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5" r:id="rId5"/>
    <p:sldId id="259" r:id="rId6"/>
    <p:sldId id="262" r:id="rId7"/>
    <p:sldId id="260" r:id="rId8"/>
    <p:sldId id="261" r:id="rId9"/>
    <p:sldId id="263" r:id="rId10"/>
    <p:sldId id="268" r:id="rId11"/>
    <p:sldId id="283" r:id="rId12"/>
    <p:sldId id="269" r:id="rId13"/>
    <p:sldId id="270" r:id="rId14"/>
    <p:sldId id="271" r:id="rId15"/>
    <p:sldId id="272" r:id="rId16"/>
    <p:sldId id="264" r:id="rId17"/>
    <p:sldId id="265" r:id="rId18"/>
    <p:sldId id="273" r:id="rId19"/>
    <p:sldId id="274" r:id="rId20"/>
    <p:sldId id="275" r:id="rId21"/>
    <p:sldId id="276" r:id="rId22"/>
    <p:sldId id="277" r:id="rId23"/>
    <p:sldId id="278" r:id="rId24"/>
    <p:sldId id="279" r:id="rId25"/>
    <p:sldId id="280" r:id="rId26"/>
    <p:sldId id="281" r:id="rId27"/>
    <p:sldId id="282"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170709F-637B-43B8-AE35-8CB2DB157EBE}">
          <p14:sldIdLst>
            <p14:sldId id="256"/>
            <p14:sldId id="257"/>
            <p14:sldId id="258"/>
            <p14:sldId id="285"/>
            <p14:sldId id="259"/>
            <p14:sldId id="262"/>
            <p14:sldId id="260"/>
            <p14:sldId id="261"/>
            <p14:sldId id="263"/>
            <p14:sldId id="268"/>
            <p14:sldId id="283"/>
            <p14:sldId id="269"/>
            <p14:sldId id="270"/>
            <p14:sldId id="271"/>
            <p14:sldId id="272"/>
            <p14:sldId id="264"/>
            <p14:sldId id="265"/>
            <p14:sldId id="273"/>
            <p14:sldId id="274"/>
            <p14:sldId id="275"/>
            <p14:sldId id="276"/>
            <p14:sldId id="277"/>
            <p14:sldId id="278"/>
            <p14:sldId id="279"/>
            <p14:sldId id="280"/>
            <p14:sldId id="281"/>
            <p14:sldId id="282"/>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D25CC6-F582-4B90-BF6E-922FA87869EC}"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372887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25CC6-F582-4B90-BF6E-922FA87869EC}"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1250862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25CC6-F582-4B90-BF6E-922FA87869EC}"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3194519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25CC6-F582-4B90-BF6E-922FA87869EC}"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216304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D25CC6-F582-4B90-BF6E-922FA87869EC}"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280257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D25CC6-F582-4B90-BF6E-922FA87869EC}"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53456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D25CC6-F582-4B90-BF6E-922FA87869EC}" type="datetimeFigureOut">
              <a:rPr lang="en-US" smtClean="0"/>
              <a:t>5/9/2014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1784248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D25CC6-F582-4B90-BF6E-922FA87869EC}" type="datetimeFigureOut">
              <a:rPr lang="en-US" smtClean="0"/>
              <a:t>5/9/2014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35077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25CC6-F582-4B90-BF6E-922FA87869EC}" type="datetimeFigureOut">
              <a:rPr lang="en-US" smtClean="0"/>
              <a:t>5/9/2014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802083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25CC6-F582-4B90-BF6E-922FA87869EC}"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200515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25CC6-F582-4B90-BF6E-922FA87869EC}"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8AB9F-8BFE-40F7-B114-F83A3F72A829}" type="slidenum">
              <a:rPr lang="en-US" smtClean="0"/>
              <a:t>‹#›</a:t>
            </a:fld>
            <a:endParaRPr lang="en-US"/>
          </a:p>
        </p:txBody>
      </p:sp>
    </p:spTree>
    <p:extLst>
      <p:ext uri="{BB962C8B-B14F-4D97-AF65-F5344CB8AC3E}">
        <p14:creationId xmlns:p14="http://schemas.microsoft.com/office/powerpoint/2010/main" val="227230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25CC6-F582-4B90-BF6E-922FA87869EC}" type="datetimeFigureOut">
              <a:rPr lang="en-US" smtClean="0"/>
              <a:t>5/9/2014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8AB9F-8BFE-40F7-B114-F83A3F72A829}" type="slidenum">
              <a:rPr lang="en-US" smtClean="0"/>
              <a:t>‹#›</a:t>
            </a:fld>
            <a:endParaRPr lang="en-US"/>
          </a:p>
        </p:txBody>
      </p:sp>
    </p:spTree>
    <p:extLst>
      <p:ext uri="{BB962C8B-B14F-4D97-AF65-F5344CB8AC3E}">
        <p14:creationId xmlns:p14="http://schemas.microsoft.com/office/powerpoint/2010/main" val="138272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53975"/>
            <a:ext cx="9144000" cy="1470025"/>
          </a:xfrm>
        </p:spPr>
        <p:txBody>
          <a:bodyPr>
            <a:normAutofit/>
          </a:bodyPr>
          <a:lstStyle/>
          <a:p>
            <a:r>
              <a:rPr lang="en-US" sz="4000" b="1" dirty="0" smtClean="0">
                <a:latin typeface="Times New Roman" pitchFamily="18" charset="0"/>
                <a:cs typeface="Times New Roman" pitchFamily="18" charset="0"/>
              </a:rPr>
              <a:t>XIN CHÀO THẦY CÔ VÀ CÁC BẠN</a:t>
            </a:r>
            <a:endParaRPr lang="en-US" sz="4000" b="1" dirty="0">
              <a:latin typeface="Times New Roman" pitchFamily="18" charset="0"/>
              <a:cs typeface="Times New Roman" pitchFamily="18" charset="0"/>
            </a:endParaRPr>
          </a:p>
        </p:txBody>
      </p:sp>
      <p:sp>
        <p:nvSpPr>
          <p:cNvPr id="7" name="TextBox 6"/>
          <p:cNvSpPr txBox="1"/>
          <p:nvPr/>
        </p:nvSpPr>
        <p:spPr>
          <a:xfrm>
            <a:off x="762000" y="3352800"/>
            <a:ext cx="57150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NHÓM 7:</a:t>
            </a:r>
          </a:p>
          <a:p>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Trang</a:t>
            </a:r>
            <a:endParaRPr lang="en-US" sz="3200" dirty="0" smtClean="0">
              <a:latin typeface="Times New Roman" pitchFamily="18" charset="0"/>
              <a:cs typeface="Times New Roman" pitchFamily="18" charset="0"/>
            </a:endParaRPr>
          </a:p>
          <a:p>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Thị</a:t>
            </a:r>
            <a:r>
              <a:rPr lang="en-US" sz="3200" dirty="0" smtClean="0">
                <a:latin typeface="Times New Roman" pitchFamily="18" charset="0"/>
                <a:cs typeface="Times New Roman" pitchFamily="18" charset="0"/>
              </a:rPr>
              <a:t> Kim </a:t>
            </a:r>
            <a:r>
              <a:rPr lang="en-US" sz="3200" dirty="0" err="1" smtClean="0">
                <a:latin typeface="Times New Roman" pitchFamily="18" charset="0"/>
                <a:cs typeface="Times New Roman" pitchFamily="18" charset="0"/>
              </a:rPr>
              <a:t>Thảo</a:t>
            </a:r>
            <a:endParaRPr lang="en-US" sz="3200" dirty="0" smtClean="0">
              <a:latin typeface="Times New Roman" pitchFamily="18" charset="0"/>
              <a:cs typeface="Times New Roman" pitchFamily="18" charset="0"/>
            </a:endParaRPr>
          </a:p>
          <a:p>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Bùi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Thị</a:t>
            </a:r>
            <a:r>
              <a:rPr lang="en-US" sz="3200" dirty="0" smtClean="0">
                <a:latin typeface="Times New Roman" pitchFamily="18" charset="0"/>
                <a:cs typeface="Times New Roman" pitchFamily="18" charset="0"/>
              </a:rPr>
              <a:t> Thu </a:t>
            </a:r>
            <a:r>
              <a:rPr lang="en-US" sz="3200" dirty="0" err="1" smtClean="0">
                <a:latin typeface="Times New Roman" pitchFamily="18" charset="0"/>
                <a:cs typeface="Times New Roman" pitchFamily="18" charset="0"/>
              </a:rPr>
              <a:t>Thảo</a:t>
            </a:r>
            <a:endParaRPr lang="en-US" sz="3200" dirty="0" smtClean="0">
              <a:latin typeface="Times New Roman" pitchFamily="18" charset="0"/>
              <a:cs typeface="Times New Roman" pitchFamily="18" charset="0"/>
            </a:endParaRPr>
          </a:p>
          <a:p>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Hoàng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Trâm</a:t>
            </a:r>
            <a:endParaRPr lang="en-US" sz="3200" dirty="0">
              <a:latin typeface="Times New Roman" pitchFamily="18" charset="0"/>
              <a:cs typeface="Times New Roman" pitchFamily="18" charset="0"/>
            </a:endParaRPr>
          </a:p>
        </p:txBody>
      </p:sp>
      <p:sp>
        <p:nvSpPr>
          <p:cNvPr id="8" name="TextBox 7"/>
          <p:cNvSpPr txBox="1"/>
          <p:nvPr/>
        </p:nvSpPr>
        <p:spPr>
          <a:xfrm>
            <a:off x="685800" y="1447800"/>
            <a:ext cx="7239000" cy="1938992"/>
          </a:xfrm>
          <a:prstGeom prst="rect">
            <a:avLst/>
          </a:prstGeom>
          <a:noFill/>
        </p:spPr>
        <p:txBody>
          <a:bodyPr wrap="square" rtlCol="0">
            <a:spAutoFit/>
          </a:bodyPr>
          <a:lstStyle/>
          <a:p>
            <a:r>
              <a:rPr lang="en-US" sz="4000" b="1" dirty="0" smtClean="0">
                <a:latin typeface="Times New Roman" pitchFamily="18" charset="0"/>
                <a:cs typeface="Times New Roman" pitchFamily="18" charset="0"/>
              </a:rPr>
              <a:t>ĐỀ TÀI</a:t>
            </a:r>
            <a:r>
              <a:rPr lang="en-US" sz="4000" dirty="0" smtClean="0">
                <a:latin typeface="Times New Roman" pitchFamily="18" charset="0"/>
                <a:cs typeface="Times New Roman" pitchFamily="18" charset="0"/>
              </a:rPr>
              <a:t>: CHĂM SÓC BỆNH NHÂN ĐẶT NỘI KHÍ QUẢN,CANUN MỞ KHÍ QUẢN</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0721553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III.KĨ THUẬT</a:t>
            </a:r>
            <a:br>
              <a:rPr lang="en-US" dirty="0" smtClean="0">
                <a:latin typeface="Times New Roman" pitchFamily="18" charset="0"/>
                <a:cs typeface="Times New Roman" pitchFamily="18" charset="0"/>
              </a:rPr>
            </a:br>
            <a:r>
              <a:rPr lang="en-US" i="1" dirty="0" err="1" smtClean="0">
                <a:latin typeface="Times New Roman" pitchFamily="18" charset="0"/>
                <a:cs typeface="Times New Roman" pitchFamily="18" charset="0"/>
              </a:rPr>
              <a:t>Kỹ</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thuật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nội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khí</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quản</a:t>
            </a:r>
            <a:endParaRPr lang="en-US" i="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59363"/>
          </a:xfrm>
        </p:spPr>
        <p:txBody>
          <a:bodyPr>
            <a:normAutofit fontScale="92500" lnSpcReduction="10000"/>
          </a:bodyPr>
          <a:lstStyle/>
          <a:p>
            <a:pPr lvl="0">
              <a:buFont typeface="Wingdings" pitchFamily="2" charset="2"/>
              <a:buChar char="Ø"/>
            </a:pP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cụ</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0">
              <a:buFont typeface="Wingdings" pitchFamily="2" charset="2"/>
              <a:buChar char="ü"/>
            </a:pPr>
            <a:r>
              <a:rPr lang="en-US" dirty="0" err="1" smtClean="0">
                <a:latin typeface="Times New Roman" pitchFamily="18" charset="0"/>
                <a:cs typeface="Times New Roman" pitchFamily="18" charset="0"/>
              </a:rPr>
              <a:t>Đèn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soi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thanh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endParaRPr lang="en-US" dirty="0">
              <a:latin typeface="Times New Roman" pitchFamily="18" charset="0"/>
              <a:cs typeface="Times New Roman" pitchFamily="18" charset="0"/>
            </a:endParaRPr>
          </a:p>
          <a:p>
            <a:pPr lvl="0">
              <a:buFont typeface="Wingdings" pitchFamily="2" charset="2"/>
              <a:buChar char="ü"/>
            </a:pPr>
            <a:r>
              <a:rPr lang="en-US" dirty="0" err="1">
                <a:latin typeface="Times New Roman" pitchFamily="18" charset="0"/>
                <a:cs typeface="Times New Roman" pitchFamily="18" charset="0"/>
              </a:rPr>
              <a:t>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quản</a:t>
            </a:r>
            <a:endParaRPr lang="en-US" dirty="0">
              <a:latin typeface="Times New Roman" pitchFamily="18" charset="0"/>
              <a:cs typeface="Times New Roman" pitchFamily="18" charset="0"/>
            </a:endParaRPr>
          </a:p>
          <a:p>
            <a:pPr lvl="0">
              <a:buFont typeface="Wingdings" pitchFamily="2" charset="2"/>
              <a:buChar char="ü"/>
            </a:pPr>
            <a:r>
              <a:rPr lang="en-US" dirty="0" err="1">
                <a:latin typeface="Times New Roman" pitchFamily="18" charset="0"/>
                <a:cs typeface="Times New Roman" pitchFamily="18" charset="0"/>
              </a:rPr>
              <a:t>Nòng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kềm</a:t>
            </a:r>
            <a:r>
              <a:rPr lang="en-US" dirty="0">
                <a:latin typeface="Times New Roman" pitchFamily="18" charset="0"/>
                <a:cs typeface="Times New Roman" pitchFamily="18" charset="0"/>
              </a:rPr>
              <a:t> Magill</a:t>
            </a:r>
          </a:p>
          <a:p>
            <a:pPr lvl="0">
              <a:buFont typeface="Wingdings" pitchFamily="2" charset="2"/>
              <a:buChar char="ü"/>
            </a:pPr>
            <a:r>
              <a:rPr lang="en-US" dirty="0" err="1">
                <a:latin typeface="Times New Roman" pitchFamily="18" charset="0"/>
                <a:cs typeface="Times New Roman" pitchFamily="18" charset="0"/>
              </a:rPr>
              <a:t>Bóng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giúp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túi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trữ</a:t>
            </a:r>
            <a:r>
              <a:rPr lang="en-US" dirty="0">
                <a:latin typeface="Times New Roman" pitchFamily="18" charset="0"/>
                <a:cs typeface="Times New Roman" pitchFamily="18" charset="0"/>
              </a:rPr>
              <a:t>, mask </a:t>
            </a:r>
            <a:r>
              <a:rPr lang="en-US" dirty="0" err="1">
                <a:latin typeface="Times New Roman" pitchFamily="18" charset="0"/>
                <a:cs typeface="Times New Roman" pitchFamily="18" charset="0"/>
              </a:rPr>
              <a:t>giúp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nguồn</a:t>
            </a:r>
            <a:r>
              <a:rPr lang="en-US" dirty="0">
                <a:latin typeface="Times New Roman" pitchFamily="18" charset="0"/>
                <a:cs typeface="Times New Roman" pitchFamily="18" charset="0"/>
              </a:rPr>
              <a:t> oxy</a:t>
            </a:r>
          </a:p>
          <a:p>
            <a:pPr lvl="0">
              <a:buFont typeface="Wingdings" pitchFamily="2" charset="2"/>
              <a:buChar char="ü"/>
            </a:pPr>
            <a:r>
              <a:rPr lang="en-US" dirty="0" err="1">
                <a:latin typeface="Times New Roman" pitchFamily="18" charset="0"/>
                <a:cs typeface="Times New Roman" pitchFamily="18" charset="0"/>
              </a:rPr>
              <a:t>Nguồn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âm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lớn</a:t>
            </a:r>
            <a:endParaRPr lang="en-US" dirty="0">
              <a:latin typeface="Times New Roman" pitchFamily="18" charset="0"/>
              <a:cs typeface="Times New Roman" pitchFamily="18" charset="0"/>
            </a:endParaRPr>
          </a:p>
          <a:p>
            <a:pPr lvl="0">
              <a:buFont typeface="Wingdings" pitchFamily="2" charset="2"/>
              <a:buChar char="ü"/>
            </a:pPr>
            <a:r>
              <a:rPr lang="en-US" dirty="0">
                <a:latin typeface="Times New Roman" pitchFamily="18" charset="0"/>
                <a:cs typeface="Times New Roman" pitchFamily="18" charset="0"/>
              </a:rPr>
              <a:t>Gel </a:t>
            </a:r>
            <a:r>
              <a:rPr lang="en-US" dirty="0" err="1">
                <a:latin typeface="Times New Roman" pitchFamily="18" charset="0"/>
                <a:cs typeface="Times New Roman" pitchFamily="18" charset="0"/>
              </a:rPr>
              <a:t>bôi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trơn</a:t>
            </a:r>
            <a:r>
              <a:rPr lang="en-US" dirty="0">
                <a:latin typeface="Times New Roman" pitchFamily="18" charset="0"/>
                <a:cs typeface="Times New Roman" pitchFamily="18" charset="0"/>
              </a:rPr>
              <a:t> tan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nước</a:t>
            </a:r>
            <a:r>
              <a:rPr lang="en-US" dirty="0">
                <a:latin typeface="Times New Roman" pitchFamily="18" charset="0"/>
                <a:cs typeface="Times New Roman" pitchFamily="18" charset="0"/>
              </a:rPr>
              <a:t>, bang </a:t>
            </a:r>
            <a:r>
              <a:rPr lang="en-US" dirty="0" err="1">
                <a:latin typeface="Times New Roman" pitchFamily="18" charset="0"/>
                <a:cs typeface="Times New Roman" pitchFamily="18" charset="0"/>
              </a:rPr>
              <a:t>keo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tieenm</a:t>
            </a:r>
            <a:r>
              <a:rPr lang="en-US" dirty="0">
                <a:latin typeface="Times New Roman" pitchFamily="18" charset="0"/>
                <a:cs typeface="Times New Roman" pitchFamily="18" charset="0"/>
              </a:rPr>
              <a:t> 5ml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bóng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chèn</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141886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03717"/>
            <a:ext cx="4683122" cy="304908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3581400"/>
            <a:ext cx="4181475" cy="3067050"/>
          </a:xfrm>
          <a:prstGeom prst="rect">
            <a:avLst/>
          </a:prstGeom>
        </p:spPr>
      </p:pic>
      <p:sp>
        <p:nvSpPr>
          <p:cNvPr id="6" name="Rectangle 5"/>
          <p:cNvSpPr/>
          <p:nvPr/>
        </p:nvSpPr>
        <p:spPr>
          <a:xfrm>
            <a:off x="5334000" y="1066800"/>
            <a:ext cx="2667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Bộ</a:t>
            </a:r>
            <a:r>
              <a:rPr lang="en-US" sz="2000" dirty="0" smtClean="0"/>
              <a:t> </a:t>
            </a:r>
            <a:r>
              <a:rPr lang="en-US" sz="2000" dirty="0" err="1" smtClean="0"/>
              <a:t>đèn</a:t>
            </a:r>
            <a:r>
              <a:rPr lang="en-US" sz="2000" dirty="0" smtClean="0"/>
              <a:t> </a:t>
            </a:r>
            <a:r>
              <a:rPr lang="en-US" sz="2000" dirty="0" err="1" smtClean="0"/>
              <a:t>đặt</a:t>
            </a:r>
            <a:r>
              <a:rPr lang="en-US" sz="2000" dirty="0" smtClean="0"/>
              <a:t> </a:t>
            </a:r>
            <a:r>
              <a:rPr lang="en-US" sz="2000" dirty="0" err="1" smtClean="0"/>
              <a:t>nội</a:t>
            </a:r>
            <a:r>
              <a:rPr lang="en-US" sz="2000" dirty="0" smtClean="0"/>
              <a:t> </a:t>
            </a:r>
            <a:r>
              <a:rPr lang="en-US" sz="2000" dirty="0" err="1" smtClean="0"/>
              <a:t>khí</a:t>
            </a:r>
            <a:r>
              <a:rPr lang="en-US" sz="2000" dirty="0" smtClean="0"/>
              <a:t> </a:t>
            </a:r>
            <a:r>
              <a:rPr lang="en-US" sz="2000" dirty="0" err="1" smtClean="0"/>
              <a:t>quản</a:t>
            </a:r>
            <a:endParaRPr lang="en-US" sz="2000" dirty="0"/>
          </a:p>
        </p:txBody>
      </p:sp>
      <p:sp>
        <p:nvSpPr>
          <p:cNvPr id="7" name="Rectangle 6"/>
          <p:cNvSpPr/>
          <p:nvPr/>
        </p:nvSpPr>
        <p:spPr>
          <a:xfrm>
            <a:off x="1389061" y="4668982"/>
            <a:ext cx="2667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7852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latin typeface="Times New Roman" pitchFamily="18" charset="0"/>
                <a:cs typeface="Times New Roman" pitchFamily="18" charset="0"/>
              </a:rPr>
              <a:t>Nguyên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tắc</a:t>
            </a:r>
            <a:r>
              <a:rPr lang="en-US" dirty="0">
                <a:latin typeface="Times New Roman" pitchFamily="18" charset="0"/>
                <a:cs typeface="Times New Roman" pitchFamily="18" charset="0"/>
              </a:rPr>
              <a:t> an </a:t>
            </a:r>
            <a:r>
              <a:rPr lang="en-US" dirty="0" err="1">
                <a:latin typeface="Times New Roman" pitchFamily="18" charset="0"/>
                <a:cs typeface="Times New Roman" pitchFamily="18" charset="0"/>
              </a:rPr>
              <a:t>toàn</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en-US" dirty="0" err="1">
                <a:latin typeface="Times New Roman" pitchFamily="18" charset="0"/>
                <a:cs typeface="Times New Roman" pitchFamily="18" charset="0"/>
              </a:rPr>
              <a:t>Luôn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bóng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mask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đọ</a:t>
            </a:r>
            <a:r>
              <a:rPr lang="en-US" dirty="0">
                <a:latin typeface="Times New Roman" pitchFamily="18" charset="0"/>
                <a:cs typeface="Times New Roman" pitchFamily="18" charset="0"/>
              </a:rPr>
              <a:t> oxy 100% </a:t>
            </a:r>
            <a:r>
              <a:rPr lang="en-US" dirty="0" err="1">
                <a:latin typeface="Times New Roman" pitchFamily="18" charset="0"/>
                <a:cs typeface="Times New Roman" pitchFamily="18" charset="0"/>
              </a:rPr>
              <a:t>nếu</a:t>
            </a:r>
            <a:r>
              <a:rPr lang="en-US" dirty="0">
                <a:latin typeface="Times New Roman" pitchFamily="18" charset="0"/>
                <a:cs typeface="Times New Roman" pitchFamily="18" charset="0"/>
              </a:rPr>
              <a:t> BN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đặt</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BN </a:t>
            </a:r>
            <a:r>
              <a:rPr lang="en-US" dirty="0" err="1">
                <a:latin typeface="Times New Roman" pitchFamily="18" charset="0"/>
                <a:cs typeface="Times New Roman" pitchFamily="18" charset="0"/>
              </a:rPr>
              <a:t>tỉnh</a:t>
            </a:r>
            <a:r>
              <a:rPr lang="en-US" dirty="0">
                <a:latin typeface="Times New Roman" pitchFamily="18" charset="0"/>
                <a:cs typeface="Times New Roman" pitchFamily="18" charset="0"/>
              </a:rPr>
              <a:t> hay </a:t>
            </a:r>
            <a:r>
              <a:rPr lang="en-US" dirty="0" err="1">
                <a:latin typeface="Times New Roman" pitchFamily="18" charset="0"/>
                <a:cs typeface="Times New Roman" pitchFamily="18" charset="0"/>
              </a:rPr>
              <a:t>còn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thuốc</a:t>
            </a:r>
            <a:r>
              <a:rPr lang="en-US" dirty="0">
                <a:latin typeface="Times New Roman" pitchFamily="18" charset="0"/>
                <a:cs typeface="Times New Roman" pitchFamily="18" charset="0"/>
              </a:rPr>
              <a:t> an </a:t>
            </a:r>
            <a:r>
              <a:rPr lang="en-US" dirty="0" err="1">
                <a:latin typeface="Times New Roman" pitchFamily="18" charset="0"/>
                <a:cs typeface="Times New Roman" pitchFamily="18" charset="0"/>
              </a:rPr>
              <a:t>thần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tồn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thương</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Đặt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trí</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4695735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arn(inVertic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latin typeface="Times New Roman" pitchFamily="18" charset="0"/>
                <a:cs typeface="Times New Roman" pitchFamily="18" charset="0"/>
              </a:rPr>
              <a:t>Kỹ</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thuật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mở</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khí</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quản</a:t>
            </a:r>
            <a:endParaRPr lang="en-US" i="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Autofit/>
          </a:bodyPr>
          <a:lstStyle/>
          <a:p>
            <a:pPr lvl="0">
              <a:buFont typeface="Wingdings" pitchFamily="2" charset="2"/>
              <a:buChar char="Ø"/>
            </a:pPr>
            <a:r>
              <a:rPr lang="en-US" dirty="0" err="1">
                <a:latin typeface="Times New Roman" pitchFamily="18" charset="0"/>
                <a:cs typeface="Times New Roman" pitchFamily="18" charset="0"/>
              </a:rPr>
              <a:t>Chuẩn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bệnh</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BN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tồn</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viên</a:t>
            </a:r>
            <a:r>
              <a:rPr lang="en-US" dirty="0">
                <a:latin typeface="Times New Roman" pitchFamily="18" charset="0"/>
                <a:cs typeface="Times New Roman" pitchFamily="18" charset="0"/>
              </a:rPr>
              <a:t> BN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tâm</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3657600"/>
            <a:ext cx="4533900" cy="3107747"/>
          </a:xfrm>
          <a:prstGeom prst="rect">
            <a:avLst/>
          </a:prstGeom>
        </p:spPr>
      </p:pic>
    </p:spTree>
    <p:extLst>
      <p:ext uri="{BB962C8B-B14F-4D97-AF65-F5344CB8AC3E}">
        <p14:creationId xmlns:p14="http://schemas.microsoft.com/office/powerpoint/2010/main" val="1629890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486400"/>
          </a:xfrm>
        </p:spPr>
        <p:txBody>
          <a:bodyPr>
            <a:noAutofit/>
          </a:bodyPr>
          <a:lstStyle/>
          <a:p>
            <a:pPr lvl="0">
              <a:buFont typeface="Wingdings" pitchFamily="2" charset="2"/>
              <a:buChar char="Ø"/>
            </a:pPr>
            <a:r>
              <a:rPr lang="en-US" dirty="0" err="1">
                <a:latin typeface="Times New Roman" pitchFamily="18" charset="0"/>
                <a:cs typeface="Times New Roman" pitchFamily="18" charset="0"/>
              </a:rPr>
              <a:t>Chuẩn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Khay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cắm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kocher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cồn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iôt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cồn</a:t>
            </a:r>
            <a:r>
              <a:rPr lang="en-US" dirty="0">
                <a:latin typeface="Times New Roman" pitchFamily="18" charset="0"/>
                <a:cs typeface="Times New Roman" pitchFamily="18" charset="0"/>
              </a:rPr>
              <a:t> 70</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 2 </a:t>
            </a:r>
            <a:r>
              <a:rPr lang="en-US" dirty="0" err="1">
                <a:latin typeface="Times New Roman" pitchFamily="18" charset="0"/>
                <a:cs typeface="Times New Roman" pitchFamily="18" charset="0"/>
              </a:rPr>
              <a:t>cóc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3 </a:t>
            </a:r>
            <a:r>
              <a:rPr lang="en-US" dirty="0" err="1">
                <a:latin typeface="Times New Roman" pitchFamily="18" charset="0"/>
                <a:cs typeface="Times New Roman" pitchFamily="18" charset="0"/>
              </a:rPr>
              <a:t>đôi</a:t>
            </a:r>
            <a:r>
              <a:rPr lang="en-US" dirty="0">
                <a:latin typeface="Times New Roman" pitchFamily="18" charset="0"/>
                <a:cs typeface="Times New Roman" pitchFamily="18" charset="0"/>
              </a:rPr>
              <a:t> gang </a:t>
            </a:r>
            <a:r>
              <a:rPr lang="en-US" dirty="0" err="1">
                <a:latin typeface="Times New Roman" pitchFamily="18" charset="0"/>
                <a:cs typeface="Times New Roman" pitchFamily="18" charset="0"/>
              </a:rPr>
              <a:t>tay</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Bơm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kéo</a:t>
            </a:r>
            <a:r>
              <a:rPr lang="en-US" dirty="0">
                <a:latin typeface="Times New Roman" pitchFamily="18" charset="0"/>
                <a:cs typeface="Times New Roman" pitchFamily="18" charset="0"/>
              </a:rPr>
              <a:t>, bang </a:t>
            </a:r>
            <a:r>
              <a:rPr lang="en-US" dirty="0" err="1">
                <a:latin typeface="Times New Roman" pitchFamily="18" charset="0"/>
                <a:cs typeface="Times New Roman" pitchFamily="18" charset="0"/>
              </a:rPr>
              <a:t>dính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canun</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Hộp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khuẩn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lỗ</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mổ</a:t>
            </a:r>
            <a:r>
              <a:rPr lang="en-US" dirty="0">
                <a:latin typeface="Times New Roman" pitchFamily="18" charset="0"/>
                <a:cs typeface="Times New Roman" pitchFamily="18" charset="0"/>
              </a:rPr>
              <a:t>, 4 </a:t>
            </a:r>
            <a:r>
              <a:rPr lang="en-US" dirty="0" err="1">
                <a:latin typeface="Times New Roman" pitchFamily="18" charset="0"/>
                <a:cs typeface="Times New Roman" pitchFamily="18" charset="0"/>
              </a:rPr>
              <a:t>kịp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cặp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Khay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đậu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túi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chậu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đựng</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dịch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khuẩn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vai</a:t>
            </a:r>
            <a:endParaRPr lang="en-US"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1716880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1"/>
            <a:ext cx="8229600" cy="5105400"/>
          </a:xfrm>
        </p:spPr>
        <p:txBody>
          <a:bodyPr/>
          <a:lstStyle/>
          <a:p>
            <a:pPr lvl="0"/>
            <a:r>
              <a:rPr lang="en-US" dirty="0" err="1">
                <a:latin typeface="Times New Roman" pitchFamily="18" charset="0"/>
                <a:cs typeface="Times New Roman" pitchFamily="18" charset="0"/>
              </a:rPr>
              <a:t>Hộp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khuẩn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kẹp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phẫu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mấu</a:t>
            </a:r>
            <a:r>
              <a:rPr lang="en-US" dirty="0">
                <a:latin typeface="Times New Roman" pitchFamily="18" charset="0"/>
                <a:cs typeface="Times New Roman" pitchFamily="18" charset="0"/>
              </a:rPr>
              <a:t>, 2 </a:t>
            </a:r>
            <a:r>
              <a:rPr lang="en-US" dirty="0" err="1">
                <a:latin typeface="Times New Roman" pitchFamily="18" charset="0"/>
                <a:cs typeface="Times New Roman" pitchFamily="18" charset="0"/>
              </a:rPr>
              <a:t>kẹp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kocher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khâu</a:t>
            </a:r>
            <a:r>
              <a:rPr lang="en-US" dirty="0">
                <a:latin typeface="Times New Roman" pitchFamily="18" charset="0"/>
                <a:cs typeface="Times New Roman" pitchFamily="18" charset="0"/>
              </a:rPr>
              <a:t> da, </a:t>
            </a:r>
            <a:r>
              <a:rPr lang="en-US" dirty="0" err="1">
                <a:latin typeface="Times New Roman" pitchFamily="18" charset="0"/>
                <a:cs typeface="Times New Roman" pitchFamily="18" charset="0"/>
              </a:rPr>
              <a:t>dao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mổ</a:t>
            </a:r>
            <a:r>
              <a:rPr lang="en-US" dirty="0">
                <a:latin typeface="Times New Roman" pitchFamily="18" charset="0"/>
                <a:cs typeface="Times New Roman" pitchFamily="18" charset="0"/>
              </a:rPr>
              <a:t>, 2 </a:t>
            </a:r>
            <a:r>
              <a:rPr lang="en-US" dirty="0" err="1">
                <a:latin typeface="Times New Roman" pitchFamily="18" charset="0"/>
                <a:cs typeface="Times New Roman" pitchFamily="18" charset="0"/>
              </a:rPr>
              <a:t>kẹp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Farabeuf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cunun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quản</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Bình</a:t>
            </a:r>
            <a:r>
              <a:rPr lang="en-US" dirty="0">
                <a:latin typeface="Times New Roman" pitchFamily="18" charset="0"/>
                <a:cs typeface="Times New Roman" pitchFamily="18" charset="0"/>
              </a:rPr>
              <a:t> oxy, </a:t>
            </a:r>
            <a:r>
              <a:rPr lang="en-US" dirty="0" err="1">
                <a:latin typeface="Times New Roman" pitchFamily="18" charset="0"/>
                <a:cs typeface="Times New Roman" pitchFamily="18" charset="0"/>
              </a:rPr>
              <a:t>hệ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thở</a:t>
            </a:r>
            <a:r>
              <a:rPr lang="en-US" dirty="0">
                <a:latin typeface="Times New Roman" pitchFamily="18" charset="0"/>
                <a:cs typeface="Times New Roman" pitchFamily="18" charset="0"/>
              </a:rPr>
              <a:t> oxy, </a:t>
            </a:r>
            <a:r>
              <a:rPr lang="en-US" dirty="0" err="1">
                <a:latin typeface="Times New Roman" pitchFamily="18" charset="0"/>
                <a:cs typeface="Times New Roman" pitchFamily="18" charset="0"/>
              </a:rPr>
              <a:t>bóng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Ambu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đờm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nước</a:t>
            </a:r>
            <a:r>
              <a:rPr lang="en-US" dirty="0">
                <a:latin typeface="Times New Roman" pitchFamily="18" charset="0"/>
                <a:cs typeface="Times New Roman" pitchFamily="18" charset="0"/>
              </a:rPr>
              <a:t> chin, </a:t>
            </a:r>
            <a:r>
              <a:rPr lang="en-US" dirty="0" err="1">
                <a:latin typeface="Times New Roman" pitchFamily="18" charset="0"/>
                <a:cs typeface="Times New Roman" pitchFamily="18" charset="0"/>
              </a:rPr>
              <a:t>máy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cứu</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7255" y="4038600"/>
            <a:ext cx="4191000" cy="2438400"/>
          </a:xfrm>
          <a:prstGeom prst="rect">
            <a:avLst/>
          </a:prstGeom>
        </p:spPr>
      </p:pic>
    </p:spTree>
    <p:extLst>
      <p:ext uri="{BB962C8B-B14F-4D97-AF65-F5344CB8AC3E}">
        <p14:creationId xmlns:p14="http://schemas.microsoft.com/office/powerpoint/2010/main" val="391229736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latin typeface="Times New Roman" pitchFamily="18" charset="0"/>
                <a:cs typeface="Times New Roman" pitchFamily="18" charset="0"/>
              </a:rPr>
              <a:t>Viêm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bệnh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viện</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Tắc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ống</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Rò</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bóng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chèn</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Tuột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ống</a:t>
            </a:r>
            <a:endParaRPr lang="en-US" dirty="0">
              <a:latin typeface="Times New Roman" pitchFamily="18" charset="0"/>
              <a:cs typeface="Times New Roman" pitchFamily="18" charset="0"/>
            </a:endParaRPr>
          </a:p>
        </p:txBody>
      </p:sp>
      <p:sp>
        <p:nvSpPr>
          <p:cNvPr id="4" name="Title 3"/>
          <p:cNvSpPr>
            <a:spLocks noGrp="1"/>
          </p:cNvSpPr>
          <p:nvPr>
            <p:ph type="title"/>
          </p:nvPr>
        </p:nvSpPr>
        <p:spPr/>
        <p:txBody>
          <a:bodyPr/>
          <a:lstStyle/>
          <a:p>
            <a:r>
              <a:rPr lang="en-US" dirty="0" smtClean="0">
                <a:latin typeface="Times New Roman" pitchFamily="18" charset="0"/>
                <a:cs typeface="Times New Roman" pitchFamily="18" charset="0"/>
              </a:rPr>
              <a:t>IV.BIẾN </a:t>
            </a:r>
            <a:r>
              <a:rPr lang="en-US" dirty="0">
                <a:latin typeface="Times New Roman" pitchFamily="18" charset="0"/>
                <a:cs typeface="Times New Roman" pitchFamily="18" charset="0"/>
              </a:rPr>
              <a:t>CHỨNG </a:t>
            </a:r>
          </a:p>
        </p:txBody>
      </p:sp>
    </p:spTree>
    <p:extLst>
      <p:ext uri="{BB962C8B-B14F-4D97-AF65-F5344CB8AC3E}">
        <p14:creationId xmlns:p14="http://schemas.microsoft.com/office/powerpoint/2010/main" val="13980686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latin typeface="Times New Roman" pitchFamily="18" charset="0"/>
                <a:cs typeface="Times New Roman" pitchFamily="18" charset="0"/>
              </a:rPr>
              <a:t>V.QUY </a:t>
            </a:r>
            <a:r>
              <a:rPr lang="en-US" dirty="0">
                <a:latin typeface="Times New Roman" pitchFamily="18" charset="0"/>
                <a:cs typeface="Times New Roman" pitchFamily="18" charset="0"/>
              </a:rPr>
              <a:t>TRÌNH CHĂM SÓC</a:t>
            </a:r>
            <a:br>
              <a:rPr lang="en-US" dirty="0">
                <a:latin typeface="Times New Roman" pitchFamily="18" charset="0"/>
                <a:cs typeface="Times New Roman" pitchFamily="18" charset="0"/>
              </a:rPr>
            </a:br>
            <a:endParaRPr lang="en-US" dirty="0"/>
          </a:p>
        </p:txBody>
      </p:sp>
      <p:sp>
        <p:nvSpPr>
          <p:cNvPr id="3" name="TextBox 2"/>
          <p:cNvSpPr txBox="1"/>
          <p:nvPr/>
        </p:nvSpPr>
        <p:spPr>
          <a:xfrm>
            <a:off x="1239982" y="942109"/>
            <a:ext cx="6705600" cy="6124754"/>
          </a:xfrm>
          <a:prstGeom prst="rect">
            <a:avLst/>
          </a:prstGeom>
          <a:noFill/>
        </p:spPr>
        <p:txBody>
          <a:bodyPr wrap="square" rtlCol="0">
            <a:spAutoFit/>
          </a:bodyPr>
          <a:lstStyle/>
          <a:p>
            <a:r>
              <a:rPr lang="en-US" sz="2800" dirty="0" smtClean="0">
                <a:latin typeface="Times New Roman" pitchFamily="18" charset="0"/>
                <a:cs typeface="Times New Roman" pitchFamily="18" charset="0"/>
              </a:rPr>
              <a:t>BỆNH ÁN ĐIỀU DƯỠNG NGOẠI KHOA</a:t>
            </a:r>
          </a:p>
          <a:p>
            <a:r>
              <a:rPr lang="en-US" sz="2800" dirty="0" smtClean="0">
                <a:latin typeface="Times New Roman" pitchFamily="18" charset="0"/>
                <a:cs typeface="Times New Roman" pitchFamily="18" charset="0"/>
              </a:rPr>
              <a:t>I. </a:t>
            </a:r>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1. </a:t>
            </a:r>
            <a:r>
              <a:rPr lang="en-US" sz="2800" dirty="0" err="1" smtClean="0">
                <a:latin typeface="Times New Roman" pitchFamily="18" charset="0"/>
                <a:cs typeface="Times New Roman" pitchFamily="18" charset="0"/>
              </a:rPr>
              <a:t>Họ</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tên</a:t>
            </a:r>
            <a:r>
              <a:rPr lang="en-US" sz="2800" dirty="0" smtClean="0">
                <a:latin typeface="Times New Roman" pitchFamily="18" charset="0"/>
                <a:cs typeface="Times New Roman" pitchFamily="18" charset="0"/>
              </a:rPr>
              <a:t>: NGUYỄN THỊ HOA</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Tuổi</a:t>
            </a:r>
            <a:r>
              <a:rPr lang="en-US" sz="2800" dirty="0" smtClean="0">
                <a:latin typeface="Times New Roman" pitchFamily="18" charset="0"/>
                <a:cs typeface="Times New Roman" pitchFamily="18" charset="0"/>
              </a:rPr>
              <a:t>: 35		</a:t>
            </a:r>
            <a:r>
              <a:rPr lang="en-US" sz="2800" dirty="0" err="1" smtClean="0">
                <a:latin typeface="Times New Roman" pitchFamily="18" charset="0"/>
                <a:cs typeface="Times New Roman" pitchFamily="18" charset="0"/>
              </a:rPr>
              <a:t>Giới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Nữ</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2.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phòng</a:t>
            </a:r>
            <a:r>
              <a:rPr lang="en-US" sz="2800" dirty="0" smtClean="0">
                <a:latin typeface="Times New Roman" pitchFamily="18" charset="0"/>
                <a:cs typeface="Times New Roman" pitchFamily="18" charset="0"/>
              </a:rPr>
              <a:t>: 6</a:t>
            </a:r>
          </a:p>
          <a:p>
            <a:r>
              <a:rPr lang="en-US" sz="2800" dirty="0" smtClean="0">
                <a:latin typeface="Times New Roman" pitchFamily="18" charset="0"/>
                <a:cs typeface="Times New Roman" pitchFamily="18" charset="0"/>
              </a:rPr>
              <a:t>3. </a:t>
            </a:r>
            <a:r>
              <a:rPr lang="en-US" sz="2800" dirty="0" err="1" smtClean="0">
                <a:latin typeface="Times New Roman" pitchFamily="18" charset="0"/>
                <a:cs typeface="Times New Roman" pitchFamily="18" charset="0"/>
              </a:rPr>
              <a:t>Nghề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nghiệp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trợ</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4.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Kinh</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5. </a:t>
            </a:r>
            <a:r>
              <a:rPr lang="en-US" sz="2800" dirty="0" err="1" smtClean="0">
                <a:latin typeface="Times New Roman" pitchFamily="18" charset="0"/>
                <a:cs typeface="Times New Roman" pitchFamily="18" charset="0"/>
              </a:rPr>
              <a:t>Địa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Thọ</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Trà</a:t>
            </a:r>
            <a:r>
              <a:rPr lang="en-US" sz="2800" dirty="0" smtClean="0">
                <a:latin typeface="Times New Roman" pitchFamily="18" charset="0"/>
                <a:cs typeface="Times New Roman" pitchFamily="18" charset="0"/>
              </a:rPr>
              <a:t>, TP </a:t>
            </a:r>
            <a:r>
              <a:rPr lang="en-US" sz="2800" dirty="0" err="1" smtClean="0">
                <a:latin typeface="Times New Roman" pitchFamily="18" charset="0"/>
                <a:cs typeface="Times New Roman" pitchFamily="18" charset="0"/>
              </a:rPr>
              <a:t>Đà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Nẵng</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6.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báo</a:t>
            </a:r>
            <a:r>
              <a:rPr lang="en-US" sz="2800" dirty="0" smtClean="0">
                <a:latin typeface="Times New Roman" pitchFamily="18" charset="0"/>
                <a:cs typeface="Times New Roman" pitchFamily="18" charset="0"/>
              </a:rPr>
              <a:t> tin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Thạnh</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SĐT:0934775633</a:t>
            </a:r>
          </a:p>
          <a:p>
            <a:r>
              <a:rPr lang="en-US" sz="2800" dirty="0" smtClean="0">
                <a:latin typeface="Times New Roman" pitchFamily="18" charset="0"/>
                <a:cs typeface="Times New Roman" pitchFamily="18" charset="0"/>
              </a:rPr>
              <a:t>7.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viện</a:t>
            </a:r>
            <a:r>
              <a:rPr lang="en-US" sz="2800" dirty="0" smtClean="0">
                <a:latin typeface="Times New Roman" pitchFamily="18" charset="0"/>
                <a:cs typeface="Times New Roman" pitchFamily="18" charset="0"/>
              </a:rPr>
              <a:t> 14h46p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21/04/2014</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8001441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10000"/>
          </a:bodyPr>
          <a:lstStyle/>
          <a:p>
            <a:pPr marL="0" indent="0">
              <a:buNone/>
            </a:pPr>
            <a:r>
              <a:rPr lang="en-US" dirty="0" smtClean="0">
                <a:latin typeface="Times New Roman" pitchFamily="18" charset="0"/>
                <a:cs typeface="Times New Roman" pitchFamily="18" charset="0"/>
              </a:rPr>
              <a:t>8.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ngoại:17h25p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21/04/2014</a:t>
            </a:r>
          </a:p>
          <a:p>
            <a:pPr marL="0" indent="0">
              <a:buNone/>
            </a:pPr>
            <a:r>
              <a:rPr lang="en-US" dirty="0" smtClean="0">
                <a:latin typeface="Times New Roman" pitchFamily="18" charset="0"/>
                <a:cs typeface="Times New Roman" pitchFamily="18" charset="0"/>
              </a:rPr>
              <a:t>9.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20h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24/04/2014</a:t>
            </a:r>
          </a:p>
          <a:p>
            <a:pPr marL="0" indent="0">
              <a:buNone/>
            </a:pPr>
            <a:r>
              <a:rPr lang="en-US" dirty="0" smtClean="0">
                <a:latin typeface="Times New Roman" pitchFamily="18" charset="0"/>
                <a:cs typeface="Times New Roman" pitchFamily="18" charset="0"/>
              </a:rPr>
              <a:t>10.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 y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hấp</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II.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endParaRPr lang="en-US" dirty="0" smtClean="0">
              <a:latin typeface="Times New Roman" pitchFamily="18" charset="0"/>
              <a:cs typeface="Times New Roman" pitchFamily="18" charset="0"/>
            </a:endParaRPr>
          </a:p>
          <a:p>
            <a:pPr marL="514350" indent="-514350">
              <a:buAutoNum type="arabicPeriod"/>
            </a:pP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1.1.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CO do </a:t>
            </a:r>
            <a:r>
              <a:rPr lang="en-US" dirty="0" err="1" smtClean="0">
                <a:latin typeface="Times New Roman" pitchFamily="18" charset="0"/>
                <a:cs typeface="Times New Roman" pitchFamily="18" charset="0"/>
              </a:rPr>
              <a:t>hỏa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hoạn</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1.2. </a:t>
            </a:r>
            <a:r>
              <a:rPr lang="en-US" dirty="0" err="1" smtClean="0">
                <a:latin typeface="Times New Roman" pitchFamily="18" charset="0"/>
                <a:cs typeface="Times New Roman" pitchFamily="18" charset="0"/>
              </a:rPr>
              <a:t>Quá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Tình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mũi</a:t>
            </a:r>
            <a:r>
              <a:rPr lang="en-US" dirty="0" smtClean="0">
                <a:latin typeface="Times New Roman" pitchFamily="18" charset="0"/>
                <a:cs typeface="Times New Roman" pitchFamily="18" charset="0"/>
              </a:rPr>
              <a:t>, co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nhẹ</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69841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115 l/p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14:m>
                  <m:oMath xmlns:m="http://schemas.openxmlformats.org/officeDocument/2006/math">
                    <m:sSup>
                      <m:sSupPr>
                        <m:ctrlPr>
                          <a:rPr lang="en-US" i="1" smtClean="0">
                            <a:latin typeface="Cambria Math"/>
                            <a:cs typeface="Times New Roman" pitchFamily="18" charset="0"/>
                          </a:rPr>
                        </m:ctrlPr>
                      </m:sSupPr>
                      <m:e>
                        <m:r>
                          <a:rPr lang="en-US" b="0" i="1" smtClean="0">
                            <a:latin typeface="Cambria Math"/>
                            <a:cs typeface="Times New Roman" pitchFamily="18" charset="0"/>
                          </a:rPr>
                          <m:t>38</m:t>
                        </m:r>
                      </m:e>
                      <m:sup>
                        <m:r>
                          <a:rPr lang="en-US" b="0" i="1" smtClean="0">
                            <a:latin typeface="Cambria Math"/>
                            <a:cs typeface="Times New Roman" pitchFamily="18" charset="0"/>
                          </a:rPr>
                          <m:t>0</m:t>
                        </m:r>
                      </m:sup>
                    </m:sSup>
                  </m:oMath>
                </a14:m>
                <a:r>
                  <a:rPr lang="en-US" dirty="0" smtClean="0">
                    <a:latin typeface="Times New Roman" pitchFamily="18" charset="0"/>
                    <a:cs typeface="Times New Roman" pitchFamily="18" charset="0"/>
                  </a:rPr>
                  <a:t>C</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áp</a:t>
                </a:r>
                <a:r>
                  <a:rPr lang="en-US" dirty="0" smtClean="0">
                    <a:latin typeface="Times New Roman" pitchFamily="18" charset="0"/>
                    <a:cs typeface="Times New Roman" pitchFamily="18" charset="0"/>
                  </a:rPr>
                  <a:t>: 90/50 mmHg</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Nhịp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40 l/p</a:t>
                </a:r>
              </a:p>
              <a:p>
                <a:pPr>
                  <a:buFontTx/>
                  <a:buChar char="-"/>
                </a:pPr>
                <a:r>
                  <a:rPr lang="en-US" dirty="0" err="1" smtClean="0">
                    <a:latin typeface="Times New Roman" pitchFamily="18" charset="0"/>
                    <a:cs typeface="Times New Roman" pitchFamily="18" charset="0"/>
                  </a:rPr>
                  <a:t>Tình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24/04/2014: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băng</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90 l/p</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14:m>
                  <m:oMath xmlns:m="http://schemas.openxmlformats.org/officeDocument/2006/math">
                    <m:sSup>
                      <m:sSupPr>
                        <m:ctrlPr>
                          <a:rPr lang="en-US" i="1">
                            <a:latin typeface="Cambria Math"/>
                            <a:cs typeface="Times New Roman" pitchFamily="18" charset="0"/>
                          </a:rPr>
                        </m:ctrlPr>
                      </m:sSupPr>
                      <m:e>
                        <m:r>
                          <a:rPr lang="en-US" i="1">
                            <a:latin typeface="Cambria Math"/>
                            <a:cs typeface="Times New Roman" pitchFamily="18" charset="0"/>
                          </a:rPr>
                          <m:t>3</m:t>
                        </m:r>
                        <m:r>
                          <a:rPr lang="en-US" b="0" i="1" smtClean="0">
                            <a:latin typeface="Cambria Math"/>
                            <a:cs typeface="Times New Roman" pitchFamily="18" charset="0"/>
                          </a:rPr>
                          <m:t>8</m:t>
                        </m:r>
                      </m:e>
                      <m:sup>
                        <m:r>
                          <a:rPr lang="en-US" i="1">
                            <a:latin typeface="Cambria Math"/>
                            <a:cs typeface="Times New Roman" pitchFamily="18" charset="0"/>
                          </a:rPr>
                          <m:t>0</m:t>
                        </m:r>
                      </m:sup>
                    </m:sSup>
                  </m:oMath>
                </a14:m>
                <a:r>
                  <a:rPr lang="en-US" dirty="0" smtClean="0">
                    <a:latin typeface="Times New Roman" pitchFamily="18" charset="0"/>
                    <a:cs typeface="Times New Roman" pitchFamily="18" charset="0"/>
                  </a:rPr>
                  <a:t>C</a:t>
                </a: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áp</a:t>
                </a:r>
                <a:r>
                  <a:rPr lang="en-US" dirty="0" smtClean="0">
                    <a:latin typeface="Times New Roman" pitchFamily="18" charset="0"/>
                    <a:cs typeface="Times New Roman" pitchFamily="18" charset="0"/>
                  </a:rPr>
                  <a:t>: 110/70 mmHg</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Nhịp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p>
              <a:p>
                <a:pPr marL="0" indent="0">
                  <a:buNone/>
                </a:pPr>
                <a:endParaRPr lang="en-US"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533400"/>
                <a:ext cx="8229600" cy="5943600"/>
              </a:xfrm>
              <a:blipFill rotWithShape="1">
                <a:blip r:embed="rId2"/>
                <a:stretch>
                  <a:fillRect l="-1704" t="-2051" r="-1481" b="-10051"/>
                </a:stretch>
              </a:blipFill>
            </p:spPr>
            <p:txBody>
              <a:bodyPr/>
              <a:lstStyle/>
              <a:p>
                <a:r>
                  <a:rPr lang="en-US">
                    <a:noFill/>
                  </a:rPr>
                  <a:t> </a:t>
                </a:r>
              </a:p>
            </p:txBody>
          </p:sp>
        </mc:Fallback>
      </mc:AlternateContent>
    </p:spTree>
    <p:extLst>
      <p:ext uri="{BB962C8B-B14F-4D97-AF65-F5344CB8AC3E}">
        <p14:creationId xmlns:p14="http://schemas.microsoft.com/office/powerpoint/2010/main" val="339191973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7772400" cy="5509200"/>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NỘI DUNG</a:t>
            </a:r>
          </a:p>
          <a:p>
            <a:r>
              <a:rPr lang="en-US" sz="3200" dirty="0" smtClean="0">
                <a:latin typeface="Times New Roman" pitchFamily="18" charset="0"/>
                <a:cs typeface="Times New Roman" pitchFamily="18" charset="0"/>
              </a:rPr>
              <a:t>I.ĐẶC ĐIỂM VÀ TẦM QUAN TRỌNG</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II.CHỈ ĐỊNH VÀ CHỐNG CHỈ ĐỊNH</a:t>
            </a:r>
          </a:p>
          <a:p>
            <a:endParaRPr lang="en-US" sz="3200" dirty="0">
              <a:latin typeface="Times New Roman" pitchFamily="18" charset="0"/>
              <a:cs typeface="Times New Roman" pitchFamily="18" charset="0"/>
            </a:endParaRPr>
          </a:p>
          <a:p>
            <a:r>
              <a:rPr lang="en-US" sz="3200" dirty="0" smtClean="0">
                <a:latin typeface="Times New Roman" pitchFamily="18" charset="0"/>
                <a:cs typeface="Times New Roman" pitchFamily="18" charset="0"/>
              </a:rPr>
              <a:t>III.KĨ THUẬT ĐẶT NỘI KHÍ QUẢN, CANUN MỞ KHÍ QUẢN</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IV.BIẾN CHỨNG</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V.QUY TRÌNH CHĂM SÓC</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851435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endParaRPr lang="en-US" dirty="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sóc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sóc</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Thăm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3.1.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thân</a:t>
            </a:r>
            <a:endParaRPr lang="en-US" dirty="0" smtClean="0">
              <a:latin typeface="Times New Roman" pitchFamily="18" charset="0"/>
              <a:cs typeface="Times New Roman" pitchFamily="18" charset="0"/>
            </a:endParaRPr>
          </a:p>
          <a:p>
            <a:pPr>
              <a:buFontTx/>
              <a:buChar char="-"/>
            </a:pPr>
            <a:r>
              <a:rPr lang="en-US" dirty="0" smtClean="0">
                <a:latin typeface="Times New Roman" pitchFamily="18" charset="0"/>
                <a:cs typeface="Times New Roman" pitchFamily="18" charset="0"/>
              </a:rPr>
              <a:t>Da </a:t>
            </a:r>
            <a:r>
              <a:rPr lang="en-US" dirty="0" err="1" smtClean="0">
                <a:latin typeface="Times New Roman" pitchFamily="18" charset="0"/>
                <a:cs typeface="Times New Roman" pitchFamily="18" charset="0"/>
              </a:rPr>
              <a:t>niêm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nhợt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gầy</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sờ</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vi</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402462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6096000"/>
          </a:xfrm>
        </p:spPr>
        <p:txBody>
          <a:bodyPr>
            <a:normAutofit fontScale="85000" lnSpcReduction="10000"/>
          </a:bodyPr>
          <a:lstStyle/>
          <a:p>
            <a:pPr marL="0" indent="0">
              <a:buNone/>
            </a:pPr>
            <a:r>
              <a:rPr lang="en-US" dirty="0" smtClean="0">
                <a:latin typeface="Times New Roman" pitchFamily="18" charset="0"/>
                <a:cs typeface="Times New Roman" pitchFamily="18" charset="0"/>
              </a:rPr>
              <a:t>3.2.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p>
          <a:p>
            <a:pPr>
              <a:buFontTx/>
              <a:buChar char="-"/>
            </a:pPr>
            <a:r>
              <a:rPr lang="en-US" dirty="0" err="1" smtClean="0">
                <a:latin typeface="Times New Roman" pitchFamily="18" charset="0"/>
                <a:cs typeface="Times New Roman" pitchFamily="18" charset="0"/>
              </a:rPr>
              <a:t>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hấp</a:t>
            </a:r>
            <a:r>
              <a:rPr lang="en-US" dirty="0" smtClean="0">
                <a:latin typeface="Times New Roman" pitchFamily="18" charset="0"/>
                <a:cs typeface="Times New Roman" pitchFamily="18" charset="0"/>
              </a:rPr>
              <a:t>, ran </a:t>
            </a:r>
            <a:r>
              <a:rPr lang="en-US" dirty="0" err="1" smtClean="0">
                <a:latin typeface="Times New Roman" pitchFamily="18" charset="0"/>
                <a:cs typeface="Times New Roman" pitchFamily="18" charset="0"/>
              </a:rPr>
              <a:t>ẩm</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bên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Tuần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quay </a:t>
            </a:r>
            <a:r>
              <a:rPr lang="en-US" dirty="0" err="1" smtClean="0">
                <a:latin typeface="Times New Roman" pitchFamily="18" charset="0"/>
                <a:cs typeface="Times New Roman" pitchFamily="18" charset="0"/>
              </a:rPr>
              <a:t>bắt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nhanh</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Tim T1 T2 </a:t>
            </a:r>
            <a:r>
              <a:rPr lang="en-US" dirty="0" err="1" smtClean="0">
                <a:latin typeface="Times New Roman" pitchFamily="18" charset="0"/>
                <a:cs typeface="Times New Roman" pitchFamily="18" charset="0"/>
              </a:rPr>
              <a:t>đều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rõ</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Tiêu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mềm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lớn</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Thần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Thận-Tiết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niệu-Sinh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tiểu</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bềnh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thận</a:t>
            </a: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305626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04800" y="304800"/>
                <a:ext cx="8763000" cy="5791200"/>
              </a:xfrm>
            </p:spPr>
            <p:txBody>
              <a:bodyPr>
                <a:normAutofit fontScale="92500" lnSpcReduction="10000"/>
              </a:bodyPr>
              <a:lstStyle/>
              <a:p>
                <a:pPr>
                  <a:buFontTx/>
                  <a:buChar char="-"/>
                </a:pPr>
                <a:r>
                  <a:rPr lang="en-US" dirty="0" smtClean="0">
                    <a:latin typeface="Times New Roman" pitchFamily="18" charset="0"/>
                    <a:cs typeface="Times New Roman" pitchFamily="18" charset="0"/>
                  </a:rPr>
                  <a:t>Cơ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nằm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Cận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endParaRPr lang="en-U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21/01/2014</a:t>
                </a:r>
              </a:p>
              <a:p>
                <a:pPr>
                  <a:buFontTx/>
                  <a:buChar char="-"/>
                </a:pPr>
                <a:r>
                  <a:rPr lang="en-US" dirty="0" err="1" smtClean="0">
                    <a:latin typeface="Times New Roman" pitchFamily="18" charset="0"/>
                    <a:cs typeface="Times New Roman" pitchFamily="18" charset="0"/>
                  </a:rPr>
                  <a:t>Xét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endParaRPr lang="en-U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10,4 . 10^9/l	</a:t>
                </a:r>
                <a:r>
                  <a:rPr lang="en-US" dirty="0" smtClean="0">
                    <a:latin typeface="Times New Roman" pitchFamily="18" charset="0"/>
                    <a:cs typeface="Times New Roman" pitchFamily="18" charset="0"/>
                  </a:rPr>
                  <a:t>(4-10 </a:t>
                </a:r>
                <a:r>
                  <a:rPr lang="en-US" dirty="0" smtClean="0">
                    <a:latin typeface="Times New Roman" pitchFamily="18" charset="0"/>
                    <a:cs typeface="Times New Roman" pitchFamily="18" charset="0"/>
                  </a:rPr>
                  <a:t>. 10^9/l)	</a:t>
                </a:r>
                <a14:m>
                  <m:oMath xmlns:m="http://schemas.openxmlformats.org/officeDocument/2006/math">
                    <m:r>
                      <a:rPr lang="en-US" i="1" smtClean="0">
                        <a:latin typeface="Cambria Math"/>
                        <a:ea typeface="Cambria Math"/>
                        <a:cs typeface="Times New Roman" pitchFamily="18" charset="0"/>
                      </a:rPr>
                      <m:t>↑</m:t>
                    </m:r>
                  </m:oMath>
                </a14:m>
                <a:endParaRPr lang="en-U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143 . 10^9/l	(150-400.10^9/l)  </a:t>
                </a:r>
                <a14:m>
                  <m:oMath xmlns:m="http://schemas.openxmlformats.org/officeDocument/2006/math">
                    <m:r>
                      <a:rPr lang="en-US" i="1" smtClean="0">
                        <a:latin typeface="Cambria Math"/>
                        <a:ea typeface="Cambria Math"/>
                        <a:cs typeface="Times New Roman" pitchFamily="18" charset="0"/>
                      </a:rPr>
                      <m:t>↓</m:t>
                    </m:r>
                  </m:oMath>
                </a14:m>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Xét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endParaRPr lang="en-U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Creatinin</a:t>
                </a:r>
                <a:r>
                  <a:rPr lang="en-US" dirty="0" smtClean="0">
                    <a:latin typeface="Times New Roman" pitchFamily="18" charset="0"/>
                    <a:cs typeface="Times New Roman" pitchFamily="18" charset="0"/>
                  </a:rPr>
                  <a:t>: 106</a:t>
                </a:r>
                <a14:m>
                  <m:oMath xmlns:m="http://schemas.openxmlformats.org/officeDocument/2006/math">
                    <m:r>
                      <a:rPr lang="en-US" i="1" smtClean="0">
                        <a:latin typeface="Cambria Math"/>
                        <a:ea typeface="Cambria Math"/>
                        <a:cs typeface="Times New Roman" pitchFamily="18" charset="0"/>
                      </a:rPr>
                      <m:t>𝜇</m:t>
                    </m:r>
                    <m:r>
                      <a:rPr lang="en-US" b="0" i="1" smtClean="0">
                        <a:latin typeface="Cambria Math"/>
                        <a:ea typeface="Cambria Math"/>
                        <a:cs typeface="Times New Roman" pitchFamily="18" charset="0"/>
                      </a:rPr>
                      <m:t>𝑚𝑜𝑙</m:t>
                    </m:r>
                  </m:oMath>
                </a14:m>
                <a:r>
                  <a:rPr lang="en-US" dirty="0" smtClean="0">
                    <a:latin typeface="Times New Roman" pitchFamily="18" charset="0"/>
                    <a:cs typeface="Times New Roman" pitchFamily="18" charset="0"/>
                  </a:rPr>
                  <a:t>/l	(53-100</a:t>
                </a:r>
                <a:r>
                  <a:rPr lang="en-US" dirty="0">
                    <a:ea typeface="Cambria Math"/>
                    <a:cs typeface="Times New Roman" pitchFamily="18" charset="0"/>
                  </a:rPr>
                  <a:t> </a:t>
                </a:r>
                <a14:m>
                  <m:oMath xmlns:m="http://schemas.openxmlformats.org/officeDocument/2006/math">
                    <m:r>
                      <a:rPr lang="en-US" i="1">
                        <a:latin typeface="Cambria Math"/>
                        <a:ea typeface="Cambria Math"/>
                        <a:cs typeface="Times New Roman" pitchFamily="18" charset="0"/>
                      </a:rPr>
                      <m:t>𝜇</m:t>
                    </m:r>
                    <m:r>
                      <a:rPr lang="en-US" i="1">
                        <a:latin typeface="Cambria Math"/>
                        <a:ea typeface="Cambria Math"/>
                        <a:cs typeface="Times New Roman" pitchFamily="18" charset="0"/>
                      </a:rPr>
                      <m:t>𝑚𝑜𝑙</m:t>
                    </m:r>
                  </m:oMath>
                </a14:m>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l)		        </a:t>
                </a:r>
                <a14:m>
                  <m:oMath xmlns:m="http://schemas.openxmlformats.org/officeDocument/2006/math">
                    <m:r>
                      <a:rPr lang="en-US" i="1" smtClean="0">
                        <a:latin typeface="Cambria Math"/>
                        <a:ea typeface="Cambria Math"/>
                        <a:cs typeface="Times New Roman" pitchFamily="18" charset="0"/>
                      </a:rPr>
                      <m:t>↑</m:t>
                    </m:r>
                  </m:oMath>
                </a14:m>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PaO2 :	40mmHg 	(85-100mmHg)	                  </a:t>
                </a:r>
                <a14:m>
                  <m:oMath xmlns:m="http://schemas.openxmlformats.org/officeDocument/2006/math">
                    <m:r>
                      <a:rPr lang="en-US" i="1" smtClean="0">
                        <a:latin typeface="Cambria Math"/>
                        <a:ea typeface="Cambria Math"/>
                        <a:cs typeface="Times New Roman" pitchFamily="18" charset="0"/>
                      </a:rPr>
                      <m:t>↓</m:t>
                    </m:r>
                  </m:oMath>
                </a14:m>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04800" y="304800"/>
                <a:ext cx="8763000" cy="5791200"/>
              </a:xfrm>
              <a:blipFill rotWithShape="1">
                <a:blip r:embed="rId2"/>
                <a:stretch>
                  <a:fillRect l="-1599" t="-2105" r="-1043"/>
                </a:stretch>
              </a:blipFill>
            </p:spPr>
            <p:txBody>
              <a:bodyPr/>
              <a:lstStyle/>
              <a:p>
                <a:r>
                  <a:rPr lang="en-US">
                    <a:noFill/>
                  </a:rPr>
                  <a:t> </a:t>
                </a:r>
              </a:p>
            </p:txBody>
          </p:sp>
        </mc:Fallback>
      </mc:AlternateContent>
    </p:spTree>
    <p:extLst>
      <p:ext uri="{BB962C8B-B14F-4D97-AF65-F5344CB8AC3E}">
        <p14:creationId xmlns:p14="http://schemas.microsoft.com/office/powerpoint/2010/main" val="23552313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pPr marL="0" indent="0">
              <a:buNone/>
            </a:pPr>
            <a:r>
              <a:rPr lang="en-US" dirty="0" smtClean="0">
                <a:latin typeface="Times New Roman" pitchFamily="18" charset="0"/>
                <a:cs typeface="Times New Roman" pitchFamily="18" charset="0"/>
              </a:rPr>
              <a:t>- X-</a:t>
            </a:r>
            <a:r>
              <a:rPr lang="en-US" dirty="0" err="1" smtClean="0">
                <a:latin typeface="Times New Roman" pitchFamily="18" charset="0"/>
                <a:cs typeface="Times New Roman" pitchFamily="18" charset="0"/>
              </a:rPr>
              <a:t>Quang</a:t>
            </a:r>
            <a:endParaRPr lang="en-U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mờ</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bên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Tóm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nữ</a:t>
            </a:r>
            <a:r>
              <a:rPr lang="en-US" dirty="0" smtClean="0">
                <a:latin typeface="Times New Roman" pitchFamily="18" charset="0"/>
                <a:cs typeface="Times New Roman" pitchFamily="18" charset="0"/>
              </a:rPr>
              <a:t> 35 </a:t>
            </a:r>
            <a:r>
              <a:rPr lang="en-US" dirty="0" err="1" smtClean="0">
                <a:latin typeface="Times New Roman" pitchFamily="18" charset="0"/>
                <a:cs typeface="Times New Roman" pitchFamily="18" charset="0"/>
              </a:rPr>
              <a:t>tuổi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khó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tái</a:t>
            </a:r>
            <a:r>
              <a:rPr lang="en-US" dirty="0" smtClean="0">
                <a:latin typeface="Times New Roman" pitchFamily="18" charset="0"/>
                <a:cs typeface="Times New Roman" pitchFamily="18" charset="0"/>
              </a:rPr>
              <a:t>. Qua </a:t>
            </a:r>
            <a:r>
              <a:rPr lang="en-US" dirty="0" err="1" smtClean="0">
                <a:latin typeface="Times New Roman" pitchFamily="18" charset="0"/>
                <a:cs typeface="Times New Roman" pitchFamily="18" charset="0"/>
              </a:rPr>
              <a:t>thăm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sóc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453149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00079182"/>
              </p:ext>
            </p:extLst>
          </p:nvPr>
        </p:nvGraphicFramePr>
        <p:xfrm>
          <a:off x="457200" y="0"/>
          <a:ext cx="8229600" cy="6979919"/>
        </p:xfrm>
        <a:graphic>
          <a:graphicData uri="http://schemas.openxmlformats.org/drawingml/2006/table">
            <a:tbl>
              <a:tblPr firstRow="1" bandRow="1">
                <a:tableStyleId>{5C22544A-7EE6-4342-B048-85BDC9FD1C3A}</a:tableStyleId>
              </a:tblPr>
              <a:tblGrid>
                <a:gridCol w="1524000"/>
                <a:gridCol w="2076449"/>
                <a:gridCol w="1543051"/>
                <a:gridCol w="1863882"/>
                <a:gridCol w="1222218"/>
              </a:tblGrid>
              <a:tr h="6705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itchFamily="18" charset="0"/>
                          <a:cs typeface="Times New Roman" pitchFamily="18" charset="0"/>
                        </a:rPr>
                        <a:t>Nhận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itchFamily="18" charset="0"/>
                          <a:cs typeface="Times New Roman" pitchFamily="18" charset="0"/>
                        </a:rPr>
                        <a:t>Chẩn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đoán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điều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dưỡng</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itchFamily="18" charset="0"/>
                          <a:cs typeface="Times New Roman" pitchFamily="18" charset="0"/>
                        </a:rPr>
                        <a:t>Lập</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kế</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hoạch</a:t>
                      </a:r>
                      <a:r>
                        <a:rPr lang="en-US" baseline="0" dirty="0" smtClean="0">
                          <a:latin typeface="Times New Roman" pitchFamily="18" charset="0"/>
                          <a:cs typeface="Times New Roman" pitchFamily="18" charset="0"/>
                        </a:rPr>
                        <a:t> CS</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itchFamily="18" charset="0"/>
                          <a:cs typeface="Times New Roman" pitchFamily="18" charset="0"/>
                        </a:rPr>
                        <a:t>Thực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hiện</a:t>
                      </a:r>
                      <a:r>
                        <a:rPr lang="en-US" baseline="0" dirty="0" smtClean="0">
                          <a:latin typeface="Times New Roman" pitchFamily="18" charset="0"/>
                          <a:cs typeface="Times New Roman" pitchFamily="18" charset="0"/>
                        </a:rPr>
                        <a:t> KHCS</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itchFamily="18" charset="0"/>
                          <a:cs typeface="Times New Roman" pitchFamily="18" charset="0"/>
                        </a:rPr>
                        <a:t>Đánh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giá</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670559">
                <a:tc>
                  <a:txBody>
                    <a:bodyPr/>
                    <a:lstStyle/>
                    <a:p>
                      <a:r>
                        <a:rPr lang="en-US" dirty="0" err="1" smtClean="0">
                          <a:latin typeface="Times New Roman" pitchFamily="18" charset="0"/>
                          <a:cs typeface="Times New Roman" pitchFamily="18" charset="0"/>
                        </a:rPr>
                        <a:t>Không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ăn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uống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được</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505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ho </a:t>
                      </a:r>
                      <a:r>
                        <a:rPr lang="en-US" sz="1800" b="0" i="0" u="none" strike="noStrike" kern="1200" baseline="0" dirty="0" err="1" smtClean="0">
                          <a:solidFill>
                            <a:schemeClr val="dk1"/>
                          </a:solidFill>
                          <a:latin typeface="Times New Roman" pitchFamily="18" charset="0"/>
                          <a:ea typeface="+mn-ea"/>
                          <a:cs typeface="Times New Roman" pitchFamily="18" charset="0"/>
                        </a:rPr>
                        <a:t>ra</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đàm</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nhớt</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có</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lẫn</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ít</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máu</a:t>
                      </a:r>
                      <a:endParaRPr lang="en-US" sz="1800" b="0" i="0" u="none" strike="noStrike" kern="1200" baseline="0" dirty="0" smtClean="0">
                        <a:solidFill>
                          <a:schemeClr val="dk1"/>
                        </a:solidFill>
                        <a:latin typeface="Times New Roman" pitchFamily="18" charset="0"/>
                        <a:ea typeface="+mn-ea"/>
                        <a:cs typeface="Times New Roman" pitchFamily="18" charset="0"/>
                      </a:endParaRPr>
                    </a:p>
                    <a:p>
                      <a:endParaRPr lang="en-US" dirty="0">
                        <a:latin typeface="Times New Roman" pitchFamily="18" charset="0"/>
                        <a:cs typeface="Times New Roman" pitchFamily="18" charset="0"/>
                      </a:endParaRPr>
                    </a:p>
                  </a:txBody>
                  <a:tcPr/>
                </a:tc>
                <a:tc>
                  <a:txBody>
                    <a:bodyPr/>
                    <a:lstStyle/>
                    <a:p>
                      <a:r>
                        <a:rPr lang="vi-VN" sz="1800" b="0" i="0" u="none" strike="noStrike" kern="1200" baseline="0" dirty="0" smtClean="0">
                          <a:solidFill>
                            <a:schemeClr val="dk1"/>
                          </a:solidFill>
                          <a:latin typeface="Times New Roman" pitchFamily="18" charset="0"/>
                          <a:ea typeface="+mn-ea"/>
                          <a:cs typeface="Times New Roman" pitchFamily="18" charset="0"/>
                        </a:rPr>
                        <a:t>Do chưa thích</a:t>
                      </a:r>
                    </a:p>
                    <a:p>
                      <a:r>
                        <a:rPr lang="en-US" sz="1800" b="0" i="0" u="none" strike="noStrike" kern="1200" baseline="0" dirty="0" err="1" smtClean="0">
                          <a:solidFill>
                            <a:schemeClr val="dk1"/>
                          </a:solidFill>
                          <a:latin typeface="Times New Roman" pitchFamily="18" charset="0"/>
                          <a:ea typeface="+mn-ea"/>
                          <a:cs typeface="Times New Roman" pitchFamily="18" charset="0"/>
                        </a:rPr>
                        <a:t>nghi</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với</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sự</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va</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chạm</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của</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ống</a:t>
                      </a:r>
                      <a:r>
                        <a:rPr lang="en-US" sz="1800" b="0" i="0" u="none" strike="noStrike" kern="1200" baseline="0" dirty="0" smtClean="0">
                          <a:solidFill>
                            <a:schemeClr val="dk1"/>
                          </a:solidFill>
                          <a:latin typeface="Times New Roman" pitchFamily="18" charset="0"/>
                          <a:ea typeface="+mn-ea"/>
                          <a:cs typeface="Times New Roman" pitchFamily="18" charset="0"/>
                        </a:rPr>
                        <a:t> MKQ</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itchFamily="18" charset="0"/>
                          <a:cs typeface="Times New Roman" pitchFamily="18" charset="0"/>
                        </a:rPr>
                        <a:t>Giảm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kích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thích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đường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thở</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-Cho</a:t>
                      </a:r>
                      <a:r>
                        <a:rPr lang="en-US" baseline="0" dirty="0" smtClean="0">
                          <a:latin typeface="Times New Roman" pitchFamily="18" charset="0"/>
                          <a:cs typeface="Times New Roman" pitchFamily="18" charset="0"/>
                        </a:rPr>
                        <a:t> BN </a:t>
                      </a:r>
                      <a:r>
                        <a:rPr lang="en-US" baseline="0" dirty="0" err="1" smtClean="0">
                          <a:latin typeface="Times New Roman" pitchFamily="18" charset="0"/>
                          <a:cs typeface="Times New Roman" pitchFamily="18" charset="0"/>
                        </a:rPr>
                        <a:t>nằm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yên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tránh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bị</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kích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thích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đường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thở</a:t>
                      </a:r>
                      <a:endParaRPr lang="en-US" baseline="0" dirty="0" smtClean="0">
                        <a:latin typeface="Times New Roman" pitchFamily="18" charset="0"/>
                        <a:cs typeface="Times New Roman" pitchFamily="18" charset="0"/>
                      </a:endParaRPr>
                    </a:p>
                    <a:p>
                      <a:r>
                        <a:rPr lang="en-US" sz="1800" b="0" i="0" u="none" strike="noStrike" kern="1200" baseline="0" dirty="0" smtClean="0">
                          <a:solidFill>
                            <a:schemeClr val="dk1"/>
                          </a:solidFill>
                          <a:latin typeface="Times New Roman" pitchFamily="18" charset="0"/>
                          <a:ea typeface="+mn-ea"/>
                          <a:cs typeface="Times New Roman" pitchFamily="18" charset="0"/>
                        </a:rPr>
                        <a:t>-</a:t>
                      </a:r>
                      <a:r>
                        <a:rPr lang="en-US" sz="1800" b="0" i="0" u="none" strike="noStrike" kern="1200" baseline="0" dirty="0" err="1" smtClean="0">
                          <a:solidFill>
                            <a:schemeClr val="dk1"/>
                          </a:solidFill>
                          <a:latin typeface="Times New Roman" pitchFamily="18" charset="0"/>
                          <a:ea typeface="+mn-ea"/>
                          <a:cs typeface="Times New Roman" pitchFamily="18" charset="0"/>
                        </a:rPr>
                        <a:t>Hút</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đàm</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nhớt</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nếu</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đàm</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đặc</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nhỏ</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vi-VN" sz="1800" b="0" i="0" u="none" strike="noStrike" kern="1200" baseline="0" dirty="0" smtClean="0">
                          <a:solidFill>
                            <a:schemeClr val="dk1"/>
                          </a:solidFill>
                          <a:latin typeface="Times New Roman" pitchFamily="18" charset="0"/>
                          <a:ea typeface="+mn-ea"/>
                          <a:cs typeface="Times New Roman" pitchFamily="18" charset="0"/>
                        </a:rPr>
                        <a:t>n</a:t>
                      </a:r>
                      <a:r>
                        <a:rPr lang="en-US" sz="1800" b="0" i="0" u="none" strike="noStrike" kern="1200" baseline="0" dirty="0" err="1" smtClean="0">
                          <a:solidFill>
                            <a:schemeClr val="dk1"/>
                          </a:solidFill>
                          <a:latin typeface="Times New Roman" pitchFamily="18" charset="0"/>
                          <a:ea typeface="+mn-ea"/>
                          <a:cs typeface="Times New Roman" pitchFamily="18" charset="0"/>
                        </a:rPr>
                        <a:t>ước</a:t>
                      </a:r>
                      <a:r>
                        <a:rPr lang="vi-VN" sz="1800" b="0" i="0" u="none" strike="noStrike" kern="1200" baseline="0" dirty="0" smtClean="0">
                          <a:solidFill>
                            <a:schemeClr val="dk1"/>
                          </a:solidFill>
                          <a:latin typeface="Times New Roman" pitchFamily="18" charset="0"/>
                          <a:ea typeface="+mn-ea"/>
                          <a:cs typeface="Times New Roman" pitchFamily="18" charset="0"/>
                        </a:rPr>
                        <a:t> m</a:t>
                      </a:r>
                      <a:r>
                        <a:rPr lang="en-US" sz="1800" b="0" i="0" u="none" strike="noStrike" kern="1200" baseline="0" dirty="0" err="1" smtClean="0">
                          <a:solidFill>
                            <a:schemeClr val="dk1"/>
                          </a:solidFill>
                          <a:latin typeface="Times New Roman" pitchFamily="18" charset="0"/>
                          <a:ea typeface="+mn-ea"/>
                          <a:cs typeface="Times New Roman" pitchFamily="18" charset="0"/>
                        </a:rPr>
                        <a:t>uối</a:t>
                      </a:r>
                      <a:r>
                        <a:rPr lang="vi-VN" sz="1800" b="0" i="0" u="none" strike="noStrike" kern="1200" baseline="0" dirty="0" smtClean="0">
                          <a:solidFill>
                            <a:schemeClr val="dk1"/>
                          </a:solidFill>
                          <a:latin typeface="Times New Roman" pitchFamily="18" charset="0"/>
                          <a:ea typeface="+mn-ea"/>
                          <a:cs typeface="Times New Roman" pitchFamily="18" charset="0"/>
                        </a:rPr>
                        <a:t> sinh lý</a:t>
                      </a:r>
                      <a:r>
                        <a:rPr lang="en-US" sz="1800" b="0" i="0" u="none" strike="noStrike" kern="1200" baseline="0" dirty="0" smtClean="0">
                          <a:solidFill>
                            <a:schemeClr val="dk1"/>
                          </a:solidFill>
                          <a:latin typeface="Times New Roman" pitchFamily="18" charset="0"/>
                          <a:ea typeface="+mn-ea"/>
                          <a:cs typeface="Times New Roman" pitchFamily="18" charset="0"/>
                        </a:rPr>
                        <a:t> 0,9%</a:t>
                      </a:r>
                    </a:p>
                    <a:p>
                      <a:r>
                        <a:rPr lang="en-US" sz="1800" b="0" i="0" u="none" strike="noStrike" kern="1200" baseline="0" dirty="0" smtClean="0">
                          <a:solidFill>
                            <a:schemeClr val="dk1"/>
                          </a:solidFill>
                          <a:latin typeface="Times New Roman" pitchFamily="18" charset="0"/>
                          <a:ea typeface="+mn-ea"/>
                          <a:cs typeface="Times New Roman" pitchFamily="18" charset="0"/>
                        </a:rPr>
                        <a:t>1-3 ml  </a:t>
                      </a:r>
                      <a:r>
                        <a:rPr lang="en-US" sz="1800" b="0" i="0" u="none" strike="noStrike" kern="1200" baseline="0" dirty="0" err="1" smtClean="0">
                          <a:solidFill>
                            <a:schemeClr val="dk1"/>
                          </a:solidFill>
                          <a:latin typeface="Times New Roman" pitchFamily="18" charset="0"/>
                          <a:ea typeface="+mn-ea"/>
                          <a:cs typeface="Times New Roman" pitchFamily="18" charset="0"/>
                        </a:rPr>
                        <a:t>vào</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thành</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ống</a:t>
                      </a:r>
                      <a:endParaRPr lang="en-US" sz="1800" b="0" i="0" u="none" strike="noStrike" kern="1200" baseline="0" dirty="0" smtClean="0">
                        <a:solidFill>
                          <a:schemeClr val="dk1"/>
                        </a:solidFill>
                        <a:latin typeface="Times New Roman" pitchFamily="18" charset="0"/>
                        <a:ea typeface="+mn-ea"/>
                        <a:cs typeface="Times New Roman" pitchFamily="18" charset="0"/>
                      </a:endParaRPr>
                    </a:p>
                    <a:p>
                      <a:r>
                        <a:rPr lang="pt-BR" sz="1800" b="0" i="0" u="none" strike="noStrike" kern="1200" baseline="0" dirty="0" smtClean="0">
                          <a:solidFill>
                            <a:schemeClr val="dk1"/>
                          </a:solidFill>
                          <a:latin typeface="Times New Roman" pitchFamily="18" charset="0"/>
                          <a:ea typeface="+mn-ea"/>
                          <a:cs typeface="Times New Roman" pitchFamily="18" charset="0"/>
                        </a:rPr>
                        <a:t>MKQ cho loãng đàm rồi tiếp tục </a:t>
                      </a:r>
                      <a:r>
                        <a:rPr lang="en-US" sz="1800" b="0" i="0" u="none" strike="noStrike" kern="1200" baseline="0" dirty="0" err="1" smtClean="0">
                          <a:solidFill>
                            <a:schemeClr val="dk1"/>
                          </a:solidFill>
                          <a:latin typeface="Times New Roman" pitchFamily="18" charset="0"/>
                          <a:ea typeface="+mn-ea"/>
                          <a:cs typeface="Times New Roman" pitchFamily="18" charset="0"/>
                        </a:rPr>
                        <a:t>hút</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BN </a:t>
                      </a:r>
                      <a:r>
                        <a:rPr lang="en-US" dirty="0" err="1" smtClean="0">
                          <a:latin typeface="Times New Roman" pitchFamily="18" charset="0"/>
                          <a:cs typeface="Times New Roman" pitchFamily="18" charset="0"/>
                        </a:rPr>
                        <a:t>giảm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kích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thích</a:t>
                      </a:r>
                      <a:endParaRPr lang="en-US" dirty="0">
                        <a:latin typeface="Times New Roman" pitchFamily="18" charset="0"/>
                        <a:cs typeface="Times New Roman" pitchFamily="18" charset="0"/>
                      </a:endParaRPr>
                    </a:p>
                  </a:txBody>
                  <a:tcPr/>
                </a:tc>
              </a:tr>
              <a:tr h="1295400">
                <a:tc>
                  <a:txBody>
                    <a:bodyPr/>
                    <a:lstStyle/>
                    <a:p>
                      <a:r>
                        <a:rPr lang="en-US" dirty="0" err="1" smtClean="0">
                          <a:latin typeface="Times New Roman" pitchFamily="18" charset="0"/>
                          <a:cs typeface="Times New Roman" pitchFamily="18" charset="0"/>
                        </a:rPr>
                        <a:t>Chảy</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máu</a:t>
                      </a:r>
                      <a:r>
                        <a:rPr lang="en-US" baseline="0" dirty="0" smtClean="0">
                          <a:latin typeface="Times New Roman" pitchFamily="18" charset="0"/>
                          <a:cs typeface="Times New Roman" pitchFamily="18" charset="0"/>
                        </a:rPr>
                        <a:t>,</a:t>
                      </a:r>
                      <a:r>
                        <a:rPr lang="vi-VN" sz="1800" b="0" i="0" u="none" strike="noStrike" kern="1200" baseline="0" dirty="0" smtClean="0">
                          <a:solidFill>
                            <a:schemeClr val="dk1"/>
                          </a:solidFill>
                          <a:latin typeface="Times New Roman" pitchFamily="18" charset="0"/>
                          <a:ea typeface="+mn-ea"/>
                          <a:cs typeface="Times New Roman" pitchFamily="18" charset="0"/>
                        </a:rPr>
                        <a:t> băng th</a:t>
                      </a:r>
                      <a:r>
                        <a:rPr lang="en-US" sz="1800" b="0" i="0" u="none" strike="noStrike" kern="1200" baseline="0" dirty="0" smtClean="0">
                          <a:solidFill>
                            <a:schemeClr val="dk1"/>
                          </a:solidFill>
                          <a:latin typeface="Times New Roman" pitchFamily="18" charset="0"/>
                          <a:ea typeface="+mn-ea"/>
                          <a:cs typeface="Times New Roman" pitchFamily="18" charset="0"/>
                        </a:rPr>
                        <a:t>ấ</a:t>
                      </a:r>
                      <a:r>
                        <a:rPr lang="vi-VN" sz="1800" b="0" i="0" u="none" strike="noStrike" kern="1200" baseline="0" dirty="0" smtClean="0">
                          <a:solidFill>
                            <a:schemeClr val="dk1"/>
                          </a:solidFill>
                          <a:latin typeface="Times New Roman" pitchFamily="18" charset="0"/>
                          <a:ea typeface="+mn-ea"/>
                          <a:cs typeface="Times New Roman" pitchFamily="18" charset="0"/>
                        </a:rPr>
                        <a:t>m</a:t>
                      </a:r>
                    </a:p>
                    <a:p>
                      <a:r>
                        <a:rPr lang="en-US" sz="1800" b="0" i="0" u="none" strike="noStrike" kern="1200" baseline="0" dirty="0" err="1" smtClean="0">
                          <a:solidFill>
                            <a:schemeClr val="dk1"/>
                          </a:solidFill>
                          <a:latin typeface="Times New Roman" pitchFamily="18" charset="0"/>
                          <a:ea typeface="+mn-ea"/>
                          <a:cs typeface="Times New Roman" pitchFamily="18" charset="0"/>
                        </a:rPr>
                        <a:t>máu</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Do </a:t>
                      </a:r>
                      <a:r>
                        <a:rPr lang="en-US" sz="1800" b="0" i="0" u="none" strike="noStrike" kern="1200" baseline="0" dirty="0" err="1" smtClean="0">
                          <a:solidFill>
                            <a:schemeClr val="dk1"/>
                          </a:solidFill>
                          <a:latin typeface="Times New Roman" pitchFamily="18" charset="0"/>
                          <a:ea typeface="+mn-ea"/>
                          <a:cs typeface="Times New Roman" pitchFamily="18" charset="0"/>
                        </a:rPr>
                        <a:t>bóc</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tách</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sâu</a:t>
                      </a:r>
                      <a:endParaRPr lang="en-US" sz="1800" b="0" i="0" u="none" strike="noStrike" kern="1200" baseline="0" dirty="0" smtClean="0">
                        <a:solidFill>
                          <a:schemeClr val="dk1"/>
                        </a:solidFill>
                        <a:latin typeface="Times New Roman" pitchFamily="18" charset="0"/>
                        <a:ea typeface="+mn-ea"/>
                        <a:cs typeface="Times New Roman" pitchFamily="18" charset="0"/>
                      </a:endParaRPr>
                    </a:p>
                    <a:p>
                      <a:r>
                        <a:rPr lang="en-US" sz="1800" b="0" i="0" u="none" strike="noStrike" kern="1200" baseline="0" dirty="0" err="1" smtClean="0">
                          <a:solidFill>
                            <a:schemeClr val="dk1"/>
                          </a:solidFill>
                          <a:latin typeface="Times New Roman" pitchFamily="18" charset="0"/>
                          <a:ea typeface="+mn-ea"/>
                          <a:cs typeface="Times New Roman" pitchFamily="18" charset="0"/>
                        </a:rPr>
                        <a:t>chạm</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các</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tĩnh</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mạch</a:t>
                      </a:r>
                      <a:r>
                        <a:rPr lang="en-US" sz="1800" b="0" i="0" u="none" strike="noStrike" kern="1200" baseline="0" dirty="0" smtClean="0">
                          <a:solidFill>
                            <a:schemeClr val="dk1"/>
                          </a:solidFill>
                          <a:latin typeface="Times New Roman" pitchFamily="18" charset="0"/>
                          <a:ea typeface="+mn-ea"/>
                          <a:cs typeface="Times New Roman" pitchFamily="18" charset="0"/>
                        </a:rPr>
                        <a:t> </a:t>
                      </a:r>
                      <a:r>
                        <a:rPr lang="en-US" sz="1800" b="0" i="0" u="none" strike="noStrike" kern="1200" baseline="0" dirty="0" err="1" smtClean="0">
                          <a:solidFill>
                            <a:schemeClr val="dk1"/>
                          </a:solidFill>
                          <a:latin typeface="Times New Roman" pitchFamily="18" charset="0"/>
                          <a:ea typeface="+mn-ea"/>
                          <a:cs typeface="Times New Roman" pitchFamily="18" charset="0"/>
                        </a:rPr>
                        <a:t>cảnh</a:t>
                      </a:r>
                      <a:endParaRPr lang="en-US" sz="1800" b="0" i="0" u="none" strike="noStrike" kern="1200" baseline="0" dirty="0" smtClean="0">
                        <a:solidFill>
                          <a:schemeClr val="dk1"/>
                        </a:solidFill>
                        <a:latin typeface="Times New Roman" pitchFamily="18" charset="0"/>
                        <a:ea typeface="+mn-ea"/>
                        <a:cs typeface="Times New Roman" pitchFamily="18" charset="0"/>
                      </a:endParaRPr>
                    </a:p>
                    <a:p>
                      <a:endParaRPr lang="en-US" dirty="0">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Thực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hiện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thủ</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thuật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thay</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băng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nhẹ</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nhàng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tránh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tác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động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vào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vết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mổ</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963058877"/>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2907883"/>
              </p:ext>
            </p:extLst>
          </p:nvPr>
        </p:nvGraphicFramePr>
        <p:xfrm>
          <a:off x="457200" y="228600"/>
          <a:ext cx="8229600" cy="63144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sz="1800" dirty="0" err="1" smtClean="0">
                          <a:latin typeface="Times New Roman" pitchFamily="18" charset="0"/>
                          <a:cs typeface="Times New Roman" pitchFamily="18" charset="0"/>
                        </a:rPr>
                        <a:t>Sốt</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nhẹ</a:t>
                      </a:r>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c>
                  <a:txBody>
                    <a:bodyPr/>
                    <a:lstStyle/>
                    <a:p>
                      <a:r>
                        <a:rPr lang="en-US" sz="1800" baseline="0" dirty="0" err="1" smtClean="0">
                          <a:latin typeface="Times New Roman" pitchFamily="18" charset="0"/>
                          <a:cs typeface="Times New Roman" pitchFamily="18" charset="0"/>
                        </a:rPr>
                        <a:t>Hạ</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sốt</a:t>
                      </a:r>
                      <a:endParaRPr lang="en-US"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Chườm</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mát</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cho</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bệnh</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nhân</a:t>
                      </a:r>
                      <a:endParaRPr lang="en-US" sz="1800" baseline="0" dirty="0" smtClean="0">
                        <a:latin typeface="Times New Roman" pitchFamily="18" charset="0"/>
                        <a:cs typeface="Times New Roman" pitchFamily="18" charset="0"/>
                      </a:endParaRPr>
                    </a:p>
                    <a:p>
                      <a:r>
                        <a:rPr lang="en-US" sz="1800" baseline="0" dirty="0" smtClean="0">
                          <a:latin typeface="Times New Roman" pitchFamily="18" charset="0"/>
                          <a:cs typeface="Times New Roman" pitchFamily="18" charset="0"/>
                        </a:rPr>
                        <a:t>-</a:t>
                      </a:r>
                      <a:r>
                        <a:rPr lang="en-US" sz="1800" baseline="0" dirty="0" err="1" smtClean="0">
                          <a:latin typeface="Times New Roman" pitchFamily="18" charset="0"/>
                          <a:cs typeface="Times New Roman" pitchFamily="18" charset="0"/>
                        </a:rPr>
                        <a:t>hướng</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dẫn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người</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nhà</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cho</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bệnh</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nhân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mặc</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quần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áo</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rộng</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rãi</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thoáng</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mát</a:t>
                      </a:r>
                      <a:r>
                        <a:rPr lang="en-US" sz="1800" baseline="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BN </a:t>
                      </a:r>
                      <a:r>
                        <a:rPr lang="en-US" sz="1800" dirty="0" err="1" smtClean="0">
                          <a:latin typeface="Times New Roman" pitchFamily="18" charset="0"/>
                          <a:cs typeface="Times New Roman" pitchFamily="18" charset="0"/>
                        </a:rPr>
                        <a:t>giảm</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sốt</a:t>
                      </a:r>
                      <a:endParaRPr lang="en-US" sz="18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latin typeface="Times New Roman" pitchFamily="18" charset="0"/>
                          <a:cs typeface="Times New Roman" pitchFamily="18" charset="0"/>
                        </a:rPr>
                        <a:t>Nguy</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cơ</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nhiễm</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trùng</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vết</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mổ</a:t>
                      </a:r>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Do</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không</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đảm</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bảo</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việc</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vô</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khuẩn</a:t>
                      </a:r>
                      <a:r>
                        <a:rPr lang="en-US" sz="1800" baseline="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txBody>
                  <a:tcPr/>
                </a:tc>
                <a:tc>
                  <a:txBody>
                    <a:bodyPr/>
                    <a:lstStyle/>
                    <a:p>
                      <a:r>
                        <a:rPr lang="en-US" sz="1800" dirty="0" err="1" smtClean="0">
                          <a:latin typeface="Times New Roman" pitchFamily="18" charset="0"/>
                          <a:cs typeface="Times New Roman" pitchFamily="18" charset="0"/>
                        </a:rPr>
                        <a:t>Đề</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phòng</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vết</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mổ</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bị</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nhiễm</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trùng</a:t>
                      </a:r>
                      <a:endParaRPr lang="en-US" sz="1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Thay</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băng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hàng</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ngày</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đúng</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kĩ</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thuật</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đảm</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bảo</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vô</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khuẩn</a:t>
                      </a:r>
                      <a:endParaRPr lang="en-US" sz="1800" baseline="0" dirty="0" smtClean="0">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a:t>
                      </a:r>
                      <a:r>
                        <a:rPr lang="en-US" sz="1800" b="0" dirty="0" err="1" smtClean="0">
                          <a:solidFill>
                            <a:schemeClr val="tx1"/>
                          </a:solidFill>
                          <a:latin typeface="Times New Roman" pitchFamily="18" charset="0"/>
                          <a:cs typeface="Times New Roman" pitchFamily="18" charset="0"/>
                        </a:rPr>
                        <a:t>Phòng</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bệnh</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giường</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bênh</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luôn</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sạch</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sẽ</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t</a:t>
                      </a:r>
                      <a:r>
                        <a:rPr lang="en-US" sz="1800" b="0" dirty="0" err="1" smtClean="0">
                          <a:solidFill>
                            <a:schemeClr val="tx1"/>
                          </a:solidFill>
                          <a:latin typeface="Times New Roman" pitchFamily="18" charset="0"/>
                          <a:cs typeface="Times New Roman" pitchFamily="18" charset="0"/>
                        </a:rPr>
                        <a:t>hoáng</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mát</a:t>
                      </a:r>
                      <a:endParaRPr lang="en-US" sz="1800" b="0" baseline="0" dirty="0" smtClean="0">
                        <a:solidFill>
                          <a:schemeClr val="tx1"/>
                        </a:solidFill>
                        <a:latin typeface="Times New Roman" pitchFamily="18" charset="0"/>
                        <a:cs typeface="Times New Roman" pitchFamily="18" charset="0"/>
                      </a:endParaRPr>
                    </a:p>
                    <a:p>
                      <a:r>
                        <a:rPr lang="en-US" sz="1800" b="0" baseline="0" dirty="0" smtClean="0">
                          <a:solidFill>
                            <a:schemeClr val="tx1"/>
                          </a:solidFill>
                          <a:latin typeface="Times New Roman" pitchFamily="18" charset="0"/>
                          <a:cs typeface="Times New Roman" pitchFamily="18" charset="0"/>
                        </a:rPr>
                        <a:t>-</a:t>
                      </a:r>
                      <a:r>
                        <a:rPr lang="en-US" sz="1800" b="0" baseline="0" dirty="0" err="1" smtClean="0">
                          <a:solidFill>
                            <a:schemeClr val="tx1"/>
                          </a:solidFill>
                          <a:latin typeface="Times New Roman" pitchFamily="18" charset="0"/>
                          <a:cs typeface="Times New Roman" pitchFamily="18" charset="0"/>
                        </a:rPr>
                        <a:t>Hướng</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dẫn</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người</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nhà</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vệ</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sinh</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cơ</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thể</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cho</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bệnh</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nhân</a:t>
                      </a:r>
                      <a:endParaRPr lang="en-US" sz="1800" b="0" dirty="0" smtClean="0">
                        <a:solidFill>
                          <a:schemeClr val="tx1"/>
                        </a:solidFill>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txBody>
                  <a:tcPr/>
                </a:tc>
                <a:tc>
                  <a:txBody>
                    <a:bodyPr/>
                    <a:lstStyle/>
                    <a:p>
                      <a:r>
                        <a:rPr lang="en-US" sz="1800" dirty="0" err="1" smtClean="0">
                          <a:latin typeface="Times New Roman" pitchFamily="18" charset="0"/>
                          <a:cs typeface="Times New Roman" pitchFamily="18" charset="0"/>
                        </a:rPr>
                        <a:t>Vết</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mổ</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không</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bị</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nhiễm</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trùng</a:t>
                      </a:r>
                      <a:endParaRPr lang="en-US" sz="1800" dirty="0">
                        <a:latin typeface="Times New Roman" pitchFamily="18" charset="0"/>
                        <a:cs typeface="Times New Roman" pitchFamily="18" charset="0"/>
                      </a:endParaRPr>
                    </a:p>
                  </a:txBody>
                  <a:tcPr/>
                </a:tc>
              </a:tr>
              <a:tr h="370840">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642265542"/>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24372824"/>
              </p:ext>
            </p:extLst>
          </p:nvPr>
        </p:nvGraphicFramePr>
        <p:xfrm>
          <a:off x="533400" y="381000"/>
          <a:ext cx="7924800" cy="5867400"/>
        </p:xfrm>
        <a:graphic>
          <a:graphicData uri="http://schemas.openxmlformats.org/drawingml/2006/table">
            <a:tbl>
              <a:tblPr firstRow="1" bandRow="1">
                <a:tableStyleId>{5C22544A-7EE6-4342-B048-85BDC9FD1C3A}</a:tableStyleId>
              </a:tblPr>
              <a:tblGrid>
                <a:gridCol w="1584960"/>
                <a:gridCol w="1584960"/>
                <a:gridCol w="1584960"/>
                <a:gridCol w="1584960"/>
                <a:gridCol w="1584960"/>
              </a:tblGrid>
              <a:tr h="961869">
                <a:tc>
                  <a:txBody>
                    <a:bodyPr/>
                    <a:lstStyle/>
                    <a:p>
                      <a:r>
                        <a:rPr lang="en-US" dirty="0" err="1" smtClean="0">
                          <a:latin typeface="Times New Roman" pitchFamily="18" charset="0"/>
                          <a:cs typeface="Times New Roman" pitchFamily="18" charset="0"/>
                        </a:rPr>
                        <a:t>Nguy</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cơ</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mất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nước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điện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giải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 </a:t>
                      </a:r>
                      <a:r>
                        <a:rPr lang="en-US" dirty="0" err="1" smtClean="0">
                          <a:latin typeface="Times New Roman" pitchFamily="18" charset="0"/>
                          <a:cs typeface="Times New Roman" pitchFamily="18" charset="0"/>
                        </a:rPr>
                        <a:t>mất</a:t>
                      </a:r>
                      <a:r>
                        <a:rPr lang="en-US" baseline="0" dirty="0" smtClean="0">
                          <a:latin typeface="Times New Roman" pitchFamily="18" charset="0"/>
                          <a:cs typeface="Times New Roman" pitchFamily="18" charset="0"/>
                        </a:rPr>
                        <a:t> qua </a:t>
                      </a:r>
                      <a:r>
                        <a:rPr lang="en-US" baseline="0" dirty="0" err="1" smtClean="0">
                          <a:latin typeface="Times New Roman" pitchFamily="18" charset="0"/>
                          <a:cs typeface="Times New Roman" pitchFamily="18" charset="0"/>
                        </a:rPr>
                        <a:t>đàm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dịch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tiết</a:t>
                      </a:r>
                      <a:r>
                        <a:rPr lang="en-US" baseline="0" dirty="0" smtClean="0">
                          <a:latin typeface="Times New Roman" pitchFamily="18" charset="0"/>
                          <a:cs typeface="Times New Roman" pitchFamily="18" charset="0"/>
                        </a:rPr>
                        <a:t> ở </a:t>
                      </a:r>
                      <a:r>
                        <a:rPr lang="en-US" baseline="0" dirty="0" err="1" smtClean="0">
                          <a:latin typeface="Times New Roman" pitchFamily="18" charset="0"/>
                          <a:cs typeface="Times New Roman" pitchFamily="18" charset="0"/>
                        </a:rPr>
                        <a:t>vết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mổ</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Bù</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nước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và</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điện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giải</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Truyền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dịch</a:t>
                      </a:r>
                      <a:endParaRPr lang="en-US" dirty="0">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r>
              <a:tr h="1538990">
                <a:tc>
                  <a:txBody>
                    <a:bodyPr/>
                    <a:lstStyle/>
                    <a:p>
                      <a:r>
                        <a:rPr lang="en-US" dirty="0" err="1" smtClean="0">
                          <a:latin typeface="Times New Roman" pitchFamily="18" charset="0"/>
                          <a:cs typeface="Times New Roman" pitchFamily="18" charset="0"/>
                        </a:rPr>
                        <a:t>Nguy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loét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ép</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 </a:t>
                      </a:r>
                      <a:r>
                        <a:rPr lang="en-US" dirty="0" err="1" smtClean="0">
                          <a:latin typeface="Times New Roman" pitchFamily="18" charset="0"/>
                          <a:cs typeface="Times New Roman" pitchFamily="18" charset="0"/>
                        </a:rPr>
                        <a:t>nằm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bất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động</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Giảm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nguy</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cơ</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loét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ép</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Hướng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dẫn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người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nhà</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xoa</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bóp</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trăn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trở</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cho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 2h/</a:t>
                      </a:r>
                      <a:r>
                        <a:rPr lang="en-US" baseline="0" dirty="0" err="1" smtClean="0">
                          <a:latin typeface="Times New Roman" pitchFamily="18" charset="0"/>
                          <a:cs typeface="Times New Roman" pitchFamily="18" charset="0"/>
                        </a:rPr>
                        <a:t>lần</a:t>
                      </a:r>
                      <a:endParaRPr lang="en-US" dirty="0">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r>
              <a:tr h="1538990">
                <a:tc>
                  <a:txBody>
                    <a:bodyPr/>
                    <a:lstStyle/>
                    <a:p>
                      <a:r>
                        <a:rPr lang="en-US" baseline="0" dirty="0" err="1" smtClean="0">
                          <a:latin typeface="Times New Roman" pitchFamily="18" charset="0"/>
                          <a:cs typeface="Times New Roman" pitchFamily="18" charset="0"/>
                        </a:rPr>
                        <a:t>Không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giao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tiếp</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được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bằng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lời</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Giúp</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có</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thể</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giao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tiếp</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Cung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cho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các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dụng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cụ</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giao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tiếp</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giấy</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bút</a:t>
                      </a:r>
                      <a:r>
                        <a:rPr lang="en-US" baseline="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có</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thể</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giao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tiếp</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được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khi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cần</a:t>
                      </a:r>
                      <a:endParaRPr lang="en-US" dirty="0">
                        <a:latin typeface="Times New Roman" pitchFamily="18" charset="0"/>
                        <a:cs typeface="Times New Roman" pitchFamily="18" charset="0"/>
                      </a:endParaRPr>
                    </a:p>
                  </a:txBody>
                  <a:tcPr/>
                </a:tc>
              </a:tr>
              <a:tr h="1827551">
                <a:tc>
                  <a:txBody>
                    <a:bodyPr/>
                    <a:lstStyle/>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Thực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hiện</a:t>
                      </a:r>
                      <a:r>
                        <a:rPr lang="en-US" baseline="0" dirty="0" smtClean="0">
                          <a:latin typeface="Times New Roman" pitchFamily="18" charset="0"/>
                          <a:cs typeface="Times New Roman" pitchFamily="18" charset="0"/>
                        </a:rPr>
                        <a:t> y </a:t>
                      </a:r>
                      <a:r>
                        <a:rPr lang="en-US" baseline="0" dirty="0" err="1" smtClean="0">
                          <a:latin typeface="Times New Roman" pitchFamily="18" charset="0"/>
                          <a:cs typeface="Times New Roman" pitchFamily="18" charset="0"/>
                        </a:rPr>
                        <a:t>lệnh</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itchFamily="18" charset="0"/>
                          <a:cs typeface="Times New Roman" pitchFamily="18" charset="0"/>
                        </a:rPr>
                        <a:t>Thực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hiện</a:t>
                      </a:r>
                      <a:r>
                        <a:rPr lang="en-US" baseline="0" dirty="0" smtClean="0">
                          <a:latin typeface="Times New Roman" pitchFamily="18" charset="0"/>
                          <a:cs typeface="Times New Roman" pitchFamily="18" charset="0"/>
                        </a:rPr>
                        <a:t> y </a:t>
                      </a:r>
                      <a:r>
                        <a:rPr lang="en-US" baseline="0" dirty="0" err="1" smtClean="0">
                          <a:latin typeface="Times New Roman" pitchFamily="18" charset="0"/>
                          <a:cs typeface="Times New Roman" pitchFamily="18" charset="0"/>
                        </a:rPr>
                        <a:t>lệnh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thuốc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đúng</a:t>
                      </a:r>
                      <a:endParaRPr lang="en-US"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itchFamily="18" charset="0"/>
                          <a:cs typeface="Times New Roman" pitchFamily="18" charset="0"/>
                        </a:rPr>
                        <a:t>Chăm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sóc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cấp</a:t>
                      </a:r>
                      <a:r>
                        <a:rPr lang="en-US" baseline="0" dirty="0" smtClean="0">
                          <a:latin typeface="Times New Roman" pitchFamily="18" charset="0"/>
                          <a:cs typeface="Times New Roman" pitchFamily="18" charset="0"/>
                        </a:rPr>
                        <a:t> 1</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89979382"/>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38998873"/>
              </p:ext>
            </p:extLst>
          </p:nvPr>
        </p:nvGraphicFramePr>
        <p:xfrm>
          <a:off x="609600" y="533400"/>
          <a:ext cx="8001000" cy="5669280"/>
        </p:xfrm>
        <a:graphic>
          <a:graphicData uri="http://schemas.openxmlformats.org/drawingml/2006/table">
            <a:tbl>
              <a:tblPr firstRow="1" bandRow="1">
                <a:tableStyleId>{5C22544A-7EE6-4342-B048-85BDC9FD1C3A}</a:tableStyleId>
              </a:tblPr>
              <a:tblGrid>
                <a:gridCol w="1600200"/>
                <a:gridCol w="1600200"/>
                <a:gridCol w="1600200"/>
                <a:gridCol w="1600200"/>
                <a:gridCol w="1600200"/>
              </a:tblGrid>
              <a:tr h="2362199">
                <a:tc>
                  <a:txBody>
                    <a:bodyPr/>
                    <a:lstStyle/>
                    <a:p>
                      <a:endParaRPr lang="en-US" dirty="0">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Theo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dõi</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Theo </a:t>
                      </a:r>
                      <a:r>
                        <a:rPr lang="en-US" dirty="0" err="1" smtClean="0">
                          <a:latin typeface="Times New Roman" pitchFamily="18" charset="0"/>
                          <a:cs typeface="Times New Roman" pitchFamily="18" charset="0"/>
                        </a:rPr>
                        <a:t>dõi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dấu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hiệu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sinh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tồn</a:t>
                      </a:r>
                      <a:r>
                        <a:rPr lang="en-US" baseline="0" dirty="0" smtClean="0">
                          <a:latin typeface="Times New Roman" pitchFamily="18" charset="0"/>
                          <a:cs typeface="Times New Roman" pitchFamily="18" charset="0"/>
                        </a:rPr>
                        <a:t> 3 </a:t>
                      </a:r>
                      <a:r>
                        <a:rPr lang="en-US" baseline="0" dirty="0" err="1" smtClean="0">
                          <a:latin typeface="Times New Roman" pitchFamily="18" charset="0"/>
                          <a:cs typeface="Times New Roman" pitchFamily="18" charset="0"/>
                        </a:rPr>
                        <a:t>lần</a:t>
                      </a:r>
                      <a:r>
                        <a:rPr lang="en-US" baseline="0" dirty="0" smtClean="0">
                          <a:latin typeface="Times New Roman" pitchFamily="18" charset="0"/>
                          <a:cs typeface="Times New Roman" pitchFamily="18" charset="0"/>
                        </a:rPr>
                        <a:t>/</a:t>
                      </a:r>
                      <a:r>
                        <a:rPr lang="en-US" baseline="0" dirty="0" err="1" smtClean="0">
                          <a:latin typeface="Times New Roman" pitchFamily="18" charset="0"/>
                          <a:cs typeface="Times New Roman" pitchFamily="18" charset="0"/>
                        </a:rPr>
                        <a:t>ngày</a:t>
                      </a:r>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Theo </a:t>
                      </a:r>
                      <a:r>
                        <a:rPr lang="en-US" baseline="0" dirty="0" err="1" smtClean="0">
                          <a:latin typeface="Times New Roman" pitchFamily="18" charset="0"/>
                          <a:cs typeface="Times New Roman" pitchFamily="18" charset="0"/>
                        </a:rPr>
                        <a:t>dõi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tình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trạng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vết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mỗ,ống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mở</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khí</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quản</a:t>
                      </a:r>
                      <a:endParaRPr lang="en-US"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Times New Roman" pitchFamily="18" charset="0"/>
                          <a:cs typeface="Times New Roman" pitchFamily="18" charset="0"/>
                        </a:rPr>
                        <a:t>Theo </a:t>
                      </a:r>
                      <a:r>
                        <a:rPr lang="en-US" baseline="0" dirty="0" err="1" smtClean="0">
                          <a:latin typeface="Times New Roman" pitchFamily="18" charset="0"/>
                          <a:cs typeface="Times New Roman" pitchFamily="18" charset="0"/>
                        </a:rPr>
                        <a:t>dõi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số</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lượng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màu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sắc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nước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tiểu</a:t>
                      </a:r>
                      <a:endParaRPr lang="en-US" baseline="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Theo </a:t>
                      </a:r>
                      <a:r>
                        <a:rPr lang="en-US" dirty="0" err="1" smtClean="0">
                          <a:latin typeface="Times New Roman" pitchFamily="18" charset="0"/>
                          <a:cs typeface="Times New Roman" pitchFamily="18" charset="0"/>
                        </a:rPr>
                        <a:t>dõi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dịch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tiết</a:t>
                      </a:r>
                      <a:endParaRPr lang="en-US" dirty="0">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r>
              <a:tr h="965078">
                <a:tc>
                  <a:txBody>
                    <a:bodyPr/>
                    <a:lstStyle/>
                    <a:p>
                      <a:endParaRPr lang="en-US">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Giáo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dục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sức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khỏe</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Hướng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dẫn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người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nhà</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thay</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đổi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tư</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thế</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cho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tránh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loét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ép</a:t>
                      </a:r>
                      <a:endParaRPr lang="en-US" baseline="0" dirty="0" smtClean="0">
                        <a:latin typeface="Times New Roman" pitchFamily="18" charset="0"/>
                        <a:cs typeface="Times New Roman" pitchFamily="18" charset="0"/>
                      </a:endParaRPr>
                    </a:p>
                    <a:p>
                      <a:r>
                        <a:rPr lang="en-US" baseline="0" dirty="0" err="1" smtClean="0">
                          <a:latin typeface="Times New Roman" pitchFamily="18" charset="0"/>
                          <a:cs typeface="Times New Roman" pitchFamily="18" charset="0"/>
                        </a:rPr>
                        <a:t>Giư</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ấm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cơ</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thể</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khi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trời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lạnh</a:t>
                      </a:r>
                      <a:endParaRPr lang="en-US" baseline="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3076106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525411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Times New Roman" pitchFamily="18" charset="0"/>
                <a:cs typeface="Times New Roman" pitchFamily="18" charset="0"/>
              </a:rPr>
              <a:t>I.ĐẶC ĐIỂM VÀ TẦM QUAN TRỌNG</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143000"/>
            <a:ext cx="8229600" cy="5486400"/>
          </a:xfrm>
        </p:spPr>
        <p:txBody>
          <a:bodyPr>
            <a:noAutofit/>
          </a:bodyPr>
          <a:lstStyle/>
          <a:p>
            <a:r>
              <a:rPr lang="vi-VN" sz="2600" dirty="0" smtClean="0">
                <a:latin typeface="+mj-lt"/>
              </a:rPr>
              <a:t>Bệnh </a:t>
            </a:r>
            <a:r>
              <a:rPr lang="vi-VN" sz="2600" dirty="0">
                <a:latin typeface="+mj-lt"/>
              </a:rPr>
              <a:t>nhân có ống nội khí quản là những người bệnh rất nặng và thường là những ngày đầu của đợt bệnh cấp tính, mạn tính hoặc bệnh nhân mới mổ về.</a:t>
            </a:r>
            <a:br>
              <a:rPr lang="vi-VN" sz="2600" dirty="0">
                <a:latin typeface="+mj-lt"/>
              </a:rPr>
            </a:br>
            <a:r>
              <a:rPr lang="vi-VN" sz="2600" dirty="0">
                <a:latin typeface="+mj-lt"/>
              </a:rPr>
              <a:t>- Ống nội khí quản được </a:t>
            </a:r>
            <a:r>
              <a:rPr lang="en-US" sz="2600" dirty="0">
                <a:latin typeface="Times New Roman" pitchFamily="18" charset="0"/>
                <a:cs typeface="Times New Roman" pitchFamily="18" charset="0"/>
              </a:rPr>
              <a:t>đ</a:t>
            </a:r>
            <a:r>
              <a:rPr lang="vi-VN" sz="2600" dirty="0" smtClean="0">
                <a:latin typeface="+mj-lt"/>
              </a:rPr>
              <a:t>ặt </a:t>
            </a:r>
            <a:r>
              <a:rPr lang="vi-VN" sz="2600" dirty="0">
                <a:latin typeface="+mj-lt"/>
              </a:rPr>
              <a:t>qua mũi hoặc miệng. Cơ quan hô hấp thông trực tiếp với bên ngoài nên việc bội nhiễm đường hô hấp rất cao.</a:t>
            </a:r>
            <a:br>
              <a:rPr lang="vi-VN" sz="2600" dirty="0">
                <a:latin typeface="+mj-lt"/>
              </a:rPr>
            </a:br>
            <a:r>
              <a:rPr lang="vi-VN" sz="2600" dirty="0">
                <a:latin typeface="+mj-lt"/>
              </a:rPr>
              <a:t>- Ống nội khí quản rất dễ bị tắc nghẽn, gập hoặc tuột do bơm hút không thường xuyên. Bệnh nhân kích thích giẫy giụa hoặc không theo dõi sát.</a:t>
            </a:r>
            <a:br>
              <a:rPr lang="vi-VN" sz="2600" dirty="0">
                <a:latin typeface="+mj-lt"/>
              </a:rPr>
            </a:br>
            <a:r>
              <a:rPr lang="vi-VN" sz="2600" dirty="0">
                <a:latin typeface="+mj-lt"/>
              </a:rPr>
              <a:t>- Bệnh nhân có ống nội khí quản khi tỉnh rất khó chịu dẫn đến tâm lý của bệnh nhân dễ bị hoảng loạn, lo sợ</a:t>
            </a:r>
            <a:r>
              <a:rPr lang="vi-VN" sz="2600" dirty="0" smtClean="0">
                <a:latin typeface="+mj-lt"/>
              </a:rPr>
              <a:t>.</a:t>
            </a:r>
            <a:endParaRPr lang="en-US" sz="2600" dirty="0" smtClean="0">
              <a:latin typeface="+mj-lt"/>
            </a:endParaRPr>
          </a:p>
        </p:txBody>
      </p:sp>
    </p:spTree>
    <p:extLst>
      <p:ext uri="{BB962C8B-B14F-4D97-AF65-F5344CB8AC3E}">
        <p14:creationId xmlns:p14="http://schemas.microsoft.com/office/powerpoint/2010/main" val="10882516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vi-VN" sz="2800" dirty="0">
                <a:latin typeface="Times New Roman" pitchFamily="18" charset="0"/>
                <a:cs typeface="Times New Roman" pitchFamily="18" charset="0"/>
              </a:rPr>
              <a:t>Mở khí quản đã được tiến hành từ 2000 năm trước Công nguyên, là 1 trong những thủ thuật  cổ nhất được ghi nhận trong y văn. Tỷ lệ tử vong do mở khí quản là rất thấp nhưng biến chứng sau mở khí quản lên tới 10-40%</a:t>
            </a:r>
            <a:br>
              <a:rPr lang="vi-VN" sz="2800" dirty="0">
                <a:latin typeface="Times New Roman" pitchFamily="18" charset="0"/>
                <a:cs typeface="Times New Roman" pitchFamily="18" charset="0"/>
              </a:rPr>
            </a:br>
            <a:r>
              <a:rPr lang="vi-VN" sz="2800" dirty="0">
                <a:latin typeface="Times New Roman" pitchFamily="18" charset="0"/>
                <a:cs typeface="Times New Roman" pitchFamily="18" charset="0"/>
              </a:rPr>
              <a:t>Vì vậy công tác theo dõi và chăm sóc của điều dưỡng gây mê hồi sức đóng một vai trò quan trọng trong công tác điều trị cho bệnh nhân</a:t>
            </a:r>
            <a:endParaRPr lang="en-US" sz="2800"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9675803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II.CHỈ ĐỊNH VÀ CHỐNG CHỈ ĐỊNH</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304800" y="762000"/>
            <a:ext cx="8229600" cy="5638800"/>
          </a:xfrm>
        </p:spPr>
        <p:txBody>
          <a:bodyPr>
            <a:normAutofit lnSpcReduction="10000"/>
          </a:bodyPr>
          <a:lstStyle/>
          <a:p>
            <a:pPr marL="0" indent="0">
              <a:buNone/>
            </a:pPr>
            <a:r>
              <a:rPr lang="en-US" dirty="0" smtClean="0">
                <a:latin typeface="Times New Roman" pitchFamily="18" charset="0"/>
                <a:cs typeface="Times New Roman" pitchFamily="18" charset="0"/>
              </a:rPr>
              <a:t>1.Chỉ </a:t>
            </a:r>
            <a:r>
              <a:rPr lang="en-US" dirty="0" err="1"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1.1.Đặt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Hút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đờm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Bóp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Viêm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thương</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loạn</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sặc</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vùng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cổ</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466752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762000"/>
            <a:ext cx="4343400" cy="347472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971800"/>
            <a:ext cx="4198144" cy="3124200"/>
          </a:xfrm>
          <a:prstGeom prst="rect">
            <a:avLst/>
          </a:prstGeom>
        </p:spPr>
      </p:pic>
    </p:spTree>
    <p:extLst>
      <p:ext uri="{BB962C8B-B14F-4D97-AF65-F5344CB8AC3E}">
        <p14:creationId xmlns:p14="http://schemas.microsoft.com/office/powerpoint/2010/main" val="2590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15962"/>
          </a:xfrm>
        </p:spPr>
        <p:txBody>
          <a:bodyPr>
            <a:normAutofit/>
          </a:bodyPr>
          <a:lstStyle/>
          <a:p>
            <a:pPr algn="l"/>
            <a:r>
              <a:rPr lang="en-US" sz="3200" dirty="0" smtClean="0">
                <a:latin typeface="Times New Roman" pitchFamily="18" charset="0"/>
                <a:cs typeface="Times New Roman" pitchFamily="18" charset="0"/>
              </a:rPr>
              <a:t>1.2.Mở </a:t>
            </a:r>
            <a:r>
              <a:rPr lang="en-US" sz="3200" dirty="0" err="1" smtClean="0">
                <a:latin typeface="Times New Roman" pitchFamily="18" charset="0"/>
                <a:cs typeface="Times New Roman" pitchFamily="18" charset="0"/>
              </a:rPr>
              <a:t>khí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quản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838200"/>
            <a:ext cx="8229600" cy="4525963"/>
          </a:xfrm>
        </p:spPr>
        <p:txBody>
          <a:bodyPr>
            <a:normAutofit fontScale="92500" lnSpcReduction="10000"/>
          </a:bodyPr>
          <a:lstStyle/>
          <a:p>
            <a:r>
              <a:rPr lang="en-US" dirty="0" err="1">
                <a:latin typeface="Times New Roman" pitchFamily="18" charset="0"/>
                <a:cs typeface="Times New Roman" pitchFamily="18" charset="0"/>
              </a:rPr>
              <a:t>D</a:t>
            </a:r>
            <a:r>
              <a:rPr lang="en-US" dirty="0" err="1" smtClean="0">
                <a:latin typeface="Times New Roman" pitchFamily="18" charset="0"/>
                <a:cs typeface="Times New Roman" pitchFamily="18" charset="0"/>
              </a:rPr>
              <a:t>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(&gt;7-10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nghẽn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dài</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mũi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họng</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Khít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hẹp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nghẽn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khăn</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4727864"/>
            <a:ext cx="3657600" cy="2057400"/>
          </a:xfrm>
          <a:prstGeom prst="rect">
            <a:avLst/>
          </a:prstGeom>
        </p:spPr>
      </p:pic>
    </p:spTree>
    <p:extLst>
      <p:ext uri="{BB962C8B-B14F-4D97-AF65-F5344CB8AC3E}">
        <p14:creationId xmlns:p14="http://schemas.microsoft.com/office/powerpoint/2010/main" val="36958751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anim calcmode="lin" valueType="num">
                                      <p:cBhvr>
                                        <p:cTn id="27"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2000"/>
                                        <p:tgtEl>
                                          <p:spTgt spid="3">
                                            <p:txEl>
                                              <p:pRg st="3" end="3"/>
                                            </p:txEl>
                                          </p:spTgt>
                                        </p:tgtEl>
                                      </p:cBhvr>
                                    </p:animEffect>
                                    <p:anim calcmode="lin" valueType="num">
                                      <p:cBhvr>
                                        <p:cTn id="34"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5"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2000"/>
                                        <p:tgtEl>
                                          <p:spTgt spid="3">
                                            <p:txEl>
                                              <p:pRg st="4" end="4"/>
                                            </p:txEl>
                                          </p:spTgt>
                                        </p:tgtEl>
                                      </p:cBhvr>
                                    </p:animEffect>
                                    <p:anim calcmode="lin" valueType="num">
                                      <p:cBhvr>
                                        <p:cTn id="4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2000"/>
                                        <p:tgtEl>
                                          <p:spTgt spid="3">
                                            <p:txEl>
                                              <p:pRg st="5" end="5"/>
                                            </p:txEl>
                                          </p:spTgt>
                                        </p:tgtEl>
                                      </p:cBhvr>
                                    </p:animEffect>
                                    <p:anim calcmode="lin" valueType="num">
                                      <p:cBhvr>
                                        <p:cTn id="48"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1000"/>
                                        <p:tgtEl>
                                          <p:spTgt spid="4"/>
                                        </p:tgtEl>
                                      </p:cBhvr>
                                    </p:animEffect>
                                    <p:anim calcmode="lin" valueType="num">
                                      <p:cBhvr>
                                        <p:cTn id="55" dur="1000" fill="hold"/>
                                        <p:tgtEl>
                                          <p:spTgt spid="4"/>
                                        </p:tgtEl>
                                        <p:attrNameLst>
                                          <p:attrName>ppt_x</p:attrName>
                                        </p:attrNameLst>
                                      </p:cBhvr>
                                      <p:tavLst>
                                        <p:tav tm="0">
                                          <p:val>
                                            <p:strVal val="#ppt_x"/>
                                          </p:val>
                                        </p:tav>
                                        <p:tav tm="100000">
                                          <p:val>
                                            <p:strVal val="#ppt_x"/>
                                          </p:val>
                                        </p:tav>
                                      </p:tavLst>
                                    </p:anim>
                                    <p:anim calcmode="lin" valueType="num">
                                      <p:cBhvr>
                                        <p:cTn id="5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dirty="0" smtClean="0">
                <a:latin typeface="Times New Roman" pitchFamily="18" charset="0"/>
                <a:cs typeface="Times New Roman" pitchFamily="18" charset="0"/>
              </a:rPr>
              <a:t>2.Chống </a:t>
            </a:r>
            <a:r>
              <a:rPr lang="en-US" sz="3200" dirty="0" err="1" smtClean="0">
                <a:latin typeface="Times New Roman" pitchFamily="18" charset="0"/>
                <a:cs typeface="Times New Roman" pitchFamily="18" charset="0"/>
              </a:rPr>
              <a:t>chỉ</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28700"/>
            <a:ext cx="8229600" cy="4191000"/>
          </a:xfrm>
        </p:spPr>
        <p:txBody>
          <a:bodyPr/>
          <a:lstStyle/>
          <a:p>
            <a:pPr marL="0" indent="0">
              <a:buNone/>
            </a:pPr>
            <a:r>
              <a:rPr lang="en-US" dirty="0" smtClean="0">
                <a:latin typeface="Times New Roman" pitchFamily="18" charset="0"/>
                <a:cs typeface="Times New Roman" pitchFamily="18" charset="0"/>
              </a:rPr>
              <a:t>2.1.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Sai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hàm</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U </a:t>
            </a:r>
            <a:r>
              <a:rPr lang="en-US" dirty="0" err="1" smtClean="0">
                <a:latin typeface="Times New Roman" pitchFamily="18" charset="0"/>
                <a:cs typeface="Times New Roman" pitchFamily="18" charset="0"/>
              </a:rPr>
              <a:t>vòm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họng</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Vỡ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hàm</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Phẫu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hầu</a:t>
            </a:r>
            <a:r>
              <a:rPr lang="en-US" dirty="0" smtClean="0">
                <a:latin typeface="Times New Roman" pitchFamily="18" charset="0"/>
                <a:cs typeface="Times New Roman" pitchFamily="18" charset="0"/>
              </a:rPr>
              <a:t> </a:t>
            </a:r>
          </a:p>
          <a:p>
            <a:pPr marL="0" indent="0">
              <a:buNone/>
            </a:pPr>
            <a:r>
              <a:rPr lang="en-US" dirty="0" err="1" smtClean="0">
                <a:latin typeface="Times New Roman" pitchFamily="18" charset="0"/>
                <a:cs typeface="Times New Roman" pitchFamily="18" charset="0"/>
              </a:rPr>
              <a:t>họng</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2819400"/>
            <a:ext cx="4495800" cy="3733800"/>
          </a:xfrm>
          <a:prstGeom prst="rect">
            <a:avLst/>
          </a:prstGeom>
        </p:spPr>
      </p:pic>
    </p:spTree>
    <p:extLst>
      <p:ext uri="{BB962C8B-B14F-4D97-AF65-F5344CB8AC3E}">
        <p14:creationId xmlns:p14="http://schemas.microsoft.com/office/powerpoint/2010/main" val="3940277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Times New Roman" pitchFamily="18" charset="0"/>
                <a:cs typeface="Times New Roman" pitchFamily="18" charset="0"/>
              </a:rPr>
              <a:t>2.2. </a:t>
            </a:r>
            <a:r>
              <a:rPr lang="en-US" sz="3200" dirty="0" err="1" smtClean="0">
                <a:latin typeface="Times New Roman" pitchFamily="18" charset="0"/>
                <a:cs typeface="Times New Roman" pitchFamily="18" charset="0"/>
              </a:rPr>
              <a:t>Mở</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quản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endParaRPr lang="en-US" dirty="0" smtClean="0">
              <a:latin typeface="Times New Roman" pitchFamily="18" charset="0"/>
              <a:cs typeface="Times New Roman" pitchFamily="18" charset="0"/>
            </a:endParaRPr>
          </a:p>
          <a:p>
            <a:pPr>
              <a:buFont typeface="Wingdings" pitchFamily="2" charset="2"/>
              <a:buChar char="ü"/>
            </a:pPr>
            <a:r>
              <a:rPr lang="en-US" dirty="0" err="1" smtClean="0">
                <a:latin typeface="Times New Roman" pitchFamily="18" charset="0"/>
                <a:cs typeface="Times New Roman" pitchFamily="18" charset="0"/>
              </a:rPr>
              <a:t>Tiểu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&lt;100.000</a:t>
            </a:r>
          </a:p>
          <a:p>
            <a:pPr>
              <a:buFont typeface="Wingdings" pitchFamily="2" charset="2"/>
              <a:buChar char="ü"/>
            </a:pPr>
            <a:r>
              <a:rPr lang="en-US" dirty="0" smtClean="0">
                <a:latin typeface="Times New Roman" pitchFamily="18" charset="0"/>
                <a:cs typeface="Times New Roman" pitchFamily="18" charset="0"/>
              </a:rPr>
              <a:t>APTT &gt;40</a:t>
            </a:r>
          </a:p>
          <a:p>
            <a:pPr>
              <a:buFont typeface="Wingdings" pitchFamily="2" charset="2"/>
              <a:buChar char="ü"/>
            </a:pPr>
            <a:r>
              <a:rPr lang="en-US" dirty="0" smtClean="0">
                <a:latin typeface="Times New Roman" pitchFamily="18" charset="0"/>
                <a:cs typeface="Times New Roman" pitchFamily="18" charset="0"/>
              </a:rPr>
              <a:t>INR &gt;2</a:t>
            </a:r>
          </a:p>
          <a:p>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Phẩu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Gãy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Nhiễm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chỗ</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381000"/>
            <a:ext cx="3197802" cy="2514600"/>
          </a:xfrm>
          <a:prstGeom prst="rect">
            <a:avLst/>
          </a:prstGeom>
        </p:spPr>
      </p:pic>
    </p:spTree>
    <p:extLst>
      <p:ext uri="{BB962C8B-B14F-4D97-AF65-F5344CB8AC3E}">
        <p14:creationId xmlns:p14="http://schemas.microsoft.com/office/powerpoint/2010/main" val="213377647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heel(1)">
                                      <p:cBhvr>
                                        <p:cTn id="5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1358</Words>
  <Application>Microsoft Office PowerPoint</Application>
  <PresentationFormat>On-screen Show (4:3)</PresentationFormat>
  <Paragraphs>206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XIN CHÀO THẦY CÔ VÀ CÁC BẠN</vt:lpstr>
      <vt:lpstr>PowerPoint Presentation</vt:lpstr>
      <vt:lpstr>I.ĐẶC ĐIỂM VÀ TẦM QUAN TRỌNG </vt:lpstr>
      <vt:lpstr>PowerPoint Presentation</vt:lpstr>
      <vt:lpstr>II.CHỈ ĐỊNH VÀ CHỐNG CHỈ ĐỊNH </vt:lpstr>
      <vt:lpstr>PowerPoint Presentation</vt:lpstr>
      <vt:lpstr>1.2.Mở khí quản</vt:lpstr>
      <vt:lpstr>2.Chống chỉ định</vt:lpstr>
      <vt:lpstr>2.2. Mở khí quản</vt:lpstr>
      <vt:lpstr>III.KĨ THUẬT Kỹ thuật đặt nội khí quản</vt:lpstr>
      <vt:lpstr>PowerPoint Presentation</vt:lpstr>
      <vt:lpstr>Nguyên tắc an toàn </vt:lpstr>
      <vt:lpstr>Kỹ thuật mở khí quản</vt:lpstr>
      <vt:lpstr>PowerPoint Presentation</vt:lpstr>
      <vt:lpstr>PowerPoint Presentation</vt:lpstr>
      <vt:lpstr>IV.BIẾN CHỨNG </vt:lpstr>
      <vt:lpstr>V.QUY TRÌNH CHĂM SÓC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XIN CHÀO THẦY CÔ VÀ CÁC BẠN</dc:title>
  <dc:creator>Asus</dc:creator>
  <cp:lastModifiedBy>Asus</cp:lastModifiedBy>
  <cp:revision>62</cp:revision>
  <dcterms:created xsi:type="dcterms:W3CDTF">2014-04-15T08:54:03Z</dcterms:created>
  <dcterms:modified xsi:type="dcterms:W3CDTF">2014-05-09T15:34:40Z</dcterms:modified>
</cp:coreProperties>
</file>