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0"/>
  </p:notesMasterIdLst>
  <p:sldIdLst>
    <p:sldId id="331" r:id="rId2"/>
    <p:sldId id="341" r:id="rId3"/>
    <p:sldId id="342" r:id="rId4"/>
    <p:sldId id="343" r:id="rId5"/>
    <p:sldId id="344" r:id="rId6"/>
    <p:sldId id="345" r:id="rId7"/>
    <p:sldId id="346" r:id="rId8"/>
    <p:sldId id="326" r:id="rId9"/>
    <p:sldId id="327" r:id="rId10"/>
    <p:sldId id="328" r:id="rId11"/>
    <p:sldId id="330" r:id="rId12"/>
    <p:sldId id="329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18" r:id="rId23"/>
    <p:sldId id="321" r:id="rId24"/>
    <p:sldId id="322" r:id="rId25"/>
    <p:sldId id="323" r:id="rId26"/>
    <p:sldId id="324" r:id="rId27"/>
    <p:sldId id="325" r:id="rId28"/>
    <p:sldId id="34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9B67F"/>
    <a:srgbClr val="040200"/>
    <a:srgbClr val="9DA876"/>
    <a:srgbClr val="1AA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4" autoAdjust="0"/>
    <p:restoredTop sz="94280" autoAdjust="0"/>
  </p:normalViewPr>
  <p:slideViewPr>
    <p:cSldViewPr snapToGrid="0" snapToObjects="1">
      <p:cViewPr>
        <p:scale>
          <a:sx n="71" d="100"/>
          <a:sy n="71" d="100"/>
        </p:scale>
        <p:origin x="-628" y="-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130BC-D30B-4734-87F7-104A3B5E485F}" type="doc">
      <dgm:prSet loTypeId="urn:microsoft.com/office/officeart/2005/8/layout/chevron2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A7BD61-9616-4DB9-A321-480C5D823AA5}">
      <dgm:prSet phldrT="[Text]" custT="1"/>
      <dgm:spPr/>
      <dgm:t>
        <a:bodyPr/>
        <a:lstStyle/>
        <a:p>
          <a:r>
            <a:rPr lang="en-US" sz="2500" b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9C2710E5-A674-4203-8BB3-F5F33F0327E2}" type="parTrans" cxnId="{C7065C66-73E1-4D2A-881B-CB0ED8F480CB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190A37-BEA4-4582-9EB4-1BB7A7AD032F}" type="sibTrans" cxnId="{C7065C66-73E1-4D2A-881B-CB0ED8F480CB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2AB9B5-429F-4B4A-AFAC-6E0587416438}">
      <dgm:prSet phldrT="[Text]" custT="1"/>
      <dgm:spPr/>
      <dgm:t>
        <a:bodyPr/>
        <a:lstStyle/>
        <a:p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Glucose </a:t>
          </a:r>
          <a:r>
            <a:rPr lang="en-US" sz="25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huyết</a:t>
          </a:r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đói</a:t>
          </a:r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 (FPG)≥ 126mg/dl (7 mm0l/l)</a:t>
          </a:r>
        </a:p>
      </dgm:t>
    </dgm:pt>
    <dgm:pt modelId="{43C3F1E2-3F46-451D-BD98-D4D6ECFCAED0}" type="parTrans" cxnId="{16BD7345-4E46-4899-ABDC-86FAE6ABB9D6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A7E5E-0364-4F34-81E1-9475A96B2B13}" type="sibTrans" cxnId="{16BD7345-4E46-4899-ABDC-86FAE6ABB9D6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A58F4-915A-4943-BDD3-84D108C8463D}">
      <dgm:prSet phldrT="[Text]" custT="1"/>
      <dgm:spPr/>
      <dgm:t>
        <a:bodyPr/>
        <a:lstStyle/>
        <a:p>
          <a:r>
            <a:rPr lang="en-US" sz="25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53EB4D88-13C4-4D26-80F6-1D2A227EEF0A}" type="parTrans" cxnId="{A437EDAE-0C84-4AB4-BF02-6F24C93C4833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5C755-4230-4450-BAD8-5CA4D5ED1F79}" type="sibTrans" cxnId="{A437EDAE-0C84-4AB4-BF02-6F24C93C4833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AF5DED-AECA-4B09-8274-83E63D42823A}">
      <dgm:prSet phldrT="[Text]" custT="1"/>
      <dgm:spPr/>
      <dgm:t>
        <a:bodyPr/>
        <a:lstStyle/>
        <a:p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Test dung </a:t>
          </a:r>
          <a:r>
            <a:rPr lang="en-US" sz="25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nạp</a:t>
          </a:r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 Glucose (75g Glucose </a:t>
          </a:r>
          <a:r>
            <a:rPr lang="en-US" sz="25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 tan </a:t>
          </a:r>
          <a:r>
            <a:rPr lang="en-US" sz="25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1A09488E-2ADB-4AB0-84CC-C56083178643}" type="parTrans" cxnId="{8229EE8D-E80B-481A-BA6F-8058E0263FCF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3404D-07E8-4DCA-8275-41E52E32399D}" type="sibTrans" cxnId="{8229EE8D-E80B-481A-BA6F-8058E0263FCF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4F1BB-6D38-4D73-ABF1-1722EB10759C}">
      <dgm:prSet phldrT="[Text]" custT="1"/>
      <dgm:spPr/>
      <dgm:t>
        <a:bodyPr/>
        <a:lstStyle/>
        <a:p>
          <a:r>
            <a:rPr lang="en-US" sz="2500" b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5A38F4CD-B87D-42FD-92D7-5B40567D31B1}" type="parTrans" cxnId="{5DEA0F6E-2610-43AF-BFD7-DFC57B1233AC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4280B-A145-4376-B4C8-7A5C0D6AE407}" type="sibTrans" cxnId="{5DEA0F6E-2610-43AF-BFD7-DFC57B1233AC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BFF59A-389D-4732-BC14-127ED7642F6D}">
      <dgm:prSet phldrT="[Text]" custT="1"/>
      <dgm:spPr/>
      <dgm:t>
        <a:bodyPr/>
        <a:lstStyle/>
        <a:p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HbA1c ≥ 6.5% (48mmol/</a:t>
          </a:r>
          <a:r>
            <a:rPr lang="en-US" sz="25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mol</a:t>
          </a:r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1F2D1CA7-6AA0-4F6A-A0B4-A0AEF4249033}" type="parTrans" cxnId="{27DE4D82-FF1C-4DC8-A94C-EF7925684389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3DBC8-239D-4E34-B431-9A93F3F6B78F}" type="sibTrans" cxnId="{27DE4D82-FF1C-4DC8-A94C-EF7925684389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5F845-9FA0-4C0C-A06F-6B7728AEDAFD}">
      <dgm:prSet custT="1"/>
      <dgm:spPr/>
      <dgm:t>
        <a:bodyPr/>
        <a:lstStyle/>
        <a:p>
          <a:r>
            <a:rPr lang="en-US" sz="2500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700F12CF-9475-4234-ACFF-4236CAE4D816}" type="parTrans" cxnId="{EA14D668-0A47-4B71-B925-704EFFA7065E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D27739-A175-4D2C-86F8-6CBF5F0E9AA5}" type="sibTrans" cxnId="{EA14D668-0A47-4B71-B925-704EFFA7065E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BF7E5D-AAC4-434F-81D1-0ED71C189673}">
      <dgm:prSet phldrT="[Text]" custT="1"/>
      <dgm:spPr/>
      <dgm:t>
        <a:bodyPr/>
        <a:lstStyle/>
        <a:p>
          <a:r>
            <a:rPr lang="en-US" sz="25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 2h </a:t>
          </a:r>
          <a:r>
            <a:rPr lang="en-US" sz="25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uống</a:t>
          </a:r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 ≥200mg/dl (11.1mmol/l)</a:t>
          </a:r>
        </a:p>
      </dgm:t>
    </dgm:pt>
    <dgm:pt modelId="{6E747329-6317-42C3-8607-5F39A36292C3}" type="parTrans" cxnId="{925F0497-0447-4E4D-923E-BAF2830C0F35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4B7B0-0898-4611-9D75-1FDF1FCFA5DA}" type="sibTrans" cxnId="{925F0497-0447-4E4D-923E-BAF2830C0F35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0910D6-CFBB-4733-B864-058F87A2028E}">
      <dgm:prSet custT="1"/>
      <dgm:spPr/>
      <dgm:t>
        <a:bodyPr/>
        <a:lstStyle/>
        <a:p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Glucose </a:t>
          </a:r>
          <a:r>
            <a:rPr lang="en-US" sz="25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huyết</a:t>
          </a:r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sz="2500" b="0" dirty="0">
              <a:latin typeface="Times New Roman" panose="02020603050405020304" pitchFamily="18" charset="0"/>
              <a:cs typeface="Times New Roman" panose="02020603050405020304" pitchFamily="18" charset="0"/>
            </a:rPr>
            <a:t> ≥200mg/dl (11.1mmol/l)</a:t>
          </a:r>
        </a:p>
      </dgm:t>
    </dgm:pt>
    <dgm:pt modelId="{E92E14CD-2973-4702-8245-A6795203A6ED}" type="sibTrans" cxnId="{B957547E-322D-430D-A4BA-F93E3D290331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7C629-FAD2-4113-AF83-1055CE20D0A1}" type="parTrans" cxnId="{B957547E-322D-430D-A4BA-F93E3D290331}">
      <dgm:prSet/>
      <dgm:spPr/>
      <dgm:t>
        <a:bodyPr/>
        <a:lstStyle/>
        <a:p>
          <a:endParaRPr lang="en-US" sz="25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48BDB-81E7-41FF-A448-FE238B41E862}" type="pres">
      <dgm:prSet presAssocID="{3D0130BC-D30B-4734-87F7-104A3B5E48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7FE1B1-A83F-4CDA-8D41-7A515F03DED1}" type="pres">
      <dgm:prSet presAssocID="{86A7BD61-9616-4DB9-A321-480C5D823AA5}" presName="composite" presStyleCnt="0"/>
      <dgm:spPr/>
    </dgm:pt>
    <dgm:pt modelId="{4C6D5EE0-2C41-4016-A008-0282E8EEE2D6}" type="pres">
      <dgm:prSet presAssocID="{86A7BD61-9616-4DB9-A321-480C5D823AA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B2454-4306-42F4-9CEF-2B39D84254FF}" type="pres">
      <dgm:prSet presAssocID="{86A7BD61-9616-4DB9-A321-480C5D823AA5}" presName="descendantText" presStyleLbl="alignAcc1" presStyleIdx="0" presStyleCnt="4" custLinFactNeighborX="0" custLinFactNeighborY="-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2D8E4-3A6D-4ACC-AD5D-0A91A111CF5B}" type="pres">
      <dgm:prSet presAssocID="{20190A37-BEA4-4582-9EB4-1BB7A7AD032F}" presName="sp" presStyleCnt="0"/>
      <dgm:spPr/>
    </dgm:pt>
    <dgm:pt modelId="{736BF500-28AA-4355-88E6-16A975A5CB65}" type="pres">
      <dgm:prSet presAssocID="{183A58F4-915A-4943-BDD3-84D108C8463D}" presName="composite" presStyleCnt="0"/>
      <dgm:spPr/>
    </dgm:pt>
    <dgm:pt modelId="{A79A4432-A935-4C24-AB2A-C75CB4249B35}" type="pres">
      <dgm:prSet presAssocID="{183A58F4-915A-4943-BDD3-84D108C8463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13CAC-0474-4DBB-8489-52D7E378A83A}" type="pres">
      <dgm:prSet presAssocID="{183A58F4-915A-4943-BDD3-84D108C8463D}" presName="descendantText" presStyleLbl="alignAcc1" presStyleIdx="1" presStyleCnt="4" custScaleY="157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95628-41D4-4C45-89A4-B384EAC77D6A}" type="pres">
      <dgm:prSet presAssocID="{64B5C755-4230-4450-BAD8-5CA4D5ED1F79}" presName="sp" presStyleCnt="0"/>
      <dgm:spPr/>
    </dgm:pt>
    <dgm:pt modelId="{EA322C80-1BF4-4400-B2B1-36E190BD7E69}" type="pres">
      <dgm:prSet presAssocID="{C004F1BB-6D38-4D73-ABF1-1722EB10759C}" presName="composite" presStyleCnt="0"/>
      <dgm:spPr/>
    </dgm:pt>
    <dgm:pt modelId="{9C761C9D-5A13-42DA-9FFC-449B0CA2A0CB}" type="pres">
      <dgm:prSet presAssocID="{C004F1BB-6D38-4D73-ABF1-1722EB10759C}" presName="parentText" presStyleLbl="alignNode1" presStyleIdx="2" presStyleCnt="4" custLinFactNeighborX="-3632" custLinFactNeighborY="31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D43CBD-A9AD-4D0D-81DA-03C3FF0C3723}" type="pres">
      <dgm:prSet presAssocID="{C004F1BB-6D38-4D73-ABF1-1722EB10759C}" presName="descendantText" presStyleLbl="alignAcc1" presStyleIdx="2" presStyleCnt="4" custScaleY="72556" custLinFactNeighborX="577" custLinFactNeighborY="11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183F7-EF2E-4CF3-9A9B-68611137056B}" type="pres">
      <dgm:prSet presAssocID="{83F4280B-A145-4376-B4C8-7A5C0D6AE407}" presName="sp" presStyleCnt="0"/>
      <dgm:spPr/>
    </dgm:pt>
    <dgm:pt modelId="{2B55CD6C-A385-4EB0-9B50-E7D3D1202E92}" type="pres">
      <dgm:prSet presAssocID="{CDD5F845-9FA0-4C0C-A06F-6B7728AEDAFD}" presName="composite" presStyleCnt="0"/>
      <dgm:spPr/>
    </dgm:pt>
    <dgm:pt modelId="{3892D82F-B645-4B20-BA17-3F08A9513D31}" type="pres">
      <dgm:prSet presAssocID="{CDD5F845-9FA0-4C0C-A06F-6B7728AEDAF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07B1E-87E9-4274-AA28-B3C615047A8B}" type="pres">
      <dgm:prSet presAssocID="{CDD5F845-9FA0-4C0C-A06F-6B7728AEDAFD}" presName="descendantText" presStyleLbl="alignAcc1" presStyleIdx="3" presStyleCnt="4" custLinFactNeighborX="577" custLinFactNeighborY="1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5F0497-0447-4E4D-923E-BAF2830C0F35}" srcId="{183A58F4-915A-4943-BDD3-84D108C8463D}" destId="{10BF7E5D-AAC4-434F-81D1-0ED71C189673}" srcOrd="1" destOrd="0" parTransId="{6E747329-6317-42C3-8607-5F39A36292C3}" sibTransId="{EBF4B7B0-0898-4611-9D75-1FDF1FCFA5DA}"/>
    <dgm:cxn modelId="{9DA6A4E9-41C0-43FF-92D4-271DA8307973}" type="presOf" srcId="{86A7BD61-9616-4DB9-A321-480C5D823AA5}" destId="{4C6D5EE0-2C41-4016-A008-0282E8EEE2D6}" srcOrd="0" destOrd="0" presId="urn:microsoft.com/office/officeart/2005/8/layout/chevron2"/>
    <dgm:cxn modelId="{69A62A88-5E62-4780-AA5E-867B6725CFA2}" type="presOf" srcId="{4FBFF59A-389D-4732-BC14-127ED7642F6D}" destId="{73D43CBD-A9AD-4D0D-81DA-03C3FF0C3723}" srcOrd="0" destOrd="0" presId="urn:microsoft.com/office/officeart/2005/8/layout/chevron2"/>
    <dgm:cxn modelId="{5DEA0F6E-2610-43AF-BFD7-DFC57B1233AC}" srcId="{3D0130BC-D30B-4734-87F7-104A3B5E485F}" destId="{C004F1BB-6D38-4D73-ABF1-1722EB10759C}" srcOrd="2" destOrd="0" parTransId="{5A38F4CD-B87D-42FD-92D7-5B40567D31B1}" sibTransId="{83F4280B-A145-4376-B4C8-7A5C0D6AE407}"/>
    <dgm:cxn modelId="{B48EAB9A-0E0E-472A-8E66-6B873F5C5419}" type="presOf" srcId="{062AB9B5-429F-4B4A-AFAC-6E0587416438}" destId="{344B2454-4306-42F4-9CEF-2B39D84254FF}" srcOrd="0" destOrd="0" presId="urn:microsoft.com/office/officeart/2005/8/layout/chevron2"/>
    <dgm:cxn modelId="{41558D88-551F-4B22-B4AA-6FB6EDB66DF5}" type="presOf" srcId="{CDD5F845-9FA0-4C0C-A06F-6B7728AEDAFD}" destId="{3892D82F-B645-4B20-BA17-3F08A9513D31}" srcOrd="0" destOrd="0" presId="urn:microsoft.com/office/officeart/2005/8/layout/chevron2"/>
    <dgm:cxn modelId="{0D807CA3-0556-4AFA-A5C7-05C98E952343}" type="presOf" srcId="{10BF7E5D-AAC4-434F-81D1-0ED71C189673}" destId="{8DE13CAC-0474-4DBB-8489-52D7E378A83A}" srcOrd="0" destOrd="1" presId="urn:microsoft.com/office/officeart/2005/8/layout/chevron2"/>
    <dgm:cxn modelId="{1C7D9707-5F77-4EA3-B7B5-70EF95E03C11}" type="presOf" srcId="{540910D6-CFBB-4733-B864-058F87A2028E}" destId="{DAA07B1E-87E9-4274-AA28-B3C615047A8B}" srcOrd="0" destOrd="0" presId="urn:microsoft.com/office/officeart/2005/8/layout/chevron2"/>
    <dgm:cxn modelId="{2FE12861-5E51-479A-BE89-C9E8EE753895}" type="presOf" srcId="{C004F1BB-6D38-4D73-ABF1-1722EB10759C}" destId="{9C761C9D-5A13-42DA-9FFC-449B0CA2A0CB}" srcOrd="0" destOrd="0" presId="urn:microsoft.com/office/officeart/2005/8/layout/chevron2"/>
    <dgm:cxn modelId="{C7065C66-73E1-4D2A-881B-CB0ED8F480CB}" srcId="{3D0130BC-D30B-4734-87F7-104A3B5E485F}" destId="{86A7BD61-9616-4DB9-A321-480C5D823AA5}" srcOrd="0" destOrd="0" parTransId="{9C2710E5-A674-4203-8BB3-F5F33F0327E2}" sibTransId="{20190A37-BEA4-4582-9EB4-1BB7A7AD032F}"/>
    <dgm:cxn modelId="{A437EDAE-0C84-4AB4-BF02-6F24C93C4833}" srcId="{3D0130BC-D30B-4734-87F7-104A3B5E485F}" destId="{183A58F4-915A-4943-BDD3-84D108C8463D}" srcOrd="1" destOrd="0" parTransId="{53EB4D88-13C4-4D26-80F6-1D2A227EEF0A}" sibTransId="{64B5C755-4230-4450-BAD8-5CA4D5ED1F79}"/>
    <dgm:cxn modelId="{B957547E-322D-430D-A4BA-F93E3D290331}" srcId="{CDD5F845-9FA0-4C0C-A06F-6B7728AEDAFD}" destId="{540910D6-CFBB-4733-B864-058F87A2028E}" srcOrd="0" destOrd="0" parTransId="{55C7C629-FAD2-4113-AF83-1055CE20D0A1}" sibTransId="{E92E14CD-2973-4702-8245-A6795203A6ED}"/>
    <dgm:cxn modelId="{16BD7345-4E46-4899-ABDC-86FAE6ABB9D6}" srcId="{86A7BD61-9616-4DB9-A321-480C5D823AA5}" destId="{062AB9B5-429F-4B4A-AFAC-6E0587416438}" srcOrd="0" destOrd="0" parTransId="{43C3F1E2-3F46-451D-BD98-D4D6ECFCAED0}" sibTransId="{8E9A7E5E-0364-4F34-81E1-9475A96B2B13}"/>
    <dgm:cxn modelId="{759A6DB7-D4E7-4A42-A6CA-A70119697F96}" type="presOf" srcId="{183A58F4-915A-4943-BDD3-84D108C8463D}" destId="{A79A4432-A935-4C24-AB2A-C75CB4249B35}" srcOrd="0" destOrd="0" presId="urn:microsoft.com/office/officeart/2005/8/layout/chevron2"/>
    <dgm:cxn modelId="{025F8FD6-0C3E-4B90-8A37-FD3295D1EFCE}" type="presOf" srcId="{64AF5DED-AECA-4B09-8274-83E63D42823A}" destId="{8DE13CAC-0474-4DBB-8489-52D7E378A83A}" srcOrd="0" destOrd="0" presId="urn:microsoft.com/office/officeart/2005/8/layout/chevron2"/>
    <dgm:cxn modelId="{C7FD7D5A-0889-489E-8DAB-88D24B99BFED}" type="presOf" srcId="{3D0130BC-D30B-4734-87F7-104A3B5E485F}" destId="{1B648BDB-81E7-41FF-A448-FE238B41E862}" srcOrd="0" destOrd="0" presId="urn:microsoft.com/office/officeart/2005/8/layout/chevron2"/>
    <dgm:cxn modelId="{EA14D668-0A47-4B71-B925-704EFFA7065E}" srcId="{3D0130BC-D30B-4734-87F7-104A3B5E485F}" destId="{CDD5F845-9FA0-4C0C-A06F-6B7728AEDAFD}" srcOrd="3" destOrd="0" parTransId="{700F12CF-9475-4234-ACFF-4236CAE4D816}" sibTransId="{FED27739-A175-4D2C-86F8-6CBF5F0E9AA5}"/>
    <dgm:cxn modelId="{27DE4D82-FF1C-4DC8-A94C-EF7925684389}" srcId="{C004F1BB-6D38-4D73-ABF1-1722EB10759C}" destId="{4FBFF59A-389D-4732-BC14-127ED7642F6D}" srcOrd="0" destOrd="0" parTransId="{1F2D1CA7-6AA0-4F6A-A0B4-A0AEF4249033}" sibTransId="{1893DBC8-239D-4E34-B431-9A93F3F6B78F}"/>
    <dgm:cxn modelId="{8229EE8D-E80B-481A-BA6F-8058E0263FCF}" srcId="{183A58F4-915A-4943-BDD3-84D108C8463D}" destId="{64AF5DED-AECA-4B09-8274-83E63D42823A}" srcOrd="0" destOrd="0" parTransId="{1A09488E-2ADB-4AB0-84CC-C56083178643}" sibTransId="{A5C3404D-07E8-4DCA-8275-41E52E32399D}"/>
    <dgm:cxn modelId="{A3B0EE9B-3E87-4632-BCAF-5E839EEF89DF}" type="presParOf" srcId="{1B648BDB-81E7-41FF-A448-FE238B41E862}" destId="{077FE1B1-A83F-4CDA-8D41-7A515F03DED1}" srcOrd="0" destOrd="0" presId="urn:microsoft.com/office/officeart/2005/8/layout/chevron2"/>
    <dgm:cxn modelId="{EEB0204F-857D-4CC8-9217-C34F95003C34}" type="presParOf" srcId="{077FE1B1-A83F-4CDA-8D41-7A515F03DED1}" destId="{4C6D5EE0-2C41-4016-A008-0282E8EEE2D6}" srcOrd="0" destOrd="0" presId="urn:microsoft.com/office/officeart/2005/8/layout/chevron2"/>
    <dgm:cxn modelId="{A985C0F6-DAC6-41D3-AE00-4F5F3259CA5E}" type="presParOf" srcId="{077FE1B1-A83F-4CDA-8D41-7A515F03DED1}" destId="{344B2454-4306-42F4-9CEF-2B39D84254FF}" srcOrd="1" destOrd="0" presId="urn:microsoft.com/office/officeart/2005/8/layout/chevron2"/>
    <dgm:cxn modelId="{FA6A331B-C22E-42E4-A223-DB3F2E1B5DFF}" type="presParOf" srcId="{1B648BDB-81E7-41FF-A448-FE238B41E862}" destId="{BC62D8E4-3A6D-4ACC-AD5D-0A91A111CF5B}" srcOrd="1" destOrd="0" presId="urn:microsoft.com/office/officeart/2005/8/layout/chevron2"/>
    <dgm:cxn modelId="{48766BC1-9E6E-4F6E-8DE8-A1AF124531C8}" type="presParOf" srcId="{1B648BDB-81E7-41FF-A448-FE238B41E862}" destId="{736BF500-28AA-4355-88E6-16A975A5CB65}" srcOrd="2" destOrd="0" presId="urn:microsoft.com/office/officeart/2005/8/layout/chevron2"/>
    <dgm:cxn modelId="{8F5C399D-CF3C-440E-B406-594C8BBEDB4E}" type="presParOf" srcId="{736BF500-28AA-4355-88E6-16A975A5CB65}" destId="{A79A4432-A935-4C24-AB2A-C75CB4249B35}" srcOrd="0" destOrd="0" presId="urn:microsoft.com/office/officeart/2005/8/layout/chevron2"/>
    <dgm:cxn modelId="{7CF260D7-647E-4838-BF50-9ED397638E8E}" type="presParOf" srcId="{736BF500-28AA-4355-88E6-16A975A5CB65}" destId="{8DE13CAC-0474-4DBB-8489-52D7E378A83A}" srcOrd="1" destOrd="0" presId="urn:microsoft.com/office/officeart/2005/8/layout/chevron2"/>
    <dgm:cxn modelId="{8D3A20A7-3022-4FD9-93CA-DEC01D8009C2}" type="presParOf" srcId="{1B648BDB-81E7-41FF-A448-FE238B41E862}" destId="{27095628-41D4-4C45-89A4-B384EAC77D6A}" srcOrd="3" destOrd="0" presId="urn:microsoft.com/office/officeart/2005/8/layout/chevron2"/>
    <dgm:cxn modelId="{9C3B0122-0C29-4645-BCE8-5044D4FFF502}" type="presParOf" srcId="{1B648BDB-81E7-41FF-A448-FE238B41E862}" destId="{EA322C80-1BF4-4400-B2B1-36E190BD7E69}" srcOrd="4" destOrd="0" presId="urn:microsoft.com/office/officeart/2005/8/layout/chevron2"/>
    <dgm:cxn modelId="{2DA89BD7-C3F8-407B-AC18-EE65B1FCD1F5}" type="presParOf" srcId="{EA322C80-1BF4-4400-B2B1-36E190BD7E69}" destId="{9C761C9D-5A13-42DA-9FFC-449B0CA2A0CB}" srcOrd="0" destOrd="0" presId="urn:microsoft.com/office/officeart/2005/8/layout/chevron2"/>
    <dgm:cxn modelId="{D3306475-5BD8-4C14-BA93-19C962839172}" type="presParOf" srcId="{EA322C80-1BF4-4400-B2B1-36E190BD7E69}" destId="{73D43CBD-A9AD-4D0D-81DA-03C3FF0C3723}" srcOrd="1" destOrd="0" presId="urn:microsoft.com/office/officeart/2005/8/layout/chevron2"/>
    <dgm:cxn modelId="{DD94E5AB-A67C-49AF-83D6-89AF7A38FC96}" type="presParOf" srcId="{1B648BDB-81E7-41FF-A448-FE238B41E862}" destId="{394183F7-EF2E-4CF3-9A9B-68611137056B}" srcOrd="5" destOrd="0" presId="urn:microsoft.com/office/officeart/2005/8/layout/chevron2"/>
    <dgm:cxn modelId="{4D44D306-0A24-4609-BBE4-764BCC53D836}" type="presParOf" srcId="{1B648BDB-81E7-41FF-A448-FE238B41E862}" destId="{2B55CD6C-A385-4EB0-9B50-E7D3D1202E92}" srcOrd="6" destOrd="0" presId="urn:microsoft.com/office/officeart/2005/8/layout/chevron2"/>
    <dgm:cxn modelId="{C20E0F6A-5012-47EC-85D9-F4CF0E0A0F4A}" type="presParOf" srcId="{2B55CD6C-A385-4EB0-9B50-E7D3D1202E92}" destId="{3892D82F-B645-4B20-BA17-3F08A9513D31}" srcOrd="0" destOrd="0" presId="urn:microsoft.com/office/officeart/2005/8/layout/chevron2"/>
    <dgm:cxn modelId="{0B8AA663-F44C-4305-8A77-40DABF51C6E0}" type="presParOf" srcId="{2B55CD6C-A385-4EB0-9B50-E7D3D1202E92}" destId="{DAA07B1E-87E9-4274-AA28-B3C615047A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D5EE0-2C41-4016-A008-0282E8EEE2D6}">
      <dsp:nvSpPr>
        <dsp:cNvPr id="0" name=""/>
        <dsp:cNvSpPr/>
      </dsp:nvSpPr>
      <dsp:spPr>
        <a:xfrm rot="5400000">
          <a:off x="-173239" y="178151"/>
          <a:ext cx="1154932" cy="80845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-5400000">
        <a:off x="1" y="409137"/>
        <a:ext cx="808452" cy="346480"/>
      </dsp:txXfrm>
    </dsp:sp>
    <dsp:sp modelId="{344B2454-4306-42F4-9CEF-2B39D84254FF}">
      <dsp:nvSpPr>
        <dsp:cNvPr id="0" name=""/>
        <dsp:cNvSpPr/>
      </dsp:nvSpPr>
      <dsp:spPr>
        <a:xfrm rot="5400000">
          <a:off x="4349537" y="-3541085"/>
          <a:ext cx="751100" cy="78332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Glucose </a:t>
          </a:r>
          <a:r>
            <a:rPr lang="en-US" sz="2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huyết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đói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(FPG)≥ 126mg/dl (7 mm0l/l)</a:t>
          </a:r>
        </a:p>
      </dsp:txBody>
      <dsp:txXfrm rot="-5400000">
        <a:off x="808452" y="36666"/>
        <a:ext cx="7796605" cy="677768"/>
      </dsp:txXfrm>
    </dsp:sp>
    <dsp:sp modelId="{A79A4432-A935-4C24-AB2A-C75CB4249B35}">
      <dsp:nvSpPr>
        <dsp:cNvPr id="0" name=""/>
        <dsp:cNvSpPr/>
      </dsp:nvSpPr>
      <dsp:spPr>
        <a:xfrm rot="5400000">
          <a:off x="-173239" y="1408575"/>
          <a:ext cx="1154932" cy="808452"/>
        </a:xfrm>
        <a:prstGeom prst="chevron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 rot="-5400000">
        <a:off x="1" y="1639561"/>
        <a:ext cx="808452" cy="346480"/>
      </dsp:txXfrm>
    </dsp:sp>
    <dsp:sp modelId="{8DE13CAC-0474-4DBB-8489-52D7E378A83A}">
      <dsp:nvSpPr>
        <dsp:cNvPr id="0" name=""/>
        <dsp:cNvSpPr/>
      </dsp:nvSpPr>
      <dsp:spPr>
        <a:xfrm rot="5400000">
          <a:off x="4134444" y="-2305946"/>
          <a:ext cx="1181288" cy="78332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Test dung </a:t>
          </a:r>
          <a:r>
            <a:rPr lang="en-US" sz="2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nạp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Glucose (75g Glucose </a:t>
          </a:r>
          <a:r>
            <a:rPr lang="en-US" sz="2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tan </a:t>
          </a:r>
          <a:r>
            <a:rPr lang="en-US" sz="2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nước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2h </a:t>
          </a:r>
          <a:r>
            <a:rPr lang="en-US" sz="2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uống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≥200mg/dl (11.1mmol/l)</a:t>
          </a:r>
        </a:p>
      </dsp:txBody>
      <dsp:txXfrm rot="-5400000">
        <a:off x="808453" y="1077711"/>
        <a:ext cx="7775605" cy="1065956"/>
      </dsp:txXfrm>
    </dsp:sp>
    <dsp:sp modelId="{9C761C9D-5A13-42DA-9FFC-449B0CA2A0CB}">
      <dsp:nvSpPr>
        <dsp:cNvPr id="0" name=""/>
        <dsp:cNvSpPr/>
      </dsp:nvSpPr>
      <dsp:spPr>
        <a:xfrm rot="5400000">
          <a:off x="-173239" y="2459511"/>
          <a:ext cx="1154932" cy="808452"/>
        </a:xfrm>
        <a:prstGeom prst="chevron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 rot="-5400000">
        <a:off x="1" y="2690497"/>
        <a:ext cx="808452" cy="346480"/>
      </dsp:txXfrm>
    </dsp:sp>
    <dsp:sp modelId="{73D43CBD-A9AD-4D0D-81DA-03C3FF0C3723}">
      <dsp:nvSpPr>
        <dsp:cNvPr id="0" name=""/>
        <dsp:cNvSpPr/>
      </dsp:nvSpPr>
      <dsp:spPr>
        <a:xfrm rot="5400000">
          <a:off x="4452747" y="-1205045"/>
          <a:ext cx="544682" cy="78332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HbA1c ≥ 6.5% (48mmol/</a:t>
          </a:r>
          <a:r>
            <a:rPr lang="en-US" sz="2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mol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 rot="-5400000">
        <a:off x="808453" y="2465838"/>
        <a:ext cx="7806682" cy="491504"/>
      </dsp:txXfrm>
    </dsp:sp>
    <dsp:sp modelId="{3892D82F-B645-4B20-BA17-3F08A9513D31}">
      <dsp:nvSpPr>
        <dsp:cNvPr id="0" name=""/>
        <dsp:cNvSpPr/>
      </dsp:nvSpPr>
      <dsp:spPr>
        <a:xfrm rot="5400000">
          <a:off x="-173239" y="3438841"/>
          <a:ext cx="1154932" cy="808452"/>
        </a:xfrm>
        <a:prstGeom prst="chevr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 rot="-5400000">
        <a:off x="1" y="3669827"/>
        <a:ext cx="808452" cy="346480"/>
      </dsp:txXfrm>
    </dsp:sp>
    <dsp:sp modelId="{DAA07B1E-87E9-4274-AA28-B3C615047A8B}">
      <dsp:nvSpPr>
        <dsp:cNvPr id="0" name=""/>
        <dsp:cNvSpPr/>
      </dsp:nvSpPr>
      <dsp:spPr>
        <a:xfrm rot="5400000">
          <a:off x="4349735" y="-260688"/>
          <a:ext cx="750706" cy="78332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Glucose </a:t>
          </a:r>
          <a:r>
            <a:rPr lang="en-US" sz="2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huyết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bất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kì</a:t>
          </a:r>
          <a:r>
            <a:rPr lang="en-US" sz="2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≥200mg/dl (11.1mmol/l)</a:t>
          </a:r>
        </a:p>
      </dsp:txBody>
      <dsp:txXfrm rot="-5400000">
        <a:off x="808453" y="3317240"/>
        <a:ext cx="7796625" cy="677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288C8-DF1F-40FB-A5F1-E520804AF012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4D957-F362-4CD1-9845-A9E6C973F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4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vi-VN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Cơ chế tác dụng của Sulfonylureas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vi-VN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Bình thường, K+ đi ra khỏi tế bào beta tụy, để duy trì sự phân cực của màng, và insulin được tiết chỉ khi sự khử cực diễn ra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vi-VN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lucose đóng vai trò như một insulinogen, bằng cách tăng ATP nội bào → đóng kênh K+ → khử cực màng → ↑ Ca2+ đi vào → giải phóng insulin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vi-VN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Mặc khác, Sulfonylureas chẹn kênh K+ → khử cực → giải phóng insulin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3582D-9AEB-4BAC-88FA-BD2B940226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8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3039-FE4F-FB4C-BE17-033C1F21C40D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03DF-D69F-B24E-BD7A-F8C92DDF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3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3039-FE4F-FB4C-BE17-033C1F21C40D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03DF-D69F-B24E-BD7A-F8C92DDF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9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3039-FE4F-FB4C-BE17-033C1F21C40D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03DF-D69F-B24E-BD7A-F8C92DDF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4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3039-FE4F-FB4C-BE17-033C1F21C40D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03DF-D69F-B24E-BD7A-F8C92DDF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4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3039-FE4F-FB4C-BE17-033C1F21C40D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03DF-D69F-B24E-BD7A-F8C92DDF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4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3039-FE4F-FB4C-BE17-033C1F21C40D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03DF-D69F-B24E-BD7A-F8C92DDF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3039-FE4F-FB4C-BE17-033C1F21C40D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03DF-D69F-B24E-BD7A-F8C92DDF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67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3039-FE4F-FB4C-BE17-033C1F21C40D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03DF-D69F-B24E-BD7A-F8C92DDF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3039-FE4F-FB4C-BE17-033C1F21C40D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03DF-D69F-B24E-BD7A-F8C92DDF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4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3039-FE4F-FB4C-BE17-033C1F21C40D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03DF-D69F-B24E-BD7A-F8C92DDF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8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B3039-FE4F-FB4C-BE17-033C1F21C40D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E03DF-D69F-B24E-BD7A-F8C92DDF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B3039-FE4F-FB4C-BE17-033C1F21C40D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E03DF-D69F-B24E-BD7A-F8C92DDF6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0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73" y="2084301"/>
            <a:ext cx="602960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26007" y="573756"/>
            <a:ext cx="8028227" cy="1640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eflate">
              <a:avLst>
                <a:gd name="adj" fmla="val 2148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vi-V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ĐÁI THÁO ĐƯỜNG</a:t>
            </a:r>
            <a:endParaRPr lang="vi-VN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0660" y="4195482"/>
            <a:ext cx="3433481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halkboard" charset="0"/>
                <a:ea typeface="Chalkboard" charset="0"/>
                <a:cs typeface="Chalkboard" charset="0"/>
              </a:rPr>
              <a:t>	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Nhóm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sinh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viên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Phan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Ngọc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Vy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Hân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Đậu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Thị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Thanh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Hằng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Võ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Thị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Kiều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Mi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Phan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Thị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Minh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Ngân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Phạm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Nguyễn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Hạ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Yên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06775465"/>
              </p:ext>
            </p:extLst>
          </p:nvPr>
        </p:nvGraphicFramePr>
        <p:xfrm>
          <a:off x="2178085" y="1824318"/>
          <a:ext cx="8641724" cy="442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8085" y="307043"/>
            <a:ext cx="894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Đái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08000" y="381001"/>
            <a:ext cx="1670085" cy="114878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5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 ADA 2018</a:t>
            </a:r>
            <a:endParaRPr lang="en-US" sz="23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257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274697" y="2356793"/>
            <a:ext cx="4670475" cy="2070301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7763" y="2365416"/>
            <a:ext cx="4670475" cy="2061676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923899" y="5954461"/>
            <a:ext cx="2758253" cy="483355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8128888" y="5125921"/>
            <a:ext cx="3516923" cy="774786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60241" y="5123773"/>
            <a:ext cx="3516923" cy="1024004"/>
          </a:xfrm>
          <a:prstGeom prst="roundRect">
            <a:avLst/>
          </a:prstGeom>
          <a:solidFill>
            <a:srgbClr val="006666"/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0615" y="5286003"/>
            <a:ext cx="37863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2316" y="5940838"/>
            <a:ext cx="25500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soát HA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1403" y="5286003"/>
            <a:ext cx="3235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lipid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763" y="2419781"/>
            <a:ext cx="479668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glucose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5653" y="2427772"/>
            <a:ext cx="419673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soát glucose huyết tốt</a:t>
            </a:r>
          </a:p>
          <a:p>
            <a:pPr marL="285750" indent="-285750">
              <a:buFontTx/>
              <a:buChar char="-"/>
            </a:pPr>
            <a:r>
              <a:rPr lang="en-US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soát cân nặng</a:t>
            </a:r>
          </a:p>
          <a:p>
            <a:pPr marL="285750" indent="-285750">
              <a:buFontTx/>
              <a:buChar char="-"/>
            </a:pPr>
            <a:r>
              <a:rPr lang="en-US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trị các yếu tố nguy cơ phối hợp (THA, RL lipid máu) và biến chứng. </a:t>
            </a:r>
            <a:endParaRPr lang="en-US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6853" y="1833571"/>
            <a:ext cx="215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30882" y="1850114"/>
            <a:ext cx="196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5154" y="182722"/>
            <a:ext cx="4958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21" y="970236"/>
            <a:ext cx="2524460" cy="1137799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660604" y="4891132"/>
            <a:ext cx="7252691" cy="0"/>
          </a:xfrm>
          <a:prstGeom prst="line">
            <a:avLst/>
          </a:prstGeom>
          <a:ln w="28575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748321" y="1365562"/>
            <a:ext cx="2790339" cy="28136"/>
          </a:xfrm>
          <a:prstGeom prst="line">
            <a:avLst/>
          </a:prstGeom>
          <a:ln w="28575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41287" y="1388713"/>
            <a:ext cx="7035" cy="458072"/>
          </a:xfrm>
          <a:prstGeom prst="line">
            <a:avLst/>
          </a:prstGeom>
          <a:ln w="28575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74699" y="1332870"/>
            <a:ext cx="2790339" cy="28136"/>
          </a:xfrm>
          <a:prstGeom prst="line">
            <a:avLst/>
          </a:prstGeom>
          <a:ln w="28575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064448" y="1324099"/>
            <a:ext cx="0" cy="518130"/>
          </a:xfrm>
          <a:prstGeom prst="line">
            <a:avLst/>
          </a:prstGeom>
          <a:ln w="28575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97463" y="3682560"/>
            <a:ext cx="0" cy="370296"/>
          </a:xfrm>
          <a:prstGeom prst="line">
            <a:avLst/>
          </a:prstGeom>
          <a:ln w="28575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194560" y="3616898"/>
            <a:ext cx="0" cy="240058"/>
          </a:xfrm>
          <a:prstGeom prst="line">
            <a:avLst/>
          </a:prstGeom>
          <a:ln w="28575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201132" y="3427749"/>
            <a:ext cx="0" cy="1493162"/>
          </a:xfrm>
          <a:prstGeom prst="line">
            <a:avLst/>
          </a:prstGeom>
          <a:ln w="28575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28887" y="5343848"/>
            <a:ext cx="0" cy="450725"/>
          </a:xfrm>
          <a:prstGeom prst="line">
            <a:avLst/>
          </a:prstGeom>
          <a:ln w="28575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2410">
            <a:off x="559913" y="271254"/>
            <a:ext cx="2079099" cy="1022725"/>
          </a:xfrm>
          <a:prstGeom prst="rect">
            <a:avLst/>
          </a:prstGeom>
        </p:spPr>
      </p:pic>
      <p:cxnSp>
        <p:nvCxnSpPr>
          <p:cNvPr id="29" name="Straight Connector 28"/>
          <p:cNvCxnSpPr>
            <a:stCxn id="16" idx="1"/>
          </p:cNvCxnSpPr>
          <p:nvPr/>
        </p:nvCxnSpPr>
        <p:spPr>
          <a:xfrm flipH="1" flipV="1">
            <a:off x="6201133" y="3391943"/>
            <a:ext cx="1073567" cy="1"/>
          </a:xfrm>
          <a:prstGeom prst="line">
            <a:avLst/>
          </a:prstGeom>
          <a:ln w="28575">
            <a:solidFill>
              <a:srgbClr val="2B77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3809" y="2914888"/>
            <a:ext cx="12608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KÈM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9906261" y="4880269"/>
            <a:ext cx="7035" cy="458072"/>
          </a:xfrm>
          <a:prstGeom prst="line">
            <a:avLst/>
          </a:prstGeom>
          <a:ln w="28575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93357" y="4934532"/>
            <a:ext cx="0" cy="986384"/>
          </a:xfrm>
          <a:prstGeom prst="line">
            <a:avLst/>
          </a:prstGeom>
          <a:ln w="28575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76433" y="4910854"/>
            <a:ext cx="7035" cy="458072"/>
          </a:xfrm>
          <a:prstGeom prst="line">
            <a:avLst/>
          </a:prstGeom>
          <a:ln w="28575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98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735109"/>
            <a:ext cx="3543301" cy="2362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6578" y="326520"/>
            <a:ext cx="58588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32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32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all" spc="0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32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943" y="1469322"/>
            <a:ext cx="4383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4" y="2039661"/>
            <a:ext cx="4316505" cy="4683868"/>
          </a:xfrm>
        </p:spPr>
      </p:pic>
      <p:sp>
        <p:nvSpPr>
          <p:cNvPr id="3" name="TextBox 2"/>
          <p:cNvSpPr txBox="1"/>
          <p:nvPr/>
        </p:nvSpPr>
        <p:spPr>
          <a:xfrm>
            <a:off x="5800168" y="1480974"/>
            <a:ext cx="2734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83" y="4097309"/>
            <a:ext cx="4738968" cy="25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95500" y="187891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Wingdings" pitchFamily="2" charset="2"/>
              <a:buChar char="Ø"/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56657" y="1043986"/>
            <a:ext cx="2309472" cy="7925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Type 1</a:t>
            </a:r>
          </a:p>
        </p:txBody>
      </p:sp>
      <p:cxnSp>
        <p:nvCxnSpPr>
          <p:cNvPr id="7" name="Straight Arrow Connector 6"/>
          <p:cNvCxnSpPr>
            <a:stCxn id="5" idx="4"/>
          </p:cNvCxnSpPr>
          <p:nvPr/>
        </p:nvCxnSpPr>
        <p:spPr>
          <a:xfrm flipH="1">
            <a:off x="3509682" y="1836545"/>
            <a:ext cx="1711" cy="564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89"/>
          <a:stretch/>
        </p:blipFill>
        <p:spPr>
          <a:xfrm>
            <a:off x="1532208" y="2426990"/>
            <a:ext cx="3954947" cy="1682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84" y="4450971"/>
            <a:ext cx="4523536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Arrow Connector 9"/>
          <p:cNvCxnSpPr/>
          <p:nvPr/>
        </p:nvCxnSpPr>
        <p:spPr>
          <a:xfrm flipH="1">
            <a:off x="3509681" y="3911863"/>
            <a:ext cx="1711" cy="5647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336552" y="1043986"/>
            <a:ext cx="2309472" cy="7925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Type </a:t>
            </a:r>
            <a:r>
              <a:rPr lang="en-US" sz="2800" b="1" dirty="0" smtClean="0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2</a:t>
            </a:r>
            <a:endParaRPr lang="en-US" sz="2800" b="1" dirty="0">
              <a:solidFill>
                <a:schemeClr val="tx1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6009" y="2435659"/>
            <a:ext cx="4843182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Biguanid</a:t>
            </a:r>
            <a:endParaRPr lang="en-US" sz="28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Sulfonylurea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Glinide</a:t>
            </a:r>
            <a:endParaRPr lang="en-US" sz="28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Thiazolidinediol</a:t>
            </a:r>
            <a:endParaRPr lang="en-US" sz="28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Ức</a:t>
            </a:r>
            <a:r>
              <a:rPr lang="en-US" sz="28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chế</a:t>
            </a:r>
            <a:r>
              <a:rPr lang="en-US" sz="28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men alpha-</a:t>
            </a:r>
            <a:r>
              <a:rPr lang="en-US" sz="28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glucosidase</a:t>
            </a:r>
            <a:r>
              <a:rPr lang="en-US" sz="28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endParaRPr lang="en-US" sz="28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Ức</a:t>
            </a:r>
            <a:r>
              <a:rPr lang="en-US" sz="28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chế</a:t>
            </a:r>
            <a:r>
              <a:rPr lang="en-US" sz="28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SGLT2</a:t>
            </a:r>
          </a:p>
          <a:p>
            <a:pPr marL="285750" indent="-285750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Ức</a:t>
            </a:r>
            <a:r>
              <a:rPr lang="en-US" sz="28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chế</a:t>
            </a:r>
            <a:r>
              <a:rPr lang="en-US" sz="28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DPP-4</a:t>
            </a:r>
          </a:p>
          <a:p>
            <a:pPr>
              <a:lnSpc>
                <a:spcPts val="3600"/>
              </a:lnSpc>
            </a:pPr>
            <a:endParaRPr lang="en-US" sz="25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5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5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5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5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5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4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6" y="450937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Insulin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Káº¿t quáº£ hÃ¬nh áº£nh cho actrap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8" y="1436210"/>
            <a:ext cx="4193842" cy="21457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áº¿t quáº£ hÃ¬nh áº£nh cho mixt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92" y="479863"/>
            <a:ext cx="5736921" cy="35917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áº¿t quáº£ hÃ¬nh áº£nh cho novolin 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8" y="3581950"/>
            <a:ext cx="3988405" cy="29484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DDF4056-0BB1-4A03-89BE-C2C6CD47B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188" y="3444658"/>
            <a:ext cx="4428154" cy="30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56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518" y="487941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Biguanide</a:t>
            </a:r>
            <a:endParaRPr lang="en-US" sz="4000" u="sng" dirty="0"/>
          </a:p>
        </p:txBody>
      </p:sp>
      <p:pic>
        <p:nvPicPr>
          <p:cNvPr id="4" name="Picture 2" descr="Káº¿t quáº£ hÃ¬nh áº£nh cho metformin st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87" y="1394779"/>
            <a:ext cx="3828596" cy="30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áº¿t quáº£ hÃ¬nh áº£nh cho Glucophage x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31" y="3795326"/>
            <a:ext cx="4183692" cy="268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41145" y="3832367"/>
            <a:ext cx="372042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biệt dược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4" y="1640778"/>
            <a:ext cx="4799656" cy="25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46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3076" y="458212"/>
            <a:ext cx="10515600" cy="662781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err="1" smtClean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latin typeface="Times New Roman" panose="02020603050405020304" pitchFamily="18" charset="0"/>
                <a:ea typeface="Times" panose="020B0500000000000000" pitchFamily="34" charset="0"/>
                <a:cs typeface="Times New Roman" panose="02020603050405020304" pitchFamily="18" charset="0"/>
              </a:rPr>
              <a:t>Sulfonylurea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346521" y="1024636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2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6323" y="1120993"/>
            <a:ext cx="214131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chế</a:t>
            </a:r>
            <a:endParaRPr lang="en-US" sz="2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20" y="1229507"/>
            <a:ext cx="3746326" cy="24406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099" y="1293083"/>
            <a:ext cx="3957578" cy="2377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843" y="3460281"/>
            <a:ext cx="3940907" cy="30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40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99" y="1967011"/>
            <a:ext cx="3329332" cy="2448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09838" y="363348"/>
            <a:ext cx="2967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Glinide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69" y="1377427"/>
            <a:ext cx="5231037" cy="36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66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" y="1413577"/>
            <a:ext cx="3209925" cy="28279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97" y="3381538"/>
            <a:ext cx="3362325" cy="2705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85" y="1030697"/>
            <a:ext cx="3936683" cy="3210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9856" y="284808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hiazolidinediol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936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239" y="1345636"/>
            <a:ext cx="2921552" cy="241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560" y="3538519"/>
            <a:ext cx="3112052" cy="311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74286" y="367998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alpha-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glucosidase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786" y="1184018"/>
            <a:ext cx="4419600" cy="274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11" y="4087144"/>
            <a:ext cx="3629372" cy="256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033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96612" y="161926"/>
            <a:ext cx="10515600" cy="781504"/>
          </a:xfrm>
        </p:spPr>
        <p:txBody>
          <a:bodyPr>
            <a:normAutofit/>
          </a:bodyPr>
          <a:lstStyle/>
          <a:p>
            <a:pPr algn="ctr"/>
            <a:r>
              <a:rPr lang="en-US" sz="30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Định</a:t>
            </a:r>
            <a:r>
              <a:rPr lang="en-US" sz="30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0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nghĩa</a:t>
            </a:r>
            <a:r>
              <a:rPr lang="en-US" sz="30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0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về</a:t>
            </a:r>
            <a:r>
              <a:rPr lang="en-US" sz="30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“</a:t>
            </a:r>
            <a:r>
              <a:rPr lang="en-US" sz="30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Đái</a:t>
            </a:r>
            <a:r>
              <a:rPr lang="en-US" sz="30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0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tháo</a:t>
            </a:r>
            <a:r>
              <a:rPr lang="en-US" sz="30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000" b="1" u="sng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đường</a:t>
            </a:r>
            <a:r>
              <a:rPr lang="en-US" sz="3000" b="1" u="sng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”</a:t>
            </a:r>
          </a:p>
        </p:txBody>
      </p:sp>
      <p:sp>
        <p:nvSpPr>
          <p:cNvPr id="6" name="Oval 5"/>
          <p:cNvSpPr/>
          <p:nvPr/>
        </p:nvSpPr>
        <p:spPr>
          <a:xfrm>
            <a:off x="595092" y="1789276"/>
            <a:ext cx="3265715" cy="19013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ĐÁI THÁO ĐƯỜNG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(Theo ADA 2017)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4572002" y="1159774"/>
            <a:ext cx="4673600" cy="98334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Là một nhóm các bệnh lý chuyển hóa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4572002" y="2902564"/>
            <a:ext cx="4673600" cy="98334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bởi</a:t>
            </a:r>
            <a:r>
              <a:rPr lang="en-US" sz="2800" dirty="0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tăng</a:t>
            </a:r>
            <a:r>
              <a:rPr lang="en-US" sz="2800" dirty="0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huyết</a:t>
            </a:r>
            <a:r>
              <a:rPr lang="en-US" sz="2800" dirty="0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mạn</a:t>
            </a:r>
            <a:r>
              <a:rPr lang="en-US" sz="2800" dirty="0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tính</a:t>
            </a:r>
            <a:endParaRPr lang="en-US" sz="2800" dirty="0">
              <a:solidFill>
                <a:schemeClr val="tx1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116" y="464457"/>
            <a:ext cx="2931884" cy="264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/>
          <p:cNvCxnSpPr/>
          <p:nvPr/>
        </p:nvCxnSpPr>
        <p:spPr>
          <a:xfrm>
            <a:off x="3039831" y="4295406"/>
            <a:ext cx="48033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32632" y="4639442"/>
            <a:ext cx="7837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Do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994249" y="3894212"/>
            <a:ext cx="0" cy="388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89835" y="1651444"/>
            <a:ext cx="667653" cy="10885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75321" y="2739962"/>
            <a:ext cx="682167" cy="6908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57600" y="4300631"/>
            <a:ext cx="0" cy="388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10463" y="5005202"/>
            <a:ext cx="254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Khiếm</a:t>
            </a:r>
            <a:r>
              <a:rPr lang="en-US" sz="1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khuyết</a:t>
            </a:r>
            <a:r>
              <a:rPr lang="en-US" sz="1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trong</a:t>
            </a:r>
            <a:r>
              <a:rPr lang="en-US" sz="1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việc</a:t>
            </a:r>
            <a:r>
              <a:rPr lang="en-US" sz="1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endParaRPr lang="en-US" sz="1600" dirty="0" smtClean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algn="ctr"/>
            <a:r>
              <a:rPr lang="en-US" sz="1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tiết</a:t>
            </a:r>
            <a:r>
              <a:rPr lang="en-US" sz="1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insulin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18660" y="5520048"/>
            <a:ext cx="2677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Khiếm</a:t>
            </a:r>
            <a:r>
              <a:rPr lang="en-US" sz="1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khuyết</a:t>
            </a:r>
            <a:r>
              <a:rPr lang="en-US" sz="1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tác</a:t>
            </a:r>
            <a:r>
              <a:rPr lang="en-US" sz="1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dụng</a:t>
            </a:r>
            <a:r>
              <a:rPr lang="en-US" sz="1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của</a:t>
            </a:r>
            <a:r>
              <a:rPr lang="en-US" sz="1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insulin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01451" y="5017319"/>
            <a:ext cx="1730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Cả</a:t>
            </a:r>
            <a:r>
              <a:rPr lang="en-US" sz="1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hai</a:t>
            </a:r>
            <a:endParaRPr lang="en-US" sz="16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cxnSp>
        <p:nvCxnSpPr>
          <p:cNvPr id="37" name="Straight Arrow Connector 36"/>
          <p:cNvCxnSpPr>
            <a:stCxn id="16" idx="1"/>
          </p:cNvCxnSpPr>
          <p:nvPr/>
        </p:nvCxnSpPr>
        <p:spPr>
          <a:xfrm flipH="1">
            <a:off x="2491016" y="4877969"/>
            <a:ext cx="941616" cy="2385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4" idx="0"/>
          </p:cNvCxnSpPr>
          <p:nvPr/>
        </p:nvCxnSpPr>
        <p:spPr>
          <a:xfrm>
            <a:off x="3657600" y="5077157"/>
            <a:ext cx="0" cy="4428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945168" y="4877969"/>
            <a:ext cx="742946" cy="2385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843145" y="4282475"/>
            <a:ext cx="0" cy="3286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169132" y="4580434"/>
            <a:ext cx="1320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Gây</a:t>
            </a:r>
            <a:r>
              <a:rPr lang="en-US" sz="25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5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nên</a:t>
            </a:r>
            <a:endParaRPr lang="en-US" sz="25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27012" y="5252629"/>
            <a:ext cx="155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cacbonhydrat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protide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lipide</a:t>
            </a:r>
            <a:endParaRPr lang="en-US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45652" y="5459630"/>
            <a:ext cx="1872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Rối</a:t>
            </a:r>
            <a:r>
              <a:rPr lang="en-US" sz="1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loạn</a:t>
            </a:r>
            <a:r>
              <a:rPr lang="en-US" sz="16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endParaRPr lang="en-US" sz="1600" dirty="0" smtClean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algn="ctr"/>
            <a:r>
              <a:rPr lang="en-US" sz="16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chức</a:t>
            </a:r>
            <a:r>
              <a:rPr lang="en-US" sz="16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16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năng</a:t>
            </a:r>
            <a:endParaRPr lang="en-US" sz="16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83609" y="5218412"/>
            <a:ext cx="1712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16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6958754" y="5005280"/>
            <a:ext cx="250485" cy="2025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780023" y="4966975"/>
            <a:ext cx="8694" cy="4816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462426" y="4972260"/>
            <a:ext cx="230338" cy="2213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93" y="3342210"/>
            <a:ext cx="1329772" cy="7798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585" y="4056052"/>
            <a:ext cx="1257413" cy="780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81" y="4558589"/>
            <a:ext cx="1251787" cy="937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64" y="5991293"/>
            <a:ext cx="1349952" cy="705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22" y="5662443"/>
            <a:ext cx="1217567" cy="756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37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6" grpId="0"/>
      <p:bldP spid="32" grpId="0"/>
      <p:bldP spid="34" grpId="0"/>
      <p:bldP spid="35" grpId="0"/>
      <p:bldP spid="55" grpId="0"/>
      <p:bldP spid="56" grpId="0"/>
      <p:bldP spid="57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64" y="925886"/>
            <a:ext cx="4415817" cy="275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08" y="1292406"/>
            <a:ext cx="4114800" cy="228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068" y="3687908"/>
            <a:ext cx="2958230" cy="292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66" y="4318062"/>
            <a:ext cx="3586163" cy="212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6667" y="3398171"/>
            <a:ext cx="20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1" y="6209359"/>
            <a:ext cx="206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45375" y="5334001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25875" y="279555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ức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DPP – 4</a:t>
            </a:r>
          </a:p>
        </p:txBody>
      </p:sp>
    </p:spTree>
    <p:extLst>
      <p:ext uri="{BB962C8B-B14F-4D97-AF65-F5344CB8AC3E}">
        <p14:creationId xmlns:p14="http://schemas.microsoft.com/office/powerpoint/2010/main" val="300929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95" y="4052696"/>
            <a:ext cx="4815693" cy="259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89" y="1332822"/>
            <a:ext cx="3037434" cy="313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1" y="1332822"/>
            <a:ext cx="39687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50727" y="477834"/>
            <a:ext cx="10515600" cy="6921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vi-VN" sz="3600" b="1" u="sng" dirty="0"/>
              <a:t>Nhóm  ức chế SGLT2</a:t>
            </a:r>
          </a:p>
        </p:txBody>
      </p:sp>
    </p:spTree>
    <p:extLst>
      <p:ext uri="{BB962C8B-B14F-4D97-AF65-F5344CB8AC3E}">
        <p14:creationId xmlns:p14="http://schemas.microsoft.com/office/powerpoint/2010/main" val="228311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36331600079815231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6918" y="5961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82035" y="2407024"/>
            <a:ext cx="3980330" cy="6992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Dưới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tỷ</a:t>
            </a:r>
            <a:r>
              <a:rPr lang="en-US" sz="2800" b="1" dirty="0" smtClean="0"/>
              <a:t>  VNĐ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499845" y="309282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499845" y="284627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4598" y="304798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91837" y="284627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10716" y="304799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310716" y="280144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793183" y="4884875"/>
            <a:ext cx="4758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3943" y="5625969"/>
            <a:ext cx="2916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597" y="5502859"/>
            <a:ext cx="3484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niệu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6835" y="6092101"/>
            <a:ext cx="37153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7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17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7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0264" y="6183561"/>
            <a:ext cx="3273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3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  <p:bldP spid="7" grpId="0"/>
      <p:bldP spid="9" grpId="0"/>
      <p:bldP spid="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82035" y="2407024"/>
            <a:ext cx="3980330" cy="6992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Dưới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tỷ</a:t>
            </a:r>
            <a:r>
              <a:rPr lang="en-US" sz="2800" b="1" dirty="0" smtClean="0"/>
              <a:t>  VNĐ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499845" y="309282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499845" y="284627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4598" y="304798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91837" y="284627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10716" y="304799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310716" y="280144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70893" y="4882207"/>
            <a:ext cx="7202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7518" y="5661212"/>
            <a:ext cx="1689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Type 1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9351" y="5634318"/>
            <a:ext cx="1689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Type 2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6611" y="6199094"/>
            <a:ext cx="2070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Thai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6477" y="6185647"/>
            <a:ext cx="3065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ĐTĐ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82035" y="2407024"/>
            <a:ext cx="3980330" cy="6992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Dưới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tỷ</a:t>
            </a:r>
            <a:r>
              <a:rPr lang="en-US" sz="2800" b="1" dirty="0" smtClean="0"/>
              <a:t>  VNĐ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499845" y="309282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499845" y="284627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4598" y="304798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91837" y="284627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10716" y="304799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310716" y="280144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71747" y="4881274"/>
            <a:ext cx="7505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1565" y="5546881"/>
            <a:ext cx="3414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9605" y="5546881"/>
            <a:ext cx="3563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1" y="6131656"/>
            <a:ext cx="3778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ngứa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1564" y="6070101"/>
            <a:ext cx="3508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C.Ăn</a:t>
            </a:r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82035" y="2407024"/>
            <a:ext cx="3980330" cy="6992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Dưới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tỷ</a:t>
            </a:r>
            <a:r>
              <a:rPr lang="en-US" sz="2800" b="1" dirty="0" smtClean="0"/>
              <a:t>  VNĐ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499845" y="309282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499845" y="284627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4598" y="304798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91837" y="284627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10716" y="304799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310716" y="280144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46829" y="4722007"/>
            <a:ext cx="7050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Theo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WHO,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/l )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1423" y="5593977"/>
            <a:ext cx="1721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&gt; 70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0716" y="5593977"/>
            <a:ext cx="1322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&gt; 111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3811" y="6131859"/>
            <a:ext cx="115644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&gt;120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5356" y="6172200"/>
            <a:ext cx="9995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&gt;200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82035" y="2407024"/>
            <a:ext cx="3980330" cy="69924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Dưới</a:t>
            </a:r>
            <a:r>
              <a:rPr lang="en-US" sz="2800" b="1" dirty="0" smtClean="0"/>
              <a:t> 1 </a:t>
            </a:r>
            <a:r>
              <a:rPr lang="en-US" sz="2800" b="1" dirty="0" err="1" smtClean="0"/>
              <a:t>tỷ</a:t>
            </a:r>
            <a:r>
              <a:rPr lang="en-US" sz="2800" b="1" dirty="0" smtClean="0"/>
              <a:t>  VNĐ</a:t>
            </a:r>
            <a:endParaRPr lang="en-US" sz="2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499845" y="309282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499845" y="284627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4598" y="304798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391837" y="284627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10716" y="304799"/>
            <a:ext cx="37652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310716" y="280144"/>
            <a:ext cx="309280" cy="3092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35624" y="4867835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đái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type 1: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5182" y="559669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Insulin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29121" y="5573397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Metformin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15211" y="6123803"/>
            <a:ext cx="2103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Tolbutamide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9036" y="6114384"/>
            <a:ext cx="16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Glipizide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8212" y="3663300"/>
            <a:ext cx="10775576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CanDown">
              <a:avLst>
                <a:gd name="adj" fmla="val 20384"/>
              </a:avLst>
            </a:prstTxWarp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CẢM ƠN MỌI NGƯỜI ĐÃ LẮNG NGHE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18"/>
            <a:ext cx="12192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248"/>
            <a:ext cx="10515600" cy="652306"/>
          </a:xfrm>
        </p:spPr>
        <p:txBody>
          <a:bodyPr>
            <a:normAutofit/>
          </a:bodyPr>
          <a:lstStyle/>
          <a:p>
            <a:pPr algn="ctr"/>
            <a:r>
              <a:rPr lang="vi-VN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loại Đái Tháo Đường </a:t>
            </a:r>
            <a:endParaRPr lang="en-US" sz="3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0925" y="1506828"/>
            <a:ext cx="5095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ĐTĐ Type 1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/>
          </a:p>
        </p:txBody>
      </p:sp>
      <p:sp>
        <p:nvSpPr>
          <p:cNvPr id="14" name="TextBox 13"/>
          <p:cNvSpPr txBox="1"/>
          <p:nvPr/>
        </p:nvSpPr>
        <p:spPr>
          <a:xfrm>
            <a:off x="6468099" y="5043132"/>
            <a:ext cx="5095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ĐTĐ thứ phát</a:t>
            </a:r>
            <a:endParaRPr lang="en-US" sz="2500" dirty="0"/>
          </a:p>
        </p:txBody>
      </p:sp>
      <p:sp>
        <p:nvSpPr>
          <p:cNvPr id="15" name="TextBox 14"/>
          <p:cNvSpPr txBox="1"/>
          <p:nvPr/>
        </p:nvSpPr>
        <p:spPr>
          <a:xfrm>
            <a:off x="5128778" y="3841225"/>
            <a:ext cx="50956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ĐTĐ thai kỳ</a:t>
            </a:r>
            <a:endParaRPr lang="en-US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4261820" y="2592956"/>
            <a:ext cx="5095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ĐTĐ Type 2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/>
          </a:p>
        </p:txBody>
      </p:sp>
      <p:sp>
        <p:nvSpPr>
          <p:cNvPr id="18" name="Rectangle 17"/>
          <p:cNvSpPr/>
          <p:nvPr/>
        </p:nvSpPr>
        <p:spPr>
          <a:xfrm>
            <a:off x="1793047" y="1004554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01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414373" y="3268239"/>
            <a:ext cx="1677169" cy="855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736375" y="2235776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0</a:t>
            </a:r>
            <a:r>
              <a:rPr lang="vi-VN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2</a:t>
            </a:r>
            <a:endParaRPr lang="en-US" sz="70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Futura-Black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493469" y="4629097"/>
            <a:ext cx="1635309" cy="129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76805" y="3542969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0</a:t>
            </a:r>
            <a:r>
              <a:rPr lang="vi-VN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3</a:t>
            </a:r>
            <a:endParaRPr lang="en-US" sz="70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Futura-Black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511424" y="5872423"/>
            <a:ext cx="1776371" cy="84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62532" y="4819589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0</a:t>
            </a:r>
            <a:r>
              <a:rPr lang="vi-VN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4</a:t>
            </a:r>
            <a:endParaRPr lang="en-US" sz="70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Futura-Black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551197" y="2022801"/>
            <a:ext cx="1726352" cy="418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Káº¿t quáº£ hÃ¬nh áº£nh cho pregn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4" y="3568384"/>
            <a:ext cx="1199010" cy="11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áº¿t quáº£ hÃ¬nh áº£nh cho insuli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20" y="1098963"/>
            <a:ext cx="1043103" cy="10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áº¿t quáº£ hÃ¬nh áº£nh cho type 2 diabetes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23" y="2180012"/>
            <a:ext cx="1427429" cy="14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02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65225" y="5868"/>
            <a:ext cx="10823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168" y="112395"/>
            <a:ext cx="2948190" cy="536396"/>
          </a:xfrm>
        </p:spPr>
        <p:txBody>
          <a:bodyPr>
            <a:normAutofit fontScale="90000"/>
          </a:bodyPr>
          <a:lstStyle/>
          <a:p>
            <a:pPr algn="ctr"/>
            <a:r>
              <a:rPr lang="vi-VN" sz="3000" b="1" u="sng" dirty="0" smtClean="0"/>
              <a:t>ĐTĐ Type 1</a:t>
            </a:r>
            <a:endParaRPr lang="en-US" sz="30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141170" y="605252"/>
            <a:ext cx="38635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ĐTĐ phụ thuộc Insulin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17255" y="3947754"/>
            <a:ext cx="27592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latin typeface="+mj-lt"/>
              </a:rPr>
              <a:t>Triệu chứng</a:t>
            </a:r>
            <a:endParaRPr lang="en-US" sz="2500" dirty="0">
              <a:latin typeface="+mj-lt"/>
            </a:endParaRPr>
          </a:p>
        </p:txBody>
      </p:sp>
      <p:sp>
        <p:nvSpPr>
          <p:cNvPr id="72" name="Left Bracket 71"/>
          <p:cNvSpPr/>
          <p:nvPr/>
        </p:nvSpPr>
        <p:spPr>
          <a:xfrm rot="5400000">
            <a:off x="9413045" y="535925"/>
            <a:ext cx="124861" cy="249691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90175" y="5050618"/>
            <a:ext cx="420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 Ăn nhiều</a:t>
            </a:r>
            <a:endParaRPr lang="en-US" sz="2000" dirty="0">
              <a:latin typeface="+mj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90176" y="5358394"/>
            <a:ext cx="420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 Uống nhiều</a:t>
            </a:r>
            <a:endParaRPr lang="en-US" sz="2000" dirty="0">
              <a:latin typeface="+mj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0493745" y="5055251"/>
            <a:ext cx="420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 Gầy nhiều</a:t>
            </a:r>
            <a:endParaRPr lang="en-US" sz="2000" dirty="0">
              <a:latin typeface="+mj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493746" y="5358394"/>
            <a:ext cx="4200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 Tiểu nhiều</a:t>
            </a:r>
            <a:endParaRPr lang="en-US" sz="2000" dirty="0"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899259" y="1102904"/>
            <a:ext cx="27592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latin typeface="+mj-lt"/>
              </a:rPr>
              <a:t>Đối tượng</a:t>
            </a:r>
            <a:endParaRPr lang="en-US" sz="2500" dirty="0">
              <a:latin typeface="+mj-lt"/>
            </a:endParaRPr>
          </a:p>
        </p:txBody>
      </p:sp>
      <p:sp>
        <p:nvSpPr>
          <p:cNvPr id="83" name="Left Bracket 82"/>
          <p:cNvSpPr/>
          <p:nvPr/>
        </p:nvSpPr>
        <p:spPr>
          <a:xfrm rot="5400000">
            <a:off x="9189041" y="3068775"/>
            <a:ext cx="136036" cy="363293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9" name="Picture 21" descr="Káº¿t quáº£ hÃ¬nh áº£nh cho childre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84" y="1799700"/>
            <a:ext cx="1394115" cy="139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7601784" y="3065275"/>
            <a:ext cx="1157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Trẻ em</a:t>
            </a:r>
            <a:endParaRPr lang="en-US" sz="2000" dirty="0">
              <a:latin typeface="+mj-l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955053" y="3108160"/>
            <a:ext cx="223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Người </a:t>
            </a:r>
            <a:r>
              <a:rPr lang="vi-VN" sz="2000">
                <a:latin typeface="+mj-lt"/>
              </a:rPr>
              <a:t>trẻ &lt; 20 </a:t>
            </a:r>
            <a:r>
              <a:rPr lang="vi-VN" sz="2000" dirty="0">
                <a:latin typeface="+mj-lt"/>
              </a:rPr>
              <a:t>tuổi</a:t>
            </a:r>
            <a:endParaRPr lang="en-US" sz="2000" dirty="0">
              <a:latin typeface="+mj-lt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823139" y="3026749"/>
            <a:ext cx="27592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u="sng" dirty="0">
                <a:latin typeface="+mj-lt"/>
              </a:rPr>
              <a:t>Nguyên nhân</a:t>
            </a:r>
            <a:endParaRPr lang="en-US" sz="2500" u="sng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1056359" y="5050618"/>
                <a:ext cx="42001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Tế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</a:rPr>
                  <a:t>bào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baseline="0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000" b="0" i="1" baseline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vi-VN" sz="2000" b="0" i="1" baseline="0" smtClean="0">
                        <a:latin typeface="Cambria Math" charset="0"/>
                        <a:ea typeface="Cambria Math"/>
                      </a:rPr>
                      <m:t> </m:t>
                    </m:r>
                    <m:r>
                      <a:rPr lang="vi-VN" sz="2000" b="0" i="1" baseline="0" smtClean="0">
                        <a:latin typeface="Cambria Math" charset="0"/>
                        <a:ea typeface="Cambria Math"/>
                      </a:rPr>
                      <m:t>𝑡</m:t>
                    </m:r>
                    <m:r>
                      <m:rPr>
                        <m:sty m:val="p"/>
                      </m:rPr>
                      <a:rPr lang="vi-VN" sz="2000" i="1" smtClean="0">
                        <a:latin typeface="Cambria Math" charset="0"/>
                        <a:ea typeface="Cambria Math"/>
                      </a:rPr>
                      <m:t>u</m:t>
                    </m:r>
                    <m:r>
                      <a:rPr lang="vi-VN" sz="2000" i="1" smtClean="0">
                        <a:latin typeface="Cambria Math" charset="0"/>
                        <a:ea typeface="Cambria Math"/>
                      </a:rPr>
                      <m:t>ỵ </m:t>
                    </m:r>
                  </m:oMath>
                </a14:m>
                <a:r>
                  <a:rPr lang="en-US" sz="2000" dirty="0" err="1" smtClean="0"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</a:rPr>
                  <a:t>phá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</a:rPr>
                  <a:t>hủy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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thiếu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hụt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insulin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tuyệt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đối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cho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cơ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thể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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tăng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đường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huyết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cho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cơ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sz="2000" baseline="0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thể</a:t>
                </a:r>
                <a:r>
                  <a:rPr lang="en-US" sz="2000" baseline="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359" y="5050618"/>
                <a:ext cx="4200133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451" t="-39157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Picture 6" descr="Káº¿t quáº£ hÃ¬nh áº£nh cho insuli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17833" y="15144"/>
            <a:ext cx="1043103" cy="10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t="32054" b="34739"/>
          <a:stretch/>
        </p:blipFill>
        <p:spPr>
          <a:xfrm>
            <a:off x="1141909" y="3523611"/>
            <a:ext cx="4390743" cy="13770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8" t="27586" r="32101" b="47375"/>
          <a:stretch/>
        </p:blipFill>
        <p:spPr>
          <a:xfrm>
            <a:off x="2610014" y="1209838"/>
            <a:ext cx="3013448" cy="16750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555" y="1865893"/>
            <a:ext cx="2755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Tỷ</a:t>
            </a:r>
            <a:r>
              <a:rPr lang="en-US" sz="2000" dirty="0" smtClean="0"/>
              <a:t> </a:t>
            </a:r>
            <a:r>
              <a:rPr lang="en-US" sz="2000" dirty="0" err="1" smtClean="0"/>
              <a:t>lệ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5% - 10%</a:t>
            </a:r>
            <a:endParaRPr lang="en-US" sz="20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3745" y="2063129"/>
            <a:ext cx="1054182" cy="9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323722" y="-22248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0</a:t>
            </a:r>
            <a:r>
              <a:rPr lang="vi-VN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2</a:t>
            </a:r>
            <a:endParaRPr lang="en-US" sz="70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Futura-Black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21516" y="136586"/>
            <a:ext cx="2948190" cy="536396"/>
          </a:xfrm>
        </p:spPr>
        <p:txBody>
          <a:bodyPr>
            <a:normAutofit fontScale="90000"/>
          </a:bodyPr>
          <a:lstStyle/>
          <a:p>
            <a:pPr algn="ctr"/>
            <a:r>
              <a:rPr lang="vi-VN" sz="3000" b="1" u="sng" dirty="0" smtClean="0"/>
              <a:t>ĐTĐ Type 2</a:t>
            </a:r>
            <a:endParaRPr lang="en-US" sz="3000" b="1" u="sng" dirty="0"/>
          </a:p>
        </p:txBody>
      </p:sp>
      <p:pic>
        <p:nvPicPr>
          <p:cNvPr id="6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567" y="1256664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05" y="1261431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503" y="2306463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035" y="2310662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567" y="2321490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099" y="2332318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905" y="2326904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01" y="2329611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697" y="2332318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017" y="1247984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697" y="1267493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697" y="2310662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891" y="2329611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907" y="2329611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7" descr="Káº¿t quáº£ hÃ¬nh áº£nh cho person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346" y="2334697"/>
            <a:ext cx="576654" cy="40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970130" y="1778156"/>
            <a:ext cx="422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+mj-lt"/>
              </a:rPr>
              <a:t>1 trong 4 người không biết mình mắc ĐTĐ</a:t>
            </a:r>
            <a:endParaRPr lang="en-US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70130" y="2820189"/>
            <a:ext cx="422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+mj-lt"/>
              </a:rPr>
              <a:t>Cứ 11 người, thì có 1 người mắc ĐTĐ</a:t>
            </a:r>
            <a:endParaRPr lang="en-US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7080" y="543410"/>
            <a:ext cx="43175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ĐTĐ không phụ thuộc Insulin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2398" y="1143542"/>
            <a:ext cx="27592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u="sng" dirty="0">
                <a:latin typeface="+mj-lt"/>
              </a:rPr>
              <a:t>Nguyên nhân</a:t>
            </a:r>
            <a:endParaRPr lang="en-US" sz="2500" u="sng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6993" y="2782813"/>
            <a:ext cx="4205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latin typeface="+mj-lt"/>
              </a:rPr>
              <a:t>Giảm bài tiết Insulin tương đối và kháng Insulin thụ thể</a:t>
            </a:r>
            <a:endParaRPr lang="en-US" sz="2000" dirty="0">
              <a:latin typeface="+mj-lt"/>
            </a:endParaRPr>
          </a:p>
        </p:txBody>
      </p:sp>
      <p:pic>
        <p:nvPicPr>
          <p:cNvPr id="3074" name="Picture 2" descr="Káº¿t quáº£ hÃ¬nh áº£nh cho type 2 diabetes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1"/>
          <a:stretch/>
        </p:blipFill>
        <p:spPr bwMode="auto">
          <a:xfrm>
            <a:off x="3230493" y="1653869"/>
            <a:ext cx="3946942" cy="11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9732" y="1336121"/>
            <a:ext cx="800730" cy="1642548"/>
          </a:xfrm>
          <a:prstGeom prst="rect">
            <a:avLst/>
          </a:prstGeom>
          <a:solidFill>
            <a:srgbClr val="2B775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RussellSquare" panose="02020500000000000000" pitchFamily="18" charset="0"/>
                <a:ea typeface="RussellSquare" panose="02020500000000000000" pitchFamily="18" charset="0"/>
                <a:cs typeface="RussellSquare" panose="02020500000000000000" pitchFamily="18" charset="0"/>
              </a:rPr>
              <a:t>80%</a:t>
            </a:r>
            <a:endParaRPr lang="en-US" dirty="0">
              <a:latin typeface="RussellSquare" panose="02020500000000000000" pitchFamily="18" charset="0"/>
              <a:ea typeface="RussellSquare" panose="02020500000000000000" pitchFamily="18" charset="0"/>
              <a:cs typeface="RussellSquare" panose="02020500000000000000" pitchFamily="18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1106982" y="1713756"/>
            <a:ext cx="63191" cy="10665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19732" y="2745587"/>
            <a:ext cx="787250" cy="230688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138578" y="1754814"/>
            <a:ext cx="437004" cy="498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150301" y="2779445"/>
            <a:ext cx="425281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Flowchart: Connector 53"/>
          <p:cNvSpPr/>
          <p:nvPr/>
        </p:nvSpPr>
        <p:spPr>
          <a:xfrm>
            <a:off x="1092179" y="2724085"/>
            <a:ext cx="63191" cy="106654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567846" y="1608312"/>
            <a:ext cx="86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Type 2</a:t>
            </a:r>
            <a:endParaRPr lang="en-US" dirty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76313" y="2652759"/>
            <a:ext cx="86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Type 1</a:t>
            </a:r>
            <a:endParaRPr lang="en-US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26434" y="3815101"/>
            <a:ext cx="51466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latin typeface="+mj-lt"/>
              </a:rPr>
              <a:t>Các yếu tố nguy cơ (ADA)</a:t>
            </a:r>
            <a:endParaRPr lang="en-US" sz="2500" dirty="0">
              <a:latin typeface="+mj-lt"/>
            </a:endParaRPr>
          </a:p>
        </p:txBody>
      </p:sp>
      <p:sp>
        <p:nvSpPr>
          <p:cNvPr id="76" name="Left Bracket 75"/>
          <p:cNvSpPr/>
          <p:nvPr/>
        </p:nvSpPr>
        <p:spPr>
          <a:xfrm rot="5400000">
            <a:off x="6569345" y="-256395"/>
            <a:ext cx="222270" cy="9204853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12" y="4398571"/>
            <a:ext cx="923294" cy="85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Káº¿t quáº£ hÃ¬nh áº£nh cho genetic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"/>
          <a:stretch/>
        </p:blipFill>
        <p:spPr bwMode="auto">
          <a:xfrm>
            <a:off x="4313941" y="4531856"/>
            <a:ext cx="496629" cy="5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Káº¿t quáº£ hÃ¬nh áº£nh cho obesity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44" y="4542085"/>
            <a:ext cx="590403" cy="59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Káº¿t quáº£ hÃ¬nh áº£nh cho old peopl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65" y="4604195"/>
            <a:ext cx="719861" cy="60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Káº¿t quáº£ hÃ¬nh áº£nh cho pregnant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686" y="4533732"/>
            <a:ext cx="835271" cy="71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Ã¬nh áº£nh cÃ³ liÃªn qu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274" y="4594325"/>
            <a:ext cx="598271" cy="59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991806" y="5197441"/>
            <a:ext cx="2013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latin typeface="+mj-lt"/>
              </a:rPr>
              <a:t>Giảm dung nạp Glucose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latin typeface="+mj-lt"/>
              </a:rPr>
              <a:t>Rối loạn Glucose lúc đói</a:t>
            </a:r>
            <a:endParaRPr lang="en-US" dirty="0">
              <a:latin typeface="+mj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490444" y="5206732"/>
            <a:ext cx="18192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+mj-lt"/>
              </a:rPr>
              <a:t>Tiền sử gia đình bị </a:t>
            </a:r>
            <a:r>
              <a:rPr lang="vi-VN" dirty="0" smtClean="0">
                <a:latin typeface="+mj-lt"/>
              </a:rPr>
              <a:t>ĐTĐ (</a:t>
            </a:r>
            <a:r>
              <a:rPr lang="en-US" dirty="0" smtClean="0"/>
              <a:t>GĐ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1 </a:t>
            </a:r>
            <a:r>
              <a:rPr lang="en-US" dirty="0" err="1" smtClean="0"/>
              <a:t>bị</a:t>
            </a:r>
            <a:r>
              <a:rPr lang="en-US" dirty="0" smtClean="0"/>
              <a:t> ĐTĐ </a:t>
            </a:r>
            <a:r>
              <a:rPr lang="en-US" dirty="0" err="1" smtClean="0"/>
              <a:t>típ</a:t>
            </a:r>
            <a:r>
              <a:rPr lang="en-US" dirty="0" smtClean="0"/>
              <a:t> 2)</a:t>
            </a:r>
            <a:endParaRPr lang="en-US" dirty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526446" y="5227402"/>
            <a:ext cx="90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Béo phì</a:t>
            </a:r>
            <a:endParaRPr lang="en-US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295428" y="5272395"/>
            <a:ext cx="203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 dirty="0">
                <a:latin typeface="+mj-lt"/>
              </a:rPr>
              <a:t>Độ tuổi &gt;40 </a:t>
            </a:r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 60-70 , </a:t>
            </a:r>
            <a:r>
              <a:rPr lang="en-US" sz="1600" baseline="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221054" y="5217406"/>
            <a:ext cx="247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+mj-lt"/>
              </a:rPr>
              <a:t>ĐTĐ thai </a:t>
            </a:r>
            <a:r>
              <a:rPr lang="vi-VN" dirty="0" smtClean="0">
                <a:latin typeface="+mj-lt"/>
              </a:rPr>
              <a:t>kỳ </a:t>
            </a:r>
          </a:p>
          <a:p>
            <a:pPr algn="ctr"/>
            <a:r>
              <a:rPr lang="en-US" dirty="0" smtClean="0">
                <a:latin typeface="+mj-lt"/>
              </a:rPr>
              <a:t>(</a:t>
            </a:r>
            <a:r>
              <a:rPr lang="en-US" dirty="0" err="1" smtClean="0">
                <a:latin typeface="+mj-lt"/>
              </a:rPr>
              <a:t>Phụ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nữ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sanh</a:t>
            </a:r>
            <a:r>
              <a:rPr lang="en-US" dirty="0" smtClean="0">
                <a:latin typeface="+mj-lt"/>
              </a:rPr>
              <a:t> con &gt; 4kg, </a:t>
            </a:r>
            <a:r>
              <a:rPr lang="en-US" dirty="0" err="1" smtClean="0">
                <a:latin typeface="+mj-lt"/>
              </a:rPr>
              <a:t>đa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ối</a:t>
            </a:r>
            <a:r>
              <a:rPr lang="en-US" dirty="0" smtClean="0">
                <a:latin typeface="+mj-lt"/>
              </a:rPr>
              <a:t>, hay </a:t>
            </a:r>
            <a:r>
              <a:rPr lang="en-US" dirty="0" err="1" smtClean="0">
                <a:latin typeface="+mj-lt"/>
              </a:rPr>
              <a:t>bị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sẩy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thai</a:t>
            </a:r>
            <a:r>
              <a:rPr lang="en-US" dirty="0" smtClean="0">
                <a:latin typeface="+mj-lt"/>
              </a:rPr>
              <a:t>,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tiền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căn</a:t>
            </a:r>
            <a:r>
              <a:rPr lang="en-US" dirty="0" smtClean="0">
                <a:latin typeface="+mj-lt"/>
              </a:rPr>
              <a:t> ĐTĐ </a:t>
            </a:r>
            <a:r>
              <a:rPr lang="en-US" dirty="0" err="1" smtClean="0">
                <a:latin typeface="+mj-lt"/>
              </a:rPr>
              <a:t>thai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kỳ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0578830" y="5276930"/>
            <a:ext cx="1758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>
                <a:latin typeface="+mj-lt"/>
              </a:rPr>
              <a:t>Lối </a:t>
            </a:r>
            <a:r>
              <a:rPr lang="vi-VN" dirty="0" smtClean="0">
                <a:latin typeface="+mj-lt"/>
              </a:rPr>
              <a:t>sống ít </a:t>
            </a:r>
            <a:r>
              <a:rPr lang="vi-VN" smtClean="0">
                <a:latin typeface="+mj-lt"/>
              </a:rPr>
              <a:t>vận động, ăn nhiều thức ăn nhiều năng lượng</a:t>
            </a:r>
            <a:endParaRPr lang="en-US" dirty="0">
              <a:latin typeface="+mj-lt"/>
            </a:endParaRPr>
          </a:p>
        </p:txBody>
      </p:sp>
      <p:pic>
        <p:nvPicPr>
          <p:cNvPr id="91" name="Picture 8" descr="Káº¿t quáº£ hÃ¬nh áº£nh cho type 2 diabetes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02" y="55051"/>
            <a:ext cx="1427429" cy="14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42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23535" y="-10167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0</a:t>
            </a:r>
            <a:r>
              <a:rPr lang="vi-VN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3</a:t>
            </a:r>
            <a:endParaRPr lang="en-US" sz="70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Futura-Black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22792" y="306411"/>
            <a:ext cx="6192165" cy="536396"/>
          </a:xfrm>
        </p:spPr>
        <p:txBody>
          <a:bodyPr>
            <a:normAutofit fontScale="90000"/>
          </a:bodyPr>
          <a:lstStyle/>
          <a:p>
            <a:pPr algn="ctr"/>
            <a:r>
              <a:rPr lang="vi-VN" sz="3000" b="1" u="sng" dirty="0" smtClean="0"/>
              <a:t>ĐTĐ </a:t>
            </a:r>
            <a:r>
              <a:rPr lang="vi-VN" sz="3000" b="1" u="sng" dirty="0"/>
              <a:t>Thai </a:t>
            </a:r>
            <a:r>
              <a:rPr lang="vi-VN" sz="3000" b="1" u="sng" dirty="0" smtClean="0"/>
              <a:t>Kỳ</a:t>
            </a:r>
            <a:endParaRPr lang="en-US" sz="3000" b="1" u="sng" dirty="0"/>
          </a:p>
        </p:txBody>
      </p:sp>
      <p:pic>
        <p:nvPicPr>
          <p:cNvPr id="17" name="Picture 2" descr="Káº¿t quáº£ hÃ¬nh áº£nh cho pregnant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04" y="0"/>
            <a:ext cx="1199010" cy="11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2929" y="1316712"/>
            <a:ext cx="27592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latin typeface="+mj-lt"/>
              </a:rPr>
              <a:t>Nguyên nhân: </a:t>
            </a:r>
            <a:endParaRPr lang="en-US" sz="25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05347" y="1316712"/>
            <a:ext cx="91045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500" dirty="0">
                <a:latin typeface="+mj-lt"/>
              </a:rPr>
              <a:t> Nhu cầu năng lượng cho thai nhi tăng lên 3-4 lần → thiếu Insulin tương đối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500" dirty="0">
                <a:latin typeface="+mj-lt"/>
              </a:rPr>
              <a:t> Cơ thể mẹ tiết 1 số nội tiết có tác dụng đề kháng Insulin (Cortisol, Estrogen) </a:t>
            </a:r>
            <a:endParaRPr lang="en-US" sz="2500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0196" y="2987925"/>
            <a:ext cx="113697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500" dirty="0">
                <a:latin typeface="+mj-lt"/>
              </a:rPr>
              <a:t>Thường xuất hiện từ tháng thứ 6 thai kỳ trở đi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500" dirty="0">
                <a:latin typeface="+mj-lt"/>
              </a:rPr>
              <a:t> Xác định bằng Test dung nạp glucose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500" dirty="0">
                <a:latin typeface="+mj-lt"/>
              </a:rPr>
              <a:t>Sau thai kỳ trở lại </a:t>
            </a:r>
            <a:r>
              <a:rPr lang="vi-VN" sz="2500" dirty="0" smtClean="0">
                <a:latin typeface="+mj-lt"/>
              </a:rPr>
              <a:t>b</a:t>
            </a:r>
            <a:r>
              <a:rPr lang="en-US" sz="2500" dirty="0" err="1" smtClean="0">
                <a:latin typeface="+mj-lt"/>
              </a:rPr>
              <a:t>ình</a:t>
            </a:r>
            <a:r>
              <a:rPr lang="en-US" sz="2500" dirty="0" smtClean="0">
                <a:latin typeface="+mj-lt"/>
              </a:rPr>
              <a:t> </a:t>
            </a:r>
            <a:r>
              <a:rPr lang="vi-VN" sz="2500" dirty="0" smtClean="0">
                <a:latin typeface="+mj-lt"/>
              </a:rPr>
              <a:t>t</a:t>
            </a:r>
            <a:r>
              <a:rPr lang="en-US" sz="2500" dirty="0" err="1" smtClean="0">
                <a:latin typeface="+mj-lt"/>
              </a:rPr>
              <a:t>hường</a:t>
            </a:r>
            <a:r>
              <a:rPr lang="vi-VN" sz="2500" dirty="0" smtClean="0">
                <a:latin typeface="+mj-lt"/>
              </a:rPr>
              <a:t> </a:t>
            </a:r>
            <a:r>
              <a:rPr lang="vi-VN" sz="2500" dirty="0">
                <a:latin typeface="+mj-lt"/>
              </a:rPr>
              <a:t>nhưng nguy cơ cao bị ĐTĐ typ2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vi-VN" sz="2500" dirty="0">
                <a:latin typeface="+mj-lt"/>
              </a:rPr>
              <a:t>Nếu đường huyết quá cao dễ dẫn đến dị tật thai nhi nên phải điều trị bằng Insulin SC. </a:t>
            </a:r>
            <a:endParaRPr lang="en-US" sz="2500" dirty="0">
              <a:latin typeface="+mj-lt"/>
            </a:endParaRPr>
          </a:p>
        </p:txBody>
      </p:sp>
      <p:pic>
        <p:nvPicPr>
          <p:cNvPr id="3074" name="Picture 2" descr="Káº¿t quáº£ hÃ¬nh áº£nh cho gestational 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2" y="1833763"/>
            <a:ext cx="1222464" cy="12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5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804" y="0"/>
            <a:ext cx="10823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0</a:t>
            </a:r>
            <a:r>
              <a:rPr lang="vi-VN" sz="7000" b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ea typeface="Futura-Black" pitchFamily="18" charset="0"/>
                <a:cs typeface="Times New Roman" pitchFamily="18" charset="0"/>
              </a:rPr>
              <a:t>4</a:t>
            </a:r>
            <a:endParaRPr lang="en-US" sz="7000" b="1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ea typeface="Futura-Black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3193" y="306412"/>
            <a:ext cx="2817898" cy="536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000" b="1" u="sng" dirty="0"/>
              <a:t>ĐTĐ Thứ Phát</a:t>
            </a:r>
            <a:endParaRPr lang="en-US" sz="3000" b="1" u="sng" dirty="0"/>
          </a:p>
        </p:txBody>
      </p:sp>
      <p:sp>
        <p:nvSpPr>
          <p:cNvPr id="6" name="Left Bracket 5"/>
          <p:cNvSpPr/>
          <p:nvPr/>
        </p:nvSpPr>
        <p:spPr>
          <a:xfrm rot="5400000">
            <a:off x="5873752" y="-2035848"/>
            <a:ext cx="294244" cy="817808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79561" y="1367407"/>
            <a:ext cx="51466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latin typeface="+mj-lt"/>
              </a:rPr>
              <a:t>Xuất hiện sau một số bệnh nội tiết như</a:t>
            </a:r>
            <a:endParaRPr lang="en-US" sz="25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6596" y="2408349"/>
            <a:ext cx="1970468" cy="9916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>
                <a:latin typeface="+mj-lt"/>
              </a:rPr>
              <a:t>Cushing</a:t>
            </a:r>
            <a:endParaRPr lang="en-US" sz="25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1184" y="2408349"/>
            <a:ext cx="1970468" cy="9916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>
                <a:latin typeface="+mj-lt"/>
              </a:rPr>
              <a:t>Basedow</a:t>
            </a:r>
            <a:endParaRPr lang="en-US" sz="25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3398710" y="2408349"/>
            <a:ext cx="2769429" cy="9916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>
                <a:latin typeface="+mj-lt"/>
              </a:rPr>
              <a:t>U tuỷ thượng thận</a:t>
            </a:r>
            <a:endParaRPr lang="en-US" sz="2500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72788" y="2408349"/>
            <a:ext cx="1970468" cy="9916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>
                <a:latin typeface="+mj-lt"/>
              </a:rPr>
              <a:t>Virus Rubella</a:t>
            </a:r>
            <a:endParaRPr lang="en-US" sz="2500" dirty="0">
              <a:latin typeface="+mj-lt"/>
            </a:endParaRPr>
          </a:p>
        </p:txBody>
      </p:sp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05" y="3035505"/>
            <a:ext cx="1046056" cy="104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rubella virus 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689" y="3144789"/>
            <a:ext cx="1073133" cy="5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eft Bracket 15"/>
          <p:cNvSpPr/>
          <p:nvPr/>
        </p:nvSpPr>
        <p:spPr>
          <a:xfrm rot="5400000">
            <a:off x="5873752" y="723776"/>
            <a:ext cx="294244" cy="817808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79649" y="4135102"/>
            <a:ext cx="51466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latin typeface="+mj-lt"/>
              </a:rPr>
              <a:t>Do dùng thuốc</a:t>
            </a:r>
            <a:endParaRPr lang="en-US" sz="25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8077" y="5021554"/>
            <a:ext cx="1970468" cy="9916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>
                <a:latin typeface="+mj-lt"/>
              </a:rPr>
              <a:t>Corticoid</a:t>
            </a:r>
            <a:endParaRPr lang="en-US" sz="2500" dirty="0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1205" y="5021765"/>
            <a:ext cx="2339146" cy="9916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>
                <a:latin typeface="+mj-lt"/>
              </a:rPr>
              <a:t>Thuốc tránh thai</a:t>
            </a:r>
            <a:endParaRPr lang="en-US" sz="2500" dirty="0">
              <a:latin typeface="+mj-lt"/>
            </a:endParaRPr>
          </a:p>
        </p:txBody>
      </p:sp>
      <p:pic>
        <p:nvPicPr>
          <p:cNvPr id="4104" name="Picture 8" descr="Káº¿t quáº£ hÃ¬nh áº£nh cho contraceptives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19" y="5625436"/>
            <a:ext cx="1232564" cy="123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 rot="10800000" flipV="1">
            <a:off x="8426256" y="4983128"/>
            <a:ext cx="3335627" cy="9916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500" dirty="0">
                <a:latin typeface="+mj-lt"/>
              </a:rPr>
              <a:t>Thuốc lợi tiểu thải muối</a:t>
            </a:r>
            <a:endParaRPr lang="en-US" sz="2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3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BỆNH ĐÁI THÁO ĐƯỜNG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85750" indent="-285750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cớ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giảm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trùng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vi-VN" i="1" dirty="0">
                <a:latin typeface="Times New Roman" pitchFamily="18" charset="0"/>
                <a:cs typeface="Times New Roman" pitchFamily="18" charset="0"/>
              </a:rPr>
              <a:t>Cảm giác ngứa tăng ở bàn tay và bàn chân</a:t>
            </a:r>
          </a:p>
          <a:p>
            <a:pPr marL="285750" indent="-285750"/>
            <a:r>
              <a:rPr lang="vi-VN" i="1" dirty="0">
                <a:latin typeface="Times New Roman" pitchFamily="18" charset="0"/>
                <a:cs typeface="Times New Roman" pitchFamily="18" charset="0"/>
              </a:rPr>
              <a:t>Lợi (nướu) bị sưng đỏ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752600"/>
            <a:ext cx="568729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84" y="228600"/>
            <a:ext cx="10515600" cy="621846"/>
          </a:xfrm>
        </p:spPr>
        <p:txBody>
          <a:bodyPr>
            <a:no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b="1" u="sng" dirty="0" err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Biến</a:t>
            </a:r>
            <a:r>
              <a:rPr lang="en-US" sz="3600" b="1" u="sng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chứng</a:t>
            </a:r>
            <a:endParaRPr lang="en-US" sz="3600" b="1" u="sng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 rot="21010914">
            <a:off x="180461" y="3007693"/>
            <a:ext cx="2430723" cy="1317864"/>
          </a:xfrm>
          <a:custGeom>
            <a:avLst/>
            <a:gdLst>
              <a:gd name="connsiteX0" fmla="*/ 260350 w 2209800"/>
              <a:gd name="connsiteY0" fmla="*/ 1104900 h 1104900"/>
              <a:gd name="connsiteX1" fmla="*/ 1797050 w 2209800"/>
              <a:gd name="connsiteY1" fmla="*/ 1104900 h 1104900"/>
              <a:gd name="connsiteX2" fmla="*/ 2209800 w 2209800"/>
              <a:gd name="connsiteY2" fmla="*/ 590550 h 1104900"/>
              <a:gd name="connsiteX3" fmla="*/ 2012950 w 2209800"/>
              <a:gd name="connsiteY3" fmla="*/ 0 h 1104900"/>
              <a:gd name="connsiteX4" fmla="*/ 1936750 w 2209800"/>
              <a:gd name="connsiteY4" fmla="*/ 38100 h 1104900"/>
              <a:gd name="connsiteX5" fmla="*/ 1409700 w 2209800"/>
              <a:gd name="connsiteY5" fmla="*/ 107950 h 1104900"/>
              <a:gd name="connsiteX6" fmla="*/ 685800 w 2209800"/>
              <a:gd name="connsiteY6" fmla="*/ 254000 h 1104900"/>
              <a:gd name="connsiteX7" fmla="*/ 0 w 2209800"/>
              <a:gd name="connsiteY7" fmla="*/ 704850 h 1104900"/>
              <a:gd name="connsiteX8" fmla="*/ 260350 w 2209800"/>
              <a:gd name="connsiteY8" fmla="*/ 1104900 h 1104900"/>
              <a:gd name="connsiteX0" fmla="*/ 260350 w 2209800"/>
              <a:gd name="connsiteY0" fmla="*/ 1104900 h 1104900"/>
              <a:gd name="connsiteX1" fmla="*/ 1797050 w 2209800"/>
              <a:gd name="connsiteY1" fmla="*/ 1104900 h 1104900"/>
              <a:gd name="connsiteX2" fmla="*/ 2209800 w 2209800"/>
              <a:gd name="connsiteY2" fmla="*/ 590550 h 1104900"/>
              <a:gd name="connsiteX3" fmla="*/ 2012950 w 2209800"/>
              <a:gd name="connsiteY3" fmla="*/ 0 h 1104900"/>
              <a:gd name="connsiteX4" fmla="*/ 1409700 w 2209800"/>
              <a:gd name="connsiteY4" fmla="*/ 107950 h 1104900"/>
              <a:gd name="connsiteX5" fmla="*/ 685800 w 2209800"/>
              <a:gd name="connsiteY5" fmla="*/ 254000 h 1104900"/>
              <a:gd name="connsiteX6" fmla="*/ 0 w 2209800"/>
              <a:gd name="connsiteY6" fmla="*/ 704850 h 1104900"/>
              <a:gd name="connsiteX7" fmla="*/ 260350 w 2209800"/>
              <a:gd name="connsiteY7" fmla="*/ 1104900 h 1104900"/>
              <a:gd name="connsiteX0" fmla="*/ 260350 w 2209800"/>
              <a:gd name="connsiteY0" fmla="*/ 1104900 h 1104900"/>
              <a:gd name="connsiteX1" fmla="*/ 1797050 w 2209800"/>
              <a:gd name="connsiteY1" fmla="*/ 1104900 h 1104900"/>
              <a:gd name="connsiteX2" fmla="*/ 2209800 w 2209800"/>
              <a:gd name="connsiteY2" fmla="*/ 590550 h 1104900"/>
              <a:gd name="connsiteX3" fmla="*/ 2012950 w 2209800"/>
              <a:gd name="connsiteY3" fmla="*/ 0 h 1104900"/>
              <a:gd name="connsiteX4" fmla="*/ 1426369 w 2209800"/>
              <a:gd name="connsiteY4" fmla="*/ 91281 h 1104900"/>
              <a:gd name="connsiteX5" fmla="*/ 685800 w 2209800"/>
              <a:gd name="connsiteY5" fmla="*/ 254000 h 1104900"/>
              <a:gd name="connsiteX6" fmla="*/ 0 w 2209800"/>
              <a:gd name="connsiteY6" fmla="*/ 704850 h 1104900"/>
              <a:gd name="connsiteX7" fmla="*/ 260350 w 2209800"/>
              <a:gd name="connsiteY7" fmla="*/ 1104900 h 1104900"/>
              <a:gd name="connsiteX0" fmla="*/ 260350 w 2209800"/>
              <a:gd name="connsiteY0" fmla="*/ 1149945 h 1149945"/>
              <a:gd name="connsiteX1" fmla="*/ 1797050 w 2209800"/>
              <a:gd name="connsiteY1" fmla="*/ 1149945 h 1149945"/>
              <a:gd name="connsiteX2" fmla="*/ 2209800 w 2209800"/>
              <a:gd name="connsiteY2" fmla="*/ 635595 h 1149945"/>
              <a:gd name="connsiteX3" fmla="*/ 2012950 w 2209800"/>
              <a:gd name="connsiteY3" fmla="*/ 45045 h 1149945"/>
              <a:gd name="connsiteX4" fmla="*/ 1426369 w 2209800"/>
              <a:gd name="connsiteY4" fmla="*/ 136326 h 1149945"/>
              <a:gd name="connsiteX5" fmla="*/ 685800 w 2209800"/>
              <a:gd name="connsiteY5" fmla="*/ 299045 h 1149945"/>
              <a:gd name="connsiteX6" fmla="*/ 0 w 2209800"/>
              <a:gd name="connsiteY6" fmla="*/ 749895 h 1149945"/>
              <a:gd name="connsiteX7" fmla="*/ 260350 w 2209800"/>
              <a:gd name="connsiteY7" fmla="*/ 1149945 h 1149945"/>
              <a:gd name="connsiteX0" fmla="*/ 260350 w 2209800"/>
              <a:gd name="connsiteY0" fmla="*/ 1151694 h 1151694"/>
              <a:gd name="connsiteX1" fmla="*/ 1797050 w 2209800"/>
              <a:gd name="connsiteY1" fmla="*/ 1151694 h 1151694"/>
              <a:gd name="connsiteX2" fmla="*/ 2209800 w 2209800"/>
              <a:gd name="connsiteY2" fmla="*/ 637344 h 1151694"/>
              <a:gd name="connsiteX3" fmla="*/ 2022475 w 2209800"/>
              <a:gd name="connsiteY3" fmla="*/ 42032 h 1151694"/>
              <a:gd name="connsiteX4" fmla="*/ 1426369 w 2209800"/>
              <a:gd name="connsiteY4" fmla="*/ 138075 h 1151694"/>
              <a:gd name="connsiteX5" fmla="*/ 685800 w 2209800"/>
              <a:gd name="connsiteY5" fmla="*/ 300794 h 1151694"/>
              <a:gd name="connsiteX6" fmla="*/ 0 w 2209800"/>
              <a:gd name="connsiteY6" fmla="*/ 751644 h 1151694"/>
              <a:gd name="connsiteX7" fmla="*/ 260350 w 2209800"/>
              <a:gd name="connsiteY7" fmla="*/ 1151694 h 1151694"/>
              <a:gd name="connsiteX0" fmla="*/ 260350 w 2209800"/>
              <a:gd name="connsiteY0" fmla="*/ 1205145 h 1205145"/>
              <a:gd name="connsiteX1" fmla="*/ 1797050 w 2209800"/>
              <a:gd name="connsiteY1" fmla="*/ 1205145 h 1205145"/>
              <a:gd name="connsiteX2" fmla="*/ 2209800 w 2209800"/>
              <a:gd name="connsiteY2" fmla="*/ 690795 h 1205145"/>
              <a:gd name="connsiteX3" fmla="*/ 2022475 w 2209800"/>
              <a:gd name="connsiteY3" fmla="*/ 95483 h 1205145"/>
              <a:gd name="connsiteX4" fmla="*/ 1426369 w 2209800"/>
              <a:gd name="connsiteY4" fmla="*/ 191526 h 1205145"/>
              <a:gd name="connsiteX5" fmla="*/ 685800 w 2209800"/>
              <a:gd name="connsiteY5" fmla="*/ 354245 h 1205145"/>
              <a:gd name="connsiteX6" fmla="*/ 0 w 2209800"/>
              <a:gd name="connsiteY6" fmla="*/ 805095 h 1205145"/>
              <a:gd name="connsiteX7" fmla="*/ 260350 w 2209800"/>
              <a:gd name="connsiteY7" fmla="*/ 1205145 h 1205145"/>
              <a:gd name="connsiteX0" fmla="*/ 260350 w 2209800"/>
              <a:gd name="connsiteY0" fmla="*/ 1205145 h 1205145"/>
              <a:gd name="connsiteX1" fmla="*/ 1797050 w 2209800"/>
              <a:gd name="connsiteY1" fmla="*/ 1205145 h 1205145"/>
              <a:gd name="connsiteX2" fmla="*/ 2209800 w 2209800"/>
              <a:gd name="connsiteY2" fmla="*/ 690795 h 1205145"/>
              <a:gd name="connsiteX3" fmla="*/ 2022475 w 2209800"/>
              <a:gd name="connsiteY3" fmla="*/ 95483 h 1205145"/>
              <a:gd name="connsiteX4" fmla="*/ 1426369 w 2209800"/>
              <a:gd name="connsiteY4" fmla="*/ 191526 h 1205145"/>
              <a:gd name="connsiteX5" fmla="*/ 685800 w 2209800"/>
              <a:gd name="connsiteY5" fmla="*/ 354245 h 1205145"/>
              <a:gd name="connsiteX6" fmla="*/ 0 w 2209800"/>
              <a:gd name="connsiteY6" fmla="*/ 805095 h 1205145"/>
              <a:gd name="connsiteX7" fmla="*/ 260350 w 2209800"/>
              <a:gd name="connsiteY7" fmla="*/ 1205145 h 1205145"/>
              <a:gd name="connsiteX0" fmla="*/ 260350 w 2216944"/>
              <a:gd name="connsiteY0" fmla="*/ 1205145 h 1205145"/>
              <a:gd name="connsiteX1" fmla="*/ 1797050 w 2216944"/>
              <a:gd name="connsiteY1" fmla="*/ 1205145 h 1205145"/>
              <a:gd name="connsiteX2" fmla="*/ 2216944 w 2216944"/>
              <a:gd name="connsiteY2" fmla="*/ 705083 h 1205145"/>
              <a:gd name="connsiteX3" fmla="*/ 2022475 w 2216944"/>
              <a:gd name="connsiteY3" fmla="*/ 95483 h 1205145"/>
              <a:gd name="connsiteX4" fmla="*/ 1426369 w 2216944"/>
              <a:gd name="connsiteY4" fmla="*/ 191526 h 1205145"/>
              <a:gd name="connsiteX5" fmla="*/ 685800 w 2216944"/>
              <a:gd name="connsiteY5" fmla="*/ 354245 h 1205145"/>
              <a:gd name="connsiteX6" fmla="*/ 0 w 2216944"/>
              <a:gd name="connsiteY6" fmla="*/ 805095 h 1205145"/>
              <a:gd name="connsiteX7" fmla="*/ 260350 w 2216944"/>
              <a:gd name="connsiteY7" fmla="*/ 1205145 h 1205145"/>
              <a:gd name="connsiteX0" fmla="*/ 260350 w 2227794"/>
              <a:gd name="connsiteY0" fmla="*/ 1205145 h 1205145"/>
              <a:gd name="connsiteX1" fmla="*/ 1797050 w 2227794"/>
              <a:gd name="connsiteY1" fmla="*/ 1205145 h 1205145"/>
              <a:gd name="connsiteX2" fmla="*/ 2216944 w 2227794"/>
              <a:gd name="connsiteY2" fmla="*/ 705083 h 1205145"/>
              <a:gd name="connsiteX3" fmla="*/ 2022475 w 2227794"/>
              <a:gd name="connsiteY3" fmla="*/ 95483 h 1205145"/>
              <a:gd name="connsiteX4" fmla="*/ 1426369 w 2227794"/>
              <a:gd name="connsiteY4" fmla="*/ 191526 h 1205145"/>
              <a:gd name="connsiteX5" fmla="*/ 685800 w 2227794"/>
              <a:gd name="connsiteY5" fmla="*/ 354245 h 1205145"/>
              <a:gd name="connsiteX6" fmla="*/ 0 w 2227794"/>
              <a:gd name="connsiteY6" fmla="*/ 805095 h 1205145"/>
              <a:gd name="connsiteX7" fmla="*/ 260350 w 2227794"/>
              <a:gd name="connsiteY7" fmla="*/ 1205145 h 1205145"/>
              <a:gd name="connsiteX0" fmla="*/ 260350 w 2227794"/>
              <a:gd name="connsiteY0" fmla="*/ 1205145 h 1205145"/>
              <a:gd name="connsiteX1" fmla="*/ 1797050 w 2227794"/>
              <a:gd name="connsiteY1" fmla="*/ 1205145 h 1205145"/>
              <a:gd name="connsiteX2" fmla="*/ 2216944 w 2227794"/>
              <a:gd name="connsiteY2" fmla="*/ 705083 h 1205145"/>
              <a:gd name="connsiteX3" fmla="*/ 2022475 w 2227794"/>
              <a:gd name="connsiteY3" fmla="*/ 95483 h 1205145"/>
              <a:gd name="connsiteX4" fmla="*/ 1426369 w 2227794"/>
              <a:gd name="connsiteY4" fmla="*/ 191526 h 1205145"/>
              <a:gd name="connsiteX5" fmla="*/ 685800 w 2227794"/>
              <a:gd name="connsiteY5" fmla="*/ 354245 h 1205145"/>
              <a:gd name="connsiteX6" fmla="*/ 0 w 2227794"/>
              <a:gd name="connsiteY6" fmla="*/ 805095 h 1205145"/>
              <a:gd name="connsiteX7" fmla="*/ 260350 w 2227794"/>
              <a:gd name="connsiteY7" fmla="*/ 1205145 h 1205145"/>
              <a:gd name="connsiteX0" fmla="*/ 260350 w 2227794"/>
              <a:gd name="connsiteY0" fmla="*/ 1205145 h 1205145"/>
              <a:gd name="connsiteX1" fmla="*/ 1799431 w 2227794"/>
              <a:gd name="connsiteY1" fmla="*/ 1164664 h 1205145"/>
              <a:gd name="connsiteX2" fmla="*/ 2216944 w 2227794"/>
              <a:gd name="connsiteY2" fmla="*/ 705083 h 1205145"/>
              <a:gd name="connsiteX3" fmla="*/ 2022475 w 2227794"/>
              <a:gd name="connsiteY3" fmla="*/ 95483 h 1205145"/>
              <a:gd name="connsiteX4" fmla="*/ 1426369 w 2227794"/>
              <a:gd name="connsiteY4" fmla="*/ 191526 h 1205145"/>
              <a:gd name="connsiteX5" fmla="*/ 685800 w 2227794"/>
              <a:gd name="connsiteY5" fmla="*/ 354245 h 1205145"/>
              <a:gd name="connsiteX6" fmla="*/ 0 w 2227794"/>
              <a:gd name="connsiteY6" fmla="*/ 805095 h 1205145"/>
              <a:gd name="connsiteX7" fmla="*/ 260350 w 2227794"/>
              <a:gd name="connsiteY7" fmla="*/ 1205145 h 1205145"/>
              <a:gd name="connsiteX0" fmla="*/ 260350 w 2227794"/>
              <a:gd name="connsiteY0" fmla="*/ 1205145 h 1205145"/>
              <a:gd name="connsiteX1" fmla="*/ 1799431 w 2227794"/>
              <a:gd name="connsiteY1" fmla="*/ 1164664 h 1205145"/>
              <a:gd name="connsiteX2" fmla="*/ 2216944 w 2227794"/>
              <a:gd name="connsiteY2" fmla="*/ 705083 h 1205145"/>
              <a:gd name="connsiteX3" fmla="*/ 2022475 w 2227794"/>
              <a:gd name="connsiteY3" fmla="*/ 95483 h 1205145"/>
              <a:gd name="connsiteX4" fmla="*/ 1426369 w 2227794"/>
              <a:gd name="connsiteY4" fmla="*/ 191526 h 1205145"/>
              <a:gd name="connsiteX5" fmla="*/ 685800 w 2227794"/>
              <a:gd name="connsiteY5" fmla="*/ 354245 h 1205145"/>
              <a:gd name="connsiteX6" fmla="*/ 0 w 2227794"/>
              <a:gd name="connsiteY6" fmla="*/ 805095 h 1205145"/>
              <a:gd name="connsiteX7" fmla="*/ 260350 w 2227794"/>
              <a:gd name="connsiteY7" fmla="*/ 1205145 h 1205145"/>
              <a:gd name="connsiteX0" fmla="*/ 288925 w 2227794"/>
              <a:gd name="connsiteY0" fmla="*/ 1157520 h 1164664"/>
              <a:gd name="connsiteX1" fmla="*/ 1799431 w 2227794"/>
              <a:gd name="connsiteY1" fmla="*/ 1164664 h 1164664"/>
              <a:gd name="connsiteX2" fmla="*/ 2216944 w 2227794"/>
              <a:gd name="connsiteY2" fmla="*/ 705083 h 1164664"/>
              <a:gd name="connsiteX3" fmla="*/ 2022475 w 2227794"/>
              <a:gd name="connsiteY3" fmla="*/ 95483 h 1164664"/>
              <a:gd name="connsiteX4" fmla="*/ 1426369 w 2227794"/>
              <a:gd name="connsiteY4" fmla="*/ 191526 h 1164664"/>
              <a:gd name="connsiteX5" fmla="*/ 685800 w 2227794"/>
              <a:gd name="connsiteY5" fmla="*/ 354245 h 1164664"/>
              <a:gd name="connsiteX6" fmla="*/ 0 w 2227794"/>
              <a:gd name="connsiteY6" fmla="*/ 805095 h 1164664"/>
              <a:gd name="connsiteX7" fmla="*/ 288925 w 2227794"/>
              <a:gd name="connsiteY7" fmla="*/ 1157520 h 1164664"/>
              <a:gd name="connsiteX0" fmla="*/ 288925 w 2227794"/>
              <a:gd name="connsiteY0" fmla="*/ 1157520 h 1164664"/>
              <a:gd name="connsiteX1" fmla="*/ 1799431 w 2227794"/>
              <a:gd name="connsiteY1" fmla="*/ 1164664 h 1164664"/>
              <a:gd name="connsiteX2" fmla="*/ 2216944 w 2227794"/>
              <a:gd name="connsiteY2" fmla="*/ 705083 h 1164664"/>
              <a:gd name="connsiteX3" fmla="*/ 2022475 w 2227794"/>
              <a:gd name="connsiteY3" fmla="*/ 95483 h 1164664"/>
              <a:gd name="connsiteX4" fmla="*/ 1426369 w 2227794"/>
              <a:gd name="connsiteY4" fmla="*/ 191526 h 1164664"/>
              <a:gd name="connsiteX5" fmla="*/ 685800 w 2227794"/>
              <a:gd name="connsiteY5" fmla="*/ 354245 h 1164664"/>
              <a:gd name="connsiteX6" fmla="*/ 0 w 2227794"/>
              <a:gd name="connsiteY6" fmla="*/ 805095 h 1164664"/>
              <a:gd name="connsiteX7" fmla="*/ 288925 w 2227794"/>
              <a:gd name="connsiteY7" fmla="*/ 1157520 h 1164664"/>
              <a:gd name="connsiteX0" fmla="*/ 390126 w 2328995"/>
              <a:gd name="connsiteY0" fmla="*/ 1157520 h 1164664"/>
              <a:gd name="connsiteX1" fmla="*/ 1900632 w 2328995"/>
              <a:gd name="connsiteY1" fmla="*/ 1164664 h 1164664"/>
              <a:gd name="connsiteX2" fmla="*/ 2318145 w 2328995"/>
              <a:gd name="connsiteY2" fmla="*/ 705083 h 1164664"/>
              <a:gd name="connsiteX3" fmla="*/ 2123676 w 2328995"/>
              <a:gd name="connsiteY3" fmla="*/ 95483 h 1164664"/>
              <a:gd name="connsiteX4" fmla="*/ 1527570 w 2328995"/>
              <a:gd name="connsiteY4" fmla="*/ 191526 h 1164664"/>
              <a:gd name="connsiteX5" fmla="*/ 787001 w 2328995"/>
              <a:gd name="connsiteY5" fmla="*/ 354245 h 1164664"/>
              <a:gd name="connsiteX6" fmla="*/ 101201 w 2328995"/>
              <a:gd name="connsiteY6" fmla="*/ 805095 h 1164664"/>
              <a:gd name="connsiteX7" fmla="*/ 390126 w 2328995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  <a:gd name="connsiteX0" fmla="*/ 399528 w 2338397"/>
              <a:gd name="connsiteY0" fmla="*/ 1157520 h 1164664"/>
              <a:gd name="connsiteX1" fmla="*/ 1910034 w 2338397"/>
              <a:gd name="connsiteY1" fmla="*/ 1164664 h 1164664"/>
              <a:gd name="connsiteX2" fmla="*/ 2327547 w 2338397"/>
              <a:gd name="connsiteY2" fmla="*/ 705083 h 1164664"/>
              <a:gd name="connsiteX3" fmla="*/ 2133078 w 2338397"/>
              <a:gd name="connsiteY3" fmla="*/ 95483 h 1164664"/>
              <a:gd name="connsiteX4" fmla="*/ 1536972 w 2338397"/>
              <a:gd name="connsiteY4" fmla="*/ 191526 h 1164664"/>
              <a:gd name="connsiteX5" fmla="*/ 796403 w 2338397"/>
              <a:gd name="connsiteY5" fmla="*/ 354245 h 1164664"/>
              <a:gd name="connsiteX6" fmla="*/ 110603 w 2338397"/>
              <a:gd name="connsiteY6" fmla="*/ 805095 h 1164664"/>
              <a:gd name="connsiteX7" fmla="*/ 399528 w 2338397"/>
              <a:gd name="connsiteY7" fmla="*/ 1157520 h 116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8397" h="1164664">
                <a:moveTo>
                  <a:pt x="399528" y="1157520"/>
                </a:moveTo>
                <a:lnTo>
                  <a:pt x="1910034" y="1164664"/>
                </a:lnTo>
                <a:cubicBezTo>
                  <a:pt x="2016661" y="1128946"/>
                  <a:pt x="2266163" y="1043220"/>
                  <a:pt x="2327547" y="705083"/>
                </a:cubicBezTo>
                <a:cubicBezTo>
                  <a:pt x="2336542" y="575703"/>
                  <a:pt x="2390783" y="351070"/>
                  <a:pt x="2133078" y="95483"/>
                </a:cubicBezTo>
                <a:cubicBezTo>
                  <a:pt x="2004226" y="-24109"/>
                  <a:pt x="1708686" y="-69882"/>
                  <a:pt x="1536972" y="191526"/>
                </a:cubicBezTo>
                <a:cubicBezTo>
                  <a:pt x="1252016" y="79078"/>
                  <a:pt x="983728" y="114267"/>
                  <a:pt x="796403" y="354245"/>
                </a:cubicBezTo>
                <a:cubicBezTo>
                  <a:pt x="439215" y="199728"/>
                  <a:pt x="53453" y="485743"/>
                  <a:pt x="110603" y="805095"/>
                </a:cubicBezTo>
                <a:cubicBezTo>
                  <a:pt x="-116939" y="979720"/>
                  <a:pt x="19851" y="1149582"/>
                  <a:pt x="399528" y="115752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 rot="20583857">
            <a:off x="655780" y="3333857"/>
            <a:ext cx="19043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dirty="0" err="1">
                <a:latin typeface="Times" panose="020B0500000000000000" pitchFamily="34" charset="0"/>
                <a:cs typeface="Times" panose="020B0500000000000000" pitchFamily="34" charset="0"/>
              </a:rPr>
              <a:t>Nhiễm</a:t>
            </a:r>
            <a:r>
              <a:rPr lang="en-US" sz="2500" b="1" dirty="0">
                <a:latin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500" b="1" dirty="0" err="1">
                <a:latin typeface="Times" panose="020B0500000000000000" pitchFamily="34" charset="0"/>
                <a:cs typeface="Times" panose="020B0500000000000000" pitchFamily="34" charset="0"/>
              </a:rPr>
              <a:t>toan</a:t>
            </a:r>
            <a:r>
              <a:rPr lang="en-US" sz="2500" b="1" dirty="0">
                <a:latin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500" b="1" dirty="0" err="1">
                <a:latin typeface="Times" panose="020B0500000000000000" pitchFamily="34" charset="0"/>
                <a:cs typeface="Times" panose="020B0500000000000000" pitchFamily="34" charset="0"/>
              </a:rPr>
              <a:t>ceton</a:t>
            </a:r>
            <a:endParaRPr lang="en-US" sz="2500" b="1" dirty="0">
              <a:latin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651424">
            <a:off x="3243565" y="2860640"/>
            <a:ext cx="2724691" cy="1532379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31"/>
          <p:cNvSpPr>
            <a:spLocks noChangeArrowheads="1"/>
          </p:cNvSpPr>
          <p:nvPr/>
        </p:nvSpPr>
        <p:spPr bwMode="auto">
          <a:xfrm rot="651424">
            <a:off x="3463229" y="3113920"/>
            <a:ext cx="2329915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500" b="1" dirty="0" err="1">
                <a:latin typeface="Times" panose="020B0500000000000000" pitchFamily="34" charset="0"/>
                <a:cs typeface="Times" panose="020B0500000000000000" pitchFamily="34" charset="0"/>
              </a:rPr>
              <a:t>Hôn</a:t>
            </a:r>
            <a:r>
              <a:rPr lang="en-US" sz="2500" b="1" dirty="0">
                <a:latin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500" b="1" dirty="0" err="1">
                <a:latin typeface="Times" panose="020B0500000000000000" pitchFamily="34" charset="0"/>
                <a:cs typeface="Times" panose="020B0500000000000000" pitchFamily="34" charset="0"/>
              </a:rPr>
              <a:t>mê</a:t>
            </a:r>
            <a:r>
              <a:rPr lang="en-US" sz="2500" b="1" dirty="0">
                <a:latin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500" b="1" dirty="0" err="1">
                <a:latin typeface="Times" panose="020B0500000000000000" pitchFamily="34" charset="0"/>
                <a:cs typeface="Times" panose="020B0500000000000000" pitchFamily="34" charset="0"/>
              </a:rPr>
              <a:t>tăng</a:t>
            </a:r>
            <a:r>
              <a:rPr lang="en-US" sz="2500" b="1" dirty="0">
                <a:latin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500" b="1" dirty="0" err="1">
                <a:latin typeface="Times" panose="020B0500000000000000" pitchFamily="34" charset="0"/>
                <a:cs typeface="Times" panose="020B0500000000000000" pitchFamily="34" charset="0"/>
              </a:rPr>
              <a:t>áp</a:t>
            </a:r>
            <a:r>
              <a:rPr lang="en-US" sz="2500" b="1" dirty="0">
                <a:latin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500" b="1" dirty="0" err="1">
                <a:latin typeface="Times" panose="020B0500000000000000" pitchFamily="34" charset="0"/>
                <a:cs typeface="Times" panose="020B0500000000000000" pitchFamily="34" charset="0"/>
              </a:rPr>
              <a:t>lực</a:t>
            </a:r>
            <a:r>
              <a:rPr lang="en-US" sz="2500" b="1" dirty="0">
                <a:latin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500" b="1" dirty="0" err="1">
                <a:latin typeface="Times" panose="020B0500000000000000" pitchFamily="34" charset="0"/>
                <a:cs typeface="Times" panose="020B0500000000000000" pitchFamily="34" charset="0"/>
              </a:rPr>
              <a:t>thẩm</a:t>
            </a:r>
            <a:r>
              <a:rPr lang="en-US" sz="2500" b="1" dirty="0">
                <a:latin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500" b="1" dirty="0" err="1">
                <a:latin typeface="Times" panose="020B0500000000000000" pitchFamily="34" charset="0"/>
                <a:cs typeface="Times" panose="020B0500000000000000" pitchFamily="34" charset="0"/>
              </a:rPr>
              <a:t>thấu</a:t>
            </a:r>
            <a:endParaRPr lang="en-US" sz="2500" b="1" dirty="0">
              <a:latin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282516" y="4735209"/>
            <a:ext cx="3222171" cy="1003030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" fmla="*/ 123825 w 2704185"/>
              <a:gd name="connsiteY0" fmla="*/ 1006475 h 1006475"/>
              <a:gd name="connsiteX1" fmla="*/ 2200275 w 2704185"/>
              <a:gd name="connsiteY1" fmla="*/ 1006475 h 1006475"/>
              <a:gd name="connsiteX2" fmla="*/ 2679700 w 2704185"/>
              <a:gd name="connsiteY2" fmla="*/ 806450 h 1006475"/>
              <a:gd name="connsiteX3" fmla="*/ 2501900 w 2704185"/>
              <a:gd name="connsiteY3" fmla="*/ 396875 h 1006475"/>
              <a:gd name="connsiteX4" fmla="*/ 1666875 w 2704185"/>
              <a:gd name="connsiteY4" fmla="*/ 0 h 1006475"/>
              <a:gd name="connsiteX5" fmla="*/ 600075 w 2704185"/>
              <a:gd name="connsiteY5" fmla="*/ 25400 h 1006475"/>
              <a:gd name="connsiteX6" fmla="*/ 0 w 2704185"/>
              <a:gd name="connsiteY6" fmla="*/ 615950 h 1006475"/>
              <a:gd name="connsiteX7" fmla="*/ 123825 w 2704185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006475 h 1006475"/>
              <a:gd name="connsiteX1" fmla="*/ 2200275 w 2710992"/>
              <a:gd name="connsiteY1" fmla="*/ 1006475 h 1006475"/>
              <a:gd name="connsiteX2" fmla="*/ 2679700 w 2710992"/>
              <a:gd name="connsiteY2" fmla="*/ 806450 h 1006475"/>
              <a:gd name="connsiteX3" fmla="*/ 2501900 w 2710992"/>
              <a:gd name="connsiteY3" fmla="*/ 396875 h 1006475"/>
              <a:gd name="connsiteX4" fmla="*/ 1666875 w 2710992"/>
              <a:gd name="connsiteY4" fmla="*/ 0 h 1006475"/>
              <a:gd name="connsiteX5" fmla="*/ 600075 w 2710992"/>
              <a:gd name="connsiteY5" fmla="*/ 25400 h 1006475"/>
              <a:gd name="connsiteX6" fmla="*/ 0 w 2710992"/>
              <a:gd name="connsiteY6" fmla="*/ 615950 h 1006475"/>
              <a:gd name="connsiteX7" fmla="*/ 123825 w 2710992"/>
              <a:gd name="connsiteY7" fmla="*/ 1006475 h 1006475"/>
              <a:gd name="connsiteX0" fmla="*/ 123825 w 2710992"/>
              <a:gd name="connsiteY0" fmla="*/ 1101363 h 1101363"/>
              <a:gd name="connsiteX1" fmla="*/ 2200275 w 2710992"/>
              <a:gd name="connsiteY1" fmla="*/ 1101363 h 1101363"/>
              <a:gd name="connsiteX2" fmla="*/ 2679700 w 2710992"/>
              <a:gd name="connsiteY2" fmla="*/ 901338 h 1101363"/>
              <a:gd name="connsiteX3" fmla="*/ 2501900 w 2710992"/>
              <a:gd name="connsiteY3" fmla="*/ 491763 h 1101363"/>
              <a:gd name="connsiteX4" fmla="*/ 1666875 w 2710992"/>
              <a:gd name="connsiteY4" fmla="*/ 94888 h 1101363"/>
              <a:gd name="connsiteX5" fmla="*/ 600075 w 2710992"/>
              <a:gd name="connsiteY5" fmla="*/ 120288 h 1101363"/>
              <a:gd name="connsiteX6" fmla="*/ 0 w 2710992"/>
              <a:gd name="connsiteY6" fmla="*/ 710838 h 1101363"/>
              <a:gd name="connsiteX7" fmla="*/ 123825 w 2710992"/>
              <a:gd name="connsiteY7" fmla="*/ 1101363 h 1101363"/>
              <a:gd name="connsiteX0" fmla="*/ 123825 w 2710992"/>
              <a:gd name="connsiteY0" fmla="*/ 1173121 h 1173121"/>
              <a:gd name="connsiteX1" fmla="*/ 2200275 w 2710992"/>
              <a:gd name="connsiteY1" fmla="*/ 1173121 h 1173121"/>
              <a:gd name="connsiteX2" fmla="*/ 2679700 w 2710992"/>
              <a:gd name="connsiteY2" fmla="*/ 973096 h 1173121"/>
              <a:gd name="connsiteX3" fmla="*/ 2501900 w 2710992"/>
              <a:gd name="connsiteY3" fmla="*/ 563521 h 1173121"/>
              <a:gd name="connsiteX4" fmla="*/ 1666875 w 2710992"/>
              <a:gd name="connsiteY4" fmla="*/ 166646 h 1173121"/>
              <a:gd name="connsiteX5" fmla="*/ 600075 w 2710992"/>
              <a:gd name="connsiteY5" fmla="*/ 192046 h 1173121"/>
              <a:gd name="connsiteX6" fmla="*/ 0 w 2710992"/>
              <a:gd name="connsiteY6" fmla="*/ 782596 h 1173121"/>
              <a:gd name="connsiteX7" fmla="*/ 123825 w 2710992"/>
              <a:gd name="connsiteY7" fmla="*/ 1173121 h 1173121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123825 w 2710992"/>
              <a:gd name="connsiteY0" fmla="*/ 1285704 h 1285704"/>
              <a:gd name="connsiteX1" fmla="*/ 2200275 w 2710992"/>
              <a:gd name="connsiteY1" fmla="*/ 1285704 h 1285704"/>
              <a:gd name="connsiteX2" fmla="*/ 2679700 w 2710992"/>
              <a:gd name="connsiteY2" fmla="*/ 1085679 h 1285704"/>
              <a:gd name="connsiteX3" fmla="*/ 2501900 w 2710992"/>
              <a:gd name="connsiteY3" fmla="*/ 676104 h 1285704"/>
              <a:gd name="connsiteX4" fmla="*/ 1666875 w 2710992"/>
              <a:gd name="connsiteY4" fmla="*/ 279229 h 1285704"/>
              <a:gd name="connsiteX5" fmla="*/ 600075 w 2710992"/>
              <a:gd name="connsiteY5" fmla="*/ 304629 h 1285704"/>
              <a:gd name="connsiteX6" fmla="*/ 0 w 2710992"/>
              <a:gd name="connsiteY6" fmla="*/ 895179 h 1285704"/>
              <a:gd name="connsiteX7" fmla="*/ 123825 w 2710992"/>
              <a:gd name="connsiteY7" fmla="*/ 1285704 h 1285704"/>
              <a:gd name="connsiteX0" fmla="*/ 216585 w 2803752"/>
              <a:gd name="connsiteY0" fmla="*/ 1285704 h 1285704"/>
              <a:gd name="connsiteX1" fmla="*/ 2293035 w 2803752"/>
              <a:gd name="connsiteY1" fmla="*/ 1285704 h 1285704"/>
              <a:gd name="connsiteX2" fmla="*/ 2772460 w 2803752"/>
              <a:gd name="connsiteY2" fmla="*/ 1085679 h 1285704"/>
              <a:gd name="connsiteX3" fmla="*/ 2594660 w 2803752"/>
              <a:gd name="connsiteY3" fmla="*/ 676104 h 1285704"/>
              <a:gd name="connsiteX4" fmla="*/ 1759635 w 2803752"/>
              <a:gd name="connsiteY4" fmla="*/ 279229 h 1285704"/>
              <a:gd name="connsiteX5" fmla="*/ 692835 w 2803752"/>
              <a:gd name="connsiteY5" fmla="*/ 304629 h 1285704"/>
              <a:gd name="connsiteX6" fmla="*/ 92760 w 2803752"/>
              <a:gd name="connsiteY6" fmla="*/ 895179 h 1285704"/>
              <a:gd name="connsiteX7" fmla="*/ 216585 w 2803752"/>
              <a:gd name="connsiteY7" fmla="*/ 1285704 h 1285704"/>
              <a:gd name="connsiteX0" fmla="*/ 319131 w 2906298"/>
              <a:gd name="connsiteY0" fmla="*/ 1285704 h 1285704"/>
              <a:gd name="connsiteX1" fmla="*/ 2395581 w 2906298"/>
              <a:gd name="connsiteY1" fmla="*/ 1285704 h 1285704"/>
              <a:gd name="connsiteX2" fmla="*/ 2875006 w 2906298"/>
              <a:gd name="connsiteY2" fmla="*/ 1085679 h 1285704"/>
              <a:gd name="connsiteX3" fmla="*/ 2697206 w 2906298"/>
              <a:gd name="connsiteY3" fmla="*/ 676104 h 1285704"/>
              <a:gd name="connsiteX4" fmla="*/ 1862181 w 2906298"/>
              <a:gd name="connsiteY4" fmla="*/ 279229 h 1285704"/>
              <a:gd name="connsiteX5" fmla="*/ 795381 w 2906298"/>
              <a:gd name="connsiteY5" fmla="*/ 304629 h 1285704"/>
              <a:gd name="connsiteX6" fmla="*/ 195306 w 2906298"/>
              <a:gd name="connsiteY6" fmla="*/ 895179 h 1285704"/>
              <a:gd name="connsiteX7" fmla="*/ 319131 w 2906298"/>
              <a:gd name="connsiteY7" fmla="*/ 1285704 h 1285704"/>
              <a:gd name="connsiteX0" fmla="*/ 420994 w 3008161"/>
              <a:gd name="connsiteY0" fmla="*/ 1285704 h 1285704"/>
              <a:gd name="connsiteX1" fmla="*/ 2497444 w 3008161"/>
              <a:gd name="connsiteY1" fmla="*/ 1285704 h 1285704"/>
              <a:gd name="connsiteX2" fmla="*/ 2976869 w 3008161"/>
              <a:gd name="connsiteY2" fmla="*/ 1085679 h 1285704"/>
              <a:gd name="connsiteX3" fmla="*/ 2799069 w 3008161"/>
              <a:gd name="connsiteY3" fmla="*/ 676104 h 1285704"/>
              <a:gd name="connsiteX4" fmla="*/ 1964044 w 3008161"/>
              <a:gd name="connsiteY4" fmla="*/ 279229 h 1285704"/>
              <a:gd name="connsiteX5" fmla="*/ 897244 w 3008161"/>
              <a:gd name="connsiteY5" fmla="*/ 304629 h 1285704"/>
              <a:gd name="connsiteX6" fmla="*/ 297169 w 3008161"/>
              <a:gd name="connsiteY6" fmla="*/ 895179 h 1285704"/>
              <a:gd name="connsiteX7" fmla="*/ 420994 w 3008161"/>
              <a:gd name="connsiteY7" fmla="*/ 1285704 h 128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1410082" y="5029006"/>
            <a:ext cx="2967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latin typeface="Times" panose="020B0500000000000000" pitchFamily="34" charset="0"/>
                <a:cs typeface="Times" panose="020B0500000000000000" pitchFamily="34" charset="0"/>
              </a:rPr>
              <a:t>Hạ đường huyết</a:t>
            </a:r>
          </a:p>
        </p:txBody>
      </p:sp>
      <p:sp>
        <p:nvSpPr>
          <p:cNvPr id="24" name="Oval 23"/>
          <p:cNvSpPr/>
          <p:nvPr/>
        </p:nvSpPr>
        <p:spPr>
          <a:xfrm>
            <a:off x="1535473" y="1020111"/>
            <a:ext cx="2743200" cy="9825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CẤP TÍNH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745679" y="2019677"/>
            <a:ext cx="1147923" cy="8943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</p:cNvCxnSpPr>
          <p:nvPr/>
        </p:nvCxnSpPr>
        <p:spPr>
          <a:xfrm flipH="1">
            <a:off x="2795155" y="2002679"/>
            <a:ext cx="111919" cy="26819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07074" y="2002681"/>
            <a:ext cx="893617" cy="9925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816030" y="1020111"/>
            <a:ext cx="2793700" cy="9825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MẠN TÍNH</a:t>
            </a:r>
          </a:p>
        </p:txBody>
      </p:sp>
      <p:cxnSp>
        <p:nvCxnSpPr>
          <p:cNvPr id="39" name="Straight Connector 38"/>
          <p:cNvCxnSpPr>
            <a:endCxn id="40" idx="0"/>
          </p:cNvCxnSpPr>
          <p:nvPr/>
        </p:nvCxnSpPr>
        <p:spPr>
          <a:xfrm flipH="1">
            <a:off x="7877442" y="2019678"/>
            <a:ext cx="1335439" cy="894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30229" y="2913979"/>
            <a:ext cx="14944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Mạch</a:t>
            </a:r>
            <a:r>
              <a:rPr lang="en-US" sz="25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5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máu</a:t>
            </a:r>
            <a:r>
              <a:rPr lang="en-US" sz="25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5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lớn</a:t>
            </a:r>
            <a:endParaRPr lang="en-US" sz="25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89640" y="3600941"/>
            <a:ext cx="147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Đột quỵ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06715" y="2246687"/>
            <a:ext cx="1725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Bệnh mạch vành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90641" y="4459619"/>
            <a:ext cx="147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Bệnh lý bàn chân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19832" y="3725373"/>
            <a:ext cx="1479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Tăng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huyết</a:t>
            </a:r>
            <a:r>
              <a:rPr lang="en-US" sz="24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áp</a:t>
            </a:r>
            <a:endParaRPr lang="en-US" sz="24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6729227" y="2951042"/>
            <a:ext cx="503444" cy="3310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6729227" y="3545726"/>
            <a:ext cx="555031" cy="1889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0" idx="3"/>
            <a:endCxn id="53" idx="0"/>
          </p:cNvCxnSpPr>
          <p:nvPr/>
        </p:nvCxnSpPr>
        <p:spPr>
          <a:xfrm flipH="1">
            <a:off x="7130230" y="3831774"/>
            <a:ext cx="338587" cy="6278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098443" y="3706088"/>
            <a:ext cx="452223" cy="3103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212880" y="2019677"/>
            <a:ext cx="1248933" cy="894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976952" y="2951042"/>
            <a:ext cx="12345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Mạch</a:t>
            </a:r>
            <a:r>
              <a:rPr lang="en-US" sz="2500" dirty="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5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máu</a:t>
            </a:r>
            <a:r>
              <a:rPr lang="en-US" sz="2500" dirty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500" dirty="0" err="1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nhỏ</a:t>
            </a:r>
            <a:endParaRPr lang="en-US" sz="25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624655" y="4772674"/>
            <a:ext cx="141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Bệnh võng mạc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462474" y="5804425"/>
            <a:ext cx="174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Bệnh thận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645747" y="4720762"/>
            <a:ext cx="1415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Mất chức năng thần kinh</a:t>
            </a:r>
          </a:p>
        </p:txBody>
      </p:sp>
      <p:cxnSp>
        <p:nvCxnSpPr>
          <p:cNvPr id="74" name="Straight Arrow Connector 73"/>
          <p:cNvCxnSpPr>
            <a:stCxn id="69" idx="2"/>
            <a:endCxn id="70" idx="0"/>
          </p:cNvCxnSpPr>
          <p:nvPr/>
        </p:nvCxnSpPr>
        <p:spPr>
          <a:xfrm flipH="1">
            <a:off x="9332293" y="4197537"/>
            <a:ext cx="1261939" cy="5751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9" idx="2"/>
            <a:endCxn id="71" idx="0"/>
          </p:cNvCxnSpPr>
          <p:nvPr/>
        </p:nvCxnSpPr>
        <p:spPr>
          <a:xfrm flipH="1">
            <a:off x="10336994" y="4197537"/>
            <a:ext cx="257238" cy="16068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9" idx="2"/>
            <a:endCxn id="72" idx="0"/>
          </p:cNvCxnSpPr>
          <p:nvPr/>
        </p:nvCxnSpPr>
        <p:spPr>
          <a:xfrm>
            <a:off x="10594232" y="4197537"/>
            <a:ext cx="759153" cy="523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674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Words>1108</Words>
  <Application>Microsoft Office PowerPoint</Application>
  <PresentationFormat>Custom</PresentationFormat>
  <Paragraphs>202</Paragraphs>
  <Slides>28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Định nghĩa về “Đái tháo đường”</vt:lpstr>
      <vt:lpstr>Phân loại Đái Tháo Đường </vt:lpstr>
      <vt:lpstr>ĐTĐ Type 1</vt:lpstr>
      <vt:lpstr>ĐTĐ Type 2</vt:lpstr>
      <vt:lpstr>ĐTĐ Thai Kỳ</vt:lpstr>
      <vt:lpstr>PowerPoint Presentation</vt:lpstr>
      <vt:lpstr>BỆNH ĐÁI THÁO ĐƯỜNG </vt:lpstr>
      <vt:lpstr>Biến chứng</vt:lpstr>
      <vt:lpstr>PowerPoint Presentation</vt:lpstr>
      <vt:lpstr>PowerPoint Presentation</vt:lpstr>
      <vt:lpstr>PowerPoint Presentation</vt:lpstr>
      <vt:lpstr>PowerPoint Presentation</vt:lpstr>
      <vt:lpstr>Insulin</vt:lpstr>
      <vt:lpstr>Nhóm Biguanide</vt:lpstr>
      <vt:lpstr>Nhóm Sulfonylurea</vt:lpstr>
      <vt:lpstr>PowerPoint Presentation</vt:lpstr>
      <vt:lpstr>PowerPoint Presentation</vt:lpstr>
      <vt:lpstr>PowerPoint Presentation</vt:lpstr>
      <vt:lpstr>PowerPoint Presentation</vt:lpstr>
      <vt:lpstr>Nhóm  ức chế SGLT2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MỌI NGƯỜI ĐÃ LẮNG NGHE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CHUYÊN ĐỀ ĐÁI THÁO ĐƯỜNG  Biguanid - SGLT 2</dc:title>
  <dc:creator>anhnguyen.ph11@gmail.com</dc:creator>
  <cp:lastModifiedBy>Windows User</cp:lastModifiedBy>
  <cp:revision>148</cp:revision>
  <dcterms:created xsi:type="dcterms:W3CDTF">2018-02-23T07:05:16Z</dcterms:created>
  <dcterms:modified xsi:type="dcterms:W3CDTF">2019-02-21T11:05:40Z</dcterms:modified>
</cp:coreProperties>
</file>