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91" r:id="rId3"/>
    <p:sldId id="285" r:id="rId4"/>
    <p:sldId id="258" r:id="rId5"/>
    <p:sldId id="292" r:id="rId6"/>
    <p:sldId id="293" r:id="rId7"/>
    <p:sldId id="295" r:id="rId8"/>
    <p:sldId id="296" r:id="rId9"/>
    <p:sldId id="297" r:id="rId10"/>
    <p:sldId id="262" r:id="rId11"/>
    <p:sldId id="287" r:id="rId12"/>
    <p:sldId id="298" r:id="rId13"/>
    <p:sldId id="299" r:id="rId14"/>
    <p:sldId id="300" r:id="rId15"/>
    <p:sldId id="301" r:id="rId16"/>
    <p:sldId id="302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288" r:id="rId26"/>
    <p:sldId id="312" r:id="rId27"/>
    <p:sldId id="313" r:id="rId28"/>
    <p:sldId id="316" r:id="rId29"/>
    <p:sldId id="315" r:id="rId30"/>
    <p:sldId id="317" r:id="rId31"/>
    <p:sldId id="314" r:id="rId32"/>
    <p:sldId id="281" r:id="rId33"/>
  </p:sldIdLst>
  <p:sldSz cx="9144000" cy="5143500" type="screen16x9"/>
  <p:notesSz cx="6858000" cy="9144000"/>
  <p:embeddedFontLst>
    <p:embeddedFont>
      <p:font typeface="SimSun" pitchFamily="2" charset="-122"/>
      <p:regular r:id="rId35"/>
    </p:embeddedFont>
    <p:embeddedFont>
      <p:font typeface="Varela Round" charset="-79"/>
      <p:regular r:id="rId36"/>
    </p:embeddedFont>
    <p:embeddedFont>
      <p:font typeface="Times" pitchFamily="18" charset="0"/>
      <p:regular r:id="rId37"/>
      <p:bold r:id="rId38"/>
      <p:italic r:id="rId39"/>
      <p:boldItalic r:id="rId40"/>
    </p:embeddedFont>
    <p:embeddedFont>
      <p:font typeface="Nixie One" charset="0"/>
      <p:regular r:id="rId41"/>
    </p:embeddedFont>
    <p:embeddedFont>
      <p:font typeface="Microsoft YaHei" pitchFamily="34" charset="-122"/>
      <p:regular r:id="rId42"/>
      <p:bold r:id="rId43"/>
    </p:embeddedFont>
    <p:embeddedFont>
      <p:font typeface="Tahoma" pitchFamily="3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5E59D8E-6325-49CB-9926-B8024F6AC7F6}">
  <a:tblStyle styleId="{55E59D8E-6325-49CB-9926-B8024F6AC7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-6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B44A42-396B-4F5B-BD91-1CEC2F76D696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27A9AF-623A-4FFF-91C1-78631FB823CD}">
      <dgm:prSet custT="1"/>
      <dgm:spPr>
        <a:solidFill>
          <a:schemeClr val="accent3"/>
        </a:solidFill>
      </dgm:spPr>
      <dgm:t>
        <a:bodyPr/>
        <a:lstStyle/>
        <a:p>
          <a:pPr rtl="0"/>
          <a:r>
            <a:rPr lang="en-US" sz="2000" b="0" i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Viêm, hoại tử tế bào nhu mô gan</a:t>
          </a:r>
          <a:endParaRPr lang="en-U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85287D-E866-458A-9C34-B4DCAF0573C9}" type="parTrans" cxnId="{C2107EE9-882A-4999-B0BD-06822F132637}">
      <dgm:prSet/>
      <dgm:spPr/>
      <dgm:t>
        <a:bodyPr/>
        <a:lstStyle/>
        <a:p>
          <a:endParaRPr lang="en-US"/>
        </a:p>
      </dgm:t>
    </dgm:pt>
    <dgm:pt modelId="{A0BEE9C0-E976-434D-B964-28402A6239E5}" type="sibTrans" cxnId="{C2107EE9-882A-4999-B0BD-06822F132637}">
      <dgm:prSet/>
      <dgm:spPr/>
      <dgm:t>
        <a:bodyPr/>
        <a:lstStyle/>
        <a:p>
          <a:endParaRPr lang="en-US"/>
        </a:p>
      </dgm:t>
    </dgm:pt>
    <dgm:pt modelId="{0389383D-ED0E-4C4F-A62F-EF477254477D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en-US" sz="2000" b="0" i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 tăng sinh xơ của tổ chức liên kết tạo sẹo xơ hóa.</a:t>
          </a:r>
          <a:endParaRPr lang="en-U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0E77FF-A573-4341-8E0D-BD77426623DE}" type="parTrans" cxnId="{E8E99B06-C4ED-49B0-952D-BEAC17FF2C5F}">
      <dgm:prSet/>
      <dgm:spPr/>
      <dgm:t>
        <a:bodyPr/>
        <a:lstStyle/>
        <a:p>
          <a:endParaRPr lang="en-US"/>
        </a:p>
      </dgm:t>
    </dgm:pt>
    <dgm:pt modelId="{409AF649-1901-4B3D-A6C8-6242D3D19D37}" type="sibTrans" cxnId="{E8E99B06-C4ED-49B0-952D-BEAC17FF2C5F}">
      <dgm:prSet/>
      <dgm:spPr/>
      <dgm:t>
        <a:bodyPr/>
        <a:lstStyle/>
        <a:p>
          <a:endParaRPr lang="en-US"/>
        </a:p>
      </dgm:t>
    </dgm:pt>
    <dgm:pt modelId="{E206046A-2C7B-4902-9538-F3CF61980D2A}">
      <dgm:prSet custT="1"/>
      <dgm:spPr>
        <a:solidFill>
          <a:schemeClr val="accent4"/>
        </a:solidFill>
      </dgm:spPr>
      <dgm:t>
        <a:bodyPr/>
        <a:lstStyle/>
        <a:p>
          <a:pPr rtl="0"/>
          <a:r>
            <a:rPr lang="en-US" sz="1800" b="0" i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 hình thành các hạt tái tạo từ   tế bào gan còn nguyên vẹn làm  đảo lộn cấu trúc bình thường dẫn tới hình thành các u cục trong    nhu mô gan</a:t>
          </a:r>
          <a:r>
            <a:rPr lang="en-US" sz="1800" b="0" i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02A57-9965-4FF5-9174-23226711065D}" type="parTrans" cxnId="{ED24D078-5BCE-4AB1-ADC7-0DA32C6431BF}">
      <dgm:prSet/>
      <dgm:spPr/>
      <dgm:t>
        <a:bodyPr/>
        <a:lstStyle/>
        <a:p>
          <a:endParaRPr lang="en-US"/>
        </a:p>
      </dgm:t>
    </dgm:pt>
    <dgm:pt modelId="{263C37A2-7407-4CD5-BDFF-A8FC6391F9B9}" type="sibTrans" cxnId="{ED24D078-5BCE-4AB1-ADC7-0DA32C6431BF}">
      <dgm:prSet/>
      <dgm:spPr/>
      <dgm:t>
        <a:bodyPr/>
        <a:lstStyle/>
        <a:p>
          <a:endParaRPr lang="en-US"/>
        </a:p>
      </dgm:t>
    </dgm:pt>
    <dgm:pt modelId="{AB37F243-F601-4A69-B2D7-BB1CE52FCE63}" type="pres">
      <dgm:prSet presAssocID="{B2B44A42-396B-4F5B-BD91-1CEC2F76D6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352A64-2C6F-4EBF-9E55-9DF8A2909635}" type="pres">
      <dgm:prSet presAssocID="{7B27A9AF-623A-4FFF-91C1-78631FB823CD}" presName="node" presStyleLbl="node1" presStyleIdx="0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056F60-0181-4AE7-85DB-A818D832CF89}" type="pres">
      <dgm:prSet presAssocID="{A0BEE9C0-E976-434D-B964-28402A6239E5}" presName="sibTrans" presStyleCnt="0"/>
      <dgm:spPr/>
    </dgm:pt>
    <dgm:pt modelId="{70BC129C-EA6D-4619-915C-7E63E1DF876C}" type="pres">
      <dgm:prSet presAssocID="{0389383D-ED0E-4C4F-A62F-EF477254477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96677D-9805-44CB-BCD5-CF9C2D2F5FD5}" type="pres">
      <dgm:prSet presAssocID="{409AF649-1901-4B3D-A6C8-6242D3D19D37}" presName="sibTrans" presStyleCnt="0"/>
      <dgm:spPr/>
    </dgm:pt>
    <dgm:pt modelId="{58A6C2C1-99C7-480B-81D3-A2850F03596E}" type="pres">
      <dgm:prSet presAssocID="{E206046A-2C7B-4902-9538-F3CF61980D2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579CE2-ADBE-4B2D-B18B-2D169B5CC06F}" type="presOf" srcId="{0389383D-ED0E-4C4F-A62F-EF477254477D}" destId="{70BC129C-EA6D-4619-915C-7E63E1DF876C}" srcOrd="0" destOrd="0" presId="urn:microsoft.com/office/officeart/2005/8/layout/hList6"/>
    <dgm:cxn modelId="{E8E99B06-C4ED-49B0-952D-BEAC17FF2C5F}" srcId="{B2B44A42-396B-4F5B-BD91-1CEC2F76D696}" destId="{0389383D-ED0E-4C4F-A62F-EF477254477D}" srcOrd="1" destOrd="0" parTransId="{370E77FF-A573-4341-8E0D-BD77426623DE}" sibTransId="{409AF649-1901-4B3D-A6C8-6242D3D19D37}"/>
    <dgm:cxn modelId="{ED24D078-5BCE-4AB1-ADC7-0DA32C6431BF}" srcId="{B2B44A42-396B-4F5B-BD91-1CEC2F76D696}" destId="{E206046A-2C7B-4902-9538-F3CF61980D2A}" srcOrd="2" destOrd="0" parTransId="{36702A57-9965-4FF5-9174-23226711065D}" sibTransId="{263C37A2-7407-4CD5-BDFF-A8FC6391F9B9}"/>
    <dgm:cxn modelId="{5F16BC07-CA04-42F3-9CCB-2795EC6DF69A}" type="presOf" srcId="{B2B44A42-396B-4F5B-BD91-1CEC2F76D696}" destId="{AB37F243-F601-4A69-B2D7-BB1CE52FCE63}" srcOrd="0" destOrd="0" presId="urn:microsoft.com/office/officeart/2005/8/layout/hList6"/>
    <dgm:cxn modelId="{5E3C86D3-423F-454D-BE2C-7B4F903B9CD7}" type="presOf" srcId="{E206046A-2C7B-4902-9538-F3CF61980D2A}" destId="{58A6C2C1-99C7-480B-81D3-A2850F03596E}" srcOrd="0" destOrd="0" presId="urn:microsoft.com/office/officeart/2005/8/layout/hList6"/>
    <dgm:cxn modelId="{C2107EE9-882A-4999-B0BD-06822F132637}" srcId="{B2B44A42-396B-4F5B-BD91-1CEC2F76D696}" destId="{7B27A9AF-623A-4FFF-91C1-78631FB823CD}" srcOrd="0" destOrd="0" parTransId="{8C85287D-E866-458A-9C34-B4DCAF0573C9}" sibTransId="{A0BEE9C0-E976-434D-B964-28402A6239E5}"/>
    <dgm:cxn modelId="{5CA64A30-565B-4A73-9C6D-4C5784A25B7D}" type="presOf" srcId="{7B27A9AF-623A-4FFF-91C1-78631FB823CD}" destId="{DA352A64-2C6F-4EBF-9E55-9DF8A2909635}" srcOrd="0" destOrd="0" presId="urn:microsoft.com/office/officeart/2005/8/layout/hList6"/>
    <dgm:cxn modelId="{9513E547-50CC-4761-9B94-FB495F281BBD}" type="presParOf" srcId="{AB37F243-F601-4A69-B2D7-BB1CE52FCE63}" destId="{DA352A64-2C6F-4EBF-9E55-9DF8A2909635}" srcOrd="0" destOrd="0" presId="urn:microsoft.com/office/officeart/2005/8/layout/hList6"/>
    <dgm:cxn modelId="{36E6C789-788F-4432-9822-2C86E0935B20}" type="presParOf" srcId="{AB37F243-F601-4A69-B2D7-BB1CE52FCE63}" destId="{1A056F60-0181-4AE7-85DB-A818D832CF89}" srcOrd="1" destOrd="0" presId="urn:microsoft.com/office/officeart/2005/8/layout/hList6"/>
    <dgm:cxn modelId="{ACE550EF-B444-485B-9154-28A80DB005AD}" type="presParOf" srcId="{AB37F243-F601-4A69-B2D7-BB1CE52FCE63}" destId="{70BC129C-EA6D-4619-915C-7E63E1DF876C}" srcOrd="2" destOrd="0" presId="urn:microsoft.com/office/officeart/2005/8/layout/hList6"/>
    <dgm:cxn modelId="{E9BF64DC-F20F-4550-982B-88EA15000E13}" type="presParOf" srcId="{AB37F243-F601-4A69-B2D7-BB1CE52FCE63}" destId="{5796677D-9805-44CB-BCD5-CF9C2D2F5FD5}" srcOrd="3" destOrd="0" presId="urn:microsoft.com/office/officeart/2005/8/layout/hList6"/>
    <dgm:cxn modelId="{39ADA53B-C9A1-451B-8233-18722891EFD6}" type="presParOf" srcId="{AB37F243-F601-4A69-B2D7-BB1CE52FCE63}" destId="{58A6C2C1-99C7-480B-81D3-A2850F03596E}" srcOrd="4" destOrd="0" presId="urn:microsoft.com/office/officeart/2005/8/layout/hList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3A6DD5-7DD8-4393-96DC-0E7476F8B9EB}" type="doc">
      <dgm:prSet loTypeId="urn:microsoft.com/office/officeart/2005/8/layout/radial3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18F5782-3784-4E83-AEE3-ECCA6003BF95}">
      <dgm:prSet/>
      <dgm:spPr/>
      <dgm:t>
        <a:bodyPr/>
        <a:lstStyle/>
        <a:p>
          <a:pPr rtl="0"/>
          <a:r>
            <a:rPr lang="vi-VN" b="0" i="0" smtClean="0"/>
            <a:t>Nguyên nhân</a:t>
          </a:r>
          <a:endParaRPr lang="en-US"/>
        </a:p>
      </dgm:t>
    </dgm:pt>
    <dgm:pt modelId="{F55B9038-B5E5-4DC6-BC90-3581B13B03AF}" type="parTrans" cxnId="{145A891A-195F-410C-A92E-E833D57D70B7}">
      <dgm:prSet/>
      <dgm:spPr/>
      <dgm:t>
        <a:bodyPr/>
        <a:lstStyle/>
        <a:p>
          <a:endParaRPr lang="en-US"/>
        </a:p>
      </dgm:t>
    </dgm:pt>
    <dgm:pt modelId="{31B83F60-37E6-4CD5-AB14-B40DEC0DAB36}" type="sibTrans" cxnId="{145A891A-195F-410C-A92E-E833D57D70B7}">
      <dgm:prSet/>
      <dgm:spPr/>
      <dgm:t>
        <a:bodyPr/>
        <a:lstStyle/>
        <a:p>
          <a:endParaRPr lang="en-US"/>
        </a:p>
      </dgm:t>
    </dgm:pt>
    <dgm:pt modelId="{A9EADAC1-E05A-432C-B6D5-A26322784926}">
      <dgm:prSet/>
      <dgm:spPr/>
      <dgm:t>
        <a:bodyPr/>
        <a:lstStyle/>
        <a:p>
          <a:endParaRPr lang="en-US"/>
        </a:p>
      </dgm:t>
    </dgm:pt>
    <dgm:pt modelId="{4C467573-97CF-4555-8950-AA5FE548F8DD}" type="parTrans" cxnId="{2F058EB2-CF64-4DA2-BBDF-5C4F4BFAA4CC}">
      <dgm:prSet/>
      <dgm:spPr/>
      <dgm:t>
        <a:bodyPr/>
        <a:lstStyle/>
        <a:p>
          <a:endParaRPr lang="en-US"/>
        </a:p>
      </dgm:t>
    </dgm:pt>
    <dgm:pt modelId="{A8059A69-AFAD-41F9-8CA7-A3401FFAEB62}" type="sibTrans" cxnId="{2F058EB2-CF64-4DA2-BBDF-5C4F4BFAA4CC}">
      <dgm:prSet/>
      <dgm:spPr/>
      <dgm:t>
        <a:bodyPr/>
        <a:lstStyle/>
        <a:p>
          <a:endParaRPr lang="en-US"/>
        </a:p>
      </dgm:t>
    </dgm:pt>
    <dgm:pt modelId="{7DFD3E87-C24A-45F1-9250-B4D9675D5290}">
      <dgm:prSet/>
      <dgm:spPr/>
      <dgm:t>
        <a:bodyPr/>
        <a:lstStyle/>
        <a:p>
          <a:endParaRPr lang="en-US"/>
        </a:p>
      </dgm:t>
    </dgm:pt>
    <dgm:pt modelId="{9026F8F3-F48F-497D-A989-4A37151A091F}" type="parTrans" cxnId="{5D60AFAF-5757-4551-9715-C1C104FF9754}">
      <dgm:prSet/>
      <dgm:spPr/>
      <dgm:t>
        <a:bodyPr/>
        <a:lstStyle/>
        <a:p>
          <a:endParaRPr lang="en-US"/>
        </a:p>
      </dgm:t>
    </dgm:pt>
    <dgm:pt modelId="{1791677B-483E-4BD8-B893-1F4F0FE2B584}" type="sibTrans" cxnId="{5D60AFAF-5757-4551-9715-C1C104FF9754}">
      <dgm:prSet/>
      <dgm:spPr/>
      <dgm:t>
        <a:bodyPr/>
        <a:lstStyle/>
        <a:p>
          <a:endParaRPr lang="en-US"/>
        </a:p>
      </dgm:t>
    </dgm:pt>
    <dgm:pt modelId="{245ABFFB-CD69-4B1C-8F54-5CFB0B79576D}">
      <dgm:prSet/>
      <dgm:spPr/>
      <dgm:t>
        <a:bodyPr/>
        <a:lstStyle/>
        <a:p>
          <a:endParaRPr lang="en-US"/>
        </a:p>
      </dgm:t>
    </dgm:pt>
    <dgm:pt modelId="{580879B1-8128-40B4-9768-3BE42088BF75}" type="parTrans" cxnId="{9014651F-AD51-4ADC-9EE4-11472770AB66}">
      <dgm:prSet/>
      <dgm:spPr/>
      <dgm:t>
        <a:bodyPr/>
        <a:lstStyle/>
        <a:p>
          <a:endParaRPr lang="en-US"/>
        </a:p>
      </dgm:t>
    </dgm:pt>
    <dgm:pt modelId="{F1DE5251-A8DB-4281-872B-A18FAEB00653}" type="sibTrans" cxnId="{9014651F-AD51-4ADC-9EE4-11472770AB66}">
      <dgm:prSet/>
      <dgm:spPr/>
      <dgm:t>
        <a:bodyPr/>
        <a:lstStyle/>
        <a:p>
          <a:endParaRPr lang="en-US"/>
        </a:p>
      </dgm:t>
    </dgm:pt>
    <dgm:pt modelId="{71A13BF6-779D-4252-9640-7BB450D73650}">
      <dgm:prSet/>
      <dgm:spPr/>
      <dgm:t>
        <a:bodyPr/>
        <a:lstStyle/>
        <a:p>
          <a:endParaRPr lang="en-US"/>
        </a:p>
      </dgm:t>
    </dgm:pt>
    <dgm:pt modelId="{C0D4FC8E-4630-4FC9-9726-95BB98A46508}" type="parTrans" cxnId="{9F949EB5-C3CD-4FAD-B378-78AAE93A9748}">
      <dgm:prSet/>
      <dgm:spPr/>
      <dgm:t>
        <a:bodyPr/>
        <a:lstStyle/>
        <a:p>
          <a:endParaRPr lang="en-US"/>
        </a:p>
      </dgm:t>
    </dgm:pt>
    <dgm:pt modelId="{0DC208E2-C7C1-4542-A839-1F5400060003}" type="sibTrans" cxnId="{9F949EB5-C3CD-4FAD-B378-78AAE93A9748}">
      <dgm:prSet/>
      <dgm:spPr/>
      <dgm:t>
        <a:bodyPr/>
        <a:lstStyle/>
        <a:p>
          <a:endParaRPr lang="en-US"/>
        </a:p>
      </dgm:t>
    </dgm:pt>
    <dgm:pt modelId="{F399EEAD-C140-41DC-A3AE-3FFB8C23A503}">
      <dgm:prSet/>
      <dgm:spPr/>
      <dgm:t>
        <a:bodyPr/>
        <a:lstStyle/>
        <a:p>
          <a:endParaRPr lang="en-US"/>
        </a:p>
      </dgm:t>
    </dgm:pt>
    <dgm:pt modelId="{86240454-5045-4B93-92F3-70B39131AB6F}" type="parTrans" cxnId="{7CC90203-619A-4236-AB08-9CBDE4796238}">
      <dgm:prSet/>
      <dgm:spPr/>
      <dgm:t>
        <a:bodyPr/>
        <a:lstStyle/>
        <a:p>
          <a:endParaRPr lang="en-US"/>
        </a:p>
      </dgm:t>
    </dgm:pt>
    <dgm:pt modelId="{FDA80C26-8268-4355-93DC-DC3F545FE8A0}" type="sibTrans" cxnId="{7CC90203-619A-4236-AB08-9CBDE4796238}">
      <dgm:prSet/>
      <dgm:spPr/>
      <dgm:t>
        <a:bodyPr/>
        <a:lstStyle/>
        <a:p>
          <a:endParaRPr lang="en-US"/>
        </a:p>
      </dgm:t>
    </dgm:pt>
    <dgm:pt modelId="{1CBF79FB-2EDC-4005-BDDC-AE1F0D46FB80}">
      <dgm:prSet/>
      <dgm:spPr/>
      <dgm:t>
        <a:bodyPr/>
        <a:lstStyle/>
        <a:p>
          <a:endParaRPr lang="en-US"/>
        </a:p>
      </dgm:t>
    </dgm:pt>
    <dgm:pt modelId="{0A2490FC-CC04-43B7-AFD8-A23A92D5542D}" type="parTrans" cxnId="{33332F54-AE16-4F6B-9E19-86A3B983691E}">
      <dgm:prSet/>
      <dgm:spPr/>
      <dgm:t>
        <a:bodyPr/>
        <a:lstStyle/>
        <a:p>
          <a:endParaRPr lang="en-US"/>
        </a:p>
      </dgm:t>
    </dgm:pt>
    <dgm:pt modelId="{C7EE6864-4665-432B-AD9C-3800B270E90C}" type="sibTrans" cxnId="{33332F54-AE16-4F6B-9E19-86A3B983691E}">
      <dgm:prSet/>
      <dgm:spPr/>
      <dgm:t>
        <a:bodyPr/>
        <a:lstStyle/>
        <a:p>
          <a:endParaRPr lang="en-US"/>
        </a:p>
      </dgm:t>
    </dgm:pt>
    <dgm:pt modelId="{3B0FEE20-48C3-4488-B27A-7D8DB5F25714}">
      <dgm:prSet/>
      <dgm:spPr/>
      <dgm:t>
        <a:bodyPr/>
        <a:lstStyle/>
        <a:p>
          <a:endParaRPr lang="en-US"/>
        </a:p>
      </dgm:t>
    </dgm:pt>
    <dgm:pt modelId="{6F971794-1F92-41D2-8E7C-360160DABC7E}" type="parTrans" cxnId="{2B5E0D8A-EB3D-4F54-B31C-945E5B567472}">
      <dgm:prSet/>
      <dgm:spPr/>
      <dgm:t>
        <a:bodyPr/>
        <a:lstStyle/>
        <a:p>
          <a:endParaRPr lang="en-US"/>
        </a:p>
      </dgm:t>
    </dgm:pt>
    <dgm:pt modelId="{07EC5CD1-9C2F-4EBE-855B-D89C9B3DEEDA}" type="sibTrans" cxnId="{2B5E0D8A-EB3D-4F54-B31C-945E5B567472}">
      <dgm:prSet/>
      <dgm:spPr/>
      <dgm:t>
        <a:bodyPr/>
        <a:lstStyle/>
        <a:p>
          <a:endParaRPr lang="en-US"/>
        </a:p>
      </dgm:t>
    </dgm:pt>
    <dgm:pt modelId="{4144EB36-975E-4388-9823-A7EF3B9D815F}">
      <dgm:prSet/>
      <dgm:spPr/>
      <dgm:t>
        <a:bodyPr/>
        <a:lstStyle/>
        <a:p>
          <a:r>
            <a:rPr lang="vi-VN" smtClean="0"/>
            <a:t>Xơ gan do nhiễm trùng</a:t>
          </a:r>
          <a:endParaRPr lang="en-US"/>
        </a:p>
      </dgm:t>
    </dgm:pt>
    <dgm:pt modelId="{3FEB3504-04D9-4088-8013-AAB31D419F7D}" type="parTrans" cxnId="{F8B14000-EBAE-4CA3-A411-860390834470}">
      <dgm:prSet/>
      <dgm:spPr/>
      <dgm:t>
        <a:bodyPr/>
        <a:lstStyle/>
        <a:p>
          <a:endParaRPr lang="en-US"/>
        </a:p>
      </dgm:t>
    </dgm:pt>
    <dgm:pt modelId="{9F9F212C-5E94-432F-B494-A50C4E9D0EEB}" type="sibTrans" cxnId="{F8B14000-EBAE-4CA3-A411-860390834470}">
      <dgm:prSet/>
      <dgm:spPr/>
      <dgm:t>
        <a:bodyPr/>
        <a:lstStyle/>
        <a:p>
          <a:endParaRPr lang="en-US"/>
        </a:p>
      </dgm:t>
    </dgm:pt>
    <dgm:pt modelId="{5E8D3808-4929-4E6E-9528-7BB28A3AF3C1}">
      <dgm:prSet/>
      <dgm:spPr/>
      <dgm:t>
        <a:bodyPr/>
        <a:lstStyle/>
        <a:p>
          <a:r>
            <a:rPr lang="vi-VN" smtClean="0"/>
            <a:t>Xơ gan do rối loạn miễn dịch</a:t>
          </a:r>
          <a:endParaRPr lang="en-US"/>
        </a:p>
      </dgm:t>
    </dgm:pt>
    <dgm:pt modelId="{48415EB7-AE00-4EA7-AF09-E46DDCAEE995}" type="parTrans" cxnId="{2DBA33A0-0A81-4084-8861-6EF9E19EF36A}">
      <dgm:prSet/>
      <dgm:spPr/>
      <dgm:t>
        <a:bodyPr/>
        <a:lstStyle/>
        <a:p>
          <a:endParaRPr lang="en-US"/>
        </a:p>
      </dgm:t>
    </dgm:pt>
    <dgm:pt modelId="{B4D771D2-0FEA-47F8-AC23-5B665450F386}" type="sibTrans" cxnId="{2DBA33A0-0A81-4084-8861-6EF9E19EF36A}">
      <dgm:prSet/>
      <dgm:spPr/>
      <dgm:t>
        <a:bodyPr/>
        <a:lstStyle/>
        <a:p>
          <a:endParaRPr lang="en-US"/>
        </a:p>
      </dgm:t>
    </dgm:pt>
    <dgm:pt modelId="{575B7CBD-2602-4102-B797-8FD034142FC0}">
      <dgm:prSet/>
      <dgm:spPr/>
      <dgm:t>
        <a:bodyPr/>
        <a:lstStyle/>
        <a:p>
          <a:r>
            <a:rPr lang="vi-VN" smtClean="0"/>
            <a:t>Xơ gan do biến dưỡng</a:t>
          </a:r>
          <a:endParaRPr lang="en-US"/>
        </a:p>
      </dgm:t>
    </dgm:pt>
    <dgm:pt modelId="{22ACC9C0-C0C5-4678-850D-D65A062FD363}" type="parTrans" cxnId="{35C7C6B5-6BC9-4D8D-B01C-C24EBCB60DCE}">
      <dgm:prSet/>
      <dgm:spPr/>
      <dgm:t>
        <a:bodyPr/>
        <a:lstStyle/>
        <a:p>
          <a:endParaRPr lang="en-US"/>
        </a:p>
      </dgm:t>
    </dgm:pt>
    <dgm:pt modelId="{CB18B0E3-63D4-4CBB-A1D3-1989029C5048}" type="sibTrans" cxnId="{35C7C6B5-6BC9-4D8D-B01C-C24EBCB60DCE}">
      <dgm:prSet/>
      <dgm:spPr/>
      <dgm:t>
        <a:bodyPr/>
        <a:lstStyle/>
        <a:p>
          <a:endParaRPr lang="en-US"/>
        </a:p>
      </dgm:t>
    </dgm:pt>
    <dgm:pt modelId="{060E7E57-AA61-4632-BDDA-3AF1713BDF35}">
      <dgm:prSet/>
      <dgm:spPr/>
      <dgm:t>
        <a:bodyPr/>
        <a:lstStyle/>
        <a:p>
          <a:r>
            <a:rPr lang="vi-VN" smtClean="0"/>
            <a:t>Xơ gan do cơ học</a:t>
          </a:r>
          <a:endParaRPr lang="en-US"/>
        </a:p>
      </dgm:t>
    </dgm:pt>
    <dgm:pt modelId="{C3C5595D-2DF0-4DA9-948B-D73FD28FB398}" type="parTrans" cxnId="{4170CDE0-F285-4243-9FC1-9B3E8226F1B7}">
      <dgm:prSet/>
      <dgm:spPr/>
      <dgm:t>
        <a:bodyPr/>
        <a:lstStyle/>
        <a:p>
          <a:endParaRPr lang="en-US"/>
        </a:p>
      </dgm:t>
    </dgm:pt>
    <dgm:pt modelId="{273D4510-7C45-4B9B-B341-F0CE6FA51C3D}" type="sibTrans" cxnId="{4170CDE0-F285-4243-9FC1-9B3E8226F1B7}">
      <dgm:prSet/>
      <dgm:spPr/>
      <dgm:t>
        <a:bodyPr/>
        <a:lstStyle/>
        <a:p>
          <a:endParaRPr lang="en-US"/>
        </a:p>
      </dgm:t>
    </dgm:pt>
    <dgm:pt modelId="{DE913BB5-D851-47C4-B4ED-B597EF853212}">
      <dgm:prSet/>
      <dgm:spPr/>
      <dgm:t>
        <a:bodyPr/>
        <a:lstStyle/>
        <a:p>
          <a:r>
            <a:rPr lang="vi-VN" smtClean="0"/>
            <a:t>Xơ gan do thuốc</a:t>
          </a:r>
          <a:endParaRPr lang="en-US"/>
        </a:p>
      </dgm:t>
    </dgm:pt>
    <dgm:pt modelId="{AC328FBD-132B-4ED1-B98D-385034773E1B}" type="parTrans" cxnId="{5CD40FB5-AB96-40A3-BA32-B4FCE726D9E3}">
      <dgm:prSet/>
      <dgm:spPr/>
      <dgm:t>
        <a:bodyPr/>
        <a:lstStyle/>
        <a:p>
          <a:endParaRPr lang="en-US"/>
        </a:p>
      </dgm:t>
    </dgm:pt>
    <dgm:pt modelId="{19417E31-53AB-4E6C-A10E-351B84D71087}" type="sibTrans" cxnId="{5CD40FB5-AB96-40A3-BA32-B4FCE726D9E3}">
      <dgm:prSet/>
      <dgm:spPr/>
      <dgm:t>
        <a:bodyPr/>
        <a:lstStyle/>
        <a:p>
          <a:endParaRPr lang="en-US"/>
        </a:p>
      </dgm:t>
    </dgm:pt>
    <dgm:pt modelId="{DE2A9DE6-2051-4296-8E0C-00384AA1AE5A}">
      <dgm:prSet/>
      <dgm:spPr/>
      <dgm:t>
        <a:bodyPr/>
        <a:lstStyle/>
        <a:p>
          <a:r>
            <a:rPr lang="vi-VN" smtClean="0"/>
            <a:t>Xơ gan do rượu</a:t>
          </a:r>
          <a:endParaRPr lang="en-US"/>
        </a:p>
      </dgm:t>
    </dgm:pt>
    <dgm:pt modelId="{5002F692-09D6-4AAB-A340-643F63F17E3B}" type="parTrans" cxnId="{F50E7733-99C5-44DA-9F6C-DF88F557FF4E}">
      <dgm:prSet/>
      <dgm:spPr/>
      <dgm:t>
        <a:bodyPr/>
        <a:lstStyle/>
        <a:p>
          <a:endParaRPr lang="en-US"/>
        </a:p>
      </dgm:t>
    </dgm:pt>
    <dgm:pt modelId="{6CA658CB-84F7-4000-8CF0-D0F9AEAC052F}" type="sibTrans" cxnId="{F50E7733-99C5-44DA-9F6C-DF88F557FF4E}">
      <dgm:prSet/>
      <dgm:spPr/>
      <dgm:t>
        <a:bodyPr/>
        <a:lstStyle/>
        <a:p>
          <a:endParaRPr lang="en-US"/>
        </a:p>
      </dgm:t>
    </dgm:pt>
    <dgm:pt modelId="{D239A384-66B7-43A4-A289-6581DF194B36}">
      <dgm:prSet/>
      <dgm:spPr/>
      <dgm:t>
        <a:bodyPr/>
        <a:lstStyle/>
        <a:p>
          <a:r>
            <a:rPr lang="vi-VN" smtClean="0"/>
            <a:t>Một số nguyên nhân khác</a:t>
          </a:r>
          <a:endParaRPr lang="en-US"/>
        </a:p>
      </dgm:t>
    </dgm:pt>
    <dgm:pt modelId="{9A4530CE-5FB4-460D-8A74-0A826E196DC3}" type="parTrans" cxnId="{5886815A-3A87-4B0B-B293-D9BF08CFD5BA}">
      <dgm:prSet/>
      <dgm:spPr/>
      <dgm:t>
        <a:bodyPr/>
        <a:lstStyle/>
        <a:p>
          <a:endParaRPr lang="en-US"/>
        </a:p>
      </dgm:t>
    </dgm:pt>
    <dgm:pt modelId="{BBD0B3E7-5076-4AC1-AAB7-93C516B4430C}" type="sibTrans" cxnId="{5886815A-3A87-4B0B-B293-D9BF08CFD5BA}">
      <dgm:prSet/>
      <dgm:spPr/>
      <dgm:t>
        <a:bodyPr/>
        <a:lstStyle/>
        <a:p>
          <a:endParaRPr lang="en-US"/>
        </a:p>
      </dgm:t>
    </dgm:pt>
    <dgm:pt modelId="{30BD0B09-8DFA-490B-B8A8-9315FC93A8BF}" type="pres">
      <dgm:prSet presAssocID="{CC3A6DD5-7DD8-4393-96DC-0E7476F8B9E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51219B-18B4-4135-BFDC-C3D9EA355149}" type="pres">
      <dgm:prSet presAssocID="{CC3A6DD5-7DD8-4393-96DC-0E7476F8B9EB}" presName="radial" presStyleCnt="0">
        <dgm:presLayoutVars>
          <dgm:animLvl val="ctr"/>
        </dgm:presLayoutVars>
      </dgm:prSet>
      <dgm:spPr/>
    </dgm:pt>
    <dgm:pt modelId="{1CF673BE-E65F-4FA7-A5F9-578D27E76D9D}" type="pres">
      <dgm:prSet presAssocID="{518F5782-3784-4E83-AEE3-ECCA6003BF95}" presName="centerShape" presStyleLbl="vennNode1" presStyleIdx="0" presStyleCnt="8"/>
      <dgm:spPr/>
      <dgm:t>
        <a:bodyPr/>
        <a:lstStyle/>
        <a:p>
          <a:endParaRPr lang="en-US"/>
        </a:p>
      </dgm:t>
    </dgm:pt>
    <dgm:pt modelId="{DDB8E702-8209-48FA-9511-C3496203BBDD}" type="pres">
      <dgm:prSet presAssocID="{4144EB36-975E-4388-9823-A7EF3B9D815F}" presName="node" presStyleLbl="venn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D6E020-0B96-4843-86EC-5CE79D7F71DD}" type="pres">
      <dgm:prSet presAssocID="{5E8D3808-4929-4E6E-9528-7BB28A3AF3C1}" presName="node" presStyleLbl="venn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738650-86C0-4DF3-9D23-738C58CBCFEC}" type="pres">
      <dgm:prSet presAssocID="{575B7CBD-2602-4102-B797-8FD034142FC0}" presName="node" presStyleLbl="venn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CD43A2-D03C-4245-BF43-B0EAACCFB083}" type="pres">
      <dgm:prSet presAssocID="{060E7E57-AA61-4632-BDDA-3AF1713BDF35}" presName="node" presStyleLbl="venn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5ACF46-14B6-4C81-8297-C514CBC58E0A}" type="pres">
      <dgm:prSet presAssocID="{DE913BB5-D851-47C4-B4ED-B597EF853212}" presName="node" presStyleLbl="venn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00859E-FC6A-4C77-8183-3F9024132F5E}" type="pres">
      <dgm:prSet presAssocID="{DE2A9DE6-2051-4296-8E0C-00384AA1AE5A}" presName="node" presStyleLbl="venn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C04FD5-AB0C-4778-915E-EC58551D5053}" type="pres">
      <dgm:prSet presAssocID="{D239A384-66B7-43A4-A289-6581DF194B36}" presName="node" presStyleLbl="venn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332F54-AE16-4F6B-9E19-86A3B983691E}" srcId="{CC3A6DD5-7DD8-4393-96DC-0E7476F8B9EB}" destId="{1CBF79FB-2EDC-4005-BDDC-AE1F0D46FB80}" srcOrd="6" destOrd="0" parTransId="{0A2490FC-CC04-43B7-AFD8-A23A92D5542D}" sibTransId="{C7EE6864-4665-432B-AD9C-3800B270E90C}"/>
    <dgm:cxn modelId="{5D60AFAF-5757-4551-9715-C1C104FF9754}" srcId="{CC3A6DD5-7DD8-4393-96DC-0E7476F8B9EB}" destId="{7DFD3E87-C24A-45F1-9250-B4D9675D5290}" srcOrd="2" destOrd="0" parTransId="{9026F8F3-F48F-497D-A989-4A37151A091F}" sibTransId="{1791677B-483E-4BD8-B893-1F4F0FE2B584}"/>
    <dgm:cxn modelId="{747AA3D0-607D-47BD-9CAC-B4E8C7CD2C31}" type="presOf" srcId="{060E7E57-AA61-4632-BDDA-3AF1713BDF35}" destId="{8DCD43A2-D03C-4245-BF43-B0EAACCFB083}" srcOrd="0" destOrd="0" presId="urn:microsoft.com/office/officeart/2005/8/layout/radial3"/>
    <dgm:cxn modelId="{5886815A-3A87-4B0B-B293-D9BF08CFD5BA}" srcId="{518F5782-3784-4E83-AEE3-ECCA6003BF95}" destId="{D239A384-66B7-43A4-A289-6581DF194B36}" srcOrd="6" destOrd="0" parTransId="{9A4530CE-5FB4-460D-8A74-0A826E196DC3}" sibTransId="{BBD0B3E7-5076-4AC1-AAB7-93C516B4430C}"/>
    <dgm:cxn modelId="{3F99E1A4-786D-443A-A81C-B79148C4152B}" type="presOf" srcId="{CC3A6DD5-7DD8-4393-96DC-0E7476F8B9EB}" destId="{30BD0B09-8DFA-490B-B8A8-9315FC93A8BF}" srcOrd="0" destOrd="0" presId="urn:microsoft.com/office/officeart/2005/8/layout/radial3"/>
    <dgm:cxn modelId="{F50E7733-99C5-44DA-9F6C-DF88F557FF4E}" srcId="{518F5782-3784-4E83-AEE3-ECCA6003BF95}" destId="{DE2A9DE6-2051-4296-8E0C-00384AA1AE5A}" srcOrd="5" destOrd="0" parTransId="{5002F692-09D6-4AAB-A340-643F63F17E3B}" sibTransId="{6CA658CB-84F7-4000-8CF0-D0F9AEAC052F}"/>
    <dgm:cxn modelId="{CB484011-A8FA-4C58-86D0-094DF505D6BB}" type="presOf" srcId="{4144EB36-975E-4388-9823-A7EF3B9D815F}" destId="{DDB8E702-8209-48FA-9511-C3496203BBDD}" srcOrd="0" destOrd="0" presId="urn:microsoft.com/office/officeart/2005/8/layout/radial3"/>
    <dgm:cxn modelId="{9014651F-AD51-4ADC-9EE4-11472770AB66}" srcId="{CC3A6DD5-7DD8-4393-96DC-0E7476F8B9EB}" destId="{245ABFFB-CD69-4B1C-8F54-5CFB0B79576D}" srcOrd="3" destOrd="0" parTransId="{580879B1-8128-40B4-9768-3BE42088BF75}" sibTransId="{F1DE5251-A8DB-4281-872B-A18FAEB00653}"/>
    <dgm:cxn modelId="{7CC90203-619A-4236-AB08-9CBDE4796238}" srcId="{CC3A6DD5-7DD8-4393-96DC-0E7476F8B9EB}" destId="{F399EEAD-C140-41DC-A3AE-3FFB8C23A503}" srcOrd="5" destOrd="0" parTransId="{86240454-5045-4B93-92F3-70B39131AB6F}" sibTransId="{FDA80C26-8268-4355-93DC-DC3F545FE8A0}"/>
    <dgm:cxn modelId="{EBD5D0BA-8495-47E9-8DA8-D31FF44BA7F1}" type="presOf" srcId="{D239A384-66B7-43A4-A289-6581DF194B36}" destId="{EBC04FD5-AB0C-4778-915E-EC58551D5053}" srcOrd="0" destOrd="0" presId="urn:microsoft.com/office/officeart/2005/8/layout/radial3"/>
    <dgm:cxn modelId="{68CFC77A-BDFD-4849-8C4C-C1F54C53A449}" type="presOf" srcId="{518F5782-3784-4E83-AEE3-ECCA6003BF95}" destId="{1CF673BE-E65F-4FA7-A5F9-578D27E76D9D}" srcOrd="0" destOrd="0" presId="urn:microsoft.com/office/officeart/2005/8/layout/radial3"/>
    <dgm:cxn modelId="{2F058EB2-CF64-4DA2-BBDF-5C4F4BFAA4CC}" srcId="{CC3A6DD5-7DD8-4393-96DC-0E7476F8B9EB}" destId="{A9EADAC1-E05A-432C-B6D5-A26322784926}" srcOrd="1" destOrd="0" parTransId="{4C467573-97CF-4555-8950-AA5FE548F8DD}" sibTransId="{A8059A69-AFAD-41F9-8CA7-A3401FFAEB62}"/>
    <dgm:cxn modelId="{5CD40FB5-AB96-40A3-BA32-B4FCE726D9E3}" srcId="{518F5782-3784-4E83-AEE3-ECCA6003BF95}" destId="{DE913BB5-D851-47C4-B4ED-B597EF853212}" srcOrd="4" destOrd="0" parTransId="{AC328FBD-132B-4ED1-B98D-385034773E1B}" sibTransId="{19417E31-53AB-4E6C-A10E-351B84D71087}"/>
    <dgm:cxn modelId="{F8B14000-EBAE-4CA3-A411-860390834470}" srcId="{518F5782-3784-4E83-AEE3-ECCA6003BF95}" destId="{4144EB36-975E-4388-9823-A7EF3B9D815F}" srcOrd="0" destOrd="0" parTransId="{3FEB3504-04D9-4088-8013-AAB31D419F7D}" sibTransId="{9F9F212C-5E94-432F-B494-A50C4E9D0EEB}"/>
    <dgm:cxn modelId="{4170CDE0-F285-4243-9FC1-9B3E8226F1B7}" srcId="{518F5782-3784-4E83-AEE3-ECCA6003BF95}" destId="{060E7E57-AA61-4632-BDDA-3AF1713BDF35}" srcOrd="3" destOrd="0" parTransId="{C3C5595D-2DF0-4DA9-948B-D73FD28FB398}" sibTransId="{273D4510-7C45-4B9B-B341-F0CE6FA51C3D}"/>
    <dgm:cxn modelId="{2B5E0D8A-EB3D-4F54-B31C-945E5B567472}" srcId="{CC3A6DD5-7DD8-4393-96DC-0E7476F8B9EB}" destId="{3B0FEE20-48C3-4488-B27A-7D8DB5F25714}" srcOrd="7" destOrd="0" parTransId="{6F971794-1F92-41D2-8E7C-360160DABC7E}" sibTransId="{07EC5CD1-9C2F-4EBE-855B-D89C9B3DEEDA}"/>
    <dgm:cxn modelId="{2DBA33A0-0A81-4084-8861-6EF9E19EF36A}" srcId="{518F5782-3784-4E83-AEE3-ECCA6003BF95}" destId="{5E8D3808-4929-4E6E-9528-7BB28A3AF3C1}" srcOrd="1" destOrd="0" parTransId="{48415EB7-AE00-4EA7-AF09-E46DDCAEE995}" sibTransId="{B4D771D2-0FEA-47F8-AC23-5B665450F386}"/>
    <dgm:cxn modelId="{3917A025-F6FA-408E-B88F-47E240E001DD}" type="presOf" srcId="{DE2A9DE6-2051-4296-8E0C-00384AA1AE5A}" destId="{2B00859E-FC6A-4C77-8183-3F9024132F5E}" srcOrd="0" destOrd="0" presId="urn:microsoft.com/office/officeart/2005/8/layout/radial3"/>
    <dgm:cxn modelId="{145A891A-195F-410C-A92E-E833D57D70B7}" srcId="{CC3A6DD5-7DD8-4393-96DC-0E7476F8B9EB}" destId="{518F5782-3784-4E83-AEE3-ECCA6003BF95}" srcOrd="0" destOrd="0" parTransId="{F55B9038-B5E5-4DC6-BC90-3581B13B03AF}" sibTransId="{31B83F60-37E6-4CD5-AB14-B40DEC0DAB36}"/>
    <dgm:cxn modelId="{27FEE4C5-AF12-4E0C-8551-C4D2A5B38A36}" type="presOf" srcId="{5E8D3808-4929-4E6E-9528-7BB28A3AF3C1}" destId="{6ED6E020-0B96-4843-86EC-5CE79D7F71DD}" srcOrd="0" destOrd="0" presId="urn:microsoft.com/office/officeart/2005/8/layout/radial3"/>
    <dgm:cxn modelId="{9F949EB5-C3CD-4FAD-B378-78AAE93A9748}" srcId="{CC3A6DD5-7DD8-4393-96DC-0E7476F8B9EB}" destId="{71A13BF6-779D-4252-9640-7BB450D73650}" srcOrd="4" destOrd="0" parTransId="{C0D4FC8E-4630-4FC9-9726-95BB98A46508}" sibTransId="{0DC208E2-C7C1-4542-A839-1F5400060003}"/>
    <dgm:cxn modelId="{DE272BA4-4D13-4286-8614-BA794EDC9BDB}" type="presOf" srcId="{575B7CBD-2602-4102-B797-8FD034142FC0}" destId="{1B738650-86C0-4DF3-9D23-738C58CBCFEC}" srcOrd="0" destOrd="0" presId="urn:microsoft.com/office/officeart/2005/8/layout/radial3"/>
    <dgm:cxn modelId="{35C7C6B5-6BC9-4D8D-B01C-C24EBCB60DCE}" srcId="{518F5782-3784-4E83-AEE3-ECCA6003BF95}" destId="{575B7CBD-2602-4102-B797-8FD034142FC0}" srcOrd="2" destOrd="0" parTransId="{22ACC9C0-C0C5-4678-850D-D65A062FD363}" sibTransId="{CB18B0E3-63D4-4CBB-A1D3-1989029C5048}"/>
    <dgm:cxn modelId="{B8A28B96-6C8C-4E29-9397-BE2A7E1C1411}" type="presOf" srcId="{DE913BB5-D851-47C4-B4ED-B597EF853212}" destId="{935ACF46-14B6-4C81-8297-C514CBC58E0A}" srcOrd="0" destOrd="0" presId="urn:microsoft.com/office/officeart/2005/8/layout/radial3"/>
    <dgm:cxn modelId="{AF81E331-621A-4B8E-8C97-79BF13ABC926}" type="presParOf" srcId="{30BD0B09-8DFA-490B-B8A8-9315FC93A8BF}" destId="{8751219B-18B4-4135-BFDC-C3D9EA355149}" srcOrd="0" destOrd="0" presId="urn:microsoft.com/office/officeart/2005/8/layout/radial3"/>
    <dgm:cxn modelId="{DFE9ED41-7C06-45C8-A02B-6C55D99C2213}" type="presParOf" srcId="{8751219B-18B4-4135-BFDC-C3D9EA355149}" destId="{1CF673BE-E65F-4FA7-A5F9-578D27E76D9D}" srcOrd="0" destOrd="0" presId="urn:microsoft.com/office/officeart/2005/8/layout/radial3"/>
    <dgm:cxn modelId="{5F079FF3-27C6-44B0-A534-961B2DB2CEEC}" type="presParOf" srcId="{8751219B-18B4-4135-BFDC-C3D9EA355149}" destId="{DDB8E702-8209-48FA-9511-C3496203BBDD}" srcOrd="1" destOrd="0" presId="urn:microsoft.com/office/officeart/2005/8/layout/radial3"/>
    <dgm:cxn modelId="{5C0B94CE-76A7-4801-B19A-DEAB23832296}" type="presParOf" srcId="{8751219B-18B4-4135-BFDC-C3D9EA355149}" destId="{6ED6E020-0B96-4843-86EC-5CE79D7F71DD}" srcOrd="2" destOrd="0" presId="urn:microsoft.com/office/officeart/2005/8/layout/radial3"/>
    <dgm:cxn modelId="{E1B189DE-1E6B-4D94-82A7-6B6BFD241206}" type="presParOf" srcId="{8751219B-18B4-4135-BFDC-C3D9EA355149}" destId="{1B738650-86C0-4DF3-9D23-738C58CBCFEC}" srcOrd="3" destOrd="0" presId="urn:microsoft.com/office/officeart/2005/8/layout/radial3"/>
    <dgm:cxn modelId="{CA05A13A-7E9B-4143-ADF3-2D3CA7C4B82D}" type="presParOf" srcId="{8751219B-18B4-4135-BFDC-C3D9EA355149}" destId="{8DCD43A2-D03C-4245-BF43-B0EAACCFB083}" srcOrd="4" destOrd="0" presId="urn:microsoft.com/office/officeart/2005/8/layout/radial3"/>
    <dgm:cxn modelId="{7F3A3C1B-E87B-4E55-A53A-97966EFE034A}" type="presParOf" srcId="{8751219B-18B4-4135-BFDC-C3D9EA355149}" destId="{935ACF46-14B6-4C81-8297-C514CBC58E0A}" srcOrd="5" destOrd="0" presId="urn:microsoft.com/office/officeart/2005/8/layout/radial3"/>
    <dgm:cxn modelId="{7E123D6B-B9E9-4295-8F8F-18778B708FEE}" type="presParOf" srcId="{8751219B-18B4-4135-BFDC-C3D9EA355149}" destId="{2B00859E-FC6A-4C77-8183-3F9024132F5E}" srcOrd="6" destOrd="0" presId="urn:microsoft.com/office/officeart/2005/8/layout/radial3"/>
    <dgm:cxn modelId="{66F2DF36-6441-48AF-955E-82983577048F}" type="presParOf" srcId="{8751219B-18B4-4135-BFDC-C3D9EA355149}" destId="{EBC04FD5-AB0C-4778-915E-EC58551D5053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52A64-2C6F-4EBF-9E55-9DF8A2909635}">
      <dsp:nvSpPr>
        <dsp:cNvPr id="0" name=""/>
        <dsp:cNvSpPr/>
      </dsp:nvSpPr>
      <dsp:spPr>
        <a:xfrm rot="16200000">
          <a:off x="-570497" y="571225"/>
          <a:ext cx="3034087" cy="1891636"/>
        </a:xfrm>
        <a:prstGeom prst="flowChartManualOperation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Viêm, hoại tử tế bào nhu mô gan</a:t>
          </a:r>
          <a:endParaRPr lang="en-US" sz="2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729" y="606816"/>
        <a:ext cx="1891636" cy="1820453"/>
      </dsp:txXfrm>
    </dsp:sp>
    <dsp:sp modelId="{70BC129C-EA6D-4619-915C-7E63E1DF876C}">
      <dsp:nvSpPr>
        <dsp:cNvPr id="0" name=""/>
        <dsp:cNvSpPr/>
      </dsp:nvSpPr>
      <dsp:spPr>
        <a:xfrm rot="16200000">
          <a:off x="1463011" y="571225"/>
          <a:ext cx="3034087" cy="1891636"/>
        </a:xfrm>
        <a:prstGeom prst="flowChartManualOperati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 tăng sinh xơ của tổ chức liên kết tạo sẹo xơ hóa.</a:t>
          </a:r>
          <a:endParaRPr lang="en-US" sz="2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034237" y="606816"/>
        <a:ext cx="1891636" cy="1820453"/>
      </dsp:txXfrm>
    </dsp:sp>
    <dsp:sp modelId="{58A6C2C1-99C7-480B-81D3-A2850F03596E}">
      <dsp:nvSpPr>
        <dsp:cNvPr id="0" name=""/>
        <dsp:cNvSpPr/>
      </dsp:nvSpPr>
      <dsp:spPr>
        <a:xfrm rot="16200000">
          <a:off x="3496519" y="571225"/>
          <a:ext cx="3034087" cy="1891636"/>
        </a:xfrm>
        <a:prstGeom prst="flowChartManualOperation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 hình thành các hạt tái tạo từ   tế bào gan còn nguyên vẹn làm  đảo lộn cấu trúc bình thường dẫn tới hình thành các u cục trong    nhu mô gan</a:t>
          </a:r>
          <a:r>
            <a:rPr lang="en-US" sz="1800" b="0" i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067745" y="606816"/>
        <a:ext cx="1891636" cy="18204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673BE-E65F-4FA7-A5F9-578D27E76D9D}">
      <dsp:nvSpPr>
        <dsp:cNvPr id="0" name=""/>
        <dsp:cNvSpPr/>
      </dsp:nvSpPr>
      <dsp:spPr>
        <a:xfrm>
          <a:off x="2575311" y="1087214"/>
          <a:ext cx="2600511" cy="2600511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900" b="0" i="0" kern="1200" smtClean="0"/>
            <a:t>Nguyên nhân</a:t>
          </a:r>
          <a:endParaRPr lang="en-US" sz="3900" kern="1200"/>
        </a:p>
      </dsp:txBody>
      <dsp:txXfrm>
        <a:off x="2956147" y="1468050"/>
        <a:ext cx="1838839" cy="1838839"/>
      </dsp:txXfrm>
    </dsp:sp>
    <dsp:sp modelId="{DDB8E702-8209-48FA-9511-C3496203BBDD}">
      <dsp:nvSpPr>
        <dsp:cNvPr id="0" name=""/>
        <dsp:cNvSpPr/>
      </dsp:nvSpPr>
      <dsp:spPr>
        <a:xfrm>
          <a:off x="3225439" y="42856"/>
          <a:ext cx="1300255" cy="130025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600" kern="1200" smtClean="0"/>
            <a:t>Xơ gan do nhiễm trùng</a:t>
          </a:r>
          <a:endParaRPr lang="en-US" sz="1600" kern="1200"/>
        </a:p>
      </dsp:txBody>
      <dsp:txXfrm>
        <a:off x="3415857" y="233274"/>
        <a:ext cx="919419" cy="919419"/>
      </dsp:txXfrm>
    </dsp:sp>
    <dsp:sp modelId="{6ED6E020-0B96-4843-86EC-5CE79D7F71DD}">
      <dsp:nvSpPr>
        <dsp:cNvPr id="0" name=""/>
        <dsp:cNvSpPr/>
      </dsp:nvSpPr>
      <dsp:spPr>
        <a:xfrm>
          <a:off x="4550242" y="680847"/>
          <a:ext cx="1300255" cy="130025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600" kern="1200" smtClean="0"/>
            <a:t>Xơ gan do rối loạn miễn dịch</a:t>
          </a:r>
          <a:endParaRPr lang="en-US" sz="1600" kern="1200"/>
        </a:p>
      </dsp:txBody>
      <dsp:txXfrm>
        <a:off x="4740660" y="871265"/>
        <a:ext cx="919419" cy="919419"/>
      </dsp:txXfrm>
    </dsp:sp>
    <dsp:sp modelId="{1B738650-86C0-4DF3-9D23-738C58CBCFEC}">
      <dsp:nvSpPr>
        <dsp:cNvPr id="0" name=""/>
        <dsp:cNvSpPr/>
      </dsp:nvSpPr>
      <dsp:spPr>
        <a:xfrm>
          <a:off x="4877441" y="2114401"/>
          <a:ext cx="1300255" cy="130025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600" kern="1200" smtClean="0"/>
            <a:t>Xơ gan do biến dưỡng</a:t>
          </a:r>
          <a:endParaRPr lang="en-US" sz="1600" kern="1200"/>
        </a:p>
      </dsp:txBody>
      <dsp:txXfrm>
        <a:off x="5067859" y="2304819"/>
        <a:ext cx="919419" cy="919419"/>
      </dsp:txXfrm>
    </dsp:sp>
    <dsp:sp modelId="{8DCD43A2-D03C-4245-BF43-B0EAACCFB083}">
      <dsp:nvSpPr>
        <dsp:cNvPr id="0" name=""/>
        <dsp:cNvSpPr/>
      </dsp:nvSpPr>
      <dsp:spPr>
        <a:xfrm>
          <a:off x="3960649" y="3264022"/>
          <a:ext cx="1300255" cy="1300255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600" kern="1200" smtClean="0"/>
            <a:t>Xơ gan do cơ học</a:t>
          </a:r>
          <a:endParaRPr lang="en-US" sz="1600" kern="1200"/>
        </a:p>
      </dsp:txBody>
      <dsp:txXfrm>
        <a:off x="4151067" y="3454440"/>
        <a:ext cx="919419" cy="919419"/>
      </dsp:txXfrm>
    </dsp:sp>
    <dsp:sp modelId="{935ACF46-14B6-4C81-8297-C514CBC58E0A}">
      <dsp:nvSpPr>
        <dsp:cNvPr id="0" name=""/>
        <dsp:cNvSpPr/>
      </dsp:nvSpPr>
      <dsp:spPr>
        <a:xfrm>
          <a:off x="2490229" y="3264022"/>
          <a:ext cx="1300255" cy="130025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600" kern="1200" smtClean="0"/>
            <a:t>Xơ gan do thuốc</a:t>
          </a:r>
          <a:endParaRPr lang="en-US" sz="1600" kern="1200"/>
        </a:p>
      </dsp:txBody>
      <dsp:txXfrm>
        <a:off x="2680647" y="3454440"/>
        <a:ext cx="919419" cy="919419"/>
      </dsp:txXfrm>
    </dsp:sp>
    <dsp:sp modelId="{2B00859E-FC6A-4C77-8183-3F9024132F5E}">
      <dsp:nvSpPr>
        <dsp:cNvPr id="0" name=""/>
        <dsp:cNvSpPr/>
      </dsp:nvSpPr>
      <dsp:spPr>
        <a:xfrm>
          <a:off x="1573437" y="2114401"/>
          <a:ext cx="1300255" cy="130025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600" kern="1200" smtClean="0"/>
            <a:t>Xơ gan do rượu</a:t>
          </a:r>
          <a:endParaRPr lang="en-US" sz="1600" kern="1200"/>
        </a:p>
      </dsp:txBody>
      <dsp:txXfrm>
        <a:off x="1763855" y="2304819"/>
        <a:ext cx="919419" cy="919419"/>
      </dsp:txXfrm>
    </dsp:sp>
    <dsp:sp modelId="{EBC04FD5-AB0C-4778-915E-EC58551D5053}">
      <dsp:nvSpPr>
        <dsp:cNvPr id="0" name=""/>
        <dsp:cNvSpPr/>
      </dsp:nvSpPr>
      <dsp:spPr>
        <a:xfrm>
          <a:off x="1900636" y="680847"/>
          <a:ext cx="1300255" cy="130025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600" kern="1200" smtClean="0"/>
            <a:t>Một số nguyên nhân khác</a:t>
          </a:r>
          <a:endParaRPr lang="en-US" sz="1600" kern="1200"/>
        </a:p>
      </dsp:txBody>
      <dsp:txXfrm>
        <a:off x="2091054" y="871265"/>
        <a:ext cx="919419" cy="919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50249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9892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625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4891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797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8074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5170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903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07390C9-E209-452A-AF2C-23D0DB5DF8D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934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87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38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409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897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9008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385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54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6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94B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20466" y="480259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D2E042B1-D278-4E51-A271-6D683C34216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70" y="178308"/>
            <a:ext cx="792911" cy="8025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22384">
            <a:off x="7440837" y="4094179"/>
            <a:ext cx="569762" cy="7818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37665">
            <a:off x="5868590" y="4599157"/>
            <a:ext cx="406745" cy="5581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37665">
            <a:off x="8036749" y="4655537"/>
            <a:ext cx="406745" cy="5581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517">
            <a:off x="6610970" y="4599157"/>
            <a:ext cx="406745" cy="5581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517">
            <a:off x="8693840" y="4378457"/>
            <a:ext cx="406745" cy="5581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517">
            <a:off x="5341595" y="4418624"/>
            <a:ext cx="251670" cy="3453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517">
            <a:off x="5367422" y="4673827"/>
            <a:ext cx="251670" cy="3453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517">
            <a:off x="5750981" y="4493143"/>
            <a:ext cx="251670" cy="3453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55872">
            <a:off x="6333445" y="4458299"/>
            <a:ext cx="406745" cy="5581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880" y="4485085"/>
            <a:ext cx="690287" cy="6987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669" y="4215972"/>
            <a:ext cx="792911" cy="8025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868" y="4669207"/>
            <a:ext cx="690287" cy="69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92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821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7" r:id="rId5"/>
    <p:sldLayoutId id="2147483658" r:id="rId6"/>
    <p:sldLayoutId id="2147483660" r:id="rId7"/>
    <p:sldLayoutId id="2147483661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karethy.com/shop/ubb-inositol-bo-sung-inositol-tang-nang-luong-60-vien/" TargetMode="External"/><Relationship Id="rId3" Type="http://schemas.openxmlformats.org/officeDocument/2006/relationships/image" Target="../media/image40.jp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m.vn/url?sa=i&amp;rct=j&amp;q=&amp;esrc=s&amp;source=images&amp;cd=&amp;ved=2ahUKEwj26-LSoc_hAhVZZt4KHTOiCHIQjRx6BAgBEAU&amp;url=https://www.thuocbietduoc.com.vn/thuoc-15532/methionin-250mg.aspx&amp;psig=AOvVaw3M4yfd37HQC4UriGq_EYfX&amp;ust=1555320263719502" TargetMode="External"/><Relationship Id="rId5" Type="http://schemas.openxmlformats.org/officeDocument/2006/relationships/image" Target="../media/image41.jpeg"/><Relationship Id="rId10" Type="http://schemas.openxmlformats.org/officeDocument/2006/relationships/image" Target="../media/image44.png"/><Relationship Id="rId4" Type="http://schemas.openxmlformats.org/officeDocument/2006/relationships/hyperlink" Target="http://www.google.com.vn/url?sa=i&amp;rct=j&amp;q=&amp;esrc=s&amp;source=images&amp;cd=&amp;ved=2ahUKEwjDvbTgoM_hAhXIFogKHdwcBVAQjRx6BAgBEAU&amp;url=http://tracuuthuoctay.com/nadolol-thuoc-chen-beta-adrenergic-khong-chon-loc/&amp;psig=AOvVaw1ljDrpBIFXMXzJvBcwtjQr&amp;ust=1555320025583796" TargetMode="External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rungtamthuoc.com/p/colchicin-1mg-p3972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vn/url?sa=i&amp;rct=j&amp;q=&amp;esrc=s&amp;source=images&amp;cd=&amp;cad=rja&amp;uact=8&amp;ved=2ahUKEwjX9ODuss_hAhWCFogKHXRsBZsQjRx6BAgBEAU&amp;url=http://tracuuthuoctay.com/vasopressin-cac-vasopressin-hormon-chong-bai-nieu/&amp;psig=AOvVaw3qhRw1DLiMODKjILEryxRx&amp;ust=1555324884295139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hyperlink" Target="https://www.bacsidaday.com/huong-dan-su-dung-thuoc-cimetidin-tri-viem-loet-da-day.html" TargetMode="Externa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ekophar.com/Cefotaxime-1g-497.htmlx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gif"/><Relationship Id="rId4" Type="http://schemas.openxmlformats.org/officeDocument/2006/relationships/hyperlink" Target="http://www.khapharco.com/vi/thuoc-san-xuat/Khang-sinh/Norfloxacin-95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nhathuoc.3c-pharma.net/san-pham/isoptine-40mg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75" y="-389941"/>
            <a:ext cx="5352550" cy="2261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0571" y="3058732"/>
            <a:ext cx="30606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GB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GB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GB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262534" y="2750956"/>
            <a:ext cx="32991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GB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GB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GB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GB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9258" y="2080264"/>
            <a:ext cx="3268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PTH 350 D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6098" y="1388085"/>
            <a:ext cx="4341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srgbClr val="FF0000"/>
                </a:solidFill>
                <a:latin typeface="+mj-lt"/>
              </a:rPr>
              <a:t>ĐỀ TÀI : XƠ GAN</a:t>
            </a:r>
            <a:endParaRPr lang="en-US" sz="3600" b="1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55181" y="95694"/>
            <a:ext cx="8820199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mtClean="0">
                <a:latin typeface="+mj-lt"/>
              </a:rPr>
              <a:t>         3.2 Cận lâm sàng</a:t>
            </a:r>
          </a:p>
          <a:p>
            <a:pPr>
              <a:spcBef>
                <a:spcPts val="600"/>
              </a:spcBef>
            </a:pPr>
            <a:r>
              <a:rPr lang="vi-VN" sz="1800" b="1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. Xét nghiệm máu ngoại vi</a:t>
            </a:r>
          </a:p>
          <a:p>
            <a:pPr>
              <a:spcBef>
                <a:spcPts val="600"/>
              </a:spcBef>
            </a:pPr>
            <a:r>
              <a:rPr lang="vi-VN" sz="1800" b="1" smtClean="0"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vi-VN" sz="1800" b="1">
                <a:latin typeface="Times New Roman" pitchFamily="18" charset="0"/>
                <a:cs typeface="Times New Roman" pitchFamily="18" charset="0"/>
              </a:rPr>
              <a:t>Hội chứng viêm</a:t>
            </a:r>
          </a:p>
          <a:p>
            <a:pPr lvl="1">
              <a:spcBef>
                <a:spcPts val="600"/>
              </a:spcBef>
            </a:pP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             +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Fibrinogen máu: tăng &gt;4g/l.</a:t>
            </a:r>
          </a:p>
          <a:p>
            <a:pPr lvl="1">
              <a:spcBef>
                <a:spcPts val="600"/>
              </a:spcBef>
            </a:pP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             +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LDH&gt;250đv,  CRP&gt;20mg/l, VS: tăng.(khi có xơ tiến triển)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vi-VN" sz="1800" b="1" smtClean="0">
                <a:latin typeface="Times New Roman" pitchFamily="18" charset="0"/>
                <a:cs typeface="Times New Roman" pitchFamily="18" charset="0"/>
              </a:rPr>
              <a:t>Hội </a:t>
            </a:r>
            <a:r>
              <a:rPr lang="vi-VN" sz="1800" b="1">
                <a:latin typeface="Times New Roman" pitchFamily="18" charset="0"/>
                <a:cs typeface="Times New Roman" pitchFamily="18" charset="0"/>
              </a:rPr>
              <a:t>chứng thiếu máu: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Đẳng sắc, hoặc giảm 3 dòng tế bào máu khi có cường lách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000" b="1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000" b="1">
                <a:latin typeface="Times New Roman" pitchFamily="18" charset="0"/>
                <a:cs typeface="Times New Roman" pitchFamily="18" charset="0"/>
              </a:rPr>
              <a:t>Xét nghiệm chức năng gan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1800" b="1">
                <a:latin typeface="Times New Roman" pitchFamily="18" charset="0"/>
                <a:cs typeface="Times New Roman" pitchFamily="18" charset="0"/>
              </a:rPr>
              <a:t>Hội chứng suy gan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endParaRPr lang="en-US" sz="1800" b="1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800" b="1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800" b="1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vi-VN" sz="1800" b="1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endParaRPr lang="vi-VN" sz="18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558" y="3097958"/>
            <a:ext cx="3175201" cy="16536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3550606" y="2668813"/>
            <a:ext cx="4944140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>
                <a:latin typeface="Times New Roman" pitchFamily="18" charset="0"/>
                <a:cs typeface="Times New Roman" pitchFamily="18" charset="0"/>
              </a:rPr>
              <a:t>+  Các  xét  nghiệm  chức  năng  gan  đặc  hiệu:  Nghiệm  pháp  Galactose  niệu+,</a:t>
            </a:r>
          </a:p>
          <a:p>
            <a:pPr>
              <a:lnSpc>
                <a:spcPct val="150000"/>
              </a:lnSpc>
            </a:pPr>
            <a:r>
              <a:rPr lang="vi-VN" sz="1800">
                <a:latin typeface="Times New Roman" pitchFamily="18" charset="0"/>
                <a:cs typeface="Times New Roman" pitchFamily="18" charset="0"/>
              </a:rPr>
              <a:t>thanh thải caffein (+).</a:t>
            </a:r>
          </a:p>
          <a:p>
            <a:pPr>
              <a:lnSpc>
                <a:spcPct val="150000"/>
              </a:lnSpc>
            </a:pPr>
            <a:r>
              <a:rPr lang="vi-VN" sz="180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vi-VN" sz="1800" b="1">
                <a:latin typeface="Times New Roman" pitchFamily="18" charset="0"/>
                <a:cs typeface="Times New Roman" pitchFamily="18" charset="0"/>
              </a:rPr>
              <a:t>Hội  chứng  hủy  tế  bào  gan 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iểu  hiện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viêm  trong  xơ  gan  tiến  triển 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và tăng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ALAT, ASAT . </a:t>
            </a:r>
            <a:endParaRPr lang="en-US" sz="1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720" y="124526"/>
            <a:ext cx="2531704" cy="2622458"/>
          </a:xfrm>
        </p:spPr>
        <p:txBody>
          <a:bodyPr/>
          <a:lstStyle/>
          <a:p>
            <a:pPr marL="0" indent="0">
              <a:buNone/>
            </a:pPr>
            <a:r>
              <a:rPr lang="en-US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Siêu âm gan</a:t>
            </a:r>
            <a:endParaRPr lang="vi-VN" sz="1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nhỏ, bờ không đều, hình răng cưa, dạng nốt, tĩnh mạch cửa tĩnh mạch lách giãn, tái lập tĩnh mạch rốn, thuyên tắc tĩnh mạch cửa</a:t>
            </a:r>
            <a:endParaRPr 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104708" y="156424"/>
            <a:ext cx="2945214" cy="2468826"/>
          </a:xfrm>
        </p:spPr>
        <p:txBody>
          <a:bodyPr/>
          <a:lstStyle/>
          <a:p>
            <a:pPr marL="0" indent="0">
              <a:buNone/>
            </a:pP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Soi ổ bụng </a:t>
            </a:r>
            <a:endParaRPr lang="en-US" sz="1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Giản </a:t>
            </a:r>
            <a:r>
              <a:rPr lang="vi-VN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 mạch phúc mạc, mạc treo, tĩnh mạch rốn, hoặc soi thực quản dạ dày thấy có trướng tĩnh mạch thực quản, dạ dày.</a:t>
            </a:r>
          </a:p>
          <a:p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6241313" y="120742"/>
            <a:ext cx="2864112" cy="2349189"/>
          </a:xfrm>
        </p:spPr>
        <p:txBody>
          <a:bodyPr/>
          <a:lstStyle/>
          <a:p>
            <a:pPr marL="0" indent="0">
              <a:buNone/>
            </a:pP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  <a:r>
              <a:rPr lang="vi-VN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thiết gan </a:t>
            </a:r>
            <a:endParaRPr lang="en-US" sz="1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vi-VN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nghiệm quyết định trong chẩn đoán xơ gan, góp phần chẩn đoán nguyên nhân và phân loại xơ gan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20" y="2666612"/>
            <a:ext cx="2513633" cy="2085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637" y="2382122"/>
            <a:ext cx="2403875" cy="2505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470" y="2306982"/>
            <a:ext cx="3536530" cy="259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4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"/>
          <p:cNvSpPr txBox="1">
            <a:spLocks noGrp="1"/>
          </p:cNvSpPr>
          <p:nvPr>
            <p:ph type="title" idx="4294967295"/>
          </p:nvPr>
        </p:nvSpPr>
        <p:spPr>
          <a:xfrm>
            <a:off x="409423" y="3849812"/>
            <a:ext cx="3466107" cy="995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diểm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Child - Pugh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Google Shape;290;p24"/>
          <p:cNvSpPr txBox="1">
            <a:spLocks noGrp="1"/>
          </p:cNvSpPr>
          <p:nvPr>
            <p:ph type="sldNum" idx="12"/>
          </p:nvPr>
        </p:nvSpPr>
        <p:spPr>
          <a:xfrm>
            <a:off x="4177608" y="4868588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901290"/>
              </p:ext>
            </p:extLst>
          </p:nvPr>
        </p:nvGraphicFramePr>
        <p:xfrm>
          <a:off x="1919702" y="1485116"/>
          <a:ext cx="5304596" cy="2255520"/>
        </p:xfrm>
        <a:graphic>
          <a:graphicData uri="http://schemas.openxmlformats.org/drawingml/2006/table">
            <a:tbl>
              <a:tblPr firstRow="1" bandRow="1">
                <a:tableStyleId>{55E59D8E-6325-49CB-9926-B8024F6AC7F6}</a:tableStyleId>
              </a:tblPr>
              <a:tblGrid>
                <a:gridCol w="1326149"/>
                <a:gridCol w="1326149"/>
                <a:gridCol w="1326149"/>
                <a:gridCol w="1326149"/>
              </a:tblGrid>
              <a:tr h="2772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điểm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</a:t>
                      </a:r>
                      <a:r>
                        <a:rPr lang="en-US" dirty="0" err="1" smtClean="0"/>
                        <a:t>điểm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</a:t>
                      </a:r>
                      <a:r>
                        <a:rPr lang="en-US" dirty="0" err="1" smtClean="0"/>
                        <a:t>điểm</a:t>
                      </a:r>
                      <a:endParaRPr lang="en-US" dirty="0"/>
                    </a:p>
                  </a:txBody>
                  <a:tcPr/>
                </a:tc>
              </a:tr>
              <a:tr h="27722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Bệnh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Không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Lú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lẫn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Hôn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mê</a:t>
                      </a:r>
                      <a:endParaRPr lang="en-US" dirty="0"/>
                    </a:p>
                  </a:txBody>
                  <a:tcPr/>
                </a:tc>
              </a:tr>
              <a:tr h="27722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Không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đáo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Vừa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phải</a:t>
                      </a:r>
                      <a:endParaRPr lang="en-US" dirty="0"/>
                    </a:p>
                  </a:txBody>
                  <a:tcPr/>
                </a:tc>
              </a:tr>
              <a:tr h="463901">
                <a:tc>
                  <a:txBody>
                    <a:bodyPr/>
                    <a:lstStyle/>
                    <a:p>
                      <a:r>
                        <a:rPr lang="en-US" dirty="0" smtClean="0"/>
                        <a:t>Bilirubin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&lt;</a:t>
                      </a:r>
                      <a:r>
                        <a:rPr lang="en-US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35</a:t>
                      </a:r>
                      <a:r>
                        <a:rPr lang="en-US" sz="1400" b="0" i="0" u="none" strike="noStrike" cap="none" baseline="300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14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mol</a:t>
                      </a:r>
                      <a:r>
                        <a:rPr lang="en-US" sz="14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/l</a:t>
                      </a:r>
                      <a:endParaRPr lang="en-US" sz="14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35-</a:t>
                      </a:r>
                      <a:r>
                        <a:rPr lang="en-US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50</a:t>
                      </a:r>
                      <a:r>
                        <a:rPr lang="en-US" sz="1400" b="0" i="0" u="none" strike="noStrike" cap="none" baseline="300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m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mol</a:t>
                      </a:r>
                      <a:r>
                        <a:rPr lang="en-US" sz="14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/l</a:t>
                      </a:r>
                      <a:endParaRPr lang="en-US" sz="14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&lt;50</a:t>
                      </a:r>
                      <a:r>
                        <a:rPr lang="en-US" sz="1400" b="0" i="0" u="none" strike="noStrike" cap="none" baseline="300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14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mol</a:t>
                      </a:r>
                      <a:r>
                        <a:rPr lang="en-US" sz="14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/l</a:t>
                      </a:r>
                      <a:endParaRPr lang="en-US" sz="14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277224">
                <a:tc>
                  <a:txBody>
                    <a:bodyPr/>
                    <a:lstStyle/>
                    <a:p>
                      <a:r>
                        <a:rPr lang="en-US" dirty="0" smtClean="0"/>
                        <a:t>Albumin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&gt;35 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28-35 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28g/l</a:t>
                      </a:r>
                      <a:endParaRPr lang="en-US" dirty="0"/>
                    </a:p>
                  </a:txBody>
                  <a:tcPr/>
                </a:tc>
              </a:tr>
              <a:tr h="27722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Tỷ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Prothrombin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40-50%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&lt;40%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178" y="744608"/>
            <a:ext cx="499915" cy="481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3887" y="0"/>
            <a:ext cx="48484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mtClean="0">
                <a:latin typeface="+mj-lt"/>
              </a:rPr>
              <a:t>4. Tiên lượng và biến chứng</a:t>
            </a:r>
          </a:p>
          <a:p>
            <a:r>
              <a:rPr lang="vi-VN" sz="1800" b="1" smtClean="0">
                <a:latin typeface="+mj-lt"/>
              </a:rPr>
              <a:t>4.1 Tiên lượng</a:t>
            </a:r>
            <a:endParaRPr lang="en-US" sz="1800" b="1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932" y="602680"/>
            <a:ext cx="9835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vi-VN" sz="1800">
                <a:solidFill>
                  <a:schemeClr val="tx1"/>
                </a:solidFill>
                <a:latin typeface="+mj-lt"/>
                <a:cs typeface="Times" pitchFamily="18" charset="0"/>
              </a:rPr>
              <a:t>Tiên lượng lâu dài là xấu, 5% sống sau 5 năm, phụ thuộc biến chứng.</a:t>
            </a:r>
            <a:endParaRPr lang="en-US" sz="1800">
              <a:solidFill>
                <a:schemeClr val="tx1"/>
              </a:solidFill>
              <a:latin typeface="+mj-lt"/>
              <a:cs typeface="Times" pitchFamily="18" charset="0"/>
            </a:endParaRPr>
          </a:p>
          <a:p>
            <a:pPr>
              <a:buFontTx/>
              <a:buChar char="-"/>
            </a:pPr>
            <a:r>
              <a:rPr lang="vi-VN" sz="1800">
                <a:solidFill>
                  <a:schemeClr val="tx1"/>
                </a:solidFill>
                <a:latin typeface="+mj-lt"/>
                <a:cs typeface="Times" pitchFamily="18" charset="0"/>
              </a:rPr>
              <a:t>Tiên lượng xấu khi có vàng da kéo dài, xuất huyết, hôn mê gan, teo gan vàng cấp, </a:t>
            </a:r>
            <a:endParaRPr lang="en-US" sz="1800">
              <a:solidFill>
                <a:schemeClr val="tx1"/>
              </a:solidFill>
              <a:latin typeface="+mj-lt"/>
              <a:cs typeface="Times" pitchFamily="18" charset="0"/>
            </a:endParaRPr>
          </a:p>
          <a:p>
            <a:r>
              <a:rPr lang="vi-VN" sz="1800">
                <a:solidFill>
                  <a:schemeClr val="tx1"/>
                </a:solidFill>
                <a:latin typeface="+mj-lt"/>
                <a:cs typeface="Times" pitchFamily="18" charset="0"/>
              </a:rPr>
              <a:t>nhiễm khuẩn</a:t>
            </a:r>
            <a:endParaRPr lang="en-US" sz="1800" dirty="0">
              <a:solidFill>
                <a:schemeClr val="tx1"/>
              </a:solidFill>
              <a:latin typeface="+mj-lt"/>
              <a:cs typeface="Times" pitchFamily="18" charset="0"/>
            </a:endParaRPr>
          </a:p>
        </p:txBody>
      </p:sp>
      <p:sp>
        <p:nvSpPr>
          <p:cNvPr id="12" name="Google Shape;286;p24"/>
          <p:cNvSpPr/>
          <p:nvPr/>
        </p:nvSpPr>
        <p:spPr>
          <a:xfrm>
            <a:off x="3869895" y="3751135"/>
            <a:ext cx="1499547" cy="1309968"/>
          </a:xfrm>
          <a:prstGeom prst="ellipse">
            <a:avLst/>
          </a:prstGeom>
          <a:solidFill>
            <a:srgbClr val="F8BB00">
              <a:alpha val="86670"/>
            </a:srgbClr>
          </a:solidFill>
          <a:ln w="9525" cap="flat" cmpd="sng">
            <a:solidFill>
              <a:srgbClr val="617A8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 A: Ðiểm 5 hay 6.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287;p24"/>
          <p:cNvSpPr/>
          <p:nvPr/>
        </p:nvSpPr>
        <p:spPr>
          <a:xfrm>
            <a:off x="6453964" y="3751134"/>
            <a:ext cx="1424280" cy="1309970"/>
          </a:xfrm>
          <a:prstGeom prst="ellipse">
            <a:avLst/>
          </a:prstGeom>
          <a:solidFill>
            <a:srgbClr val="E8004C">
              <a:alpha val="86670"/>
            </a:srgbClr>
          </a:solidFill>
          <a:ln w="9525" cap="flat" cmpd="sng">
            <a:solidFill>
              <a:srgbClr val="617A8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 </a:t>
            </a:r>
            <a:r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 </a:t>
            </a: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10-15.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289;p24"/>
          <p:cNvSpPr/>
          <p:nvPr/>
        </p:nvSpPr>
        <p:spPr>
          <a:xfrm>
            <a:off x="5134687" y="3751136"/>
            <a:ext cx="1478764" cy="1309967"/>
          </a:xfrm>
          <a:prstGeom prst="ellipse">
            <a:avLst/>
          </a:prstGeom>
          <a:solidFill>
            <a:srgbClr val="ED4A00">
              <a:alpha val="86670"/>
            </a:srgbClr>
          </a:solidFill>
          <a:ln w="9525" cap="flat" cmpd="sng">
            <a:solidFill>
              <a:srgbClr val="617A8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 B: </a:t>
            </a:r>
            <a:r>
              <a:rPr lang="vi-VN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ểm </a:t>
            </a: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7-9.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Varela Round"/>
              <a:cs typeface="Times New Roman" panose="02020603050405020304" pitchFamily="18" charset="0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43094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6"/>
          <p:cNvSpPr/>
          <p:nvPr/>
        </p:nvSpPr>
        <p:spPr>
          <a:xfrm>
            <a:off x="1510408" y="347472"/>
            <a:ext cx="6276513" cy="315033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A1BE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6"/>
          <p:cNvSpPr txBox="1">
            <a:spLocks noGrp="1"/>
          </p:cNvSpPr>
          <p:nvPr>
            <p:ph type="body" idx="4294967295"/>
          </p:nvPr>
        </p:nvSpPr>
        <p:spPr>
          <a:xfrm>
            <a:off x="1078992" y="3363461"/>
            <a:ext cx="7132320" cy="1616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4.2.1.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vi-VN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Nhiễm 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 </a:t>
            </a:r>
            <a:r>
              <a:rPr lang="vi-VN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báng </a:t>
            </a:r>
            <a:r>
              <a:rPr lang="vi-VN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có thể gặp sau viêm ruột, với biểu hiện báng tăng nhanh hơn, đau bụng tự nhiên</a:t>
            </a:r>
            <a:r>
              <a:rPr lang="vi-VN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sốt.</a:t>
            </a:r>
            <a:endParaRPr lang="en-U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báng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vi-VN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8" name="Google Shape;428;p36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73975" y="-31729"/>
            <a:ext cx="386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539" y="524341"/>
            <a:ext cx="2982474" cy="2115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013" y="526616"/>
            <a:ext cx="3036163" cy="21154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1634" y="2587372"/>
            <a:ext cx="20858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Nhiễm</a:t>
            </a:r>
            <a:r>
              <a:rPr lang="en-US" sz="1600" dirty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trùng</a:t>
            </a:r>
            <a:r>
              <a:rPr lang="en-US" sz="1600" dirty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dịch</a:t>
            </a:r>
            <a:r>
              <a:rPr lang="en-US" sz="1600" dirty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báng</a:t>
            </a:r>
            <a:endParaRPr lang="en-US" sz="1600" dirty="0">
              <a:solidFill>
                <a:schemeClr val="tx1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2013" y="2609899"/>
            <a:ext cx="2879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8929" y="36196"/>
            <a:ext cx="975445" cy="1048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4548" y="732956"/>
            <a:ext cx="499915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5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1047298" y="131490"/>
            <a:ext cx="69579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4.2.2.Bệnh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oét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87" y="900135"/>
            <a:ext cx="3593592" cy="24703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8392" y="3470047"/>
            <a:ext cx="38421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Loét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 dày tá tràng: Hay gặp ổ loét ở hành tá </a:t>
            </a:r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 loét thường rất ít triệu chứng, khó liền sẹo, dễ tái phát nên có nhiều biến chứng như thủng, chảy máu.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6900" y="3470047"/>
            <a:ext cx="37523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 dày tăng áp cửa: Niêm mạc dạ dày đỏ rực, nhưng thực sự không phải viêm. Dần dần, niêm mạc có hình khảm và có thể kèm theo trướng tĩnh mạch dạ </a:t>
            </a:r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268" y="749128"/>
            <a:ext cx="499915" cy="488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00" y="900135"/>
            <a:ext cx="3886012" cy="24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5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1259392" y="18734"/>
            <a:ext cx="7028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2.3. Chảy máu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niêm mạc, nội tạng, chảy máu từ 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 mạch trướng thực quản, từ trĩ trong tăng áp cửa. </a:t>
            </a: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28" y="752948"/>
            <a:ext cx="3348272" cy="2263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099" y="682402"/>
            <a:ext cx="4044679" cy="24991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2799" y="3666172"/>
            <a:ext cx="74217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áp lực tĩnh mạch cửa quá cao</a:t>
            </a:r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Bệnh khởi phát đột ngột với nôn máu nhưng không có triệu chứng báo </a:t>
            </a:r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trước.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trạng chảy máu có khi rất nặng với biểu hiện choáng do mất máu, đe doạ tính mạn</a:t>
            </a:r>
            <a:r>
              <a:rPr lang="vi-VN" dirty="0"/>
              <a:t>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3453" y="3102225"/>
            <a:ext cx="3083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97500" y="3153497"/>
            <a:ext cx="35947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549" y="724934"/>
            <a:ext cx="499915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4" name="Rectangle 3"/>
          <p:cNvSpPr/>
          <p:nvPr/>
        </p:nvSpPr>
        <p:spPr>
          <a:xfrm>
            <a:off x="1083075" y="107972"/>
            <a:ext cx="25107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4.2.4.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3011" y="89092"/>
            <a:ext cx="29426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4.2.5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47" y="506741"/>
            <a:ext cx="3302493" cy="2691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665" y="506741"/>
            <a:ext cx="3497803" cy="2691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1116" y="3284701"/>
            <a:ext cx="3762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 trình của giai đoạn cuối xơ gan</a:t>
            </a:r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các yếu tố làm dễ như nhiễm trùng, xuất huyết, rối loạn nước điện giải, sau phẫu thuật nối tắt tĩnh mạch chủ còn gọi là bệnh não gan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0665" y="3284700"/>
            <a:ext cx="35584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426" y="704645"/>
            <a:ext cx="499915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1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5994537" y="215078"/>
            <a:ext cx="3346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2.8.Rối loạn yếu tố </a:t>
            </a:r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đông </a:t>
            </a:r>
            <a:r>
              <a:rPr lang="vi-VN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máu: 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574" y="785910"/>
            <a:ext cx="3078472" cy="2032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111" y="2850101"/>
            <a:ext cx="2682001" cy="2157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111" y="785853"/>
            <a:ext cx="2682000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59612" y="203564"/>
            <a:ext cx="300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2.7. Rối loạn đường máu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59612" y="3051543"/>
            <a:ext cx="33161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rối loạn dung nạp glucose nhưng ít khi gây nên bệnh cảnh đái tháo đường thật sự, hoặc đường máu giảm trong suy gan nặng.  </a:t>
            </a:r>
          </a:p>
          <a:p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181737" y="190347"/>
            <a:ext cx="2082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2.6. Ung thư gan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5910"/>
            <a:ext cx="2937388" cy="22656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1737" y="3277773"/>
            <a:ext cx="2582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latin typeface="+mj-lt"/>
              </a:rPr>
              <a:t>Thường gặp sau xơ gan ngoại trừ xơ gan do tim và xơ gan do ứ mật.  </a:t>
            </a:r>
          </a:p>
        </p:txBody>
      </p:sp>
    </p:spTree>
    <p:extLst>
      <p:ext uri="{BB962C8B-B14F-4D97-AF65-F5344CB8AC3E}">
        <p14:creationId xmlns:p14="http://schemas.microsoft.com/office/powerpoint/2010/main" val="288859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9"/>
          <p:cNvSpPr txBox="1">
            <a:spLocks noGrp="1"/>
          </p:cNvSpPr>
          <p:nvPr>
            <p:ph type="subTitle" idx="4294967295"/>
          </p:nvPr>
        </p:nvSpPr>
        <p:spPr>
          <a:xfrm>
            <a:off x="735420" y="200055"/>
            <a:ext cx="8885274" cy="12618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vi-VN" sz="1800" b="1" dirty="0" smtClean="0">
                <a:solidFill>
                  <a:schemeClr val="tx1"/>
                </a:solidFill>
                <a:latin typeface="+mj-lt"/>
              </a:rPr>
              <a:t>5.1 </a:t>
            </a:r>
            <a:r>
              <a:rPr lang="vi-VN" sz="1800" b="1" dirty="0">
                <a:solidFill>
                  <a:schemeClr val="tx1"/>
                </a:solidFill>
                <a:latin typeface="+mj-lt"/>
              </a:rPr>
              <a:t>Chế độ ăn uống </a:t>
            </a:r>
            <a:r>
              <a:rPr lang="vi-VN" sz="1800" b="1">
                <a:solidFill>
                  <a:schemeClr val="tx1"/>
                </a:solidFill>
                <a:latin typeface="+mj-lt"/>
              </a:rPr>
              <a:t>nghỉ </a:t>
            </a:r>
            <a:r>
              <a:rPr lang="vi-VN" sz="1800" b="1" smtClean="0">
                <a:solidFill>
                  <a:schemeClr val="tx1"/>
                </a:solidFill>
                <a:latin typeface="+mj-lt"/>
              </a:rPr>
              <a:t>ngơi:</a:t>
            </a:r>
            <a:endParaRPr lang="vi-VN" sz="1800" b="1" dirty="0" smtClean="0">
              <a:solidFill>
                <a:schemeClr val="tx1"/>
              </a:solidFill>
              <a:latin typeface="+mj-lt"/>
            </a:endParaRPr>
          </a:p>
          <a:p>
            <a:pPr marL="0" lvl="0" indent="0">
              <a:buNone/>
            </a:pPr>
            <a:r>
              <a:rPr lang="vi-VN" sz="1800" dirty="0" smtClean="0">
                <a:solidFill>
                  <a:schemeClr val="tx1"/>
                </a:solidFill>
                <a:latin typeface="+mj-lt"/>
              </a:rPr>
              <a:t> -Chế </a:t>
            </a:r>
            <a:r>
              <a:rPr lang="vi-VN" sz="1800" dirty="0">
                <a:solidFill>
                  <a:schemeClr val="tx1"/>
                </a:solidFill>
                <a:latin typeface="+mj-lt"/>
              </a:rPr>
              <a:t>độ hạn chế muối rất quan </a:t>
            </a:r>
            <a:r>
              <a:rPr lang="vi-VN" sz="1800" dirty="0" smtClean="0">
                <a:solidFill>
                  <a:schemeClr val="tx1"/>
                </a:solidFill>
                <a:latin typeface="+mj-lt"/>
              </a:rPr>
              <a:t>trọng, </a:t>
            </a:r>
            <a:r>
              <a:rPr lang="vi-VN" sz="1800" dirty="0">
                <a:solidFill>
                  <a:schemeClr val="tx1"/>
                </a:solidFill>
                <a:latin typeface="+mj-lt"/>
              </a:rPr>
              <a:t>nên dùng đạm thực vật, hạn chế hoạt động thể lực</a:t>
            </a:r>
            <a:endParaRPr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1" name="Google Shape;361;p29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069459" y="0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Điều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246481"/>
              </p:ext>
            </p:extLst>
          </p:nvPr>
        </p:nvGraphicFramePr>
        <p:xfrm>
          <a:off x="138223" y="1010094"/>
          <a:ext cx="8867553" cy="416217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919258"/>
                <a:gridCol w="2217347"/>
                <a:gridCol w="2743200"/>
                <a:gridCol w="2987748"/>
              </a:tblGrid>
              <a:tr h="212650">
                <a:tc>
                  <a:txBody>
                    <a:bodyPr/>
                    <a:lstStyle/>
                    <a:p>
                      <a:r>
                        <a:rPr lang="vi-VN" sz="1300" dirty="0" smtClean="0"/>
                        <a:t>Giờ ăn</a:t>
                      </a:r>
                      <a:endParaRPr lang="en-GB" sz="13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mtClean="0"/>
                        <a:t>  </a:t>
                      </a:r>
                      <a:r>
                        <a:rPr lang="vi-VN" sz="1300" smtClean="0"/>
                        <a:t>Thứ</a:t>
                      </a:r>
                      <a:r>
                        <a:rPr lang="vi-VN" sz="1300" baseline="0" smtClean="0"/>
                        <a:t> 2 + 5</a:t>
                      </a:r>
                      <a:endParaRPr lang="en-GB" sz="13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300" dirty="0" smtClean="0"/>
                        <a:t>Thứ 3 + 6</a:t>
                      </a:r>
                      <a:endParaRPr lang="en-GB" sz="13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300" dirty="0" smtClean="0"/>
                        <a:t>Thứ 4 + 7</a:t>
                      </a:r>
                      <a:endParaRPr lang="en-GB" sz="13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705">
                <a:tc>
                  <a:txBody>
                    <a:bodyPr/>
                    <a:lstStyle/>
                    <a:p>
                      <a:r>
                        <a:rPr lang="vi-VN" dirty="0" smtClean="0"/>
                        <a:t>7h00</a:t>
                      </a:r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Cháo</a:t>
                      </a:r>
                      <a:r>
                        <a:rPr lang="vi-VN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thịt 300ml</a:t>
                      </a:r>
                    </a:p>
                    <a:p>
                      <a:r>
                        <a:rPr lang="vi-VN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 30g</a:t>
                      </a:r>
                    </a:p>
                    <a:p>
                      <a:r>
                        <a:rPr lang="vi-VN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 nạc 20g</a:t>
                      </a:r>
                    </a:p>
                    <a:p>
                      <a:r>
                        <a:rPr lang="vi-VN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cam( cam 200g, đường 20g)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Phở thịt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 phở 150g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 bò 20g</a:t>
                      </a:r>
                      <a:endParaRPr lang="en-GB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mì ruốc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 tươi 200ml</a:t>
                      </a:r>
                      <a:endParaRPr lang="en-GB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2362">
                <a:tc>
                  <a:txBody>
                    <a:bodyPr/>
                    <a:lstStyle/>
                    <a:p>
                      <a:r>
                        <a:rPr lang="vi-VN" dirty="0" smtClean="0"/>
                        <a:t>11h00</a:t>
                      </a:r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Cơm(gạo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100g): 2 miệng bát cơm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 nạc 50g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 cải bắp luộc 200g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 rau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 </a:t>
                      </a:r>
                      <a:r>
                        <a:rPr lang="vi-VN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xiêm 200g</a:t>
                      </a:r>
                      <a:endParaRPr lang="vi-VN" sz="1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Cơm(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gạo 100g): 2 lưng bát cơm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 nạc 30g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 phụ om cà chua(đậu phụ 70g,cà chua 50g)</a:t>
                      </a:r>
                    </a:p>
                    <a:p>
                      <a:r>
                        <a:rPr lang="vi-VN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 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 non </a:t>
                      </a:r>
                      <a:r>
                        <a:rPr lang="vi-VN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luộc 200g ; Canh 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Dưa </a:t>
                      </a:r>
                      <a:r>
                        <a:rPr lang="vi-VN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hấu 200g ; Dầu ăn cả ngày 20g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Cơm(gạo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100g):2 lưng bát cơm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  kho thịt (trứng 1 quả, thịt 30g)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 cải trắng luộc 200g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 ngọt 300g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30g</a:t>
                      </a:r>
                      <a:endParaRPr lang="en-GB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842">
                <a:tc>
                  <a:txBody>
                    <a:bodyPr/>
                    <a:lstStyle/>
                    <a:p>
                      <a:r>
                        <a:rPr lang="vi-VN" dirty="0" smtClean="0"/>
                        <a:t>18h</a:t>
                      </a:r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Cơm(gạo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100g):2 lưng bát cơm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 cải xanh non luộc 200g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 rau</a:t>
                      </a:r>
                      <a:endParaRPr lang="en-GB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Cơm(gạo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100g):2 lưng bát cơm 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 trôi kho nhạt 70g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 đỏ xào 200g</a:t>
                      </a:r>
                      <a:endParaRPr lang="en-GB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cơm(gạo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100g):2 lưng bát cơm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Tôm rang bóc vỏ 60g</a:t>
                      </a:r>
                    </a:p>
                    <a:p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 muống </a:t>
                      </a:r>
                      <a:r>
                        <a:rPr lang="vi-VN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 200g</a:t>
                      </a:r>
                      <a:r>
                        <a:rPr lang="vi-VN" sz="12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Nước rau</a:t>
                      </a:r>
                      <a:endParaRPr lang="vi-VN" sz="1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091">
                <a:tc>
                  <a:txBody>
                    <a:bodyPr/>
                    <a:lstStyle/>
                    <a:p>
                      <a:r>
                        <a:rPr lang="vi-VN" dirty="0" smtClean="0"/>
                        <a:t>21h</a:t>
                      </a:r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 tươi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200ml</a:t>
                      </a:r>
                      <a:endParaRPr lang="en-GB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 tươi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200ml</a:t>
                      </a:r>
                      <a:endParaRPr lang="en-GB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 tươi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200ml</a:t>
                      </a:r>
                      <a:endParaRPr lang="en-GB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GB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2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lượng=1453Kcal</a:t>
                      </a:r>
                    </a:p>
                    <a:p>
                      <a:r>
                        <a:rPr lang="vi-VN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P=61g ; L=20g</a:t>
                      </a:r>
                      <a:endParaRPr lang="vi-VN" sz="1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G=256g ; Chất 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xơ=16g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lượng=1550Kcal</a:t>
                      </a:r>
                    </a:p>
                    <a:p>
                      <a:r>
                        <a:rPr lang="vi-VN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P=62g ; L=40g</a:t>
                      </a:r>
                      <a:endParaRPr lang="vi-VN" sz="1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G=235g ; Chất 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xơ=6g</a:t>
                      </a:r>
                      <a:endParaRPr lang="vi-VN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lượng=1671Kcal</a:t>
                      </a:r>
                    </a:p>
                    <a:p>
                      <a:r>
                        <a:rPr lang="vi-VN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P=64g ; L=42g</a:t>
                      </a:r>
                      <a:endParaRPr lang="vi-VN" sz="1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G=260g ; Chất </a:t>
                      </a:r>
                      <a:r>
                        <a:rPr lang="vi-V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xơ=11g</a:t>
                      </a:r>
                      <a:endParaRPr lang="en-GB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13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232218" y="76208"/>
            <a:ext cx="79862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5.2 Thuốc điều trị </a:t>
            </a:r>
            <a:endParaRPr lang="vi-VN" sz="2000" b="1" dirty="0" smtClean="0">
              <a:latin typeface="+mj-lt"/>
            </a:endParaRPr>
          </a:p>
          <a:p>
            <a:r>
              <a:rPr lang="vi-VN" sz="1800" b="1" dirty="0" smtClean="0">
                <a:latin typeface="+mj-lt"/>
              </a:rPr>
              <a:t> 5.2.1 </a:t>
            </a:r>
            <a:r>
              <a:rPr lang="vi-VN" sz="1800" b="1" dirty="0">
                <a:latin typeface="+mj-lt"/>
              </a:rPr>
              <a:t>Điều trị triệu </a:t>
            </a:r>
            <a:r>
              <a:rPr lang="vi-VN" sz="1800" b="1" dirty="0" smtClean="0">
                <a:latin typeface="+mj-lt"/>
              </a:rPr>
              <a:t>chứng </a:t>
            </a:r>
          </a:p>
          <a:p>
            <a:r>
              <a:rPr lang="vi-VN" sz="1800" b="1" dirty="0" smtClean="0">
                <a:latin typeface="+mj-lt"/>
              </a:rPr>
              <a:t>  a</a:t>
            </a:r>
            <a:r>
              <a:rPr lang="vi-VN" sz="1800" b="1" dirty="0">
                <a:latin typeface="+mj-lt"/>
              </a:rPr>
              <a:t>. Điều trị </a:t>
            </a:r>
            <a:r>
              <a:rPr lang="vi-VN" sz="1800" b="1">
                <a:latin typeface="+mj-lt"/>
              </a:rPr>
              <a:t>cổ </a:t>
            </a:r>
            <a:r>
              <a:rPr lang="vi-VN" sz="1800" b="1" smtClean="0">
                <a:latin typeface="+mj-lt"/>
              </a:rPr>
              <a:t>trướng:</a:t>
            </a:r>
          </a:p>
          <a:p>
            <a:r>
              <a:rPr lang="vi-VN" sz="1800"/>
              <a:t>Khó khăn hơn so vơi cổ trướng do các nguyên nhân khác. </a:t>
            </a:r>
            <a:endParaRPr lang="vi-VN" sz="1800" smtClean="0"/>
          </a:p>
          <a:p>
            <a:r>
              <a:rPr lang="vi-VN" sz="1800" smtClean="0"/>
              <a:t>Ăn </a:t>
            </a:r>
            <a:r>
              <a:rPr lang="vi-VN" sz="1800"/>
              <a:t>nhạt và nghỉ ngơi nếu không giảm báng và Na+niệu&lt; 25mmol/ngthì cần xử dụng lợi tiểu.</a:t>
            </a:r>
            <a:endParaRPr lang="vi-VN" sz="18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3" y="1915972"/>
            <a:ext cx="3093667" cy="233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91" y="1915971"/>
            <a:ext cx="2404418" cy="2335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860698" y="4306186"/>
            <a:ext cx="1233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2893" y="4360461"/>
            <a:ext cx="2615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smtClean="0">
                <a:latin typeface="+mj-lt"/>
              </a:rPr>
              <a:t>Furosemide 360đ/viên</a:t>
            </a:r>
            <a:endParaRPr lang="en-US" sz="180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027468"/>
            <a:ext cx="2971800" cy="21125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0979" y="4293487"/>
            <a:ext cx="171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smtClean="0">
                <a:latin typeface="+mj-lt"/>
              </a:rPr>
              <a:t>S</a:t>
            </a:r>
            <a:r>
              <a:rPr lang="en-US" sz="1800" smtClean="0">
                <a:latin typeface="+mj-lt"/>
              </a:rPr>
              <a:t>pironolactone</a:t>
            </a:r>
            <a:endParaRPr lang="en-US" sz="180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2978" y="4244631"/>
            <a:ext cx="191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smtClean="0">
                <a:latin typeface="+mj-lt"/>
              </a:rPr>
              <a:t>Triamteren</a:t>
            </a:r>
            <a:endParaRPr lang="en-US" sz="1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809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/>
        </p:nvSpPr>
        <p:spPr>
          <a:xfrm>
            <a:off x="9144001" y="702945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latin typeface="Tahoma" panose="020B0604030504040204" pitchFamily="34" charset="0"/>
                <a:cs typeface="Tahoma" panose="020B0604030504040204" pitchFamily="34" charset="0"/>
              </a:rPr>
              <a:t>延时符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4318" y="116322"/>
            <a:ext cx="7754037" cy="4360107"/>
            <a:chOff x="134318" y="116322"/>
            <a:chExt cx="7754037" cy="4360107"/>
          </a:xfrm>
        </p:grpSpPr>
        <p:sp useBgFill="1">
          <p:nvSpPr>
            <p:cNvPr id="23" name="空心弧 44"/>
            <p:cNvSpPr/>
            <p:nvPr/>
          </p:nvSpPr>
          <p:spPr>
            <a:xfrm rot="11968239">
              <a:off x="1121060" y="883848"/>
              <a:ext cx="3360809" cy="3360810"/>
            </a:xfrm>
            <a:prstGeom prst="blockArc">
              <a:avLst>
                <a:gd name="adj1" fmla="val 5692214"/>
                <a:gd name="adj2" fmla="val 21588400"/>
                <a:gd name="adj3" fmla="val 751"/>
              </a:avLst>
            </a:prstGeom>
            <a:ln w="25400" cap="flat" cmpd="sng" algn="ctr">
              <a:gradFill>
                <a:gsLst>
                  <a:gs pos="52216">
                    <a:schemeClr val="accent3">
                      <a:lumMod val="75000"/>
                    </a:schemeClr>
                  </a:gs>
                  <a:gs pos="27454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  <a:gs pos="74000">
                    <a:schemeClr val="accent3">
                      <a:lumMod val="75000"/>
                    </a:schemeClr>
                  </a:gs>
                  <a:gs pos="8300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24" name="空心弧 45"/>
            <p:cNvSpPr/>
            <p:nvPr/>
          </p:nvSpPr>
          <p:spPr>
            <a:xfrm rot="483470">
              <a:off x="1644934" y="1400148"/>
              <a:ext cx="2395321" cy="2395321"/>
            </a:xfrm>
            <a:prstGeom prst="blockArc">
              <a:avLst>
                <a:gd name="adj1" fmla="val 5692214"/>
                <a:gd name="adj2" fmla="val 42522"/>
                <a:gd name="adj3" fmla="val 1111"/>
              </a:avLst>
            </a:prstGeom>
            <a:solidFill>
              <a:schemeClr val="tx1"/>
            </a:solidFill>
            <a:ln w="254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3">
                      <a:lumMod val="75000"/>
                    </a:schemeClr>
                  </a:gs>
                  <a:gs pos="8300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25" name="椭圆 46"/>
            <p:cNvSpPr/>
            <p:nvPr/>
          </p:nvSpPr>
          <p:spPr bwMode="auto">
            <a:xfrm>
              <a:off x="1787809" y="1543022"/>
              <a:ext cx="2110654" cy="2110654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016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26" name="椭圆 47"/>
            <p:cNvSpPr/>
            <p:nvPr/>
          </p:nvSpPr>
          <p:spPr bwMode="auto">
            <a:xfrm>
              <a:off x="1883059" y="1628531"/>
              <a:ext cx="1913660" cy="191474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>
              <a:outerShdw blurRad="177800" dist="38100" dir="5400000" algn="t" rotWithShape="0">
                <a:prstClr val="black">
                  <a:alpha val="76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27" name="椭圆 48"/>
            <p:cNvSpPr/>
            <p:nvPr/>
          </p:nvSpPr>
          <p:spPr bwMode="auto">
            <a:xfrm>
              <a:off x="2063817" y="1820113"/>
              <a:ext cx="1558637" cy="1559719"/>
            </a:xfrm>
            <a:prstGeom prst="ellipse">
              <a:avLst/>
            </a:prstGeom>
            <a:solidFill>
              <a:srgbClr val="87B0C7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28" name="椭圆 49"/>
            <p:cNvSpPr/>
            <p:nvPr/>
          </p:nvSpPr>
          <p:spPr bwMode="auto">
            <a:xfrm>
              <a:off x="2110361" y="1881270"/>
              <a:ext cx="1472045" cy="147204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0000">
                  <a:srgbClr val="FFFFFF"/>
                </a:gs>
                <a:gs pos="100000">
                  <a:schemeClr val="bg1">
                    <a:lumMod val="95000"/>
                    <a:tint val="0"/>
                  </a:schemeClr>
                </a:gs>
              </a:gsLst>
              <a:lin ang="2700000" scaled="1"/>
              <a:tileRect/>
            </a:gra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88900" dist="75434" dir="2699993" algn="t" rotWithShape="0">
                <a:srgbClr val="000000">
                  <a:alpha val="23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29" name="同心圆 52"/>
            <p:cNvSpPr/>
            <p:nvPr/>
          </p:nvSpPr>
          <p:spPr bwMode="auto">
            <a:xfrm>
              <a:off x="3497927" y="954066"/>
              <a:ext cx="690563" cy="690563"/>
            </a:xfrm>
            <a:prstGeom prst="donut">
              <a:avLst>
                <a:gd name="adj" fmla="val 3142"/>
              </a:avLst>
            </a:prstGeom>
            <a:solidFill>
              <a:schemeClr val="tx1"/>
            </a:solidFill>
            <a:ln w="63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30" name="椭圆 54"/>
            <p:cNvSpPr/>
            <p:nvPr/>
          </p:nvSpPr>
          <p:spPr bwMode="auto">
            <a:xfrm>
              <a:off x="3667112" y="1103626"/>
              <a:ext cx="358270" cy="358270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31" name="TextBox 53"/>
            <p:cNvSpPr txBox="1">
              <a:spLocks noChangeArrowheads="1"/>
            </p:cNvSpPr>
            <p:nvPr/>
          </p:nvSpPr>
          <p:spPr bwMode="auto">
            <a:xfrm>
              <a:off x="3700620" y="1134865"/>
              <a:ext cx="3321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GB" alt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同心圆 59"/>
            <p:cNvSpPr/>
            <p:nvPr/>
          </p:nvSpPr>
          <p:spPr bwMode="auto">
            <a:xfrm>
              <a:off x="3961675" y="1629474"/>
              <a:ext cx="691645" cy="691646"/>
            </a:xfrm>
            <a:prstGeom prst="donut">
              <a:avLst>
                <a:gd name="adj" fmla="val 3142"/>
              </a:avLst>
            </a:prstGeom>
            <a:solidFill>
              <a:schemeClr val="tx1"/>
            </a:solidFill>
            <a:ln w="63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33" name="椭圆 61"/>
            <p:cNvSpPr/>
            <p:nvPr/>
          </p:nvSpPr>
          <p:spPr bwMode="auto">
            <a:xfrm>
              <a:off x="4162403" y="1805288"/>
              <a:ext cx="358271" cy="359352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34" name="TextBox 54"/>
            <p:cNvSpPr txBox="1">
              <a:spLocks noChangeArrowheads="1"/>
            </p:cNvSpPr>
            <p:nvPr/>
          </p:nvSpPr>
          <p:spPr bwMode="auto">
            <a:xfrm>
              <a:off x="4196310" y="1801903"/>
              <a:ext cx="3321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GB" alt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同心圆 66"/>
            <p:cNvSpPr/>
            <p:nvPr/>
          </p:nvSpPr>
          <p:spPr bwMode="auto">
            <a:xfrm>
              <a:off x="4057345" y="2483787"/>
              <a:ext cx="691646" cy="691646"/>
            </a:xfrm>
            <a:prstGeom prst="donut">
              <a:avLst>
                <a:gd name="adj" fmla="val 3142"/>
              </a:avLst>
            </a:prstGeom>
            <a:solidFill>
              <a:schemeClr val="tx1"/>
            </a:solidFill>
            <a:ln w="63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36" name="椭圆 68"/>
            <p:cNvSpPr/>
            <p:nvPr/>
          </p:nvSpPr>
          <p:spPr bwMode="auto">
            <a:xfrm>
              <a:off x="4239709" y="2639017"/>
              <a:ext cx="358270" cy="359352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37" name="TextBox 55"/>
            <p:cNvSpPr txBox="1">
              <a:spLocks noChangeArrowheads="1"/>
            </p:cNvSpPr>
            <p:nvPr/>
          </p:nvSpPr>
          <p:spPr bwMode="auto">
            <a:xfrm>
              <a:off x="4292331" y="2652121"/>
              <a:ext cx="3321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GB" alt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同心圆 73"/>
            <p:cNvSpPr/>
            <p:nvPr/>
          </p:nvSpPr>
          <p:spPr bwMode="auto">
            <a:xfrm>
              <a:off x="3719627" y="3268122"/>
              <a:ext cx="691645" cy="691646"/>
            </a:xfrm>
            <a:prstGeom prst="donut">
              <a:avLst>
                <a:gd name="adj" fmla="val 3142"/>
              </a:avLst>
            </a:prstGeom>
            <a:solidFill>
              <a:schemeClr val="tx1"/>
            </a:solidFill>
            <a:ln w="63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39" name="椭圆 75"/>
            <p:cNvSpPr/>
            <p:nvPr/>
          </p:nvSpPr>
          <p:spPr bwMode="auto">
            <a:xfrm>
              <a:off x="3889697" y="3434269"/>
              <a:ext cx="358271" cy="359352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40" name="TextBox 39"/>
            <p:cNvSpPr txBox="1">
              <a:spLocks noChangeArrowheads="1"/>
            </p:cNvSpPr>
            <p:nvPr/>
          </p:nvSpPr>
          <p:spPr bwMode="auto">
            <a:xfrm>
              <a:off x="3942743" y="3434269"/>
              <a:ext cx="3321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GB" alt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Freeform 62"/>
            <p:cNvSpPr>
              <a:spLocks noEditPoints="1"/>
            </p:cNvSpPr>
            <p:nvPr/>
          </p:nvSpPr>
          <p:spPr bwMode="auto">
            <a:xfrm>
              <a:off x="2626830" y="2105724"/>
              <a:ext cx="439106" cy="448922"/>
            </a:xfrm>
            <a:custGeom>
              <a:avLst/>
              <a:gdLst>
                <a:gd name="T0" fmla="*/ 203 w 360"/>
                <a:gd name="T1" fmla="*/ 271 h 368"/>
                <a:gd name="T2" fmla="*/ 261 w 360"/>
                <a:gd name="T3" fmla="*/ 202 h 368"/>
                <a:gd name="T4" fmla="*/ 360 w 360"/>
                <a:gd name="T5" fmla="*/ 51 h 368"/>
                <a:gd name="T6" fmla="*/ 346 w 360"/>
                <a:gd name="T7" fmla="*/ 37 h 368"/>
                <a:gd name="T8" fmla="*/ 277 w 360"/>
                <a:gd name="T9" fmla="*/ 37 h 368"/>
                <a:gd name="T10" fmla="*/ 180 w 360"/>
                <a:gd name="T11" fmla="*/ 0 h 368"/>
                <a:gd name="T12" fmla="*/ 83 w 360"/>
                <a:gd name="T13" fmla="*/ 37 h 368"/>
                <a:gd name="T14" fmla="*/ 14 w 360"/>
                <a:gd name="T15" fmla="*/ 37 h 368"/>
                <a:gd name="T16" fmla="*/ 0 w 360"/>
                <a:gd name="T17" fmla="*/ 51 h 368"/>
                <a:gd name="T18" fmla="*/ 98 w 360"/>
                <a:gd name="T19" fmla="*/ 202 h 368"/>
                <a:gd name="T20" fmla="*/ 156 w 360"/>
                <a:gd name="T21" fmla="*/ 271 h 368"/>
                <a:gd name="T22" fmla="*/ 156 w 360"/>
                <a:gd name="T23" fmla="*/ 297 h 368"/>
                <a:gd name="T24" fmla="*/ 91 w 360"/>
                <a:gd name="T25" fmla="*/ 332 h 368"/>
                <a:gd name="T26" fmla="*/ 180 w 360"/>
                <a:gd name="T27" fmla="*/ 368 h 368"/>
                <a:gd name="T28" fmla="*/ 269 w 360"/>
                <a:gd name="T29" fmla="*/ 332 h 368"/>
                <a:gd name="T30" fmla="*/ 203 w 360"/>
                <a:gd name="T31" fmla="*/ 297 h 368"/>
                <a:gd name="T32" fmla="*/ 203 w 360"/>
                <a:gd name="T33" fmla="*/ 271 h 368"/>
                <a:gd name="T34" fmla="*/ 259 w 360"/>
                <a:gd name="T35" fmla="*/ 170 h 368"/>
                <a:gd name="T36" fmla="*/ 281 w 360"/>
                <a:gd name="T37" fmla="*/ 65 h 368"/>
                <a:gd name="T38" fmla="*/ 331 w 360"/>
                <a:gd name="T39" fmla="*/ 65 h 368"/>
                <a:gd name="T40" fmla="*/ 259 w 360"/>
                <a:gd name="T41" fmla="*/ 170 h 368"/>
                <a:gd name="T42" fmla="*/ 180 w 360"/>
                <a:gd name="T43" fmla="*/ 24 h 368"/>
                <a:gd name="T44" fmla="*/ 256 w 360"/>
                <a:gd name="T45" fmla="*/ 55 h 368"/>
                <a:gd name="T46" fmla="*/ 180 w 360"/>
                <a:gd name="T47" fmla="*/ 86 h 368"/>
                <a:gd name="T48" fmla="*/ 104 w 360"/>
                <a:gd name="T49" fmla="*/ 55 h 368"/>
                <a:gd name="T50" fmla="*/ 180 w 360"/>
                <a:gd name="T51" fmla="*/ 24 h 368"/>
                <a:gd name="T52" fmla="*/ 29 w 360"/>
                <a:gd name="T53" fmla="*/ 65 h 368"/>
                <a:gd name="T54" fmla="*/ 79 w 360"/>
                <a:gd name="T55" fmla="*/ 65 h 368"/>
                <a:gd name="T56" fmla="*/ 101 w 360"/>
                <a:gd name="T57" fmla="*/ 170 h 368"/>
                <a:gd name="T58" fmla="*/ 29 w 360"/>
                <a:gd name="T59" fmla="*/ 6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0" h="368">
                  <a:moveTo>
                    <a:pt x="203" y="271"/>
                  </a:moveTo>
                  <a:cubicBezTo>
                    <a:pt x="203" y="242"/>
                    <a:pt x="225" y="226"/>
                    <a:pt x="261" y="202"/>
                  </a:cubicBezTo>
                  <a:cubicBezTo>
                    <a:pt x="305" y="173"/>
                    <a:pt x="360" y="137"/>
                    <a:pt x="360" y="51"/>
                  </a:cubicBezTo>
                  <a:cubicBezTo>
                    <a:pt x="360" y="43"/>
                    <a:pt x="353" y="37"/>
                    <a:pt x="346" y="37"/>
                  </a:cubicBezTo>
                  <a:cubicBezTo>
                    <a:pt x="277" y="37"/>
                    <a:pt x="277" y="37"/>
                    <a:pt x="277" y="37"/>
                  </a:cubicBezTo>
                  <a:cubicBezTo>
                    <a:pt x="267" y="19"/>
                    <a:pt x="238" y="0"/>
                    <a:pt x="180" y="0"/>
                  </a:cubicBezTo>
                  <a:cubicBezTo>
                    <a:pt x="121" y="0"/>
                    <a:pt x="92" y="19"/>
                    <a:pt x="83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6" y="37"/>
                    <a:pt x="0" y="43"/>
                    <a:pt x="0" y="51"/>
                  </a:cubicBezTo>
                  <a:cubicBezTo>
                    <a:pt x="0" y="137"/>
                    <a:pt x="54" y="173"/>
                    <a:pt x="98" y="202"/>
                  </a:cubicBezTo>
                  <a:cubicBezTo>
                    <a:pt x="134" y="226"/>
                    <a:pt x="156" y="242"/>
                    <a:pt x="156" y="271"/>
                  </a:cubicBezTo>
                  <a:cubicBezTo>
                    <a:pt x="156" y="297"/>
                    <a:pt x="156" y="297"/>
                    <a:pt x="156" y="297"/>
                  </a:cubicBezTo>
                  <a:cubicBezTo>
                    <a:pt x="118" y="301"/>
                    <a:pt x="91" y="315"/>
                    <a:pt x="91" y="332"/>
                  </a:cubicBezTo>
                  <a:cubicBezTo>
                    <a:pt x="91" y="352"/>
                    <a:pt x="131" y="368"/>
                    <a:pt x="180" y="368"/>
                  </a:cubicBezTo>
                  <a:cubicBezTo>
                    <a:pt x="229" y="368"/>
                    <a:pt x="269" y="352"/>
                    <a:pt x="269" y="332"/>
                  </a:cubicBezTo>
                  <a:cubicBezTo>
                    <a:pt x="269" y="315"/>
                    <a:pt x="241" y="301"/>
                    <a:pt x="203" y="297"/>
                  </a:cubicBezTo>
                  <a:lnTo>
                    <a:pt x="203" y="271"/>
                  </a:lnTo>
                  <a:close/>
                  <a:moveTo>
                    <a:pt x="259" y="170"/>
                  </a:moveTo>
                  <a:cubicBezTo>
                    <a:pt x="270" y="146"/>
                    <a:pt x="279" y="113"/>
                    <a:pt x="281" y="65"/>
                  </a:cubicBezTo>
                  <a:cubicBezTo>
                    <a:pt x="331" y="65"/>
                    <a:pt x="331" y="65"/>
                    <a:pt x="331" y="65"/>
                  </a:cubicBezTo>
                  <a:cubicBezTo>
                    <a:pt x="326" y="119"/>
                    <a:pt x="294" y="146"/>
                    <a:pt x="259" y="170"/>
                  </a:cubicBezTo>
                  <a:close/>
                  <a:moveTo>
                    <a:pt x="180" y="24"/>
                  </a:moveTo>
                  <a:cubicBezTo>
                    <a:pt x="234" y="24"/>
                    <a:pt x="256" y="47"/>
                    <a:pt x="256" y="55"/>
                  </a:cubicBezTo>
                  <a:cubicBezTo>
                    <a:pt x="256" y="63"/>
                    <a:pt x="234" y="86"/>
                    <a:pt x="180" y="86"/>
                  </a:cubicBezTo>
                  <a:cubicBezTo>
                    <a:pt x="125" y="86"/>
                    <a:pt x="104" y="63"/>
                    <a:pt x="104" y="55"/>
                  </a:cubicBezTo>
                  <a:cubicBezTo>
                    <a:pt x="104" y="47"/>
                    <a:pt x="125" y="24"/>
                    <a:pt x="180" y="24"/>
                  </a:cubicBezTo>
                  <a:close/>
                  <a:moveTo>
                    <a:pt x="29" y="65"/>
                  </a:moveTo>
                  <a:cubicBezTo>
                    <a:pt x="79" y="65"/>
                    <a:pt x="79" y="65"/>
                    <a:pt x="79" y="65"/>
                  </a:cubicBezTo>
                  <a:cubicBezTo>
                    <a:pt x="80" y="113"/>
                    <a:pt x="89" y="146"/>
                    <a:pt x="101" y="170"/>
                  </a:cubicBezTo>
                  <a:cubicBezTo>
                    <a:pt x="66" y="146"/>
                    <a:pt x="33" y="119"/>
                    <a:pt x="29" y="6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50105" y="2632044"/>
              <a:ext cx="1414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vi-VN" altLang="zh-CN" sz="1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NỘI DUNG</a:t>
              </a:r>
              <a:endParaRPr lang="zh-CN" altLang="en-US" sz="1800" b="1" dirty="0">
                <a:latin typeface="Tahoma" panose="020B0604030504040204" pitchFamily="34" charset="0"/>
                <a:ea typeface="微软雅黑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43" name="Rectangle 64"/>
            <p:cNvSpPr/>
            <p:nvPr/>
          </p:nvSpPr>
          <p:spPr>
            <a:xfrm>
              <a:off x="4425470" y="1081093"/>
              <a:ext cx="2599761" cy="346249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vi-VN" altLang="zh-CN" sz="1800" b="1" smtClean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Định nghĩa xơ gan</a:t>
              </a:r>
              <a:endParaRPr lang="en-US" altLang="zh-CN" sz="1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873012" y="1120786"/>
              <a:ext cx="1015343" cy="315471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r"/>
              <a:r>
                <a:rPr lang="en-US" altLang="zh-CN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Add text</a:t>
              </a:r>
              <a:endParaRPr lang="zh-CN" alt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微软雅黑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873012" y="1946661"/>
              <a:ext cx="1015343" cy="315471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r"/>
              <a:r>
                <a:rPr lang="en-US" altLang="zh-CN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Add text</a:t>
              </a:r>
              <a:endParaRPr lang="zh-CN" alt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微软雅黑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728058" y="1834848"/>
              <a:ext cx="2217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1800" b="1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Nguyên nhân xơ gan</a:t>
              </a:r>
              <a:endParaRPr lang="zh-CN" altLang="en-US" sz="1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同心圆 73"/>
            <p:cNvSpPr/>
            <p:nvPr/>
          </p:nvSpPr>
          <p:spPr bwMode="auto">
            <a:xfrm>
              <a:off x="3011959" y="3784783"/>
              <a:ext cx="691645" cy="691646"/>
            </a:xfrm>
            <a:prstGeom prst="donut">
              <a:avLst>
                <a:gd name="adj" fmla="val 3142"/>
              </a:avLst>
            </a:prstGeom>
            <a:solidFill>
              <a:schemeClr val="tx1"/>
            </a:solidFill>
            <a:ln w="63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60" name="椭圆 75"/>
            <p:cNvSpPr/>
            <p:nvPr/>
          </p:nvSpPr>
          <p:spPr bwMode="auto">
            <a:xfrm>
              <a:off x="3166947" y="3956230"/>
              <a:ext cx="358271" cy="359352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latin typeface="Tahoma" panose="020B0604030504040204" pitchFamily="34" charset="0"/>
                <a:ea typeface="宋体"/>
                <a:cs typeface="Tahoma" panose="020B0604030504040204" pitchFamily="34" charset="0"/>
              </a:endParaRPr>
            </a:p>
          </p:txBody>
        </p:sp>
        <p:sp>
          <p:nvSpPr>
            <p:cNvPr id="61" name="TextBox 60"/>
            <p:cNvSpPr txBox="1">
              <a:spLocks noChangeArrowheads="1"/>
            </p:cNvSpPr>
            <p:nvPr/>
          </p:nvSpPr>
          <p:spPr bwMode="auto">
            <a:xfrm>
              <a:off x="3216403" y="3983852"/>
              <a:ext cx="3321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vi-VN" alt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GB" alt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783775" y="2695926"/>
              <a:ext cx="21242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Triệu chứng xơ gan</a:t>
              </a:r>
              <a:endPara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96577" y="3480551"/>
              <a:ext cx="34227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800" b="1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Tiên lượng và biến chứng xơ gan</a:t>
              </a:r>
              <a:endParaRPr lang="en-US" sz="1800" b="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871454" y="4102037"/>
              <a:ext cx="16658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1800" b="1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Điều trị xơ gan</a:t>
              </a:r>
              <a:endParaRPr lang="zh-CN" altLang="en-US" sz="1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4" name="图片 2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318" y="116322"/>
              <a:ext cx="1045442" cy="1058209"/>
            </a:xfrm>
            <a:prstGeom prst="rect">
              <a:avLst/>
            </a:prstGeom>
            <a:effectLst>
              <a:outerShdw blurRad="50800" dist="50800" dir="5400000" algn="ctr" rotWithShape="0">
                <a:srgbClr val="C00000"/>
              </a:outerShdw>
            </a:effec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015" y="-554868"/>
            <a:ext cx="2090063" cy="366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3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765856" y="272092"/>
            <a:ext cx="345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GB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7004" r="4728" b="8793"/>
          <a:stretch/>
        </p:blipFill>
        <p:spPr>
          <a:xfrm>
            <a:off x="126525" y="2856705"/>
            <a:ext cx="2628900" cy="1972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Kết quả hình ảnh cho thuốc Nadolol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4646" b="5208"/>
          <a:stretch/>
        </p:blipFill>
        <p:spPr bwMode="auto">
          <a:xfrm>
            <a:off x="2755425" y="2717156"/>
            <a:ext cx="1927235" cy="2603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37100" y="247060"/>
            <a:ext cx="475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" descr="Kết quả hình ảnh cho thuoc Methionin,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9" t="5928" r="5443"/>
          <a:stretch/>
        </p:blipFill>
        <p:spPr bwMode="auto">
          <a:xfrm>
            <a:off x="4337100" y="984517"/>
            <a:ext cx="2501043" cy="15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ết quả hình ảnh cho thuoc Inositol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1281" r="1260" b="7291"/>
          <a:stretch/>
        </p:blipFill>
        <p:spPr bwMode="auto">
          <a:xfrm>
            <a:off x="6715315" y="770731"/>
            <a:ext cx="2302825" cy="208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5841" y="625769"/>
            <a:ext cx="43168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smtClean="0">
                <a:latin typeface="+mj-lt"/>
              </a:rPr>
              <a:t>   Thuốc </a:t>
            </a:r>
            <a:r>
              <a:rPr lang="vi-VN" sz="1800">
                <a:latin typeface="+mj-lt"/>
              </a:rPr>
              <a:t>chẹn giao </a:t>
            </a:r>
            <a:r>
              <a:rPr lang="vi-VN" sz="1800" smtClean="0">
                <a:latin typeface="+mj-lt"/>
              </a:rPr>
              <a:t>cảm: </a:t>
            </a:r>
            <a:r>
              <a:rPr lang="vi-VN" sz="1800">
                <a:latin typeface="+mj-lt"/>
              </a:rPr>
              <a:t>có tác dụng làm giảm áp lực cửa thông qua ảnh hưởng giãn mạch trên sàng mạch tạng, làm giảm kích thước tĩnh mạch trướng và hệ thống tĩnh mạch cửa. </a:t>
            </a:r>
            <a:endParaRPr lang="vi-VN" sz="1800" smtClean="0">
              <a:latin typeface="+mj-lt"/>
            </a:endParaRPr>
          </a:p>
          <a:p>
            <a:r>
              <a:rPr lang="vi-VN" sz="1800" smtClean="0">
                <a:latin typeface="+mj-lt"/>
              </a:rPr>
              <a:t>   Tuy </a:t>
            </a:r>
            <a:r>
              <a:rPr lang="vi-VN" sz="1800">
                <a:latin typeface="+mj-lt"/>
              </a:rPr>
              <a:t>nhiên, tăng áp cửa trong xơ gan là không hồi phục cho nên phương pháp điều trị được chọn lựa là ghép </a:t>
            </a:r>
            <a:r>
              <a:rPr lang="vi-VN" sz="1800" smtClean="0">
                <a:latin typeface="+mj-lt"/>
              </a:rPr>
              <a:t>gan.</a:t>
            </a:r>
            <a:endParaRPr lang="en-US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5177" y="2675175"/>
            <a:ext cx="2200275" cy="2076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5177" y="4761149"/>
            <a:ext cx="257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Các vitamin B, C, A, D, K</a:t>
            </a:r>
          </a:p>
        </p:txBody>
      </p:sp>
    </p:spTree>
    <p:extLst>
      <p:ext uri="{BB962C8B-B14F-4D97-AF65-F5344CB8AC3E}">
        <p14:creationId xmlns:p14="http://schemas.microsoft.com/office/powerpoint/2010/main" val="1825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5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862448" y="416381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Thuốc chống xơ</a:t>
            </a:r>
            <a:endParaRPr lang="en-GB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2922" y="548491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pic>
        <p:nvPicPr>
          <p:cNvPr id="3074" name="Picture 2" descr="Kết quả hình ảnh cho thuoc Colchicin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15786" r="3943" b="-292"/>
          <a:stretch/>
        </p:blipFill>
        <p:spPr bwMode="auto">
          <a:xfrm>
            <a:off x="2229676" y="1596840"/>
            <a:ext cx="3971926" cy="3020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ctangle 3"/>
          <p:cNvSpPr/>
          <p:nvPr/>
        </p:nvSpPr>
        <p:spPr>
          <a:xfrm>
            <a:off x="1177437" y="816500"/>
            <a:ext cx="6528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-Colchicin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làm ngăn quá trình xơ gan rượu, dùng 1mg/ng, 5 ngày 1 tuần trong nhiều tháng cũng chưa thuyết phục mạnh mẽ …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0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8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4688337" y="3048845"/>
            <a:ext cx="4187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GB" sz="1800" dirty="0" smtClean="0"/>
              <a:t>:</a:t>
            </a:r>
            <a:r>
              <a:rPr lang="vi-VN" sz="1800" dirty="0" smtClean="0"/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Vasopressine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Somatostatin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Kết quả hình ảnh cho thuoc Vasopressin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t="1366" r="15382" b="-1990"/>
          <a:stretch/>
        </p:blipFill>
        <p:spPr bwMode="auto">
          <a:xfrm>
            <a:off x="6586857" y="1101489"/>
            <a:ext cx="2222447" cy="194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721" y="149308"/>
            <a:ext cx="2951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5.2.2.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4721" y="488756"/>
            <a:ext cx="5051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Điều trị chảy máu tĩnh mạch trướng thực quản</a:t>
            </a:r>
            <a:endParaRPr lang="en-GB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7834" y="3033425"/>
            <a:ext cx="3793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Cimetidine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Ranitidine: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loét</a:t>
            </a:r>
            <a:r>
              <a:rPr lang="en-GB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vi-VN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dày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stress.</a:t>
            </a:r>
          </a:p>
        </p:txBody>
      </p:sp>
      <p:pic>
        <p:nvPicPr>
          <p:cNvPr id="4102" name="Picture 6" descr="Kết quả hình ảnh cho thuoc Cimetidine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-1" r="12534" b="8732"/>
          <a:stretch/>
        </p:blipFill>
        <p:spPr bwMode="auto">
          <a:xfrm>
            <a:off x="1131073" y="977739"/>
            <a:ext cx="2606457" cy="196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29616" y="4359644"/>
            <a:ext cx="5652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977739"/>
            <a:ext cx="1968636" cy="19686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29616" y="3927367"/>
            <a:ext cx="4177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smtClean="0">
                <a:latin typeface="+mj-lt"/>
              </a:rPr>
              <a:t>- Truyền </a:t>
            </a:r>
            <a:r>
              <a:rPr lang="vi-VN" sz="1800">
                <a:latin typeface="+mj-lt"/>
              </a:rPr>
              <a:t>máu tươi hoặc huyết tương tươi </a:t>
            </a:r>
            <a:r>
              <a:rPr lang="vi-VN"/>
              <a:t>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4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23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994808" y="106678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b.Điều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chẹn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ß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7055" y="1013921"/>
            <a:ext cx="3457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c.Điều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(SBP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Kết quả hình ảnh cho thuoc Cefotaxim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01" y="1749846"/>
            <a:ext cx="2414587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6423" y="4130780"/>
            <a:ext cx="3106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smtClean="0"/>
              <a:t>- </a:t>
            </a:r>
            <a:r>
              <a:rPr lang="en-GB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Cefotaxime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6g/24h x 5-7ngày</a:t>
            </a:r>
            <a:r>
              <a:rPr lang="en-GB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004630" y="1336545"/>
            <a:ext cx="435577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Norfloxacin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400mg</a:t>
            </a:r>
            <a:r>
              <a:rPr lang="en-GB" dirty="0" smtClean="0"/>
              <a:t>/</a:t>
            </a:r>
            <a:r>
              <a:rPr lang="en-GB" dirty="0" err="1" smtClean="0"/>
              <a:t>ng</a:t>
            </a:r>
            <a:r>
              <a:rPr lang="en-GB" dirty="0"/>
              <a:t>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Ciprofloxacin 750mg/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Bactrim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GB" dirty="0"/>
          </a:p>
        </p:txBody>
      </p:sp>
      <p:pic>
        <p:nvPicPr>
          <p:cNvPr id="5126" name="Picture 6" descr="Kết quả hình ảnh cho thuoc Norfloxaci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24787"/>
            <a:ext cx="2764936" cy="170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5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4" name="Rectangle 3"/>
          <p:cNvSpPr/>
          <p:nvPr/>
        </p:nvSpPr>
        <p:spPr>
          <a:xfrm>
            <a:off x="1018080" y="389037"/>
            <a:ext cx="315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GB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5583" y="873981"/>
            <a:ext cx="7783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Các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thuốc co mạch như metaraminol, angiotensin II, ornipressin ít có hiệu quả </a:t>
            </a:r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thận.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Kết quả hình ảnh cho thuoc metaraminol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t="14819" r="314" b="6289"/>
          <a:stretch/>
        </p:blipFill>
        <p:spPr bwMode="auto">
          <a:xfrm>
            <a:off x="937103" y="1742351"/>
            <a:ext cx="2911883" cy="246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301" y="1520312"/>
            <a:ext cx="4023646" cy="26837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91474" y="3834752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Metaraminol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9208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1456661" y="404037"/>
            <a:ext cx="3115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latin typeface="+mj-lt"/>
              </a:rPr>
              <a:t>6. Tài liệu tham khảo</a:t>
            </a:r>
            <a:endParaRPr lang="en-US" sz="2400" b="1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214" y="1253805"/>
            <a:ext cx="3141484" cy="3030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869" y="1360400"/>
            <a:ext cx="676715" cy="31256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90005" y="2209705"/>
            <a:ext cx="4564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chuyenkhoagan.vn</a:t>
            </a:r>
            <a:r>
              <a:rPr lang="vi-VN" sz="1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/dai-cuong-ve-xo-gan</a:t>
            </a:r>
            <a:endParaRPr lang="en-US" sz="18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90005" y="37976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http://www.viemgan.com.vn/tim-hieu-thuoc-dieu-tri-xo-gan-tot-nhat-hien-nay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09452" y="3120720"/>
            <a:ext cx="2779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https://cureviet.com/xo-gan</a:t>
            </a:r>
            <a:r>
              <a:rPr lang="en-US" u="sng"/>
              <a:t>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09452" y="125380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Giáo trình Bệnh lý &amp; Thuốc PTH 350</a:t>
            </a:r>
          </a:p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http://www.nguyenphuchoc199.com/pth- 350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6766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3163077" y="167951"/>
            <a:ext cx="2640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tx2">
                    <a:lumMod val="10000"/>
                  </a:schemeClr>
                </a:solidFill>
              </a:rPr>
              <a:t>Trò</a:t>
            </a:r>
            <a:r>
              <a:rPr lang="en-US" sz="4400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4400" b="1" dirty="0" err="1" smtClean="0">
                <a:solidFill>
                  <a:schemeClr val="tx2">
                    <a:lumMod val="10000"/>
                  </a:schemeClr>
                </a:solidFill>
              </a:rPr>
              <a:t>chơi</a:t>
            </a:r>
            <a:endParaRPr lang="en-US" sz="4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2310" y="937392"/>
            <a:ext cx="6307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Câu</a:t>
            </a:r>
            <a:r>
              <a:rPr lang="en-US" sz="2000" b="1" dirty="0" smtClean="0"/>
              <a:t> 1: </a:t>
            </a:r>
            <a:r>
              <a:rPr lang="vi-VN" sz="2000" b="1" dirty="0"/>
              <a:t> Đường mà các yếu tố gây bệnh xâm nhập vào gan gây bệnh nguy hiểm nhất cho cơ </a:t>
            </a:r>
            <a:r>
              <a:rPr lang="vi-VN" sz="2000" b="1" dirty="0" smtClean="0"/>
              <a:t>thể</a:t>
            </a:r>
            <a:r>
              <a:rPr lang="en-US" sz="2000" b="1" dirty="0" smtClean="0"/>
              <a:t> ?</a:t>
            </a:r>
            <a:endParaRPr lang="en-US" sz="20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147665" y="1959429"/>
            <a:ext cx="3069772" cy="774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A.Động mạch gan</a:t>
            </a:r>
            <a:endParaRPr lang="nb-NO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1967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75656" y="3436776"/>
            <a:ext cx="3041781" cy="774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C.Tĩnh mạch cửa</a:t>
            </a:r>
            <a:endParaRPr lang="nb-NO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67944" y="3436776"/>
            <a:ext cx="3088431" cy="774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D.Đường mật</a:t>
            </a:r>
            <a:endParaRPr lang="nb-NO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67944" y="1962540"/>
            <a:ext cx="3088432" cy="774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nb-NO" sz="1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B.Động </a:t>
            </a:r>
            <a:r>
              <a:rPr lang="nb-NO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mạch và tĩnh mạch gan thuộc hệ tuần hoàn </a:t>
            </a:r>
            <a:r>
              <a:rPr lang="nb-NO" sz="1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nb-NO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81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1259633" y="690465"/>
            <a:ext cx="5365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Câu</a:t>
            </a:r>
            <a:r>
              <a:rPr lang="en-US" sz="2000" b="1" dirty="0" smtClean="0"/>
              <a:t> 2 : </a:t>
            </a:r>
            <a:r>
              <a:rPr lang="en-US" sz="2000" b="1" dirty="0" err="1" smtClean="0"/>
              <a:t>thực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trạng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viêm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gan</a:t>
            </a:r>
            <a:r>
              <a:rPr lang="en-US" sz="2000" b="1" dirty="0" smtClean="0"/>
              <a:t> ở </a:t>
            </a:r>
            <a:r>
              <a:rPr lang="en-US" sz="2000" b="1" dirty="0" err="1" smtClean="0"/>
              <a:t>việt</a:t>
            </a:r>
            <a:r>
              <a:rPr lang="en-US" sz="2000" b="1" dirty="0" smtClean="0"/>
              <a:t> Nam ?</a:t>
            </a:r>
            <a:endParaRPr lang="en-US" sz="20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110343" y="1492898"/>
            <a:ext cx="3144416" cy="8397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A. 8 </a:t>
            </a:r>
            <a:r>
              <a:rPr lang="en-US" sz="1800" dirty="0" err="1" smtClean="0"/>
              <a:t>triệu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endParaRPr lang="en-US" sz="1800" dirty="0"/>
          </a:p>
        </p:txBody>
      </p:sp>
      <p:sp>
        <p:nvSpPr>
          <p:cNvPr id="5" name="Rounded Rectangle 4"/>
          <p:cNvSpPr/>
          <p:nvPr/>
        </p:nvSpPr>
        <p:spPr>
          <a:xfrm>
            <a:off x="4711959" y="2917370"/>
            <a:ext cx="3144416" cy="8397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D. 60 </a:t>
            </a:r>
            <a:r>
              <a:rPr lang="en-US" sz="1800" dirty="0" err="1" smtClean="0"/>
              <a:t>triệu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>
          <a:xfrm>
            <a:off x="1032588" y="2917371"/>
            <a:ext cx="3144416" cy="8397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C. 21 </a:t>
            </a:r>
            <a:r>
              <a:rPr lang="en-US" sz="1800" dirty="0" err="1" smtClean="0"/>
              <a:t>triệu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endParaRPr lang="en-US" sz="1800" dirty="0"/>
          </a:p>
        </p:txBody>
      </p:sp>
      <p:sp>
        <p:nvSpPr>
          <p:cNvPr id="7" name="Rounded Rectangle 6"/>
          <p:cNvSpPr/>
          <p:nvPr/>
        </p:nvSpPr>
        <p:spPr>
          <a:xfrm>
            <a:off x="4777273" y="1492898"/>
            <a:ext cx="3144416" cy="8397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B. 30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7899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1380931" y="261257"/>
            <a:ext cx="5019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Câu</a:t>
            </a:r>
            <a:r>
              <a:rPr lang="en-US" sz="2000" b="1" dirty="0" smtClean="0"/>
              <a:t> 3 : </a:t>
            </a:r>
            <a:r>
              <a:rPr lang="en-US" sz="2000" b="1" dirty="0" err="1" smtClean="0"/>
              <a:t>Chuẩn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đoán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xác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định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xơ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còn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bù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dựa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vào</a:t>
            </a:r>
            <a:r>
              <a:rPr lang="en-US" sz="2000" b="1" dirty="0" smtClean="0"/>
              <a:t> ?</a:t>
            </a:r>
            <a:endParaRPr lang="en-US" sz="20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172546" y="1362269"/>
            <a:ext cx="2883160" cy="9330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A. </a:t>
            </a:r>
            <a:r>
              <a:rPr lang="en-US" sz="1800" dirty="0" err="1" smtClean="0"/>
              <a:t>Sinh</a:t>
            </a:r>
            <a:r>
              <a:rPr lang="en-US" sz="1800" dirty="0" smtClean="0"/>
              <a:t> </a:t>
            </a:r>
            <a:r>
              <a:rPr lang="en-US" sz="1800" dirty="0" err="1" smtClean="0"/>
              <a:t>thiết</a:t>
            </a:r>
            <a:r>
              <a:rPr lang="en-US" sz="1800" dirty="0" smtClean="0"/>
              <a:t> </a:t>
            </a:r>
            <a:r>
              <a:rPr lang="en-US" sz="1800" dirty="0" err="1" smtClean="0"/>
              <a:t>gan</a:t>
            </a:r>
            <a:endParaRPr lang="en-US" sz="1800" dirty="0"/>
          </a:p>
        </p:txBody>
      </p:sp>
      <p:sp>
        <p:nvSpPr>
          <p:cNvPr id="5" name="Rounded Rectangle 4"/>
          <p:cNvSpPr/>
          <p:nvPr/>
        </p:nvSpPr>
        <p:spPr>
          <a:xfrm>
            <a:off x="4428931" y="2867608"/>
            <a:ext cx="2883160" cy="9330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D. </a:t>
            </a:r>
            <a:r>
              <a:rPr lang="en-US" sz="1800" dirty="0" err="1" smtClean="0"/>
              <a:t>Soi</a:t>
            </a:r>
            <a:r>
              <a:rPr lang="en-US" sz="1800" dirty="0" smtClean="0"/>
              <a:t> ổ </a:t>
            </a:r>
            <a:r>
              <a:rPr lang="en-US" sz="1800" dirty="0" err="1" smtClean="0"/>
              <a:t>bụng</a:t>
            </a: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>
          <a:xfrm>
            <a:off x="1172546" y="2867608"/>
            <a:ext cx="2883160" cy="9330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C. </a:t>
            </a:r>
            <a:r>
              <a:rPr lang="en-US" sz="1800" dirty="0" err="1" smtClean="0"/>
              <a:t>Siêu</a:t>
            </a:r>
            <a:r>
              <a:rPr lang="en-US" sz="1800" dirty="0" smtClean="0"/>
              <a:t> </a:t>
            </a:r>
            <a:r>
              <a:rPr lang="en-US" sz="1800" dirty="0" err="1" smtClean="0"/>
              <a:t>âm</a:t>
            </a:r>
            <a:r>
              <a:rPr lang="en-US" sz="1800" dirty="0" smtClean="0"/>
              <a:t> </a:t>
            </a:r>
            <a:r>
              <a:rPr lang="en-US" sz="1800" dirty="0" err="1" smtClean="0"/>
              <a:t>gan</a:t>
            </a:r>
            <a:endParaRPr lang="en-US" sz="1800" dirty="0"/>
          </a:p>
        </p:txBody>
      </p:sp>
      <p:sp>
        <p:nvSpPr>
          <p:cNvPr id="7" name="Rounded Rectangle 6"/>
          <p:cNvSpPr/>
          <p:nvPr/>
        </p:nvSpPr>
        <p:spPr>
          <a:xfrm>
            <a:off x="4428931" y="1362269"/>
            <a:ext cx="2883160" cy="9330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B. </a:t>
            </a:r>
            <a:r>
              <a:rPr lang="en-US" sz="1800" dirty="0" err="1" smtClean="0"/>
              <a:t>Lâm</a:t>
            </a:r>
            <a:r>
              <a:rPr lang="en-US" sz="1800" dirty="0" smtClean="0"/>
              <a:t> </a:t>
            </a:r>
            <a:r>
              <a:rPr lang="en-US" sz="1800" dirty="0" err="1" smtClean="0"/>
              <a:t>sàng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5761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1133669" y="629263"/>
            <a:ext cx="6624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Câu</a:t>
            </a:r>
            <a:r>
              <a:rPr lang="en-US" sz="2000" b="1" dirty="0" smtClean="0"/>
              <a:t> 4: </a:t>
            </a:r>
            <a:r>
              <a:rPr lang="en-US" sz="2000" b="1" dirty="0" err="1" smtClean="0"/>
              <a:t>Các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biểu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hiện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của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mạn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ngoại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trừ</a:t>
            </a:r>
            <a:r>
              <a:rPr lang="en-US" sz="2000" b="1" dirty="0" smtClean="0"/>
              <a:t> ? </a:t>
            </a:r>
            <a:endParaRPr lang="en-US" sz="20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133669" y="1539552"/>
            <a:ext cx="3060441" cy="9423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en-US" sz="1800" dirty="0" smtClean="0"/>
              <a:t>A</a:t>
            </a:r>
            <a:r>
              <a:rPr lang="vi-VN" sz="1800" dirty="0" smtClean="0"/>
              <a:t>.</a:t>
            </a:r>
            <a:r>
              <a:rPr lang="en-US" sz="1800" dirty="0" smtClean="0"/>
              <a:t> </a:t>
            </a:r>
            <a:r>
              <a:rPr lang="vi-VN" sz="1800" dirty="0" smtClean="0"/>
              <a:t>Rối </a:t>
            </a:r>
            <a:r>
              <a:rPr lang="vi-VN" sz="1800" dirty="0"/>
              <a:t>loạn tiêu hóa: chán ăn, sợ mỡ, đầy bụng, chướng hơi</a:t>
            </a:r>
            <a:endParaRPr lang="vi-VN" sz="1800" dirty="0"/>
          </a:p>
        </p:txBody>
      </p:sp>
      <p:sp>
        <p:nvSpPr>
          <p:cNvPr id="5" name="Rounded Rectangle 4"/>
          <p:cNvSpPr/>
          <p:nvPr/>
        </p:nvSpPr>
        <p:spPr>
          <a:xfrm>
            <a:off x="4876799" y="2964023"/>
            <a:ext cx="3060441" cy="9423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/>
              <a:t>D</a:t>
            </a:r>
            <a:r>
              <a:rPr lang="en-US" sz="1800" dirty="0" err="1" smtClean="0"/>
              <a:t>.Giảm</a:t>
            </a:r>
            <a:r>
              <a:rPr lang="en-US" sz="1800" dirty="0" smtClean="0"/>
              <a:t> </a:t>
            </a:r>
            <a:r>
              <a:rPr lang="en-US" sz="1800" dirty="0" err="1"/>
              <a:t>thể</a:t>
            </a:r>
            <a:r>
              <a:rPr lang="en-US" sz="1800" dirty="0"/>
              <a:t> </a:t>
            </a:r>
            <a:r>
              <a:rPr lang="en-US" sz="1800" dirty="0" err="1"/>
              <a:t>tích</a:t>
            </a:r>
            <a:r>
              <a:rPr lang="en-US" sz="1800" dirty="0"/>
              <a:t> </a:t>
            </a:r>
            <a:r>
              <a:rPr lang="en-US" sz="1800" dirty="0" err="1"/>
              <a:t>máu</a:t>
            </a: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>
          <a:xfrm>
            <a:off x="1133669" y="2964022"/>
            <a:ext cx="3060441" cy="9423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/>
              <a:t>C</a:t>
            </a:r>
            <a:r>
              <a:rPr lang="en-US" sz="1800" dirty="0" err="1" smtClean="0"/>
              <a:t>.Phù</a:t>
            </a:r>
            <a:endParaRPr lang="en-US" sz="1800" dirty="0"/>
          </a:p>
        </p:txBody>
      </p:sp>
      <p:sp>
        <p:nvSpPr>
          <p:cNvPr id="7" name="Rounded Rectangle 6"/>
          <p:cNvSpPr/>
          <p:nvPr/>
        </p:nvSpPr>
        <p:spPr>
          <a:xfrm>
            <a:off x="4876800" y="1539551"/>
            <a:ext cx="3060441" cy="9423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B</a:t>
            </a:r>
            <a:r>
              <a:rPr lang="vi-VN" sz="1800" dirty="0" smtClean="0"/>
              <a:t>.Xuất </a:t>
            </a:r>
            <a:r>
              <a:rPr lang="vi-VN" sz="1800" dirty="0"/>
              <a:t>huyết dưới da, niêm mạc</a:t>
            </a:r>
            <a:endParaRPr lang="en-US" sz="1800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084513" y="2811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71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12"/>
            <a:ext cx="9144000" cy="513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1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1380931" y="843866"/>
            <a:ext cx="5365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Câu</a:t>
            </a:r>
            <a:r>
              <a:rPr lang="en-US" sz="2000" b="1" dirty="0" smtClean="0"/>
              <a:t> 5  : </a:t>
            </a:r>
            <a:r>
              <a:rPr lang="en-US" sz="2000" b="1" dirty="0" err="1" smtClean="0"/>
              <a:t>Điều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trị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đặc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hiệu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là</a:t>
            </a:r>
            <a:r>
              <a:rPr lang="en-US" sz="2000" b="1" dirty="0" smtClean="0"/>
              <a:t> ?</a:t>
            </a:r>
            <a:endParaRPr lang="en-US" sz="20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315616" y="1847459"/>
            <a:ext cx="2873829" cy="9237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A. Vitamin B1,C,A</a:t>
            </a:r>
            <a:endParaRPr lang="en-US" sz="1800" dirty="0"/>
          </a:p>
        </p:txBody>
      </p:sp>
      <p:sp>
        <p:nvSpPr>
          <p:cNvPr id="5" name="Rounded Rectangle 4"/>
          <p:cNvSpPr/>
          <p:nvPr/>
        </p:nvSpPr>
        <p:spPr>
          <a:xfrm>
            <a:off x="4578220" y="3178627"/>
            <a:ext cx="2873829" cy="9237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D. </a:t>
            </a:r>
            <a:r>
              <a:rPr lang="en-US" sz="1800" dirty="0" err="1" smtClean="0"/>
              <a:t>Không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điều</a:t>
            </a:r>
            <a:r>
              <a:rPr lang="en-US" sz="1800" dirty="0" smtClean="0"/>
              <a:t> </a:t>
            </a:r>
            <a:r>
              <a:rPr lang="en-US" sz="1800" dirty="0" err="1" smtClean="0"/>
              <a:t>trị</a:t>
            </a:r>
            <a:r>
              <a:rPr lang="en-US" sz="1800" dirty="0" smtClean="0"/>
              <a:t> </a:t>
            </a:r>
            <a:r>
              <a:rPr lang="en-US" sz="1800" dirty="0" err="1" smtClean="0"/>
              <a:t>đặc</a:t>
            </a:r>
            <a:r>
              <a:rPr lang="en-US" sz="1800" dirty="0" smtClean="0"/>
              <a:t> </a:t>
            </a:r>
            <a:r>
              <a:rPr lang="en-US" sz="1800" dirty="0" err="1" smtClean="0"/>
              <a:t>hiệu</a:t>
            </a: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>
          <a:xfrm>
            <a:off x="1315616" y="3178628"/>
            <a:ext cx="2873829" cy="9237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C. </a:t>
            </a:r>
            <a:r>
              <a:rPr lang="en-US" sz="1800" dirty="0" err="1" smtClean="0"/>
              <a:t>thuốc</a:t>
            </a:r>
            <a:r>
              <a:rPr lang="en-US" sz="1800" dirty="0" smtClean="0"/>
              <a:t> </a:t>
            </a:r>
            <a:r>
              <a:rPr lang="en-US" sz="1800" dirty="0" err="1" smtClean="0"/>
              <a:t>tăng</a:t>
            </a:r>
            <a:r>
              <a:rPr lang="en-US" sz="1800" dirty="0" smtClean="0"/>
              <a:t> </a:t>
            </a:r>
            <a:r>
              <a:rPr lang="en-US" sz="1800" dirty="0" err="1" smtClean="0"/>
              <a:t>đồng</a:t>
            </a:r>
            <a:r>
              <a:rPr lang="en-US" sz="1800" dirty="0" smtClean="0"/>
              <a:t> </a:t>
            </a:r>
            <a:r>
              <a:rPr lang="en-US" sz="1800" dirty="0" err="1" smtClean="0"/>
              <a:t>hóa</a:t>
            </a:r>
            <a:r>
              <a:rPr lang="en-US" sz="1800" dirty="0" smtClean="0"/>
              <a:t> protein</a:t>
            </a:r>
            <a:endParaRPr lang="en-US" sz="1800" dirty="0"/>
          </a:p>
        </p:txBody>
      </p:sp>
      <p:sp>
        <p:nvSpPr>
          <p:cNvPr id="7" name="Rounded Rectangle 6"/>
          <p:cNvSpPr/>
          <p:nvPr/>
        </p:nvSpPr>
        <p:spPr>
          <a:xfrm>
            <a:off x="4578220" y="1847460"/>
            <a:ext cx="2873829" cy="9237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B. </a:t>
            </a:r>
            <a:r>
              <a:rPr lang="en-US" sz="1800" dirty="0" err="1" smtClean="0"/>
              <a:t>Colchikin</a:t>
            </a:r>
            <a:r>
              <a:rPr lang="en-US" sz="1800" dirty="0" smtClean="0"/>
              <a:t> </a:t>
            </a:r>
            <a:r>
              <a:rPr lang="en-US" sz="1800" dirty="0" err="1" smtClean="0"/>
              <a:t>liều</a:t>
            </a:r>
            <a:r>
              <a:rPr lang="en-US" sz="1800" dirty="0" smtClean="0"/>
              <a:t> </a:t>
            </a:r>
            <a:r>
              <a:rPr lang="en-US" sz="1800" dirty="0" err="1" smtClean="0"/>
              <a:t>cao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4978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1399591" y="578499"/>
            <a:ext cx="4870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Câu</a:t>
            </a:r>
            <a:r>
              <a:rPr lang="en-US" sz="2000" b="1" dirty="0" smtClean="0"/>
              <a:t> 6 : </a:t>
            </a:r>
            <a:r>
              <a:rPr lang="en-US" sz="2000" b="1" dirty="0" err="1" smtClean="0"/>
              <a:t>xơ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có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lây</a:t>
            </a:r>
            <a:r>
              <a:rPr lang="en-US" sz="2000" b="1" dirty="0" smtClean="0"/>
              <a:t> hay </a:t>
            </a:r>
            <a:r>
              <a:rPr lang="en-US" sz="2000" b="1" dirty="0" err="1" smtClean="0"/>
              <a:t>không</a:t>
            </a:r>
            <a:r>
              <a:rPr lang="en-US" sz="2000" b="1" dirty="0" smtClean="0"/>
              <a:t> ?</a:t>
            </a:r>
            <a:endParaRPr lang="en-US" sz="2000" b="1" dirty="0"/>
          </a:p>
        </p:txBody>
      </p:sp>
      <p:sp>
        <p:nvSpPr>
          <p:cNvPr id="4" name="Oval 3"/>
          <p:cNvSpPr/>
          <p:nvPr/>
        </p:nvSpPr>
        <p:spPr>
          <a:xfrm>
            <a:off x="1222310" y="1567543"/>
            <a:ext cx="2239347" cy="206206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có</a:t>
            </a:r>
            <a:endParaRPr lang="en-US" sz="3200" dirty="0"/>
          </a:p>
        </p:txBody>
      </p:sp>
      <p:sp>
        <p:nvSpPr>
          <p:cNvPr id="5" name="Oval 4"/>
          <p:cNvSpPr/>
          <p:nvPr/>
        </p:nvSpPr>
        <p:spPr>
          <a:xfrm>
            <a:off x="4659086" y="1567542"/>
            <a:ext cx="2239347" cy="206206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không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04458" y="1153329"/>
            <a:ext cx="37602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Xơ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gan</a:t>
            </a:r>
            <a:r>
              <a:rPr lang="en-US" sz="1800" b="1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bệnh</a:t>
            </a:r>
            <a:r>
              <a:rPr lang="en-US" sz="1800" dirty="0" smtClean="0"/>
              <a:t> </a:t>
            </a:r>
            <a:r>
              <a:rPr lang="en-US" sz="1800" dirty="0" err="1" smtClean="0"/>
              <a:t>lý</a:t>
            </a:r>
            <a:r>
              <a:rPr lang="en-US" sz="1800" dirty="0" smtClean="0"/>
              <a:t> </a:t>
            </a:r>
            <a:r>
              <a:rPr lang="en-US" sz="1800" b="1" i="1" dirty="0" err="1" smtClean="0"/>
              <a:t>không</a:t>
            </a:r>
            <a:r>
              <a:rPr lang="en-US" sz="1800" dirty="0" smtClean="0"/>
              <a:t> </a:t>
            </a:r>
            <a:r>
              <a:rPr lang="en-US" sz="1800" dirty="0" err="1" smtClean="0"/>
              <a:t>lây</a:t>
            </a:r>
            <a:r>
              <a:rPr lang="en-US" sz="1800" dirty="0" smtClean="0"/>
              <a:t> </a:t>
            </a:r>
            <a:r>
              <a:rPr lang="en-US" sz="1800" dirty="0" err="1" smtClean="0"/>
              <a:t>truyền</a:t>
            </a:r>
            <a:r>
              <a:rPr lang="en-US" sz="1800" dirty="0" smtClean="0"/>
              <a:t> </a:t>
            </a:r>
            <a:r>
              <a:rPr lang="en-US" sz="1800" dirty="0" err="1" smtClean="0"/>
              <a:t>từ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này</a:t>
            </a:r>
            <a:r>
              <a:rPr lang="en-US" sz="1800" dirty="0" smtClean="0"/>
              <a:t> sang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. </a:t>
            </a:r>
            <a:r>
              <a:rPr lang="en-US" sz="1800" dirty="0" err="1" smtClean="0"/>
              <a:t>Tuy</a:t>
            </a:r>
            <a:r>
              <a:rPr lang="en-US" sz="1800" dirty="0" smtClean="0"/>
              <a:t> </a:t>
            </a:r>
            <a:r>
              <a:rPr lang="en-US" sz="1800" dirty="0" err="1" smtClean="0"/>
              <a:t>nhiên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rất</a:t>
            </a:r>
            <a:r>
              <a:rPr lang="en-US" sz="1800" dirty="0" smtClean="0"/>
              <a:t> </a:t>
            </a:r>
            <a:r>
              <a:rPr lang="en-US" sz="1800" dirty="0" err="1" smtClean="0"/>
              <a:t>nhiều</a:t>
            </a:r>
            <a:r>
              <a:rPr lang="en-US" sz="1800" dirty="0" smtClean="0"/>
              <a:t> </a:t>
            </a:r>
            <a:r>
              <a:rPr lang="en-US" sz="1800" dirty="0" err="1" smtClean="0"/>
              <a:t>nguyên</a:t>
            </a:r>
            <a:r>
              <a:rPr lang="en-US" sz="1800" dirty="0" smtClean="0"/>
              <a:t> </a:t>
            </a:r>
            <a:r>
              <a:rPr lang="en-US" sz="1800" dirty="0" err="1" smtClean="0"/>
              <a:t>nhân</a:t>
            </a:r>
            <a:r>
              <a:rPr lang="en-US" sz="1800" dirty="0" smtClean="0"/>
              <a:t> </a:t>
            </a:r>
            <a:r>
              <a:rPr lang="en-US" sz="1800" dirty="0" err="1" smtClean="0"/>
              <a:t>gây</a:t>
            </a:r>
            <a:r>
              <a:rPr lang="en-US" sz="1800" dirty="0" smtClean="0"/>
              <a:t> </a:t>
            </a:r>
            <a:r>
              <a:rPr lang="en-US" sz="1800" dirty="0" err="1" smtClean="0"/>
              <a:t>bệnh</a:t>
            </a:r>
            <a:r>
              <a:rPr lang="en-US" sz="1800" dirty="0" smtClean="0"/>
              <a:t> : do </a:t>
            </a:r>
            <a:r>
              <a:rPr lang="en-US" sz="1800" dirty="0" err="1" smtClean="0"/>
              <a:t>uống</a:t>
            </a:r>
            <a:r>
              <a:rPr lang="en-US" sz="1800" dirty="0" smtClean="0"/>
              <a:t> </a:t>
            </a:r>
            <a:r>
              <a:rPr lang="en-US" sz="1800" dirty="0" err="1" smtClean="0"/>
              <a:t>rượu</a:t>
            </a:r>
            <a:r>
              <a:rPr lang="en-US" sz="1800" dirty="0" smtClean="0"/>
              <a:t>, </a:t>
            </a:r>
            <a:r>
              <a:rPr lang="en-US" sz="1800" dirty="0" err="1" smtClean="0"/>
              <a:t>viêm</a:t>
            </a:r>
            <a:r>
              <a:rPr lang="en-US" sz="1800" dirty="0" smtClean="0"/>
              <a:t> </a:t>
            </a:r>
            <a:r>
              <a:rPr lang="en-US" sz="1800" dirty="0" err="1" smtClean="0"/>
              <a:t>gan</a:t>
            </a:r>
            <a:r>
              <a:rPr lang="en-US" sz="1800" dirty="0" smtClean="0"/>
              <a:t> </a:t>
            </a:r>
            <a:r>
              <a:rPr lang="en-US" sz="1800" dirty="0" err="1" smtClean="0"/>
              <a:t>virut,nghen</a:t>
            </a:r>
            <a:r>
              <a:rPr lang="en-US" sz="1800" dirty="0" smtClean="0"/>
              <a:t> </a:t>
            </a:r>
            <a:r>
              <a:rPr lang="en-US" sz="1800" dirty="0" err="1" smtClean="0"/>
              <a:t>tĩnh</a:t>
            </a:r>
            <a:r>
              <a:rPr lang="en-US" sz="1800" dirty="0" smtClean="0"/>
              <a:t> </a:t>
            </a:r>
            <a:r>
              <a:rPr lang="en-US" sz="1800" dirty="0" err="1" smtClean="0"/>
              <a:t>mạch</a:t>
            </a:r>
            <a:r>
              <a:rPr lang="en-US" sz="1800" dirty="0" smtClean="0"/>
              <a:t> </a:t>
            </a:r>
            <a:r>
              <a:rPr lang="en-US" sz="1800" dirty="0" err="1" smtClean="0"/>
              <a:t>gan</a:t>
            </a:r>
            <a:r>
              <a:rPr lang="en-US" sz="1800" dirty="0" smtClean="0"/>
              <a:t>, </a:t>
            </a:r>
            <a:r>
              <a:rPr lang="en-US" sz="1800" dirty="0" err="1" smtClean="0"/>
              <a:t>rối</a:t>
            </a:r>
            <a:r>
              <a:rPr lang="en-US" sz="1800" dirty="0" smtClean="0"/>
              <a:t> </a:t>
            </a:r>
            <a:r>
              <a:rPr lang="en-US" sz="1800" dirty="0" err="1" smtClean="0"/>
              <a:t>loạn</a:t>
            </a:r>
            <a:r>
              <a:rPr lang="en-US" sz="1800" dirty="0" smtClean="0"/>
              <a:t> </a:t>
            </a:r>
            <a:r>
              <a:rPr lang="en-US" sz="1800" dirty="0" err="1" smtClean="0"/>
              <a:t>miễn</a:t>
            </a:r>
            <a:r>
              <a:rPr lang="en-US" sz="1800" dirty="0" smtClean="0"/>
              <a:t> </a:t>
            </a:r>
            <a:r>
              <a:rPr lang="en-US" sz="1800" dirty="0" err="1" smtClean="0"/>
              <a:t>dịch</a:t>
            </a:r>
            <a:r>
              <a:rPr lang="en-US" sz="1800" dirty="0" smtClean="0"/>
              <a:t>, </a:t>
            </a:r>
            <a:r>
              <a:rPr lang="en-US" sz="1800" dirty="0" err="1" smtClean="0"/>
              <a:t>độc</a:t>
            </a:r>
            <a:r>
              <a:rPr lang="en-US" sz="1800" dirty="0" smtClean="0"/>
              <a:t> </a:t>
            </a:r>
            <a:r>
              <a:rPr lang="en-US" sz="1800" dirty="0" err="1" smtClean="0"/>
              <a:t>chất</a:t>
            </a:r>
            <a:r>
              <a:rPr lang="en-US" sz="1800" dirty="0" smtClean="0"/>
              <a:t>, </a:t>
            </a:r>
            <a:r>
              <a:rPr lang="en-US" sz="1800" dirty="0" err="1" smtClean="0"/>
              <a:t>bẩm</a:t>
            </a:r>
            <a:r>
              <a:rPr lang="en-US" sz="1800" dirty="0" smtClean="0"/>
              <a:t> </a:t>
            </a:r>
            <a:r>
              <a:rPr lang="en-US" sz="1800" dirty="0" err="1" smtClean="0"/>
              <a:t>sinh</a:t>
            </a:r>
            <a:r>
              <a:rPr lang="en-US" sz="1800" dirty="0" smtClean="0"/>
              <a:t>,…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en-US" sz="1800" dirty="0" err="1" smtClean="0"/>
              <a:t>đó</a:t>
            </a:r>
            <a:r>
              <a:rPr lang="en-US" sz="1800" dirty="0" smtClean="0"/>
              <a:t> </a:t>
            </a:r>
            <a:r>
              <a:rPr lang="en-US" sz="1800" dirty="0" err="1" smtClean="0"/>
              <a:t>nguyên</a:t>
            </a:r>
            <a:r>
              <a:rPr lang="en-US" sz="1800" dirty="0" smtClean="0"/>
              <a:t> </a:t>
            </a:r>
            <a:r>
              <a:rPr lang="en-US" sz="1800" dirty="0" err="1" smtClean="0"/>
              <a:t>nhân</a:t>
            </a:r>
            <a:r>
              <a:rPr lang="en-US" sz="1800" dirty="0" smtClean="0"/>
              <a:t> </a:t>
            </a:r>
            <a:r>
              <a:rPr lang="en-US" sz="1800" dirty="0" err="1" smtClean="0"/>
              <a:t>thường</a:t>
            </a:r>
            <a:r>
              <a:rPr lang="en-US" sz="1800" dirty="0" smtClean="0"/>
              <a:t> </a:t>
            </a:r>
            <a:r>
              <a:rPr lang="en-US" sz="1800" dirty="0" err="1" smtClean="0"/>
              <a:t>gặp</a:t>
            </a:r>
            <a:r>
              <a:rPr lang="en-US" sz="1800" dirty="0" smtClean="0"/>
              <a:t> </a:t>
            </a:r>
            <a:r>
              <a:rPr lang="en-US" sz="1800" dirty="0" err="1" smtClean="0"/>
              <a:t>gây</a:t>
            </a:r>
            <a:r>
              <a:rPr lang="en-US" sz="1800" dirty="0" smtClean="0"/>
              <a:t> </a:t>
            </a:r>
            <a:r>
              <a:rPr lang="en-US" sz="1800" dirty="0" err="1" smtClean="0"/>
              <a:t>xơ</a:t>
            </a:r>
            <a:r>
              <a:rPr lang="en-US" sz="1800" dirty="0" smtClean="0"/>
              <a:t> </a:t>
            </a:r>
            <a:r>
              <a:rPr lang="en-US" sz="1800" dirty="0" err="1" smtClean="0"/>
              <a:t>gan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viêm</a:t>
            </a:r>
            <a:r>
              <a:rPr lang="en-US" sz="1800" dirty="0" smtClean="0"/>
              <a:t> </a:t>
            </a:r>
            <a:r>
              <a:rPr lang="en-US" sz="1800" dirty="0" err="1" smtClean="0"/>
              <a:t>gan</a:t>
            </a:r>
            <a:r>
              <a:rPr lang="en-US" sz="1800" dirty="0" smtClean="0"/>
              <a:t> </a:t>
            </a:r>
            <a:r>
              <a:rPr lang="en-US" sz="1800" dirty="0" err="1" smtClean="0"/>
              <a:t>virut</a:t>
            </a:r>
            <a:r>
              <a:rPr lang="en-US" sz="1800" dirty="0" smtClean="0"/>
              <a:t> B,C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bệnh</a:t>
            </a:r>
            <a:r>
              <a:rPr lang="en-US" sz="1800" dirty="0" smtClean="0"/>
              <a:t> </a:t>
            </a:r>
            <a:r>
              <a:rPr lang="en-US" sz="1800" dirty="0" err="1" smtClean="0"/>
              <a:t>lây</a:t>
            </a:r>
            <a:r>
              <a:rPr lang="en-US" sz="1800" dirty="0" smtClean="0"/>
              <a:t> </a:t>
            </a:r>
            <a:r>
              <a:rPr lang="en-US" sz="1800" dirty="0" err="1" smtClean="0"/>
              <a:t>theo</a:t>
            </a:r>
            <a:r>
              <a:rPr lang="en-US" sz="1800" dirty="0" smtClean="0"/>
              <a:t> </a:t>
            </a:r>
            <a:r>
              <a:rPr lang="en-US" sz="1800" dirty="0" err="1" smtClean="0"/>
              <a:t>đường</a:t>
            </a:r>
            <a:r>
              <a:rPr lang="en-US" sz="1800" dirty="0" smtClean="0"/>
              <a:t> </a:t>
            </a:r>
            <a:r>
              <a:rPr lang="en-US" sz="1800" dirty="0" err="1" smtClean="0"/>
              <a:t>máu</a:t>
            </a:r>
            <a:r>
              <a:rPr lang="en-US" sz="1800" dirty="0" smtClean="0"/>
              <a:t>, </a:t>
            </a:r>
            <a:r>
              <a:rPr lang="en-US" sz="1800" dirty="0" err="1" smtClean="0"/>
              <a:t>lây</a:t>
            </a:r>
            <a:r>
              <a:rPr lang="en-US" sz="1800" dirty="0" smtClean="0"/>
              <a:t> </a:t>
            </a:r>
            <a:r>
              <a:rPr lang="en-US" sz="1800" dirty="0" err="1" smtClean="0"/>
              <a:t>từ</a:t>
            </a:r>
            <a:r>
              <a:rPr lang="en-US" sz="1800" dirty="0" smtClean="0"/>
              <a:t> </a:t>
            </a:r>
            <a:r>
              <a:rPr lang="en-US" sz="1800" dirty="0" err="1" smtClean="0"/>
              <a:t>mẹ</a:t>
            </a:r>
            <a:r>
              <a:rPr lang="en-US" sz="1800" dirty="0" smtClean="0"/>
              <a:t> sang con </a:t>
            </a:r>
            <a:r>
              <a:rPr lang="en-US" sz="1800" dirty="0" err="1" smtClean="0"/>
              <a:t>khi</a:t>
            </a:r>
            <a:r>
              <a:rPr lang="en-US" sz="1800" dirty="0" smtClean="0"/>
              <a:t> </a:t>
            </a:r>
            <a:r>
              <a:rPr lang="en-US" sz="1800" dirty="0" err="1" smtClean="0"/>
              <a:t>mang</a:t>
            </a:r>
            <a:r>
              <a:rPr lang="en-US" sz="1800" dirty="0" smtClean="0"/>
              <a:t> </a:t>
            </a:r>
            <a:r>
              <a:rPr lang="en-US" sz="1800" dirty="0" err="1" smtClean="0"/>
              <a:t>thai</a:t>
            </a:r>
            <a:r>
              <a:rPr lang="en-US" sz="1800" dirty="0" err="1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0401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8" name="Google Shape;433;p37"/>
          <p:cNvSpPr txBox="1">
            <a:spLocks/>
          </p:cNvSpPr>
          <p:nvPr/>
        </p:nvSpPr>
        <p:spPr>
          <a:xfrm>
            <a:off x="1371600" y="423789"/>
            <a:ext cx="7772400" cy="11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800" smtClean="0"/>
              <a:t>Thanks!</a:t>
            </a:r>
            <a:endParaRPr lang="en-US" sz="4800"/>
          </a:p>
        </p:txBody>
      </p:sp>
      <p:grpSp>
        <p:nvGrpSpPr>
          <p:cNvPr id="9" name="Google Shape;736;p40"/>
          <p:cNvGrpSpPr/>
          <p:nvPr/>
        </p:nvGrpSpPr>
        <p:grpSpPr>
          <a:xfrm>
            <a:off x="631799" y="205608"/>
            <a:ext cx="1479601" cy="1378643"/>
            <a:chOff x="5926225" y="921350"/>
            <a:chExt cx="517800" cy="504350"/>
          </a:xfrm>
        </p:grpSpPr>
        <p:sp>
          <p:nvSpPr>
            <p:cNvPr id="10" name="Google Shape;737;p40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38;p40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739;p40"/>
          <p:cNvSpPr/>
          <p:nvPr/>
        </p:nvSpPr>
        <p:spPr>
          <a:xfrm>
            <a:off x="1000473" y="961738"/>
            <a:ext cx="1334239" cy="73684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269" y="1553949"/>
            <a:ext cx="4349759" cy="3227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812820" y="0"/>
            <a:ext cx="7703840" cy="13027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AutoNum type="arabicPeriod"/>
            </a:pPr>
            <a:r>
              <a:rPr lang="vi-VN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 nghĩa:</a:t>
            </a:r>
          </a:p>
          <a:p>
            <a:pPr>
              <a:lnSpc>
                <a:spcPct val="150000"/>
              </a:lnSpc>
            </a:pPr>
            <a:r>
              <a:rPr lang="vi-VN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Xơ gan (Ci</a:t>
            </a:r>
            <a:r>
              <a:rPr lang="vi-VN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rhosis) là một quá trình tổn thương có lan tỏa, kéo dài ở gan,  với các biểu hiện:</a:t>
            </a:r>
            <a:endParaRPr lang="vi-VN" sz="18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51316108"/>
              </p:ext>
            </p:extLst>
          </p:nvPr>
        </p:nvGraphicFramePr>
        <p:xfrm>
          <a:off x="132345" y="1424763"/>
          <a:ext cx="5960109" cy="3034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7030" y="1610167"/>
            <a:ext cx="2959285" cy="2536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46894719"/>
              </p:ext>
            </p:extLst>
          </p:nvPr>
        </p:nvGraphicFramePr>
        <p:xfrm>
          <a:off x="696432" y="144491"/>
          <a:ext cx="7751135" cy="4607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8315" y="244550"/>
            <a:ext cx="2105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mtClean="0">
                <a:latin typeface="+mj-lt"/>
              </a:rPr>
              <a:t>2. Nguyên nhân</a:t>
            </a:r>
            <a:endParaRPr lang="en-US" sz="20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356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"/>
          <p:cNvSpPr/>
          <p:nvPr/>
        </p:nvSpPr>
        <p:spPr>
          <a:xfrm>
            <a:off x="914400" y="2800350"/>
            <a:ext cx="704700" cy="7047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"/>
          <p:cNvSpPr/>
          <p:nvPr/>
        </p:nvSpPr>
        <p:spPr>
          <a:xfrm>
            <a:off x="7467600" y="2411200"/>
            <a:ext cx="971700" cy="971700"/>
          </a:xfrm>
          <a:prstGeom prst="donut">
            <a:avLst>
              <a:gd name="adj" fmla="val 12811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1371600" y="783383"/>
            <a:ext cx="7315200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smtClean="0">
                <a:latin typeface="Times New Roman" pitchFamily="18" charset="0"/>
                <a:cs typeface="Times New Roman" pitchFamily="18" charset="0"/>
              </a:rPr>
              <a:t>a. Xơ </a:t>
            </a:r>
            <a:r>
              <a:rPr lang="vi-VN" sz="1800" b="1" dirty="0">
                <a:latin typeface="Times New Roman" pitchFamily="18" charset="0"/>
                <a:cs typeface="Times New Roman" pitchFamily="18" charset="0"/>
              </a:rPr>
              <a:t>gan giai đoạn còn bù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  Có rất ít dấu chứng cơ 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năng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thực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phát 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hiện nhờ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điều tra 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sức 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, theo dõi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những người có nguy cơ cao.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smtClean="0">
                <a:latin typeface="Times New Roman" pitchFamily="18" charset="0"/>
                <a:cs typeface="Times New Roman" pitchFamily="18" charset="0"/>
              </a:rPr>
              <a:t>Triệu </a:t>
            </a:r>
            <a:r>
              <a:rPr lang="vi-VN" sz="1800" b="1" dirty="0">
                <a:latin typeface="Times New Roman" pitchFamily="18" charset="0"/>
                <a:cs typeface="Times New Roman" pitchFamily="18" charset="0"/>
              </a:rPr>
              <a:t>chứng cơ năng: 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8743" y="19451"/>
            <a:ext cx="173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3.Triệu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chứng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392555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3.1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sàng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64" y="2237328"/>
            <a:ext cx="3585636" cy="2450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0" y="2552535"/>
            <a:ext cx="3519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 Ăn  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kém  ngon,  khó  tiêu,  nặng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tức  vùng  thượng  vị,  giảm  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dục, rối loạn kinh nguyệt.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6623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Google Shape;204;p14"/>
          <p:cNvSpPr txBox="1">
            <a:spLocks/>
          </p:cNvSpPr>
          <p:nvPr/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7</a:t>
            </a:fld>
            <a:endParaRPr lang="e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7" y="1745370"/>
            <a:ext cx="3980231" cy="2442414"/>
          </a:xfrm>
          <a:prstGeom prst="roundRect">
            <a:avLst>
              <a:gd name="adj" fmla="val 8594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097433" y="4187784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1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00" y="1745370"/>
            <a:ext cx="3391013" cy="2442414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5275738" y="433266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Giãn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má</a:t>
            </a:r>
            <a:endParaRPr lang="en-US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7433" y="250175"/>
            <a:ext cx="2853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6436" y="677157"/>
            <a:ext cx="8327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   Gan lớn bờ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sắc 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mặt nhẳn 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không 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, lách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, không 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cổ 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trướng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có giãn 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mạch 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, nốt 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giản 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mạch hình 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vi-VN" sz="180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hồng ban lòng bàn tay. Chẩn đoán xác định bằng 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sinh  thiết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gan.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369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4539916" y="285750"/>
            <a:ext cx="4343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1800" b="1" dirty="0">
                <a:latin typeface="Times New Roman" pitchFamily="18" charset="0"/>
                <a:cs typeface="Times New Roman" pitchFamily="18" charset="0"/>
              </a:rPr>
              <a:t>Xơ gan giai đoạn mất bù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Tx/>
              <a:buChar char="-"/>
            </a:pP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qua 2 </a:t>
            </a:r>
            <a:r>
              <a:rPr lang="en-US" sz="180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Hội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TM </a:t>
            </a:r>
            <a:r>
              <a:rPr lang="vi-VN" sz="1800" b="1" smtClean="0">
                <a:latin typeface="Times New Roman" pitchFamily="18" charset="0"/>
                <a:cs typeface="Times New Roman" pitchFamily="18" charset="0"/>
              </a:rPr>
              <a:t>cửa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70" y="1227375"/>
            <a:ext cx="3667578" cy="2485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334" y="2013685"/>
            <a:ext cx="3184563" cy="2114550"/>
          </a:xfrm>
          <a:prstGeom prst="roundRect">
            <a:avLst>
              <a:gd name="adj" fmla="val 8594"/>
            </a:avLst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4539915" y="4258091"/>
            <a:ext cx="434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i="1" dirty="0">
                <a:latin typeface="+mj-lt"/>
              </a:rPr>
              <a:t>Vàng da là biểu hiện của bệnh án nội khoa xơ gan mất bù</a:t>
            </a:r>
            <a:endParaRPr lang="en-US" sz="1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46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85800" y="209550"/>
            <a:ext cx="441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vi-VN" sz="1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Hội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Gầy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sút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chảy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báng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son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niêm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834531"/>
            <a:ext cx="425834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vi-VN" sz="1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Hội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Tuần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hệ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Báng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bụng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TM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tràng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764" y="254868"/>
            <a:ext cx="3429000" cy="209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5797" r="10378" b="2231"/>
          <a:stretch/>
        </p:blipFill>
        <p:spPr bwMode="auto">
          <a:xfrm>
            <a:off x="5091764" y="2849046"/>
            <a:ext cx="3429000" cy="2294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4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428</TotalTime>
  <Words>2214</Words>
  <Application>Microsoft Office PowerPoint</Application>
  <PresentationFormat>On-screen Show (16:9)</PresentationFormat>
  <Paragraphs>297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SimSun</vt:lpstr>
      <vt:lpstr>Varela Round</vt:lpstr>
      <vt:lpstr>Times New Roman</vt:lpstr>
      <vt:lpstr>Times</vt:lpstr>
      <vt:lpstr>Wingdings</vt:lpstr>
      <vt:lpstr>Nixie One</vt:lpstr>
      <vt:lpstr>Microsoft YaHei</vt:lpstr>
      <vt:lpstr>Tahoma</vt:lpstr>
      <vt:lpstr>Puck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Thang diểm để đánh giá giai đoạn xơ gan theo chỉ số Child - Pugh là: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Thành viên : Lê Thị Mi Lan Thái Nguyễn Hoàng Phúc Trần Thanh Ngân Nguyễn Thị Mỹ Linh Lê Thị Lành</dc:title>
  <cp:lastModifiedBy>Admin-PC</cp:lastModifiedBy>
  <cp:revision>75</cp:revision>
  <dcterms:modified xsi:type="dcterms:W3CDTF">2019-04-17T16:21:02Z</dcterms:modified>
</cp:coreProperties>
</file>