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58" r:id="rId4"/>
    <p:sldId id="257" r:id="rId5"/>
    <p:sldId id="29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2" r:id="rId32"/>
    <p:sldId id="285" r:id="rId33"/>
    <p:sldId id="286" r:id="rId34"/>
    <p:sldId id="287" r:id="rId35"/>
    <p:sldId id="291" r:id="rId36"/>
    <p:sldId id="288" r:id="rId37"/>
    <p:sldId id="289" r:id="rId38"/>
    <p:sldId id="290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3336-BC1C-429B-8E9B-897FE754668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6DFA-3940-4F8D-BA43-38A4F02DA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6DFA-3940-4F8D-BA43-38A4F02DA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6DFA-3940-4F8D-BA43-38A4F02DAB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6DFA-3940-4F8D-BA43-38A4F02DAB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92D4-0220-4405-A6BD-651DFB3A483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12E2-2169-407B-A5F2-27B4DCD3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vinmec.com/vi/benh/tang-huyet-ap-308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gaydautien.vn/tang-huyet-ap/trieu-chung-tang-huyet-a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BỆNH LÝ HỌC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ĐỀ:BỆNH TĂNG HUYẾT ÁP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838200"/>
            <a:ext cx="6553200" cy="3505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447800"/>
            <a:ext cx="5410200" cy="2814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343400"/>
            <a:ext cx="7620000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 HƯỚNG DẪN:TH.S.BS NGUYỄN PHÚC HỌC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SINH VIÊN THỰC HIỆN: NHÓM 3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PTEU50A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Nguyễn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Hà   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Mỹ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Thúy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Thu Hà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Trần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2.1.Triệu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buổisáng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>
              <a:buNone/>
            </a:pP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mặt,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phừng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b="1" i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:thường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vệt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máu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76080" y="1219200"/>
            <a:ext cx="2957626" cy="1676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63380" y="3071584"/>
            <a:ext cx="2970325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0" y="4891313"/>
            <a:ext cx="2957625" cy="17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1070"/>
            <a:ext cx="8229600" cy="576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2.1.Triệu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qua.</a:t>
            </a: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29337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3352800"/>
            <a:ext cx="2897084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16" y="5089525"/>
            <a:ext cx="289164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2.2.Phân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pPr marL="0" indent="0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-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-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–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2819400"/>
            <a:ext cx="7620000" cy="3581400"/>
            <a:chOff x="0" y="-66675"/>
            <a:chExt cx="7260526" cy="3200400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100641" y="-66675"/>
              <a:ext cx="4159885" cy="3200400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8351"/>
              <a:ext cx="3093466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3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85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2.2.Phân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2.2.1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THA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(2008) &amp;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 THA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3192/QĐ-BYT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2.2.2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THA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JNC7</a:t>
            </a:r>
          </a:p>
          <a:p>
            <a:pPr marL="0" indent="0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(2003)  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143000"/>
            <a:ext cx="5410200" cy="290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72" y="4195762"/>
            <a:ext cx="5410199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2.2.Phân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2.2.3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ACC/AHA 2017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" y="1828800"/>
            <a:ext cx="8077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2.2.Phân </a:t>
            </a:r>
            <a:r>
              <a:rPr lang="en-GB" sz="26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pPr marL="0" indent="0">
              <a:buNone/>
            </a:pP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2.3.4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600" b="1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&gt; 55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&gt; 65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 fontAlgn="base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LDL-c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HDL-c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 60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mL/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 smtClean="0"/>
              <a:t>Tiền</a:t>
            </a:r>
            <a:r>
              <a:rPr lang="en-GB" sz="2400" dirty="0" smtClean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gia</a:t>
            </a:r>
            <a:r>
              <a:rPr lang="en-GB" sz="2400" dirty="0"/>
              <a:t> </a:t>
            </a:r>
            <a:r>
              <a:rPr lang="en-GB" sz="2400" dirty="0" err="1"/>
              <a:t>đình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bệnh</a:t>
            </a:r>
            <a:r>
              <a:rPr lang="en-GB" sz="2400" dirty="0"/>
              <a:t> </a:t>
            </a:r>
            <a:r>
              <a:rPr lang="en-GB" sz="2400" dirty="0" err="1"/>
              <a:t>tim</a:t>
            </a:r>
            <a:r>
              <a:rPr lang="en-GB" sz="2400" dirty="0"/>
              <a:t> </a:t>
            </a:r>
            <a:r>
              <a:rPr lang="en-GB" sz="2400" dirty="0" err="1" smtClean="0"/>
              <a:t>mạch</a:t>
            </a:r>
            <a:endParaRPr lang="en-GB" sz="2400" dirty="0" smtClean="0"/>
          </a:p>
          <a:p>
            <a:pPr marL="0" lvl="0" indent="0" fontAlgn="base">
              <a:buNone/>
            </a:pPr>
            <a:r>
              <a:rPr lang="en-GB" sz="2400" dirty="0" smtClean="0"/>
              <a:t> </a:t>
            </a:r>
            <a:r>
              <a:rPr lang="en-GB" sz="2400" dirty="0" err="1"/>
              <a:t>sớm</a:t>
            </a:r>
            <a:r>
              <a:rPr lang="en-GB" sz="2400" dirty="0"/>
              <a:t> (</a:t>
            </a:r>
            <a:r>
              <a:rPr lang="en-GB" sz="2400" dirty="0" err="1"/>
              <a:t>nam</a:t>
            </a:r>
            <a:r>
              <a:rPr lang="en-GB" sz="2400" dirty="0"/>
              <a:t> &lt; 55 </a:t>
            </a:r>
            <a:r>
              <a:rPr lang="en-GB" sz="2400" dirty="0" err="1"/>
              <a:t>tuổi</a:t>
            </a:r>
            <a:r>
              <a:rPr lang="en-GB" sz="2400" dirty="0"/>
              <a:t>, </a:t>
            </a:r>
            <a:r>
              <a:rPr lang="en-GB" sz="2400" dirty="0" err="1"/>
              <a:t>nữ</a:t>
            </a:r>
            <a:r>
              <a:rPr lang="en-GB" sz="2400" dirty="0"/>
              <a:t> &lt; </a:t>
            </a:r>
            <a:r>
              <a:rPr lang="en-GB" sz="2400" dirty="0" smtClean="0"/>
              <a:t>65 </a:t>
            </a:r>
            <a:r>
              <a:rPr lang="en-GB" sz="2400" dirty="0" err="1"/>
              <a:t>tuổi</a:t>
            </a:r>
            <a:r>
              <a:rPr lang="en-GB" sz="2400" dirty="0"/>
              <a:t>) </a:t>
            </a:r>
            <a:endParaRPr lang="en-US" sz="2400" dirty="0"/>
          </a:p>
          <a:p>
            <a:pPr marL="0" lvl="0" indent="0" fontAlgn="base">
              <a:buNone/>
            </a:pPr>
            <a:r>
              <a:rPr lang="en-GB" sz="2400" dirty="0"/>
              <a:t>Vi </a:t>
            </a:r>
            <a:r>
              <a:rPr lang="en-GB" sz="2400" dirty="0" err="1"/>
              <a:t>đạm</a:t>
            </a:r>
            <a:r>
              <a:rPr lang="en-GB" sz="2400" dirty="0"/>
              <a:t> </a:t>
            </a:r>
            <a:r>
              <a:rPr lang="en-GB" sz="2400" dirty="0" err="1"/>
              <a:t>niệu</a:t>
            </a:r>
            <a:r>
              <a:rPr lang="en-GB" sz="2400" dirty="0"/>
              <a:t> </a:t>
            </a:r>
            <a:endParaRPr lang="en-US" sz="2400" dirty="0"/>
          </a:p>
          <a:p>
            <a:pPr marL="0" lvl="0" indent="0" fontAlgn="base">
              <a:buNone/>
            </a:pPr>
            <a:r>
              <a:rPr lang="en-GB" sz="2400" dirty="0" err="1"/>
              <a:t>Béo</a:t>
            </a:r>
            <a:r>
              <a:rPr lang="en-GB" sz="2400" dirty="0"/>
              <a:t> </a:t>
            </a:r>
            <a:r>
              <a:rPr lang="en-GB" sz="2400" dirty="0" err="1"/>
              <a:t>phì</a:t>
            </a:r>
            <a:r>
              <a:rPr lang="en-GB" sz="2400" dirty="0"/>
              <a:t> </a:t>
            </a:r>
            <a:endParaRPr lang="en-US" sz="2400" dirty="0"/>
          </a:p>
          <a:p>
            <a:pPr marL="0" lvl="0" indent="0" fontAlgn="base">
              <a:buNone/>
            </a:pPr>
            <a:r>
              <a:rPr lang="en-GB" sz="2400" dirty="0" err="1"/>
              <a:t>Giảm</a:t>
            </a:r>
            <a:r>
              <a:rPr lang="en-GB" sz="2400" dirty="0"/>
              <a:t> </a:t>
            </a:r>
            <a:r>
              <a:rPr lang="en-GB" sz="2400" dirty="0" err="1"/>
              <a:t>hoạt</a:t>
            </a:r>
            <a:r>
              <a:rPr lang="en-GB" sz="2400" dirty="0"/>
              <a:t> </a:t>
            </a:r>
            <a:r>
              <a:rPr lang="en-GB" sz="2400" dirty="0" err="1"/>
              <a:t>động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lực</a:t>
            </a:r>
            <a:r>
              <a:rPr lang="en-GB" sz="2400" dirty="0"/>
              <a:t> </a:t>
            </a:r>
            <a:endParaRPr lang="en-US" sz="2400" dirty="0"/>
          </a:p>
          <a:p>
            <a:pPr marL="0" lvl="0" indent="0" fontAlgn="base">
              <a:buNone/>
            </a:pPr>
            <a:r>
              <a:rPr lang="en-GB" sz="2400" dirty="0" err="1"/>
              <a:t>Hút</a:t>
            </a:r>
            <a:r>
              <a:rPr lang="en-GB" sz="2400" dirty="0"/>
              <a:t> </a:t>
            </a:r>
            <a:r>
              <a:rPr lang="en-GB" sz="2400" dirty="0" err="1"/>
              <a:t>thuốc</a:t>
            </a:r>
            <a:r>
              <a:rPr lang="en-GB" sz="2400" dirty="0"/>
              <a:t> </a:t>
            </a:r>
            <a:r>
              <a:rPr lang="en-GB" sz="2400" dirty="0" err="1"/>
              <a:t>lá</a:t>
            </a:r>
            <a:r>
              <a:rPr lang="en-GB" sz="2400" dirty="0"/>
              <a:t> </a:t>
            </a:r>
            <a:endParaRPr lang="en-US" sz="2400" dirty="0"/>
          </a:p>
          <a:p>
            <a:pPr marL="0" lvl="0" indent="0" fontAlgn="base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3733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2.3.Phân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err="1" smtClean="0"/>
              <a:t>Phân</a:t>
            </a:r>
            <a:r>
              <a:rPr lang="en-GB" sz="2400" b="1" dirty="0" smtClean="0"/>
              <a:t> </a:t>
            </a:r>
            <a:r>
              <a:rPr lang="en-GB" sz="2400" b="1" dirty="0" err="1"/>
              <a:t>tầng</a:t>
            </a:r>
            <a:r>
              <a:rPr lang="en-GB" sz="2400" b="1" dirty="0"/>
              <a:t> </a:t>
            </a:r>
            <a:r>
              <a:rPr lang="en-GB" sz="2400" b="1" dirty="0" err="1"/>
              <a:t>nguy</a:t>
            </a:r>
            <a:r>
              <a:rPr lang="en-GB" sz="2400" b="1" dirty="0"/>
              <a:t> </a:t>
            </a:r>
            <a:r>
              <a:rPr lang="en-GB" sz="2400" b="1" dirty="0" err="1"/>
              <a:t>cơ</a:t>
            </a:r>
            <a:r>
              <a:rPr lang="en-GB" sz="2400" b="1" dirty="0"/>
              <a:t> </a:t>
            </a:r>
            <a:r>
              <a:rPr lang="en-GB" sz="2400" b="1" dirty="0" err="1"/>
              <a:t>tim</a:t>
            </a:r>
            <a:r>
              <a:rPr lang="en-GB" sz="2400" b="1" dirty="0"/>
              <a:t> </a:t>
            </a:r>
            <a:r>
              <a:rPr lang="en-GB" sz="2400" b="1" dirty="0" err="1"/>
              <a:t>mạch</a:t>
            </a:r>
            <a:r>
              <a:rPr lang="en-GB" sz="2400" dirty="0"/>
              <a:t>: </a:t>
            </a:r>
            <a:r>
              <a:rPr lang="en-GB" sz="2400" dirty="0" err="1"/>
              <a:t>dựa</a:t>
            </a:r>
            <a:r>
              <a:rPr lang="en-GB" sz="2400" dirty="0"/>
              <a:t> </a:t>
            </a:r>
            <a:r>
              <a:rPr lang="en-GB" sz="2400" dirty="0" err="1"/>
              <a:t>vào</a:t>
            </a:r>
            <a:r>
              <a:rPr lang="en-GB" sz="2400" dirty="0"/>
              <a:t> </a:t>
            </a:r>
            <a:r>
              <a:rPr lang="en-GB" sz="2400" dirty="0" err="1"/>
              <a:t>phân</a:t>
            </a:r>
            <a:r>
              <a:rPr lang="en-GB" sz="2400" dirty="0"/>
              <a:t> </a:t>
            </a:r>
            <a:r>
              <a:rPr lang="en-GB" sz="2400" dirty="0" err="1"/>
              <a:t>độ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, </a:t>
            </a:r>
            <a:r>
              <a:rPr lang="en-GB" sz="2400" dirty="0" err="1"/>
              <a:t>số</a:t>
            </a:r>
            <a:r>
              <a:rPr lang="en-GB" sz="2400" dirty="0"/>
              <a:t> </a:t>
            </a:r>
            <a:r>
              <a:rPr lang="en-GB" sz="2400" dirty="0" err="1"/>
              <a:t>lượng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yếu</a:t>
            </a:r>
            <a:r>
              <a:rPr lang="en-GB" sz="2400" dirty="0"/>
              <a:t> </a:t>
            </a:r>
            <a:r>
              <a:rPr lang="en-GB" sz="2400" dirty="0" err="1"/>
              <a:t>tố</a:t>
            </a:r>
            <a:r>
              <a:rPr lang="en-GB" sz="2400" dirty="0"/>
              <a:t> </a:t>
            </a:r>
            <a:r>
              <a:rPr lang="en-GB" sz="2400" dirty="0" err="1"/>
              <a:t>nguy</a:t>
            </a:r>
            <a:r>
              <a:rPr lang="en-GB" sz="2400" dirty="0"/>
              <a:t> </a:t>
            </a:r>
            <a:r>
              <a:rPr lang="en-GB" sz="2400" dirty="0" err="1"/>
              <a:t>cơ</a:t>
            </a:r>
            <a:r>
              <a:rPr lang="en-GB" sz="2400" dirty="0"/>
              <a:t> </a:t>
            </a:r>
            <a:r>
              <a:rPr lang="en-GB" sz="2400" dirty="0" err="1"/>
              <a:t>tim</a:t>
            </a:r>
            <a:r>
              <a:rPr lang="en-GB" sz="2400" dirty="0"/>
              <a:t> </a:t>
            </a:r>
            <a:r>
              <a:rPr lang="en-GB" sz="2400" dirty="0" err="1"/>
              <a:t>mạch</a:t>
            </a:r>
            <a:r>
              <a:rPr lang="en-GB" sz="2400" dirty="0"/>
              <a:t> (YTNCTM)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biến</a:t>
            </a:r>
            <a:r>
              <a:rPr lang="en-GB" sz="2400" dirty="0"/>
              <a:t> </a:t>
            </a:r>
            <a:r>
              <a:rPr lang="en-GB" sz="2400" dirty="0" err="1"/>
              <a:t>cố</a:t>
            </a:r>
            <a:r>
              <a:rPr lang="en-GB" sz="2400" dirty="0"/>
              <a:t> </a:t>
            </a:r>
            <a:r>
              <a:rPr lang="en-GB" sz="2400" dirty="0" err="1"/>
              <a:t>tim</a:t>
            </a:r>
            <a:r>
              <a:rPr lang="en-GB" sz="2400" dirty="0"/>
              <a:t> </a:t>
            </a:r>
            <a:r>
              <a:rPr lang="en-GB" sz="2400" dirty="0" err="1"/>
              <a:t>mạch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quản</a:t>
            </a:r>
            <a:r>
              <a:rPr lang="en-GB" sz="2400" dirty="0"/>
              <a:t> </a:t>
            </a:r>
            <a:r>
              <a:rPr lang="en-GB" sz="2400" dirty="0" err="1"/>
              <a:t>lý</a:t>
            </a:r>
            <a:r>
              <a:rPr lang="en-GB" sz="2400" dirty="0"/>
              <a:t>, </a:t>
            </a:r>
            <a:r>
              <a:rPr lang="en-GB" sz="2400" dirty="0" err="1"/>
              <a:t>theo</a:t>
            </a:r>
            <a:r>
              <a:rPr lang="en-GB" sz="2400" dirty="0"/>
              <a:t> </a:t>
            </a:r>
            <a:r>
              <a:rPr lang="en-GB" sz="2400" dirty="0" err="1"/>
              <a:t>dõi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điều</a:t>
            </a:r>
            <a:r>
              <a:rPr lang="en-GB" sz="2400" dirty="0"/>
              <a:t> </a:t>
            </a:r>
            <a:r>
              <a:rPr lang="en-GB" sz="2400" dirty="0" err="1"/>
              <a:t>trị</a:t>
            </a:r>
            <a:r>
              <a:rPr lang="en-GB" sz="2400" dirty="0"/>
              <a:t> </a:t>
            </a:r>
            <a:r>
              <a:rPr lang="en-GB" sz="2400" dirty="0" err="1"/>
              <a:t>lâu</a:t>
            </a:r>
            <a:r>
              <a:rPr lang="en-GB" sz="2400" dirty="0"/>
              <a:t> </a:t>
            </a:r>
            <a:r>
              <a:rPr lang="en-GB" sz="2400" dirty="0" err="1"/>
              <a:t>dài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2.4.Chuẩn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err="1" smtClean="0"/>
              <a:t>Chẩn</a:t>
            </a:r>
            <a:r>
              <a:rPr lang="en-GB" sz="2400" b="1" dirty="0" smtClean="0"/>
              <a:t> </a:t>
            </a:r>
            <a:r>
              <a:rPr lang="en-GB" sz="2400" b="1" dirty="0" err="1"/>
              <a:t>đoán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định</a:t>
            </a:r>
            <a:r>
              <a:rPr lang="en-GB" sz="2400" b="1" dirty="0"/>
              <a:t> THA</a:t>
            </a:r>
            <a:r>
              <a:rPr lang="en-GB" sz="2400" dirty="0"/>
              <a:t>: </a:t>
            </a:r>
            <a:r>
              <a:rPr lang="en-GB" sz="2400" dirty="0" err="1"/>
              <a:t>dựa</a:t>
            </a:r>
            <a:r>
              <a:rPr lang="en-GB" sz="2400" dirty="0"/>
              <a:t> </a:t>
            </a:r>
            <a:r>
              <a:rPr lang="en-GB" sz="2400" dirty="0" err="1"/>
              <a:t>vào</a:t>
            </a:r>
            <a:r>
              <a:rPr lang="en-GB" sz="2400" dirty="0"/>
              <a:t> </a:t>
            </a:r>
            <a:r>
              <a:rPr lang="en-GB" sz="2400" dirty="0" err="1"/>
              <a:t>trị</a:t>
            </a:r>
            <a:r>
              <a:rPr lang="en-GB" sz="2400" dirty="0"/>
              <a:t> </a:t>
            </a:r>
            <a:r>
              <a:rPr lang="en-GB" sz="2400" dirty="0" err="1"/>
              <a:t>số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 </a:t>
            </a:r>
            <a:r>
              <a:rPr lang="en-GB" sz="2400" dirty="0" err="1"/>
              <a:t>đo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đo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 </a:t>
            </a:r>
            <a:r>
              <a:rPr lang="en-GB" sz="2400" dirty="0" err="1"/>
              <a:t>đúng</a:t>
            </a:r>
            <a:r>
              <a:rPr lang="en-GB" sz="2400" dirty="0"/>
              <a:t> </a:t>
            </a:r>
            <a:r>
              <a:rPr lang="en-GB" sz="2400" dirty="0" err="1"/>
              <a:t>quy</a:t>
            </a:r>
            <a:r>
              <a:rPr lang="en-GB" sz="2400" dirty="0"/>
              <a:t> </a:t>
            </a:r>
            <a:r>
              <a:rPr lang="en-GB" sz="2400" dirty="0" err="1"/>
              <a:t>trình</a:t>
            </a:r>
            <a:r>
              <a:rPr lang="en-GB" sz="2400" dirty="0"/>
              <a:t> (</a:t>
            </a:r>
            <a:r>
              <a:rPr lang="en-GB" sz="2400" dirty="0" err="1"/>
              <a:t>xem</a:t>
            </a:r>
            <a:r>
              <a:rPr lang="en-GB" sz="2400" dirty="0"/>
              <a:t> </a:t>
            </a:r>
            <a:r>
              <a:rPr lang="en-GB" sz="2400" dirty="0" err="1"/>
              <a:t>Phụ</a:t>
            </a:r>
            <a:r>
              <a:rPr lang="en-GB" sz="2400" dirty="0"/>
              <a:t> </a:t>
            </a:r>
            <a:r>
              <a:rPr lang="en-GB" sz="2400" dirty="0" err="1"/>
              <a:t>lục</a:t>
            </a:r>
            <a:r>
              <a:rPr lang="en-GB" sz="2400" dirty="0"/>
              <a:t> 2 – </a:t>
            </a:r>
            <a:r>
              <a:rPr lang="en-GB" sz="2400" dirty="0" err="1"/>
              <a:t>Quy</a:t>
            </a:r>
            <a:r>
              <a:rPr lang="en-GB" sz="2400" dirty="0"/>
              <a:t> </a:t>
            </a:r>
            <a:r>
              <a:rPr lang="en-GB" sz="2400" dirty="0" err="1"/>
              <a:t>trình</a:t>
            </a:r>
            <a:r>
              <a:rPr lang="en-GB" sz="2400" dirty="0"/>
              <a:t> </a:t>
            </a:r>
            <a:r>
              <a:rPr lang="en-GB" sz="2400" dirty="0" err="1"/>
              <a:t>đo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). </a:t>
            </a:r>
            <a:r>
              <a:rPr lang="en-GB" sz="2400" dirty="0" err="1"/>
              <a:t>Ngưỡng</a:t>
            </a:r>
            <a:r>
              <a:rPr lang="en-GB" sz="2400" dirty="0"/>
              <a:t> </a:t>
            </a:r>
            <a:r>
              <a:rPr lang="en-GB" sz="2400" dirty="0" err="1"/>
              <a:t>chẩn</a:t>
            </a:r>
            <a:r>
              <a:rPr lang="en-GB" sz="2400" dirty="0"/>
              <a:t> </a:t>
            </a:r>
            <a:r>
              <a:rPr lang="en-GB" sz="2400" dirty="0" err="1"/>
              <a:t>đoán</a:t>
            </a:r>
            <a:r>
              <a:rPr lang="en-GB" sz="2400" dirty="0"/>
              <a:t> THA </a:t>
            </a:r>
            <a:r>
              <a:rPr lang="en-GB" sz="2400" dirty="0" err="1"/>
              <a:t>thay</a:t>
            </a:r>
            <a:r>
              <a:rPr lang="en-GB" sz="2400" dirty="0"/>
              <a:t> </a:t>
            </a:r>
            <a:r>
              <a:rPr lang="en-GB" sz="2400" dirty="0" err="1"/>
              <a:t>đổi</a:t>
            </a:r>
            <a:r>
              <a:rPr lang="en-GB" sz="2400" dirty="0"/>
              <a:t> </a:t>
            </a:r>
            <a:r>
              <a:rPr lang="en-GB" sz="2400" dirty="0" err="1"/>
              <a:t>tùy</a:t>
            </a:r>
            <a:r>
              <a:rPr lang="en-GB" sz="2400" dirty="0"/>
              <a:t> </a:t>
            </a:r>
            <a:r>
              <a:rPr lang="en-GB" sz="2400" dirty="0" err="1"/>
              <a:t>theo</a:t>
            </a:r>
            <a:r>
              <a:rPr lang="en-GB" sz="2400" dirty="0"/>
              <a:t> </a:t>
            </a:r>
            <a:r>
              <a:rPr lang="en-GB" sz="2400" dirty="0" err="1"/>
              <a:t>từng</a:t>
            </a:r>
            <a:r>
              <a:rPr lang="en-GB" sz="2400" dirty="0"/>
              <a:t> </a:t>
            </a:r>
            <a:r>
              <a:rPr lang="en-GB" sz="2400" dirty="0" err="1"/>
              <a:t>cách</a:t>
            </a:r>
            <a:r>
              <a:rPr lang="en-GB" sz="2400" dirty="0"/>
              <a:t> </a:t>
            </a:r>
            <a:r>
              <a:rPr lang="en-GB" sz="2400" dirty="0" err="1"/>
              <a:t>đo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áp</a:t>
            </a:r>
            <a:r>
              <a:rPr lang="en-GB" sz="2400" dirty="0"/>
              <a:t> (</a:t>
            </a:r>
            <a:r>
              <a:rPr lang="en-GB" sz="2400" dirty="0" err="1"/>
              <a:t>Bảng</a:t>
            </a:r>
            <a:r>
              <a:rPr lang="en-GB" sz="2400" dirty="0"/>
              <a:t> 1). 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686050"/>
            <a:ext cx="7772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2.4.chuẩn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QUY TRÌNH ĐO HUYẾT ÁP ĐÚNG (Ban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3192/QĐ-BYT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2010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inadavn.com/media/news/2412_h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2672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nadavn.com/media/news/2412_h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962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8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2.4.Chuẩn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cafe,thuốc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stress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343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.Triệu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2.1.Triệu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HA </a:t>
            </a:r>
          </a:p>
          <a:p>
            <a:pPr marL="0" lvl="0" indent="0" fontAlgn="base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2.5.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.Xét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.Điều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.Tài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74838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629400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2.4.Xác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2.4.1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Tổn thương cơ quan đích tiền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2.4.Xác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2.4.2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qua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NMCT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creatinin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tương:Nữ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120µmol/l(1,4mg/dl)Nam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 µ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/l(1,5mg/dl)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Albumin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&gt; 300mg/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vi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8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3.Xét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qui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hematocrit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K+,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++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creatinin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lipid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lượngallbumin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albumin/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creatinin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40576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3.Xét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81201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4.1.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vi-VN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140/90 mmHg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mức 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mục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tiêu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với bệnh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tăng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  <a:hlinkClick r:id="rId2"/>
              </a:rPr>
              <a:t>huyết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kèm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tháo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đường hoặc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bệnh thận mãn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tính,bác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sĩ sẽ đề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một liệu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trị nghiêm ngặt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huyết áp ổn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định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mức dưới 130/80 mmHg.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5720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124200"/>
            <a:ext cx="3352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trị cao huyết áp không dùng thuốc</a:t>
            </a:r>
          </a:p>
          <a:p>
            <a:pPr marL="0" indent="0">
              <a:spcBef>
                <a:spcPts val="50"/>
              </a:spcBef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Phương pháp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trị không dùng thuốc chủ yếu là sự can thiệp từ lối sống. Đó là:</a:t>
            </a:r>
          </a:p>
          <a:p>
            <a:pPr>
              <a:spcBef>
                <a:spcPts val="5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Ăn uống hợp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kali 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Ă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 nhạt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xanh,hoa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cholesteron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5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lá,thuốc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5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dục,đi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5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5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5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"/>
              </a:spcBef>
            </a:pPr>
            <a:endParaRPr lang="en-US" sz="2400" dirty="0" smtClean="0">
              <a:latin typeface="+mj-lt"/>
            </a:endParaRPr>
          </a:p>
          <a:p>
            <a:pPr>
              <a:spcBef>
                <a:spcPts val="50"/>
              </a:spcBef>
            </a:pPr>
            <a:endParaRPr lang="en-US" sz="24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43063"/>
            <a:ext cx="3581400" cy="2243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3581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4.3.</a:t>
            </a:r>
            <a:r>
              <a:rPr lang="vi-VN" sz="2400" b="1" dirty="0" smtClean="0">
                <a:latin typeface="+mj-lt"/>
              </a:rPr>
              <a:t>Điều </a:t>
            </a:r>
            <a:r>
              <a:rPr lang="vi-VN" sz="2400" b="1" dirty="0">
                <a:latin typeface="+mj-lt"/>
              </a:rPr>
              <a:t>trị cao huyết áp có dùng thuốc</a:t>
            </a:r>
          </a:p>
          <a:p>
            <a:r>
              <a:rPr lang="vi-VN" sz="2400" dirty="0">
                <a:latin typeface="+mj-lt"/>
                <a:cs typeface="Times New Roman" pitchFamily="18" charset="0"/>
              </a:rPr>
              <a:t>Hiện nay có khoảng 300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loại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thuốc chữa cao huyết áp khác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nhau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và thầy thuốc sẽ căn cứ bệnh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trạng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cụ thể mà lựa chọn thuốc phù hợp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nhất </a:t>
            </a:r>
            <a:r>
              <a:rPr lang="vi-VN" sz="2400" dirty="0">
                <a:latin typeface="+mj-lt"/>
                <a:cs typeface="Times New Roman" pitchFamily="18" charset="0"/>
              </a:rPr>
              <a:t>cho từng người.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r>
              <a:rPr lang="vi-VN" sz="2400" dirty="0" smtClean="0">
                <a:latin typeface="+mj-lt"/>
                <a:cs typeface="Times New Roman" pitchFamily="18" charset="0"/>
              </a:rPr>
              <a:t>Người </a:t>
            </a:r>
            <a:r>
              <a:rPr lang="vi-VN" sz="2400" dirty="0">
                <a:latin typeface="+mj-lt"/>
                <a:cs typeface="Times New Roman" pitchFamily="18" charset="0"/>
              </a:rPr>
              <a:t>bệnh không nên ỷ lại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vào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thuốc mà xem nhẹ hiệu quả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thay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đổi lối sống.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r>
              <a:rPr lang="vi-VN" sz="2400" dirty="0" smtClean="0">
                <a:latin typeface="+mj-lt"/>
                <a:cs typeface="Times New Roman" pitchFamily="18" charset="0"/>
              </a:rPr>
              <a:t>Dùng </a:t>
            </a:r>
            <a:r>
              <a:rPr lang="vi-VN" sz="2400" dirty="0">
                <a:latin typeface="+mj-lt"/>
                <a:cs typeface="Times New Roman" pitchFamily="18" charset="0"/>
              </a:rPr>
              <a:t>thuốc rất cần sự tư vấn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của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  <a:cs typeface="Times New Roman" pitchFamily="18" charset="0"/>
              </a:rPr>
              <a:t>bác sỹ, tuyệt đối không nên tùy tiện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+mj-lt"/>
                <a:cs typeface="Times New Roman" pitchFamily="18" charset="0"/>
              </a:rPr>
              <a:t>dùng </a:t>
            </a:r>
            <a:r>
              <a:rPr lang="vi-VN" sz="2400" dirty="0">
                <a:latin typeface="+mj-lt"/>
                <a:cs typeface="Times New Roman" pitchFamily="18" charset="0"/>
              </a:rPr>
              <a:t>thuốc theo ý kiến cá nhân.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886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4.3.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Điều trị cao huyết áp có dùng thuốc</a:t>
            </a:r>
          </a:p>
          <a:p>
            <a:pPr marL="0" indent="0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a.Thuốc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Hydrochlorothiazide,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Furosemide,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Spiron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thiazid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thiazid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indapamid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kali: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30.000đ/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Giá:500đ/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962401"/>
            <a:ext cx="3810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10.000đ/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533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b.Thuốc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beta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THA.                                                 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Giá:5000 đ/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NMCT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beta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.      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Giá:1000đ/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tim.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Giá:270đ/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43832" y="990600"/>
            <a:ext cx="2895600" cy="1524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2895600"/>
            <a:ext cx="3200400" cy="1381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72432" y="4724400"/>
            <a:ext cx="2438400" cy="13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huyết áp tâm thu ≥ 140mmHg và/hoặc huyết áp tâm trương ≥ 90mmHg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Káº¿t quáº£ hÃ¬nh áº£nh cho hinh anh thuoc huyet 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90800"/>
            <a:ext cx="7067550" cy="4038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8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en-GB" sz="2600" b="1" dirty="0" err="1" smtClean="0">
                <a:latin typeface="Times New Roman" pitchFamily="18" charset="0"/>
                <a:cs typeface="Times New Roman" pitchFamily="18" charset="0"/>
              </a:rPr>
              <a:t>c.Nhóm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GB" sz="2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Captopril, Perindopril,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Enalapril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Lisinopril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, Benazepril,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Ramipril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Giá:700đ/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Giá:8000đ/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 1000đ/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Giá:3000/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581400" cy="1828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505200" cy="1828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4343401"/>
            <a:ext cx="3505200" cy="1905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70206" y="4343400"/>
            <a:ext cx="3581400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c.Nhóm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Giá:8.500đ/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3" y="1143000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c.Chẹn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recepter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Angio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-II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Candesartan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cilexitil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Eprosartan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Irbesartan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Valsartan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3000đ/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3000đ/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7.500đ/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Giá:11.250đ/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1" y="2090389"/>
            <a:ext cx="3505200" cy="16884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4382377"/>
            <a:ext cx="8077199" cy="1789822"/>
            <a:chOff x="0" y="-212556"/>
            <a:chExt cx="7246937" cy="1534121"/>
          </a:xfrm>
        </p:grpSpPr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08344"/>
              <a:ext cx="3157865" cy="1529909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39131" y="-212556"/>
              <a:ext cx="3207806" cy="153412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83" y="1873854"/>
            <a:ext cx="357531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d.Nhóm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calci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/>
              <a:t>Amlodipine, </a:t>
            </a:r>
            <a:r>
              <a:rPr lang="en-GB" sz="2400" dirty="0" err="1"/>
              <a:t>Nicardipine</a:t>
            </a:r>
            <a:r>
              <a:rPr lang="en-GB" sz="2400" dirty="0"/>
              <a:t>, </a:t>
            </a:r>
            <a:r>
              <a:rPr lang="en-GB" sz="2400" dirty="0" err="1"/>
              <a:t>Nifedipine</a:t>
            </a:r>
            <a:r>
              <a:rPr lang="en-GB" sz="2400" dirty="0"/>
              <a:t>, </a:t>
            </a:r>
            <a:r>
              <a:rPr lang="en-GB" sz="2400" dirty="0" err="1" smtClean="0"/>
              <a:t>Diltiazem</a:t>
            </a:r>
            <a:endParaRPr lang="en-GB" sz="2400" dirty="0" smtClean="0"/>
          </a:p>
          <a:p>
            <a:pPr fontAlgn="base"/>
            <a:endParaRPr lang="en-GB" sz="2400" dirty="0"/>
          </a:p>
          <a:p>
            <a:pPr fontAlgn="base"/>
            <a:endParaRPr lang="en-GB" sz="2400" dirty="0" smtClean="0"/>
          </a:p>
          <a:p>
            <a:pPr fontAlgn="base"/>
            <a:endParaRPr lang="en-GB" sz="2400" dirty="0"/>
          </a:p>
          <a:p>
            <a:pPr fontAlgn="base"/>
            <a:endParaRPr lang="en-GB" sz="2400" dirty="0" smtClean="0"/>
          </a:p>
          <a:p>
            <a:pPr fontAlgn="base"/>
            <a:endParaRPr lang="en-GB" sz="2400" dirty="0"/>
          </a:p>
          <a:p>
            <a:pPr marL="0" indent="0" fontAlgn="base">
              <a:buNone/>
            </a:pPr>
            <a:r>
              <a:rPr lang="en-GB" sz="2400" dirty="0" smtClean="0"/>
              <a:t>              </a:t>
            </a:r>
            <a:r>
              <a:rPr lang="en-GB" sz="2400" dirty="0" err="1" smtClean="0"/>
              <a:t>Giá</a:t>
            </a:r>
            <a:r>
              <a:rPr lang="en-GB" sz="2400" dirty="0" smtClean="0"/>
              <a:t>: 7000đ/</a:t>
            </a:r>
            <a:r>
              <a:rPr lang="en-GB" sz="2400" dirty="0" err="1" smtClean="0"/>
              <a:t>vỉ</a:t>
            </a:r>
            <a:r>
              <a:rPr lang="en-GB" sz="2400" dirty="0" smtClean="0"/>
              <a:t>                                    Giá:75.000đ/</a:t>
            </a:r>
            <a:r>
              <a:rPr lang="en-GB" sz="2400" dirty="0" err="1" smtClean="0"/>
              <a:t>vỉ</a:t>
            </a:r>
            <a:endParaRPr lang="en-GB" sz="2400" dirty="0" smtClean="0"/>
          </a:p>
          <a:p>
            <a:pPr marL="0" indent="0" fontAlgn="base">
              <a:buNone/>
            </a:pPr>
            <a:endParaRPr lang="en-GB" sz="2400" dirty="0"/>
          </a:p>
          <a:p>
            <a:pPr marL="0" indent="0" fontAlgn="base">
              <a:buNone/>
            </a:pPr>
            <a:endParaRPr lang="en-GB" sz="2400" dirty="0" smtClean="0"/>
          </a:p>
          <a:p>
            <a:pPr marL="0" indent="0" fontAlgn="base">
              <a:buNone/>
            </a:pPr>
            <a:endParaRPr lang="en-GB" sz="2400" dirty="0"/>
          </a:p>
          <a:p>
            <a:pPr marL="0" indent="0" fontAlgn="base">
              <a:buNone/>
            </a:pPr>
            <a:endParaRPr lang="en-GB" sz="2400" dirty="0" smtClean="0"/>
          </a:p>
          <a:p>
            <a:pPr marL="0" indent="0" fontAlgn="base">
              <a:buNone/>
            </a:pPr>
            <a:r>
              <a:rPr lang="en-GB" sz="2400" dirty="0" smtClean="0"/>
              <a:t>                </a:t>
            </a:r>
            <a:r>
              <a:rPr lang="en-GB" sz="2400" dirty="0" err="1" smtClean="0"/>
              <a:t>Giá</a:t>
            </a:r>
            <a:r>
              <a:rPr lang="en-GB" sz="2400" dirty="0" smtClean="0"/>
              <a:t>: 7000đ/</a:t>
            </a:r>
            <a:r>
              <a:rPr lang="en-GB" sz="2400" dirty="0" err="1" smtClean="0"/>
              <a:t>vỉ</a:t>
            </a:r>
            <a:r>
              <a:rPr lang="en-GB" sz="2400" dirty="0" smtClean="0"/>
              <a:t>                                   Giá:13.000đ/</a:t>
            </a:r>
            <a:r>
              <a:rPr lang="en-GB" sz="2400" dirty="0" err="1" smtClean="0"/>
              <a:t>vỉ</a:t>
            </a:r>
            <a:endParaRPr lang="en-GB" sz="2400" dirty="0" smtClean="0"/>
          </a:p>
          <a:p>
            <a:pPr marL="0" indent="0" fontAlgn="base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4343400"/>
            <a:ext cx="3428998" cy="1628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9" y="4274977"/>
            <a:ext cx="3200400" cy="1761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9" y="1828800"/>
            <a:ext cx="2818171" cy="196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276598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839200" cy="6096000"/>
          </a:xfrm>
        </p:spPr>
        <p:txBody>
          <a:bodyPr/>
          <a:lstStyle/>
          <a:p>
            <a:pPr marL="0" lvl="0" indent="0" fontAlgn="base">
              <a:buNone/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e.Chẹn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Alpha &amp;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Prazosin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Terazosin, Clonidine, Methyldopa, Reserpine, Hydralazine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.000đ/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Giá:1.700đ/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145.000đ/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Giá:1.000đ/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viên                   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3562" y="2113898"/>
            <a:ext cx="2740638" cy="1772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57800" y="1981148"/>
            <a:ext cx="2606675" cy="148463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257799" y="4735524"/>
            <a:ext cx="2606675" cy="1208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2" y="4419600"/>
            <a:ext cx="2857500" cy="18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f.Các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Giá:210.000đ/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Giá:110.000đ/h                                  </a:t>
            </a: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Giá:190.000đ/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Giá:1.750.000đ/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94" y="1143000"/>
            <a:ext cx="3605212" cy="2219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3810000"/>
            <a:ext cx="3276601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8137"/>
            <a:ext cx="3200400" cy="2024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447799"/>
            <a:ext cx="312420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h.Ngoài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trị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huyết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 marL="0" indent="0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Gốc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100g,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Hồng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100g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rửa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sạch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sắt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uống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chia 2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uống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liều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trị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áº¿t quáº£ hÃ¬nh áº£nh cho gÃ´Ìc rau cÃ¢Ìn t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27685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614886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h.Ngoài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trị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huyết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/>
              <a:t>Bài</a:t>
            </a:r>
            <a:r>
              <a:rPr lang="en-GB" sz="2400" dirty="0" smtClean="0"/>
              <a:t> </a:t>
            </a:r>
            <a:r>
              <a:rPr lang="en-GB" sz="2400" dirty="0" err="1"/>
              <a:t>thuốc</a:t>
            </a:r>
            <a:r>
              <a:rPr lang="en-GB" sz="2400" dirty="0"/>
              <a:t> 2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 err="1" smtClean="0"/>
              <a:t>Lấy</a:t>
            </a:r>
            <a:r>
              <a:rPr lang="en-GB" sz="2400" dirty="0" smtClean="0"/>
              <a:t> 30 </a:t>
            </a:r>
            <a:r>
              <a:rPr lang="en-GB" sz="2400" dirty="0"/>
              <a:t>g </a:t>
            </a:r>
            <a:r>
              <a:rPr lang="en-GB" sz="2400" dirty="0" err="1"/>
              <a:t>hạt</a:t>
            </a:r>
            <a:r>
              <a:rPr lang="en-GB" sz="2400" dirty="0"/>
              <a:t> </a:t>
            </a:r>
            <a:r>
              <a:rPr lang="en-GB" sz="2400" dirty="0" err="1"/>
              <a:t>Đậu</a:t>
            </a:r>
            <a:r>
              <a:rPr lang="en-GB" sz="2400" dirty="0"/>
              <a:t> </a:t>
            </a:r>
            <a:r>
              <a:rPr lang="en-GB" sz="2400" dirty="0" err="1"/>
              <a:t>đen</a:t>
            </a:r>
            <a:r>
              <a:rPr lang="en-GB" sz="2400" dirty="0"/>
              <a:t> + 20g </a:t>
            </a:r>
            <a:r>
              <a:rPr lang="en-GB" sz="2400" dirty="0" err="1"/>
              <a:t>Rê</a:t>
            </a:r>
            <a:r>
              <a:rPr lang="en-GB" sz="2400" dirty="0"/>
              <a:t>̉ </a:t>
            </a:r>
            <a:r>
              <a:rPr lang="en-GB" sz="2400" dirty="0" err="1"/>
              <a:t>cây</a:t>
            </a:r>
            <a:r>
              <a:rPr lang="en-GB" sz="2400" dirty="0"/>
              <a:t> </a:t>
            </a:r>
            <a:r>
              <a:rPr lang="en-GB" sz="2400" dirty="0" err="1"/>
              <a:t>Nhàu</a:t>
            </a:r>
            <a:r>
              <a:rPr lang="en-GB" sz="2400" dirty="0"/>
              <a:t>, </a:t>
            </a:r>
            <a:r>
              <a:rPr lang="en-GB" sz="2400" dirty="0" err="1"/>
              <a:t>hạt</a:t>
            </a:r>
            <a:r>
              <a:rPr lang="en-GB" sz="2400" dirty="0"/>
              <a:t> </a:t>
            </a:r>
            <a:r>
              <a:rPr lang="en-GB" sz="2400" dirty="0" err="1"/>
              <a:t>Sen</a:t>
            </a:r>
            <a:r>
              <a:rPr lang="en-GB" sz="2400" dirty="0"/>
              <a:t>, </a:t>
            </a:r>
            <a:r>
              <a:rPr lang="en-GB" sz="2400" dirty="0" err="1"/>
              <a:t>hạt</a:t>
            </a:r>
            <a:r>
              <a:rPr lang="en-GB" sz="2400" dirty="0"/>
              <a:t> </a:t>
            </a:r>
            <a:r>
              <a:rPr lang="en-GB" sz="2400" dirty="0" err="1"/>
              <a:t>Muồng</a:t>
            </a:r>
            <a:r>
              <a:rPr lang="en-GB" sz="2400" dirty="0"/>
              <a:t> ma, </a:t>
            </a:r>
            <a:r>
              <a:rPr lang="en-GB" sz="2400" dirty="0" err="1"/>
              <a:t>rau</a:t>
            </a:r>
            <a:r>
              <a:rPr lang="en-GB" sz="2400" dirty="0"/>
              <a:t> má, mã </a:t>
            </a:r>
            <a:r>
              <a:rPr lang="en-GB" sz="2400" dirty="0" err="1"/>
              <a:t>đê</a:t>
            </a:r>
            <a:r>
              <a:rPr lang="en-GB" sz="2400" dirty="0"/>
              <a:t>̀, </a:t>
            </a:r>
            <a:r>
              <a:rPr lang="en-GB" sz="2400" dirty="0" err="1"/>
              <a:t>lạc</a:t>
            </a:r>
            <a:r>
              <a:rPr lang="en-GB" sz="2400" dirty="0"/>
              <a:t> </a:t>
            </a:r>
            <a:r>
              <a:rPr lang="en-GB" sz="2400" dirty="0" err="1" smtClean="0"/>
              <a:t>tiên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err="1" smtClean="0"/>
              <a:t>Tất</a:t>
            </a:r>
            <a:r>
              <a:rPr lang="en-GB" sz="2400" dirty="0" smtClean="0"/>
              <a:t> </a:t>
            </a:r>
            <a:r>
              <a:rPr lang="en-GB" sz="2400" dirty="0" err="1" smtClean="0"/>
              <a:t>cả</a:t>
            </a:r>
            <a:r>
              <a:rPr lang="en-GB" sz="2400" dirty="0" smtClean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vào</a:t>
            </a:r>
            <a:r>
              <a:rPr lang="en-GB" sz="2400" dirty="0"/>
              <a:t> </a:t>
            </a:r>
            <a:r>
              <a:rPr lang="en-GB" sz="2400" dirty="0" err="1"/>
              <a:t>nồi</a:t>
            </a:r>
            <a:r>
              <a:rPr lang="en-GB" sz="2400" dirty="0"/>
              <a:t> </a:t>
            </a:r>
            <a:r>
              <a:rPr lang="en-GB" sz="2400" dirty="0" err="1"/>
              <a:t>cùng</a:t>
            </a:r>
            <a:r>
              <a:rPr lang="en-GB" sz="2400" dirty="0"/>
              <a:t> </a:t>
            </a:r>
            <a:r>
              <a:rPr lang="en-GB" sz="2400" dirty="0" err="1"/>
              <a:t>với</a:t>
            </a:r>
            <a:r>
              <a:rPr lang="en-GB" sz="2400" dirty="0"/>
              <a:t> 6 </a:t>
            </a:r>
            <a:r>
              <a:rPr lang="en-GB" sz="2400" dirty="0" err="1"/>
              <a:t>chén</a:t>
            </a:r>
            <a:r>
              <a:rPr lang="en-GB" sz="2400" dirty="0"/>
              <a:t> </a:t>
            </a:r>
            <a:r>
              <a:rPr lang="en-GB" sz="2400" dirty="0" err="1"/>
              <a:t>nước</a:t>
            </a:r>
            <a:r>
              <a:rPr lang="en-GB" sz="2400" dirty="0"/>
              <a:t> </a:t>
            </a:r>
            <a:r>
              <a:rPr lang="en-GB" sz="2400" dirty="0" err="1"/>
              <a:t>đun</a:t>
            </a:r>
            <a:r>
              <a:rPr lang="en-GB" sz="2400" dirty="0"/>
              <a:t> </a:t>
            </a:r>
            <a:r>
              <a:rPr lang="en-GB" sz="2400" dirty="0" err="1"/>
              <a:t>đến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nào</a:t>
            </a:r>
            <a:r>
              <a:rPr lang="en-GB" sz="2400" dirty="0"/>
              <a:t> </a:t>
            </a:r>
            <a:r>
              <a:rPr lang="en-GB" sz="2400" dirty="0" err="1"/>
              <a:t>còn</a:t>
            </a:r>
            <a:r>
              <a:rPr lang="en-GB" sz="2400" dirty="0"/>
              <a:t> 2 </a:t>
            </a:r>
            <a:r>
              <a:rPr lang="en-GB" sz="2400" dirty="0" err="1"/>
              <a:t>chén</a:t>
            </a:r>
            <a:r>
              <a:rPr lang="en-GB" sz="2400" dirty="0"/>
              <a:t> </a:t>
            </a:r>
            <a:r>
              <a:rPr lang="en-GB" sz="2400" dirty="0" err="1"/>
              <a:t>thi</a:t>
            </a:r>
            <a:r>
              <a:rPr lang="en-GB" sz="2400" dirty="0"/>
              <a:t>̀ chia </a:t>
            </a:r>
            <a:r>
              <a:rPr lang="en-GB" sz="2400" dirty="0" err="1"/>
              <a:t>làm</a:t>
            </a:r>
            <a:r>
              <a:rPr lang="en-GB" sz="2400" dirty="0"/>
              <a:t> 3 </a:t>
            </a:r>
            <a:r>
              <a:rPr lang="en-GB" sz="2400" dirty="0" err="1"/>
              <a:t>lần</a:t>
            </a:r>
            <a:r>
              <a:rPr lang="en-GB" sz="2400" dirty="0"/>
              <a:t> </a:t>
            </a:r>
            <a:r>
              <a:rPr lang="en-GB" sz="2400" dirty="0" err="1"/>
              <a:t>uống</a:t>
            </a:r>
            <a:r>
              <a:rPr lang="en-GB" sz="2400" dirty="0"/>
              <a:t> </a:t>
            </a:r>
            <a:r>
              <a:rPr lang="en-GB" sz="2400" dirty="0" err="1"/>
              <a:t>ấm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</a:t>
            </a:r>
            <a:r>
              <a:rPr lang="en-GB" sz="2400" dirty="0" err="1"/>
              <a:t>ngày</a:t>
            </a:r>
            <a:r>
              <a:rPr lang="en-GB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Káº¿t quáº£ hÃ¬nh áº£nh cho Äáº­u Ä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657601"/>
            <a:ext cx="5715001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5.Tài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617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1.Đại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Duy</a:t>
            </a:r>
            <a:r>
              <a:rPr lang="en-GB" dirty="0"/>
              <a:t> </a:t>
            </a:r>
            <a:r>
              <a:rPr lang="en-GB" dirty="0" err="1"/>
              <a:t>Tân</a:t>
            </a:r>
            <a:r>
              <a:rPr lang="en-GB" dirty="0"/>
              <a:t>, (2016) </a:t>
            </a:r>
            <a:r>
              <a:rPr lang="en-GB" dirty="0" err="1"/>
              <a:t>Tập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giảng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2.Lê </a:t>
            </a:r>
            <a:r>
              <a:rPr lang="en-GB" dirty="0" err="1"/>
              <a:t>Thị</a:t>
            </a:r>
            <a:r>
              <a:rPr lang="en-GB" dirty="0"/>
              <a:t> </a:t>
            </a:r>
            <a:r>
              <a:rPr lang="en-GB" dirty="0" err="1"/>
              <a:t>Luyến</a:t>
            </a:r>
            <a:r>
              <a:rPr lang="en-GB" dirty="0"/>
              <a:t>, </a:t>
            </a:r>
            <a:r>
              <a:rPr lang="en-GB" dirty="0" err="1"/>
              <a:t>Lê</a:t>
            </a:r>
            <a:r>
              <a:rPr lang="en-GB" dirty="0"/>
              <a:t> </a:t>
            </a:r>
            <a:r>
              <a:rPr lang="en-GB" dirty="0" err="1"/>
              <a:t>Đình</a:t>
            </a:r>
            <a:r>
              <a:rPr lang="en-GB" dirty="0"/>
              <a:t> </a:t>
            </a:r>
            <a:r>
              <a:rPr lang="en-GB" dirty="0" err="1"/>
              <a:t>Vấn</a:t>
            </a:r>
            <a:r>
              <a:rPr lang="en-GB" dirty="0"/>
              <a:t>, (2010)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, </a:t>
            </a:r>
            <a:r>
              <a:rPr lang="en-GB" dirty="0" err="1"/>
              <a:t>Nhà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Y </a:t>
            </a:r>
            <a:r>
              <a:rPr lang="en-GB" dirty="0" err="1"/>
              <a:t>học</a:t>
            </a:r>
            <a:r>
              <a:rPr lang="en-GB" dirty="0"/>
              <a:t>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3.Hoàng  </a:t>
            </a:r>
            <a:r>
              <a:rPr lang="en-GB" dirty="0" err="1"/>
              <a:t>Thị</a:t>
            </a:r>
            <a:r>
              <a:rPr lang="en-GB" dirty="0"/>
              <a:t> Kim </a:t>
            </a:r>
            <a:r>
              <a:rPr lang="en-GB" dirty="0" err="1"/>
              <a:t>Huyền</a:t>
            </a:r>
            <a:r>
              <a:rPr lang="en-GB" dirty="0"/>
              <a:t> (2014), </a:t>
            </a:r>
            <a:r>
              <a:rPr lang="en-GB" dirty="0" err="1"/>
              <a:t>Dược</a:t>
            </a:r>
            <a:r>
              <a:rPr lang="en-GB" dirty="0"/>
              <a:t> </a:t>
            </a:r>
            <a:r>
              <a:rPr lang="en-GB" dirty="0" err="1"/>
              <a:t>lâm</a:t>
            </a:r>
            <a:r>
              <a:rPr lang="en-GB" dirty="0"/>
              <a:t> </a:t>
            </a:r>
            <a:r>
              <a:rPr lang="en-GB" dirty="0" err="1"/>
              <a:t>sàng</a:t>
            </a:r>
            <a:r>
              <a:rPr lang="en-GB" dirty="0"/>
              <a:t> </a:t>
            </a:r>
            <a:r>
              <a:rPr lang="en-GB" dirty="0" err="1"/>
              <a:t>những</a:t>
            </a:r>
            <a:r>
              <a:rPr lang="en-GB" dirty="0"/>
              <a:t> </a:t>
            </a:r>
            <a:r>
              <a:rPr lang="en-GB" dirty="0" err="1"/>
              <a:t>nguyên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</a:t>
            </a:r>
            <a:r>
              <a:rPr lang="en-GB" dirty="0" err="1"/>
              <a:t>cơ</a:t>
            </a:r>
            <a:r>
              <a:rPr lang="en-GB" dirty="0"/>
              <a:t> </a:t>
            </a:r>
            <a:r>
              <a:rPr lang="en-GB" dirty="0" smtClean="0"/>
              <a:t>                 </a:t>
            </a:r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bản</a:t>
            </a:r>
            <a:r>
              <a:rPr lang="en-GB" dirty="0" smtClean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sử</a:t>
            </a:r>
            <a:r>
              <a:rPr lang="en-GB" dirty="0"/>
              <a:t> </a:t>
            </a: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thuốc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điều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. </a:t>
            </a:r>
            <a:r>
              <a:rPr lang="en-GB" dirty="0" err="1"/>
              <a:t>Tập</a:t>
            </a:r>
            <a:r>
              <a:rPr lang="en-GB" dirty="0"/>
              <a:t> 2, </a:t>
            </a:r>
            <a:r>
              <a:rPr lang="en-GB" dirty="0" err="1"/>
              <a:t>Nhà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Y </a:t>
            </a:r>
            <a:r>
              <a:rPr lang="en-GB" dirty="0" err="1"/>
              <a:t>học</a:t>
            </a:r>
            <a:r>
              <a:rPr lang="en-GB" dirty="0"/>
              <a:t>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4.Giáo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&amp; </a:t>
            </a:r>
            <a:r>
              <a:rPr lang="en-GB" dirty="0" err="1"/>
              <a:t>Thuốc</a:t>
            </a:r>
            <a:r>
              <a:rPr lang="en-GB" dirty="0"/>
              <a:t> PTH 350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(http</a:t>
            </a:r>
            <a:r>
              <a:rPr lang="en-GB" dirty="0"/>
              <a:t>://www.nguyenphuchoc199.com/pth- 350).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5.Khuyến </a:t>
            </a:r>
            <a:r>
              <a:rPr lang="en-GB" dirty="0" err="1"/>
              <a:t>cáo</a:t>
            </a:r>
            <a:r>
              <a:rPr lang="en-GB" dirty="0"/>
              <a:t> 2008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Hội</a:t>
            </a:r>
            <a:r>
              <a:rPr lang="en-GB" dirty="0"/>
              <a:t> Tim </a:t>
            </a:r>
            <a:r>
              <a:rPr lang="en-GB" dirty="0" err="1"/>
              <a:t>mạch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Việt</a:t>
            </a:r>
            <a:r>
              <a:rPr lang="en-GB" dirty="0"/>
              <a:t> Nam </a:t>
            </a:r>
            <a:r>
              <a:rPr lang="en-GB" dirty="0" err="1"/>
              <a:t>về</a:t>
            </a:r>
            <a:r>
              <a:rPr lang="en-GB" dirty="0"/>
              <a:t>  “</a:t>
            </a:r>
            <a:r>
              <a:rPr lang="en-GB" dirty="0" err="1"/>
              <a:t>Chẩn</a:t>
            </a:r>
            <a:r>
              <a:rPr lang="en-GB" dirty="0"/>
              <a:t> </a:t>
            </a:r>
            <a:r>
              <a:rPr lang="en-GB" dirty="0" err="1"/>
              <a:t>đoán</a:t>
            </a:r>
            <a:r>
              <a:rPr lang="en-GB" dirty="0"/>
              <a:t>, </a:t>
            </a:r>
            <a:r>
              <a:rPr lang="en-GB" dirty="0" smtClean="0"/>
              <a:t>      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điều</a:t>
            </a:r>
            <a:r>
              <a:rPr lang="en-GB" dirty="0" smtClean="0"/>
              <a:t> </a:t>
            </a:r>
            <a:r>
              <a:rPr lang="en-GB" dirty="0" err="1" smtClean="0"/>
              <a:t>trị</a:t>
            </a:r>
            <a:r>
              <a:rPr lang="en-GB" dirty="0" smtClean="0"/>
              <a:t> </a:t>
            </a:r>
            <a:r>
              <a:rPr lang="en-GB" dirty="0" err="1"/>
              <a:t>tăng</a:t>
            </a:r>
            <a:r>
              <a:rPr lang="en-GB" dirty="0"/>
              <a:t> </a:t>
            </a:r>
            <a:r>
              <a:rPr lang="en-GB" dirty="0" err="1"/>
              <a:t>huyết</a:t>
            </a:r>
            <a:r>
              <a:rPr lang="en-GB" dirty="0"/>
              <a:t> </a:t>
            </a:r>
            <a:r>
              <a:rPr lang="en-GB" dirty="0" err="1"/>
              <a:t>áp</a:t>
            </a:r>
            <a:r>
              <a:rPr lang="en-GB" dirty="0"/>
              <a:t> ở </a:t>
            </a:r>
            <a:r>
              <a:rPr lang="en-GB" dirty="0" err="1"/>
              <a:t>người</a:t>
            </a:r>
            <a:r>
              <a:rPr lang="en-GB" dirty="0"/>
              <a:t> </a:t>
            </a:r>
            <a:r>
              <a:rPr lang="en-GB" dirty="0" err="1"/>
              <a:t>lớn</a:t>
            </a:r>
            <a:r>
              <a:rPr lang="en-GB" dirty="0"/>
              <a:t>”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6.Cập </a:t>
            </a:r>
            <a:r>
              <a:rPr lang="en-GB" dirty="0" err="1"/>
              <a:t>nhật</a:t>
            </a:r>
            <a:r>
              <a:rPr lang="en-GB" dirty="0"/>
              <a:t> </a:t>
            </a:r>
            <a:r>
              <a:rPr lang="en-GB" dirty="0" err="1"/>
              <a:t>khuyến</a:t>
            </a:r>
            <a:r>
              <a:rPr lang="en-GB" dirty="0"/>
              <a:t> </a:t>
            </a:r>
            <a:r>
              <a:rPr lang="en-GB" dirty="0" err="1"/>
              <a:t>cáo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</a:t>
            </a:r>
            <a:r>
              <a:rPr lang="en-GB" dirty="0" err="1"/>
              <a:t>chẩn</a:t>
            </a:r>
            <a:r>
              <a:rPr lang="en-GB" dirty="0"/>
              <a:t> </a:t>
            </a:r>
            <a:r>
              <a:rPr lang="en-GB" dirty="0" err="1"/>
              <a:t>đoán</a:t>
            </a:r>
            <a:r>
              <a:rPr lang="en-GB" dirty="0"/>
              <a:t> </a:t>
            </a:r>
            <a:r>
              <a:rPr lang="en-GB" dirty="0" err="1"/>
              <a:t>điều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</a:t>
            </a:r>
            <a:r>
              <a:rPr lang="en-GB" dirty="0" err="1"/>
              <a:t>tăng</a:t>
            </a:r>
            <a:r>
              <a:rPr lang="en-GB" dirty="0"/>
              <a:t> </a:t>
            </a:r>
            <a:r>
              <a:rPr lang="en-GB" dirty="0" err="1"/>
              <a:t>huyết</a:t>
            </a:r>
            <a:r>
              <a:rPr lang="en-GB" dirty="0"/>
              <a:t> </a:t>
            </a:r>
            <a:r>
              <a:rPr lang="en-GB" dirty="0" err="1"/>
              <a:t>áp</a:t>
            </a:r>
            <a:r>
              <a:rPr lang="en-GB" dirty="0"/>
              <a:t> 2012 </a:t>
            </a:r>
            <a:r>
              <a:rPr lang="en-GB" dirty="0" err="1"/>
              <a:t>của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phân</a:t>
            </a:r>
            <a:r>
              <a:rPr lang="en-GB" dirty="0" smtClean="0"/>
              <a:t> </a:t>
            </a:r>
            <a:r>
              <a:rPr lang="en-GB" dirty="0" err="1"/>
              <a:t>hội</a:t>
            </a:r>
            <a:r>
              <a:rPr lang="en-GB" dirty="0"/>
              <a:t> </a:t>
            </a:r>
            <a:r>
              <a:rPr lang="en-GB" dirty="0" err="1"/>
              <a:t>tăng</a:t>
            </a:r>
            <a:r>
              <a:rPr lang="en-GB" dirty="0"/>
              <a:t> </a:t>
            </a:r>
            <a:r>
              <a:rPr lang="en-GB" dirty="0" err="1"/>
              <a:t>huyết</a:t>
            </a:r>
            <a:r>
              <a:rPr lang="en-GB" dirty="0"/>
              <a:t> </a:t>
            </a:r>
            <a:r>
              <a:rPr lang="en-GB" dirty="0" err="1"/>
              <a:t>áp</a:t>
            </a:r>
            <a:r>
              <a:rPr lang="en-GB" dirty="0"/>
              <a:t> </a:t>
            </a:r>
            <a:r>
              <a:rPr lang="en-GB" dirty="0" err="1"/>
              <a:t>Việt</a:t>
            </a:r>
            <a:r>
              <a:rPr lang="en-GB" dirty="0"/>
              <a:t> Nam (VSH)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7.Hướng </a:t>
            </a:r>
            <a:r>
              <a:rPr lang="en-GB" dirty="0" err="1"/>
              <a:t>dẫn</a:t>
            </a:r>
            <a:r>
              <a:rPr lang="en-GB" dirty="0"/>
              <a:t> </a:t>
            </a:r>
            <a:r>
              <a:rPr lang="en-GB" dirty="0" err="1"/>
              <a:t>chẩn</a:t>
            </a:r>
            <a:r>
              <a:rPr lang="en-GB" dirty="0"/>
              <a:t> </a:t>
            </a:r>
            <a:r>
              <a:rPr lang="en-GB" dirty="0" err="1"/>
              <a:t>đoán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đi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</a:t>
            </a:r>
            <a:r>
              <a:rPr lang="en-GB" dirty="0" err="1"/>
              <a:t>tăng</a:t>
            </a:r>
            <a:r>
              <a:rPr lang="en-GB" dirty="0"/>
              <a:t> </a:t>
            </a:r>
            <a:r>
              <a:rPr lang="en-GB" dirty="0" err="1"/>
              <a:t>huyết</a:t>
            </a:r>
            <a:r>
              <a:rPr lang="en-GB" dirty="0"/>
              <a:t> </a:t>
            </a:r>
            <a:r>
              <a:rPr lang="en-GB" dirty="0" err="1"/>
              <a:t>áp</a:t>
            </a:r>
            <a:r>
              <a:rPr lang="en-GB" dirty="0"/>
              <a:t> – ban </a:t>
            </a:r>
            <a:r>
              <a:rPr lang="en-GB" dirty="0" err="1"/>
              <a:t>hành</a:t>
            </a:r>
            <a:r>
              <a:rPr lang="en-GB" dirty="0"/>
              <a:t> </a:t>
            </a:r>
            <a:r>
              <a:rPr lang="en-GB" dirty="0" err="1"/>
              <a:t>kèm</a:t>
            </a:r>
            <a:r>
              <a:rPr lang="en-GB" dirty="0"/>
              <a:t> </a:t>
            </a:r>
            <a:r>
              <a:rPr lang="en-GB" dirty="0" err="1"/>
              <a:t>theo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Quyết</a:t>
            </a:r>
            <a:r>
              <a:rPr lang="en-GB" dirty="0" smtClean="0"/>
              <a:t> </a:t>
            </a:r>
            <a:r>
              <a:rPr lang="en-GB" dirty="0" err="1"/>
              <a:t>định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3192 / QĐ-BYT </a:t>
            </a:r>
            <a:r>
              <a:rPr lang="en-GB" dirty="0" err="1"/>
              <a:t>ngày</a:t>
            </a:r>
            <a:r>
              <a:rPr lang="en-GB" dirty="0"/>
              <a:t> ều31 </a:t>
            </a:r>
            <a:r>
              <a:rPr lang="en-GB" dirty="0" err="1"/>
              <a:t>tháng</a:t>
            </a:r>
            <a:r>
              <a:rPr lang="en-GB" dirty="0"/>
              <a:t> 8 </a:t>
            </a:r>
            <a:r>
              <a:rPr lang="en-GB" dirty="0" err="1"/>
              <a:t>năm</a:t>
            </a:r>
            <a:r>
              <a:rPr lang="en-GB" dirty="0"/>
              <a:t> 2010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Bộ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err="1" smtClean="0"/>
              <a:t>trưởng</a:t>
            </a:r>
            <a:r>
              <a:rPr lang="en-GB" dirty="0" smtClean="0"/>
              <a:t> </a:t>
            </a:r>
            <a:r>
              <a:rPr lang="en-GB" dirty="0" err="1"/>
              <a:t>Bộ</a:t>
            </a:r>
            <a:r>
              <a:rPr lang="en-GB" dirty="0"/>
              <a:t> Y </a:t>
            </a:r>
            <a:r>
              <a:rPr lang="en-GB" dirty="0" err="1"/>
              <a:t>tế</a:t>
            </a:r>
            <a:r>
              <a:rPr lang="en-GB" dirty="0"/>
              <a:t>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8.Khuyến </a:t>
            </a:r>
            <a:r>
              <a:rPr lang="en-GB" dirty="0" err="1"/>
              <a:t>cáo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Hội</a:t>
            </a:r>
            <a:r>
              <a:rPr lang="en-GB" dirty="0"/>
              <a:t> Tim </a:t>
            </a:r>
            <a:r>
              <a:rPr lang="en-GB" dirty="0" err="1"/>
              <a:t>mạch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Việt</a:t>
            </a:r>
            <a:r>
              <a:rPr lang="en-GB" dirty="0"/>
              <a:t> Nam </a:t>
            </a:r>
            <a:r>
              <a:rPr lang="en-GB" dirty="0" err="1"/>
              <a:t>về</a:t>
            </a:r>
            <a:r>
              <a:rPr lang="en-GB" dirty="0"/>
              <a:t>  “</a:t>
            </a:r>
            <a:r>
              <a:rPr lang="en-GB" dirty="0" err="1"/>
              <a:t>Chẩn</a:t>
            </a:r>
            <a:r>
              <a:rPr lang="en-GB" dirty="0"/>
              <a:t> </a:t>
            </a:r>
            <a:r>
              <a:rPr lang="en-GB" dirty="0" err="1"/>
              <a:t>đoán</a:t>
            </a:r>
            <a:r>
              <a:rPr lang="en-GB" dirty="0"/>
              <a:t>, </a:t>
            </a:r>
            <a:r>
              <a:rPr lang="en-GB" dirty="0" err="1"/>
              <a:t>điều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</a:t>
            </a:r>
            <a:endParaRPr lang="en-GB" dirty="0" smtClean="0"/>
          </a:p>
          <a:p>
            <a:pPr marL="0" lvl="0" indent="0" fontAlgn="base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err="1" smtClean="0"/>
              <a:t>Suy</a:t>
            </a:r>
            <a:r>
              <a:rPr lang="en-GB" dirty="0" smtClean="0"/>
              <a:t> </a:t>
            </a:r>
            <a:r>
              <a:rPr lang="en-GB" dirty="0" err="1"/>
              <a:t>tim</a:t>
            </a:r>
            <a:r>
              <a:rPr lang="en-GB" dirty="0"/>
              <a:t>” (2008): 438-475 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9.Danh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thuốc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viện</a:t>
            </a:r>
            <a:r>
              <a:rPr lang="en-GB" dirty="0"/>
              <a:t> (2013), </a:t>
            </a:r>
            <a:r>
              <a:rPr lang="en-GB" dirty="0" err="1"/>
              <a:t>Sở</a:t>
            </a:r>
            <a:r>
              <a:rPr lang="en-GB" dirty="0"/>
              <a:t> Y </a:t>
            </a:r>
            <a:r>
              <a:rPr lang="en-GB" dirty="0" err="1"/>
              <a:t>tế</a:t>
            </a:r>
            <a:r>
              <a:rPr lang="en-GB" dirty="0"/>
              <a:t> </a:t>
            </a:r>
            <a:r>
              <a:rPr lang="en-GB" dirty="0" err="1"/>
              <a:t>Đà</a:t>
            </a:r>
            <a:r>
              <a:rPr lang="en-GB" dirty="0"/>
              <a:t> </a:t>
            </a:r>
            <a:r>
              <a:rPr lang="en-GB" dirty="0" err="1"/>
              <a:t>Nẵng</a:t>
            </a:r>
            <a:r>
              <a:rPr lang="en-GB" dirty="0"/>
              <a:t>. </a:t>
            </a:r>
            <a:endParaRPr lang="en-US" dirty="0"/>
          </a:p>
          <a:p>
            <a:pPr marL="0" lvl="0" indent="0" fontAlgn="base">
              <a:buNone/>
            </a:pPr>
            <a:r>
              <a:rPr lang="en-GB" dirty="0" smtClean="0"/>
              <a:t>10.Các </a:t>
            </a:r>
            <a:r>
              <a:rPr lang="en-GB" dirty="0" err="1"/>
              <a:t>giáo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, </a:t>
            </a:r>
            <a:r>
              <a:rPr lang="en-GB" dirty="0" err="1"/>
              <a:t>Dược</a:t>
            </a:r>
            <a:r>
              <a:rPr lang="en-GB" dirty="0"/>
              <a:t> </a:t>
            </a:r>
            <a:r>
              <a:rPr lang="en-GB" dirty="0" err="1"/>
              <a:t>ly</a:t>
            </a:r>
            <a:r>
              <a:rPr lang="en-GB" dirty="0"/>
              <a:t>́, </a:t>
            </a:r>
            <a:r>
              <a:rPr lang="en-GB" dirty="0" err="1"/>
              <a:t>Dược</a:t>
            </a:r>
            <a:r>
              <a:rPr lang="en-GB" dirty="0"/>
              <a:t> </a:t>
            </a:r>
            <a:r>
              <a:rPr lang="en-GB" dirty="0" err="1"/>
              <a:t>lâm</a:t>
            </a:r>
            <a:r>
              <a:rPr lang="en-GB" dirty="0"/>
              <a:t> </a:t>
            </a:r>
            <a:r>
              <a:rPr lang="en-GB" dirty="0" err="1"/>
              <a:t>sàng</a:t>
            </a:r>
            <a:r>
              <a:rPr lang="en-GB" dirty="0"/>
              <a:t>,…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5334000"/>
          </a:xfrm>
        </p:spPr>
      </p:pic>
    </p:spTree>
    <p:extLst>
      <p:ext uri="{BB962C8B-B14F-4D97-AF65-F5344CB8AC3E}">
        <p14:creationId xmlns:p14="http://schemas.microsoft.com/office/powerpoint/2010/main" val="19073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huyết áp nguyên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còn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gọi là tăng huyết áp vô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loại tăng huyết áp phổ biến nhất, chiếm đến 95% số trường hợp và biến chứng dần theo thời gian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Gọi là nguyên phát hay vô căn vì bác sĩ không thể xác định nguyên nhân tăng huyết áp một cách cụ thể.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vào đó, nghiên cứu chỉ cho thấy sợi dây liên kết giữa tăng huyết áp nguyên phát với một số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2"/>
              </a:rPr>
              <a:t>yếu tố nguy cơ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như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+mj-lt"/>
                <a:cs typeface="Times New Roman" pitchFamily="18" charset="0"/>
              </a:rPr>
              <a:t>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Tăng huyết áp thứ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chiếm 5-10% số trường hợp được chẩn đoán. Khác với tăng huyết áp nguyên phát, bác sĩ luôn xác định được nguyên nhân tăng huyết áp thứ phát.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Nhiều căn bệnh khác nhau có thể biến chứng thành tăng huyết áp thứ phát, trong đó phải kể đến: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ội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Cushing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bệnh lý về thận như suy thận, u thận hay tắc mạch máu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thận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số tác dụng phụ khi sử dụng thuốc giảm đau, thuốc giảm cân hoặc liệu pháp thảo dược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rối loạn hô hấp trong lúc ngủ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phụ mang thai lần đầu tiên và những biến chứng như bệnh tiền sản giật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khiếm khuyết bẩm sinh gọi là bệnh hẹp eo động mạch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1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1.3.Cơ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305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1.4.Hậu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GB" sz="2400" dirty="0" smtClean="0"/>
              <a:t>: </a:t>
            </a:r>
            <a:r>
              <a:rPr lang="en-GB" sz="2400" dirty="0" err="1"/>
              <a:t>Suy</a:t>
            </a:r>
            <a:r>
              <a:rPr lang="en-GB" sz="2400" dirty="0"/>
              <a:t> </a:t>
            </a:r>
            <a:r>
              <a:rPr lang="en-GB" sz="2400" dirty="0" err="1"/>
              <a:t>tim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bệnh</a:t>
            </a:r>
            <a:r>
              <a:rPr lang="en-GB" sz="2400" dirty="0"/>
              <a:t> </a:t>
            </a:r>
            <a:r>
              <a:rPr lang="en-GB" sz="2400" dirty="0" err="1"/>
              <a:t>mạch</a:t>
            </a:r>
            <a:r>
              <a:rPr lang="en-GB" sz="2400" dirty="0"/>
              <a:t> </a:t>
            </a:r>
            <a:r>
              <a:rPr lang="en-GB" sz="2400" dirty="0" err="1" smtClean="0"/>
              <a:t>vành</a:t>
            </a:r>
            <a:r>
              <a:rPr lang="en-GB" sz="2400" dirty="0"/>
              <a:t> </a:t>
            </a:r>
            <a:r>
              <a:rPr lang="en-GB" sz="2400" dirty="0" err="1" smtClean="0"/>
              <a:t>là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</a:t>
            </a:r>
            <a:r>
              <a:rPr lang="en-GB" sz="2400" dirty="0" err="1" smtClean="0"/>
              <a:t>hai</a:t>
            </a:r>
            <a:r>
              <a:rPr lang="en-GB" sz="2400" dirty="0" smtClean="0"/>
              <a:t> </a:t>
            </a:r>
            <a:r>
              <a:rPr lang="en-GB" sz="2400" dirty="0" err="1"/>
              <a:t>biến</a:t>
            </a:r>
            <a:r>
              <a:rPr lang="en-GB" sz="2400" dirty="0"/>
              <a:t> </a:t>
            </a:r>
            <a:r>
              <a:rPr lang="en-GB" sz="2400" dirty="0" err="1"/>
              <a:t>chứng</a:t>
            </a:r>
            <a:r>
              <a:rPr lang="en-GB" sz="2400" dirty="0"/>
              <a:t> </a:t>
            </a:r>
            <a:r>
              <a:rPr lang="en-GB" sz="2400" dirty="0" err="1"/>
              <a:t>chính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nguyên</a:t>
            </a:r>
            <a:r>
              <a:rPr lang="en-GB" sz="2400" dirty="0"/>
              <a:t> </a:t>
            </a:r>
            <a:r>
              <a:rPr lang="en-GB" sz="2400" dirty="0" err="1" smtClean="0"/>
              <a:t>nhân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 </a:t>
            </a:r>
            <a:r>
              <a:rPr lang="en-GB" sz="2400" dirty="0" err="1" smtClean="0"/>
              <a:t>gây</a:t>
            </a:r>
            <a:r>
              <a:rPr lang="en-GB" sz="2400" dirty="0" smtClean="0"/>
              <a:t> </a:t>
            </a:r>
            <a:r>
              <a:rPr lang="en-GB" sz="2400" dirty="0" err="1"/>
              <a:t>tử</a:t>
            </a:r>
            <a:r>
              <a:rPr lang="en-GB" sz="2400" dirty="0"/>
              <a:t> </a:t>
            </a:r>
            <a:r>
              <a:rPr lang="en-GB" sz="2400" dirty="0" err="1"/>
              <a:t>vong</a:t>
            </a:r>
            <a:r>
              <a:rPr lang="en-GB" sz="2400" dirty="0"/>
              <a:t> </a:t>
            </a:r>
            <a:r>
              <a:rPr lang="en-GB" sz="2400" dirty="0" err="1"/>
              <a:t>cao</a:t>
            </a:r>
            <a:r>
              <a:rPr lang="en-GB" sz="2400" dirty="0"/>
              <a:t> </a:t>
            </a:r>
            <a:r>
              <a:rPr lang="en-GB" sz="2400" dirty="0" err="1"/>
              <a:t>nhất</a:t>
            </a:r>
            <a:r>
              <a:rPr lang="en-GB" sz="2400" dirty="0"/>
              <a:t> </a:t>
            </a:r>
            <a:r>
              <a:rPr lang="en-GB" sz="2400" dirty="0" err="1"/>
              <a:t>đối</a:t>
            </a:r>
            <a:r>
              <a:rPr lang="en-GB" sz="2400" dirty="0"/>
              <a:t> </a:t>
            </a:r>
            <a:r>
              <a:rPr lang="en-GB" sz="2400" dirty="0" err="1"/>
              <a:t>với</a:t>
            </a:r>
            <a:r>
              <a:rPr lang="en-GB" sz="2400" dirty="0"/>
              <a:t> </a:t>
            </a:r>
            <a:r>
              <a:rPr lang="en-GB" sz="2400" dirty="0" err="1" smtClean="0"/>
              <a:t>tăng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</a:t>
            </a:r>
            <a:r>
              <a:rPr lang="en-GB" sz="2400" dirty="0" err="1" smtClean="0"/>
              <a:t>huyết</a:t>
            </a:r>
            <a:r>
              <a:rPr lang="en-GB" sz="2400" dirty="0" smtClean="0"/>
              <a:t> </a:t>
            </a:r>
            <a:r>
              <a:rPr lang="en-GB" sz="2400" dirty="0" err="1"/>
              <a:t>áp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err="1" smtClean="0"/>
              <a:t>Não</a:t>
            </a:r>
            <a:r>
              <a:rPr lang="en-GB" sz="2400" dirty="0"/>
              <a:t>: tai </a:t>
            </a:r>
            <a:r>
              <a:rPr lang="en-GB" sz="2400" dirty="0" err="1"/>
              <a:t>biến</a:t>
            </a:r>
            <a:r>
              <a:rPr lang="en-GB" sz="2400" dirty="0"/>
              <a:t> </a:t>
            </a:r>
            <a:r>
              <a:rPr lang="en-GB" sz="2400" dirty="0" err="1"/>
              <a:t>mạch</a:t>
            </a:r>
            <a:r>
              <a:rPr lang="en-GB" sz="2400" dirty="0"/>
              <a:t> </a:t>
            </a:r>
            <a:r>
              <a:rPr lang="en-GB" sz="2400" dirty="0" err="1"/>
              <a:t>não</a:t>
            </a:r>
            <a:r>
              <a:rPr lang="en-GB" sz="2400" dirty="0"/>
              <a:t>, </a:t>
            </a:r>
            <a:r>
              <a:rPr lang="en-GB" sz="2400" dirty="0" err="1"/>
              <a:t>thường</a:t>
            </a:r>
            <a:r>
              <a:rPr lang="en-GB" sz="2400" dirty="0"/>
              <a:t> </a:t>
            </a:r>
            <a:r>
              <a:rPr lang="en-GB" sz="2400" dirty="0" err="1"/>
              <a:t>gặp</a:t>
            </a:r>
            <a:r>
              <a:rPr lang="en-GB" sz="2400" dirty="0"/>
              <a:t> </a:t>
            </a:r>
            <a:r>
              <a:rPr lang="en-GB" sz="2400" dirty="0" err="1"/>
              <a:t>như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  </a:t>
            </a:r>
            <a:r>
              <a:rPr lang="en-GB" sz="2400" dirty="0" err="1" smtClean="0"/>
              <a:t>nhũn</a:t>
            </a:r>
            <a:r>
              <a:rPr lang="en-GB" sz="2400" dirty="0" smtClean="0"/>
              <a:t> </a:t>
            </a:r>
            <a:r>
              <a:rPr lang="en-GB" sz="2400" dirty="0" err="1"/>
              <a:t>não</a:t>
            </a:r>
            <a:r>
              <a:rPr lang="en-GB" sz="2400" dirty="0"/>
              <a:t>, </a:t>
            </a:r>
            <a:r>
              <a:rPr lang="en-GB" sz="2400" dirty="0" err="1"/>
              <a:t>xuất</a:t>
            </a:r>
            <a:r>
              <a:rPr lang="en-GB" sz="2400" dirty="0"/>
              <a:t> </a:t>
            </a:r>
            <a:r>
              <a:rPr lang="en-GB" sz="2400" dirty="0" err="1"/>
              <a:t>huyết</a:t>
            </a:r>
            <a:r>
              <a:rPr lang="en-GB" sz="2400" dirty="0"/>
              <a:t> </a:t>
            </a:r>
            <a:r>
              <a:rPr lang="en-GB" sz="2400" dirty="0" err="1"/>
              <a:t>não</a:t>
            </a:r>
            <a:r>
              <a:rPr lang="en-GB" sz="2400" dirty="0"/>
              <a:t>...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i="1" dirty="0" err="1"/>
              <a:t>Thận</a:t>
            </a:r>
            <a:r>
              <a:rPr lang="en-GB" sz="2400" i="1" dirty="0"/>
              <a:t>:</a:t>
            </a:r>
            <a:r>
              <a:rPr lang="en-GB" sz="2400" dirty="0"/>
              <a:t> </a:t>
            </a:r>
            <a:r>
              <a:rPr lang="en-GB" sz="2400" dirty="0" err="1"/>
              <a:t>Vữa</a:t>
            </a:r>
            <a:r>
              <a:rPr lang="en-GB" sz="2400" dirty="0"/>
              <a:t> </a:t>
            </a:r>
            <a:r>
              <a:rPr lang="en-GB" sz="2400" dirty="0" err="1"/>
              <a:t>xơ</a:t>
            </a:r>
            <a:r>
              <a:rPr lang="en-GB" sz="2400" dirty="0"/>
              <a:t> </a:t>
            </a:r>
            <a:r>
              <a:rPr lang="en-GB" sz="2400" dirty="0" err="1"/>
              <a:t>động</a:t>
            </a:r>
            <a:r>
              <a:rPr lang="en-GB" sz="2400" dirty="0"/>
              <a:t> </a:t>
            </a:r>
            <a:r>
              <a:rPr lang="en-GB" sz="2400" dirty="0" err="1"/>
              <a:t>mạch</a:t>
            </a:r>
            <a:r>
              <a:rPr lang="en-GB" sz="2400" dirty="0"/>
              <a:t> </a:t>
            </a:r>
            <a:r>
              <a:rPr lang="en-GB" sz="2400" dirty="0" err="1"/>
              <a:t>thận</a:t>
            </a:r>
            <a:r>
              <a:rPr lang="en-GB" sz="2400" dirty="0"/>
              <a:t> </a:t>
            </a:r>
            <a:r>
              <a:rPr lang="en-GB" sz="2400" dirty="0" err="1" smtClean="0"/>
              <a:t>sớm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  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nhanh</a:t>
            </a:r>
            <a:r>
              <a:rPr lang="en-GB" sz="2400" dirty="0"/>
              <a:t>, </a:t>
            </a:r>
            <a:r>
              <a:rPr lang="en-GB" sz="2400" dirty="0" err="1"/>
              <a:t>suy</a:t>
            </a:r>
            <a:r>
              <a:rPr lang="en-GB" sz="2400" dirty="0"/>
              <a:t> </a:t>
            </a:r>
            <a:r>
              <a:rPr lang="en-GB" sz="2400" dirty="0" err="1"/>
              <a:t>thận</a:t>
            </a:r>
            <a:r>
              <a:rPr lang="en-GB" sz="2400" dirty="0"/>
              <a:t> </a:t>
            </a:r>
            <a:r>
              <a:rPr lang="en-GB" sz="2400" dirty="0" err="1"/>
              <a:t>dần</a:t>
            </a:r>
            <a:r>
              <a:rPr lang="en-GB" sz="2400" dirty="0"/>
              <a:t> </a:t>
            </a:r>
            <a:r>
              <a:rPr lang="en-GB" sz="2400" dirty="0" err="1"/>
              <a:t>dần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6" y="1066800"/>
            <a:ext cx="3234813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58" y="3030795"/>
            <a:ext cx="3197942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6" y="4953000"/>
            <a:ext cx="3234813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211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1.4.Hậu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fontAlgn="base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Gunn).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90" y="1066800"/>
            <a:ext cx="3033713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7" y="3733801"/>
            <a:ext cx="318611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.Định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nhân,cơ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chế,hậu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5257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2203</Words>
  <Application>Microsoft Office PowerPoint</Application>
  <PresentationFormat>On-screen Show (4:3)</PresentationFormat>
  <Paragraphs>405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BỆNH LÝ HỌC CHỦ ĐỀ:BỆNH TĂNG HUYẾT ÁP</vt:lpstr>
      <vt:lpstr>NỘI DUNG</vt:lpstr>
      <vt:lpstr>1.Định nghĩa,nguyên nhân,cơ chế,hậu quả </vt:lpstr>
      <vt:lpstr>1.Định nghĩa,nguyên nhân,cơ chế,hậu quả  </vt:lpstr>
      <vt:lpstr>1.Định nghĩa,nguyên nhân,cơ chế,hậu quả  </vt:lpstr>
      <vt:lpstr>1.Định nghĩa,nguyên nhân,cơ chế,hậu quả </vt:lpstr>
      <vt:lpstr>1.Định nghĩa,nguyên nhân,cơ chế,hậu quả </vt:lpstr>
      <vt:lpstr>1.Định nghĩa,nguyên nhân,cơ chế,hậu quả </vt:lpstr>
      <vt:lpstr>1.Định nghĩa,nguyên nhân,cơ chế,hậu quả </vt:lpstr>
      <vt:lpstr>2.Triệu chứng và chuẩn đoán</vt:lpstr>
      <vt:lpstr>2.Triệu chứng và chuẩn đoán 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2.Triệu chứng và chuẩn đoán</vt:lpstr>
      <vt:lpstr>3.Xét nghiệm</vt:lpstr>
      <vt:lpstr>3.Xét nghiệm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4.Điều trị</vt:lpstr>
      <vt:lpstr>5.Tài liệu tham khảo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c\</dc:title>
  <dc:creator>PHU</dc:creator>
  <cp:lastModifiedBy>PHU</cp:lastModifiedBy>
  <cp:revision>37</cp:revision>
  <dcterms:created xsi:type="dcterms:W3CDTF">2019-08-27T07:46:02Z</dcterms:created>
  <dcterms:modified xsi:type="dcterms:W3CDTF">2019-09-13T15:13:00Z</dcterms:modified>
</cp:coreProperties>
</file>