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B4807-AB1A-40EE-A874-CF871055F61A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26168-1289-4579-875B-0A5158396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1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26168-1289-4579-875B-0A5158396D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38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7F58-573F-4693-9B3F-CFA553A16C8B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F949-C8D9-4FFC-9B63-FBFAEB45D95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7F58-573F-4693-9B3F-CFA553A16C8B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F949-C8D9-4FFC-9B63-FBFAEB45D9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7F58-573F-4693-9B3F-CFA553A16C8B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F949-C8D9-4FFC-9B63-FBFAEB45D9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7F58-573F-4693-9B3F-CFA553A16C8B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F949-C8D9-4FFC-9B63-FBFAEB45D9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7F58-573F-4693-9B3F-CFA553A16C8B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F949-C8D9-4FFC-9B63-FBFAEB45D9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7F58-573F-4693-9B3F-CFA553A16C8B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F949-C8D9-4FFC-9B63-FBFAEB45D9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7F58-573F-4693-9B3F-CFA553A16C8B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F949-C8D9-4FFC-9B63-FBFAEB45D9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7F58-573F-4693-9B3F-CFA553A16C8B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F949-C8D9-4FFC-9B63-FBFAEB45D9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7F58-573F-4693-9B3F-CFA553A16C8B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F949-C8D9-4FFC-9B63-FBFAEB45D9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7F58-573F-4693-9B3F-CFA553A16C8B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F949-C8D9-4FFC-9B63-FBFAEB45D9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7F58-573F-4693-9B3F-CFA553A16C8B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F949-C8D9-4FFC-9B63-FBFAEB45D9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71F7F58-573F-4693-9B3F-CFA553A16C8B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5D5F949-C8D9-4FFC-9B63-FBFAEB45D95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067800" cy="2209800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800"/>
              </a:spcBef>
              <a:defRPr/>
            </a:pPr>
            <a:r>
              <a:rPr lang="en-US" sz="5200" b="1" i="1" dirty="0" err="1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Đề</a:t>
            </a:r>
            <a:r>
              <a:rPr lang="en-US" sz="5200" b="1" i="1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5200" b="1" i="1" dirty="0" err="1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tài</a:t>
            </a: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: </a:t>
            </a:r>
            <a:r>
              <a:rPr lang="en-US" sz="39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  <a:cs typeface="Times New Roman" pitchFamily="16" charset="0"/>
              </a:rPr>
              <a:t>Chăm</a:t>
            </a:r>
            <a:r>
              <a:rPr lang="en-US" sz="39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39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  <a:cs typeface="Times New Roman" pitchFamily="16" charset="0"/>
              </a:rPr>
              <a:t>sóc</a:t>
            </a:r>
            <a:r>
              <a:rPr lang="en-US" sz="39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39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  <a:cs typeface="Times New Roman" pitchFamily="16" charset="0"/>
              </a:rPr>
              <a:t>người</a:t>
            </a:r>
            <a:r>
              <a:rPr lang="en-US" sz="39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39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  <a:cs typeface="Times New Roman" pitchFamily="16" charset="0"/>
              </a:rPr>
              <a:t>bệnh</a:t>
            </a:r>
            <a:r>
              <a:rPr lang="en-US" sz="39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39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  <a:cs typeface="Times New Roman" pitchFamily="16" charset="0"/>
              </a:rPr>
              <a:t>Thở</a:t>
            </a:r>
            <a:r>
              <a:rPr lang="en-US" sz="39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39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  <a:cs typeface="Times New Roman" pitchFamily="16" charset="0"/>
              </a:rPr>
              <a:t>Khí</a:t>
            </a:r>
            <a:r>
              <a:rPr lang="en-US" sz="39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  <a:cs typeface="Times New Roman" pitchFamily="16" charset="0"/>
              </a:rPr>
              <a:t> Dung</a:t>
            </a:r>
            <a:endParaRPr lang="en-US" sz="39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700"/>
              </a:spcBef>
              <a:defRPr/>
            </a:pPr>
            <a:r>
              <a:rPr lang="en-US" sz="4600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	GVHD: </a:t>
            </a:r>
            <a:r>
              <a:rPr lang="en-US" sz="46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  <a:cs typeface="Times New Roman" pitchFamily="16" charset="0"/>
              </a:rPr>
              <a:t>Nguyễn</a:t>
            </a:r>
            <a:r>
              <a:rPr lang="en-US" sz="4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46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  <a:cs typeface="Times New Roman" pitchFamily="16" charset="0"/>
              </a:rPr>
              <a:t>Phúc</a:t>
            </a:r>
            <a:r>
              <a:rPr lang="en-US" sz="4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46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  <a:cs typeface="Times New Roman" pitchFamily="16" charset="0"/>
              </a:rPr>
              <a:t>Học</a:t>
            </a:r>
            <a:endParaRPr lang="en-US" sz="41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750"/>
              </a:spcBef>
              <a:defRPr/>
            </a:pPr>
            <a:r>
              <a:rPr lang="en-US" sz="4100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	</a:t>
            </a:r>
            <a:r>
              <a:rPr lang="en-US" sz="4600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SVTH</a:t>
            </a:r>
            <a:r>
              <a:rPr lang="en-US" sz="4600" dirty="0" smtClean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:</a:t>
            </a:r>
          </a:p>
          <a:p>
            <a:pPr>
              <a:spcBef>
                <a:spcPts val="750"/>
              </a:spcBef>
              <a:defRPr/>
            </a:pPr>
            <a:endParaRPr lang="en-US" sz="3000" dirty="0">
              <a:solidFill>
                <a:schemeClr val="tx1"/>
              </a:solidFill>
              <a:latin typeface="Times New Roman" pitchFamily="16" charset="0"/>
              <a:cs typeface="Times New Roman" pitchFamily="16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527" y="76201"/>
            <a:ext cx="8679873" cy="1295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KHOA ĐIỀU DƯỠNG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MÔN: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ưỡng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ấp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ồi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ức</a:t>
            </a:r>
            <a:endParaRPr lang="en-US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97427" y="3491345"/>
            <a:ext cx="8610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spcBef>
                <a:spcPts val="600"/>
              </a:spcBef>
              <a:buFont typeface="Arial" charset="0"/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Hoài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Ý</a:t>
            </a: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Oanh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Hoài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Linh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Bùi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Hiền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Ly	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vi-VN" sz="2800" b="1" i="1" dirty="0" smtClean="0">
                <a:latin typeface="Times New Roman" pitchFamily="18" charset="0"/>
                <a:cs typeface="Times New Roman" pitchFamily="18" charset="0"/>
              </a:rPr>
              <a:t>Nguyễn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800" b="1" i="1" dirty="0" smtClean="0">
                <a:latin typeface="Times New Roman" pitchFamily="18" charset="0"/>
                <a:cs typeface="Times New Roman" pitchFamily="18" charset="0"/>
              </a:rPr>
              <a:t>hị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Cẩm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Hằng</a:t>
            </a:r>
            <a:endParaRPr lang="en-US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61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990600"/>
            <a:ext cx="8686800" cy="57912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4300" b="1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xoang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, tai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họng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3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en-US" sz="4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lvl="0" indent="0">
              <a:buNone/>
            </a:pPr>
            <a:r>
              <a:rPr lang="en-US" sz="4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lvl="0" indent="0">
              <a:buNone/>
            </a:pPr>
            <a:r>
              <a:rPr lang="en-US" sz="4300" b="1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0">
              <a:buFont typeface="Wingdings" pitchFamily="2" charset="2"/>
              <a:buChar char="Ø"/>
            </a:pP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43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0">
              <a:buNone/>
            </a:pPr>
            <a:r>
              <a:rPr lang="en-US" sz="4300" b="1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Sốt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nhức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mệt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mỏi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, khan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lvl="0" indent="0">
              <a:buNone/>
            </a:pPr>
            <a:r>
              <a:rPr lang="en-US" sz="4300" b="1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4300" b="1" i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524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6.1. HỎI BỆNH</a:t>
            </a:r>
            <a:endParaRPr lang="en-US" sz="40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97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924800" cy="762000"/>
          </a:xfrm>
        </p:spPr>
        <p:txBody>
          <a:bodyPr/>
          <a:lstStyle/>
          <a:p>
            <a:r>
              <a:rPr lang="en-US" sz="4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6.2. THĂM KHÁM:</a:t>
            </a:r>
            <a:endParaRPr lang="en-US" sz="40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762000"/>
            <a:ext cx="8839200" cy="6096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BN,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Ho: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ho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kèm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theo.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đờm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: CTM, VS, X-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lvl="0">
              <a:buFont typeface="Wingdings" pitchFamily="2" charset="2"/>
              <a:buChar char="Ø"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quanh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792162"/>
          </a:xfrm>
        </p:spPr>
        <p:txBody>
          <a:bodyPr/>
          <a:lstStyle/>
          <a:p>
            <a:r>
              <a:rPr lang="en-US" sz="4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6.3: CHẨN ĐOÁN ĐIỀU DƯỠNG:</a:t>
            </a:r>
            <a:endParaRPr lang="en-US" sz="40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066800"/>
            <a:ext cx="8610600" cy="5562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do co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thắt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đờm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, ho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nhầy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, co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thắt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, co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thắt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toan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nôn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ói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sốt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mệt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, oxy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3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24800" cy="838200"/>
          </a:xfrm>
        </p:spPr>
        <p:txBody>
          <a:bodyPr/>
          <a:lstStyle/>
          <a:p>
            <a:r>
              <a:rPr lang="en-US" sz="4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6.4. LẬP KẾ HOẠCH CHĂM SÓC:</a:t>
            </a:r>
            <a:endParaRPr lang="en-US" sz="40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143000"/>
            <a:ext cx="7924800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000" b="1" i="1" dirty="0" err="1" smtClean="0">
                <a:latin typeface="Times New Roman" pitchFamily="18" charset="0"/>
              </a:rPr>
              <a:t>Giảm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khó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thở</a:t>
            </a:r>
            <a:endParaRPr lang="en-US" sz="3000" b="1" i="1" dirty="0" smtClean="0">
              <a:latin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000" b="1" i="1" dirty="0" err="1" smtClean="0">
                <a:latin typeface="Times New Roman" pitchFamily="18" charset="0"/>
              </a:rPr>
              <a:t>Làm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sạch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đường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thở</a:t>
            </a:r>
            <a:endParaRPr lang="en-US" sz="3000" b="1" i="1" dirty="0" smtClean="0">
              <a:latin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000" b="1" i="1" dirty="0" err="1" smtClean="0">
                <a:latin typeface="Times New Roman" pitchFamily="18" charset="0"/>
              </a:rPr>
              <a:t>Tập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thở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có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hiệu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quả</a:t>
            </a:r>
            <a:endParaRPr lang="en-US" sz="3000" b="1" i="1" dirty="0" smtClean="0">
              <a:latin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000" b="1" i="1" dirty="0" err="1" smtClean="0">
                <a:latin typeface="Times New Roman" pitchFamily="18" charset="0"/>
              </a:rPr>
              <a:t>Điều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chỉnh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và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giữ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cân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bằng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nước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và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điện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giải</a:t>
            </a:r>
            <a:endParaRPr lang="en-US" sz="3000" b="1" i="1" dirty="0" smtClean="0">
              <a:latin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000" b="1" i="1" dirty="0" err="1" smtClean="0">
                <a:latin typeface="Times New Roman" pitchFamily="18" charset="0"/>
              </a:rPr>
              <a:t>Tăng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khả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năng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tự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chăm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sóc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và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tăng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cường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thể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lực</a:t>
            </a:r>
            <a:endParaRPr lang="en-US" sz="3000" b="1" i="1" dirty="0" smtClean="0">
              <a:latin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000" b="1" i="1" dirty="0" err="1" smtClean="0">
                <a:latin typeface="Times New Roman" pitchFamily="18" charset="0"/>
              </a:rPr>
              <a:t>Giáo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dục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sức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khỏe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cho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bệnh</a:t>
            </a:r>
            <a:r>
              <a:rPr lang="en-US" sz="3000" b="1" i="1" dirty="0" smtClean="0">
                <a:latin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</a:rPr>
              <a:t>nhân</a:t>
            </a:r>
            <a:endParaRPr lang="en-US" sz="3000" b="1" i="1" dirty="0" smtClean="0">
              <a:latin typeface="Times New Roman" pitchFamily="18" charset="0"/>
            </a:endParaRPr>
          </a:p>
          <a:p>
            <a:pPr marL="0" indent="0">
              <a:buNone/>
            </a:pPr>
            <a:endParaRPr lang="en-US" sz="3000" b="1" i="1" dirty="0"/>
          </a:p>
        </p:txBody>
      </p:sp>
    </p:spTree>
    <p:extLst>
      <p:ext uri="{BB962C8B-B14F-4D97-AF65-F5344CB8AC3E}">
        <p14:creationId xmlns:p14="http://schemas.microsoft.com/office/powerpoint/2010/main" val="1184512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927" y="152400"/>
            <a:ext cx="7924800" cy="1143000"/>
          </a:xfrm>
        </p:spPr>
        <p:txBody>
          <a:bodyPr/>
          <a:lstStyle/>
          <a:p>
            <a:pPr algn="ctr"/>
            <a:r>
              <a:rPr lang="en-US" sz="4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6.5. THỰC HIỆN KẾ HOẠCH CHĂM SÓC:</a:t>
            </a:r>
            <a:endParaRPr lang="en-US" sz="40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447800"/>
            <a:ext cx="8839200" cy="5562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300" b="1" i="1" u="sng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300" b="1" i="1" u="sng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43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u="sng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43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u="sng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4300" b="1" i="1" u="sng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lvl="0">
              <a:buFont typeface="Wingdings" pitchFamily="2" charset="2"/>
              <a:buChar char="Ø"/>
            </a:pP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ho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khạc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đờm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vỗ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rung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lồng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ngực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ho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tống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đờm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oxy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oxy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06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914400"/>
          </a:xfrm>
        </p:spPr>
        <p:txBody>
          <a:bodyPr/>
          <a:lstStyle/>
          <a:p>
            <a:r>
              <a:rPr lang="en-US" sz="4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HIỆN KẾ HOẠCH CHĂM SÓC</a:t>
            </a:r>
            <a:endParaRPr lang="en-US" sz="40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219200"/>
            <a:ext cx="9067800" cy="5486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300" b="1" i="1" u="sng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300" b="1" i="1" u="sng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3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u="sng" dirty="0" err="1" smtClean="0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43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u="sng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3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u="sng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4300" b="1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Font typeface="Wingdings" pitchFamily="2" charset="2"/>
              <a:buChar char="Ø"/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lỏng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đờm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ho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0">
              <a:buNone/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-Ho ở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cúi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gối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hông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căng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ho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Hít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mím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Ho 2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co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ho.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05954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839200" cy="838200"/>
          </a:xfrm>
        </p:spPr>
        <p:txBody>
          <a:bodyPr/>
          <a:lstStyle/>
          <a:p>
            <a:r>
              <a:rPr lang="en-US" sz="40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HIỆN KẾ HOẠCH CHĂM SÓC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990600"/>
            <a:ext cx="84582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u="sng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i="1" u="sng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US" sz="4000" i="1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u="sng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40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u="sng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u="sng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40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u="sng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4000" i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Font typeface="Wingdings" pitchFamily="2" charset="2"/>
              <a:buChar char="Ø"/>
            </a:pP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mím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xẹp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nang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soát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giãn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hoành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nang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cặn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2-5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bữa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).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441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838200"/>
          </a:xfrm>
        </p:spPr>
        <p:txBody>
          <a:bodyPr/>
          <a:lstStyle/>
          <a:p>
            <a:r>
              <a:rPr lang="en-US" sz="40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HIỆN KẾ HOẠCH CHĂM SÓC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1143000"/>
            <a:ext cx="8991600" cy="55626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5700" i="1" u="sng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5700" i="1" u="sng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57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700" i="1" u="sng" dirty="0" err="1" smtClean="0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57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700" i="1" u="sng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57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700" i="1" u="sng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57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700" i="1" u="sng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57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700" i="1" u="sng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57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700" i="1" u="sng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57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700" i="1" u="sng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57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700" i="1" u="sng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57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700" i="1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5700" i="1" u="sng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5700" i="1" u="sng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soát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chặt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chẽ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pH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pH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giãn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. Theo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ion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NaHCO3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toan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ngừa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nôn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ói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sốt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nôn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sốt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lệ</a:t>
            </a:r>
            <a:endParaRPr lang="en-US" sz="40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27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15400" cy="838200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HIỆN KẾ HOẠCH CHĂM SÓC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990600"/>
            <a:ext cx="8382000" cy="5638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300" b="1" u="sng" dirty="0"/>
              <a:t>5. </a:t>
            </a:r>
            <a:r>
              <a:rPr lang="en-US" sz="4300" b="1" u="sng" dirty="0" err="1"/>
              <a:t>Tăng</a:t>
            </a:r>
            <a:r>
              <a:rPr lang="en-US" sz="4300" b="1" u="sng" dirty="0"/>
              <a:t> </a:t>
            </a:r>
            <a:r>
              <a:rPr lang="en-US" sz="4300" b="1" u="sng" dirty="0" err="1"/>
              <a:t>khả</a:t>
            </a:r>
            <a:r>
              <a:rPr lang="en-US" sz="4300" b="1" u="sng" dirty="0"/>
              <a:t> </a:t>
            </a:r>
            <a:r>
              <a:rPr lang="en-US" sz="4300" b="1" u="sng" dirty="0" err="1"/>
              <a:t>năng</a:t>
            </a:r>
            <a:r>
              <a:rPr lang="en-US" sz="4300" b="1" u="sng" dirty="0"/>
              <a:t> </a:t>
            </a:r>
            <a:r>
              <a:rPr lang="en-US" sz="4300" b="1" u="sng" dirty="0" err="1"/>
              <a:t>tự</a:t>
            </a:r>
            <a:r>
              <a:rPr lang="en-US" sz="4300" b="1" u="sng" dirty="0"/>
              <a:t> </a:t>
            </a:r>
            <a:r>
              <a:rPr lang="en-US" sz="4300" b="1" u="sng" dirty="0" err="1"/>
              <a:t>chăm</a:t>
            </a:r>
            <a:r>
              <a:rPr lang="en-US" sz="4300" b="1" u="sng" dirty="0"/>
              <a:t> </a:t>
            </a:r>
            <a:r>
              <a:rPr lang="en-US" sz="4300" b="1" u="sng" dirty="0" err="1"/>
              <a:t>sóc</a:t>
            </a:r>
            <a:r>
              <a:rPr lang="en-US" sz="4300" b="1" u="sng" dirty="0"/>
              <a:t> </a:t>
            </a:r>
            <a:r>
              <a:rPr lang="en-US" sz="4300" b="1" u="sng" dirty="0" err="1"/>
              <a:t>và</a:t>
            </a:r>
            <a:r>
              <a:rPr lang="en-US" sz="4300" b="1" u="sng" dirty="0"/>
              <a:t> </a:t>
            </a:r>
            <a:r>
              <a:rPr lang="en-US" sz="4300" b="1" u="sng" dirty="0" err="1"/>
              <a:t>tăng</a:t>
            </a:r>
            <a:r>
              <a:rPr lang="en-US" sz="4300" b="1" u="sng" dirty="0"/>
              <a:t> </a:t>
            </a:r>
            <a:r>
              <a:rPr lang="en-US" sz="4300" b="1" u="sng" dirty="0" err="1"/>
              <a:t>cường</a:t>
            </a:r>
            <a:r>
              <a:rPr lang="en-US" sz="4300" b="1" u="sng" dirty="0"/>
              <a:t> </a:t>
            </a:r>
            <a:r>
              <a:rPr lang="en-US" sz="4300" b="1" u="sng" dirty="0" err="1"/>
              <a:t>thể</a:t>
            </a:r>
            <a:r>
              <a:rPr lang="en-US" sz="4300" b="1" u="sng" dirty="0"/>
              <a:t> </a:t>
            </a:r>
            <a:r>
              <a:rPr lang="en-US" sz="4300" b="1" u="sng" dirty="0" err="1"/>
              <a:t>lực</a:t>
            </a:r>
            <a:r>
              <a:rPr lang="en-US" sz="4300" b="1" u="sng" dirty="0"/>
              <a:t> :</a:t>
            </a:r>
            <a:endParaRPr lang="en-US" sz="4300" dirty="0"/>
          </a:p>
          <a:p>
            <a:pPr lvl="0">
              <a:buFont typeface="Wingdings" pitchFamily="2" charset="2"/>
              <a:buChar char="Ø"/>
            </a:pP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khích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hoành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nhàng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leo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càu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mệt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029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639762"/>
          </a:xfrm>
        </p:spPr>
        <p:txBody>
          <a:bodyPr/>
          <a:lstStyle/>
          <a:p>
            <a:r>
              <a:rPr lang="en-US" sz="40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HIỆN KẾ HOẠCH CHĂM SÓC</a:t>
            </a:r>
            <a:endParaRPr lang="en-US" sz="4000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143000"/>
            <a:ext cx="8458200" cy="5486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i="1" u="sng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4000" b="1" i="1" u="sng" dirty="0" err="1">
                <a:latin typeface="Times New Roman" pitchFamily="18" charset="0"/>
                <a:cs typeface="Times New Roman" pitchFamily="18" charset="0"/>
              </a:rPr>
              <a:t>Gíao</a:t>
            </a:r>
            <a:r>
              <a:rPr lang="en-US" sz="40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u="sng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40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u="sng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40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u="sng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u="sng" dirty="0" err="1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40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u="sng" dirty="0" err="1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4000" b="1" i="1" u="sng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000" b="1" i="1" u="sng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000" b="1" i="1" u="sng" dirty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Gíao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chừng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căng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ẩm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28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4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Dung:</a:t>
            </a:r>
            <a:endParaRPr lang="en-US" sz="44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752600"/>
            <a:ext cx="8153399" cy="4373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dung: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dung: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dung: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87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HỎI LƯỢNG GIÁ</a:t>
            </a:r>
            <a:endParaRPr lang="en-US" sz="40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495800"/>
          </a:xfrm>
        </p:spPr>
        <p:txBody>
          <a:bodyPr/>
          <a:lstStyle/>
          <a:p>
            <a:pPr>
              <a:buNone/>
            </a:pP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Câu1: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dung:</a:t>
            </a:r>
          </a:p>
          <a:p>
            <a:pPr>
              <a:buNone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A: Co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thắt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B: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nắp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quản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C: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hôn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mê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D:Người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tỉnh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457200" y="4343400"/>
            <a:ext cx="685800" cy="6858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0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609600"/>
            <a:ext cx="80772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  A: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Ngồi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  B: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thấp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  C: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thẳng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  D: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200" i="1" dirty="0"/>
          </a:p>
        </p:txBody>
      </p:sp>
      <p:sp>
        <p:nvSpPr>
          <p:cNvPr id="4" name="Smiley Face 3"/>
          <p:cNvSpPr/>
          <p:nvPr/>
        </p:nvSpPr>
        <p:spPr>
          <a:xfrm>
            <a:off x="762000" y="2008909"/>
            <a:ext cx="685800" cy="6096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6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762000"/>
            <a:ext cx="8305800" cy="495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dung:</a:t>
            </a:r>
          </a:p>
          <a:p>
            <a:pPr>
              <a:buNone/>
            </a:pP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  A: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đầu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  B: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Chóng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mặt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  C: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Sốt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  D: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bụng</a:t>
            </a:r>
            <a:endParaRPr lang="en-US" sz="3200" i="1" dirty="0"/>
          </a:p>
        </p:txBody>
      </p:sp>
      <p:sp>
        <p:nvSpPr>
          <p:cNvPr id="4" name="Smiley Face 3"/>
          <p:cNvSpPr/>
          <p:nvPr/>
        </p:nvSpPr>
        <p:spPr>
          <a:xfrm>
            <a:off x="762000" y="2057400"/>
            <a:ext cx="609600" cy="6096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4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27871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 algn="l">
              <a:buFont typeface="+mj-lt"/>
              <a:buAutoNum type="arabicPeriod"/>
            </a:pPr>
            <a:r>
              <a:rPr lang="en-US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524000"/>
            <a:ext cx="8305799" cy="46021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vi-VN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Khí </a:t>
            </a:r>
            <a:r>
              <a:rPr lang="vi-VN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dung thuốc nhằm sử dụng thuốc dưới dạng sương mù để điều trị chống viêm tại chỗ cụng như để điều trị co thắt phế quản, tắc nghẽn đường </a:t>
            </a:r>
            <a:r>
              <a:rPr lang="vi-VN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vi-VN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Khí dung trị liệu có thể được cụng cấp bằng bình phun thể tích nhỏ (SVN Small-Volume-Nebulizer) hoặc ống hít có phân liều (MDI Metered-Dose-Inhaler).</a:t>
            </a:r>
            <a:endParaRPr lang="en-US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23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077200" cy="914400"/>
          </a:xfrm>
        </p:spPr>
        <p:txBody>
          <a:bodyPr>
            <a:normAutofit/>
          </a:bodyPr>
          <a:lstStyle/>
          <a:p>
            <a:pPr algn="l"/>
            <a:r>
              <a:rPr lang="en-US" sz="4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sz="40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4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4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4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dung:</a:t>
            </a:r>
            <a:endParaRPr lang="en-US" sz="40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219200"/>
            <a:ext cx="5791200" cy="5638800"/>
          </a:xfrm>
        </p:spPr>
        <p:txBody>
          <a:bodyPr>
            <a:normAutofit fontScale="70000" lnSpcReduction="20000"/>
          </a:bodyPr>
          <a:lstStyle/>
          <a:p>
            <a:pPr fontAlgn="base">
              <a:buFont typeface="Wingdings" pitchFamily="2" charset="2"/>
              <a:buChar char="Ø"/>
            </a:pPr>
            <a:r>
              <a:rPr lang="vi-VN" sz="4100" b="1" i="1" dirty="0" smtClean="0">
                <a:latin typeface="Times New Roman" pitchFamily="18" charset="0"/>
                <a:cs typeface="Times New Roman" pitchFamily="18" charset="0"/>
              </a:rPr>
              <a:t>Sau </a:t>
            </a:r>
            <a:r>
              <a:rPr lang="vi-VN" sz="4100" b="1" i="1" dirty="0">
                <a:latin typeface="Times New Roman" pitchFamily="18" charset="0"/>
                <a:cs typeface="Times New Roman" pitchFamily="18" charset="0"/>
              </a:rPr>
              <a:t>rút ống nội phế quản: gây co thắt thanh khí quản.</a:t>
            </a:r>
          </a:p>
          <a:p>
            <a:pPr fontAlgn="base">
              <a:buFont typeface="Wingdings" pitchFamily="2" charset="2"/>
              <a:buChar char="Ø"/>
            </a:pPr>
            <a:r>
              <a:rPr lang="vi-VN" sz="4100" b="1" i="1" dirty="0">
                <a:latin typeface="Times New Roman" pitchFamily="18" charset="0"/>
                <a:cs typeface="Times New Roman" pitchFamily="18" charset="0"/>
              </a:rPr>
              <a:t>Tiền sử hen phế quản, COPD.</a:t>
            </a:r>
          </a:p>
          <a:p>
            <a:pPr fontAlgn="base">
              <a:buFont typeface="Wingdings" pitchFamily="2" charset="2"/>
              <a:buChar char="Ø"/>
            </a:pPr>
            <a:r>
              <a:rPr lang="vi-VN" sz="4100" b="1" i="1" dirty="0">
                <a:latin typeface="Times New Roman" pitchFamily="18" charset="0"/>
                <a:cs typeface="Times New Roman" pitchFamily="18" charset="0"/>
              </a:rPr>
              <a:t>Cơn hen phế quản cấp.</a:t>
            </a:r>
          </a:p>
          <a:p>
            <a:pPr fontAlgn="base">
              <a:buFont typeface="Wingdings" pitchFamily="2" charset="2"/>
              <a:buChar char="Ø"/>
            </a:pPr>
            <a:r>
              <a:rPr lang="vi-VN" sz="4100" b="1" i="1" dirty="0">
                <a:latin typeface="Times New Roman" pitchFamily="18" charset="0"/>
                <a:cs typeface="Times New Roman" pitchFamily="18" charset="0"/>
              </a:rPr>
              <a:t>Đợt cấp COPD.</a:t>
            </a:r>
          </a:p>
          <a:p>
            <a:pPr fontAlgn="base">
              <a:buFont typeface="Wingdings" pitchFamily="2" charset="2"/>
              <a:buChar char="Ø"/>
            </a:pPr>
            <a:r>
              <a:rPr lang="vi-VN" sz="4100" b="1" i="1" dirty="0">
                <a:latin typeface="Times New Roman" pitchFamily="18" charset="0"/>
                <a:cs typeface="Times New Roman" pitchFamily="18" charset="0"/>
              </a:rPr>
              <a:t>Cần hỗ trợ cho khạc đờm.</a:t>
            </a:r>
          </a:p>
          <a:p>
            <a:pPr fontAlgn="base">
              <a:buFont typeface="Wingdings" pitchFamily="2" charset="2"/>
              <a:buChar char="Ø"/>
            </a:pPr>
            <a:r>
              <a:rPr lang="vi-VN" sz="4100" b="1" i="1" dirty="0">
                <a:latin typeface="Times New Roman" pitchFamily="18" charset="0"/>
                <a:cs typeface="Times New Roman" pitchFamily="18" charset="0"/>
              </a:rPr>
              <a:t>Co thắt phế quản do nhiễm khuẩn phổi.</a:t>
            </a:r>
          </a:p>
          <a:p>
            <a:pPr fontAlgn="base">
              <a:buFont typeface="Wingdings" pitchFamily="2" charset="2"/>
              <a:buChar char="Ø"/>
            </a:pPr>
            <a:r>
              <a:rPr lang="vi-VN" sz="4100" b="1" i="1" dirty="0">
                <a:latin typeface="Times New Roman" pitchFamily="18" charset="0"/>
                <a:cs typeface="Times New Roman" pitchFamily="18" charset="0"/>
              </a:rPr>
              <a:t>Bệnh lý sau sặc vào phổi: Hội chứng trào ngược</a:t>
            </a:r>
          </a:p>
          <a:p>
            <a:pPr fontAlgn="base">
              <a:buFont typeface="Wingdings" pitchFamily="2" charset="2"/>
              <a:buChar char="Ø"/>
            </a:pPr>
            <a:r>
              <a:rPr lang="vi-VN" sz="4100" b="1" i="1" dirty="0">
                <a:latin typeface="Times New Roman" pitchFamily="18" charset="0"/>
                <a:cs typeface="Times New Roman" pitchFamily="18" charset="0"/>
              </a:rPr>
              <a:t>Thở máy.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295400"/>
            <a:ext cx="38862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20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924800" cy="990600"/>
          </a:xfrm>
        </p:spPr>
        <p:txBody>
          <a:bodyPr/>
          <a:lstStyle/>
          <a:p>
            <a:pPr algn="l"/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en-US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dung:</a:t>
            </a:r>
            <a:endParaRPr lang="en-US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1295400"/>
            <a:ext cx="4953000" cy="5334000"/>
          </a:xfrm>
        </p:spPr>
        <p:txBody>
          <a:bodyPr>
            <a:normAutofit lnSpcReduction="10000"/>
          </a:bodyPr>
          <a:lstStyle/>
          <a:p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xông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sương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co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thắt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Xông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giãn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loãng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đàm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752600"/>
            <a:ext cx="3976255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1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</a:t>
            </a:r>
            <a:endParaRPr lang="en-US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990600"/>
            <a:ext cx="9144000" cy="5715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Chuẩnn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thuôc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ỏ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ventolin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2mg (20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giọt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0,9%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3ml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bâu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dung.</a:t>
            </a:r>
          </a:p>
          <a:p>
            <a:pPr>
              <a:buFont typeface="Wingdings" pitchFamily="2" charset="2"/>
              <a:buChar char="Ø"/>
            </a:pP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vi-VN" sz="3000" b="1" i="1" dirty="0">
                <a:latin typeface="Times New Roman" pitchFamily="18" charset="0"/>
                <a:cs typeface="Times New Roman" pitchFamily="18" charset="0"/>
              </a:rPr>
              <a:t>Nôi </a:t>
            </a:r>
            <a:r>
              <a:rPr lang="vi-VN" sz="30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ộ</a:t>
            </a:r>
            <a:r>
              <a:rPr lang="vi-VN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000" b="1" i="1" dirty="0">
                <a:latin typeface="Times New Roman" pitchFamily="18" charset="0"/>
                <a:cs typeface="Times New Roman" pitchFamily="18" charset="0"/>
              </a:rPr>
              <a:t>phun sương vào máy khí </a:t>
            </a:r>
            <a:r>
              <a:rPr lang="vi-VN" sz="3000" b="1" i="1" dirty="0" smtClean="0">
                <a:latin typeface="Times New Roman" pitchFamily="18" charset="0"/>
                <a:cs typeface="Times New Roman" pitchFamily="18" charset="0"/>
              </a:rPr>
              <a:t>dung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phun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không?tắt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nạ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kín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phun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10-15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phun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tháo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rời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68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en-US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qua </a:t>
            </a:r>
            <a:r>
              <a:rPr lang="en-US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oxy</a:t>
            </a:r>
            <a:r>
              <a:rPr lang="en-US" b="1" i="1" u="sng" dirty="0" smtClean="0">
                <a:solidFill>
                  <a:srgbClr val="FF0000"/>
                </a:solidFill>
              </a:rPr>
              <a:t> 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Oxy 4lít/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dung 10</a:t>
            </a:r>
            <a:r>
              <a:rPr lang="el-GR" sz="3200" b="1" i="1" dirty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ụng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Oxy 6-8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dung 3-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l-GR" sz="3200" b="1" i="1" dirty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Oxy 10-12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&lt; 3</a:t>
            </a:r>
            <a:r>
              <a:rPr lang="el-GR" sz="3200" b="1" i="1" dirty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nang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85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 </a:t>
            </a:r>
            <a:r>
              <a:rPr lang="en-US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: do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rò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rỉ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nạ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hợ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cở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do: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đàm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nhầy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ho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hay ho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68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24800" cy="609600"/>
          </a:xfrm>
        </p:spPr>
        <p:txBody>
          <a:bodyPr/>
          <a:lstStyle/>
          <a:p>
            <a:r>
              <a:rPr lang="en-US" sz="4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 </a:t>
            </a:r>
            <a:r>
              <a:rPr lang="en-US" sz="40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4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4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4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4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4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685800"/>
            <a:ext cx="8915400" cy="5943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3000" b="1" u="sng" dirty="0" smtClean="0">
                <a:latin typeface="Times New Roman" pitchFamily="18" charset="0"/>
              </a:rPr>
              <a:t>6.1: </a:t>
            </a:r>
            <a:r>
              <a:rPr lang="en-US" sz="3000" b="1" u="sng" dirty="0" err="1" smtClean="0">
                <a:latin typeface="Times New Roman" pitchFamily="18" charset="0"/>
              </a:rPr>
              <a:t>Hỏi</a:t>
            </a:r>
            <a:r>
              <a:rPr lang="en-US" sz="3000" b="1" u="sng" dirty="0" smtClean="0">
                <a:latin typeface="Times New Roman" pitchFamily="18" charset="0"/>
              </a:rPr>
              <a:t> </a:t>
            </a:r>
            <a:r>
              <a:rPr lang="en-US" sz="3000" b="1" u="sng" dirty="0" err="1">
                <a:latin typeface="Times New Roman" pitchFamily="18" charset="0"/>
              </a:rPr>
              <a:t>bệnh</a:t>
            </a:r>
            <a:r>
              <a:rPr lang="en-US" sz="3000" b="1" u="sng" dirty="0">
                <a:latin typeface="Times New Roman" pitchFamily="18" charset="0"/>
              </a:rPr>
              <a:t>: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3000" b="1" i="1" dirty="0" err="1">
                <a:latin typeface="Times New Roman" pitchFamily="18" charset="0"/>
              </a:rPr>
              <a:t>Bệnh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nhân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bị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khó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thở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từ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bao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giờ</a:t>
            </a:r>
            <a:r>
              <a:rPr lang="en-US" sz="3000" b="1" i="1" dirty="0">
                <a:latin typeface="Times New Roman" pitchFamily="18" charset="0"/>
              </a:rPr>
              <a:t>?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3000" b="1" i="1" dirty="0" err="1">
                <a:latin typeface="Times New Roman" pitchFamily="18" charset="0"/>
              </a:rPr>
              <a:t>Khó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thở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thì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hít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vào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hoặc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thở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ra</a:t>
            </a:r>
            <a:r>
              <a:rPr lang="en-US" sz="3000" b="1" i="1" dirty="0">
                <a:latin typeface="Times New Roman" pitchFamily="18" charset="0"/>
              </a:rPr>
              <a:t>? </a:t>
            </a:r>
            <a:r>
              <a:rPr lang="en-US" sz="3000" b="1" i="1" dirty="0" err="1">
                <a:latin typeface="Times New Roman" pitchFamily="18" charset="0"/>
              </a:rPr>
              <a:t>Thở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ra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có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phải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gắng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sức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không</a:t>
            </a:r>
            <a:r>
              <a:rPr lang="en-US" sz="3000" b="1" i="1" dirty="0">
                <a:latin typeface="Times New Roman" pitchFamily="18" charset="0"/>
              </a:rPr>
              <a:t>?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3000" b="1" i="1" dirty="0" err="1">
                <a:latin typeface="Times New Roman" pitchFamily="18" charset="0"/>
              </a:rPr>
              <a:t>Có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tím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tái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không</a:t>
            </a:r>
            <a:r>
              <a:rPr lang="en-US" sz="3000" b="1" i="1" dirty="0">
                <a:latin typeface="Times New Roman" pitchFamily="18" charset="0"/>
              </a:rPr>
              <a:t> ?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3000" b="1" i="1" dirty="0" err="1">
                <a:latin typeface="Times New Roman" pitchFamily="18" charset="0"/>
              </a:rPr>
              <a:t>Có</a:t>
            </a:r>
            <a:r>
              <a:rPr lang="en-US" sz="3000" b="1" i="1" dirty="0">
                <a:latin typeface="Times New Roman" pitchFamily="18" charset="0"/>
              </a:rPr>
              <a:t> ho </a:t>
            </a:r>
            <a:r>
              <a:rPr lang="en-US" sz="3000" b="1" i="1" dirty="0" err="1">
                <a:latin typeface="Times New Roman" pitchFamily="18" charset="0"/>
              </a:rPr>
              <a:t>không</a:t>
            </a:r>
            <a:r>
              <a:rPr lang="en-US" sz="3000" b="1" i="1" dirty="0">
                <a:latin typeface="Times New Roman" pitchFamily="18" charset="0"/>
              </a:rPr>
              <a:t>? Ho khan </a:t>
            </a:r>
            <a:r>
              <a:rPr lang="en-US" sz="3000" b="1" i="1" dirty="0" err="1">
                <a:latin typeface="Times New Roman" pitchFamily="18" charset="0"/>
              </a:rPr>
              <a:t>hoặc</a:t>
            </a:r>
            <a:r>
              <a:rPr lang="en-US" sz="3000" b="1" i="1" dirty="0">
                <a:latin typeface="Times New Roman" pitchFamily="18" charset="0"/>
              </a:rPr>
              <a:t> ho </a:t>
            </a:r>
            <a:r>
              <a:rPr lang="en-US" sz="3000" b="1" i="1" dirty="0" err="1">
                <a:latin typeface="Times New Roman" pitchFamily="18" charset="0"/>
              </a:rPr>
              <a:t>có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đờm</a:t>
            </a:r>
            <a:r>
              <a:rPr lang="en-US" sz="3000" b="1" i="1" dirty="0">
                <a:latin typeface="Times New Roman" pitchFamily="18" charset="0"/>
              </a:rPr>
              <a:t>: </a:t>
            </a:r>
            <a:r>
              <a:rPr lang="en-US" sz="3000" b="1" i="1" dirty="0" err="1">
                <a:latin typeface="Times New Roman" pitchFamily="18" charset="0"/>
              </a:rPr>
              <a:t>Màu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sắc</a:t>
            </a:r>
            <a:r>
              <a:rPr lang="en-US" sz="3000" b="1" i="1" dirty="0">
                <a:latin typeface="Times New Roman" pitchFamily="18" charset="0"/>
              </a:rPr>
              <a:t>, </a:t>
            </a:r>
            <a:r>
              <a:rPr lang="en-US" sz="3000" b="1" i="1" dirty="0" err="1">
                <a:latin typeface="Times New Roman" pitchFamily="18" charset="0"/>
              </a:rPr>
              <a:t>số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lượng</a:t>
            </a:r>
            <a:r>
              <a:rPr lang="en-US" sz="3000" b="1" i="1" dirty="0">
                <a:latin typeface="Times New Roman" pitchFamily="18" charset="0"/>
              </a:rPr>
              <a:t>, </a:t>
            </a:r>
            <a:r>
              <a:rPr lang="en-US" sz="3000" b="1" i="1" dirty="0" err="1">
                <a:latin typeface="Times New Roman" pitchFamily="18" charset="0"/>
              </a:rPr>
              <a:t>tính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chất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đờm</a:t>
            </a:r>
            <a:r>
              <a:rPr lang="en-US" sz="3000" b="1" i="1" dirty="0">
                <a:latin typeface="Times New Roman" pitchFamily="18" charset="0"/>
              </a:rPr>
              <a:t>…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3000" b="1" i="1" dirty="0" err="1">
                <a:latin typeface="Times New Roman" pitchFamily="18" charset="0"/>
              </a:rPr>
              <a:t>Vào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thời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gian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nào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trong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ngày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bệnh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nhân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khó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thở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nhất</a:t>
            </a:r>
            <a:r>
              <a:rPr lang="en-US" sz="3000" b="1" i="1" dirty="0">
                <a:latin typeface="Times New Roman" pitchFamily="18" charset="0"/>
              </a:rPr>
              <a:t>?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3000" b="1" i="1" dirty="0">
                <a:latin typeface="Times New Roman" pitchFamily="18" charset="0"/>
              </a:rPr>
              <a:t>     – </a:t>
            </a:r>
            <a:r>
              <a:rPr lang="en-US" sz="3000" b="1" i="1" dirty="0" err="1">
                <a:latin typeface="Times New Roman" pitchFamily="18" charset="0"/>
              </a:rPr>
              <a:t>Tiền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sử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có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mắc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bệnh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mãn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tính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đường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hô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hấp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không</a:t>
            </a:r>
            <a:r>
              <a:rPr lang="en-US" sz="3000" b="1" i="1" dirty="0">
                <a:latin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1925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292</TotalTime>
  <Words>1647</Words>
  <Application>Microsoft Office PowerPoint</Application>
  <PresentationFormat>On-screen Show (4:3)</PresentationFormat>
  <Paragraphs>142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Horizon</vt:lpstr>
      <vt:lpstr>KHOA ĐIỀU DƯỠNG MÔN: Điều Dưỡng Cấp Cứu - Hồi Sức</vt:lpstr>
      <vt:lpstr>Nội Dung:</vt:lpstr>
      <vt:lpstr>Định nghĩa:</vt:lpstr>
      <vt:lpstr>2.  Chỉ định thở khí dung:</vt:lpstr>
      <vt:lpstr>3.  Mục đích thở khí dung:</vt:lpstr>
      <vt:lpstr>4. Các bước cho người bệnh  thở khí dung</vt:lpstr>
      <vt:lpstr>Trường hợp thở khí dung qua hệ thống oxy </vt:lpstr>
      <vt:lpstr>5.  Biến chứng: </vt:lpstr>
      <vt:lpstr>6.  lập kế hoạch chăm sóc:</vt:lpstr>
      <vt:lpstr>PowerPoint Presentation</vt:lpstr>
      <vt:lpstr>6.2. THĂM KHÁM:</vt:lpstr>
      <vt:lpstr>6.3: CHẨN ĐOÁN ĐIỀU DƯỠNG:</vt:lpstr>
      <vt:lpstr>6.4. LẬP KẾ HOẠCH CHĂM SÓC:</vt:lpstr>
      <vt:lpstr>6.5. THỰC HIỆN KẾ HOẠCH CHĂM SÓC:</vt:lpstr>
      <vt:lpstr>THỰC HIỆN KẾ HOẠCH CHĂM SÓC</vt:lpstr>
      <vt:lpstr>THỰC HIỆN KẾ HOẠCH CHĂM SÓC</vt:lpstr>
      <vt:lpstr>THỰC HIỆN KẾ HOẠCH CHĂM SÓC</vt:lpstr>
      <vt:lpstr>THỰC HIỆN KẾ HOẠCH CHĂM SÓC</vt:lpstr>
      <vt:lpstr>THỰC HIỆN KẾ HOẠCH CHĂM SÓC</vt:lpstr>
      <vt:lpstr>CÂU HỎI LƯỢNG GIÁ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KHOA ĐIỀU DƯỠNG MÔN: Điều dưỡng cấp cứu - hồi sức</dc:title>
  <dc:creator>Windows User</dc:creator>
  <cp:lastModifiedBy>Windows User</cp:lastModifiedBy>
  <cp:revision>28</cp:revision>
  <dcterms:created xsi:type="dcterms:W3CDTF">2016-09-15T15:29:24Z</dcterms:created>
  <dcterms:modified xsi:type="dcterms:W3CDTF">2016-09-16T10:23:38Z</dcterms:modified>
</cp:coreProperties>
</file>