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8" r:id="rId4"/>
    <p:sldId id="258" r:id="rId5"/>
    <p:sldId id="259" r:id="rId6"/>
    <p:sldId id="260" r:id="rId7"/>
    <p:sldId id="261" r:id="rId8"/>
    <p:sldId id="274" r:id="rId9"/>
    <p:sldId id="263" r:id="rId10"/>
    <p:sldId id="264"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0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EFA4A3-5C02-48DC-9A14-1B77F62ABEA7}"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en-US"/>
        </a:p>
      </dgm:t>
    </dgm:pt>
    <dgm:pt modelId="{E0D3E70C-256D-4845-A39E-9586B6D230CB}">
      <dgm:prSet phldrT="[Text]" custT="1"/>
      <dgm:spPr/>
      <dgm:t>
        <a:bodyPr/>
        <a:lstStyle/>
        <a:p>
          <a:r>
            <a:rPr lang="en-US" sz="2600" smtClean="0">
              <a:latin typeface="Times New Roman" pitchFamily="18" charset="0"/>
              <a:cs typeface="Times New Roman" pitchFamily="18" charset="0"/>
            </a:rPr>
            <a:t>Khái niệm thở máy</a:t>
          </a:r>
          <a:endParaRPr lang="en-US" sz="2600">
            <a:latin typeface="Times New Roman" pitchFamily="18" charset="0"/>
            <a:cs typeface="Times New Roman" pitchFamily="18" charset="0"/>
          </a:endParaRPr>
        </a:p>
      </dgm:t>
    </dgm:pt>
    <dgm:pt modelId="{B1347C34-27CC-49CF-A340-E704D28B7FB0}" type="parTrans" cxnId="{AEF32EED-5155-4C57-A5ED-D54F83B4AFA6}">
      <dgm:prSet/>
      <dgm:spPr/>
      <dgm:t>
        <a:bodyPr/>
        <a:lstStyle/>
        <a:p>
          <a:endParaRPr lang="en-US"/>
        </a:p>
      </dgm:t>
    </dgm:pt>
    <dgm:pt modelId="{A0A6C03E-8993-4EE2-8579-9AD446E0036C}" type="sibTrans" cxnId="{AEF32EED-5155-4C57-A5ED-D54F83B4AFA6}">
      <dgm:prSet/>
      <dgm:spPr/>
      <dgm:t>
        <a:bodyPr/>
        <a:lstStyle/>
        <a:p>
          <a:endParaRPr lang="en-US" sz="2600">
            <a:solidFill>
              <a:schemeClr val="tx1"/>
            </a:solidFill>
            <a:latin typeface="Times New Roman" pitchFamily="18" charset="0"/>
            <a:cs typeface="Times New Roman" pitchFamily="18" charset="0"/>
          </a:endParaRPr>
        </a:p>
      </dgm:t>
    </dgm:pt>
    <dgm:pt modelId="{98415721-2F7D-4384-9591-EAAD80E9872F}">
      <dgm:prSet phldrT="[Text]" custT="1"/>
      <dgm:spPr/>
      <dgm:t>
        <a:bodyPr/>
        <a:lstStyle/>
        <a:p>
          <a:r>
            <a:rPr lang="en-US" sz="2600" smtClean="0">
              <a:latin typeface="Times New Roman" pitchFamily="18" charset="0"/>
              <a:cs typeface="Times New Roman" pitchFamily="18" charset="0"/>
            </a:rPr>
            <a:t>Phân loại</a:t>
          </a:r>
          <a:endParaRPr lang="en-US" sz="2600">
            <a:latin typeface="Times New Roman" pitchFamily="18" charset="0"/>
            <a:cs typeface="Times New Roman" pitchFamily="18" charset="0"/>
          </a:endParaRPr>
        </a:p>
      </dgm:t>
    </dgm:pt>
    <dgm:pt modelId="{13F79C6C-A600-4445-9638-AF4B422101CB}" type="parTrans" cxnId="{C2EA6E28-6229-45C8-AF70-FB2D86F3B013}">
      <dgm:prSet/>
      <dgm:spPr/>
      <dgm:t>
        <a:bodyPr/>
        <a:lstStyle/>
        <a:p>
          <a:endParaRPr lang="en-US"/>
        </a:p>
      </dgm:t>
    </dgm:pt>
    <dgm:pt modelId="{A0BF3C90-D603-4FAF-98C4-E6610C0074AE}" type="sibTrans" cxnId="{C2EA6E28-6229-45C8-AF70-FB2D86F3B013}">
      <dgm:prSet/>
      <dgm:spPr/>
      <dgm:t>
        <a:bodyPr/>
        <a:lstStyle/>
        <a:p>
          <a:endParaRPr lang="en-US"/>
        </a:p>
      </dgm:t>
    </dgm:pt>
    <dgm:pt modelId="{5640D219-8B7E-4E51-A57F-6B30E3D576BF}">
      <dgm:prSet phldrT="[Text]" custT="1"/>
      <dgm:spPr/>
      <dgm:t>
        <a:bodyPr/>
        <a:lstStyle/>
        <a:p>
          <a:r>
            <a:rPr lang="en-US" sz="2600" smtClean="0">
              <a:latin typeface="Times New Roman" pitchFamily="18" charset="0"/>
              <a:cs typeface="Times New Roman" pitchFamily="18" charset="0"/>
            </a:rPr>
            <a:t>Chỉ định, chống chỉ định thở máy</a:t>
          </a:r>
        </a:p>
      </dgm:t>
    </dgm:pt>
    <dgm:pt modelId="{128BFFD9-64C4-4CFC-A362-53D64E160A88}" type="parTrans" cxnId="{3FA0169B-3C77-4040-9A19-4814D32ADB60}">
      <dgm:prSet/>
      <dgm:spPr/>
      <dgm:t>
        <a:bodyPr/>
        <a:lstStyle/>
        <a:p>
          <a:endParaRPr lang="en-US"/>
        </a:p>
      </dgm:t>
    </dgm:pt>
    <dgm:pt modelId="{28F45416-8072-4492-9F83-3513435DB559}" type="sibTrans" cxnId="{3FA0169B-3C77-4040-9A19-4814D32ADB60}">
      <dgm:prSet/>
      <dgm:spPr/>
      <dgm:t>
        <a:bodyPr/>
        <a:lstStyle/>
        <a:p>
          <a:endParaRPr lang="en-US"/>
        </a:p>
      </dgm:t>
    </dgm:pt>
    <dgm:pt modelId="{3FE38CF9-73A2-4DC2-8AEE-5E0F4D1BA467}">
      <dgm:prSet custT="1"/>
      <dgm:spPr/>
      <dgm:t>
        <a:bodyPr/>
        <a:lstStyle/>
        <a:p>
          <a:r>
            <a:rPr lang="en-US" sz="2600" smtClean="0">
              <a:latin typeface="Times New Roman" pitchFamily="18" charset="0"/>
              <a:cs typeface="Times New Roman" pitchFamily="18" charset="0"/>
            </a:rPr>
            <a:t>Biến chứng thở máy</a:t>
          </a:r>
          <a:endParaRPr lang="en-US" sz="2600">
            <a:latin typeface="Times New Roman" pitchFamily="18" charset="0"/>
            <a:cs typeface="Times New Roman" pitchFamily="18" charset="0"/>
          </a:endParaRPr>
        </a:p>
      </dgm:t>
    </dgm:pt>
    <dgm:pt modelId="{653B659C-C0A4-43DA-BB28-F2976C0D923F}" type="parTrans" cxnId="{827E5CA3-EACF-41FD-A12F-9BB8735A12DA}">
      <dgm:prSet/>
      <dgm:spPr/>
      <dgm:t>
        <a:bodyPr/>
        <a:lstStyle/>
        <a:p>
          <a:endParaRPr lang="en-US"/>
        </a:p>
      </dgm:t>
    </dgm:pt>
    <dgm:pt modelId="{7DF60C2D-80B2-4AB3-A919-F043989C3ECF}" type="sibTrans" cxnId="{827E5CA3-EACF-41FD-A12F-9BB8735A12DA}">
      <dgm:prSet/>
      <dgm:spPr/>
      <dgm:t>
        <a:bodyPr/>
        <a:lstStyle/>
        <a:p>
          <a:endParaRPr lang="en-US"/>
        </a:p>
      </dgm:t>
    </dgm:pt>
    <dgm:pt modelId="{53D2F3B6-0503-49BF-AB2F-1D7D4BD8B942}">
      <dgm:prSet custT="1"/>
      <dgm:spPr/>
      <dgm:t>
        <a:bodyPr/>
        <a:lstStyle/>
        <a:p>
          <a:r>
            <a:rPr lang="en-US" sz="2600" smtClean="0">
              <a:latin typeface="Times New Roman" pitchFamily="18" charset="0"/>
              <a:cs typeface="Times New Roman" pitchFamily="18" charset="0"/>
            </a:rPr>
            <a:t>Chuẩn bị phương tiện, người bệnh, cách tiến hành</a:t>
          </a:r>
          <a:endParaRPr lang="en-US" sz="2600">
            <a:latin typeface="Times New Roman" pitchFamily="18" charset="0"/>
            <a:cs typeface="Times New Roman" pitchFamily="18" charset="0"/>
          </a:endParaRPr>
        </a:p>
      </dgm:t>
    </dgm:pt>
    <dgm:pt modelId="{18452565-6A80-40B4-9819-03DCD12DEF59}" type="parTrans" cxnId="{2E89EADB-4D0E-409E-BA37-60979EC550C2}">
      <dgm:prSet/>
      <dgm:spPr/>
      <dgm:t>
        <a:bodyPr/>
        <a:lstStyle/>
        <a:p>
          <a:endParaRPr lang="en-US"/>
        </a:p>
      </dgm:t>
    </dgm:pt>
    <dgm:pt modelId="{07073D3A-F440-47D7-BBC6-27144EDB021C}" type="sibTrans" cxnId="{2E89EADB-4D0E-409E-BA37-60979EC550C2}">
      <dgm:prSet/>
      <dgm:spPr/>
      <dgm:t>
        <a:bodyPr/>
        <a:lstStyle/>
        <a:p>
          <a:endParaRPr lang="en-US"/>
        </a:p>
      </dgm:t>
    </dgm:pt>
    <dgm:pt modelId="{6E0B75BC-2E00-4350-8961-A3B8BC9A3AF5}">
      <dgm:prSet custT="1"/>
      <dgm:spPr/>
      <dgm:t>
        <a:bodyPr/>
        <a:lstStyle/>
        <a:p>
          <a:r>
            <a:rPr lang="en-US" sz="2600" smtClean="0">
              <a:latin typeface="Times New Roman" pitchFamily="18" charset="0"/>
              <a:cs typeface="Times New Roman" pitchFamily="18" charset="0"/>
            </a:rPr>
            <a:t>Quy trình điều dưỡng chăm sóc bệnh nhân thở máy</a:t>
          </a:r>
          <a:endParaRPr lang="en-US" sz="2600">
            <a:latin typeface="Times New Roman" pitchFamily="18" charset="0"/>
            <a:cs typeface="Times New Roman" pitchFamily="18" charset="0"/>
          </a:endParaRPr>
        </a:p>
      </dgm:t>
    </dgm:pt>
    <dgm:pt modelId="{89EA1B62-4516-4B65-9C3D-DA7A92FF534D}" type="parTrans" cxnId="{FC4857C5-C04C-4AB8-9F58-E122BC88FA5A}">
      <dgm:prSet/>
      <dgm:spPr/>
      <dgm:t>
        <a:bodyPr/>
        <a:lstStyle/>
        <a:p>
          <a:endParaRPr lang="en-US"/>
        </a:p>
      </dgm:t>
    </dgm:pt>
    <dgm:pt modelId="{828638D7-751F-4729-AD53-087E515A3940}" type="sibTrans" cxnId="{FC4857C5-C04C-4AB8-9F58-E122BC88FA5A}">
      <dgm:prSet/>
      <dgm:spPr/>
      <dgm:t>
        <a:bodyPr/>
        <a:lstStyle/>
        <a:p>
          <a:endParaRPr lang="en-US"/>
        </a:p>
      </dgm:t>
    </dgm:pt>
    <dgm:pt modelId="{0424142D-20CA-466F-93A3-1FFAB0B61BEA}" type="pres">
      <dgm:prSet presAssocID="{9DEFA4A3-5C02-48DC-9A14-1B77F62ABEA7}" presName="Name0" presStyleCnt="0">
        <dgm:presLayoutVars>
          <dgm:chMax val="7"/>
          <dgm:chPref val="7"/>
          <dgm:dir/>
        </dgm:presLayoutVars>
      </dgm:prSet>
      <dgm:spPr/>
    </dgm:pt>
    <dgm:pt modelId="{4A03B9E0-CFDC-4A29-B015-476A22FF1110}" type="pres">
      <dgm:prSet presAssocID="{9DEFA4A3-5C02-48DC-9A14-1B77F62ABEA7}" presName="Name1" presStyleCnt="0"/>
      <dgm:spPr/>
    </dgm:pt>
    <dgm:pt modelId="{AAC3C5E2-FC54-4529-969E-EE36E3E16C7F}" type="pres">
      <dgm:prSet presAssocID="{9DEFA4A3-5C02-48DC-9A14-1B77F62ABEA7}" presName="cycle" presStyleCnt="0"/>
      <dgm:spPr/>
    </dgm:pt>
    <dgm:pt modelId="{762162FA-4BCE-4265-A0D9-CF3B38663CA2}" type="pres">
      <dgm:prSet presAssocID="{9DEFA4A3-5C02-48DC-9A14-1B77F62ABEA7}" presName="srcNode" presStyleLbl="node1" presStyleIdx="0" presStyleCnt="6"/>
      <dgm:spPr/>
    </dgm:pt>
    <dgm:pt modelId="{DC0707EE-0538-4C24-9220-1FF7D3AD609B}" type="pres">
      <dgm:prSet presAssocID="{9DEFA4A3-5C02-48DC-9A14-1B77F62ABEA7}" presName="conn" presStyleLbl="parChTrans1D2" presStyleIdx="0" presStyleCnt="1"/>
      <dgm:spPr/>
    </dgm:pt>
    <dgm:pt modelId="{1E6D5A2C-F1D0-4EE1-8F11-579B2A89A419}" type="pres">
      <dgm:prSet presAssocID="{9DEFA4A3-5C02-48DC-9A14-1B77F62ABEA7}" presName="extraNode" presStyleLbl="node1" presStyleIdx="0" presStyleCnt="6"/>
      <dgm:spPr/>
    </dgm:pt>
    <dgm:pt modelId="{20D1DEF5-4D8D-40C9-89BE-A4C36116C179}" type="pres">
      <dgm:prSet presAssocID="{9DEFA4A3-5C02-48DC-9A14-1B77F62ABEA7}" presName="dstNode" presStyleLbl="node1" presStyleIdx="0" presStyleCnt="6"/>
      <dgm:spPr/>
    </dgm:pt>
    <dgm:pt modelId="{6B7AC65F-4821-4CBE-BD17-315E1A8F3B4F}" type="pres">
      <dgm:prSet presAssocID="{E0D3E70C-256D-4845-A39E-9586B6D230CB}" presName="text_1" presStyleLbl="node1" presStyleIdx="0" presStyleCnt="6" custScaleX="102691" custLinFactNeighborX="936" custLinFactNeighborY="-22666">
        <dgm:presLayoutVars>
          <dgm:bulletEnabled val="1"/>
        </dgm:presLayoutVars>
      </dgm:prSet>
      <dgm:spPr/>
      <dgm:t>
        <a:bodyPr/>
        <a:lstStyle/>
        <a:p>
          <a:endParaRPr lang="en-US"/>
        </a:p>
      </dgm:t>
    </dgm:pt>
    <dgm:pt modelId="{2633B14F-21C8-41F2-9856-F423976FE940}" type="pres">
      <dgm:prSet presAssocID="{E0D3E70C-256D-4845-A39E-9586B6D230CB}" presName="accent_1" presStyleCnt="0"/>
      <dgm:spPr/>
    </dgm:pt>
    <dgm:pt modelId="{61BE07BC-F056-4CAB-B2A8-76C1D968F2DB}" type="pres">
      <dgm:prSet presAssocID="{E0D3E70C-256D-4845-A39E-9586B6D230CB}" presName="accentRepeatNode" presStyleLbl="solidFgAcc1" presStyleIdx="0" presStyleCnt="6" custLinFactNeighborX="-960" custLinFactNeighborY="-10278"/>
      <dgm:spPr/>
    </dgm:pt>
    <dgm:pt modelId="{B22A6D5B-2DD5-40D8-9977-E23EF99FBA1B}" type="pres">
      <dgm:prSet presAssocID="{98415721-2F7D-4384-9591-EAAD80E9872F}" presName="text_2" presStyleLbl="node1" presStyleIdx="1" presStyleCnt="6" custScaleX="103583" custScaleY="105258" custLinFactNeighborX="193" custLinFactNeighborY="-46661">
        <dgm:presLayoutVars>
          <dgm:bulletEnabled val="1"/>
        </dgm:presLayoutVars>
      </dgm:prSet>
      <dgm:spPr/>
      <dgm:t>
        <a:bodyPr/>
        <a:lstStyle/>
        <a:p>
          <a:endParaRPr lang="en-US"/>
        </a:p>
      </dgm:t>
    </dgm:pt>
    <dgm:pt modelId="{F2B5D49F-679A-4CDE-ADE8-0A6CD93FDF17}" type="pres">
      <dgm:prSet presAssocID="{98415721-2F7D-4384-9591-EAAD80E9872F}" presName="accent_2" presStyleCnt="0"/>
      <dgm:spPr/>
    </dgm:pt>
    <dgm:pt modelId="{C8BC96B8-85D7-46F8-96EF-61AFB3EE1FD3}" type="pres">
      <dgm:prSet presAssocID="{98415721-2F7D-4384-9591-EAAD80E9872F}" presName="accentRepeatNode" presStyleLbl="solidFgAcc1" presStyleIdx="1" presStyleCnt="6" custLinFactNeighborX="-7554" custLinFactNeighborY="-29432"/>
      <dgm:spPr/>
    </dgm:pt>
    <dgm:pt modelId="{5E4AF496-1352-4852-B9CD-F76BA1CE7641}" type="pres">
      <dgm:prSet presAssocID="{5640D219-8B7E-4E51-A57F-6B30E3D576BF}" presName="text_3" presStyleLbl="node1" presStyleIdx="2" presStyleCnt="6" custScaleX="104186" custLinFactNeighborX="141" custLinFactNeighborY="-63578">
        <dgm:presLayoutVars>
          <dgm:bulletEnabled val="1"/>
        </dgm:presLayoutVars>
      </dgm:prSet>
      <dgm:spPr/>
      <dgm:t>
        <a:bodyPr/>
        <a:lstStyle/>
        <a:p>
          <a:endParaRPr lang="en-US"/>
        </a:p>
      </dgm:t>
    </dgm:pt>
    <dgm:pt modelId="{2304973E-AF11-42CB-BE3E-0CE2ADE53D76}" type="pres">
      <dgm:prSet presAssocID="{5640D219-8B7E-4E51-A57F-6B30E3D576BF}" presName="accent_3" presStyleCnt="0"/>
      <dgm:spPr/>
    </dgm:pt>
    <dgm:pt modelId="{832248EA-EC47-4E96-B0BF-4918BC8B4051}" type="pres">
      <dgm:prSet presAssocID="{5640D219-8B7E-4E51-A57F-6B30E3D576BF}" presName="accentRepeatNode" presStyleLbl="solidFgAcc1" presStyleIdx="2" presStyleCnt="6" custLinFactNeighborX="-8039" custLinFactNeighborY="-40863"/>
      <dgm:spPr/>
    </dgm:pt>
    <dgm:pt modelId="{EB5AA3BD-0E4B-4546-8334-96298E4B3E64}" type="pres">
      <dgm:prSet presAssocID="{3FE38CF9-73A2-4DC2-8AEE-5E0F4D1BA467}" presName="text_4" presStyleLbl="node1" presStyleIdx="3" presStyleCnt="6" custScaleX="104423" custLinFactNeighborX="1078" custLinFactNeighborY="-77772">
        <dgm:presLayoutVars>
          <dgm:bulletEnabled val="1"/>
        </dgm:presLayoutVars>
      </dgm:prSet>
      <dgm:spPr/>
      <dgm:t>
        <a:bodyPr/>
        <a:lstStyle/>
        <a:p>
          <a:endParaRPr lang="en-US"/>
        </a:p>
      </dgm:t>
    </dgm:pt>
    <dgm:pt modelId="{2F823112-7726-4C4B-A162-87469CA927B1}" type="pres">
      <dgm:prSet presAssocID="{3FE38CF9-73A2-4DC2-8AEE-5E0F4D1BA467}" presName="accent_4" presStyleCnt="0"/>
      <dgm:spPr/>
    </dgm:pt>
    <dgm:pt modelId="{FF753DF3-B963-4610-A5EA-1BF9FCEEF7C6}" type="pres">
      <dgm:prSet presAssocID="{3FE38CF9-73A2-4DC2-8AEE-5E0F4D1BA467}" presName="accentRepeatNode" presStyleLbl="solidFgAcc1" presStyleIdx="3" presStyleCnt="6" custLinFactNeighborX="1829" custLinFactNeighborY="-52217"/>
      <dgm:spPr/>
    </dgm:pt>
    <dgm:pt modelId="{24BC79B0-BFF2-44E7-9C8E-CD50F29F4FC3}" type="pres">
      <dgm:prSet presAssocID="{53D2F3B6-0503-49BF-AB2F-1D7D4BD8B942}" presName="text_5" presStyleLbl="node1" presStyleIdx="4" presStyleCnt="6" custScaleY="141456" custLinFactNeighborX="3638" custLinFactNeighborY="-71332">
        <dgm:presLayoutVars>
          <dgm:bulletEnabled val="1"/>
        </dgm:presLayoutVars>
      </dgm:prSet>
      <dgm:spPr/>
      <dgm:t>
        <a:bodyPr/>
        <a:lstStyle/>
        <a:p>
          <a:endParaRPr lang="en-US"/>
        </a:p>
      </dgm:t>
    </dgm:pt>
    <dgm:pt modelId="{3DFB485E-7FB2-4330-9C27-1D6AF0A6C303}" type="pres">
      <dgm:prSet presAssocID="{53D2F3B6-0503-49BF-AB2F-1D7D4BD8B942}" presName="accent_5" presStyleCnt="0"/>
      <dgm:spPr/>
    </dgm:pt>
    <dgm:pt modelId="{72674496-F2D7-46F5-A7BB-2F1EE5FD488C}" type="pres">
      <dgm:prSet presAssocID="{53D2F3B6-0503-49BF-AB2F-1D7D4BD8B942}" presName="accentRepeatNode" presStyleLbl="solidFgAcc1" presStyleIdx="4" presStyleCnt="6" custLinFactNeighborX="11483" custLinFactNeighborY="-63648"/>
      <dgm:spPr/>
    </dgm:pt>
    <dgm:pt modelId="{548E6A0F-8A7D-47FD-BD24-73B9B5FDCDDF}" type="pres">
      <dgm:prSet presAssocID="{6E0B75BC-2E00-4350-8961-A3B8BC9A3AF5}" presName="text_6" presStyleLbl="node1" presStyleIdx="5" presStyleCnt="6" custScaleY="141586" custLinFactNeighborX="3026" custLinFactNeighborY="-60884">
        <dgm:presLayoutVars>
          <dgm:bulletEnabled val="1"/>
        </dgm:presLayoutVars>
      </dgm:prSet>
      <dgm:spPr/>
      <dgm:t>
        <a:bodyPr/>
        <a:lstStyle/>
        <a:p>
          <a:endParaRPr lang="en-US"/>
        </a:p>
      </dgm:t>
    </dgm:pt>
    <dgm:pt modelId="{3D6AD036-8435-44A6-874F-B7D496CA1ED8}" type="pres">
      <dgm:prSet presAssocID="{6E0B75BC-2E00-4350-8961-A3B8BC9A3AF5}" presName="accent_6" presStyleCnt="0"/>
      <dgm:spPr/>
    </dgm:pt>
    <dgm:pt modelId="{742F1CD3-FCB3-4DA3-9761-3DCEA7C898BC}" type="pres">
      <dgm:prSet presAssocID="{6E0B75BC-2E00-4350-8961-A3B8BC9A3AF5}" presName="accentRepeatNode" presStyleLbl="solidFgAcc1" presStyleIdx="5" presStyleCnt="6" custLinFactNeighborX="27946" custLinFactNeighborY="-75079"/>
      <dgm:spPr/>
    </dgm:pt>
  </dgm:ptLst>
  <dgm:cxnLst>
    <dgm:cxn modelId="{827E5CA3-EACF-41FD-A12F-9BB8735A12DA}" srcId="{9DEFA4A3-5C02-48DC-9A14-1B77F62ABEA7}" destId="{3FE38CF9-73A2-4DC2-8AEE-5E0F4D1BA467}" srcOrd="3" destOrd="0" parTransId="{653B659C-C0A4-43DA-BB28-F2976C0D923F}" sibTransId="{7DF60C2D-80B2-4AB3-A919-F043989C3ECF}"/>
    <dgm:cxn modelId="{FC255299-FFE1-4032-9B8E-E7EF6B062F5B}" type="presOf" srcId="{6E0B75BC-2E00-4350-8961-A3B8BC9A3AF5}" destId="{548E6A0F-8A7D-47FD-BD24-73B9B5FDCDDF}" srcOrd="0" destOrd="0" presId="urn:microsoft.com/office/officeart/2008/layout/VerticalCurvedList"/>
    <dgm:cxn modelId="{FC4857C5-C04C-4AB8-9F58-E122BC88FA5A}" srcId="{9DEFA4A3-5C02-48DC-9A14-1B77F62ABEA7}" destId="{6E0B75BC-2E00-4350-8961-A3B8BC9A3AF5}" srcOrd="5" destOrd="0" parTransId="{89EA1B62-4516-4B65-9C3D-DA7A92FF534D}" sibTransId="{828638D7-751F-4729-AD53-087E515A3940}"/>
    <dgm:cxn modelId="{A9D67917-7922-4122-98F4-C889075BDA4A}" type="presOf" srcId="{A0A6C03E-8993-4EE2-8579-9AD446E0036C}" destId="{DC0707EE-0538-4C24-9220-1FF7D3AD609B}" srcOrd="0" destOrd="0" presId="urn:microsoft.com/office/officeart/2008/layout/VerticalCurvedList"/>
    <dgm:cxn modelId="{2E89EADB-4D0E-409E-BA37-60979EC550C2}" srcId="{9DEFA4A3-5C02-48DC-9A14-1B77F62ABEA7}" destId="{53D2F3B6-0503-49BF-AB2F-1D7D4BD8B942}" srcOrd="4" destOrd="0" parTransId="{18452565-6A80-40B4-9819-03DCD12DEF59}" sibTransId="{07073D3A-F440-47D7-BBC6-27144EDB021C}"/>
    <dgm:cxn modelId="{848F9E02-A4D0-4A55-BAFC-45033B1488E1}" type="presOf" srcId="{E0D3E70C-256D-4845-A39E-9586B6D230CB}" destId="{6B7AC65F-4821-4CBE-BD17-315E1A8F3B4F}" srcOrd="0" destOrd="0" presId="urn:microsoft.com/office/officeart/2008/layout/VerticalCurvedList"/>
    <dgm:cxn modelId="{C2EA6E28-6229-45C8-AF70-FB2D86F3B013}" srcId="{9DEFA4A3-5C02-48DC-9A14-1B77F62ABEA7}" destId="{98415721-2F7D-4384-9591-EAAD80E9872F}" srcOrd="1" destOrd="0" parTransId="{13F79C6C-A600-4445-9638-AF4B422101CB}" sibTransId="{A0BF3C90-D603-4FAF-98C4-E6610C0074AE}"/>
    <dgm:cxn modelId="{2611FD22-A6C3-4B9C-BE60-6AC8229AD2DA}" type="presOf" srcId="{98415721-2F7D-4384-9591-EAAD80E9872F}" destId="{B22A6D5B-2DD5-40D8-9977-E23EF99FBA1B}" srcOrd="0" destOrd="0" presId="urn:microsoft.com/office/officeart/2008/layout/VerticalCurvedList"/>
    <dgm:cxn modelId="{AEF32EED-5155-4C57-A5ED-D54F83B4AFA6}" srcId="{9DEFA4A3-5C02-48DC-9A14-1B77F62ABEA7}" destId="{E0D3E70C-256D-4845-A39E-9586B6D230CB}" srcOrd="0" destOrd="0" parTransId="{B1347C34-27CC-49CF-A340-E704D28B7FB0}" sibTransId="{A0A6C03E-8993-4EE2-8579-9AD446E0036C}"/>
    <dgm:cxn modelId="{B5D2AF27-0D8A-4A43-B8D3-0D9F84F448F9}" type="presOf" srcId="{9DEFA4A3-5C02-48DC-9A14-1B77F62ABEA7}" destId="{0424142D-20CA-466F-93A3-1FFAB0B61BEA}" srcOrd="0" destOrd="0" presId="urn:microsoft.com/office/officeart/2008/layout/VerticalCurvedList"/>
    <dgm:cxn modelId="{82EF3587-2F25-47D6-9D1A-F74E83BC7B10}" type="presOf" srcId="{3FE38CF9-73A2-4DC2-8AEE-5E0F4D1BA467}" destId="{EB5AA3BD-0E4B-4546-8334-96298E4B3E64}" srcOrd="0" destOrd="0" presId="urn:microsoft.com/office/officeart/2008/layout/VerticalCurvedList"/>
    <dgm:cxn modelId="{3FA0169B-3C77-4040-9A19-4814D32ADB60}" srcId="{9DEFA4A3-5C02-48DC-9A14-1B77F62ABEA7}" destId="{5640D219-8B7E-4E51-A57F-6B30E3D576BF}" srcOrd="2" destOrd="0" parTransId="{128BFFD9-64C4-4CFC-A362-53D64E160A88}" sibTransId="{28F45416-8072-4492-9F83-3513435DB559}"/>
    <dgm:cxn modelId="{8D829075-D422-4B70-918F-240A2B8F7E54}" type="presOf" srcId="{53D2F3B6-0503-49BF-AB2F-1D7D4BD8B942}" destId="{24BC79B0-BFF2-44E7-9C8E-CD50F29F4FC3}" srcOrd="0" destOrd="0" presId="urn:microsoft.com/office/officeart/2008/layout/VerticalCurvedList"/>
    <dgm:cxn modelId="{A25E4AA3-A564-406E-A185-C400229E239F}" type="presOf" srcId="{5640D219-8B7E-4E51-A57F-6B30E3D576BF}" destId="{5E4AF496-1352-4852-B9CD-F76BA1CE7641}" srcOrd="0" destOrd="0" presId="urn:microsoft.com/office/officeart/2008/layout/VerticalCurvedList"/>
    <dgm:cxn modelId="{30C0BD8D-6B3E-4A4E-A437-991C78DDE6CD}" type="presParOf" srcId="{0424142D-20CA-466F-93A3-1FFAB0B61BEA}" destId="{4A03B9E0-CFDC-4A29-B015-476A22FF1110}" srcOrd="0" destOrd="0" presId="urn:microsoft.com/office/officeart/2008/layout/VerticalCurvedList"/>
    <dgm:cxn modelId="{60AE4DA0-6ECE-426F-96B7-E9E7F9D5E5E5}" type="presParOf" srcId="{4A03B9E0-CFDC-4A29-B015-476A22FF1110}" destId="{AAC3C5E2-FC54-4529-969E-EE36E3E16C7F}" srcOrd="0" destOrd="0" presId="urn:microsoft.com/office/officeart/2008/layout/VerticalCurvedList"/>
    <dgm:cxn modelId="{0BA1E076-9B51-4A8C-8CFF-F0ACD54A0066}" type="presParOf" srcId="{AAC3C5E2-FC54-4529-969E-EE36E3E16C7F}" destId="{762162FA-4BCE-4265-A0D9-CF3B38663CA2}" srcOrd="0" destOrd="0" presId="urn:microsoft.com/office/officeart/2008/layout/VerticalCurvedList"/>
    <dgm:cxn modelId="{1916FB5B-8254-4B0C-9EFA-7F767CB46508}" type="presParOf" srcId="{AAC3C5E2-FC54-4529-969E-EE36E3E16C7F}" destId="{DC0707EE-0538-4C24-9220-1FF7D3AD609B}" srcOrd="1" destOrd="0" presId="urn:microsoft.com/office/officeart/2008/layout/VerticalCurvedList"/>
    <dgm:cxn modelId="{95A30C50-77EE-4BA8-A9FE-B75CFB62ACAC}" type="presParOf" srcId="{AAC3C5E2-FC54-4529-969E-EE36E3E16C7F}" destId="{1E6D5A2C-F1D0-4EE1-8F11-579B2A89A419}" srcOrd="2" destOrd="0" presId="urn:microsoft.com/office/officeart/2008/layout/VerticalCurvedList"/>
    <dgm:cxn modelId="{1208D64F-DEFF-4F2C-BCF2-40DF5AA6352A}" type="presParOf" srcId="{AAC3C5E2-FC54-4529-969E-EE36E3E16C7F}" destId="{20D1DEF5-4D8D-40C9-89BE-A4C36116C179}" srcOrd="3" destOrd="0" presId="urn:microsoft.com/office/officeart/2008/layout/VerticalCurvedList"/>
    <dgm:cxn modelId="{83D5539E-FCCB-4AA8-8117-1D5966BB7979}" type="presParOf" srcId="{4A03B9E0-CFDC-4A29-B015-476A22FF1110}" destId="{6B7AC65F-4821-4CBE-BD17-315E1A8F3B4F}" srcOrd="1" destOrd="0" presId="urn:microsoft.com/office/officeart/2008/layout/VerticalCurvedList"/>
    <dgm:cxn modelId="{9EB3A956-AABE-414A-997F-045DDD9C9FF2}" type="presParOf" srcId="{4A03B9E0-CFDC-4A29-B015-476A22FF1110}" destId="{2633B14F-21C8-41F2-9856-F423976FE940}" srcOrd="2" destOrd="0" presId="urn:microsoft.com/office/officeart/2008/layout/VerticalCurvedList"/>
    <dgm:cxn modelId="{097FAAE5-D667-4B5B-8E49-E0CF9B9EA358}" type="presParOf" srcId="{2633B14F-21C8-41F2-9856-F423976FE940}" destId="{61BE07BC-F056-4CAB-B2A8-76C1D968F2DB}" srcOrd="0" destOrd="0" presId="urn:microsoft.com/office/officeart/2008/layout/VerticalCurvedList"/>
    <dgm:cxn modelId="{DFA76038-0E39-4B2D-A9BA-1BF2C9668B7E}" type="presParOf" srcId="{4A03B9E0-CFDC-4A29-B015-476A22FF1110}" destId="{B22A6D5B-2DD5-40D8-9977-E23EF99FBA1B}" srcOrd="3" destOrd="0" presId="urn:microsoft.com/office/officeart/2008/layout/VerticalCurvedList"/>
    <dgm:cxn modelId="{45E9D802-FFF6-4935-AAC8-359749D97889}" type="presParOf" srcId="{4A03B9E0-CFDC-4A29-B015-476A22FF1110}" destId="{F2B5D49F-679A-4CDE-ADE8-0A6CD93FDF17}" srcOrd="4" destOrd="0" presId="urn:microsoft.com/office/officeart/2008/layout/VerticalCurvedList"/>
    <dgm:cxn modelId="{A326D80D-D1E4-4408-BE26-59B1D3496B76}" type="presParOf" srcId="{F2B5D49F-679A-4CDE-ADE8-0A6CD93FDF17}" destId="{C8BC96B8-85D7-46F8-96EF-61AFB3EE1FD3}" srcOrd="0" destOrd="0" presId="urn:microsoft.com/office/officeart/2008/layout/VerticalCurvedList"/>
    <dgm:cxn modelId="{C1DF6B3F-C2C9-454A-B8A0-E42299961DBB}" type="presParOf" srcId="{4A03B9E0-CFDC-4A29-B015-476A22FF1110}" destId="{5E4AF496-1352-4852-B9CD-F76BA1CE7641}" srcOrd="5" destOrd="0" presId="urn:microsoft.com/office/officeart/2008/layout/VerticalCurvedList"/>
    <dgm:cxn modelId="{9ACF58A9-9284-419D-80F0-69CF15FB3E08}" type="presParOf" srcId="{4A03B9E0-CFDC-4A29-B015-476A22FF1110}" destId="{2304973E-AF11-42CB-BE3E-0CE2ADE53D76}" srcOrd="6" destOrd="0" presId="urn:microsoft.com/office/officeart/2008/layout/VerticalCurvedList"/>
    <dgm:cxn modelId="{7F89603B-82D8-459C-B1F9-61F58A3EA1CD}" type="presParOf" srcId="{2304973E-AF11-42CB-BE3E-0CE2ADE53D76}" destId="{832248EA-EC47-4E96-B0BF-4918BC8B4051}" srcOrd="0" destOrd="0" presId="urn:microsoft.com/office/officeart/2008/layout/VerticalCurvedList"/>
    <dgm:cxn modelId="{0F3A6433-AB07-46FB-82F1-A0DBDA310518}" type="presParOf" srcId="{4A03B9E0-CFDC-4A29-B015-476A22FF1110}" destId="{EB5AA3BD-0E4B-4546-8334-96298E4B3E64}" srcOrd="7" destOrd="0" presId="urn:microsoft.com/office/officeart/2008/layout/VerticalCurvedList"/>
    <dgm:cxn modelId="{5DB7ADCF-2DE4-4497-B918-8071DC8BC0A8}" type="presParOf" srcId="{4A03B9E0-CFDC-4A29-B015-476A22FF1110}" destId="{2F823112-7726-4C4B-A162-87469CA927B1}" srcOrd="8" destOrd="0" presId="urn:microsoft.com/office/officeart/2008/layout/VerticalCurvedList"/>
    <dgm:cxn modelId="{E47B907B-1040-4566-A365-3A69FBADED43}" type="presParOf" srcId="{2F823112-7726-4C4B-A162-87469CA927B1}" destId="{FF753DF3-B963-4610-A5EA-1BF9FCEEF7C6}" srcOrd="0" destOrd="0" presId="urn:microsoft.com/office/officeart/2008/layout/VerticalCurvedList"/>
    <dgm:cxn modelId="{A7594105-8E9F-4257-89DC-08B32B7C5041}" type="presParOf" srcId="{4A03B9E0-CFDC-4A29-B015-476A22FF1110}" destId="{24BC79B0-BFF2-44E7-9C8E-CD50F29F4FC3}" srcOrd="9" destOrd="0" presId="urn:microsoft.com/office/officeart/2008/layout/VerticalCurvedList"/>
    <dgm:cxn modelId="{E59D7CAB-FA11-4269-9267-BBEC95E2BEE9}" type="presParOf" srcId="{4A03B9E0-CFDC-4A29-B015-476A22FF1110}" destId="{3DFB485E-7FB2-4330-9C27-1D6AF0A6C303}" srcOrd="10" destOrd="0" presId="urn:microsoft.com/office/officeart/2008/layout/VerticalCurvedList"/>
    <dgm:cxn modelId="{36A9F565-B9B7-495F-8227-6060464E58E3}" type="presParOf" srcId="{3DFB485E-7FB2-4330-9C27-1D6AF0A6C303}" destId="{72674496-F2D7-46F5-A7BB-2F1EE5FD488C}" srcOrd="0" destOrd="0" presId="urn:microsoft.com/office/officeart/2008/layout/VerticalCurvedList"/>
    <dgm:cxn modelId="{70F1B403-4419-4FB9-A1F6-DA6DA613EAD5}" type="presParOf" srcId="{4A03B9E0-CFDC-4A29-B015-476A22FF1110}" destId="{548E6A0F-8A7D-47FD-BD24-73B9B5FDCDDF}" srcOrd="11" destOrd="0" presId="urn:microsoft.com/office/officeart/2008/layout/VerticalCurvedList"/>
    <dgm:cxn modelId="{FC04FE46-3927-41E2-8F5C-BE5CCDD8EEAA}" type="presParOf" srcId="{4A03B9E0-CFDC-4A29-B015-476A22FF1110}" destId="{3D6AD036-8435-44A6-874F-B7D496CA1ED8}" srcOrd="12" destOrd="0" presId="urn:microsoft.com/office/officeart/2008/layout/VerticalCurvedList"/>
    <dgm:cxn modelId="{23723815-94B8-44FA-9E97-699AB3A0D882}" type="presParOf" srcId="{3D6AD036-8435-44A6-874F-B7D496CA1ED8}" destId="{742F1CD3-FCB3-4DA3-9761-3DCEA7C898B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0707EE-0538-4C24-9220-1FF7D3AD609B}">
      <dsp:nvSpPr>
        <dsp:cNvPr id="0" name=""/>
        <dsp:cNvSpPr/>
      </dsp:nvSpPr>
      <dsp:spPr>
        <a:xfrm>
          <a:off x="-6705405" y="-1014592"/>
          <a:ext cx="7896585" cy="7896585"/>
        </a:xfrm>
        <a:prstGeom prst="blockArc">
          <a:avLst>
            <a:gd name="adj1" fmla="val 18900000"/>
            <a:gd name="adj2" fmla="val 2700000"/>
            <a:gd name="adj3" fmla="val 274"/>
          </a:avLst>
        </a:pr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7AC65F-4821-4CBE-BD17-315E1A8F3B4F}">
      <dsp:nvSpPr>
        <dsp:cNvPr id="0" name=""/>
        <dsp:cNvSpPr/>
      </dsp:nvSpPr>
      <dsp:spPr>
        <a:xfrm>
          <a:off x="361080" y="168964"/>
          <a:ext cx="7335119" cy="61771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0315" tIns="66040" rIns="66040" bIns="66040" numCol="1" spcCol="1270" anchor="ctr" anchorCtr="0">
          <a:noAutofit/>
        </a:bodyPr>
        <a:lstStyle/>
        <a:p>
          <a:pPr lvl="0" algn="l" defTabSz="1155700">
            <a:lnSpc>
              <a:spcPct val="90000"/>
            </a:lnSpc>
            <a:spcBef>
              <a:spcPct val="0"/>
            </a:spcBef>
            <a:spcAft>
              <a:spcPct val="35000"/>
            </a:spcAft>
          </a:pPr>
          <a:r>
            <a:rPr lang="en-US" sz="2600" kern="1200" smtClean="0">
              <a:latin typeface="Times New Roman" pitchFamily="18" charset="0"/>
              <a:cs typeface="Times New Roman" pitchFamily="18" charset="0"/>
            </a:rPr>
            <a:t>Khái niệm thở máy</a:t>
          </a:r>
          <a:endParaRPr lang="en-US" sz="2600" kern="1200">
            <a:latin typeface="Times New Roman" pitchFamily="18" charset="0"/>
            <a:cs typeface="Times New Roman" pitchFamily="18" charset="0"/>
          </a:endParaRPr>
        </a:p>
      </dsp:txBody>
      <dsp:txXfrm>
        <a:off x="361080" y="168964"/>
        <a:ext cx="7335119" cy="617719"/>
      </dsp:txXfrm>
    </dsp:sp>
    <dsp:sp modelId="{61BE07BC-F056-4CAB-B2A8-76C1D968F2DB}">
      <dsp:nvSpPr>
        <dsp:cNvPr id="0" name=""/>
        <dsp:cNvSpPr/>
      </dsp:nvSpPr>
      <dsp:spPr>
        <a:xfrm>
          <a:off x="5402" y="152400"/>
          <a:ext cx="772149" cy="77214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22A6D5B-2DD5-40D8-9977-E23EF99FBA1B}">
      <dsp:nvSpPr>
        <dsp:cNvPr id="0" name=""/>
        <dsp:cNvSpPr/>
      </dsp:nvSpPr>
      <dsp:spPr>
        <a:xfrm>
          <a:off x="800950" y="930965"/>
          <a:ext cx="6872511" cy="65019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0315" tIns="66040" rIns="66040" bIns="66040" numCol="1" spcCol="1270" anchor="ctr" anchorCtr="0">
          <a:noAutofit/>
        </a:bodyPr>
        <a:lstStyle/>
        <a:p>
          <a:pPr lvl="0" algn="l" defTabSz="1155700">
            <a:lnSpc>
              <a:spcPct val="90000"/>
            </a:lnSpc>
            <a:spcBef>
              <a:spcPct val="0"/>
            </a:spcBef>
            <a:spcAft>
              <a:spcPct val="35000"/>
            </a:spcAft>
          </a:pPr>
          <a:r>
            <a:rPr lang="en-US" sz="2600" kern="1200" smtClean="0">
              <a:latin typeface="Times New Roman" pitchFamily="18" charset="0"/>
              <a:cs typeface="Times New Roman" pitchFamily="18" charset="0"/>
            </a:rPr>
            <a:t>Phân loại</a:t>
          </a:r>
          <a:endParaRPr lang="en-US" sz="2600" kern="1200">
            <a:latin typeface="Times New Roman" pitchFamily="18" charset="0"/>
            <a:cs typeface="Times New Roman" pitchFamily="18" charset="0"/>
          </a:endParaRPr>
        </a:p>
      </dsp:txBody>
      <dsp:txXfrm>
        <a:off x="800950" y="930965"/>
        <a:ext cx="6872511" cy="650199"/>
      </dsp:txXfrm>
    </dsp:sp>
    <dsp:sp modelId="{C8BC96B8-85D7-46F8-96EF-61AFB3EE1FD3}">
      <dsp:nvSpPr>
        <dsp:cNvPr id="0" name=""/>
        <dsp:cNvSpPr/>
      </dsp:nvSpPr>
      <dsp:spPr>
        <a:xfrm>
          <a:off x="462604" y="930965"/>
          <a:ext cx="772149" cy="77214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E4AF496-1352-4852-B9CD-F76BA1CE7641}">
      <dsp:nvSpPr>
        <dsp:cNvPr id="0" name=""/>
        <dsp:cNvSpPr/>
      </dsp:nvSpPr>
      <dsp:spPr>
        <a:xfrm>
          <a:off x="1014380" y="1769168"/>
          <a:ext cx="6670444" cy="61771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0315" tIns="66040" rIns="66040" bIns="66040" numCol="1" spcCol="1270" anchor="ctr" anchorCtr="0">
          <a:noAutofit/>
        </a:bodyPr>
        <a:lstStyle/>
        <a:p>
          <a:pPr lvl="0" algn="l" defTabSz="1155700">
            <a:lnSpc>
              <a:spcPct val="90000"/>
            </a:lnSpc>
            <a:spcBef>
              <a:spcPct val="0"/>
            </a:spcBef>
            <a:spcAft>
              <a:spcPct val="35000"/>
            </a:spcAft>
          </a:pPr>
          <a:r>
            <a:rPr lang="en-US" sz="2600" kern="1200" smtClean="0">
              <a:latin typeface="Times New Roman" pitchFamily="18" charset="0"/>
              <a:cs typeface="Times New Roman" pitchFamily="18" charset="0"/>
            </a:rPr>
            <a:t>Chỉ định, chống chỉ định thở máy</a:t>
          </a:r>
        </a:p>
      </dsp:txBody>
      <dsp:txXfrm>
        <a:off x="1014380" y="1769168"/>
        <a:ext cx="6670444" cy="617719"/>
      </dsp:txXfrm>
    </dsp:sp>
    <dsp:sp modelId="{832248EA-EC47-4E96-B0BF-4918BC8B4051}">
      <dsp:nvSpPr>
        <dsp:cNvPr id="0" name=""/>
        <dsp:cNvSpPr/>
      </dsp:nvSpPr>
      <dsp:spPr>
        <a:xfrm>
          <a:off x="691208" y="1769163"/>
          <a:ext cx="772149" cy="77214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B5AA3BD-0E4B-4546-8334-96298E4B3E64}">
      <dsp:nvSpPr>
        <dsp:cNvPr id="0" name=""/>
        <dsp:cNvSpPr/>
      </dsp:nvSpPr>
      <dsp:spPr>
        <a:xfrm>
          <a:off x="1010581" y="2607364"/>
          <a:ext cx="6685618" cy="617719"/>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0315" tIns="66040" rIns="66040" bIns="66040" numCol="1" spcCol="1270" anchor="ctr" anchorCtr="0">
          <a:noAutofit/>
        </a:bodyPr>
        <a:lstStyle/>
        <a:p>
          <a:pPr lvl="0" algn="l" defTabSz="1155700">
            <a:lnSpc>
              <a:spcPct val="90000"/>
            </a:lnSpc>
            <a:spcBef>
              <a:spcPct val="0"/>
            </a:spcBef>
            <a:spcAft>
              <a:spcPct val="35000"/>
            </a:spcAft>
          </a:pPr>
          <a:r>
            <a:rPr lang="en-US" sz="2600" kern="1200" smtClean="0">
              <a:latin typeface="Times New Roman" pitchFamily="18" charset="0"/>
              <a:cs typeface="Times New Roman" pitchFamily="18" charset="0"/>
            </a:rPr>
            <a:t>Biến chứng thở máy</a:t>
          </a:r>
          <a:endParaRPr lang="en-US" sz="2600" kern="1200">
            <a:latin typeface="Times New Roman" pitchFamily="18" charset="0"/>
            <a:cs typeface="Times New Roman" pitchFamily="18" charset="0"/>
          </a:endParaRPr>
        </a:p>
      </dsp:txBody>
      <dsp:txXfrm>
        <a:off x="1010581" y="2607364"/>
        <a:ext cx="6685618" cy="617719"/>
      </dsp:txXfrm>
    </dsp:sp>
    <dsp:sp modelId="{FF753DF3-B963-4610-A5EA-1BF9FCEEF7C6}">
      <dsp:nvSpPr>
        <dsp:cNvPr id="0" name=""/>
        <dsp:cNvSpPr/>
      </dsp:nvSpPr>
      <dsp:spPr>
        <a:xfrm>
          <a:off x="767403" y="2607369"/>
          <a:ext cx="772149" cy="77214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24BC79B0-BFF2-44E7-9C8E-CD50F29F4FC3}">
      <dsp:nvSpPr>
        <dsp:cNvPr id="0" name=""/>
        <dsp:cNvSpPr/>
      </dsp:nvSpPr>
      <dsp:spPr>
        <a:xfrm>
          <a:off x="1061412" y="3445567"/>
          <a:ext cx="6634787" cy="873801"/>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0315" tIns="66040" rIns="66040" bIns="66040" numCol="1" spcCol="1270" anchor="ctr" anchorCtr="0">
          <a:noAutofit/>
        </a:bodyPr>
        <a:lstStyle/>
        <a:p>
          <a:pPr lvl="0" algn="l" defTabSz="1155700">
            <a:lnSpc>
              <a:spcPct val="90000"/>
            </a:lnSpc>
            <a:spcBef>
              <a:spcPct val="0"/>
            </a:spcBef>
            <a:spcAft>
              <a:spcPct val="35000"/>
            </a:spcAft>
          </a:pPr>
          <a:r>
            <a:rPr lang="en-US" sz="2600" kern="1200" smtClean="0">
              <a:latin typeface="Times New Roman" pitchFamily="18" charset="0"/>
              <a:cs typeface="Times New Roman" pitchFamily="18" charset="0"/>
            </a:rPr>
            <a:t>Chuẩn bị phương tiện, người bệnh, cách tiến hành</a:t>
          </a:r>
          <a:endParaRPr lang="en-US" sz="2600" kern="1200">
            <a:latin typeface="Times New Roman" pitchFamily="18" charset="0"/>
            <a:cs typeface="Times New Roman" pitchFamily="18" charset="0"/>
          </a:endParaRPr>
        </a:p>
      </dsp:txBody>
      <dsp:txXfrm>
        <a:off x="1061412" y="3445567"/>
        <a:ext cx="6634787" cy="873801"/>
      </dsp:txXfrm>
    </dsp:sp>
    <dsp:sp modelId="{72674496-F2D7-46F5-A7BB-2F1EE5FD488C}">
      <dsp:nvSpPr>
        <dsp:cNvPr id="0" name=""/>
        <dsp:cNvSpPr/>
      </dsp:nvSpPr>
      <dsp:spPr>
        <a:xfrm>
          <a:off x="609598" y="3445567"/>
          <a:ext cx="772149" cy="77214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48E6A0F-8A7D-47FD-BD24-73B9B5FDCDDF}">
      <dsp:nvSpPr>
        <dsp:cNvPr id="0" name=""/>
        <dsp:cNvSpPr/>
      </dsp:nvSpPr>
      <dsp:spPr>
        <a:xfrm>
          <a:off x="553295" y="4436167"/>
          <a:ext cx="7142904" cy="874604"/>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0315" tIns="66040" rIns="66040" bIns="66040" numCol="1" spcCol="1270" anchor="ctr" anchorCtr="0">
          <a:noAutofit/>
        </a:bodyPr>
        <a:lstStyle/>
        <a:p>
          <a:pPr lvl="0" algn="l" defTabSz="1155700">
            <a:lnSpc>
              <a:spcPct val="90000"/>
            </a:lnSpc>
            <a:spcBef>
              <a:spcPct val="0"/>
            </a:spcBef>
            <a:spcAft>
              <a:spcPct val="35000"/>
            </a:spcAft>
          </a:pPr>
          <a:r>
            <a:rPr lang="en-US" sz="2600" kern="1200" smtClean="0">
              <a:latin typeface="Times New Roman" pitchFamily="18" charset="0"/>
              <a:cs typeface="Times New Roman" pitchFamily="18" charset="0"/>
            </a:rPr>
            <a:t>Quy trình điều dưỡng chăm sóc bệnh nhân thở máy</a:t>
          </a:r>
          <a:endParaRPr lang="en-US" sz="2600" kern="1200">
            <a:latin typeface="Times New Roman" pitchFamily="18" charset="0"/>
            <a:cs typeface="Times New Roman" pitchFamily="18" charset="0"/>
          </a:endParaRPr>
        </a:p>
      </dsp:txBody>
      <dsp:txXfrm>
        <a:off x="553295" y="4436167"/>
        <a:ext cx="7142904" cy="874604"/>
      </dsp:txXfrm>
    </dsp:sp>
    <dsp:sp modelId="{742F1CD3-FCB3-4DA3-9761-3DCEA7C898BC}">
      <dsp:nvSpPr>
        <dsp:cNvPr id="0" name=""/>
        <dsp:cNvSpPr/>
      </dsp:nvSpPr>
      <dsp:spPr>
        <a:xfrm>
          <a:off x="228600" y="4283765"/>
          <a:ext cx="772149" cy="77214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56FB6B-00BF-4EB9-9967-D158C6BE8DFC}" type="datetimeFigureOut">
              <a:rPr lang="en-US" smtClean="0"/>
              <a:t>15/09/2016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BC8CD4-5A27-4022-9171-36C7765EA092}" type="slidenum">
              <a:rPr lang="en-US" smtClean="0"/>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BC8CD4-5A27-4022-9171-36C7765EA092}" type="slidenum">
              <a:rPr lang="en-US" smtClean="0"/>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BC8CD4-5A27-4022-9171-36C7765EA092}" type="slidenum">
              <a:rPr lang="en-US" smtClean="0"/>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defRPr sz="2800">
                <a:latin typeface="Times New Roman" pitchFamily="18" charset="0"/>
                <a:cs typeface="Times New Roman" pitchFamily="18" charset="0"/>
              </a:defRPr>
            </a:lvl1pPr>
            <a:lvl2pPr>
              <a:defRPr sz="2800">
                <a:latin typeface="Times New Roman" pitchFamily="18" charset="0"/>
                <a:cs typeface="Times New Roman" pitchFamily="18" charset="0"/>
              </a:defRPr>
            </a:lvl2pPr>
            <a:lvl3pPr>
              <a:defRPr sz="2800">
                <a:latin typeface="Times New Roman" pitchFamily="18" charset="0"/>
                <a:cs typeface="Times New Roman" pitchFamily="18" charset="0"/>
              </a:defRPr>
            </a:lvl3pPr>
            <a:lvl4pPr>
              <a:defRPr sz="2800">
                <a:latin typeface="Times New Roman" pitchFamily="18" charset="0"/>
                <a:cs typeface="Times New Roman" pitchFamily="18" charset="0"/>
              </a:defRPr>
            </a:lvl4pPr>
            <a:lvl5pPr>
              <a:defRPr sz="2800">
                <a:latin typeface="Times New Roman" pitchFamily="18" charset="0"/>
                <a:cs typeface="Times New Roman" pitchFamily="18"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BC8CD4-5A27-4022-9171-36C7765EA092}" type="slidenum">
              <a:rPr lang="en-US" smtClean="0"/>
              <a:t>‹#›</a:t>
            </a:fld>
            <a:endParaRPr lang="en-US"/>
          </a:p>
        </p:txBody>
      </p:sp>
      <p:sp>
        <p:nvSpPr>
          <p:cNvPr id="7" name="Title 6"/>
          <p:cNvSpPr>
            <a:spLocks noGrp="1"/>
          </p:cNvSpPr>
          <p:nvPr>
            <p:ph type="title"/>
          </p:nvPr>
        </p:nvSpPr>
        <p:spPr/>
        <p:txBody>
          <a:bodyPr rtlCol="0">
            <a:normAutofit/>
          </a:bodyPr>
          <a:lstStyle>
            <a:lvl1pPr>
              <a:defRPr sz="3700">
                <a:latin typeface="Times New Roman" pitchFamily="18" charset="0"/>
                <a:cs typeface="Times New Roman" pitchFamily="18" charset="0"/>
              </a:defRPr>
            </a:lvl1pPr>
            <a:extLst/>
          </a:lstStyle>
          <a:p>
            <a:r>
              <a:rPr kumimoji="0" lang="en-US" smtClean="0"/>
              <a:t>Click to edit Master title style</a:t>
            </a:r>
            <a:endParaRPr kumimoji="0"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BC8CD4-5A27-4022-9171-36C7765EA09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BC8CD4-5A27-4022-9171-36C7765EA09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BC8CD4-5A27-4022-9171-36C7765EA0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BC8CD4-5A27-4022-9171-36C7765EA09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56FB6B-00BF-4EB9-9967-D158C6BE8DFC}" type="datetimeFigureOut">
              <a:rPr lang="en-US" smtClean="0"/>
              <a:t>15/09/2016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BC8CD4-5A27-4022-9171-36C7765EA092}" type="slidenum">
              <a:rPr lang="en-US" smtClean="0"/>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56FB6B-00BF-4EB9-9967-D158C6BE8DFC}" type="datetimeFigureOut">
              <a:rPr lang="en-US" smtClean="0"/>
              <a:t>15/09/2016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BC8CD4-5A27-4022-9171-36C7765EA09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56FB6B-00BF-4EB9-9967-D158C6BE8DFC}" type="datetimeFigureOut">
              <a:rPr lang="en-US" smtClean="0"/>
              <a:t>15/09/2016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BC8CD4-5A27-4022-9171-36C7765EA09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56FB6B-00BF-4EB9-9967-D158C6BE8DFC}" type="datetimeFigureOut">
              <a:rPr lang="en-US" smtClean="0"/>
              <a:t>15/09/2016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BC8CD4-5A27-4022-9171-36C7765EA0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push dir="u"/>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382000" cy="1981200"/>
          </a:xfrm>
        </p:spPr>
        <p:txBody>
          <a:bodyPr>
            <a:noAutofit/>
          </a:bodyPr>
          <a:lstStyle/>
          <a:p>
            <a:pPr algn="ctr"/>
            <a:r>
              <a:rPr lang="vi-VN" sz="3200">
                <a:solidFill>
                  <a:schemeClr val="tx1"/>
                </a:solidFill>
                <a:effectLst/>
                <a:latin typeface="Times New Roman" pitchFamily="18" charset="0"/>
                <a:cs typeface="Times New Roman" pitchFamily="18" charset="0"/>
              </a:rPr>
              <a:t>ĐẠI HỌC DUY TÂN</a:t>
            </a:r>
            <a:br>
              <a:rPr lang="vi-VN" sz="3200">
                <a:solidFill>
                  <a:schemeClr val="tx1"/>
                </a:solidFill>
                <a:effectLst/>
                <a:latin typeface="Times New Roman" pitchFamily="18" charset="0"/>
                <a:cs typeface="Times New Roman" pitchFamily="18" charset="0"/>
              </a:rPr>
            </a:br>
            <a:r>
              <a:rPr lang="vi-VN" sz="3200">
                <a:solidFill>
                  <a:schemeClr val="tx1"/>
                </a:solidFill>
                <a:effectLst/>
                <a:latin typeface="Times New Roman" pitchFamily="18" charset="0"/>
                <a:cs typeface="Times New Roman" pitchFamily="18" charset="0"/>
              </a:rPr>
              <a:t>KHOA </a:t>
            </a:r>
            <a:r>
              <a:rPr lang="vi-VN" sz="3200">
                <a:solidFill>
                  <a:schemeClr val="tx1"/>
                </a:solidFill>
                <a:effectLst/>
                <a:latin typeface="Times New Roman" pitchFamily="18" charset="0"/>
                <a:cs typeface="Times New Roman" pitchFamily="18" charset="0"/>
              </a:rPr>
              <a:t>ĐIỀU </a:t>
            </a:r>
            <a:r>
              <a:rPr lang="vi-VN" sz="3200" smtClean="0">
                <a:solidFill>
                  <a:schemeClr val="tx1"/>
                </a:solidFill>
                <a:effectLst/>
                <a:latin typeface="Times New Roman" pitchFamily="18" charset="0"/>
                <a:cs typeface="Times New Roman" pitchFamily="18" charset="0"/>
              </a:rPr>
              <a:t>DƯỠNG</a:t>
            </a:r>
            <a:r>
              <a:rPr lang="en-US" sz="3200">
                <a:solidFill>
                  <a:schemeClr val="tx1"/>
                </a:solidFill>
                <a:effectLst/>
                <a:latin typeface="Times New Roman" pitchFamily="18" charset="0"/>
                <a:cs typeface="Times New Roman" pitchFamily="18" charset="0"/>
              </a:rPr>
              <a:t/>
            </a:r>
            <a:br>
              <a:rPr lang="en-US" sz="3200">
                <a:solidFill>
                  <a:schemeClr val="tx1"/>
                </a:solidFill>
                <a:effectLst/>
                <a:latin typeface="Times New Roman" pitchFamily="18" charset="0"/>
                <a:cs typeface="Times New Roman" pitchFamily="18" charset="0"/>
              </a:rPr>
            </a:br>
            <a:r>
              <a:rPr lang="en-US" sz="3200">
                <a:solidFill>
                  <a:schemeClr val="tx1"/>
                </a:solidFill>
                <a:effectLst/>
                <a:latin typeface="Times New Roman" pitchFamily="18" charset="0"/>
                <a:cs typeface="Times New Roman" pitchFamily="18" charset="0"/>
              </a:rPr>
              <a:t/>
            </a:r>
            <a:br>
              <a:rPr lang="en-US" sz="3200">
                <a:solidFill>
                  <a:schemeClr val="tx1"/>
                </a:solidFill>
                <a:effectLst/>
                <a:latin typeface="Times New Roman" pitchFamily="18" charset="0"/>
                <a:cs typeface="Times New Roman" pitchFamily="18" charset="0"/>
              </a:rPr>
            </a:br>
            <a:r>
              <a:rPr lang="en-US" sz="3200" smtClean="0">
                <a:solidFill>
                  <a:schemeClr val="tx1"/>
                </a:solidFill>
                <a:effectLst/>
                <a:latin typeface="Times New Roman" pitchFamily="18" charset="0"/>
                <a:cs typeface="Times New Roman" pitchFamily="18" charset="0"/>
              </a:rPr>
              <a:t>ĐIỀU DƯỠNG HỒI SỨC CẤP CỨU</a:t>
            </a:r>
            <a:endParaRPr lang="en-US" sz="3200" smtClean="0">
              <a:solidFill>
                <a:schemeClr val="tx1"/>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0" y="1905000"/>
            <a:ext cx="8991600" cy="2971800"/>
          </a:xfrm>
        </p:spPr>
        <p:txBody>
          <a:bodyPr>
            <a:normAutofit/>
          </a:bodyPr>
          <a:lstStyle/>
          <a:p>
            <a:endParaRPr lang="en-US" smtClean="0">
              <a:latin typeface="Times New Roman" pitchFamily="18" charset="0"/>
              <a:cs typeface="Times New Roman" pitchFamily="18" charset="0"/>
            </a:endParaRPr>
          </a:p>
          <a:p>
            <a:r>
              <a:rPr lang="en-US" sz="4000" b="1" smtClean="0">
                <a:solidFill>
                  <a:srgbClr val="FF0000"/>
                </a:solidFill>
                <a:latin typeface="Times New Roman" pitchFamily="18" charset="0"/>
                <a:cs typeface="Times New Roman" pitchFamily="18" charset="0"/>
              </a:rPr>
              <a:t>CHĂM SÓC BỆNH NHÂN THỞ MÁY</a:t>
            </a:r>
          </a:p>
          <a:p>
            <a:r>
              <a:rPr lang="en-US" sz="2800" smtClean="0">
                <a:solidFill>
                  <a:schemeClr val="tx1"/>
                </a:solidFill>
                <a:latin typeface="Times New Roman" pitchFamily="18" charset="0"/>
                <a:cs typeface="Times New Roman" pitchFamily="18" charset="0"/>
              </a:rPr>
              <a:t>GVHD</a:t>
            </a:r>
            <a:r>
              <a:rPr lang="en-US" sz="2800" smtClean="0">
                <a:solidFill>
                  <a:schemeClr val="tx1"/>
                </a:solidFill>
                <a:latin typeface="Times New Roman" pitchFamily="18" charset="0"/>
                <a:cs typeface="Times New Roman" pitchFamily="18" charset="0"/>
              </a:rPr>
              <a:t>: THS.BS Nguyễn </a:t>
            </a:r>
            <a:r>
              <a:rPr lang="en-US" sz="2800" smtClean="0">
                <a:solidFill>
                  <a:schemeClr val="tx1"/>
                </a:solidFill>
                <a:latin typeface="Times New Roman" pitchFamily="18" charset="0"/>
                <a:cs typeface="Times New Roman" pitchFamily="18" charset="0"/>
              </a:rPr>
              <a:t>Phúc Học</a:t>
            </a:r>
          </a:p>
        </p:txBody>
      </p:sp>
    </p:spTree>
    <p:extLst>
      <p:ext uri="{BB962C8B-B14F-4D97-AF65-F5344CB8AC3E}">
        <p14:creationId xmlns:p14="http://schemas.microsoft.com/office/powerpoint/2010/main" val="11590390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00600"/>
          </a:xfrm>
        </p:spPr>
        <p:txBody>
          <a:bodyPr>
            <a:normAutofit fontScale="85000" lnSpcReduction="20000"/>
          </a:bodyPr>
          <a:lstStyle/>
          <a:p>
            <a:r>
              <a:rPr lang="en-US" smtClean="0"/>
              <a:t> </a:t>
            </a:r>
            <a:r>
              <a:rPr lang="en-US"/>
              <a:t>Thiết lập phương thức thở: điều khiển, hỗ trợ…</a:t>
            </a:r>
          </a:p>
          <a:p>
            <a:r>
              <a:rPr lang="en-US" smtClean="0"/>
              <a:t> </a:t>
            </a:r>
            <a:r>
              <a:rPr lang="en-US"/>
              <a:t>Ðặt trên máy số thích hợp lứa tuổi và tình trạng bệnh lý. Bấm nút chuyển đổi  </a:t>
            </a:r>
          </a:p>
          <a:p>
            <a:r>
              <a:rPr lang="en-US"/>
              <a:t>cho phù hợp.</a:t>
            </a:r>
          </a:p>
          <a:p>
            <a:r>
              <a:rPr lang="en-US" smtClean="0"/>
              <a:t> </a:t>
            </a:r>
            <a:r>
              <a:rPr lang="en-US"/>
              <a:t>Chọn thể tích lưu thông nếu là hô hấp nhân tạo thể tích:</a:t>
            </a:r>
          </a:p>
          <a:p>
            <a:r>
              <a:rPr lang="en-US"/>
              <a:t>+ Lồng ngực bình thường, phổi bình thường: Vt = 12-15ml/kg.</a:t>
            </a:r>
          </a:p>
          <a:p>
            <a:r>
              <a:rPr lang="en-US"/>
              <a:t>+ Ðộ giãn nở phổi kém: Vt = 10-12ml/kg.</a:t>
            </a:r>
          </a:p>
          <a:p>
            <a:r>
              <a:rPr lang="en-US" smtClean="0"/>
              <a:t> </a:t>
            </a:r>
            <a:r>
              <a:rPr lang="en-US"/>
              <a:t>Chọn tần số để có thông khí phút khoảng 8 lít/phút.</a:t>
            </a:r>
          </a:p>
          <a:p>
            <a:r>
              <a:rPr lang="en-US"/>
              <a:t> </a:t>
            </a:r>
            <a:r>
              <a:rPr lang="en-US" smtClean="0"/>
              <a:t>Nếu </a:t>
            </a:r>
            <a:r>
              <a:rPr lang="en-US"/>
              <a:t>người bệnh vẫn chống máy: cho thuốc an thần (midazolam, diazepam).</a:t>
            </a:r>
          </a:p>
          <a:p>
            <a:r>
              <a:rPr lang="en-US" smtClean="0"/>
              <a:t> </a:t>
            </a:r>
            <a:r>
              <a:rPr lang="en-US"/>
              <a:t>Nối người bệnh với máy.</a:t>
            </a:r>
          </a:p>
          <a:p>
            <a:r>
              <a:rPr lang="en-US" smtClean="0"/>
              <a:t> </a:t>
            </a:r>
            <a:r>
              <a:rPr lang="en-US"/>
              <a:t>Ðặt Monitor theo dõi.</a:t>
            </a:r>
          </a:p>
          <a:p>
            <a:r>
              <a:rPr lang="en-US" smtClean="0"/>
              <a:t> </a:t>
            </a:r>
            <a:r>
              <a:rPr lang="en-US"/>
              <a:t>Sau 15 phút thở máy: đo lại áp lực khí trong máu.</a:t>
            </a:r>
          </a:p>
        </p:txBody>
      </p:sp>
      <p:sp>
        <p:nvSpPr>
          <p:cNvPr id="2" name="Title 1"/>
          <p:cNvSpPr>
            <a:spLocks noGrp="1"/>
          </p:cNvSpPr>
          <p:nvPr>
            <p:ph type="title"/>
          </p:nvPr>
        </p:nvSpPr>
        <p:spPr>
          <a:xfrm>
            <a:off x="457200" y="152400"/>
            <a:ext cx="8229600" cy="944562"/>
          </a:xfrm>
        </p:spPr>
        <p:txBody>
          <a:bodyPr/>
          <a:lstStyle/>
          <a:p>
            <a:pPr algn="ctr"/>
            <a:r>
              <a:rPr lang="en-US" b="0">
                <a:solidFill>
                  <a:schemeClr val="tx1"/>
                </a:solidFill>
                <a:effectLst/>
              </a:rPr>
              <a:t>CÁC BƯỚC TIẾN HÀNH</a:t>
            </a:r>
          </a:p>
        </p:txBody>
      </p:sp>
    </p:spTree>
    <p:extLst>
      <p:ext uri="{BB962C8B-B14F-4D97-AF65-F5344CB8AC3E}">
        <p14:creationId xmlns:p14="http://schemas.microsoft.com/office/powerpoint/2010/main" val="239116113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80620420"/>
              </p:ext>
            </p:extLst>
          </p:nvPr>
        </p:nvGraphicFramePr>
        <p:xfrm>
          <a:off x="0" y="457200"/>
          <a:ext cx="9144000" cy="7193281"/>
        </p:xfrm>
        <a:graphic>
          <a:graphicData uri="http://schemas.openxmlformats.org/drawingml/2006/table">
            <a:tbl>
              <a:tblPr firstRow="1" bandRow="1">
                <a:tableStyleId>{5C22544A-7EE6-4342-B048-85BDC9FD1C3A}</a:tableStyleId>
              </a:tblPr>
              <a:tblGrid>
                <a:gridCol w="1981200"/>
                <a:gridCol w="1676400"/>
                <a:gridCol w="1676400"/>
                <a:gridCol w="2209800"/>
                <a:gridCol w="1600200"/>
              </a:tblGrid>
              <a:tr h="449581">
                <a:tc>
                  <a:txBody>
                    <a:bodyPr/>
                    <a:lstStyle/>
                    <a:p>
                      <a:r>
                        <a:rPr lang="en-US" sz="2100" smtClean="0">
                          <a:latin typeface="Times New Roman" pitchFamily="18" charset="0"/>
                          <a:cs typeface="Times New Roman" pitchFamily="18" charset="0"/>
                        </a:rPr>
                        <a:t>Nhận</a:t>
                      </a:r>
                      <a:r>
                        <a:rPr lang="en-US" sz="2100" baseline="0" smtClean="0">
                          <a:latin typeface="Times New Roman" pitchFamily="18" charset="0"/>
                          <a:cs typeface="Times New Roman" pitchFamily="18" charset="0"/>
                        </a:rPr>
                        <a:t> định</a:t>
                      </a:r>
                      <a:endParaRPr lang="en-US" sz="2100">
                        <a:latin typeface="Times New Roman" pitchFamily="18" charset="0"/>
                        <a:cs typeface="Times New Roman" pitchFamily="18" charset="0"/>
                      </a:endParaRPr>
                    </a:p>
                  </a:txBody>
                  <a:tcPr/>
                </a:tc>
                <a:tc>
                  <a:txBody>
                    <a:bodyPr/>
                    <a:lstStyle/>
                    <a:p>
                      <a:r>
                        <a:rPr lang="en-US" sz="2100" smtClean="0">
                          <a:latin typeface="Times New Roman" pitchFamily="18" charset="0"/>
                          <a:cs typeface="Times New Roman" pitchFamily="18" charset="0"/>
                        </a:rPr>
                        <a:t>Chẩn</a:t>
                      </a:r>
                      <a:r>
                        <a:rPr lang="en-US" sz="2100" baseline="0" smtClean="0">
                          <a:latin typeface="Times New Roman" pitchFamily="18" charset="0"/>
                          <a:cs typeface="Times New Roman" pitchFamily="18" charset="0"/>
                        </a:rPr>
                        <a:t> đoán </a:t>
                      </a:r>
                      <a:endParaRPr lang="en-US" sz="2100">
                        <a:latin typeface="Times New Roman" pitchFamily="18" charset="0"/>
                        <a:cs typeface="Times New Roman" pitchFamily="18" charset="0"/>
                      </a:endParaRPr>
                    </a:p>
                  </a:txBody>
                  <a:tcPr/>
                </a:tc>
                <a:tc>
                  <a:txBody>
                    <a:bodyPr/>
                    <a:lstStyle/>
                    <a:p>
                      <a:r>
                        <a:rPr lang="en-US" sz="2100" smtClean="0">
                          <a:latin typeface="Times New Roman" pitchFamily="18" charset="0"/>
                          <a:cs typeface="Times New Roman" pitchFamily="18" charset="0"/>
                        </a:rPr>
                        <a:t>Lập</a:t>
                      </a:r>
                      <a:r>
                        <a:rPr lang="en-US" sz="2100" baseline="0" smtClean="0">
                          <a:latin typeface="Times New Roman" pitchFamily="18" charset="0"/>
                          <a:cs typeface="Times New Roman" pitchFamily="18" charset="0"/>
                        </a:rPr>
                        <a:t> KHCS</a:t>
                      </a:r>
                      <a:endParaRPr lang="en-US" sz="2100">
                        <a:latin typeface="Times New Roman" pitchFamily="18" charset="0"/>
                        <a:cs typeface="Times New Roman" pitchFamily="18" charset="0"/>
                      </a:endParaRPr>
                    </a:p>
                  </a:txBody>
                  <a:tcPr/>
                </a:tc>
                <a:tc>
                  <a:txBody>
                    <a:bodyPr/>
                    <a:lstStyle/>
                    <a:p>
                      <a:r>
                        <a:rPr lang="en-US" sz="2100" smtClean="0">
                          <a:latin typeface="Times New Roman" pitchFamily="18" charset="0"/>
                          <a:cs typeface="Times New Roman" pitchFamily="18" charset="0"/>
                        </a:rPr>
                        <a:t>Thực</a:t>
                      </a:r>
                      <a:r>
                        <a:rPr lang="en-US" sz="2100" baseline="0" smtClean="0">
                          <a:latin typeface="Times New Roman" pitchFamily="18" charset="0"/>
                          <a:cs typeface="Times New Roman" pitchFamily="18" charset="0"/>
                        </a:rPr>
                        <a:t> hiện KHCS</a:t>
                      </a:r>
                      <a:endParaRPr lang="en-US" sz="2100">
                        <a:latin typeface="Times New Roman" pitchFamily="18" charset="0"/>
                        <a:cs typeface="Times New Roman" pitchFamily="18" charset="0"/>
                      </a:endParaRPr>
                    </a:p>
                  </a:txBody>
                  <a:tcPr/>
                </a:tc>
                <a:tc>
                  <a:txBody>
                    <a:bodyPr/>
                    <a:lstStyle/>
                    <a:p>
                      <a:r>
                        <a:rPr lang="en-US" sz="2100" smtClean="0">
                          <a:latin typeface="Times New Roman" pitchFamily="18" charset="0"/>
                          <a:cs typeface="Times New Roman" pitchFamily="18" charset="0"/>
                        </a:rPr>
                        <a:t>Đánh</a:t>
                      </a:r>
                      <a:r>
                        <a:rPr lang="en-US" sz="2100" baseline="0" smtClean="0">
                          <a:latin typeface="Times New Roman" pitchFamily="18" charset="0"/>
                          <a:cs typeface="Times New Roman" pitchFamily="18" charset="0"/>
                        </a:rPr>
                        <a:t> giá</a:t>
                      </a:r>
                      <a:endParaRPr lang="en-US" sz="2100">
                        <a:latin typeface="Times New Roman" pitchFamily="18" charset="0"/>
                        <a:cs typeface="Times New Roman" pitchFamily="18" charset="0"/>
                      </a:endParaRPr>
                    </a:p>
                  </a:txBody>
                  <a:tcPr/>
                </a:tc>
              </a:tr>
              <a:tr h="6743700">
                <a:tc>
                  <a:txBody>
                    <a:bodyPr/>
                    <a:lstStyle/>
                    <a:p>
                      <a:r>
                        <a:rPr kumimoji="0" lang="en-US" sz="2100" b="1" kern="1200" smtClean="0">
                          <a:solidFill>
                            <a:schemeClr val="dk1"/>
                          </a:solidFill>
                          <a:effectLst/>
                          <a:latin typeface="Times New Roman" pitchFamily="18" charset="0"/>
                          <a:ea typeface="+mn-ea"/>
                          <a:cs typeface="Times New Roman" pitchFamily="18" charset="0"/>
                        </a:rPr>
                        <a:t>Theo dõi bệnh nhân</a:t>
                      </a:r>
                      <a:endParaRPr kumimoji="0" lang="en-US" sz="2100" kern="1200" smtClean="0">
                        <a:solidFill>
                          <a:schemeClr val="dk1"/>
                        </a:solidFill>
                        <a:effectLst/>
                        <a:latin typeface="Times New Roman" pitchFamily="18" charset="0"/>
                        <a:ea typeface="+mn-ea"/>
                        <a:cs typeface="Times New Roman" pitchFamily="18" charset="0"/>
                      </a:endParaRPr>
                    </a:p>
                    <a:p>
                      <a:r>
                        <a:rPr kumimoji="0" lang="en-US" sz="2100" kern="1200" smtClean="0">
                          <a:solidFill>
                            <a:schemeClr val="dk1"/>
                          </a:solidFill>
                          <a:effectLst/>
                          <a:latin typeface="Times New Roman" pitchFamily="18" charset="0"/>
                          <a:ea typeface="+mn-ea"/>
                          <a:cs typeface="Times New Roman" pitchFamily="18" charset="0"/>
                        </a:rPr>
                        <a:t>- Dấu hiệu sống: mạch, nhiệt độ, huyết áp, nhịp thở bằng các dụng cụ thông thường hoặc bằng máy Monitoring (Life scope) theo y lệnh 15 phút/lần, 30 phút/lần, 1 giờ/lần, 3 giờ/lần,...</a:t>
                      </a:r>
                    </a:p>
                    <a:p>
                      <a:endParaRPr lang="en-US" sz="210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100" kern="1200" smtClean="0">
                          <a:solidFill>
                            <a:schemeClr val="dk1"/>
                          </a:solidFill>
                          <a:effectLst/>
                          <a:latin typeface="Times New Roman" pitchFamily="18" charset="0"/>
                          <a:ea typeface="+mn-ea"/>
                          <a:cs typeface="Times New Roman" pitchFamily="18" charset="0"/>
                        </a:rPr>
                        <a:t>- Thông khí nhân tạo do suy hô hấp, thiếu oxy trầm trọng. Những nguyên nhân dẫn đến suy hô hấp, thiếu oxy tuỳ thuộc vào tình trạng bệnh lý của từng bệnh nhân.</a:t>
                      </a:r>
                    </a:p>
                    <a:p>
                      <a:endParaRPr lang="en-US" sz="2100">
                        <a:latin typeface="Times New Roman" pitchFamily="18" charset="0"/>
                        <a:cs typeface="Times New Roman" pitchFamily="18" charset="0"/>
                      </a:endParaRPr>
                    </a:p>
                  </a:txBody>
                  <a:tcPr/>
                </a:tc>
                <a:tc>
                  <a:txBody>
                    <a:bodyPr/>
                    <a:lstStyle/>
                    <a:p>
                      <a:r>
                        <a:rPr kumimoji="0" lang="en-US" sz="2100" kern="1200" smtClean="0">
                          <a:solidFill>
                            <a:schemeClr val="dk1"/>
                          </a:solidFill>
                          <a:effectLst/>
                          <a:latin typeface="Times New Roman" pitchFamily="18" charset="0"/>
                          <a:ea typeface="+mn-ea"/>
                          <a:cs typeface="Times New Roman" pitchFamily="18" charset="0"/>
                        </a:rPr>
                        <a:t>- Hỗ trợ hô hấp cho bệnh nhân.</a:t>
                      </a:r>
                    </a:p>
                    <a:p>
                      <a:r>
                        <a:rPr kumimoji="0" lang="en-US" sz="2100" kern="1200" smtClean="0">
                          <a:solidFill>
                            <a:schemeClr val="dk1"/>
                          </a:solidFill>
                          <a:effectLst/>
                          <a:latin typeface="Times New Roman" pitchFamily="18" charset="0"/>
                          <a:ea typeface="+mn-ea"/>
                          <a:cs typeface="Times New Roman" pitchFamily="18" charset="0"/>
                        </a:rPr>
                        <a:t>- Phòng chống nhiễm khuẩn, loét ép.</a:t>
                      </a:r>
                    </a:p>
                    <a:p>
                      <a:r>
                        <a:rPr kumimoji="0" lang="en-US" sz="2100" kern="1200" smtClean="0">
                          <a:solidFill>
                            <a:schemeClr val="dk1"/>
                          </a:solidFill>
                          <a:effectLst/>
                          <a:latin typeface="Times New Roman" pitchFamily="18" charset="0"/>
                          <a:ea typeface="+mn-ea"/>
                          <a:cs typeface="Times New Roman" pitchFamily="18" charset="0"/>
                        </a:rPr>
                        <a:t>- Nuôi dưỡng cho bệnh nhân, vận động thể lực.</a:t>
                      </a:r>
                    </a:p>
                    <a:p>
                      <a:r>
                        <a:rPr kumimoji="0" lang="en-US" sz="2100" kern="1200" smtClean="0">
                          <a:solidFill>
                            <a:schemeClr val="dk1"/>
                          </a:solidFill>
                          <a:effectLst/>
                          <a:latin typeface="Times New Roman" pitchFamily="18" charset="0"/>
                          <a:ea typeface="+mn-ea"/>
                          <a:cs typeface="Times New Roman" pitchFamily="18" charset="0"/>
                        </a:rPr>
                        <a:t>- Phát hiện biến chứng của thở máy, diễn biến bệnh.</a:t>
                      </a:r>
                    </a:p>
                  </a:txBody>
                  <a:tcPr/>
                </a:tc>
                <a:tc>
                  <a:txBody>
                    <a:bodyPr/>
                    <a:lstStyle/>
                    <a:p>
                      <a:r>
                        <a:rPr kumimoji="0" lang="en-US" sz="2100" b="1" i="0" kern="1200" smtClean="0">
                          <a:solidFill>
                            <a:schemeClr val="dk1"/>
                          </a:solidFill>
                          <a:effectLst/>
                          <a:latin typeface="Times New Roman" pitchFamily="18" charset="0"/>
                          <a:ea typeface="+mn-ea"/>
                          <a:cs typeface="Times New Roman" pitchFamily="18" charset="0"/>
                        </a:rPr>
                        <a:t>Hỗ trợ hô hấp</a:t>
                      </a:r>
                      <a:endParaRPr kumimoji="0" lang="en-US" sz="2100" i="0" kern="1200" smtClean="0">
                        <a:solidFill>
                          <a:schemeClr val="dk1"/>
                        </a:solidFill>
                        <a:effectLst/>
                        <a:latin typeface="Times New Roman" pitchFamily="18" charset="0"/>
                        <a:ea typeface="+mn-ea"/>
                        <a:cs typeface="Times New Roman" pitchFamily="18" charset="0"/>
                      </a:endParaRPr>
                    </a:p>
                    <a:p>
                      <a:r>
                        <a:rPr kumimoji="0" lang="en-US" sz="2100" kern="1200" smtClean="0">
                          <a:solidFill>
                            <a:schemeClr val="dk1"/>
                          </a:solidFill>
                          <a:effectLst/>
                          <a:latin typeface="Times New Roman" pitchFamily="18" charset="0"/>
                          <a:ea typeface="+mn-ea"/>
                          <a:cs typeface="Times New Roman" pitchFamily="18" charset="0"/>
                        </a:rPr>
                        <a:t>- Phụ giúp bác sĩ đặt nội khí quản hoặc mở khí quản.</a:t>
                      </a:r>
                    </a:p>
                    <a:p>
                      <a:r>
                        <a:rPr kumimoji="0" lang="en-US" sz="2100" kern="1200" smtClean="0">
                          <a:solidFill>
                            <a:schemeClr val="dk1"/>
                          </a:solidFill>
                          <a:effectLst/>
                          <a:latin typeface="Times New Roman" pitchFamily="18" charset="0"/>
                          <a:ea typeface="+mn-ea"/>
                          <a:cs typeface="Times New Roman" pitchFamily="18" charset="0"/>
                        </a:rPr>
                        <a:t>- Kiểm tra máy thở, phụ giúp bác sĩ nối máy thở với bệnh nhân.</a:t>
                      </a:r>
                    </a:p>
                    <a:p>
                      <a:r>
                        <a:rPr kumimoji="0" lang="en-US" sz="2100" kern="1200" smtClean="0">
                          <a:solidFill>
                            <a:schemeClr val="dk1"/>
                          </a:solidFill>
                          <a:effectLst/>
                          <a:latin typeface="Times New Roman" pitchFamily="18" charset="0"/>
                          <a:ea typeface="+mn-ea"/>
                          <a:cs typeface="Times New Roman" pitchFamily="18" charset="0"/>
                        </a:rPr>
                        <a:t>- Phát hiện hiện tượng chống máy.</a:t>
                      </a:r>
                    </a:p>
                    <a:p>
                      <a:r>
                        <a:rPr kumimoji="0" lang="en-US" sz="2100" kern="1200" smtClean="0">
                          <a:solidFill>
                            <a:schemeClr val="dk1"/>
                          </a:solidFill>
                          <a:effectLst/>
                          <a:latin typeface="Times New Roman" pitchFamily="18" charset="0"/>
                          <a:ea typeface="+mn-ea"/>
                          <a:cs typeface="Times New Roman" pitchFamily="18" charset="0"/>
                        </a:rPr>
                        <a:t>- Hút thông đường hô hấp.</a:t>
                      </a:r>
                      <a:r>
                        <a:rPr kumimoji="0" lang="en-US" sz="2100" b="1" i="1" kern="1200" smtClean="0">
                          <a:solidFill>
                            <a:schemeClr val="dk1"/>
                          </a:solidFill>
                          <a:effectLst/>
                          <a:latin typeface="Times New Roman" pitchFamily="18" charset="0"/>
                          <a:ea typeface="+mn-ea"/>
                          <a:cs typeface="Times New Roman" pitchFamily="18" charset="0"/>
                        </a:rPr>
                        <a:t> </a:t>
                      </a:r>
                      <a:r>
                        <a:rPr kumimoji="0" lang="en-US" sz="2100" b="1" i="0" kern="1200" smtClean="0">
                          <a:solidFill>
                            <a:schemeClr val="dk1"/>
                          </a:solidFill>
                          <a:effectLst/>
                          <a:latin typeface="Times New Roman" pitchFamily="18" charset="0"/>
                          <a:ea typeface="+mn-ea"/>
                          <a:cs typeface="Times New Roman" pitchFamily="18" charset="0"/>
                        </a:rPr>
                        <a:t>Phòng chống nhiễm khuẩn, loét ép</a:t>
                      </a:r>
                      <a:endParaRPr kumimoji="0" lang="en-US" sz="2100" i="0" kern="1200" smtClean="0">
                        <a:solidFill>
                          <a:schemeClr val="dk1"/>
                        </a:solidFill>
                        <a:effectLst/>
                        <a:latin typeface="Times New Roman" pitchFamily="18" charset="0"/>
                        <a:ea typeface="+mn-ea"/>
                        <a:cs typeface="Times New Roman" pitchFamily="18" charset="0"/>
                      </a:endParaRPr>
                    </a:p>
                    <a:p>
                      <a:endParaRPr kumimoji="0" lang="en-US" sz="2100" kern="1200" smtClean="0">
                        <a:solidFill>
                          <a:schemeClr val="dk1"/>
                        </a:solidFill>
                        <a:effectLst/>
                        <a:latin typeface="Times New Roman" pitchFamily="18" charset="0"/>
                        <a:ea typeface="+mn-ea"/>
                        <a:cs typeface="Times New Roman" pitchFamily="18" charset="0"/>
                      </a:endParaRPr>
                    </a:p>
                    <a:p>
                      <a:endParaRPr lang="en-US" sz="2100">
                        <a:latin typeface="Times New Roman" pitchFamily="18" charset="0"/>
                        <a:cs typeface="Times New Roman" pitchFamily="18" charset="0"/>
                      </a:endParaRPr>
                    </a:p>
                  </a:txBody>
                  <a:tcPr/>
                </a:tc>
                <a:tc>
                  <a:txBody>
                    <a:bodyPr/>
                    <a:lstStyle/>
                    <a:p>
                      <a:r>
                        <a:rPr kumimoji="0" lang="en-US" sz="2100" kern="1200" smtClean="0">
                          <a:solidFill>
                            <a:schemeClr val="dk1"/>
                          </a:solidFill>
                          <a:effectLst/>
                          <a:latin typeface="Times New Roman" pitchFamily="18" charset="0"/>
                          <a:ea typeface="+mn-ea"/>
                          <a:cs typeface="Times New Roman" pitchFamily="18" charset="0"/>
                        </a:rPr>
                        <a:t>- Bệnh nhân không có dấu hiệu chống máy.</a:t>
                      </a:r>
                    </a:p>
                    <a:p>
                      <a:r>
                        <a:rPr kumimoji="0" lang="en-US" sz="2100" kern="1200" smtClean="0">
                          <a:solidFill>
                            <a:schemeClr val="dk1"/>
                          </a:solidFill>
                          <a:effectLst/>
                          <a:latin typeface="Times New Roman" pitchFamily="18" charset="0"/>
                          <a:ea typeface="+mn-ea"/>
                          <a:cs typeface="Times New Roman" pitchFamily="18" charset="0"/>
                        </a:rPr>
                        <a:t>- Da niêm mạc hồng.</a:t>
                      </a:r>
                    </a:p>
                    <a:p>
                      <a:r>
                        <a:rPr kumimoji="0" lang="en-US" sz="2100" kern="1200" smtClean="0">
                          <a:solidFill>
                            <a:schemeClr val="dk1"/>
                          </a:solidFill>
                          <a:effectLst/>
                          <a:latin typeface="Times New Roman" pitchFamily="18" charset="0"/>
                          <a:ea typeface="+mn-ea"/>
                          <a:cs typeface="Times New Roman" pitchFamily="18" charset="0"/>
                        </a:rPr>
                        <a:t>- SpO</a:t>
                      </a:r>
                      <a:r>
                        <a:rPr kumimoji="0" lang="en-US" sz="2100" kern="1200" baseline="-25000" smtClean="0">
                          <a:solidFill>
                            <a:schemeClr val="dk1"/>
                          </a:solidFill>
                          <a:effectLst/>
                          <a:latin typeface="Times New Roman" pitchFamily="18" charset="0"/>
                          <a:ea typeface="+mn-ea"/>
                          <a:cs typeface="Times New Roman" pitchFamily="18" charset="0"/>
                        </a:rPr>
                        <a:t>2</a:t>
                      </a:r>
                      <a:r>
                        <a:rPr kumimoji="0" lang="en-US" sz="2100" kern="1200" smtClean="0">
                          <a:solidFill>
                            <a:schemeClr val="dk1"/>
                          </a:solidFill>
                          <a:effectLst/>
                          <a:latin typeface="Times New Roman" pitchFamily="18" charset="0"/>
                          <a:ea typeface="+mn-ea"/>
                          <a:cs typeface="Times New Roman" pitchFamily="18" charset="0"/>
                        </a:rPr>
                        <a:t> &gt; 90%.</a:t>
                      </a:r>
                    </a:p>
                    <a:p>
                      <a:r>
                        <a:rPr kumimoji="0" lang="en-US" sz="2100" kern="1200" smtClean="0">
                          <a:solidFill>
                            <a:schemeClr val="dk1"/>
                          </a:solidFill>
                          <a:effectLst/>
                          <a:latin typeface="Times New Roman" pitchFamily="18" charset="0"/>
                          <a:ea typeface="+mn-ea"/>
                          <a:cs typeface="Times New Roman" pitchFamily="18" charset="0"/>
                        </a:rPr>
                        <a:t>- Mạch &lt; 100 chu kỳ/phút.</a:t>
                      </a:r>
                    </a:p>
                    <a:p>
                      <a:r>
                        <a:rPr kumimoji="0" lang="en-US" sz="2100" kern="1200" smtClean="0">
                          <a:solidFill>
                            <a:schemeClr val="dk1"/>
                          </a:solidFill>
                          <a:effectLst/>
                          <a:latin typeface="Times New Roman" pitchFamily="18" charset="0"/>
                          <a:ea typeface="+mn-ea"/>
                          <a:cs typeface="Times New Roman" pitchFamily="18" charset="0"/>
                        </a:rPr>
                        <a:t>- Huyết áp trong giới hạn bình thường.</a:t>
                      </a:r>
                    </a:p>
                    <a:p>
                      <a:r>
                        <a:rPr kumimoji="0" lang="en-US" sz="2100" kern="1200" smtClean="0">
                          <a:solidFill>
                            <a:schemeClr val="dk1"/>
                          </a:solidFill>
                          <a:effectLst/>
                          <a:latin typeface="Times New Roman" pitchFamily="18" charset="0"/>
                          <a:ea typeface="+mn-ea"/>
                          <a:cs typeface="Times New Roman" pitchFamily="18" charset="0"/>
                        </a:rPr>
                        <a:t>- Nước tiểu &gt; 1,5 lít/24giờ.</a:t>
                      </a:r>
                    </a:p>
                    <a:p>
                      <a:endParaRPr lang="en-US" sz="2100">
                        <a:latin typeface="Times New Roman" pitchFamily="18" charset="0"/>
                        <a:cs typeface="Times New Roman" pitchFamily="18" charset="0"/>
                      </a:endParaRPr>
                    </a:p>
                  </a:txBody>
                  <a:tcPr/>
                </a:tc>
              </a:tr>
            </a:tbl>
          </a:graphicData>
        </a:graphic>
      </p:graphicFrame>
      <p:sp>
        <p:nvSpPr>
          <p:cNvPr id="3" name="Title 2"/>
          <p:cNvSpPr>
            <a:spLocks noGrp="1"/>
          </p:cNvSpPr>
          <p:nvPr>
            <p:ph type="title"/>
          </p:nvPr>
        </p:nvSpPr>
        <p:spPr>
          <a:xfrm>
            <a:off x="228600" y="0"/>
            <a:ext cx="8839200" cy="457200"/>
          </a:xfrm>
        </p:spPr>
        <p:txBody>
          <a:bodyPr>
            <a:noAutofit/>
          </a:bodyPr>
          <a:lstStyle/>
          <a:p>
            <a:pPr algn="ctr"/>
            <a:r>
              <a:rPr lang="en-US" sz="3600" smtClean="0"/>
              <a:t>QUY TRÌNH ĐIỀU DƯỠNG</a:t>
            </a:r>
            <a:endParaRPr lang="en-US" sz="3600"/>
          </a:p>
        </p:txBody>
      </p:sp>
    </p:spTree>
    <p:extLst>
      <p:ext uri="{BB962C8B-B14F-4D97-AF65-F5344CB8AC3E}">
        <p14:creationId xmlns:p14="http://schemas.microsoft.com/office/powerpoint/2010/main" val="199029153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92198544"/>
              </p:ext>
            </p:extLst>
          </p:nvPr>
        </p:nvGraphicFramePr>
        <p:xfrm>
          <a:off x="-4917" y="-152400"/>
          <a:ext cx="9148917" cy="7506779"/>
        </p:xfrm>
        <a:graphic>
          <a:graphicData uri="http://schemas.openxmlformats.org/drawingml/2006/table">
            <a:tbl>
              <a:tblPr firstRow="1" bandRow="1">
                <a:tableStyleId>{5C22544A-7EE6-4342-B048-85BDC9FD1C3A}</a:tableStyleId>
              </a:tblPr>
              <a:tblGrid>
                <a:gridCol w="1772277"/>
                <a:gridCol w="1536800"/>
                <a:gridCol w="1613640"/>
                <a:gridCol w="2612560"/>
                <a:gridCol w="1613640"/>
              </a:tblGrid>
              <a:tr h="808902">
                <a:tc>
                  <a:txBody>
                    <a:bodyPr/>
                    <a:lstStyle/>
                    <a:p>
                      <a:r>
                        <a:rPr lang="en-US" sz="2300" smtClean="0">
                          <a:latin typeface="Times New Roman" pitchFamily="18" charset="0"/>
                          <a:cs typeface="Times New Roman" pitchFamily="18" charset="0"/>
                        </a:rPr>
                        <a:t>Nhận</a:t>
                      </a:r>
                      <a:r>
                        <a:rPr lang="en-US" sz="2300" baseline="0" smtClean="0">
                          <a:latin typeface="Times New Roman" pitchFamily="18" charset="0"/>
                          <a:cs typeface="Times New Roman" pitchFamily="18" charset="0"/>
                        </a:rPr>
                        <a:t> định</a:t>
                      </a:r>
                      <a:endParaRPr lang="en-US" sz="2300">
                        <a:latin typeface="Times New Roman" pitchFamily="18" charset="0"/>
                        <a:cs typeface="Times New Roman" pitchFamily="18" charset="0"/>
                      </a:endParaRPr>
                    </a:p>
                  </a:txBody>
                  <a:tcPr/>
                </a:tc>
                <a:tc>
                  <a:txBody>
                    <a:bodyPr/>
                    <a:lstStyle/>
                    <a:p>
                      <a:r>
                        <a:rPr lang="en-US" sz="2300" smtClean="0">
                          <a:latin typeface="Times New Roman" pitchFamily="18" charset="0"/>
                          <a:cs typeface="Times New Roman" pitchFamily="18" charset="0"/>
                        </a:rPr>
                        <a:t>Chẩn</a:t>
                      </a:r>
                      <a:r>
                        <a:rPr lang="en-US" sz="2300" baseline="0" smtClean="0">
                          <a:latin typeface="Times New Roman" pitchFamily="18" charset="0"/>
                          <a:cs typeface="Times New Roman" pitchFamily="18" charset="0"/>
                        </a:rPr>
                        <a:t> đoán</a:t>
                      </a:r>
                      <a:endParaRPr lang="en-US" sz="2300">
                        <a:latin typeface="Times New Roman" pitchFamily="18" charset="0"/>
                        <a:cs typeface="Times New Roman" pitchFamily="18" charset="0"/>
                      </a:endParaRPr>
                    </a:p>
                  </a:txBody>
                  <a:tcPr/>
                </a:tc>
                <a:tc>
                  <a:txBody>
                    <a:bodyPr/>
                    <a:lstStyle/>
                    <a:p>
                      <a:r>
                        <a:rPr lang="en-US" sz="2300" smtClean="0">
                          <a:latin typeface="Times New Roman" pitchFamily="18" charset="0"/>
                          <a:cs typeface="Times New Roman" pitchFamily="18" charset="0"/>
                        </a:rPr>
                        <a:t>Lập</a:t>
                      </a:r>
                      <a:r>
                        <a:rPr lang="en-US" sz="2300" baseline="0" smtClean="0">
                          <a:latin typeface="Times New Roman" pitchFamily="18" charset="0"/>
                          <a:cs typeface="Times New Roman" pitchFamily="18" charset="0"/>
                        </a:rPr>
                        <a:t> KHCS</a:t>
                      </a:r>
                      <a:endParaRPr lang="en-US" sz="2300">
                        <a:latin typeface="Times New Roman" pitchFamily="18" charset="0"/>
                        <a:cs typeface="Times New Roman" pitchFamily="18" charset="0"/>
                      </a:endParaRPr>
                    </a:p>
                  </a:txBody>
                  <a:tcPr/>
                </a:tc>
                <a:tc>
                  <a:txBody>
                    <a:bodyPr/>
                    <a:lstStyle/>
                    <a:p>
                      <a:r>
                        <a:rPr lang="en-US" sz="2300" smtClean="0">
                          <a:latin typeface="Times New Roman" pitchFamily="18" charset="0"/>
                          <a:cs typeface="Times New Roman" pitchFamily="18" charset="0"/>
                        </a:rPr>
                        <a:t>Thực</a:t>
                      </a:r>
                      <a:r>
                        <a:rPr lang="en-US" sz="2300" baseline="0" smtClean="0">
                          <a:latin typeface="Times New Roman" pitchFamily="18" charset="0"/>
                          <a:cs typeface="Times New Roman" pitchFamily="18" charset="0"/>
                        </a:rPr>
                        <a:t> hiện KHCS</a:t>
                      </a:r>
                      <a:endParaRPr lang="en-US" sz="2300">
                        <a:latin typeface="Times New Roman" pitchFamily="18" charset="0"/>
                        <a:cs typeface="Times New Roman" pitchFamily="18" charset="0"/>
                      </a:endParaRPr>
                    </a:p>
                  </a:txBody>
                  <a:tcPr/>
                </a:tc>
                <a:tc>
                  <a:txBody>
                    <a:bodyPr/>
                    <a:lstStyle/>
                    <a:p>
                      <a:r>
                        <a:rPr lang="en-US" sz="2300" smtClean="0">
                          <a:latin typeface="Times New Roman" pitchFamily="18" charset="0"/>
                          <a:cs typeface="Times New Roman" pitchFamily="18" charset="0"/>
                        </a:rPr>
                        <a:t>Đánh</a:t>
                      </a:r>
                      <a:r>
                        <a:rPr lang="en-US" sz="2300" baseline="0" smtClean="0">
                          <a:latin typeface="Times New Roman" pitchFamily="18" charset="0"/>
                          <a:cs typeface="Times New Roman" pitchFamily="18" charset="0"/>
                        </a:rPr>
                        <a:t> giá</a:t>
                      </a:r>
                      <a:endParaRPr lang="en-US" sz="2300">
                        <a:latin typeface="Times New Roman" pitchFamily="18" charset="0"/>
                        <a:cs typeface="Times New Roman" pitchFamily="18" charset="0"/>
                      </a:endParaRPr>
                    </a:p>
                  </a:txBody>
                  <a:tcPr/>
                </a:tc>
              </a:tr>
              <a:tr h="6697877">
                <a:tc>
                  <a:txBody>
                    <a:bodyPr/>
                    <a:lstStyle/>
                    <a:p>
                      <a:r>
                        <a:rPr kumimoji="0" lang="en-US" sz="2100" kern="1200" smtClean="0">
                          <a:solidFill>
                            <a:schemeClr val="dk1"/>
                          </a:solidFill>
                          <a:effectLst/>
                          <a:latin typeface="Times New Roman" pitchFamily="18" charset="0"/>
                          <a:ea typeface="+mn-ea"/>
                          <a:cs typeface="Times New Roman" pitchFamily="18" charset="0"/>
                        </a:rPr>
                        <a:t>- Các triệu chứng giảm oxy máu: tím tái, vã mồ hôi, ý thức lơ mơ, vật vã.</a:t>
                      </a:r>
                    </a:p>
                    <a:p>
                      <a:r>
                        <a:rPr kumimoji="0" lang="en-US" sz="2100" kern="1200" smtClean="0">
                          <a:solidFill>
                            <a:schemeClr val="dk1"/>
                          </a:solidFill>
                          <a:effectLst/>
                          <a:latin typeface="Times New Roman" pitchFamily="18" charset="0"/>
                          <a:ea typeface="+mn-ea"/>
                          <a:cs typeface="Times New Roman" pitchFamily="18" charset="0"/>
                        </a:rPr>
                        <a:t>- Các triệu chứng của suy tuần hoàn, suy hô hấp.</a:t>
                      </a:r>
                    </a:p>
                    <a:p>
                      <a:r>
                        <a:rPr kumimoji="0" lang="en-US" sz="2100" kern="1200" smtClean="0">
                          <a:solidFill>
                            <a:schemeClr val="dk1"/>
                          </a:solidFill>
                          <a:effectLst/>
                          <a:latin typeface="Times New Roman" pitchFamily="18" charset="0"/>
                          <a:ea typeface="+mn-ea"/>
                          <a:cs typeface="Times New Roman" pitchFamily="18" charset="0"/>
                        </a:rPr>
                        <a:t>- Tình trạng tinh thần của bệnh nhân.</a:t>
                      </a:r>
                    </a:p>
                    <a:p>
                      <a:r>
                        <a:rPr kumimoji="0" lang="en-US" sz="2100" kern="1200" smtClean="0">
                          <a:solidFill>
                            <a:schemeClr val="dk1"/>
                          </a:solidFill>
                          <a:effectLst/>
                          <a:latin typeface="Times New Roman" pitchFamily="18" charset="0"/>
                          <a:ea typeface="+mn-ea"/>
                          <a:cs typeface="Times New Roman" pitchFamily="18" charset="0"/>
                        </a:rPr>
                        <a:t>- Phát hiện sớm các biến chứng do thở máy gây nên.</a:t>
                      </a:r>
                    </a:p>
                    <a:p>
                      <a:endParaRPr lang="en-US" sz="2100">
                        <a:latin typeface="Times New Roman" pitchFamily="18" charset="0"/>
                        <a:cs typeface="Times New Roman" pitchFamily="18" charset="0"/>
                      </a:endParaRPr>
                    </a:p>
                  </a:txBody>
                  <a:tcPr/>
                </a:tc>
                <a:tc>
                  <a:txBody>
                    <a:bodyPr/>
                    <a:lstStyle/>
                    <a:p>
                      <a:r>
                        <a:rPr kumimoji="0" lang="en-US" sz="2100" kern="1200" smtClean="0">
                          <a:solidFill>
                            <a:schemeClr val="dk1"/>
                          </a:solidFill>
                          <a:effectLst/>
                          <a:latin typeface="Times New Roman" pitchFamily="18" charset="0"/>
                          <a:ea typeface="+mn-ea"/>
                          <a:cs typeface="Times New Roman" pitchFamily="18" charset="0"/>
                        </a:rPr>
                        <a:t>- Những nhu cầu thiết yếu của bệnh nhân và nguyên nhân như: vệ sinh răng miệng, vệ sinh cá nhân, dinh </a:t>
                      </a:r>
                      <a:r>
                        <a:rPr kumimoji="0" lang="en-US" sz="2100" kern="1200" smtClean="0">
                          <a:solidFill>
                            <a:schemeClr val="dk1"/>
                          </a:solidFill>
                          <a:effectLst/>
                          <a:latin typeface="Times New Roman" pitchFamily="18" charset="0"/>
                          <a:ea typeface="+mn-ea"/>
                          <a:cs typeface="Times New Roman" pitchFamily="18" charset="0"/>
                        </a:rPr>
                        <a:t>dưỡng…</a:t>
                      </a:r>
                      <a:endParaRPr kumimoji="0" lang="en-US" sz="2100" kern="1200" smtClean="0">
                        <a:solidFill>
                          <a:schemeClr val="dk1"/>
                        </a:solidFill>
                        <a:effectLst/>
                        <a:latin typeface="Times New Roman" pitchFamily="18" charset="0"/>
                        <a:ea typeface="+mn-ea"/>
                        <a:cs typeface="Times New Roman" pitchFamily="18" charset="0"/>
                      </a:endParaRPr>
                    </a:p>
                    <a:p>
                      <a:r>
                        <a:rPr kumimoji="0" lang="en-US" sz="2100" kern="1200" smtClean="0">
                          <a:solidFill>
                            <a:schemeClr val="dk1"/>
                          </a:solidFill>
                          <a:effectLst/>
                          <a:latin typeface="Times New Roman" pitchFamily="18" charset="0"/>
                          <a:ea typeface="+mn-ea"/>
                          <a:cs typeface="Times New Roman" pitchFamily="18" charset="0"/>
                        </a:rPr>
                        <a:t>- Những </a:t>
                      </a:r>
                      <a:r>
                        <a:rPr kumimoji="0" lang="en-US" sz="2100" kern="1200" smtClean="0">
                          <a:solidFill>
                            <a:schemeClr val="dk1"/>
                          </a:solidFill>
                          <a:effectLst/>
                          <a:latin typeface="Times New Roman" pitchFamily="18" charset="0"/>
                          <a:ea typeface="+mn-ea"/>
                          <a:cs typeface="Times New Roman" pitchFamily="18" charset="0"/>
                        </a:rPr>
                        <a:t>nguy </a:t>
                      </a:r>
                      <a:r>
                        <a:rPr kumimoji="0" lang="en-US" sz="2100" kern="1200" smtClean="0">
                          <a:solidFill>
                            <a:schemeClr val="dk1"/>
                          </a:solidFill>
                          <a:effectLst/>
                          <a:latin typeface="Times New Roman" pitchFamily="18" charset="0"/>
                          <a:ea typeface="+mn-ea"/>
                          <a:cs typeface="Times New Roman" pitchFamily="18" charset="0"/>
                        </a:rPr>
                        <a:t>cơ </a:t>
                      </a:r>
                      <a:r>
                        <a:rPr kumimoji="0" lang="en-US" sz="2100" kern="1200" smtClean="0">
                          <a:solidFill>
                            <a:schemeClr val="dk1"/>
                          </a:solidFill>
                          <a:effectLst/>
                          <a:latin typeface="Times New Roman" pitchFamily="18" charset="0"/>
                          <a:ea typeface="+mn-ea"/>
                          <a:cs typeface="Times New Roman" pitchFamily="18" charset="0"/>
                        </a:rPr>
                        <a:t>do</a:t>
                      </a:r>
                      <a:r>
                        <a:rPr kumimoji="0" lang="en-US" sz="2100" kern="1200" baseline="0" smtClean="0">
                          <a:solidFill>
                            <a:schemeClr val="dk1"/>
                          </a:solidFill>
                          <a:effectLst/>
                          <a:latin typeface="Times New Roman" pitchFamily="18" charset="0"/>
                          <a:ea typeface="+mn-ea"/>
                          <a:cs typeface="Times New Roman" pitchFamily="18" charset="0"/>
                        </a:rPr>
                        <a:t> </a:t>
                      </a:r>
                      <a:r>
                        <a:rPr kumimoji="0" lang="en-US" sz="2100" kern="1200" smtClean="0">
                          <a:solidFill>
                            <a:schemeClr val="dk1"/>
                          </a:solidFill>
                          <a:effectLst/>
                          <a:latin typeface="Times New Roman" pitchFamily="18" charset="0"/>
                          <a:ea typeface="+mn-ea"/>
                          <a:cs typeface="Times New Roman" pitchFamily="18" charset="0"/>
                        </a:rPr>
                        <a:t>biến chứng</a:t>
                      </a:r>
                      <a:r>
                        <a:rPr kumimoji="0" lang="en-US" sz="2100" kern="1200" baseline="0" smtClean="0">
                          <a:solidFill>
                            <a:schemeClr val="dk1"/>
                          </a:solidFill>
                          <a:effectLst/>
                          <a:latin typeface="Times New Roman" pitchFamily="18" charset="0"/>
                          <a:ea typeface="+mn-ea"/>
                          <a:cs typeface="Times New Roman" pitchFamily="18" charset="0"/>
                        </a:rPr>
                        <a:t> </a:t>
                      </a:r>
                      <a:r>
                        <a:rPr kumimoji="0" lang="en-US" sz="2100" kern="1200" smtClean="0">
                          <a:solidFill>
                            <a:schemeClr val="dk1"/>
                          </a:solidFill>
                          <a:effectLst/>
                          <a:latin typeface="Times New Roman" pitchFamily="18" charset="0"/>
                          <a:ea typeface="+mn-ea"/>
                          <a:cs typeface="Times New Roman" pitchFamily="18" charset="0"/>
                        </a:rPr>
                        <a:t>của </a:t>
                      </a:r>
                      <a:r>
                        <a:rPr kumimoji="0" lang="en-US" sz="2100" kern="1200" smtClean="0">
                          <a:solidFill>
                            <a:schemeClr val="dk1"/>
                          </a:solidFill>
                          <a:effectLst/>
                          <a:latin typeface="Times New Roman" pitchFamily="18" charset="0"/>
                          <a:ea typeface="+mn-ea"/>
                          <a:cs typeface="Times New Roman" pitchFamily="18" charset="0"/>
                        </a:rPr>
                        <a:t>thở </a:t>
                      </a:r>
                      <a:r>
                        <a:rPr kumimoji="0" lang="en-US" sz="2100" kern="1200" smtClean="0">
                          <a:solidFill>
                            <a:schemeClr val="dk1"/>
                          </a:solidFill>
                          <a:effectLst/>
                          <a:latin typeface="Times New Roman" pitchFamily="18" charset="0"/>
                          <a:ea typeface="+mn-ea"/>
                          <a:cs typeface="Times New Roman" pitchFamily="18" charset="0"/>
                        </a:rPr>
                        <a:t>máy,biến </a:t>
                      </a:r>
                      <a:r>
                        <a:rPr kumimoji="0" lang="en-US" sz="2100" kern="1200" smtClean="0">
                          <a:solidFill>
                            <a:schemeClr val="dk1"/>
                          </a:solidFill>
                          <a:effectLst/>
                          <a:latin typeface="Times New Roman" pitchFamily="18" charset="0"/>
                          <a:ea typeface="+mn-ea"/>
                          <a:cs typeface="Times New Roman" pitchFamily="18" charset="0"/>
                        </a:rPr>
                        <a:t>chứng của bệnh </a:t>
                      </a:r>
                      <a:r>
                        <a:rPr kumimoji="0" lang="en-US" sz="2100" kern="1200" smtClean="0">
                          <a:solidFill>
                            <a:schemeClr val="dk1"/>
                          </a:solidFill>
                          <a:effectLst/>
                          <a:latin typeface="Times New Roman" pitchFamily="18" charset="0"/>
                          <a:ea typeface="+mn-ea"/>
                          <a:cs typeface="Times New Roman" pitchFamily="18" charset="0"/>
                        </a:rPr>
                        <a:t>gây ra.</a:t>
                      </a:r>
                      <a:endParaRPr kumimoji="0" lang="en-US" sz="2100" kern="1200" smtClean="0">
                        <a:solidFill>
                          <a:schemeClr val="dk1"/>
                        </a:solidFill>
                        <a:effectLst/>
                        <a:latin typeface="Times New Roman" pitchFamily="18" charset="0"/>
                        <a:ea typeface="+mn-ea"/>
                        <a:cs typeface="Times New Roman" pitchFamily="18" charset="0"/>
                      </a:endParaRPr>
                    </a:p>
                  </a:txBody>
                  <a:tcPr/>
                </a:tc>
                <a:tc>
                  <a:txBody>
                    <a:bodyPr/>
                    <a:lstStyle/>
                    <a:p>
                      <a:r>
                        <a:rPr kumimoji="0" lang="en-US" sz="2100" kern="1200" smtClean="0">
                          <a:solidFill>
                            <a:schemeClr val="dk1"/>
                          </a:solidFill>
                          <a:effectLst/>
                          <a:latin typeface="Times New Roman" pitchFamily="18" charset="0"/>
                          <a:ea typeface="+mn-ea"/>
                          <a:cs typeface="Times New Roman" pitchFamily="18" charset="0"/>
                        </a:rPr>
                        <a:t>- Tăng cường giao tiếp giáo dục sức khoẻ cho bệnh nhân và gia đình.</a:t>
                      </a:r>
                    </a:p>
                    <a:p>
                      <a:r>
                        <a:rPr kumimoji="0" lang="en-US" sz="2100" kern="1200" smtClean="0">
                          <a:solidFill>
                            <a:schemeClr val="dk1"/>
                          </a:solidFill>
                          <a:effectLst/>
                          <a:latin typeface="Times New Roman" pitchFamily="18" charset="0"/>
                          <a:ea typeface="+mn-ea"/>
                          <a:cs typeface="Times New Roman" pitchFamily="18" charset="0"/>
                        </a:rPr>
                        <a:t>- Hướng dẫn bệnh nhân cai thở máy và thôi thở máy khi đã ổn định về hô hấp và tuần hoàn.</a:t>
                      </a:r>
                    </a:p>
                    <a:p>
                      <a:r>
                        <a:rPr kumimoji="0" lang="en-US" sz="2100" kern="1200" smtClean="0">
                          <a:solidFill>
                            <a:schemeClr val="dk1"/>
                          </a:solidFill>
                          <a:effectLst/>
                          <a:latin typeface="Times New Roman" pitchFamily="18" charset="0"/>
                          <a:ea typeface="+mn-ea"/>
                          <a:cs typeface="Times New Roman" pitchFamily="18" charset="0"/>
                        </a:rPr>
                        <a:t>- Thực hiện y lệnh nhanh chóng và chính xác.</a:t>
                      </a:r>
                      <a:endParaRPr lang="en-US" sz="210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100" kern="1200" smtClean="0">
                          <a:solidFill>
                            <a:schemeClr val="dk1"/>
                          </a:solidFill>
                          <a:effectLst/>
                          <a:latin typeface="Times New Roman" pitchFamily="18" charset="0"/>
                          <a:ea typeface="+mn-ea"/>
                          <a:cs typeface="Times New Roman" pitchFamily="18" charset="0"/>
                        </a:rPr>
                        <a:t>- Rửa tay đúng quy trình kỹ thuật.</a:t>
                      </a:r>
                    </a:p>
                    <a:p>
                      <a:r>
                        <a:rPr kumimoji="0" lang="en-US" sz="2100" kern="1200" smtClean="0">
                          <a:solidFill>
                            <a:schemeClr val="dk1"/>
                          </a:solidFill>
                          <a:effectLst/>
                          <a:latin typeface="Times New Roman" pitchFamily="18" charset="0"/>
                          <a:ea typeface="+mn-ea"/>
                          <a:cs typeface="Times New Roman" pitchFamily="18" charset="0"/>
                        </a:rPr>
                        <a:t>- Chăm sóc ống nội khí quản hoặc canyl mở khí quản, kiểm tra, thay nước bình làm ẩm sau 8 -12 giờ chạy máu, cấy đờm ống nội khí quản khi có dấu hiệu nhiễm khuẩn.</a:t>
                      </a:r>
                    </a:p>
                    <a:p>
                      <a:r>
                        <a:rPr kumimoji="0" lang="en-US" sz="2100" kern="1200" smtClean="0">
                          <a:solidFill>
                            <a:schemeClr val="dk1"/>
                          </a:solidFill>
                          <a:effectLst/>
                          <a:latin typeface="Times New Roman" pitchFamily="18" charset="0"/>
                          <a:ea typeface="+mn-ea"/>
                          <a:cs typeface="Times New Roman" pitchFamily="18" charset="0"/>
                        </a:rPr>
                        <a:t>- Vệ sinh răng miệng cho bệnh nhân.</a:t>
                      </a:r>
                    </a:p>
                    <a:p>
                      <a:r>
                        <a:rPr kumimoji="0" lang="en-US" sz="2100" kern="1200" smtClean="0">
                          <a:solidFill>
                            <a:schemeClr val="dk1"/>
                          </a:solidFill>
                          <a:effectLst/>
                          <a:latin typeface="Times New Roman" pitchFamily="18" charset="0"/>
                          <a:ea typeface="+mn-ea"/>
                          <a:cs typeface="Times New Roman" pitchFamily="18" charset="0"/>
                        </a:rPr>
                        <a:t>- Phòng tránh sặc, hít vào phổi.</a:t>
                      </a:r>
                    </a:p>
                    <a:p>
                      <a:r>
                        <a:rPr kumimoji="0" lang="en-US" sz="2100" kern="1200" smtClean="0">
                          <a:solidFill>
                            <a:schemeClr val="dk1"/>
                          </a:solidFill>
                          <a:effectLst/>
                          <a:latin typeface="Times New Roman" pitchFamily="18" charset="0"/>
                          <a:ea typeface="+mn-ea"/>
                          <a:cs typeface="Times New Roman" pitchFamily="18" charset="0"/>
                        </a:rPr>
                        <a:t>- Thay đổi tư thế cho bệnh nhân 2 giờ/lần.</a:t>
                      </a:r>
                    </a:p>
                    <a:p>
                      <a:endParaRPr lang="en-US" sz="2100">
                        <a:latin typeface="Times New Roman" pitchFamily="18" charset="0"/>
                        <a:cs typeface="Times New Roman" pitchFamily="18" charset="0"/>
                      </a:endParaRPr>
                    </a:p>
                  </a:txBody>
                  <a:tcPr/>
                </a:tc>
                <a:tc>
                  <a:txBody>
                    <a:bodyPr/>
                    <a:lstStyle/>
                    <a:p>
                      <a:r>
                        <a:rPr kumimoji="0" lang="en-US" sz="2100" kern="1200" smtClean="0">
                          <a:solidFill>
                            <a:schemeClr val="dk1"/>
                          </a:solidFill>
                          <a:effectLst/>
                          <a:latin typeface="Times New Roman" pitchFamily="18" charset="0"/>
                          <a:ea typeface="+mn-ea"/>
                          <a:cs typeface="Times New Roman" pitchFamily="18" charset="0"/>
                        </a:rPr>
                        <a:t>- Không có dấu hiệu nhiễm khuẩn mắc phải trong bệnh viện.</a:t>
                      </a:r>
                    </a:p>
                    <a:p>
                      <a:r>
                        <a:rPr kumimoji="0" lang="en-US" sz="2100" kern="1200" smtClean="0">
                          <a:solidFill>
                            <a:schemeClr val="dk1"/>
                          </a:solidFill>
                          <a:effectLst/>
                          <a:latin typeface="Times New Roman" pitchFamily="18" charset="0"/>
                          <a:ea typeface="+mn-ea"/>
                          <a:cs typeface="Times New Roman" pitchFamily="18" charset="0"/>
                        </a:rPr>
                        <a:t>- Dinh dưỡng được đảm bảo.- Ý thức bệnh nhân tốt hơn.</a:t>
                      </a:r>
                    </a:p>
                    <a:p>
                      <a:endParaRPr lang="en-US" sz="210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19602726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10443165"/>
              </p:ext>
            </p:extLst>
          </p:nvPr>
        </p:nvGraphicFramePr>
        <p:xfrm>
          <a:off x="0" y="0"/>
          <a:ext cx="9144000" cy="7598200"/>
        </p:xfrm>
        <a:graphic>
          <a:graphicData uri="http://schemas.openxmlformats.org/drawingml/2006/table">
            <a:tbl>
              <a:tblPr firstRow="1" bandRow="1">
                <a:tableStyleId>{5C22544A-7EE6-4342-B048-85BDC9FD1C3A}</a:tableStyleId>
              </a:tblPr>
              <a:tblGrid>
                <a:gridCol w="1828800"/>
                <a:gridCol w="1463040"/>
                <a:gridCol w="1584960"/>
                <a:gridCol w="2590800"/>
                <a:gridCol w="1676400"/>
              </a:tblGrid>
              <a:tr h="609600">
                <a:tc>
                  <a:txBody>
                    <a:bodyPr/>
                    <a:lstStyle/>
                    <a:p>
                      <a:r>
                        <a:rPr lang="en-US" sz="2400" smtClean="0">
                          <a:latin typeface="Times New Roman" pitchFamily="18" charset="0"/>
                          <a:cs typeface="Times New Roman" pitchFamily="18" charset="0"/>
                        </a:rPr>
                        <a:t>Nhận</a:t>
                      </a:r>
                      <a:r>
                        <a:rPr lang="en-US" sz="2400" baseline="0" smtClean="0">
                          <a:latin typeface="Times New Roman" pitchFamily="18" charset="0"/>
                          <a:cs typeface="Times New Roman" pitchFamily="18" charset="0"/>
                        </a:rPr>
                        <a:t> định</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Chẩn</a:t>
                      </a:r>
                      <a:r>
                        <a:rPr lang="en-US" sz="2400" baseline="0" smtClean="0">
                          <a:latin typeface="Times New Roman" pitchFamily="18" charset="0"/>
                          <a:cs typeface="Times New Roman" pitchFamily="18" charset="0"/>
                        </a:rPr>
                        <a:t> đoán</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Lập</a:t>
                      </a:r>
                      <a:r>
                        <a:rPr lang="en-US" sz="2400" baseline="0" smtClean="0">
                          <a:latin typeface="Times New Roman" pitchFamily="18" charset="0"/>
                          <a:cs typeface="Times New Roman" pitchFamily="18" charset="0"/>
                        </a:rPr>
                        <a:t> KHCS</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Thực</a:t>
                      </a:r>
                      <a:r>
                        <a:rPr lang="en-US" sz="2400" baseline="0" smtClean="0">
                          <a:latin typeface="Times New Roman" pitchFamily="18" charset="0"/>
                          <a:cs typeface="Times New Roman" pitchFamily="18" charset="0"/>
                        </a:rPr>
                        <a:t> hiện KHCS</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Đánh</a:t>
                      </a:r>
                      <a:r>
                        <a:rPr lang="en-US" sz="2400" baseline="0" smtClean="0">
                          <a:latin typeface="Times New Roman" pitchFamily="18" charset="0"/>
                          <a:cs typeface="Times New Roman" pitchFamily="18" charset="0"/>
                        </a:rPr>
                        <a:t> giá</a:t>
                      </a:r>
                      <a:endParaRPr lang="en-US" sz="2400">
                        <a:latin typeface="Times New Roman" pitchFamily="18" charset="0"/>
                        <a:cs typeface="Times New Roman" pitchFamily="18" charset="0"/>
                      </a:endParaRPr>
                    </a:p>
                  </a:txBody>
                  <a:tcPr/>
                </a:tc>
              </a:tr>
              <a:tr h="6775240">
                <a:tc>
                  <a:txBody>
                    <a:bodyPr/>
                    <a:lstStyle/>
                    <a:p>
                      <a:r>
                        <a:rPr kumimoji="0" lang="en-US" sz="2100" b="1" kern="1200" smtClean="0">
                          <a:solidFill>
                            <a:schemeClr val="dk1"/>
                          </a:solidFill>
                          <a:effectLst/>
                          <a:latin typeface="Times New Roman" pitchFamily="18" charset="0"/>
                          <a:ea typeface="+mn-ea"/>
                          <a:cs typeface="Times New Roman" pitchFamily="18" charset="0"/>
                        </a:rPr>
                        <a:t>Kiểm tra hoạt động của máy</a:t>
                      </a:r>
                      <a:endParaRPr kumimoji="0" lang="en-US" sz="2100" b="0" kern="1200" smtClean="0">
                        <a:solidFill>
                          <a:schemeClr val="dk1"/>
                        </a:solidFill>
                        <a:effectLst/>
                        <a:latin typeface="Times New Roman" pitchFamily="18" charset="0"/>
                        <a:ea typeface="+mn-ea"/>
                        <a:cs typeface="Times New Roman" pitchFamily="18" charset="0"/>
                      </a:endParaRPr>
                    </a:p>
                    <a:p>
                      <a:r>
                        <a:rPr kumimoji="0" lang="en-US" sz="2100" kern="1200" smtClean="0">
                          <a:solidFill>
                            <a:schemeClr val="dk1"/>
                          </a:solidFill>
                          <a:effectLst/>
                          <a:latin typeface="Times New Roman" pitchFamily="18" charset="0"/>
                          <a:ea typeface="+mn-ea"/>
                          <a:cs typeface="Times New Roman" pitchFamily="18" charset="0"/>
                        </a:rPr>
                        <a:t> - Vị trí các khớp nối với ống nội khí quản, các điện cực của máy Monitoring đúng theo vị trí. Đặc biệt phải kiểm tra hệ thống dây tiếp đất của máy, đề phòng sự cố chập điện. Bệnh nhân có thể chết do điện giật.</a:t>
                      </a:r>
                    </a:p>
                    <a:p>
                      <a:endParaRPr lang="en-US" sz="210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100" kern="1200" smtClean="0">
                          <a:solidFill>
                            <a:schemeClr val="dk1"/>
                          </a:solidFill>
                          <a:effectLst/>
                          <a:latin typeface="Times New Roman" pitchFamily="18" charset="0"/>
                          <a:ea typeface="+mn-ea"/>
                          <a:cs typeface="Times New Roman" pitchFamily="18" charset="0"/>
                        </a:rPr>
                        <a:t>- Những dấu hiệu của bệnh: cơn co giật, rối loạn thần kinh thực vật, trướng bong, tăng giảm thân nhiệt…</a:t>
                      </a:r>
                    </a:p>
                    <a:p>
                      <a:endParaRPr lang="en-US" sz="2100">
                        <a:latin typeface="Times New Roman" pitchFamily="18" charset="0"/>
                        <a:cs typeface="Times New Roman" pitchFamily="18" charset="0"/>
                      </a:endParaRPr>
                    </a:p>
                  </a:txBody>
                  <a:tcPr/>
                </a:tc>
                <a:tc>
                  <a:txBody>
                    <a:bodyPr/>
                    <a:lstStyle/>
                    <a:p>
                      <a:endParaRPr lang="en-US" sz="2100">
                        <a:latin typeface="Times New Roman" pitchFamily="18" charset="0"/>
                        <a:cs typeface="Times New Roman" pitchFamily="18" charset="0"/>
                      </a:endParaRPr>
                    </a:p>
                  </a:txBody>
                  <a:tcPr/>
                </a:tc>
                <a:tc>
                  <a:txBody>
                    <a:bodyPr/>
                    <a:lstStyle/>
                    <a:p>
                      <a:r>
                        <a:rPr kumimoji="0" lang="en-US" sz="2100" b="1" kern="1200" smtClean="0">
                          <a:solidFill>
                            <a:schemeClr val="dk1"/>
                          </a:solidFill>
                          <a:effectLst/>
                          <a:latin typeface="Times New Roman" pitchFamily="18" charset="0"/>
                          <a:ea typeface="+mn-ea"/>
                          <a:cs typeface="Times New Roman" pitchFamily="18" charset="0"/>
                        </a:rPr>
                        <a:t>Nuôi dưỡng, vận động thể lực</a:t>
                      </a:r>
                      <a:endParaRPr kumimoji="0" lang="en-US" sz="2100" kern="1200" smtClean="0">
                        <a:solidFill>
                          <a:schemeClr val="dk1"/>
                        </a:solidFill>
                        <a:effectLst/>
                        <a:latin typeface="Times New Roman" pitchFamily="18" charset="0"/>
                        <a:ea typeface="+mn-ea"/>
                        <a:cs typeface="Times New Roman" pitchFamily="18" charset="0"/>
                      </a:endParaRPr>
                    </a:p>
                    <a:p>
                      <a:r>
                        <a:rPr kumimoji="0" lang="en-US" sz="2100" kern="1200" smtClean="0">
                          <a:solidFill>
                            <a:schemeClr val="dk1"/>
                          </a:solidFill>
                          <a:effectLst/>
                          <a:latin typeface="Times New Roman" pitchFamily="18" charset="0"/>
                          <a:ea typeface="+mn-ea"/>
                          <a:cs typeface="Times New Roman" pitchFamily="18" charset="0"/>
                        </a:rPr>
                        <a:t>- Đặt ống thông dạ dày, cho bệnh nhân ăn đủ chất dinh dưỡng. </a:t>
                      </a:r>
                    </a:p>
                    <a:p>
                      <a:r>
                        <a:rPr kumimoji="0" lang="en-US" sz="2100" kern="1200" smtClean="0">
                          <a:solidFill>
                            <a:schemeClr val="dk1"/>
                          </a:solidFill>
                          <a:effectLst/>
                          <a:latin typeface="Times New Roman" pitchFamily="18" charset="0"/>
                          <a:ea typeface="+mn-ea"/>
                          <a:cs typeface="Times New Roman" pitchFamily="18" charset="0"/>
                        </a:rPr>
                        <a:t>- Đảm bảo lượng nước vào ra</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2100" kern="1200" smtClean="0">
                          <a:solidFill>
                            <a:schemeClr val="dk1"/>
                          </a:solidFill>
                          <a:effectLst/>
                          <a:latin typeface="Times New Roman" pitchFamily="18" charset="0"/>
                          <a:ea typeface="+mn-ea"/>
                          <a:cs typeface="Times New Roman" pitchFamily="18" charset="0"/>
                        </a:rPr>
                        <a:t>- Vận động chủ động hoặc thụ động 3 giờ/lần phòng teo cơ, cứng khớp, ứ trệ tuần hoàn, viêm tắc tĩnh mạch; thay đổi tư thế bệnh nhân 2 giờ/lần, tra thuốc chống khô mắt cho bệnh nhân 15 phút/lần.</a:t>
                      </a:r>
                    </a:p>
                    <a:p>
                      <a:endParaRPr lang="en-US" sz="2100">
                        <a:latin typeface="Times New Roman" pitchFamily="18" charset="0"/>
                        <a:cs typeface="Times New Roman" pitchFamily="18" charset="0"/>
                      </a:endParaRPr>
                    </a:p>
                  </a:txBody>
                  <a:tcPr/>
                </a:tc>
                <a:tc>
                  <a:txBody>
                    <a:bodyPr/>
                    <a:lstStyle/>
                    <a:p>
                      <a:endParaRPr lang="en-US" sz="210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23697710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7068172"/>
              </p:ext>
            </p:extLst>
          </p:nvPr>
        </p:nvGraphicFramePr>
        <p:xfrm>
          <a:off x="14748" y="1"/>
          <a:ext cx="9129252" cy="6548120"/>
        </p:xfrm>
        <a:graphic>
          <a:graphicData uri="http://schemas.openxmlformats.org/drawingml/2006/table">
            <a:tbl>
              <a:tblPr firstRow="1" bandRow="1">
                <a:tableStyleId>{5C22544A-7EE6-4342-B048-85BDC9FD1C3A}</a:tableStyleId>
              </a:tblPr>
              <a:tblGrid>
                <a:gridCol w="1737852"/>
                <a:gridCol w="1553988"/>
                <a:gridCol w="1494012"/>
                <a:gridCol w="2743200"/>
                <a:gridCol w="1600200"/>
              </a:tblGrid>
              <a:tr h="685799">
                <a:tc>
                  <a:txBody>
                    <a:bodyPr/>
                    <a:lstStyle/>
                    <a:p>
                      <a:r>
                        <a:rPr lang="en-US" sz="2400" smtClean="0">
                          <a:latin typeface="Times New Roman" pitchFamily="18" charset="0"/>
                          <a:cs typeface="Times New Roman" pitchFamily="18" charset="0"/>
                        </a:rPr>
                        <a:t>Nhận</a:t>
                      </a:r>
                      <a:r>
                        <a:rPr lang="en-US" sz="2400" baseline="0" smtClean="0">
                          <a:latin typeface="Times New Roman" pitchFamily="18" charset="0"/>
                          <a:cs typeface="Times New Roman" pitchFamily="18" charset="0"/>
                        </a:rPr>
                        <a:t> định</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Chẩn</a:t>
                      </a:r>
                      <a:r>
                        <a:rPr lang="en-US" sz="2400" baseline="0" smtClean="0">
                          <a:latin typeface="Times New Roman" pitchFamily="18" charset="0"/>
                          <a:cs typeface="Times New Roman" pitchFamily="18" charset="0"/>
                        </a:rPr>
                        <a:t> </a:t>
                      </a:r>
                      <a:r>
                        <a:rPr lang="en-US" sz="2400" baseline="0" smtClean="0">
                          <a:latin typeface="Times New Roman" pitchFamily="18" charset="0"/>
                          <a:cs typeface="Times New Roman" pitchFamily="18" charset="0"/>
                        </a:rPr>
                        <a:t>đoán</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Lập</a:t>
                      </a:r>
                      <a:r>
                        <a:rPr lang="en-US" sz="2400" baseline="0" smtClean="0">
                          <a:latin typeface="Times New Roman" pitchFamily="18" charset="0"/>
                          <a:cs typeface="Times New Roman" pitchFamily="18" charset="0"/>
                        </a:rPr>
                        <a:t> KHCS</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Thực</a:t>
                      </a:r>
                      <a:r>
                        <a:rPr lang="en-US" sz="2400" baseline="0" smtClean="0">
                          <a:latin typeface="Times New Roman" pitchFamily="18" charset="0"/>
                          <a:cs typeface="Times New Roman" pitchFamily="18" charset="0"/>
                        </a:rPr>
                        <a:t> hiện KHCS</a:t>
                      </a:r>
                      <a:endParaRPr lang="en-US" sz="2400">
                        <a:latin typeface="Times New Roman" pitchFamily="18" charset="0"/>
                        <a:cs typeface="Times New Roman" pitchFamily="18" charset="0"/>
                      </a:endParaRPr>
                    </a:p>
                  </a:txBody>
                  <a:tcPr/>
                </a:tc>
                <a:tc>
                  <a:txBody>
                    <a:bodyPr/>
                    <a:lstStyle/>
                    <a:p>
                      <a:r>
                        <a:rPr lang="en-US" sz="2400" smtClean="0">
                          <a:latin typeface="Times New Roman" pitchFamily="18" charset="0"/>
                          <a:cs typeface="Times New Roman" pitchFamily="18" charset="0"/>
                        </a:rPr>
                        <a:t>Đánh</a:t>
                      </a:r>
                      <a:r>
                        <a:rPr lang="en-US" sz="2400" baseline="0" smtClean="0">
                          <a:latin typeface="Times New Roman" pitchFamily="18" charset="0"/>
                          <a:cs typeface="Times New Roman" pitchFamily="18" charset="0"/>
                        </a:rPr>
                        <a:t> giá</a:t>
                      </a:r>
                      <a:endParaRPr lang="en-US" sz="2400">
                        <a:latin typeface="Times New Roman" pitchFamily="18" charset="0"/>
                        <a:cs typeface="Times New Roman" pitchFamily="18" charset="0"/>
                      </a:endParaRPr>
                    </a:p>
                  </a:txBody>
                  <a:tcPr/>
                </a:tc>
              </a:tr>
              <a:tr h="5725160">
                <a:tc>
                  <a:txBody>
                    <a:bodyPr/>
                    <a:lstStyle/>
                    <a:p>
                      <a:r>
                        <a:rPr kumimoji="0" lang="en-US" sz="1800" kern="1200" smtClean="0">
                          <a:solidFill>
                            <a:schemeClr val="dk1"/>
                          </a:solidFill>
                          <a:effectLst/>
                          <a:latin typeface="+mn-lt"/>
                          <a:ea typeface="+mn-ea"/>
                          <a:cs typeface="+mn-cs"/>
                        </a:rPr>
                        <a:t>- Thể tích thông khí/ phút của máy thở.</a:t>
                      </a:r>
                    </a:p>
                    <a:p>
                      <a:r>
                        <a:rPr kumimoji="0" lang="en-US" sz="1800" kern="1200" smtClean="0">
                          <a:solidFill>
                            <a:schemeClr val="dk1"/>
                          </a:solidFill>
                          <a:effectLst/>
                          <a:latin typeface="+mn-lt"/>
                          <a:ea typeface="+mn-ea"/>
                          <a:cs typeface="+mn-cs"/>
                        </a:rPr>
                        <a:t>- Áp lực bơm khí.</a:t>
                      </a:r>
                    </a:p>
                    <a:p>
                      <a:r>
                        <a:rPr kumimoji="0" lang="en-US" sz="1800" kern="1200" smtClean="0">
                          <a:solidFill>
                            <a:schemeClr val="dk1"/>
                          </a:solidFill>
                          <a:effectLst/>
                          <a:latin typeface="+mn-lt"/>
                          <a:ea typeface="+mn-ea"/>
                          <a:cs typeface="+mn-cs"/>
                        </a:rPr>
                        <a:t>- Hệ thống dẫn khí: độ kín, nước đọng trong ống.</a:t>
                      </a:r>
                    </a:p>
                    <a:p>
                      <a:r>
                        <a:rPr kumimoji="0" lang="en-US" sz="1800" kern="1200" smtClean="0">
                          <a:solidFill>
                            <a:schemeClr val="dk1"/>
                          </a:solidFill>
                          <a:effectLst/>
                          <a:latin typeface="+mn-lt"/>
                          <a:ea typeface="+mn-ea"/>
                          <a:cs typeface="+mn-cs"/>
                        </a:rPr>
                        <a:t>- Nước ở bình làm ẩm: số lượng nước, thay nước sau 8 – 12 giờ chạy máy.</a:t>
                      </a:r>
                    </a:p>
                    <a:p>
                      <a:endParaRPr kumimoji="0" lang="en-US" sz="1800" kern="1200" smtClean="0">
                        <a:solidFill>
                          <a:schemeClr val="dk1"/>
                        </a:solidFill>
                        <a:effectLst/>
                        <a:latin typeface="+mn-lt"/>
                        <a:ea typeface="+mn-ea"/>
                        <a:cs typeface="+mn-cs"/>
                      </a:endParaRPr>
                    </a:p>
                    <a:p>
                      <a:endParaRPr lang="en-US"/>
                    </a:p>
                  </a:txBody>
                  <a:tcPr/>
                </a:tc>
                <a:tc>
                  <a:txBody>
                    <a:bodyPr/>
                    <a:lstStyle/>
                    <a:p>
                      <a:endParaRPr lang="en-US"/>
                    </a:p>
                  </a:txBody>
                  <a:tcPr/>
                </a:tc>
                <a:tc>
                  <a:txBody>
                    <a:bodyPr/>
                    <a:lstStyle/>
                    <a:p>
                      <a:endParaRPr lang="en-US"/>
                    </a:p>
                  </a:txBody>
                  <a:tcPr/>
                </a:tc>
                <a:tc>
                  <a:txBody>
                    <a:bodyPr/>
                    <a:lstStyle/>
                    <a:p>
                      <a:r>
                        <a:rPr kumimoji="0" lang="en-US" sz="1800" b="1" kern="1200" smtClean="0">
                          <a:solidFill>
                            <a:schemeClr val="dk1"/>
                          </a:solidFill>
                          <a:effectLst/>
                          <a:latin typeface="+mn-lt"/>
                          <a:ea typeface="+mn-ea"/>
                          <a:cs typeface="+mn-cs"/>
                        </a:rPr>
                        <a:t>Theo dõi biến chứng thở máy và diễn biến bệnh</a:t>
                      </a:r>
                      <a:endParaRPr kumimoji="0" lang="en-US" sz="1800" kern="1200" smtClean="0">
                        <a:solidFill>
                          <a:schemeClr val="dk1"/>
                        </a:solidFill>
                        <a:effectLst/>
                        <a:latin typeface="+mn-lt"/>
                        <a:ea typeface="+mn-ea"/>
                        <a:cs typeface="+mn-cs"/>
                      </a:endParaRPr>
                    </a:p>
                    <a:p>
                      <a:r>
                        <a:rPr kumimoji="0" lang="en-US" sz="1800" kern="1200" smtClean="0">
                          <a:solidFill>
                            <a:schemeClr val="dk1"/>
                          </a:solidFill>
                          <a:effectLst/>
                          <a:latin typeface="+mn-lt"/>
                          <a:ea typeface="+mn-ea"/>
                          <a:cs typeface="+mn-cs"/>
                        </a:rPr>
                        <a:t>Nhịp thở, nhịp tim, mạch, nhiệt độ, huyết áp, độ bão hoà oxy, liều oxy, ý thức bệnh nhân, thực hiện lấy bệnh phẩm xét ngiệm.</a:t>
                      </a:r>
                    </a:p>
                    <a:p>
                      <a:r>
                        <a:rPr kumimoji="0" lang="en-US" sz="1800" b="1" kern="1200" smtClean="0">
                          <a:solidFill>
                            <a:schemeClr val="dk1"/>
                          </a:solidFill>
                          <a:effectLst/>
                          <a:latin typeface="+mn-lt"/>
                          <a:ea typeface="+mn-ea"/>
                          <a:cs typeface="+mn-cs"/>
                        </a:rPr>
                        <a:t>. Luyện tập bệnh nhân cai thở máy</a:t>
                      </a:r>
                      <a:endParaRPr kumimoji="0" lang="en-US" sz="1800" kern="1200" smtClean="0">
                        <a:solidFill>
                          <a:schemeClr val="dk1"/>
                        </a:solidFill>
                        <a:effectLst/>
                        <a:latin typeface="+mn-lt"/>
                        <a:ea typeface="+mn-ea"/>
                        <a:cs typeface="+mn-cs"/>
                      </a:endParaRPr>
                    </a:p>
                    <a:p>
                      <a:r>
                        <a:rPr kumimoji="0" lang="en-US" sz="1800" kern="1200" smtClean="0">
                          <a:solidFill>
                            <a:schemeClr val="dk1"/>
                          </a:solidFill>
                          <a:effectLst/>
                          <a:latin typeface="+mn-lt"/>
                          <a:ea typeface="+mn-ea"/>
                          <a:cs typeface="+mn-cs"/>
                        </a:rPr>
                        <a:t>Luyện tập bệnh nhân cai thở máy</a:t>
                      </a:r>
                      <a:r>
                        <a:rPr kumimoji="0" lang="en-US" sz="1800" b="1" kern="1200" smtClean="0">
                          <a:solidFill>
                            <a:schemeClr val="dk1"/>
                          </a:solidFill>
                          <a:effectLst/>
                          <a:latin typeface="+mn-lt"/>
                          <a:ea typeface="+mn-ea"/>
                          <a:cs typeface="+mn-cs"/>
                        </a:rPr>
                        <a:t> </a:t>
                      </a:r>
                      <a:r>
                        <a:rPr kumimoji="0" lang="en-US" sz="1800" kern="1200" smtClean="0">
                          <a:solidFill>
                            <a:schemeClr val="dk1"/>
                          </a:solidFill>
                          <a:effectLst/>
                          <a:latin typeface="+mn-lt"/>
                          <a:ea typeface="+mn-ea"/>
                          <a:cs typeface="+mn-cs"/>
                        </a:rPr>
                        <a:t>bằng cách tách dần phụ thuộc vào máy, sau đó ngừng thở máy hoàn toàn.</a:t>
                      </a:r>
                    </a:p>
                    <a:p>
                      <a:r>
                        <a:rPr kumimoji="0" lang="en-US" sz="1800" b="1" kern="1200" smtClean="0">
                          <a:solidFill>
                            <a:schemeClr val="dk1"/>
                          </a:solidFill>
                          <a:effectLst/>
                          <a:latin typeface="+mn-lt"/>
                          <a:ea typeface="+mn-ea"/>
                          <a:cs typeface="+mn-cs"/>
                        </a:rPr>
                        <a:t>Giáo dục sức khoẻ</a:t>
                      </a:r>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356363868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9664"/>
            <a:ext cx="9206703" cy="6838335"/>
          </a:xfrm>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6442213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mtClean="0">
                <a:latin typeface="Times New Roman" pitchFamily="18" charset="0"/>
                <a:cs typeface="Times New Roman" pitchFamily="18" charset="0"/>
              </a:rPr>
              <a:t>            1. Lưu Thị Mỹ Hạnh</a:t>
            </a:r>
          </a:p>
          <a:p>
            <a:r>
              <a:rPr lang="en-US" smtClean="0">
                <a:latin typeface="Times New Roman" pitchFamily="18" charset="0"/>
                <a:cs typeface="Times New Roman" pitchFamily="18" charset="0"/>
              </a:rPr>
              <a:t>            2. Phan Thị Xuân Lộc</a:t>
            </a:r>
          </a:p>
          <a:p>
            <a:r>
              <a:rPr lang="en-US" smtClean="0">
                <a:latin typeface="Times New Roman" pitchFamily="18" charset="0"/>
                <a:cs typeface="Times New Roman" pitchFamily="18" charset="0"/>
              </a:rPr>
              <a:t>            3. Võ Thị Thảo</a:t>
            </a:r>
          </a:p>
          <a:p>
            <a:r>
              <a:rPr lang="en-US" smtClean="0">
                <a:latin typeface="Times New Roman" pitchFamily="18" charset="0"/>
                <a:cs typeface="Times New Roman" pitchFamily="18" charset="0"/>
              </a:rPr>
              <a:t>            4. Hồ Hoàng Phương</a:t>
            </a:r>
          </a:p>
          <a:p>
            <a:r>
              <a:rPr lang="en-US" smtClean="0">
                <a:latin typeface="Times New Roman" pitchFamily="18" charset="0"/>
                <a:cs typeface="Times New Roman" pitchFamily="18" charset="0"/>
              </a:rPr>
              <a:t>            5. Trần Thị Phương</a:t>
            </a:r>
          </a:p>
          <a:p>
            <a:r>
              <a:rPr lang="en-US" smtClean="0">
                <a:latin typeface="Times New Roman" pitchFamily="18" charset="0"/>
                <a:cs typeface="Times New Roman" pitchFamily="18" charset="0"/>
              </a:rPr>
              <a:t>            6. Đỗ Thị Thanh</a:t>
            </a:r>
          </a:p>
          <a:p>
            <a:r>
              <a:rPr lang="en-US" smtClean="0">
                <a:latin typeface="Times New Roman" pitchFamily="18" charset="0"/>
                <a:cs typeface="Times New Roman" pitchFamily="18" charset="0"/>
              </a:rPr>
              <a:t>            7. Văn Thị Diễn</a:t>
            </a:r>
          </a:p>
          <a:p>
            <a:r>
              <a:rPr lang="en-US" smtClean="0">
                <a:latin typeface="Times New Roman" pitchFamily="18" charset="0"/>
                <a:cs typeface="Times New Roman" pitchFamily="18" charset="0"/>
              </a:rPr>
              <a:t>            8. Nguyễn Trần Phương Thảo</a:t>
            </a:r>
          </a:p>
          <a:p>
            <a:r>
              <a:rPr lang="en-US" smtClean="0">
                <a:latin typeface="Times New Roman" pitchFamily="18" charset="0"/>
                <a:cs typeface="Times New Roman" pitchFamily="18" charset="0"/>
              </a:rPr>
              <a:t>            9. Trần Thị Ngọc Sang</a:t>
            </a:r>
          </a:p>
          <a:p>
            <a:r>
              <a:rPr lang="en-US" smtClean="0">
                <a:latin typeface="Times New Roman" pitchFamily="18" charset="0"/>
                <a:cs typeface="Times New Roman" pitchFamily="18" charset="0"/>
              </a:rPr>
              <a:t>            10. </a:t>
            </a:r>
            <a:r>
              <a:rPr lang="en-US" smtClean="0">
                <a:latin typeface="Times New Roman" pitchFamily="18" charset="0"/>
                <a:cs typeface="Times New Roman" pitchFamily="18" charset="0"/>
              </a:rPr>
              <a:t>Huỳnh</a:t>
            </a: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Thị Tiến</a:t>
            </a:r>
          </a:p>
          <a:p>
            <a:r>
              <a:rPr lang="en-US" smtClean="0">
                <a:latin typeface="Times New Roman" pitchFamily="18" charset="0"/>
                <a:cs typeface="Times New Roman" pitchFamily="18" charset="0"/>
              </a:rPr>
              <a:t>            11. Võ Ngọc Tây</a:t>
            </a:r>
          </a:p>
          <a:p>
            <a:endParaRPr lang="en-US"/>
          </a:p>
        </p:txBody>
      </p:sp>
      <p:sp>
        <p:nvSpPr>
          <p:cNvPr id="2" name="Title 1"/>
          <p:cNvSpPr>
            <a:spLocks noGrp="1"/>
          </p:cNvSpPr>
          <p:nvPr>
            <p:ph type="title"/>
          </p:nvPr>
        </p:nvSpPr>
        <p:spPr/>
        <p:txBody>
          <a:bodyPr/>
          <a:lstStyle/>
          <a:p>
            <a:r>
              <a:rPr lang="en-US" b="0" smtClean="0">
                <a:solidFill>
                  <a:schemeClr val="tx1"/>
                </a:solidFill>
                <a:effectLst/>
              </a:rPr>
              <a:t>Các thành viên nhóm:</a:t>
            </a:r>
            <a:endParaRPr lang="en-US" b="0">
              <a:solidFill>
                <a:schemeClr val="tx1"/>
              </a:solidFill>
              <a:effectLst/>
            </a:endParaRPr>
          </a:p>
        </p:txBody>
      </p:sp>
    </p:spTree>
    <p:extLst>
      <p:ext uri="{BB962C8B-B14F-4D97-AF65-F5344CB8AC3E}">
        <p14:creationId xmlns:p14="http://schemas.microsoft.com/office/powerpoint/2010/main" val="406560996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pPr algn="ctr"/>
            <a:r>
              <a:rPr lang="en-US" sz="3600" b="0" smtClean="0">
                <a:solidFill>
                  <a:schemeClr val="tx1"/>
                </a:solidFill>
                <a:latin typeface="Times New Roman" pitchFamily="18" charset="0"/>
                <a:cs typeface="Times New Roman" pitchFamily="18" charset="0"/>
              </a:rPr>
              <a:t>NỘI </a:t>
            </a:r>
            <a:r>
              <a:rPr lang="en-US" sz="3600" b="0" smtClean="0">
                <a:solidFill>
                  <a:schemeClr val="tx1"/>
                </a:solidFill>
                <a:effectLst/>
                <a:latin typeface="Times New Roman" pitchFamily="18" charset="0"/>
                <a:cs typeface="Times New Roman" pitchFamily="18" charset="0"/>
              </a:rPr>
              <a:t>DUNG</a:t>
            </a:r>
            <a:endParaRPr lang="en-US" sz="3600" b="0">
              <a:solidFill>
                <a:schemeClr val="tx1"/>
              </a:solidFill>
              <a:effectLst/>
              <a:latin typeface="Times New Roman" pitchFamily="18" charset="0"/>
              <a:cs typeface="Times New Roman" pitchFamily="18" charset="0"/>
            </a:endParaRPr>
          </a:p>
        </p:txBody>
      </p:sp>
      <p:sp>
        <p:nvSpPr>
          <p:cNvPr id="4" name="Content Placeholder 4"/>
          <p:cNvSpPr>
            <a:spLocks noGrp="1"/>
          </p:cNvSpPr>
          <p:nvPr>
            <p:ph idx="1"/>
          </p:nvPr>
        </p:nvSpPr>
        <p:spPr>
          <a:xfrm>
            <a:off x="533400" y="1295400"/>
            <a:ext cx="8229600" cy="2743200"/>
          </a:xfrm>
          <a:prstGeom prst="rect">
            <a:avLst/>
          </a:prstGeom>
        </p:spPr>
        <p:txBody>
          <a:bodyPr vert="horz" lIns="91440" tIns="45720" rIns="91440" bIns="45720" rtlCol="0">
            <a:normAutofit/>
          </a:bodyPr>
          <a:lstStyle/>
          <a:p>
            <a:endParaRPr lang="en-US"/>
          </a:p>
        </p:txBody>
      </p:sp>
      <p:graphicFrame>
        <p:nvGraphicFramePr>
          <p:cNvPr id="8" name="Diagram 7"/>
          <p:cNvGraphicFramePr/>
          <p:nvPr>
            <p:extLst>
              <p:ext uri="{D42A27DB-BD31-4B8C-83A1-F6EECF244321}">
                <p14:modId xmlns:p14="http://schemas.microsoft.com/office/powerpoint/2010/main" val="1482390674"/>
              </p:ext>
            </p:extLst>
          </p:nvPr>
        </p:nvGraphicFramePr>
        <p:xfrm>
          <a:off x="685800" y="974035"/>
          <a:ext cx="76962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36796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8" y="964096"/>
            <a:ext cx="9141542" cy="1828800"/>
          </a:xfrm>
        </p:spPr>
        <p:txBody>
          <a:bodyPr>
            <a:normAutofit fontScale="85000" lnSpcReduction="20000"/>
          </a:bodyPr>
          <a:lstStyle/>
          <a:p>
            <a:r>
              <a:rPr lang="en-US" sz="3000">
                <a:latin typeface="Times New Roman" pitchFamily="18" charset="0"/>
                <a:cs typeface="Times New Roman" pitchFamily="18" charset="0"/>
              </a:rPr>
              <a:t>Thở máy là thông khí nhân tạo, hoạt động hỗ trợ quá trình hô hấp cho bệnh nhân.</a:t>
            </a:r>
          </a:p>
          <a:p>
            <a:r>
              <a:rPr lang="en-US" sz="3000">
                <a:latin typeface="Times New Roman" pitchFamily="18" charset="0"/>
                <a:cs typeface="Times New Roman" pitchFamily="18" charset="0"/>
              </a:rPr>
              <a:t>Nguyên lý dùng máy có áp lực dương đưa vào phổi bệnh nhân một thể tích khí để quá trình trao đổi khí trở về mức bình thường.</a:t>
            </a:r>
          </a:p>
          <a:p>
            <a:pPr marL="0" indent="0">
              <a:buNone/>
            </a:pPr>
            <a:endParaRPr lang="en-US" sz="2800">
              <a:latin typeface="Times New Roman" pitchFamily="18" charset="0"/>
              <a:cs typeface="Times New Roman" pitchFamily="18" charset="0"/>
            </a:endParaRPr>
          </a:p>
          <a:p>
            <a:endParaRPr lang="en-US"/>
          </a:p>
        </p:txBody>
      </p:sp>
      <p:sp>
        <p:nvSpPr>
          <p:cNvPr id="2" name="Title 1"/>
          <p:cNvSpPr>
            <a:spLocks noGrp="1"/>
          </p:cNvSpPr>
          <p:nvPr>
            <p:ph type="title"/>
          </p:nvPr>
        </p:nvSpPr>
        <p:spPr>
          <a:xfrm>
            <a:off x="495300" y="152400"/>
            <a:ext cx="8229600" cy="661219"/>
          </a:xfrm>
        </p:spPr>
        <p:txBody>
          <a:bodyPr>
            <a:normAutofit/>
          </a:bodyPr>
          <a:lstStyle/>
          <a:p>
            <a:pPr algn="ctr"/>
            <a:r>
              <a:rPr lang="en-US" b="0" smtClean="0">
                <a:solidFill>
                  <a:schemeClr val="tx1"/>
                </a:solidFill>
                <a:effectLst/>
              </a:rPr>
              <a:t>KHÁI NIỆM</a:t>
            </a:r>
            <a:endParaRPr lang="en-US" b="0">
              <a:solidFill>
                <a:schemeClr val="tx1"/>
              </a:solidFill>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2667000"/>
            <a:ext cx="7391400" cy="4038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5060006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a:bodyPr>
          <a:lstStyle/>
          <a:p>
            <a:pPr marL="109728" indent="0">
              <a:buNone/>
            </a:pPr>
            <a:r>
              <a:rPr lang="en-US" b="1"/>
              <a:t>Hô hấp nhân tạo thể tích</a:t>
            </a:r>
            <a:endParaRPr lang="en-US"/>
          </a:p>
          <a:p>
            <a:r>
              <a:rPr lang="en-US" smtClean="0"/>
              <a:t>Thông </a:t>
            </a:r>
            <a:r>
              <a:rPr lang="en-US"/>
              <a:t>khí nhân tạo điều khiển (control mode ventilation – CMV) .</a:t>
            </a:r>
          </a:p>
          <a:p>
            <a:r>
              <a:rPr lang="en-US" smtClean="0"/>
              <a:t>Thông  </a:t>
            </a:r>
            <a:r>
              <a:rPr lang="en-US"/>
              <a:t>khí  nhân  tạo  bắt  buộc  ngắt  quãng  (intermittent  </a:t>
            </a:r>
            <a:r>
              <a:rPr lang="en-US" smtClean="0"/>
              <a:t>mandatory ventilation </a:t>
            </a:r>
            <a:r>
              <a:rPr lang="en-US"/>
              <a:t>– IMV).</a:t>
            </a:r>
          </a:p>
          <a:p>
            <a:r>
              <a:rPr lang="en-US" smtClean="0"/>
              <a:t> </a:t>
            </a:r>
            <a:r>
              <a:rPr lang="en-US"/>
              <a:t>Thông  khí  nhân  tạo  bắt  buộc  đồng  thì  (synchronized  intermittent</a:t>
            </a:r>
          </a:p>
          <a:p>
            <a:r>
              <a:rPr lang="en-US"/>
              <a:t>mandatory ventilation – SIMV).</a:t>
            </a:r>
          </a:p>
          <a:p>
            <a:pPr marL="109728" indent="0">
              <a:buNone/>
            </a:pPr>
            <a:r>
              <a:rPr lang="en-US" b="1"/>
              <a:t>Hô hấp nhân tạo áp </a:t>
            </a:r>
            <a:r>
              <a:rPr lang="en-US" b="1" smtClean="0"/>
              <a:t>lực</a:t>
            </a:r>
          </a:p>
          <a:p>
            <a:r>
              <a:rPr lang="en-US" smtClean="0"/>
              <a:t> </a:t>
            </a:r>
            <a:r>
              <a:rPr lang="en-US"/>
              <a:t>Hô hấp nhân tạo hỗ trợ toàn phần </a:t>
            </a:r>
            <a:endParaRPr lang="en-US" smtClean="0"/>
          </a:p>
          <a:p>
            <a:r>
              <a:rPr lang="en-US" smtClean="0"/>
              <a:t> </a:t>
            </a:r>
            <a:r>
              <a:rPr lang="en-US"/>
              <a:t>Hô hấp nhân tạo hỗ trợ một phần </a:t>
            </a:r>
          </a:p>
        </p:txBody>
      </p:sp>
      <p:sp>
        <p:nvSpPr>
          <p:cNvPr id="2" name="Title 1"/>
          <p:cNvSpPr>
            <a:spLocks noGrp="1"/>
          </p:cNvSpPr>
          <p:nvPr>
            <p:ph type="title"/>
          </p:nvPr>
        </p:nvSpPr>
        <p:spPr>
          <a:xfrm>
            <a:off x="457200" y="274638"/>
            <a:ext cx="8229600" cy="944562"/>
          </a:xfrm>
        </p:spPr>
        <p:txBody>
          <a:bodyPr/>
          <a:lstStyle/>
          <a:p>
            <a:pPr algn="ctr"/>
            <a:r>
              <a:rPr lang="en-US" b="0" smtClean="0">
                <a:solidFill>
                  <a:schemeClr val="tx1"/>
                </a:solidFill>
                <a:effectLst/>
              </a:rPr>
              <a:t>PHÂN LOẠI</a:t>
            </a:r>
            <a:endParaRPr lang="en-US" b="0">
              <a:solidFill>
                <a:schemeClr val="tx1"/>
              </a:solidFill>
              <a:effectLst/>
            </a:endParaRPr>
          </a:p>
        </p:txBody>
      </p:sp>
    </p:spTree>
    <p:extLst>
      <p:ext uri="{BB962C8B-B14F-4D97-AF65-F5344CB8AC3E}">
        <p14:creationId xmlns:p14="http://schemas.microsoft.com/office/powerpoint/2010/main" val="3690817115"/>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36424634"/>
              </p:ext>
            </p:extLst>
          </p:nvPr>
        </p:nvGraphicFramePr>
        <p:xfrm>
          <a:off x="457200" y="1219200"/>
          <a:ext cx="8229602" cy="3185160"/>
        </p:xfrm>
        <a:graphic>
          <a:graphicData uri="http://schemas.openxmlformats.org/drawingml/2006/table">
            <a:tbl>
              <a:tblPr firstRow="1" bandRow="1">
                <a:tableStyleId>{5C22544A-7EE6-4342-B048-85BDC9FD1C3A}</a:tableStyleId>
              </a:tblPr>
              <a:tblGrid>
                <a:gridCol w="4114801"/>
                <a:gridCol w="4114801"/>
              </a:tblGrid>
              <a:tr h="533400">
                <a:tc>
                  <a:txBody>
                    <a:bodyPr/>
                    <a:lstStyle/>
                    <a:p>
                      <a:pPr algn="ctr"/>
                      <a:r>
                        <a:rPr lang="en-US" sz="2400" b="1" smtClean="0">
                          <a:solidFill>
                            <a:schemeClr val="bg1"/>
                          </a:solidFill>
                          <a:latin typeface="Times New Roman" pitchFamily="18" charset="0"/>
                          <a:cs typeface="Times New Roman" pitchFamily="18" charset="0"/>
                        </a:rPr>
                        <a:t>CHỈ</a:t>
                      </a:r>
                      <a:r>
                        <a:rPr lang="en-US" sz="2400" b="1" baseline="0" smtClean="0">
                          <a:solidFill>
                            <a:schemeClr val="bg1"/>
                          </a:solidFill>
                          <a:latin typeface="Times New Roman" pitchFamily="18" charset="0"/>
                          <a:cs typeface="Times New Roman" pitchFamily="18" charset="0"/>
                        </a:rPr>
                        <a:t> ĐỊNH</a:t>
                      </a:r>
                      <a:endParaRPr lang="en-US" sz="2400" b="1">
                        <a:solidFill>
                          <a:schemeClr val="bg1"/>
                        </a:solidFill>
                        <a:latin typeface="Times New Roman" pitchFamily="18" charset="0"/>
                        <a:cs typeface="Times New Roman" pitchFamily="18" charset="0"/>
                      </a:endParaRPr>
                    </a:p>
                  </a:txBody>
                  <a:tcPr/>
                </a:tc>
                <a:tc>
                  <a:txBody>
                    <a:bodyPr/>
                    <a:lstStyle/>
                    <a:p>
                      <a:pPr algn="ctr"/>
                      <a:r>
                        <a:rPr lang="en-US" sz="2400" b="1" smtClean="0">
                          <a:solidFill>
                            <a:schemeClr val="bg1"/>
                          </a:solidFill>
                          <a:latin typeface="Times New Roman" pitchFamily="18" charset="0"/>
                          <a:cs typeface="Times New Roman" pitchFamily="18" charset="0"/>
                        </a:rPr>
                        <a:t>CHỐNG</a:t>
                      </a:r>
                      <a:r>
                        <a:rPr lang="en-US" sz="2400" b="1" baseline="0" smtClean="0">
                          <a:solidFill>
                            <a:schemeClr val="bg1"/>
                          </a:solidFill>
                          <a:latin typeface="Times New Roman" pitchFamily="18" charset="0"/>
                          <a:cs typeface="Times New Roman" pitchFamily="18" charset="0"/>
                        </a:rPr>
                        <a:t> CHỈ ĐỊNH</a:t>
                      </a:r>
                      <a:endParaRPr lang="en-US" sz="2400" b="1">
                        <a:solidFill>
                          <a:schemeClr val="bg1"/>
                        </a:solidFill>
                        <a:latin typeface="Times New Roman" pitchFamily="18" charset="0"/>
                        <a:cs typeface="Times New Roman" pitchFamily="18" charset="0"/>
                      </a:endParaRPr>
                    </a:p>
                  </a:txBody>
                  <a:tcPr/>
                </a:tc>
              </a:tr>
              <a:tr h="2057400">
                <a:tc>
                  <a:txBody>
                    <a:bodyPr/>
                    <a:lstStyle/>
                    <a:p>
                      <a:r>
                        <a:rPr lang="en-US" sz="2100" kern="1200" smtClean="0">
                          <a:solidFill>
                            <a:schemeClr val="dk1"/>
                          </a:solidFill>
                          <a:effectLst/>
                          <a:latin typeface="Times New Roman" pitchFamily="18" charset="0"/>
                          <a:ea typeface="+mn-ea"/>
                          <a:cs typeface="Times New Roman" pitchFamily="18" charset="0"/>
                        </a:rPr>
                        <a:t>- Cơn ngừng thở.</a:t>
                      </a:r>
                    </a:p>
                    <a:p>
                      <a:r>
                        <a:rPr lang="en-US" sz="2100" kern="1200" smtClean="0">
                          <a:solidFill>
                            <a:schemeClr val="dk1"/>
                          </a:solidFill>
                          <a:effectLst/>
                          <a:latin typeface="Times New Roman" pitchFamily="18" charset="0"/>
                          <a:ea typeface="+mn-ea"/>
                          <a:cs typeface="Times New Roman" pitchFamily="18" charset="0"/>
                        </a:rPr>
                        <a:t>- Suy hô hấp cấp.</a:t>
                      </a:r>
                    </a:p>
                    <a:p>
                      <a:r>
                        <a:rPr lang="en-US" sz="2100" kern="1200" smtClean="0">
                          <a:solidFill>
                            <a:schemeClr val="dk1"/>
                          </a:solidFill>
                          <a:effectLst/>
                          <a:latin typeface="Times New Roman" pitchFamily="18" charset="0"/>
                          <a:ea typeface="+mn-ea"/>
                          <a:cs typeface="Times New Roman" pitchFamily="18" charset="0"/>
                        </a:rPr>
                        <a:t>- Hỗ trợ hô hấp để:</a:t>
                      </a:r>
                    </a:p>
                    <a:p>
                      <a:r>
                        <a:rPr lang="en-US" sz="2100" kern="1200" smtClean="0">
                          <a:solidFill>
                            <a:schemeClr val="dk1"/>
                          </a:solidFill>
                          <a:effectLst/>
                          <a:latin typeface="Times New Roman" pitchFamily="18" charset="0"/>
                          <a:ea typeface="+mn-ea"/>
                          <a:cs typeface="Times New Roman" pitchFamily="18" charset="0"/>
                        </a:rPr>
                        <a:t>+ Giảm bớt công co hô hấp.</a:t>
                      </a:r>
                    </a:p>
                    <a:p>
                      <a:r>
                        <a:rPr lang="en-US" sz="2100" kern="1200" smtClean="0">
                          <a:solidFill>
                            <a:schemeClr val="dk1"/>
                          </a:solidFill>
                          <a:effectLst/>
                          <a:latin typeface="Times New Roman" pitchFamily="18" charset="0"/>
                          <a:ea typeface="+mn-ea"/>
                          <a:cs typeface="Times New Roman" pitchFamily="18" charset="0"/>
                        </a:rPr>
                        <a:t>+ Giảm bớt gánh nặng cho tim.</a:t>
                      </a:r>
                    </a:p>
                    <a:p>
                      <a:r>
                        <a:rPr lang="en-US" sz="2100" kern="1200" smtClean="0">
                          <a:solidFill>
                            <a:schemeClr val="dk1"/>
                          </a:solidFill>
                          <a:effectLst/>
                          <a:latin typeface="Times New Roman" pitchFamily="18" charset="0"/>
                          <a:ea typeface="+mn-ea"/>
                          <a:cs typeface="Times New Roman" pitchFamily="18" charset="0"/>
                        </a:rPr>
                        <a:t>- Hậu phẫu có biến chứng hô hấp và tuần hoàn.</a:t>
                      </a:r>
                    </a:p>
                    <a:p>
                      <a:endParaRPr lang="en-US" sz="2100">
                        <a:latin typeface="Times New Roman" pitchFamily="18" charset="0"/>
                        <a:cs typeface="Times New Roman" pitchFamily="18" charset="0"/>
                      </a:endParaRPr>
                    </a:p>
                  </a:txBody>
                  <a:tcPr/>
                </a:tc>
                <a:tc>
                  <a:txBody>
                    <a:bodyPr/>
                    <a:lstStyle/>
                    <a:p>
                      <a:r>
                        <a:rPr lang="en-US" sz="2000" b="1" i="1" kern="1200" smtClean="0">
                          <a:solidFill>
                            <a:schemeClr val="dk1"/>
                          </a:solidFill>
                          <a:effectLst/>
                          <a:latin typeface="Times New Roman" pitchFamily="18" charset="0"/>
                          <a:ea typeface="+mn-ea"/>
                          <a:cs typeface="Times New Roman" pitchFamily="18" charset="0"/>
                        </a:rPr>
                        <a:t>- </a:t>
                      </a:r>
                      <a:r>
                        <a:rPr lang="en-US" sz="2000" b="1" kern="1200" smtClean="0">
                          <a:solidFill>
                            <a:schemeClr val="dk1"/>
                          </a:solidFill>
                          <a:effectLst/>
                          <a:latin typeface="Times New Roman" pitchFamily="18" charset="0"/>
                          <a:ea typeface="+mn-ea"/>
                          <a:cs typeface="Times New Roman" pitchFamily="18" charset="0"/>
                        </a:rPr>
                        <a:t>Tuyệt đối</a:t>
                      </a:r>
                      <a:r>
                        <a:rPr lang="en-US" sz="2000" b="1" i="1" kern="1200" smtClean="0">
                          <a:solidFill>
                            <a:schemeClr val="dk1"/>
                          </a:solidFill>
                          <a:effectLst/>
                          <a:latin typeface="Times New Roman" pitchFamily="18" charset="0"/>
                          <a:ea typeface="+mn-ea"/>
                          <a:cs typeface="Times New Roman" pitchFamily="18" charset="0"/>
                        </a:rPr>
                        <a:t>:</a:t>
                      </a:r>
                      <a:r>
                        <a:rPr lang="en-US" sz="2000" b="1" kern="1200" smtClean="0">
                          <a:solidFill>
                            <a:schemeClr val="dk1"/>
                          </a:solidFill>
                          <a:effectLst/>
                          <a:latin typeface="Times New Roman" pitchFamily="18" charset="0"/>
                          <a:ea typeface="+mn-ea"/>
                          <a:cs typeface="Times New Roman" pitchFamily="18" charset="0"/>
                        </a:rPr>
                        <a:t> không có.</a:t>
                      </a:r>
                      <a:endParaRPr lang="en-US" sz="2000" kern="1200" smtClean="0">
                        <a:solidFill>
                          <a:schemeClr val="dk1"/>
                        </a:solidFill>
                        <a:effectLst/>
                        <a:latin typeface="Times New Roman" pitchFamily="18" charset="0"/>
                        <a:ea typeface="+mn-ea"/>
                        <a:cs typeface="Times New Roman" pitchFamily="18" charset="0"/>
                      </a:endParaRPr>
                    </a:p>
                    <a:p>
                      <a:r>
                        <a:rPr lang="en-US" sz="2000" b="1" i="1" kern="1200" smtClean="0">
                          <a:solidFill>
                            <a:schemeClr val="dk1"/>
                          </a:solidFill>
                          <a:effectLst/>
                          <a:latin typeface="Times New Roman" pitchFamily="18" charset="0"/>
                          <a:ea typeface="+mn-ea"/>
                          <a:cs typeface="Times New Roman" pitchFamily="18" charset="0"/>
                        </a:rPr>
                        <a:t>- </a:t>
                      </a:r>
                      <a:r>
                        <a:rPr lang="en-US" sz="2000" b="1" kern="1200" smtClean="0">
                          <a:solidFill>
                            <a:schemeClr val="dk1"/>
                          </a:solidFill>
                          <a:effectLst/>
                          <a:latin typeface="Times New Roman" pitchFamily="18" charset="0"/>
                          <a:ea typeface="+mn-ea"/>
                          <a:cs typeface="Times New Roman" pitchFamily="18" charset="0"/>
                        </a:rPr>
                        <a:t>Tương đối:</a:t>
                      </a:r>
                      <a:endParaRPr lang="en-US" sz="2000" kern="1200" smtClean="0">
                        <a:solidFill>
                          <a:schemeClr val="dk1"/>
                        </a:solidFill>
                        <a:effectLst/>
                        <a:latin typeface="Times New Roman" pitchFamily="18" charset="0"/>
                        <a:ea typeface="+mn-ea"/>
                        <a:cs typeface="Times New Roman" pitchFamily="18" charset="0"/>
                      </a:endParaRPr>
                    </a:p>
                    <a:p>
                      <a:r>
                        <a:rPr lang="en-US" sz="2000" kern="1200" smtClean="0">
                          <a:solidFill>
                            <a:schemeClr val="dk1"/>
                          </a:solidFill>
                          <a:effectLst/>
                          <a:latin typeface="Times New Roman" pitchFamily="18" charset="0"/>
                          <a:ea typeface="+mn-ea"/>
                          <a:cs typeface="Times New Roman" pitchFamily="18" charset="0"/>
                        </a:rPr>
                        <a:t>+ Bệnh tim, phổi không hồi phục.</a:t>
                      </a:r>
                    </a:p>
                    <a:p>
                      <a:r>
                        <a:rPr lang="en-US" sz="2000" kern="1200" smtClean="0">
                          <a:solidFill>
                            <a:schemeClr val="dk1"/>
                          </a:solidFill>
                          <a:effectLst/>
                          <a:latin typeface="Times New Roman" pitchFamily="18" charset="0"/>
                          <a:ea typeface="+mn-ea"/>
                          <a:cs typeface="Times New Roman" pitchFamily="18" charset="0"/>
                        </a:rPr>
                        <a:t>+ Tràn dịch, tràn khí màng phổi phải dẫn lưu trước.</a:t>
                      </a:r>
                    </a:p>
                    <a:p>
                      <a:endParaRPr lang="en-US" sz="2000">
                        <a:latin typeface="Times New Roman" pitchFamily="18" charset="0"/>
                        <a:cs typeface="Times New Roman" pitchFamily="18" charset="0"/>
                      </a:endParaRPr>
                    </a:p>
                  </a:txBody>
                  <a:tcPr/>
                </a:tc>
              </a:tr>
            </a:tbl>
          </a:graphicData>
        </a:graphic>
      </p:graphicFrame>
      <p:sp>
        <p:nvSpPr>
          <p:cNvPr id="2" name="Title 1"/>
          <p:cNvSpPr>
            <a:spLocks noGrp="1"/>
          </p:cNvSpPr>
          <p:nvPr>
            <p:ph type="title"/>
          </p:nvPr>
        </p:nvSpPr>
        <p:spPr>
          <a:xfrm>
            <a:off x="457200" y="274638"/>
            <a:ext cx="8229600" cy="944562"/>
          </a:xfrm>
        </p:spPr>
        <p:txBody>
          <a:bodyPr>
            <a:normAutofit fontScale="90000"/>
          </a:bodyPr>
          <a:lstStyle/>
          <a:p>
            <a:pPr algn="ctr"/>
            <a:r>
              <a:rPr lang="en-US" b="0" smtClean="0">
                <a:solidFill>
                  <a:schemeClr val="tx1"/>
                </a:solidFill>
                <a:effectLst/>
              </a:rPr>
              <a:t>CHỈ ĐỊNH, CHỐNG CHỈ ĐỊNH THỞ MÁY</a:t>
            </a:r>
            <a:endParaRPr lang="en-US" b="0">
              <a:solidFill>
                <a:schemeClr val="tx1"/>
              </a:solidFill>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38600"/>
            <a:ext cx="4495800" cy="2819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4038600"/>
            <a:ext cx="4495800" cy="2819400"/>
          </a:xfrm>
          <a:prstGeom prst="rect">
            <a:avLst/>
          </a:prstGeom>
        </p:spPr>
      </p:pic>
    </p:spTree>
    <p:extLst>
      <p:ext uri="{BB962C8B-B14F-4D97-AF65-F5344CB8AC3E}">
        <p14:creationId xmlns:p14="http://schemas.microsoft.com/office/powerpoint/2010/main" val="121407122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6324600"/>
          </a:xfrm>
        </p:spPr>
        <p:txBody>
          <a:bodyPr>
            <a:normAutofit fontScale="92500" lnSpcReduction="20000"/>
          </a:bodyPr>
          <a:lstStyle/>
          <a:p>
            <a:pPr marL="109728" indent="0">
              <a:buNone/>
            </a:pPr>
            <a:r>
              <a:rPr lang="en-US" b="1" smtClean="0"/>
              <a:t>Nhu mô phổi và phế nang</a:t>
            </a:r>
            <a:endParaRPr lang="en-US" smtClean="0"/>
          </a:p>
          <a:p>
            <a:r>
              <a:rPr lang="en-US" smtClean="0"/>
              <a:t> Vỡ phế nang gây tràng khí màng phổi</a:t>
            </a:r>
          </a:p>
          <a:p>
            <a:r>
              <a:rPr lang="en-US" smtClean="0"/>
              <a:t> Chảy máu phổi và tắc mạch phổi do khí</a:t>
            </a:r>
          </a:p>
          <a:p>
            <a:r>
              <a:rPr lang="en-US" smtClean="0"/>
              <a:t> Phân bố khí trong phổi không đều</a:t>
            </a:r>
          </a:p>
          <a:p>
            <a:pPr marL="109728" indent="0">
              <a:buNone/>
            </a:pPr>
            <a:r>
              <a:rPr lang="en-US" b="1" smtClean="0"/>
              <a:t>Tim mạch</a:t>
            </a:r>
            <a:endParaRPr lang="en-US" smtClean="0"/>
          </a:p>
          <a:p>
            <a:r>
              <a:rPr lang="en-US" smtClean="0"/>
              <a:t> Giảm cung lượng tim</a:t>
            </a:r>
          </a:p>
          <a:p>
            <a:r>
              <a:rPr lang="en-US"/>
              <a:t> </a:t>
            </a:r>
            <a:r>
              <a:rPr lang="en-US" smtClean="0"/>
              <a:t>Tăng gánh tim phổi, suy tim</a:t>
            </a:r>
          </a:p>
          <a:p>
            <a:r>
              <a:rPr lang="en-US" smtClean="0"/>
              <a:t> Giảm tuần hoàn não</a:t>
            </a:r>
          </a:p>
          <a:p>
            <a:pPr marL="109728" indent="0">
              <a:buNone/>
            </a:pPr>
            <a:r>
              <a:rPr lang="en-US" b="1" smtClean="0"/>
              <a:t>Rối loạn chuyển hoá</a:t>
            </a:r>
            <a:endParaRPr lang="en-US" smtClean="0"/>
          </a:p>
          <a:p>
            <a:r>
              <a:rPr lang="en-US" smtClean="0"/>
              <a:t> Nhiễm toan hô hấp</a:t>
            </a:r>
          </a:p>
          <a:p>
            <a:r>
              <a:rPr lang="en-US" smtClean="0"/>
              <a:t> Nhiễm kiềm hô hấp</a:t>
            </a:r>
          </a:p>
          <a:p>
            <a:pPr marL="109728" indent="0">
              <a:buNone/>
            </a:pPr>
            <a:r>
              <a:rPr lang="en-US" b="1" smtClean="0"/>
              <a:t>Biến chứng khác</a:t>
            </a:r>
            <a:endParaRPr lang="en-US" smtClean="0"/>
          </a:p>
          <a:p>
            <a:r>
              <a:rPr lang="en-US" smtClean="0"/>
              <a:t> Rối loạn tiêu hoá</a:t>
            </a:r>
          </a:p>
          <a:p>
            <a:r>
              <a:rPr lang="en-US" smtClean="0"/>
              <a:t> Rối loạn tiết niệu</a:t>
            </a:r>
          </a:p>
          <a:p>
            <a:r>
              <a:rPr lang="en-US" smtClean="0"/>
              <a:t> </a:t>
            </a:r>
            <a:r>
              <a:rPr lang="en-US"/>
              <a:t>Loét </a:t>
            </a:r>
            <a:r>
              <a:rPr lang="en-US" smtClean="0"/>
              <a:t>ép</a:t>
            </a:r>
          </a:p>
          <a:p>
            <a:r>
              <a:rPr lang="en-US" smtClean="0"/>
              <a:t> </a:t>
            </a:r>
            <a:r>
              <a:rPr lang="en-US"/>
              <a:t>Nhiễm khuẩn</a:t>
            </a:r>
            <a:endParaRPr lang="en-US" smtClean="0"/>
          </a:p>
          <a:p>
            <a:endParaRPr lang="en-US" smtClean="0"/>
          </a:p>
          <a:p>
            <a:endParaRPr lang="en-US" smtClean="0"/>
          </a:p>
          <a:p>
            <a:endParaRPr lang="en-US" smtClean="0"/>
          </a:p>
          <a:p>
            <a:endParaRPr lang="en-US"/>
          </a:p>
        </p:txBody>
      </p:sp>
      <p:sp>
        <p:nvSpPr>
          <p:cNvPr id="2" name="Title 1"/>
          <p:cNvSpPr>
            <a:spLocks noGrp="1"/>
          </p:cNvSpPr>
          <p:nvPr>
            <p:ph type="title"/>
          </p:nvPr>
        </p:nvSpPr>
        <p:spPr>
          <a:xfrm>
            <a:off x="457200" y="0"/>
            <a:ext cx="8229600" cy="609600"/>
          </a:xfrm>
        </p:spPr>
        <p:txBody>
          <a:bodyPr>
            <a:noAutofit/>
          </a:bodyPr>
          <a:lstStyle/>
          <a:p>
            <a:pPr algn="ctr"/>
            <a:r>
              <a:rPr lang="en-US" b="0" smtClean="0">
                <a:solidFill>
                  <a:schemeClr val="tx1"/>
                </a:solidFill>
                <a:effectLst/>
              </a:rPr>
              <a:t>BIẾN CHỨNG THỞ MÁY</a:t>
            </a:r>
            <a:endParaRPr lang="en-US" b="0">
              <a:solidFill>
                <a:schemeClr val="tx1"/>
              </a:solidFill>
              <a:effectLst/>
            </a:endParaRPr>
          </a:p>
        </p:txBody>
      </p:sp>
    </p:spTree>
    <p:extLst>
      <p:ext uri="{BB962C8B-B14F-4D97-AF65-F5344CB8AC3E}">
        <p14:creationId xmlns:p14="http://schemas.microsoft.com/office/powerpoint/2010/main" val="281644614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2438400"/>
          </a:xfrm>
        </p:spPr>
        <p:txBody>
          <a:bodyPr>
            <a:normAutofit fontScale="92500" lnSpcReduction="20000"/>
          </a:bodyPr>
          <a:lstStyle/>
          <a:p>
            <a:r>
              <a:rPr lang="en-US" smtClean="0"/>
              <a:t>Bóng </a:t>
            </a:r>
            <a:r>
              <a:rPr lang="en-US"/>
              <a:t>Ambu.</a:t>
            </a:r>
          </a:p>
          <a:p>
            <a:r>
              <a:rPr lang="en-US" smtClean="0"/>
              <a:t> </a:t>
            </a:r>
            <a:r>
              <a:rPr lang="en-US"/>
              <a:t>Oxy.</a:t>
            </a:r>
          </a:p>
          <a:p>
            <a:r>
              <a:rPr lang="en-US" smtClean="0"/>
              <a:t> </a:t>
            </a:r>
            <a:r>
              <a:rPr lang="en-US"/>
              <a:t>Máy thở (kiểm tra hoạt động của máy trước). </a:t>
            </a:r>
          </a:p>
          <a:p>
            <a:r>
              <a:rPr lang="en-US" smtClean="0"/>
              <a:t> </a:t>
            </a:r>
            <a:r>
              <a:rPr lang="en-US"/>
              <a:t>Máy đo diện tim.</a:t>
            </a:r>
          </a:p>
          <a:p>
            <a:r>
              <a:rPr lang="en-US" smtClean="0"/>
              <a:t> </a:t>
            </a:r>
            <a:r>
              <a:rPr lang="en-US"/>
              <a:t>Máy đo huyết áp.</a:t>
            </a:r>
          </a:p>
          <a:p>
            <a:r>
              <a:rPr lang="en-US" smtClean="0"/>
              <a:t> </a:t>
            </a:r>
            <a:r>
              <a:rPr lang="en-US"/>
              <a:t>Máy đo oxy mao mạch (SpO2</a:t>
            </a:r>
            <a:r>
              <a:rPr lang="en-US" i="1"/>
              <a:t>).</a:t>
            </a:r>
          </a:p>
          <a:p>
            <a:endParaRPr lang="en-US"/>
          </a:p>
        </p:txBody>
      </p:sp>
      <p:sp>
        <p:nvSpPr>
          <p:cNvPr id="3" name="Title 2"/>
          <p:cNvSpPr>
            <a:spLocks noGrp="1"/>
          </p:cNvSpPr>
          <p:nvPr>
            <p:ph type="title"/>
          </p:nvPr>
        </p:nvSpPr>
        <p:spPr>
          <a:xfrm>
            <a:off x="533400" y="0"/>
            <a:ext cx="8229600" cy="762000"/>
          </a:xfrm>
        </p:spPr>
        <p:txBody>
          <a:bodyPr/>
          <a:lstStyle/>
          <a:p>
            <a:pPr algn="ctr"/>
            <a:r>
              <a:rPr lang="en-US" b="0" smtClean="0">
                <a:solidFill>
                  <a:schemeClr val="tx1"/>
                </a:solidFill>
                <a:effectLst/>
              </a:rPr>
              <a:t>CHUẨN BỊ PHƯƠNG TIỆN </a:t>
            </a:r>
            <a:endParaRPr lang="en-US" b="0">
              <a:solidFill>
                <a:schemeClr val="tx1"/>
              </a:solidFill>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352800"/>
            <a:ext cx="4253948" cy="3124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3346173"/>
            <a:ext cx="4114800" cy="313082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7985030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mtClean="0"/>
              <a:t> </a:t>
            </a:r>
            <a:r>
              <a:rPr lang="en-US"/>
              <a:t>Ðánh giá tình trạng chung đặc biệt là về hô hấp và tuần hoàn, cân người </a:t>
            </a:r>
            <a:r>
              <a:rPr lang="en-US" smtClean="0"/>
              <a:t>bệnh</a:t>
            </a:r>
            <a:r>
              <a:rPr lang="en-US"/>
              <a:t>.</a:t>
            </a:r>
          </a:p>
          <a:p>
            <a:r>
              <a:rPr lang="en-US" smtClean="0"/>
              <a:t> </a:t>
            </a:r>
            <a:r>
              <a:rPr lang="en-US"/>
              <a:t>Chỉ định thông khí nhân tạo hỗ trợ một phần hay toàn phần.</a:t>
            </a:r>
          </a:p>
          <a:p>
            <a:r>
              <a:rPr lang="en-US" smtClean="0"/>
              <a:t> </a:t>
            </a:r>
            <a:r>
              <a:rPr lang="en-US"/>
              <a:t>Giải thích cho nguời bệnh còn tỉnh biết lợi ích của thông khi nhân tạo.</a:t>
            </a:r>
          </a:p>
          <a:p>
            <a:r>
              <a:rPr lang="en-US" smtClean="0"/>
              <a:t> </a:t>
            </a:r>
            <a:r>
              <a:rPr lang="en-US"/>
              <a:t>Ðặt nội khí quản qua đường mũi nếu tỉnh, đường miệng hoặc mũi nếu mê.</a:t>
            </a:r>
          </a:p>
          <a:p>
            <a:r>
              <a:rPr lang="en-US" smtClean="0"/>
              <a:t> </a:t>
            </a:r>
            <a:r>
              <a:rPr lang="en-US"/>
              <a:t>Ðo pH và áp lực trong máu. Cần cố gắng có tiêu chuẩn này.</a:t>
            </a:r>
          </a:p>
          <a:p>
            <a:r>
              <a:rPr lang="en-US"/>
              <a:t> </a:t>
            </a:r>
            <a:r>
              <a:rPr lang="en-US" smtClean="0"/>
              <a:t>Chụp </a:t>
            </a:r>
            <a:r>
              <a:rPr lang="en-US"/>
              <a:t>Xquang phổi để xem vị trí của canun mở khí quản hoặc của ống nội </a:t>
            </a:r>
            <a:r>
              <a:rPr lang="en-US" smtClean="0"/>
              <a:t>khí </a:t>
            </a:r>
            <a:r>
              <a:rPr lang="en-US"/>
              <a:t>quản.</a:t>
            </a:r>
          </a:p>
          <a:p>
            <a:endParaRPr lang="en-US"/>
          </a:p>
        </p:txBody>
      </p:sp>
      <p:sp>
        <p:nvSpPr>
          <p:cNvPr id="2" name="Title 1"/>
          <p:cNvSpPr>
            <a:spLocks noGrp="1"/>
          </p:cNvSpPr>
          <p:nvPr>
            <p:ph type="title"/>
          </p:nvPr>
        </p:nvSpPr>
        <p:spPr/>
        <p:txBody>
          <a:bodyPr>
            <a:normAutofit fontScale="90000"/>
          </a:bodyPr>
          <a:lstStyle/>
          <a:p>
            <a:pPr algn="ctr"/>
            <a:r>
              <a:rPr lang="en-US" b="0">
                <a:solidFill>
                  <a:schemeClr val="tx1"/>
                </a:solidFill>
                <a:effectLst/>
              </a:rPr>
              <a:t>CHUẨN BỊ NGƯỜI BỆNH</a:t>
            </a:r>
            <a:br>
              <a:rPr lang="en-US" b="0">
                <a:solidFill>
                  <a:schemeClr val="tx1"/>
                </a:solidFill>
                <a:effectLst/>
              </a:rPr>
            </a:br>
            <a:endParaRPr lang="en-US" b="0">
              <a:solidFill>
                <a:schemeClr val="tx1"/>
              </a:solidFill>
              <a:effectLst/>
            </a:endParaRPr>
          </a:p>
        </p:txBody>
      </p:sp>
    </p:spTree>
    <p:extLst>
      <p:ext uri="{BB962C8B-B14F-4D97-AF65-F5344CB8AC3E}">
        <p14:creationId xmlns:p14="http://schemas.microsoft.com/office/powerpoint/2010/main" val="2327956190"/>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447</TotalTime>
  <Words>1519</Words>
  <Application>Microsoft Office PowerPoint</Application>
  <PresentationFormat>On-screen Show (4:3)</PresentationFormat>
  <Paragraphs>164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ĐẠI HỌC DUY TÂN KHOA ĐIỀU DƯỠNG  ĐIỀU DƯỠNG HỒI SỨC CẤP CỨU</vt:lpstr>
      <vt:lpstr>Các thành viên nhóm:</vt:lpstr>
      <vt:lpstr>NỘI DUNG</vt:lpstr>
      <vt:lpstr>KHÁI NIỆM</vt:lpstr>
      <vt:lpstr>PHÂN LOẠI</vt:lpstr>
      <vt:lpstr>CHỈ ĐỊNH, CHỐNG CHỈ ĐỊNH THỞ MÁY</vt:lpstr>
      <vt:lpstr>BIẾN CHỨNG THỞ MÁY</vt:lpstr>
      <vt:lpstr>CHUẨN BỊ PHƯƠNG TIỆN </vt:lpstr>
      <vt:lpstr>CHUẨN BỊ NGƯỜI BỆNH </vt:lpstr>
      <vt:lpstr>CÁC BƯỚC TIẾN HÀNH</vt:lpstr>
      <vt:lpstr>QUY TRÌNH ĐIỀU DƯỠNG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PhiLong</dc:creator>
  <cp:lastModifiedBy>PC</cp:lastModifiedBy>
  <cp:revision>37</cp:revision>
  <dcterms:created xsi:type="dcterms:W3CDTF">2016-09-14T08:25:56Z</dcterms:created>
  <dcterms:modified xsi:type="dcterms:W3CDTF">2016-09-15T17:50:06Z</dcterms:modified>
</cp:coreProperties>
</file>