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20" r:id="rId3"/>
    <p:sldMasterId id="2147483744" r:id="rId4"/>
    <p:sldMasterId id="2147483756" r:id="rId5"/>
    <p:sldMasterId id="2147483792" r:id="rId6"/>
  </p:sldMasterIdLst>
  <p:sldIdLst>
    <p:sldId id="267" r:id="rId7"/>
    <p:sldId id="268" r:id="rId8"/>
    <p:sldId id="256" r:id="rId9"/>
    <p:sldId id="258" r:id="rId10"/>
    <p:sldId id="259" r:id="rId11"/>
    <p:sldId id="257" r:id="rId12"/>
    <p:sldId id="272" r:id="rId13"/>
    <p:sldId id="26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60338" y="144487"/>
            <a:ext cx="8831262" cy="6561137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60228-D2BD-4663-84FE-223A59E16F9E}" type="datetimeFigureOut">
              <a:rPr lang="en-US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08D2C-E273-4E8E-91A4-5D1DFCEF9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69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3EADB-81D6-4713-B5BB-62D4E99DD908}" type="datetimeFigureOut">
              <a:rPr lang="en-US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A7E92-D39A-4FFB-8808-0A4A247B7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92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BC6B-EAC2-4B53-9B06-20E097AF784F}" type="datetimeFigureOut">
              <a:rPr lang="en-US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5F323-52FD-431E-A7B4-B31720BDD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81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A2E60-C338-40D1-AD9A-63F1751952F2}" type="datetimeFigureOut">
              <a:rPr lang="en-US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F44F8-0D7B-42AD-8714-EB1AF5C68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20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6CBD2-8549-493A-BF82-6ED0C1EF09CB}" type="datetimeFigureOut">
              <a:rPr lang="en-US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AF1A2-A787-4A85-8358-24661D8AB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28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F5EF7-55DF-4398-BD30-2BF1153F9B50}" type="datetimeFigureOut">
              <a:rPr lang="en-US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77E02-BBD8-456C-91A5-91CFE4111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47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06E31-1504-4EDE-9CFC-D65832D0B3D5}" type="datetimeFigureOut">
              <a:rPr lang="en-US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E7C3B-74C3-4F53-A87F-C03C6592A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8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B425C-793B-4E70-828B-3E6B7C4FC92C}" type="datetimeFigureOut">
              <a:rPr lang="en-US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52190-9981-451E-A012-D6BCB715D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5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6547F-8E69-49BD-802E-C772700784CD}" type="datetimeFigureOut">
              <a:rPr lang="en-US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F0C91-9648-4FDB-AA36-004115CCB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53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B1527-FE66-42E4-824F-24E1D3BBBFCC}" type="datetimeFigureOut">
              <a:rPr lang="en-US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CAA0A-0F5B-434C-B804-1C7079826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97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B2D6E-7585-4E6D-960B-37EFD71F2D43}" type="datetimeFigureOut">
              <a:rPr lang="en-US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D24A4-4A13-46F1-9C2F-D66FBE06C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16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9/14/2016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85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9/14/2016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64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5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7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91" y="4074188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9/14/2016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127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9/14/2016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70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7" y="3429014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14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9/14/2016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44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9/14/2016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804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9/14/2016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3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9/14/2016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14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157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62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40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9/14/2016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336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9/14/2016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49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9/14/2016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3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7517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C1ED-91F4-44E5-8F8C-F0A9B11716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E3E925-AEC3-44B1-A358-4D8917554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C1ED-91F4-44E5-8F8C-F0A9B11716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E925-AEC3-44B1-A358-4D8917554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C1ED-91F4-44E5-8F8C-F0A9B11716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E925-AEC3-44B1-A358-4D8917554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C1ED-91F4-44E5-8F8C-F0A9B11716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E925-AEC3-44B1-A358-4D8917554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C1ED-91F4-44E5-8F8C-F0A9B11716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E925-AEC3-44B1-A358-4D8917554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C1ED-91F4-44E5-8F8C-F0A9B11716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E925-AEC3-44B1-A358-4D8917554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C1ED-91F4-44E5-8F8C-F0A9B11716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E925-AEC3-44B1-A358-4D8917554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C1ED-91F4-44E5-8F8C-F0A9B11716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E925-AEC3-44B1-A358-4D8917554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C1ED-91F4-44E5-8F8C-F0A9B11716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E925-AEC3-44B1-A358-4D8917554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C1ED-91F4-44E5-8F8C-F0A9B11716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E925-AEC3-44B1-A358-4D8917554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C1ED-91F4-44E5-8F8C-F0A9B11716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E925-AEC3-44B1-A358-4D8917554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57804-4575-4479-A058-DDC822CE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313B8-80B8-4445-867B-E7F3892641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57804-4575-4479-A058-DDC822CE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13B8-80B8-4445-867B-E7F3892641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57804-4575-4479-A058-DDC822CE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13B8-80B8-4445-867B-E7F3892641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57804-4575-4479-A058-DDC822CE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13B8-80B8-4445-867B-E7F3892641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57804-4575-4479-A058-DDC822CE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13B8-80B8-4445-867B-E7F3892641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57804-4575-4479-A058-DDC822CE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13B8-80B8-4445-867B-E7F3892641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57804-4575-4479-A058-DDC822CE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13B8-80B8-4445-867B-E7F3892641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57804-4575-4479-A058-DDC822CE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13B8-80B8-4445-867B-E7F3892641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57804-4575-4479-A058-DDC822CE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13B8-80B8-4445-867B-E7F3892641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57804-4575-4479-A058-DDC822CE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13B8-80B8-4445-867B-E7F3892641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57804-4575-4479-A058-DDC822CE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13B8-80B8-4445-867B-E7F3892641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58EDB5-5A9B-47B6-B2E9-61274563616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9/14/2016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F94C2D-0362-468A-BCEF-7FEE39DE11F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2EF088-3FAC-48F1-9526-DFF0CB234E3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9/14/2016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5DA86-C6F7-4B0A-9919-80437F296B2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F6196-2D01-4EBF-A6D1-396219EC9A6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9/14/2016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61F53-35BF-4CF7-B4C2-BE11A42A078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84CAFB-F769-4AFE-A166-F07E60AF236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9/14/2016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75691-6F11-4217-BFFE-4401C818CCD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9C5B04-1E29-4225-8429-C36BC1DD3C4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9/14/2016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3A1233-0A43-46CF-BC8C-5444C696A340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CDE9D0-AAA2-4BC7-8DEE-7E1B72AF920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9/14/2016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0F39BD-80D1-44D1-9702-F23841D625A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73D98-8DBE-454D-87D3-629A0F7D6DD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9/14/2016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CCFA0-080C-4883-9AEC-DE9A53A6692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654474-9BD4-4658-A3DE-82598DA4DAE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9/14/2016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2327DD-7BB3-4AC4-A0B4-3690B2751840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2421F9-12BB-4116-8CFE-74E73E042C1F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9/14/2016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DF624-99C6-44AA-8DF1-B9651E554AF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1BBD0B-6C71-4130-B2E4-2461805B00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9/14/2016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AAA78-9E34-4DED-B9AC-739DF04312A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4D1E56-C59C-4B66-A41F-CF7729F7C3D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9/14/2016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91EBE-0480-439F-A1E1-8F14235A7AC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5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ADB4A8-339E-4476-8BCD-FD46278C4B5A}" type="datetimeFigureOut">
              <a:rPr lang="en-US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E0938B-82B5-418F-A4DA-CDD5EE90E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6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78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9/14/2016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45" y="6250178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9" y="6250177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74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59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15"/>
            <a:ext cx="8001000" cy="990599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KÍNH CHÀO THẦY VÀ CÁC BẠN</a:t>
            </a:r>
            <a:endParaRPr lang="en-US" dirty="0"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8077200" cy="56388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     </a:t>
            </a:r>
            <a:r>
              <a:rPr lang="en-US" sz="2000" b="1" dirty="0" smtClean="0">
                <a:solidFill>
                  <a:srgbClr val="00B0F0"/>
                </a:solidFill>
              </a:rPr>
              <a:t> GVHD </a:t>
            </a:r>
            <a:r>
              <a:rPr lang="en-US" sz="2000" dirty="0" smtClean="0">
                <a:solidFill>
                  <a:srgbClr val="00B0F0"/>
                </a:solidFill>
              </a:rPr>
              <a:t>:   </a:t>
            </a:r>
            <a:r>
              <a:rPr lang="en-US" sz="2000" b="1" dirty="0" err="1" smtClean="0">
                <a:solidFill>
                  <a:schemeClr val="tx1"/>
                </a:solidFill>
              </a:rPr>
              <a:t>Nguyễn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Phúc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Học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rgbClr val="00B0F0"/>
                </a:solidFill>
              </a:rPr>
              <a:t>THÀNH VIÊN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_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1: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Trần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Thị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Tình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2: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Đinh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Thị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Thu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Thúy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3: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Phan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Thị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Xuân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Thủy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4: Nguyễn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Thị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Phương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Thoa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5: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Phan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Thị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Thùy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Trang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6: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Tô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Thị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Tuyết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Trinh </a:t>
            </a: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Đinh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Thị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Oanh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Phạm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Thị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Thanh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Tuyền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Nguyễn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Diệu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Tố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Uyên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Nguyễn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Thị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Hồng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Thắm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11: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Lê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Thanh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Thu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Diễn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12: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Trần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Thị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Cẩm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Dương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13: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Nguyễn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Thị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Thu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Hòa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14: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Nguyễn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Thị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Ánh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Thương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6" name="Picture 4" descr="http://image.17173.com/bbs/v1/2010/07/08/1278559835911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2"/>
            <a:ext cx="9144000" cy="688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146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 Arrow Callout 3"/>
          <p:cNvSpPr/>
          <p:nvPr/>
        </p:nvSpPr>
        <p:spPr>
          <a:xfrm>
            <a:off x="3170827" y="2971799"/>
            <a:ext cx="2772773" cy="1856095"/>
          </a:xfrm>
          <a:prstGeom prst="quadArrowCallou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 DÕI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28" y="3396734"/>
            <a:ext cx="3124199" cy="286232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Theo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VT, f ,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Oxy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hấp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9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5665" y="185869"/>
            <a:ext cx="3428991" cy="286232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XQ</a:t>
            </a:r>
          </a:p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CT – Scanner</a:t>
            </a:r>
          </a:p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Cuff</a:t>
            </a:r>
          </a:p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Theo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Theo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3396734"/>
            <a:ext cx="3227980" cy="34163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Theo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PaO2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&gt; 90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mmHg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SaO2 &gt; 94%, SpO2 &gt;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90%,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Oxy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(PVO2): 36 - 44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mmHg,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oxy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(SVO2): 66 -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74%,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PaCO2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36 - 44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mmHg,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(PVCO2): 42 - 48 mmHg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4864970"/>
            <a:ext cx="2514600" cy="175432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- PH: 7.35 - 7.45 - PaCO2: 36 - 44 mmHg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- HCO3 -: 22 - 26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/l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- BE:- 3 →+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6539" y="1071770"/>
            <a:ext cx="4571999" cy="175432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Theo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Theo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oxy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phổi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9" y="185869"/>
            <a:ext cx="5238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THEO DÕI VÀ CHĂM SÓC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THEO DÕI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186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re 3"/>
          <p:cNvSpPr txBox="1">
            <a:spLocks/>
          </p:cNvSpPr>
          <p:nvPr/>
        </p:nvSpPr>
        <p:spPr>
          <a:xfrm>
            <a:off x="663575" y="0"/>
            <a:ext cx="6861175" cy="765175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hăm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109" descr="D:\Phuong Mai EU\INBOUND VN\Khách hàng\Powerpoint dep\Logo\PowerPoint Dep full vien tra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575425"/>
            <a:ext cx="156051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6" name="Group 41"/>
          <p:cNvGrpSpPr>
            <a:grpSpLocks/>
          </p:cNvGrpSpPr>
          <p:nvPr/>
        </p:nvGrpSpPr>
        <p:grpSpPr bwMode="auto">
          <a:xfrm>
            <a:off x="4565178" y="711201"/>
            <a:ext cx="4578821" cy="6146799"/>
            <a:chOff x="4448640" y="844176"/>
            <a:chExt cx="4105111" cy="1486869"/>
          </a:xfrm>
        </p:grpSpPr>
        <p:grpSp>
          <p:nvGrpSpPr>
            <p:cNvPr id="52" name="Группа 211"/>
            <p:cNvGrpSpPr/>
            <p:nvPr/>
          </p:nvGrpSpPr>
          <p:grpSpPr>
            <a:xfrm>
              <a:off x="4448640" y="844176"/>
              <a:ext cx="4105111" cy="1486869"/>
              <a:chOff x="566108" y="3987447"/>
              <a:chExt cx="2331357" cy="148686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4" name="Скругленный прямоугольник 212"/>
              <p:cNvSpPr/>
              <p:nvPr/>
            </p:nvSpPr>
            <p:spPr>
              <a:xfrm>
                <a:off x="569582" y="4079434"/>
                <a:ext cx="2327883" cy="1394882"/>
              </a:xfrm>
              <a:prstGeom prst="roundRect">
                <a:avLst>
                  <a:gd name="adj" fmla="val 4189"/>
                </a:avLst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" name="Скругленный прямоугольник 213"/>
              <p:cNvSpPr/>
              <p:nvPr/>
            </p:nvSpPr>
            <p:spPr>
              <a:xfrm>
                <a:off x="566108" y="3987447"/>
                <a:ext cx="2327883" cy="279131"/>
              </a:xfrm>
              <a:prstGeom prst="roundRect">
                <a:avLst>
                  <a:gd name="adj" fmla="val 15230"/>
                </a:avLst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3" name="TextBox 44"/>
            <p:cNvSpPr txBox="1">
              <a:spLocks noChangeArrowheads="1"/>
            </p:cNvSpPr>
            <p:nvPr/>
          </p:nvSpPr>
          <p:spPr bwMode="auto">
            <a:xfrm>
              <a:off x="4545847" y="890681"/>
              <a:ext cx="3916818" cy="245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r>
                <a:rPr lang="en-US" sz="3000" b="1" kern="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2.2 </a:t>
              </a:r>
              <a:r>
                <a:rPr lang="en-US" sz="3000" b="1" kern="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000" b="1" kern="0" dirty="0" err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hòng</a:t>
              </a:r>
              <a:r>
                <a:rPr lang="en-US" sz="3000" b="1" kern="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kern="0" dirty="0" err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chống</a:t>
              </a:r>
              <a:r>
                <a:rPr lang="en-US" sz="3000" b="1" kern="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kern="0" dirty="0" err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nhiễm</a:t>
              </a:r>
              <a:r>
                <a:rPr lang="en-US" sz="3000" b="1" kern="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kern="0" dirty="0" err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khuẩn</a:t>
              </a:r>
              <a:r>
                <a:rPr lang="en-US" sz="3000" b="1" kern="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000" b="1" kern="0" dirty="0" err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loét</a:t>
              </a:r>
              <a:r>
                <a:rPr lang="en-US" sz="3000" b="1" kern="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kern="0" dirty="0" err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ép</a:t>
              </a:r>
              <a:endParaRPr lang="ru-RU" sz="30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44"/>
            <p:cNvSpPr txBox="1">
              <a:spLocks noChangeArrowheads="1"/>
            </p:cNvSpPr>
            <p:nvPr/>
          </p:nvSpPr>
          <p:spPr bwMode="auto">
            <a:xfrm>
              <a:off x="4584274" y="1575706"/>
              <a:ext cx="3916818" cy="100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buFont typeface="Arial" charset="0"/>
                <a:buChar char="•"/>
                <a:defRPr/>
              </a:pPr>
              <a:endParaRPr lang="en-US" sz="2100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77" name="Group 41"/>
          <p:cNvGrpSpPr>
            <a:grpSpLocks/>
          </p:cNvGrpSpPr>
          <p:nvPr/>
        </p:nvGrpSpPr>
        <p:grpSpPr bwMode="auto">
          <a:xfrm>
            <a:off x="-133921" y="740084"/>
            <a:ext cx="4572000" cy="6086475"/>
            <a:chOff x="4583875" y="797914"/>
            <a:chExt cx="3685586" cy="2550858"/>
          </a:xfrm>
        </p:grpSpPr>
        <p:grpSp>
          <p:nvGrpSpPr>
            <p:cNvPr id="107" name="Группа 211"/>
            <p:cNvGrpSpPr/>
            <p:nvPr/>
          </p:nvGrpSpPr>
          <p:grpSpPr>
            <a:xfrm>
              <a:off x="4583875" y="797914"/>
              <a:ext cx="3685586" cy="2550858"/>
              <a:chOff x="642910" y="3941185"/>
              <a:chExt cx="2093102" cy="255085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Скругленный прямоугольник 212"/>
              <p:cNvSpPr/>
              <p:nvPr/>
            </p:nvSpPr>
            <p:spPr>
              <a:xfrm>
                <a:off x="642910" y="3941185"/>
                <a:ext cx="2093102" cy="2550858"/>
              </a:xfrm>
              <a:prstGeom prst="roundRect">
                <a:avLst>
                  <a:gd name="adj" fmla="val 4189"/>
                </a:avLst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" name="Скругленный прямоугольник 213"/>
              <p:cNvSpPr/>
              <p:nvPr/>
            </p:nvSpPr>
            <p:spPr>
              <a:xfrm>
                <a:off x="691722" y="3941185"/>
                <a:ext cx="2044289" cy="483621"/>
              </a:xfrm>
              <a:prstGeom prst="roundRect">
                <a:avLst>
                  <a:gd name="adj" fmla="val 15230"/>
                </a:avLst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8" name="TextBox 44"/>
            <p:cNvSpPr txBox="1">
              <a:spLocks noChangeArrowheads="1"/>
            </p:cNvSpPr>
            <p:nvPr/>
          </p:nvSpPr>
          <p:spPr bwMode="auto">
            <a:xfrm>
              <a:off x="4788630" y="933640"/>
              <a:ext cx="3122510" cy="232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r>
                <a:rPr lang="en-US" sz="30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2.1 </a:t>
              </a:r>
              <a:r>
                <a:rPr lang="en-US" sz="3000" kern="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3000" kern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ỗ</a:t>
              </a:r>
              <a:r>
                <a:rPr lang="en-US" sz="30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kern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trợ</a:t>
              </a:r>
              <a:r>
                <a:rPr lang="en-US" sz="30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kern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hô</a:t>
              </a:r>
              <a:r>
                <a:rPr lang="en-US" sz="30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kern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hấp</a:t>
              </a:r>
              <a:endParaRPr lang="ru-RU" sz="3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TextBox 44"/>
            <p:cNvSpPr txBox="1">
              <a:spLocks noChangeArrowheads="1"/>
            </p:cNvSpPr>
            <p:nvPr/>
          </p:nvSpPr>
          <p:spPr bwMode="auto">
            <a:xfrm>
              <a:off x="4902525" y="1572353"/>
              <a:ext cx="3189056" cy="17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2100" i="1" kern="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100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48702" y="2165725"/>
            <a:ext cx="374545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644233" y="2026691"/>
            <a:ext cx="45132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canyl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-12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đờm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sặc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4023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508002" y="0"/>
            <a:ext cx="8331198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2.3 </a:t>
            </a:r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calo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/kg/24giờ,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35 – 50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calo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/kg/24giờ,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– 2,5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/24giờ,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1,5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/24giờ.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teo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ứ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trệ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engineering.uomosul.edu.iq/files/news/news_294277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204100"/>
            <a:ext cx="1937650" cy="64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23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381000" y="1079500"/>
            <a:ext cx="85344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2.4 </a:t>
            </a:r>
            <a:r>
              <a:rPr lang="en-US" sz="2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7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2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27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oxy, </a:t>
            </a:r>
            <a:r>
              <a:rPr lang="en-US" sz="2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2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oxy, ý </a:t>
            </a:r>
            <a:r>
              <a:rPr lang="en-US" sz="2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ngiệm</a:t>
            </a:r>
            <a:r>
              <a:rPr lang="en-US" sz="2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2.5 </a:t>
            </a:r>
            <a:r>
              <a:rPr lang="en-US" sz="27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khoẻ</a:t>
            </a:r>
            <a:endParaRPr lang="en-US" sz="27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giãy</a:t>
            </a:r>
            <a:r>
              <a:rPr lang="en-US" sz="2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giụa</a:t>
            </a:r>
            <a:r>
              <a:rPr lang="en-US" sz="2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2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7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engineering.uomosul.edu.iq/files/news/news_294277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125" y="6273800"/>
            <a:ext cx="17526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838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458200" cy="6172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2.6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" y="1295400"/>
            <a:ext cx="1752600" cy="4800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6931" y="656230"/>
            <a:ext cx="58674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-</a:t>
            </a:r>
            <a:r>
              <a:rPr lang="en-US" sz="2400" dirty="0" smtClean="0"/>
              <a:t> </a:t>
            </a:r>
            <a:r>
              <a:rPr lang="en-US" sz="2800" dirty="0" err="1"/>
              <a:t>Bệnh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chống</a:t>
            </a:r>
            <a:r>
              <a:rPr lang="en-US" sz="2800" dirty="0"/>
              <a:t> </a:t>
            </a:r>
            <a:r>
              <a:rPr lang="en-US" sz="2800" dirty="0" err="1"/>
              <a:t>máy</a:t>
            </a:r>
            <a:r>
              <a:rPr lang="en-US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838734" y="1763120"/>
            <a:ext cx="58674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Da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19400" y="2800350"/>
            <a:ext cx="5867400" cy="800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SpO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&gt; 90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%.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&lt; 100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15988" y="3843123"/>
            <a:ext cx="5867400" cy="8353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&gt; 1,5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/24giờ.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56931" y="4918880"/>
            <a:ext cx="5867400" cy="796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5988" y="5842095"/>
            <a:ext cx="58674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133600" y="1524000"/>
            <a:ext cx="685800" cy="2171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7" idx="1"/>
          </p:cNvCxnSpPr>
          <p:nvPr/>
        </p:nvCxnSpPr>
        <p:spPr>
          <a:xfrm flipV="1">
            <a:off x="2152934" y="2144120"/>
            <a:ext cx="685800" cy="133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133600" y="3200400"/>
            <a:ext cx="685800" cy="495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" idx="6"/>
          </p:cNvCxnSpPr>
          <p:nvPr/>
        </p:nvCxnSpPr>
        <p:spPr>
          <a:xfrm>
            <a:off x="2133600" y="3695700"/>
            <a:ext cx="685800" cy="323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4" idx="6"/>
          </p:cNvCxnSpPr>
          <p:nvPr/>
        </p:nvCxnSpPr>
        <p:spPr>
          <a:xfrm>
            <a:off x="2133600" y="3695700"/>
            <a:ext cx="6858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3" idx="1"/>
          </p:cNvCxnSpPr>
          <p:nvPr/>
        </p:nvCxnSpPr>
        <p:spPr>
          <a:xfrm>
            <a:off x="2130188" y="4203795"/>
            <a:ext cx="685800" cy="213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673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X9mXntIOU9o/U7RMtPutPHI/AAAAAAAABEo/MeHwHQ0SMrs/s1600/h%C3%ACnh+%E1%BA%A3nh+%C4%91%E1%BA%B9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CẢM ƠN THẦY VÀ CÁC BẠN ĐÃ LẮNG NGHE</a:t>
            </a:r>
            <a:endParaRPr lang="en-US" sz="6000" b="1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4338" name="Picture 2" descr="http://image.17173.com/bbs/v1/2010/07/08/12785598359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652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810" y="2674938"/>
            <a:ext cx="5070318" cy="34512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3400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en-US" sz="4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CHĂM SÓC BỆNH NHÂN THỞ MÁY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95541"/>
            <a:ext cx="6553200" cy="446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21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103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" y="2286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PHẦN I: TỔNG QUAN BỆNH HỌC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10668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vi-VN" dirty="0"/>
          </a:p>
        </p:txBody>
      </p:sp>
      <p:sp>
        <p:nvSpPr>
          <p:cNvPr id="11" name="TextBox 10"/>
          <p:cNvSpPr txBox="1"/>
          <p:nvPr/>
        </p:nvSpPr>
        <p:spPr>
          <a:xfrm>
            <a:off x="718782" y="882134"/>
            <a:ext cx="533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1. ĐẠI CƯƠNG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0642" y="1399597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1.1. ĐỊNH NGHĨA THỞ MÁY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6439" y="1885418"/>
            <a:ext cx="7467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4146" y="2690311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1.2. THÔNG SỐ HÔ HẤP</a:t>
            </a: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4193060" y="3167365"/>
            <a:ext cx="1899742" cy="997804"/>
          </a:xfrm>
          <a:prstGeom prst="flowChartConnec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Flowchart: Connector 21"/>
          <p:cNvSpPr/>
          <p:nvPr/>
        </p:nvSpPr>
        <p:spPr>
          <a:xfrm>
            <a:off x="1523999" y="4495801"/>
            <a:ext cx="1861783" cy="1063542"/>
          </a:xfrm>
          <a:prstGeom prst="flowChartConnec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Flowchart: Connector 22"/>
          <p:cNvSpPr/>
          <p:nvPr/>
        </p:nvSpPr>
        <p:spPr>
          <a:xfrm>
            <a:off x="2247473" y="5843516"/>
            <a:ext cx="1905568" cy="1066800"/>
          </a:xfrm>
          <a:prstGeom prst="flowChartConnec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Flowchart: Connector 23"/>
          <p:cNvSpPr/>
          <p:nvPr/>
        </p:nvSpPr>
        <p:spPr>
          <a:xfrm>
            <a:off x="6916857" y="4495801"/>
            <a:ext cx="1884244" cy="1063542"/>
          </a:xfrm>
          <a:prstGeom prst="flowChartConnec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Flowchart: Connector 24"/>
          <p:cNvSpPr/>
          <p:nvPr/>
        </p:nvSpPr>
        <p:spPr>
          <a:xfrm>
            <a:off x="6171631" y="5843516"/>
            <a:ext cx="1877418" cy="1066800"/>
          </a:xfrm>
          <a:prstGeom prst="flowChartConnec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5-Point Star 27"/>
          <p:cNvSpPr/>
          <p:nvPr/>
        </p:nvSpPr>
        <p:spPr>
          <a:xfrm>
            <a:off x="3385782" y="4187018"/>
            <a:ext cx="3514299" cy="2414517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TextBox 28"/>
          <p:cNvSpPr txBox="1"/>
          <p:nvPr/>
        </p:nvSpPr>
        <p:spPr>
          <a:xfrm>
            <a:off x="4496936" y="5128455"/>
            <a:ext cx="15558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endParaRPr lang="vi-VN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62115" y="3340855"/>
            <a:ext cx="2285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 TV)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22260" y="4543680"/>
            <a:ext cx="15612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 IRL)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38399" y="5970657"/>
            <a:ext cx="1523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cặn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 RV)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34000" y="4495801"/>
            <a:ext cx="1579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 ERV</a:t>
            </a:r>
            <a:r>
              <a:rPr lang="en-US" dirty="0" smtClean="0"/>
              <a:t>)</a:t>
            </a:r>
            <a:endParaRPr lang="vi-VN" dirty="0"/>
          </a:p>
        </p:txBody>
      </p:sp>
      <p:sp>
        <p:nvSpPr>
          <p:cNvPr id="34" name="TextBox 33"/>
          <p:cNvSpPr txBox="1"/>
          <p:nvPr/>
        </p:nvSpPr>
        <p:spPr>
          <a:xfrm>
            <a:off x="6535142" y="6065194"/>
            <a:ext cx="1510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(VC)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67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6" y="-461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7"/>
          <p:cNvGrpSpPr>
            <a:grpSpLocks/>
          </p:cNvGrpSpPr>
          <p:nvPr/>
        </p:nvGrpSpPr>
        <p:grpSpPr bwMode="auto">
          <a:xfrm>
            <a:off x="514716" y="3968649"/>
            <a:ext cx="2147372" cy="2508351"/>
            <a:chOff x="457200" y="1239996"/>
            <a:chExt cx="2177144" cy="2804886"/>
          </a:xfrm>
        </p:grpSpPr>
        <p:sp>
          <p:nvSpPr>
            <p:cNvPr id="4" name="Rectangle 3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36544" y="1292758"/>
              <a:ext cx="2018456" cy="2695958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076" name="Group 6"/>
          <p:cNvGrpSpPr>
            <a:grpSpLocks/>
          </p:cNvGrpSpPr>
          <p:nvPr/>
        </p:nvGrpSpPr>
        <p:grpSpPr bwMode="auto">
          <a:xfrm flipV="1">
            <a:off x="459361" y="3483071"/>
            <a:ext cx="2202727" cy="751430"/>
            <a:chOff x="4763053" y="2429435"/>
            <a:chExt cx="2840865" cy="833718"/>
          </a:xfrm>
        </p:grpSpPr>
        <p:sp>
          <p:nvSpPr>
            <p:cNvPr id="55" name="Freeform 54"/>
            <p:cNvSpPr/>
            <p:nvPr/>
          </p:nvSpPr>
          <p:spPr bwMode="gray">
            <a:xfrm>
              <a:off x="4770794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69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6" name="Pie 55"/>
            <p:cNvSpPr/>
            <p:nvPr/>
          </p:nvSpPr>
          <p:spPr bwMode="gray">
            <a:xfrm>
              <a:off x="4763053" y="3084134"/>
              <a:ext cx="305076" cy="179019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2D2015"/>
                </a:solidFill>
              </a:endParaRPr>
            </a:p>
          </p:txBody>
        </p:sp>
      </p:grpSp>
      <p:grpSp>
        <p:nvGrpSpPr>
          <p:cNvPr id="3077" name="Group 57"/>
          <p:cNvGrpSpPr>
            <a:grpSpLocks/>
          </p:cNvGrpSpPr>
          <p:nvPr/>
        </p:nvGrpSpPr>
        <p:grpSpPr bwMode="auto">
          <a:xfrm>
            <a:off x="3590765" y="3704695"/>
            <a:ext cx="2106864" cy="2480434"/>
            <a:chOff x="457200" y="1239996"/>
            <a:chExt cx="2177144" cy="2804886"/>
          </a:xfrm>
        </p:grpSpPr>
        <p:sp>
          <p:nvSpPr>
            <p:cNvPr id="59" name="Rectangle 58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35936" y="1294659"/>
              <a:ext cx="2019673" cy="2693852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078" name="Group 60"/>
          <p:cNvGrpSpPr>
            <a:grpSpLocks/>
          </p:cNvGrpSpPr>
          <p:nvPr/>
        </p:nvGrpSpPr>
        <p:grpSpPr bwMode="auto">
          <a:xfrm flipV="1">
            <a:off x="3498105" y="3247045"/>
            <a:ext cx="2207881" cy="794751"/>
            <a:chOff x="4782670" y="2429435"/>
            <a:chExt cx="2840865" cy="833718"/>
          </a:xfrm>
        </p:grpSpPr>
        <p:sp>
          <p:nvSpPr>
            <p:cNvPr id="64" name="Freeform 63"/>
            <p:cNvSpPr/>
            <p:nvPr/>
          </p:nvSpPr>
          <p:spPr bwMode="gray">
            <a:xfrm>
              <a:off x="4790411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5" name="Pie 64"/>
            <p:cNvSpPr/>
            <p:nvPr/>
          </p:nvSpPr>
          <p:spPr bwMode="gray">
            <a:xfrm>
              <a:off x="4782670" y="3084499"/>
              <a:ext cx="303725" cy="17865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2D2015"/>
                </a:solidFill>
              </a:endParaRPr>
            </a:p>
          </p:txBody>
        </p:sp>
      </p:grpSp>
      <p:grpSp>
        <p:nvGrpSpPr>
          <p:cNvPr id="3079" name="Group 71"/>
          <p:cNvGrpSpPr>
            <a:grpSpLocks/>
          </p:cNvGrpSpPr>
          <p:nvPr/>
        </p:nvGrpSpPr>
        <p:grpSpPr bwMode="auto">
          <a:xfrm>
            <a:off x="6511096" y="3114182"/>
            <a:ext cx="2099503" cy="2562710"/>
            <a:chOff x="457200" y="1239996"/>
            <a:chExt cx="2177144" cy="2804886"/>
          </a:xfrm>
        </p:grpSpPr>
        <p:sp>
          <p:nvSpPr>
            <p:cNvPr id="73" name="Rectangle 72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36557" y="1293850"/>
              <a:ext cx="2018430" cy="2694187"/>
            </a:xfrm>
            <a:prstGeom prst="rect">
              <a:avLst/>
            </a:prstGeom>
            <a:noFill/>
            <a:ln w="19050">
              <a:solidFill>
                <a:schemeClr val="accent4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080" name="Group 75"/>
          <p:cNvGrpSpPr>
            <a:grpSpLocks/>
          </p:cNvGrpSpPr>
          <p:nvPr/>
        </p:nvGrpSpPr>
        <p:grpSpPr bwMode="auto">
          <a:xfrm flipV="1">
            <a:off x="6483940" y="2623570"/>
            <a:ext cx="2126659" cy="795064"/>
            <a:chOff x="4782670" y="2429435"/>
            <a:chExt cx="2840865" cy="833718"/>
          </a:xfrm>
        </p:grpSpPr>
        <p:sp>
          <p:nvSpPr>
            <p:cNvPr id="77" name="Freeform 76"/>
            <p:cNvSpPr/>
            <p:nvPr/>
          </p:nvSpPr>
          <p:spPr bwMode="gray">
            <a:xfrm>
              <a:off x="4790411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6900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8" name="Pie 77"/>
            <p:cNvSpPr/>
            <p:nvPr/>
          </p:nvSpPr>
          <p:spPr bwMode="gray">
            <a:xfrm>
              <a:off x="4782670" y="3084673"/>
              <a:ext cx="305073" cy="178480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2D2015"/>
                </a:solidFill>
              </a:endParaRPr>
            </a:p>
          </p:txBody>
        </p:sp>
      </p:grpSp>
      <p:sp>
        <p:nvSpPr>
          <p:cNvPr id="3081" name="Rectangle 79"/>
          <p:cNvSpPr>
            <a:spLocks noChangeArrowheads="1"/>
          </p:cNvSpPr>
          <p:nvPr/>
        </p:nvSpPr>
        <p:spPr bwMode="auto">
          <a:xfrm>
            <a:off x="590550" y="3725871"/>
            <a:ext cx="22288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4A4644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29979" y="4024516"/>
            <a:ext cx="20259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hấp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dirty="0">
              <a:solidFill>
                <a:srgbClr val="2D2015"/>
              </a:solidFill>
              <a:latin typeface="Times New Roman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838200"/>
            <a:ext cx="486727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1.3. THÔNG KHÍ HÔ HẤP</a:t>
            </a:r>
          </a:p>
          <a:p>
            <a:endParaRPr lang="vi-VN" dirty="0"/>
          </a:p>
        </p:txBody>
      </p:sp>
      <p:sp>
        <p:nvSpPr>
          <p:cNvPr id="3" name="TextBox 2"/>
          <p:cNvSpPr txBox="1"/>
          <p:nvPr/>
        </p:nvSpPr>
        <p:spPr>
          <a:xfrm>
            <a:off x="882081" y="3562100"/>
            <a:ext cx="172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(Vo)</a:t>
            </a:r>
            <a:endParaRPr lang="vi-VN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528" y="2279835"/>
            <a:ext cx="798983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sống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722066" y="4725587"/>
            <a:ext cx="176338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  <p:sp>
        <p:nvSpPr>
          <p:cNvPr id="11" name="TextBox 10"/>
          <p:cNvSpPr txBox="1"/>
          <p:nvPr/>
        </p:nvSpPr>
        <p:spPr>
          <a:xfrm>
            <a:off x="3629979" y="3424390"/>
            <a:ext cx="1974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(DS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1095" y="2791016"/>
            <a:ext cx="1870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nang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7623" y="3899937"/>
            <a:ext cx="1927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 Vo- (DS*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497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oup 22"/>
          <p:cNvGrpSpPr>
            <a:grpSpLocks/>
          </p:cNvGrpSpPr>
          <p:nvPr/>
        </p:nvGrpSpPr>
        <p:grpSpPr bwMode="auto">
          <a:xfrm>
            <a:off x="6735633" y="1413669"/>
            <a:ext cx="2383953" cy="2990850"/>
            <a:chOff x="457200" y="1239996"/>
            <a:chExt cx="2177144" cy="2804886"/>
          </a:xfrm>
        </p:grpSpPr>
        <p:sp>
          <p:nvSpPr>
            <p:cNvPr id="24" name="Rectangle 23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6316" y="1341234"/>
              <a:ext cx="2018913" cy="2600921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100" name="Group 25"/>
          <p:cNvGrpSpPr>
            <a:grpSpLocks/>
          </p:cNvGrpSpPr>
          <p:nvPr/>
        </p:nvGrpSpPr>
        <p:grpSpPr bwMode="auto">
          <a:xfrm flipV="1">
            <a:off x="6633358" y="983479"/>
            <a:ext cx="2486228" cy="690866"/>
            <a:chOff x="4763053" y="2429435"/>
            <a:chExt cx="2840865" cy="833718"/>
          </a:xfrm>
        </p:grpSpPr>
        <p:sp>
          <p:nvSpPr>
            <p:cNvPr id="27" name="Freeform 26"/>
            <p:cNvSpPr/>
            <p:nvPr/>
          </p:nvSpPr>
          <p:spPr bwMode="gray">
            <a:xfrm>
              <a:off x="4770794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8" name="Pie 27"/>
            <p:cNvSpPr/>
            <p:nvPr/>
          </p:nvSpPr>
          <p:spPr bwMode="gray">
            <a:xfrm>
              <a:off x="4763053" y="3083859"/>
              <a:ext cx="304058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2D2015"/>
                </a:solidFill>
              </a:endParaRPr>
            </a:p>
          </p:txBody>
        </p:sp>
      </p:grpSp>
      <p:grpSp>
        <p:nvGrpSpPr>
          <p:cNvPr id="4101" name="Group 16"/>
          <p:cNvGrpSpPr>
            <a:grpSpLocks/>
          </p:cNvGrpSpPr>
          <p:nvPr/>
        </p:nvGrpSpPr>
        <p:grpSpPr bwMode="auto">
          <a:xfrm>
            <a:off x="4528072" y="1628447"/>
            <a:ext cx="2385988" cy="3534233"/>
            <a:chOff x="377650" y="1341033"/>
            <a:chExt cx="2177144" cy="3357251"/>
          </a:xfrm>
        </p:grpSpPr>
        <p:sp>
          <p:nvSpPr>
            <p:cNvPr id="18" name="Rectangle 17"/>
            <p:cNvSpPr/>
            <p:nvPr/>
          </p:nvSpPr>
          <p:spPr>
            <a:xfrm>
              <a:off x="377650" y="1893398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36749" y="1341033"/>
              <a:ext cx="2018045" cy="2601305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102" name="Group 19"/>
          <p:cNvGrpSpPr>
            <a:grpSpLocks/>
          </p:cNvGrpSpPr>
          <p:nvPr/>
        </p:nvGrpSpPr>
        <p:grpSpPr bwMode="auto">
          <a:xfrm flipV="1">
            <a:off x="4483106" y="1746631"/>
            <a:ext cx="2430954" cy="715632"/>
            <a:chOff x="4616871" y="2421420"/>
            <a:chExt cx="2833124" cy="841733"/>
          </a:xfrm>
        </p:grpSpPr>
        <p:sp>
          <p:nvSpPr>
            <p:cNvPr id="21" name="Freeform 20"/>
            <p:cNvSpPr/>
            <p:nvPr/>
          </p:nvSpPr>
          <p:spPr bwMode="gray">
            <a:xfrm>
              <a:off x="4616871" y="2421420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69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Pie 21"/>
            <p:cNvSpPr/>
            <p:nvPr/>
          </p:nvSpPr>
          <p:spPr bwMode="gray">
            <a:xfrm>
              <a:off x="4763053" y="3084244"/>
              <a:ext cx="304682" cy="178909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2D2015"/>
                </a:solidFill>
              </a:endParaRPr>
            </a:p>
          </p:txBody>
        </p:sp>
      </p:grpSp>
      <p:grpSp>
        <p:nvGrpSpPr>
          <p:cNvPr id="4103" name="Group 10"/>
          <p:cNvGrpSpPr>
            <a:grpSpLocks/>
          </p:cNvGrpSpPr>
          <p:nvPr/>
        </p:nvGrpSpPr>
        <p:grpSpPr bwMode="auto">
          <a:xfrm>
            <a:off x="2308219" y="2915443"/>
            <a:ext cx="2357437" cy="2906712"/>
            <a:chOff x="457200" y="1239996"/>
            <a:chExt cx="2177144" cy="2804886"/>
          </a:xfrm>
        </p:grpSpPr>
        <p:sp>
          <p:nvSpPr>
            <p:cNvPr id="12" name="Rectangle 11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6369" y="1341101"/>
              <a:ext cx="2018806" cy="2601145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104" name="Group 13"/>
          <p:cNvGrpSpPr>
            <a:grpSpLocks/>
          </p:cNvGrpSpPr>
          <p:nvPr/>
        </p:nvGrpSpPr>
        <p:grpSpPr bwMode="auto">
          <a:xfrm flipV="1">
            <a:off x="2157529" y="2482850"/>
            <a:ext cx="2573337" cy="706438"/>
            <a:chOff x="4695696" y="3084244"/>
            <a:chExt cx="2833124" cy="795598"/>
          </a:xfrm>
        </p:grpSpPr>
        <p:sp>
          <p:nvSpPr>
            <p:cNvPr id="15" name="Freeform 14"/>
            <p:cNvSpPr/>
            <p:nvPr/>
          </p:nvSpPr>
          <p:spPr bwMode="gray">
            <a:xfrm>
              <a:off x="4695696" y="311087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Pie 15"/>
            <p:cNvSpPr/>
            <p:nvPr/>
          </p:nvSpPr>
          <p:spPr bwMode="gray">
            <a:xfrm>
              <a:off x="4763858" y="3084244"/>
              <a:ext cx="304111" cy="178786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2D2015"/>
                </a:solidFill>
              </a:endParaRPr>
            </a:p>
          </p:txBody>
        </p:sp>
      </p:grpSp>
      <p:grpSp>
        <p:nvGrpSpPr>
          <p:cNvPr id="4105" name="Group 4"/>
          <p:cNvGrpSpPr>
            <a:grpSpLocks/>
          </p:cNvGrpSpPr>
          <p:nvPr/>
        </p:nvGrpSpPr>
        <p:grpSpPr bwMode="auto">
          <a:xfrm>
            <a:off x="111067" y="3762002"/>
            <a:ext cx="2347640" cy="2775400"/>
            <a:chOff x="457200" y="1239996"/>
            <a:chExt cx="2177144" cy="3057439"/>
          </a:xfrm>
        </p:grpSpPr>
        <p:sp>
          <p:nvSpPr>
            <p:cNvPr id="6" name="Rectangle 5"/>
            <p:cNvSpPr/>
            <p:nvPr/>
          </p:nvSpPr>
          <p:spPr>
            <a:xfrm>
              <a:off x="457200" y="1239996"/>
              <a:ext cx="2177144" cy="3057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36316" y="1341009"/>
              <a:ext cx="2018913" cy="2601077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106" name="Group 7"/>
          <p:cNvGrpSpPr>
            <a:grpSpLocks/>
          </p:cNvGrpSpPr>
          <p:nvPr/>
        </p:nvGrpSpPr>
        <p:grpSpPr bwMode="auto">
          <a:xfrm flipV="1">
            <a:off x="111067" y="3366543"/>
            <a:ext cx="2347640" cy="893762"/>
            <a:chOff x="4587799" y="3083859"/>
            <a:chExt cx="2833124" cy="1010237"/>
          </a:xfrm>
        </p:grpSpPr>
        <p:sp>
          <p:nvSpPr>
            <p:cNvPr id="9" name="Freeform 8"/>
            <p:cNvSpPr/>
            <p:nvPr/>
          </p:nvSpPr>
          <p:spPr bwMode="gray">
            <a:xfrm>
              <a:off x="4587799" y="3325130"/>
              <a:ext cx="2833124" cy="768966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69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Pie 9"/>
            <p:cNvSpPr/>
            <p:nvPr/>
          </p:nvSpPr>
          <p:spPr bwMode="gray">
            <a:xfrm>
              <a:off x="4763952" y="3083859"/>
              <a:ext cx="304598" cy="179438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2D2015"/>
                </a:solidFill>
              </a:endParaRPr>
            </a:p>
          </p:txBody>
        </p:sp>
      </p:grpSp>
      <p:pic>
        <p:nvPicPr>
          <p:cNvPr id="8194" name="Picture 2" descr="http://engineering.uomosul.edu.iq/files/news/news_294277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633" y="5806648"/>
            <a:ext cx="2383953" cy="79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27402" y="801742"/>
            <a:ext cx="4710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latin typeface="+mj-lt"/>
              </a:rPr>
              <a:t>2. MỤC ĐÍCH THỞ MÁY</a:t>
            </a:r>
            <a:endParaRPr lang="vi-VN" sz="30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357" y="4068075"/>
            <a:ext cx="18622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+mj-lt"/>
              </a:rPr>
              <a:t>C</a:t>
            </a:r>
            <a:r>
              <a:rPr lang="vi-VN" sz="2000" dirty="0" smtClean="0">
                <a:latin typeface="+mj-lt"/>
              </a:rPr>
              <a:t>ung </a:t>
            </a:r>
            <a:r>
              <a:rPr lang="vi-VN" sz="2000" dirty="0">
                <a:latin typeface="+mj-lt"/>
              </a:rPr>
              <a:t>cấp sự trợ giúp nhân tạo và tạm thời về thông khí và oxy </a:t>
            </a:r>
            <a:r>
              <a:rPr lang="vi-VN" sz="2000" dirty="0" smtClean="0">
                <a:latin typeface="+mj-lt"/>
              </a:rPr>
              <a:t>hóa</a:t>
            </a:r>
            <a:endParaRPr lang="vi-VN" sz="2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8707" y="3366543"/>
            <a:ext cx="21590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+mj-lt"/>
              </a:rPr>
              <a:t>G</a:t>
            </a:r>
            <a:r>
              <a:rPr lang="vi-VN" sz="2000" dirty="0" smtClean="0">
                <a:latin typeface="+mj-lt"/>
              </a:rPr>
              <a:t>iúp chủ </a:t>
            </a:r>
            <a:r>
              <a:rPr lang="vi-VN" sz="2000" dirty="0">
                <a:latin typeface="+mj-lt"/>
              </a:rPr>
              <a:t>động kiểm soát thông khí khi có nhu </a:t>
            </a:r>
            <a:r>
              <a:rPr lang="vi-VN" sz="2000" dirty="0" smtClean="0">
                <a:latin typeface="+mj-lt"/>
              </a:rPr>
              <a:t>cầu </a:t>
            </a:r>
            <a:r>
              <a:rPr lang="vi-VN" sz="2000" dirty="0">
                <a:latin typeface="+mj-lt"/>
              </a:rPr>
              <a:t>như dùng thuốc mê để </a:t>
            </a:r>
            <a:r>
              <a:rPr lang="vi-VN" sz="2000" dirty="0" smtClean="0">
                <a:latin typeface="+mj-lt"/>
              </a:rPr>
              <a:t>vô cảm, thuốc an thần gây ngủ</a:t>
            </a:r>
            <a:r>
              <a:rPr lang="vi-VN" sz="2000" dirty="0">
                <a:latin typeface="+mj-lt"/>
              </a:rPr>
              <a:t/>
            </a:r>
            <a:br>
              <a:rPr lang="vi-VN" sz="2000" dirty="0">
                <a:latin typeface="+mj-lt"/>
              </a:rPr>
            </a:br>
            <a:endParaRPr lang="vi-VN" sz="20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30866" y="2857491"/>
            <a:ext cx="20047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+mj-lt"/>
              </a:rPr>
              <a:t>Để làm thủ thuật như nội soi khí phế quản, hút rửa phế </a:t>
            </a:r>
            <a:r>
              <a:rPr lang="vi-VN" sz="2000" dirty="0" smtClean="0">
                <a:latin typeface="+mj-lt"/>
              </a:rPr>
              <a:t>quản</a:t>
            </a:r>
            <a:endParaRPr lang="vi-VN" sz="2000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88421" y="2135379"/>
            <a:ext cx="19445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+mj-lt"/>
              </a:rPr>
              <a:t>Giúp làm giảm áp suất nội sọ trong điều trị tụt não do tăng áp nội sọ</a:t>
            </a:r>
          </a:p>
        </p:txBody>
      </p:sp>
    </p:spTree>
    <p:extLst>
      <p:ext uri="{BB962C8B-B14F-4D97-AF65-F5344CB8AC3E}">
        <p14:creationId xmlns:p14="http://schemas.microsoft.com/office/powerpoint/2010/main" val="617844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7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304800"/>
            <a:ext cx="883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/>
              <a:t>3. CHỈ ĐỊNH VÀ CHỐNG CHỈ ĐỊNH THỞ MÁY</a:t>
            </a:r>
            <a:endParaRPr lang="vi-VN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858798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3.1. CHỈ ĐỊNH THỞ MÁY</a:t>
            </a:r>
            <a:endParaRPr lang="vi-VN" sz="2800" dirty="0"/>
          </a:p>
        </p:txBody>
      </p:sp>
      <p:sp>
        <p:nvSpPr>
          <p:cNvPr id="4" name="Rectangle 3"/>
          <p:cNvSpPr/>
          <p:nvPr/>
        </p:nvSpPr>
        <p:spPr>
          <a:xfrm>
            <a:off x="914400" y="1350173"/>
            <a:ext cx="8229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chậm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lớn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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thở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oxy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4290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3.2. CHỐNG CHỈ ĐỊNH THỞ MÁY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1003" y="410104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sym typeface="Wingdings"/>
              </a:rPr>
              <a:t>    Tràn khí màng phổi </a:t>
            </a:r>
            <a:endParaRPr lang="vi-V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4648200"/>
            <a:ext cx="7543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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máy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5509371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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cấp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062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engineering.uomosul.edu.iq/files/news/news_294277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57900"/>
            <a:ext cx="24003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560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9404" y="2286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PHẦN II: THEO DÕI VÀ CHĂM SÓC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857" y="936486"/>
            <a:ext cx="8392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KIỂM TRA VÀ VẬN HÀNH MÁY THỞ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1459706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KIỂM TRA MÁY THỞ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Quad Arrow Callout 10"/>
          <p:cNvSpPr/>
          <p:nvPr/>
        </p:nvSpPr>
        <p:spPr>
          <a:xfrm>
            <a:off x="2260728" y="3154661"/>
            <a:ext cx="3886200" cy="2362200"/>
          </a:xfrm>
          <a:prstGeom prst="quadArrow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2889876" y="2011680"/>
            <a:ext cx="2552700" cy="11429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855009" y="3277491"/>
            <a:ext cx="1410269" cy="21165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Rectangle 13"/>
          <p:cNvSpPr/>
          <p:nvPr/>
        </p:nvSpPr>
        <p:spPr>
          <a:xfrm>
            <a:off x="2889876" y="5533068"/>
            <a:ext cx="2552700" cy="1143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5" name="Rectangle 14"/>
          <p:cNvSpPr/>
          <p:nvPr/>
        </p:nvSpPr>
        <p:spPr>
          <a:xfrm>
            <a:off x="6146928" y="3321600"/>
            <a:ext cx="1267466" cy="21165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TextBox 18"/>
          <p:cNvSpPr txBox="1"/>
          <p:nvPr/>
        </p:nvSpPr>
        <p:spPr>
          <a:xfrm>
            <a:off x="988643" y="3704821"/>
            <a:ext cx="114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 smtClean="0"/>
              <a:t> Nguồn </a:t>
            </a:r>
            <a:r>
              <a:rPr lang="vi-VN" sz="2000" dirty="0"/>
              <a:t>năng lượng cung cấp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31006" y="3858708"/>
            <a:ext cx="1267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 smtClean="0"/>
              <a:t> Nguồn </a:t>
            </a:r>
            <a:r>
              <a:rPr lang="vi-VN" sz="2000" dirty="0"/>
              <a:t>cung cấp khí thở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27478" y="1969728"/>
            <a:ext cx="2552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/>
              <a:t>C</a:t>
            </a:r>
            <a:r>
              <a:rPr lang="vi-VN" sz="2000" dirty="0" smtClean="0"/>
              <a:t>ác </a:t>
            </a:r>
            <a:r>
              <a:rPr lang="vi-VN" sz="2000" dirty="0"/>
              <a:t>hệ </a:t>
            </a:r>
            <a:r>
              <a:rPr lang="vi-VN" sz="2000" dirty="0" smtClean="0"/>
              <a:t>thống: </a:t>
            </a:r>
            <a:r>
              <a:rPr lang="vi-VN" sz="2000" dirty="0"/>
              <a:t>dây </a:t>
            </a:r>
            <a:r>
              <a:rPr lang="vi-VN" sz="2000" dirty="0" smtClean="0"/>
              <a:t>thở, </a:t>
            </a:r>
            <a:r>
              <a:rPr lang="vi-VN" sz="2000" dirty="0"/>
              <a:t>làm ẩm và các phụ kiện </a:t>
            </a:r>
            <a:r>
              <a:rPr lang="vi-VN" sz="2000" dirty="0" smtClean="0"/>
              <a:t>khác</a:t>
            </a:r>
            <a:r>
              <a:rPr lang="vi-VN" sz="2000" dirty="0"/>
              <a:t/>
            </a:r>
            <a:br>
              <a:rPr lang="vi-VN" sz="2000" dirty="0"/>
            </a:br>
            <a:endParaRPr lang="vi-VN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2889876" y="5463371"/>
            <a:ext cx="25527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/>
              <a:t>C</a:t>
            </a:r>
            <a:r>
              <a:rPr lang="vi-VN" sz="2000" dirty="0" smtClean="0"/>
              <a:t>ác </a:t>
            </a:r>
            <a:r>
              <a:rPr lang="vi-VN" sz="2000" dirty="0"/>
              <a:t>phương </a:t>
            </a:r>
            <a:r>
              <a:rPr lang="vi-VN" sz="2000" dirty="0" smtClean="0"/>
              <a:t>tiện: </a:t>
            </a:r>
            <a:r>
              <a:rPr lang="vi-VN" sz="2000" dirty="0"/>
              <a:t>đ</a:t>
            </a:r>
            <a:r>
              <a:rPr lang="vi-VN" sz="2000" dirty="0" smtClean="0"/>
              <a:t>èn </a:t>
            </a:r>
            <a:r>
              <a:rPr lang="vi-VN" sz="2000" dirty="0"/>
              <a:t>soi thanh quản, ống nội khí quản, máy hút</a:t>
            </a:r>
            <a:r>
              <a:rPr lang="vi-VN" sz="2000" dirty="0" smtClean="0"/>
              <a:t>...</a:t>
            </a:r>
            <a:endParaRPr lang="vi-VN" sz="2000" dirty="0"/>
          </a:p>
          <a:p>
            <a:endParaRPr lang="vi-VN" dirty="0"/>
          </a:p>
        </p:txBody>
      </p:sp>
      <p:sp>
        <p:nvSpPr>
          <p:cNvPr id="23" name="TextBox 22"/>
          <p:cNvSpPr txBox="1"/>
          <p:nvPr/>
        </p:nvSpPr>
        <p:spPr>
          <a:xfrm>
            <a:off x="3496670" y="4166485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KIỂM TRA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3300865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33600" y="1377462"/>
            <a:ext cx="5250976" cy="5509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3600" y="2045677"/>
            <a:ext cx="5250976" cy="75943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 smtClean="0">
              <a:solidFill>
                <a:prstClr val="black"/>
              </a:solidFill>
            </a:endParaRPr>
          </a:p>
          <a:p>
            <a:pPr algn="ctr"/>
            <a:endParaRPr lang="vi-VN" sz="2000" dirty="0" smtClean="0">
              <a:solidFill>
                <a:prstClr val="black"/>
              </a:solidFill>
              <a:latin typeface="Times New Roman"/>
            </a:endParaRPr>
          </a:p>
          <a:p>
            <a:pPr algn="ctr"/>
            <a:endParaRPr lang="vi-VN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26776" y="2958289"/>
            <a:ext cx="5257800" cy="55373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14550" y="3699221"/>
            <a:ext cx="5270026" cy="5709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prstClr val="black"/>
                </a:solidFill>
              </a:rPr>
              <a:t> </a:t>
            </a:r>
            <a:endParaRPr lang="en-US" sz="20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3600" y="5099910"/>
            <a:ext cx="5250976" cy="6073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Cài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26776" y="5867400"/>
            <a:ext cx="5250976" cy="609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dirty="0" smtClean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ài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nhạy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 trigger)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353312" y="2631848"/>
            <a:ext cx="704088" cy="11019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345597" y="3286383"/>
            <a:ext cx="704089" cy="658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429509" y="3950108"/>
            <a:ext cx="704091" cy="13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334261" y="4093672"/>
            <a:ext cx="742188" cy="1226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334252" y="4180012"/>
            <a:ext cx="704088" cy="21445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353312" y="1928446"/>
            <a:ext cx="704088" cy="1753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133599" y="4370785"/>
            <a:ext cx="5250977" cy="5989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334261" y="4093672"/>
            <a:ext cx="704079" cy="4159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9600" y="1524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CÀI ĐẶT CÁC THÔNG SỐ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8600" y="2720823"/>
            <a:ext cx="1124721" cy="191672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358262" y="3182832"/>
            <a:ext cx="865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77788" y="1400512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</a:t>
            </a:r>
            <a:r>
              <a:rPr lang="vi-VN" sz="2400" dirty="0" smtClean="0"/>
              <a:t>Cài </a:t>
            </a:r>
            <a:r>
              <a:rPr lang="vi-VN" sz="2400" dirty="0" smtClean="0"/>
              <a:t>đặt </a:t>
            </a:r>
            <a:r>
              <a:rPr lang="vi-VN" sz="2400" dirty="0" smtClean="0"/>
              <a:t>t</a:t>
            </a:r>
            <a:r>
              <a:rPr lang="en-US" sz="2400" dirty="0" err="1" smtClean="0"/>
              <a:t>ần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hô</a:t>
            </a:r>
            <a:r>
              <a:rPr lang="en-US" sz="2400" dirty="0" smtClean="0"/>
              <a:t> </a:t>
            </a:r>
            <a:r>
              <a:rPr lang="en-US" sz="2400" dirty="0" err="1" smtClean="0"/>
              <a:t>hấp</a:t>
            </a:r>
            <a:r>
              <a:rPr lang="en-US" sz="2400" dirty="0" smtClean="0"/>
              <a:t> (f)</a:t>
            </a:r>
            <a:endParaRPr lang="vi-VN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33600" y="2117083"/>
            <a:ext cx="575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Cài đặt tỷ lệ phần trăm oxy thở </a:t>
            </a:r>
            <a:r>
              <a:rPr lang="vi-VN" sz="2400" dirty="0" smtClean="0"/>
              <a:t>vào( </a:t>
            </a:r>
            <a:r>
              <a:rPr lang="vi-VN" sz="2400" dirty="0" smtClean="0"/>
              <a:t>FiO2)</a:t>
            </a:r>
            <a:endParaRPr lang="vi-VN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114550" y="3004322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Cài đặt áp lưc đường thở</a:t>
            </a:r>
            <a:endParaRPr lang="vi-VN" sz="24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353321" y="990600"/>
            <a:ext cx="704079" cy="2653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133600" y="675620"/>
            <a:ext cx="5250976" cy="5435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33600" y="4406713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3741382"/>
            <a:ext cx="314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I/E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056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24" grpId="0" animBg="1"/>
      <p:bldP spid="22" grpId="0"/>
      <p:bldP spid="28" grpId="0"/>
      <p:bldP spid="30" grpId="0"/>
      <p:bldP spid="4" grpId="0" animBg="1"/>
      <p:bldP spid="40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1520" y="3"/>
            <a:ext cx="8200413" cy="685797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3.BÁO ĐỘNG VÀ XỬ TRÍ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1518" y="609600"/>
            <a:ext cx="7847716" cy="7620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Máy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ngừng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hoạt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1115" y="1600200"/>
            <a:ext cx="7850777" cy="153423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Báo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áp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lực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2800" dirty="0" err="1" smtClean="0"/>
              <a:t>tháo</a:t>
            </a:r>
            <a:r>
              <a:rPr lang="en-US" sz="2800" dirty="0" smtClean="0"/>
              <a:t> </a:t>
            </a:r>
            <a:r>
              <a:rPr lang="en-US" sz="2800" dirty="0" err="1"/>
              <a:t>máy</a:t>
            </a:r>
            <a:r>
              <a:rPr lang="en-US" sz="2800" dirty="0"/>
              <a:t> </a:t>
            </a:r>
            <a:r>
              <a:rPr lang="en-US" sz="2800" dirty="0" err="1"/>
              <a:t>khỏi</a:t>
            </a:r>
            <a:r>
              <a:rPr lang="en-US" sz="2800" dirty="0"/>
              <a:t> </a:t>
            </a:r>
            <a:r>
              <a:rPr lang="en-US" sz="2800" dirty="0" err="1"/>
              <a:t>bệnh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, </a:t>
            </a:r>
            <a:r>
              <a:rPr lang="en-US" sz="2800" dirty="0" err="1"/>
              <a:t>bóp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ambu</a:t>
            </a:r>
            <a:r>
              <a:rPr lang="en-US" sz="2800" dirty="0"/>
              <a:t>,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quyết</a:t>
            </a:r>
            <a:r>
              <a:rPr lang="en-US" sz="2800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5760" y="3352800"/>
            <a:ext cx="7889966" cy="15240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Báo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áp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lực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thấp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máy,do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3014" y="5029200"/>
            <a:ext cx="7889966" cy="16002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Báo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tần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Báo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khác: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(MV),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oxy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492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Custom 78">
      <a:dk1>
        <a:srgbClr val="2D2015"/>
      </a:dk1>
      <a:lt1>
        <a:srgbClr val="FFFFFF"/>
      </a:lt1>
      <a:dk2>
        <a:srgbClr val="523E26"/>
      </a:dk2>
      <a:lt2>
        <a:srgbClr val="E9D683"/>
      </a:lt2>
      <a:accent1>
        <a:srgbClr val="E19023"/>
      </a:accent1>
      <a:accent2>
        <a:srgbClr val="7AAC54"/>
      </a:accent2>
      <a:accent3>
        <a:srgbClr val="B3AFAC"/>
      </a:accent3>
      <a:accent4>
        <a:srgbClr val="AE7C52"/>
      </a:accent4>
      <a:accent5>
        <a:srgbClr val="EEC6AC"/>
      </a:accent5>
      <a:accent6>
        <a:srgbClr val="6E9B4B"/>
      </a:accent6>
      <a:hlink>
        <a:srgbClr val="E9D683"/>
      </a:hlink>
      <a:folHlink>
        <a:srgbClr val="E9D68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1401</Words>
  <Application>Microsoft Office PowerPoint</Application>
  <PresentationFormat>On-screen Show (4:3)</PresentationFormat>
  <Paragraphs>135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Office Theme</vt:lpstr>
      <vt:lpstr>3_Office Theme</vt:lpstr>
      <vt:lpstr>1_Waveform</vt:lpstr>
      <vt:lpstr>Executive</vt:lpstr>
      <vt:lpstr>1_Executive</vt:lpstr>
      <vt:lpstr>2_Executive</vt:lpstr>
      <vt:lpstr>KÍNH CHÀO THẦY VÀ CÁC BẠN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3.BÁO ĐỘNG VÀ XỬ TRÍ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THẦY VÀ CÁC BẠN ĐÃ LẮNG NGHE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ĐỊNH NGHĨA :</dc:title>
  <dc:creator>Uyen Nguyen</dc:creator>
  <cp:lastModifiedBy>AutoBVT</cp:lastModifiedBy>
  <cp:revision>67</cp:revision>
  <dcterms:created xsi:type="dcterms:W3CDTF">2006-08-16T00:00:00Z</dcterms:created>
  <dcterms:modified xsi:type="dcterms:W3CDTF">2016-09-14T14:50:59Z</dcterms:modified>
</cp:coreProperties>
</file>