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311" r:id="rId6"/>
    <p:sldId id="312" r:id="rId7"/>
    <p:sldId id="262" r:id="rId8"/>
    <p:sldId id="313" r:id="rId9"/>
    <p:sldId id="265" r:id="rId10"/>
    <p:sldId id="314" r:id="rId11"/>
    <p:sldId id="315" r:id="rId12"/>
    <p:sldId id="310" r:id="rId13"/>
    <p:sldId id="263" r:id="rId14"/>
    <p:sldId id="267" r:id="rId15"/>
    <p:sldId id="299" r:id="rId16"/>
    <p:sldId id="300" r:id="rId17"/>
    <p:sldId id="316" r:id="rId18"/>
    <p:sldId id="317" r:id="rId19"/>
    <p:sldId id="318" r:id="rId20"/>
    <p:sldId id="319" r:id="rId21"/>
    <p:sldId id="320" r:id="rId22"/>
    <p:sldId id="32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580" autoAdjust="0"/>
  </p:normalViewPr>
  <p:slideViewPr>
    <p:cSldViewPr snapToGrid="0">
      <p:cViewPr>
        <p:scale>
          <a:sx n="77" d="100"/>
          <a:sy n="77" d="100"/>
        </p:scale>
        <p:origin x="-48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2F154-F6B8-4383-8A0A-634871743F74}"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US"/>
        </a:p>
      </dgm:t>
    </dgm:pt>
    <dgm:pt modelId="{44F992E2-F047-4024-862F-AEAEAB913300}">
      <dgm:prSet phldrT="[Text]"/>
      <dgm:spPr/>
      <dgm:t>
        <a:bodyPr/>
        <a:lstStyle/>
        <a:p>
          <a:r>
            <a:rPr lang="en-US" dirty="0">
              <a:latin typeface="Arial" panose="020B0604020202020204" pitchFamily="34" charset="0"/>
              <a:cs typeface="Arial" panose="020B0604020202020204" pitchFamily="34" charset="0"/>
            </a:rPr>
            <a:t>I</a:t>
          </a:r>
        </a:p>
      </dgm:t>
    </dgm:pt>
    <dgm:pt modelId="{FFACAD79-1FE0-430E-8547-FE60618274E8}" type="parTrans" cxnId="{F93562CF-62AB-45AD-8D93-F646547C1377}">
      <dgm:prSet/>
      <dgm:spPr/>
      <dgm:t>
        <a:bodyPr/>
        <a:lstStyle/>
        <a:p>
          <a:endParaRPr lang="en-US"/>
        </a:p>
      </dgm:t>
    </dgm:pt>
    <dgm:pt modelId="{21416962-4E4C-4EDB-9EE8-8FF13ECC2238}" type="sibTrans" cxnId="{F93562CF-62AB-45AD-8D93-F646547C1377}">
      <dgm:prSet/>
      <dgm:spPr/>
      <dgm:t>
        <a:bodyPr/>
        <a:lstStyle/>
        <a:p>
          <a:endParaRPr lang="en-US"/>
        </a:p>
      </dgm:t>
    </dgm:pt>
    <dgm:pt modelId="{68D9C1D4-2104-4282-9C2A-753346F90CEE}">
      <dgm:prSet phldrT="[Text]"/>
      <dgm:spPr>
        <a:solidFill>
          <a:schemeClr val="accent2">
            <a:lumMod val="60000"/>
            <a:lumOff val="40000"/>
            <a:alpha val="90000"/>
          </a:schemeClr>
        </a:solidFill>
      </dgm:spPr>
      <dgm:t>
        <a:bodyPr/>
        <a:lstStyle/>
        <a:p>
          <a:r>
            <a:rPr lang="en-US" dirty="0" smtClean="0">
              <a:latin typeface="Arial" panose="020B0604020202020204" pitchFamily="34" charset="0"/>
              <a:cs typeface="Arial" panose="020B0604020202020204" pitchFamily="34" charset="0"/>
            </a:rPr>
            <a:t>TỔNG QUAN VỀ MÁU</a:t>
          </a:r>
          <a:endParaRPr lang="en-US" dirty="0">
            <a:latin typeface="Arial" panose="020B0604020202020204" pitchFamily="34" charset="0"/>
            <a:cs typeface="Arial" panose="020B0604020202020204" pitchFamily="34" charset="0"/>
          </a:endParaRPr>
        </a:p>
      </dgm:t>
    </dgm:pt>
    <dgm:pt modelId="{9E80BD93-6B75-4350-86C9-9921E4D15952}" type="parTrans" cxnId="{CD1E8AE9-FED3-48C6-9258-4E25106F94E6}">
      <dgm:prSet/>
      <dgm:spPr/>
      <dgm:t>
        <a:bodyPr/>
        <a:lstStyle/>
        <a:p>
          <a:endParaRPr lang="en-US"/>
        </a:p>
      </dgm:t>
    </dgm:pt>
    <dgm:pt modelId="{99E2359C-AE0C-4E67-A996-803B5F1D7017}" type="sibTrans" cxnId="{CD1E8AE9-FED3-48C6-9258-4E25106F94E6}">
      <dgm:prSet/>
      <dgm:spPr/>
      <dgm:t>
        <a:bodyPr/>
        <a:lstStyle/>
        <a:p>
          <a:endParaRPr lang="en-US"/>
        </a:p>
      </dgm:t>
    </dgm:pt>
    <dgm:pt modelId="{6943FD61-4ED0-468D-A634-D78BA0548A63}">
      <dgm:prSet phldrT="[Text]"/>
      <dgm:spPr/>
      <dgm:t>
        <a:bodyPr/>
        <a:lstStyle/>
        <a:p>
          <a:r>
            <a:rPr lang="en-US" dirty="0">
              <a:latin typeface="Arial" panose="020B0604020202020204" pitchFamily="34" charset="0"/>
              <a:cs typeface="Arial" panose="020B0604020202020204" pitchFamily="34" charset="0"/>
            </a:rPr>
            <a:t>II</a:t>
          </a:r>
        </a:p>
      </dgm:t>
    </dgm:pt>
    <dgm:pt modelId="{2C38F11D-58E7-4AEA-98CB-D9E742D5227A}" type="parTrans" cxnId="{5E9BCA9D-A87F-4190-BB26-D7B622B5C428}">
      <dgm:prSet/>
      <dgm:spPr/>
      <dgm:t>
        <a:bodyPr/>
        <a:lstStyle/>
        <a:p>
          <a:endParaRPr lang="en-US"/>
        </a:p>
      </dgm:t>
    </dgm:pt>
    <dgm:pt modelId="{A1FC4CE7-EFC0-4CB6-96D9-8153F90D9CF8}" type="sibTrans" cxnId="{5E9BCA9D-A87F-4190-BB26-D7B622B5C428}">
      <dgm:prSet/>
      <dgm:spPr/>
      <dgm:t>
        <a:bodyPr/>
        <a:lstStyle/>
        <a:p>
          <a:endParaRPr lang="en-US"/>
        </a:p>
      </dgm:t>
    </dgm:pt>
    <dgm:pt modelId="{1605ACCA-30F7-4018-B347-4CAAB8C56F8E}">
      <dgm:prSet phldrT="[Text]"/>
      <dgm:spPr>
        <a:solidFill>
          <a:schemeClr val="accent2">
            <a:lumMod val="60000"/>
            <a:lumOff val="40000"/>
            <a:alpha val="90000"/>
          </a:schemeClr>
        </a:solidFill>
      </dgm:spPr>
      <dgm:t>
        <a:bodyPr/>
        <a:lstStyle/>
        <a:p>
          <a:r>
            <a:rPr lang="en-US" dirty="0" smtClean="0">
              <a:latin typeface="Arial" panose="020B0604020202020204" pitchFamily="34" charset="0"/>
              <a:cs typeface="Arial" panose="020B0604020202020204" pitchFamily="34" charset="0"/>
            </a:rPr>
            <a:t>KHÁI NIỆM VỀ THIẾU MÁU</a:t>
          </a:r>
          <a:endParaRPr lang="en-US" dirty="0">
            <a:latin typeface="Arial" panose="020B0604020202020204" pitchFamily="34" charset="0"/>
            <a:cs typeface="Arial" panose="020B0604020202020204" pitchFamily="34" charset="0"/>
          </a:endParaRPr>
        </a:p>
      </dgm:t>
    </dgm:pt>
    <dgm:pt modelId="{3D1203C6-3121-4D3F-AE49-0F70F6F9A87C}" type="parTrans" cxnId="{63D5C4BA-5A43-4344-BEAD-30094B6389FE}">
      <dgm:prSet/>
      <dgm:spPr/>
      <dgm:t>
        <a:bodyPr/>
        <a:lstStyle/>
        <a:p>
          <a:endParaRPr lang="en-US"/>
        </a:p>
      </dgm:t>
    </dgm:pt>
    <dgm:pt modelId="{228EBE92-78B5-41CD-9267-617E046A42BE}" type="sibTrans" cxnId="{63D5C4BA-5A43-4344-BEAD-30094B6389FE}">
      <dgm:prSet/>
      <dgm:spPr/>
      <dgm:t>
        <a:bodyPr/>
        <a:lstStyle/>
        <a:p>
          <a:endParaRPr lang="en-US"/>
        </a:p>
      </dgm:t>
    </dgm:pt>
    <dgm:pt modelId="{DEEBC602-52F3-47C9-BD24-DA2C6EB6B837}">
      <dgm:prSet phldrT="[Text]"/>
      <dgm:spPr/>
      <dgm:t>
        <a:bodyPr/>
        <a:lstStyle/>
        <a:p>
          <a:r>
            <a:rPr lang="en-US" dirty="0">
              <a:latin typeface="Arial" panose="020B0604020202020204" pitchFamily="34" charset="0"/>
              <a:cs typeface="Arial" panose="020B0604020202020204" pitchFamily="34" charset="0"/>
            </a:rPr>
            <a:t>III</a:t>
          </a:r>
        </a:p>
      </dgm:t>
    </dgm:pt>
    <dgm:pt modelId="{6ADE0D7E-3CC2-4945-8628-D1A74FA0F0DA}" type="parTrans" cxnId="{2F55EF4F-2460-495E-9156-1D24064D2EA0}">
      <dgm:prSet/>
      <dgm:spPr/>
      <dgm:t>
        <a:bodyPr/>
        <a:lstStyle/>
        <a:p>
          <a:endParaRPr lang="en-US"/>
        </a:p>
      </dgm:t>
    </dgm:pt>
    <dgm:pt modelId="{04AC51F6-F00F-4E9C-BABD-7906BEE67F87}" type="sibTrans" cxnId="{2F55EF4F-2460-495E-9156-1D24064D2EA0}">
      <dgm:prSet/>
      <dgm:spPr/>
      <dgm:t>
        <a:bodyPr/>
        <a:lstStyle/>
        <a:p>
          <a:endParaRPr lang="en-US"/>
        </a:p>
      </dgm:t>
    </dgm:pt>
    <dgm:pt modelId="{88D81E23-973D-4F29-8015-BB668A646554}">
      <dgm:prSet phldrT="[Text]"/>
      <dgm:spPr>
        <a:solidFill>
          <a:schemeClr val="accent2">
            <a:lumMod val="60000"/>
            <a:lumOff val="40000"/>
            <a:alpha val="90000"/>
          </a:schemeClr>
        </a:solidFill>
      </dgm:spPr>
      <dgm:t>
        <a:bodyPr/>
        <a:lstStyle/>
        <a:p>
          <a:r>
            <a:rPr lang="en-US" dirty="0" smtClean="0">
              <a:latin typeface="Arial" panose="020B0604020202020204" pitchFamily="34" charset="0"/>
              <a:cs typeface="Arial" panose="020B0604020202020204" pitchFamily="34" charset="0"/>
            </a:rPr>
            <a:t>KHÁI NIỆM VỀ THIẾU MÁU DO THIẾU SẮT</a:t>
          </a:r>
          <a:endParaRPr lang="en-US" dirty="0">
            <a:latin typeface="Arial" panose="020B0604020202020204" pitchFamily="34" charset="0"/>
            <a:cs typeface="Arial" panose="020B0604020202020204" pitchFamily="34" charset="0"/>
          </a:endParaRPr>
        </a:p>
      </dgm:t>
    </dgm:pt>
    <dgm:pt modelId="{7FF79974-B100-4BF8-BE29-582B4566FD9C}" type="parTrans" cxnId="{ACAA0363-2D72-4B69-9A99-23271ED40B35}">
      <dgm:prSet/>
      <dgm:spPr/>
      <dgm:t>
        <a:bodyPr/>
        <a:lstStyle/>
        <a:p>
          <a:endParaRPr lang="en-US"/>
        </a:p>
      </dgm:t>
    </dgm:pt>
    <dgm:pt modelId="{6BC88A62-5926-4F04-8C60-B8F826A505D3}" type="sibTrans" cxnId="{ACAA0363-2D72-4B69-9A99-23271ED40B35}">
      <dgm:prSet/>
      <dgm:spPr/>
      <dgm:t>
        <a:bodyPr/>
        <a:lstStyle/>
        <a:p>
          <a:endParaRPr lang="en-US"/>
        </a:p>
      </dgm:t>
    </dgm:pt>
    <dgm:pt modelId="{2960CD5A-810A-4CFC-AE9B-989B6A3F8943}">
      <dgm:prSet phldrT="[Text]"/>
      <dgm:spPr/>
      <dgm:t>
        <a:bodyPr/>
        <a:lstStyle/>
        <a:p>
          <a:r>
            <a:rPr lang="en-US" dirty="0">
              <a:latin typeface="Arial" panose="020B0604020202020204" pitchFamily="34" charset="0"/>
              <a:cs typeface="Arial" panose="020B0604020202020204" pitchFamily="34" charset="0"/>
            </a:rPr>
            <a:t>IV</a:t>
          </a:r>
        </a:p>
      </dgm:t>
    </dgm:pt>
    <dgm:pt modelId="{91B084B2-021B-4D0E-965D-F2BD8EA987C8}" type="parTrans" cxnId="{D7AE2674-406E-4BFE-AD4E-3113563EAA42}">
      <dgm:prSet/>
      <dgm:spPr/>
      <dgm:t>
        <a:bodyPr/>
        <a:lstStyle/>
        <a:p>
          <a:endParaRPr lang="en-US"/>
        </a:p>
      </dgm:t>
    </dgm:pt>
    <dgm:pt modelId="{54D49934-F81E-4051-BC1F-453E4E8D882C}" type="sibTrans" cxnId="{D7AE2674-406E-4BFE-AD4E-3113563EAA42}">
      <dgm:prSet/>
      <dgm:spPr/>
      <dgm:t>
        <a:bodyPr/>
        <a:lstStyle/>
        <a:p>
          <a:endParaRPr lang="en-US"/>
        </a:p>
      </dgm:t>
    </dgm:pt>
    <dgm:pt modelId="{0EAA93EF-DD22-466C-8FCF-34D3962BA8FC}">
      <dgm:prSet phldrT="[Text]"/>
      <dgm:spPr>
        <a:solidFill>
          <a:schemeClr val="accent2">
            <a:lumMod val="60000"/>
            <a:lumOff val="40000"/>
            <a:alpha val="90000"/>
          </a:schemeClr>
        </a:solidFill>
      </dgm:spPr>
      <dgm:t>
        <a:bodyPr/>
        <a:lstStyle/>
        <a:p>
          <a:endParaRPr lang="en-US" dirty="0">
            <a:latin typeface="Arial" panose="020B0604020202020204" pitchFamily="34" charset="0"/>
            <a:cs typeface="Arial" panose="020B0604020202020204" pitchFamily="34" charset="0"/>
          </a:endParaRPr>
        </a:p>
      </dgm:t>
    </dgm:pt>
    <dgm:pt modelId="{481CDFDC-FC26-4DF4-8BE2-70CD12184BB2}" type="parTrans" cxnId="{46B3FE45-4086-4A21-920C-9353C2396E3E}">
      <dgm:prSet/>
      <dgm:spPr/>
      <dgm:t>
        <a:bodyPr/>
        <a:lstStyle/>
        <a:p>
          <a:endParaRPr lang="en-US"/>
        </a:p>
      </dgm:t>
    </dgm:pt>
    <dgm:pt modelId="{51534B6A-3C6A-492B-AE91-466266C3970A}" type="sibTrans" cxnId="{46B3FE45-4086-4A21-920C-9353C2396E3E}">
      <dgm:prSet/>
      <dgm:spPr/>
      <dgm:t>
        <a:bodyPr/>
        <a:lstStyle/>
        <a:p>
          <a:endParaRPr lang="en-US"/>
        </a:p>
      </dgm:t>
    </dgm:pt>
    <dgm:pt modelId="{754DF3FF-12A7-40FD-B364-F1A98817E780}">
      <dgm:prSet phldrT="[Text]"/>
      <dgm:spPr>
        <a:solidFill>
          <a:schemeClr val="accent2">
            <a:lumMod val="60000"/>
            <a:lumOff val="40000"/>
            <a:alpha val="90000"/>
          </a:schemeClr>
        </a:solidFill>
      </dgm:spPr>
      <dgm:t>
        <a:bodyPr/>
        <a:lstStyle/>
        <a:p>
          <a:r>
            <a:rPr lang="en-US" dirty="0" smtClean="0">
              <a:latin typeface="Arial" panose="020B0604020202020204" pitchFamily="34" charset="0"/>
              <a:cs typeface="Arial" panose="020B0604020202020204" pitchFamily="34" charset="0"/>
            </a:rPr>
            <a:t>CƠ CHẾ TÁC DỤNG VÀ CÁC THUỐC ĐIỀU TRỊ</a:t>
          </a:r>
          <a:endParaRPr lang="en-US" dirty="0">
            <a:latin typeface="Arial" panose="020B0604020202020204" pitchFamily="34" charset="0"/>
            <a:cs typeface="Arial" panose="020B0604020202020204" pitchFamily="34" charset="0"/>
          </a:endParaRPr>
        </a:p>
      </dgm:t>
    </dgm:pt>
    <dgm:pt modelId="{CF89B9D3-61B5-487F-8361-F3D52C2C1CDB}" type="parTrans" cxnId="{FE9988D6-E874-4F43-88D5-405F4B4A3C7F}">
      <dgm:prSet/>
      <dgm:spPr/>
      <dgm:t>
        <a:bodyPr/>
        <a:lstStyle/>
        <a:p>
          <a:endParaRPr lang="en-US"/>
        </a:p>
      </dgm:t>
    </dgm:pt>
    <dgm:pt modelId="{BBC59D7D-3F58-47F4-8C5E-9657301C504B}" type="sibTrans" cxnId="{FE9988D6-E874-4F43-88D5-405F4B4A3C7F}">
      <dgm:prSet/>
      <dgm:spPr/>
      <dgm:t>
        <a:bodyPr/>
        <a:lstStyle/>
        <a:p>
          <a:endParaRPr lang="en-US"/>
        </a:p>
      </dgm:t>
    </dgm:pt>
    <dgm:pt modelId="{34357D4D-7A15-4836-B7AA-6F310BA5D3E6}">
      <dgm:prSet phldrT="[Text]"/>
      <dgm:spPr>
        <a:solidFill>
          <a:schemeClr val="accent2">
            <a:lumMod val="60000"/>
            <a:lumOff val="40000"/>
            <a:alpha val="90000"/>
          </a:schemeClr>
        </a:solidFill>
      </dgm:spPr>
      <dgm:t>
        <a:bodyPr/>
        <a:lstStyle/>
        <a:p>
          <a:r>
            <a:rPr lang="en-US" dirty="0" smtClean="0">
              <a:latin typeface="Arial" panose="020B0604020202020204" pitchFamily="34" charset="0"/>
              <a:cs typeface="Arial" panose="020B0604020202020204" pitchFamily="34" charset="0"/>
            </a:rPr>
            <a:t>TRIỆU CHỨNG, XÉT NGHIỆM</a:t>
          </a:r>
          <a:endParaRPr lang="en-US" dirty="0">
            <a:latin typeface="Arial" panose="020B0604020202020204" pitchFamily="34" charset="0"/>
            <a:cs typeface="Arial" panose="020B0604020202020204" pitchFamily="34" charset="0"/>
          </a:endParaRPr>
        </a:p>
      </dgm:t>
    </dgm:pt>
    <dgm:pt modelId="{1A7D9B39-2A6B-43FA-AB1B-86F947A3E35A}" type="parTrans" cxnId="{306A64A1-6757-4762-B279-BDDD3514DD7F}">
      <dgm:prSet/>
      <dgm:spPr/>
      <dgm:t>
        <a:bodyPr/>
        <a:lstStyle/>
        <a:p>
          <a:endParaRPr lang="en-US"/>
        </a:p>
      </dgm:t>
    </dgm:pt>
    <dgm:pt modelId="{75A928D2-8816-45E3-855E-270DDC6A3D78}" type="sibTrans" cxnId="{306A64A1-6757-4762-B279-BDDD3514DD7F}">
      <dgm:prSet/>
      <dgm:spPr/>
      <dgm:t>
        <a:bodyPr/>
        <a:lstStyle/>
        <a:p>
          <a:endParaRPr lang="en-US"/>
        </a:p>
      </dgm:t>
    </dgm:pt>
    <dgm:pt modelId="{E71CD5FF-3B99-4391-B782-442CF6140CF3}">
      <dgm:prSet phldrT="[Text]"/>
      <dgm:spPr>
        <a:solidFill>
          <a:schemeClr val="accent2">
            <a:lumMod val="60000"/>
            <a:lumOff val="40000"/>
            <a:alpha val="90000"/>
          </a:schemeClr>
        </a:solidFill>
      </dgm:spPr>
      <dgm:t>
        <a:bodyPr/>
        <a:lstStyle/>
        <a:p>
          <a:r>
            <a:rPr lang="en-US" dirty="0" smtClean="0">
              <a:latin typeface="Arial" panose="020B0604020202020204" pitchFamily="34" charset="0"/>
              <a:cs typeface="Arial" panose="020B0604020202020204" pitchFamily="34" charset="0"/>
            </a:rPr>
            <a:t>NGUYÊN TẮC ĐIỀU TRỊ</a:t>
          </a:r>
          <a:endParaRPr lang="en-US" dirty="0">
            <a:latin typeface="Arial" panose="020B0604020202020204" pitchFamily="34" charset="0"/>
            <a:cs typeface="Arial" panose="020B0604020202020204" pitchFamily="34" charset="0"/>
          </a:endParaRPr>
        </a:p>
      </dgm:t>
    </dgm:pt>
    <dgm:pt modelId="{29E57AEB-7908-485E-8C52-2A79C89E92E4}" type="parTrans" cxnId="{6C4752A6-D648-4312-AE5D-E0733C919EEE}">
      <dgm:prSet/>
      <dgm:spPr/>
      <dgm:t>
        <a:bodyPr/>
        <a:lstStyle/>
        <a:p>
          <a:endParaRPr lang="en-US"/>
        </a:p>
      </dgm:t>
    </dgm:pt>
    <dgm:pt modelId="{1E096CD8-E3FB-4E48-A322-2A304B0A015B}" type="sibTrans" cxnId="{6C4752A6-D648-4312-AE5D-E0733C919EEE}">
      <dgm:prSet/>
      <dgm:spPr/>
      <dgm:t>
        <a:bodyPr/>
        <a:lstStyle/>
        <a:p>
          <a:endParaRPr lang="en-US"/>
        </a:p>
      </dgm:t>
    </dgm:pt>
    <dgm:pt modelId="{C6C9A225-0183-4953-8091-F38775EEAA8A}">
      <dgm:prSet phldrT="[Text]"/>
      <dgm:spPr>
        <a:solidFill>
          <a:schemeClr val="accent2">
            <a:lumMod val="60000"/>
            <a:lumOff val="40000"/>
            <a:alpha val="90000"/>
          </a:schemeClr>
        </a:solidFill>
      </dgm:spPr>
      <dgm:t>
        <a:bodyPr/>
        <a:lstStyle/>
        <a:p>
          <a:r>
            <a:rPr lang="en-US" dirty="0" smtClean="0">
              <a:latin typeface="Arial" panose="020B0604020202020204" pitchFamily="34" charset="0"/>
              <a:cs typeface="Arial" panose="020B0604020202020204" pitchFamily="34" charset="0"/>
            </a:rPr>
            <a:t>PHÂN LOẠI CÁC BỆNH THIẾU MÁU </a:t>
          </a:r>
          <a:endParaRPr lang="en-US" dirty="0">
            <a:latin typeface="Arial" panose="020B0604020202020204" pitchFamily="34" charset="0"/>
            <a:cs typeface="Arial" panose="020B0604020202020204" pitchFamily="34" charset="0"/>
          </a:endParaRPr>
        </a:p>
      </dgm:t>
    </dgm:pt>
    <dgm:pt modelId="{701DD52F-60F4-458F-A9C3-74700B3B893C}" type="parTrans" cxnId="{2C25D349-A7DC-4376-831E-FFBF96A1C3E6}">
      <dgm:prSet/>
      <dgm:spPr/>
    </dgm:pt>
    <dgm:pt modelId="{482688ED-3C43-4C7A-83B9-6F502A8CD34C}" type="sibTrans" cxnId="{2C25D349-A7DC-4376-831E-FFBF96A1C3E6}">
      <dgm:prSet/>
      <dgm:spPr/>
    </dgm:pt>
    <dgm:pt modelId="{34865C6F-4DA3-467B-9F45-25505C02CAE3}">
      <dgm:prSet phldrT="[Text]"/>
      <dgm:spPr>
        <a:solidFill>
          <a:schemeClr val="accent2">
            <a:lumMod val="60000"/>
            <a:lumOff val="40000"/>
            <a:alpha val="90000"/>
          </a:schemeClr>
        </a:solidFill>
      </dgm:spPr>
      <dgm:t>
        <a:bodyPr/>
        <a:lstStyle/>
        <a:p>
          <a:r>
            <a:rPr lang="en-US" dirty="0" smtClean="0">
              <a:latin typeface="Arial" panose="020B0604020202020204" pitchFamily="34" charset="0"/>
              <a:cs typeface="Arial" panose="020B0604020202020204" pitchFamily="34" charset="0"/>
            </a:rPr>
            <a:t>NGUYÊN NHÂN </a:t>
          </a:r>
          <a:endParaRPr lang="en-US" dirty="0">
            <a:latin typeface="Arial" panose="020B0604020202020204" pitchFamily="34" charset="0"/>
            <a:cs typeface="Arial" panose="020B0604020202020204" pitchFamily="34" charset="0"/>
          </a:endParaRPr>
        </a:p>
      </dgm:t>
    </dgm:pt>
    <dgm:pt modelId="{1354FB8A-5990-4F46-8157-D128D54632C2}" type="parTrans" cxnId="{956952A3-8225-406C-95FE-9833E5DD0135}">
      <dgm:prSet/>
      <dgm:spPr/>
    </dgm:pt>
    <dgm:pt modelId="{8B6BD0FC-2DEB-4BB7-A9EB-EEEC11078A6E}" type="sibTrans" cxnId="{956952A3-8225-406C-95FE-9833E5DD0135}">
      <dgm:prSet/>
      <dgm:spPr/>
    </dgm:pt>
    <dgm:pt modelId="{C1120782-5A6A-4957-8748-8F423D0B5637}" type="pres">
      <dgm:prSet presAssocID="{D6D2F154-F6B8-4383-8A0A-634871743F74}" presName="linearFlow" presStyleCnt="0">
        <dgm:presLayoutVars>
          <dgm:dir/>
          <dgm:animLvl val="lvl"/>
          <dgm:resizeHandles val="exact"/>
        </dgm:presLayoutVars>
      </dgm:prSet>
      <dgm:spPr/>
      <dgm:t>
        <a:bodyPr/>
        <a:lstStyle/>
        <a:p>
          <a:endParaRPr lang="en-US"/>
        </a:p>
      </dgm:t>
    </dgm:pt>
    <dgm:pt modelId="{2AB917B6-CFDB-4DEB-BB10-03A5F5F8A9CF}" type="pres">
      <dgm:prSet presAssocID="{44F992E2-F047-4024-862F-AEAEAB913300}" presName="composite" presStyleCnt="0"/>
      <dgm:spPr/>
    </dgm:pt>
    <dgm:pt modelId="{58ECC208-A604-4D9C-8B1D-521F5539015B}" type="pres">
      <dgm:prSet presAssocID="{44F992E2-F047-4024-862F-AEAEAB913300}" presName="parentText" presStyleLbl="alignNode1" presStyleIdx="0" presStyleCnt="4">
        <dgm:presLayoutVars>
          <dgm:chMax val="1"/>
          <dgm:bulletEnabled val="1"/>
        </dgm:presLayoutVars>
      </dgm:prSet>
      <dgm:spPr/>
      <dgm:t>
        <a:bodyPr/>
        <a:lstStyle/>
        <a:p>
          <a:endParaRPr lang="en-US"/>
        </a:p>
      </dgm:t>
    </dgm:pt>
    <dgm:pt modelId="{ABC69F2F-AD15-44C1-9610-4EAA6D96D8CE}" type="pres">
      <dgm:prSet presAssocID="{44F992E2-F047-4024-862F-AEAEAB913300}" presName="descendantText" presStyleLbl="alignAcc1" presStyleIdx="0" presStyleCnt="4">
        <dgm:presLayoutVars>
          <dgm:bulletEnabled val="1"/>
        </dgm:presLayoutVars>
      </dgm:prSet>
      <dgm:spPr/>
      <dgm:t>
        <a:bodyPr/>
        <a:lstStyle/>
        <a:p>
          <a:endParaRPr lang="en-US"/>
        </a:p>
      </dgm:t>
    </dgm:pt>
    <dgm:pt modelId="{E1A13ECF-F709-4B85-8488-F1F16A4825CA}" type="pres">
      <dgm:prSet presAssocID="{21416962-4E4C-4EDB-9EE8-8FF13ECC2238}" presName="sp" presStyleCnt="0"/>
      <dgm:spPr/>
    </dgm:pt>
    <dgm:pt modelId="{ED237BD2-3A27-479F-B3CC-14B3820B6DCE}" type="pres">
      <dgm:prSet presAssocID="{6943FD61-4ED0-468D-A634-D78BA0548A63}" presName="composite" presStyleCnt="0"/>
      <dgm:spPr/>
    </dgm:pt>
    <dgm:pt modelId="{AF41EC59-411E-4411-BD46-0FFB01A24970}" type="pres">
      <dgm:prSet presAssocID="{6943FD61-4ED0-468D-A634-D78BA0548A63}" presName="parentText" presStyleLbl="alignNode1" presStyleIdx="1" presStyleCnt="4">
        <dgm:presLayoutVars>
          <dgm:chMax val="1"/>
          <dgm:bulletEnabled val="1"/>
        </dgm:presLayoutVars>
      </dgm:prSet>
      <dgm:spPr/>
      <dgm:t>
        <a:bodyPr/>
        <a:lstStyle/>
        <a:p>
          <a:endParaRPr lang="en-US"/>
        </a:p>
      </dgm:t>
    </dgm:pt>
    <dgm:pt modelId="{34E2EB59-3961-4351-B844-3A9065A01173}" type="pres">
      <dgm:prSet presAssocID="{6943FD61-4ED0-468D-A634-D78BA0548A63}" presName="descendantText" presStyleLbl="alignAcc1" presStyleIdx="1" presStyleCnt="4" custLinFactNeighborX="0">
        <dgm:presLayoutVars>
          <dgm:bulletEnabled val="1"/>
        </dgm:presLayoutVars>
      </dgm:prSet>
      <dgm:spPr/>
      <dgm:t>
        <a:bodyPr/>
        <a:lstStyle/>
        <a:p>
          <a:endParaRPr lang="en-US"/>
        </a:p>
      </dgm:t>
    </dgm:pt>
    <dgm:pt modelId="{9BF7FD62-23B9-45A5-8A24-0CF9249FDD32}" type="pres">
      <dgm:prSet presAssocID="{A1FC4CE7-EFC0-4CB6-96D9-8153F90D9CF8}" presName="sp" presStyleCnt="0"/>
      <dgm:spPr/>
    </dgm:pt>
    <dgm:pt modelId="{49581A84-8458-4FAE-8DDE-99B4B3D2CDF0}" type="pres">
      <dgm:prSet presAssocID="{DEEBC602-52F3-47C9-BD24-DA2C6EB6B837}" presName="composite" presStyleCnt="0"/>
      <dgm:spPr/>
    </dgm:pt>
    <dgm:pt modelId="{89030318-D832-49E8-9B5D-D768CEAA6413}" type="pres">
      <dgm:prSet presAssocID="{DEEBC602-52F3-47C9-BD24-DA2C6EB6B837}" presName="parentText" presStyleLbl="alignNode1" presStyleIdx="2" presStyleCnt="4">
        <dgm:presLayoutVars>
          <dgm:chMax val="1"/>
          <dgm:bulletEnabled val="1"/>
        </dgm:presLayoutVars>
      </dgm:prSet>
      <dgm:spPr/>
      <dgm:t>
        <a:bodyPr/>
        <a:lstStyle/>
        <a:p>
          <a:endParaRPr lang="en-US"/>
        </a:p>
      </dgm:t>
    </dgm:pt>
    <dgm:pt modelId="{F6E7F4A2-157E-4F11-B99B-25DEE18B7E2C}" type="pres">
      <dgm:prSet presAssocID="{DEEBC602-52F3-47C9-BD24-DA2C6EB6B837}" presName="descendantText" presStyleLbl="alignAcc1" presStyleIdx="2" presStyleCnt="4" custScaleY="147651">
        <dgm:presLayoutVars>
          <dgm:bulletEnabled val="1"/>
        </dgm:presLayoutVars>
      </dgm:prSet>
      <dgm:spPr/>
      <dgm:t>
        <a:bodyPr/>
        <a:lstStyle/>
        <a:p>
          <a:endParaRPr lang="en-US"/>
        </a:p>
      </dgm:t>
    </dgm:pt>
    <dgm:pt modelId="{64CE365F-FA18-425B-87E1-BA7685791BAA}" type="pres">
      <dgm:prSet presAssocID="{04AC51F6-F00F-4E9C-BABD-7906BEE67F87}" presName="sp" presStyleCnt="0"/>
      <dgm:spPr/>
    </dgm:pt>
    <dgm:pt modelId="{AE856356-E787-4DBA-A588-1C1E4804A1E3}" type="pres">
      <dgm:prSet presAssocID="{2960CD5A-810A-4CFC-AE9B-989B6A3F8943}" presName="composite" presStyleCnt="0"/>
      <dgm:spPr/>
    </dgm:pt>
    <dgm:pt modelId="{76F48C0C-22C1-4BA4-8008-5E3C7A53E1BD}" type="pres">
      <dgm:prSet presAssocID="{2960CD5A-810A-4CFC-AE9B-989B6A3F8943}" presName="parentText" presStyleLbl="alignNode1" presStyleIdx="3" presStyleCnt="4">
        <dgm:presLayoutVars>
          <dgm:chMax val="1"/>
          <dgm:bulletEnabled val="1"/>
        </dgm:presLayoutVars>
      </dgm:prSet>
      <dgm:spPr/>
      <dgm:t>
        <a:bodyPr/>
        <a:lstStyle/>
        <a:p>
          <a:endParaRPr lang="en-US"/>
        </a:p>
      </dgm:t>
    </dgm:pt>
    <dgm:pt modelId="{653F60A1-2471-4270-AC75-D2199B0D84F4}" type="pres">
      <dgm:prSet presAssocID="{2960CD5A-810A-4CFC-AE9B-989B6A3F8943}" presName="descendantText" presStyleLbl="alignAcc1" presStyleIdx="3" presStyleCnt="4">
        <dgm:presLayoutVars>
          <dgm:bulletEnabled val="1"/>
        </dgm:presLayoutVars>
      </dgm:prSet>
      <dgm:spPr/>
      <dgm:t>
        <a:bodyPr/>
        <a:lstStyle/>
        <a:p>
          <a:endParaRPr lang="en-US"/>
        </a:p>
      </dgm:t>
    </dgm:pt>
  </dgm:ptLst>
  <dgm:cxnLst>
    <dgm:cxn modelId="{74E3905D-C6AD-43DF-8559-6E012CE33A6F}" type="presOf" srcId="{C6C9A225-0183-4953-8091-F38775EEAA8A}" destId="{34E2EB59-3961-4351-B844-3A9065A01173}" srcOrd="0" destOrd="1" presId="urn:microsoft.com/office/officeart/2005/8/layout/chevron2"/>
    <dgm:cxn modelId="{956952A3-8225-406C-95FE-9833E5DD0135}" srcId="{DEEBC602-52F3-47C9-BD24-DA2C6EB6B837}" destId="{34865C6F-4DA3-467B-9F45-25505C02CAE3}" srcOrd="1" destOrd="0" parTransId="{1354FB8A-5990-4F46-8157-D128D54632C2}" sibTransId="{8B6BD0FC-2DEB-4BB7-A9EB-EEEC11078A6E}"/>
    <dgm:cxn modelId="{306A64A1-6757-4762-B279-BDDD3514DD7F}" srcId="{DEEBC602-52F3-47C9-BD24-DA2C6EB6B837}" destId="{34357D4D-7A15-4836-B7AA-6F310BA5D3E6}" srcOrd="2" destOrd="0" parTransId="{1A7D9B39-2A6B-43FA-AB1B-86F947A3E35A}" sibTransId="{75A928D2-8816-45E3-855E-270DDC6A3D78}"/>
    <dgm:cxn modelId="{D7AE2674-406E-4BFE-AD4E-3113563EAA42}" srcId="{D6D2F154-F6B8-4383-8A0A-634871743F74}" destId="{2960CD5A-810A-4CFC-AE9B-989B6A3F8943}" srcOrd="3" destOrd="0" parTransId="{91B084B2-021B-4D0E-965D-F2BD8EA987C8}" sibTransId="{54D49934-F81E-4051-BC1F-453E4E8D882C}"/>
    <dgm:cxn modelId="{2C25D349-A7DC-4376-831E-FFBF96A1C3E6}" srcId="{6943FD61-4ED0-468D-A634-D78BA0548A63}" destId="{C6C9A225-0183-4953-8091-F38775EEAA8A}" srcOrd="1" destOrd="0" parTransId="{701DD52F-60F4-458F-A9C3-74700B3B893C}" sibTransId="{482688ED-3C43-4C7A-83B9-6F502A8CD34C}"/>
    <dgm:cxn modelId="{5E9BCA9D-A87F-4190-BB26-D7B622B5C428}" srcId="{D6D2F154-F6B8-4383-8A0A-634871743F74}" destId="{6943FD61-4ED0-468D-A634-D78BA0548A63}" srcOrd="1" destOrd="0" parTransId="{2C38F11D-58E7-4AEA-98CB-D9E742D5227A}" sibTransId="{A1FC4CE7-EFC0-4CB6-96D9-8153F90D9CF8}"/>
    <dgm:cxn modelId="{69E06951-4513-427B-9B2A-36138DAAA73B}" type="presOf" srcId="{D6D2F154-F6B8-4383-8A0A-634871743F74}" destId="{C1120782-5A6A-4957-8748-8F423D0B5637}" srcOrd="0" destOrd="0" presId="urn:microsoft.com/office/officeart/2005/8/layout/chevron2"/>
    <dgm:cxn modelId="{E75136E3-DCF3-4D0A-96A1-C98322F5A459}" type="presOf" srcId="{68D9C1D4-2104-4282-9C2A-753346F90CEE}" destId="{ABC69F2F-AD15-44C1-9610-4EAA6D96D8CE}" srcOrd="0" destOrd="0" presId="urn:microsoft.com/office/officeart/2005/8/layout/chevron2"/>
    <dgm:cxn modelId="{08D6FCF2-8E59-48CB-8458-1870C2168941}" type="presOf" srcId="{DEEBC602-52F3-47C9-BD24-DA2C6EB6B837}" destId="{89030318-D832-49E8-9B5D-D768CEAA6413}" srcOrd="0" destOrd="0" presId="urn:microsoft.com/office/officeart/2005/8/layout/chevron2"/>
    <dgm:cxn modelId="{3340FAC4-DBF5-4501-9FD1-A97D4E598E54}" type="presOf" srcId="{E71CD5FF-3B99-4391-B782-442CF6140CF3}" destId="{F6E7F4A2-157E-4F11-B99B-25DEE18B7E2C}" srcOrd="0" destOrd="3" presId="urn:microsoft.com/office/officeart/2005/8/layout/chevron2"/>
    <dgm:cxn modelId="{03E133BD-FBA4-463E-982A-AB260380CC79}" type="presOf" srcId="{6943FD61-4ED0-468D-A634-D78BA0548A63}" destId="{AF41EC59-411E-4411-BD46-0FFB01A24970}" srcOrd="0" destOrd="0" presId="urn:microsoft.com/office/officeart/2005/8/layout/chevron2"/>
    <dgm:cxn modelId="{46B3FE45-4086-4A21-920C-9353C2396E3E}" srcId="{2960CD5A-810A-4CFC-AE9B-989B6A3F8943}" destId="{0EAA93EF-DD22-466C-8FCF-34D3962BA8FC}" srcOrd="0" destOrd="0" parTransId="{481CDFDC-FC26-4DF4-8BE2-70CD12184BB2}" sibTransId="{51534B6A-3C6A-492B-AE91-466266C3970A}"/>
    <dgm:cxn modelId="{C0E759F9-8A93-487D-9516-ED424D70C7F1}" type="presOf" srcId="{2960CD5A-810A-4CFC-AE9B-989B6A3F8943}" destId="{76F48C0C-22C1-4BA4-8008-5E3C7A53E1BD}" srcOrd="0" destOrd="0" presId="urn:microsoft.com/office/officeart/2005/8/layout/chevron2"/>
    <dgm:cxn modelId="{10E0B2D1-AE7A-4524-A1BB-BD209AD4F901}" type="presOf" srcId="{0EAA93EF-DD22-466C-8FCF-34D3962BA8FC}" destId="{653F60A1-2471-4270-AC75-D2199B0D84F4}" srcOrd="0" destOrd="0" presId="urn:microsoft.com/office/officeart/2005/8/layout/chevron2"/>
    <dgm:cxn modelId="{9196C822-E201-4CC2-B1E9-19F68EC7CDA9}" type="presOf" srcId="{44F992E2-F047-4024-862F-AEAEAB913300}" destId="{58ECC208-A604-4D9C-8B1D-521F5539015B}" srcOrd="0" destOrd="0" presId="urn:microsoft.com/office/officeart/2005/8/layout/chevron2"/>
    <dgm:cxn modelId="{6C4752A6-D648-4312-AE5D-E0733C919EEE}" srcId="{DEEBC602-52F3-47C9-BD24-DA2C6EB6B837}" destId="{E71CD5FF-3B99-4391-B782-442CF6140CF3}" srcOrd="3" destOrd="0" parTransId="{29E57AEB-7908-485E-8C52-2A79C89E92E4}" sibTransId="{1E096CD8-E3FB-4E48-A322-2A304B0A015B}"/>
    <dgm:cxn modelId="{63D5C4BA-5A43-4344-BEAD-30094B6389FE}" srcId="{6943FD61-4ED0-468D-A634-D78BA0548A63}" destId="{1605ACCA-30F7-4018-B347-4CAAB8C56F8E}" srcOrd="0" destOrd="0" parTransId="{3D1203C6-3121-4D3F-AE49-0F70F6F9A87C}" sibTransId="{228EBE92-78B5-41CD-9267-617E046A42BE}"/>
    <dgm:cxn modelId="{3EE89E28-8A0D-4F9B-94BF-701DFD0648FB}" type="presOf" srcId="{34357D4D-7A15-4836-B7AA-6F310BA5D3E6}" destId="{F6E7F4A2-157E-4F11-B99B-25DEE18B7E2C}" srcOrd="0" destOrd="2" presId="urn:microsoft.com/office/officeart/2005/8/layout/chevron2"/>
    <dgm:cxn modelId="{C75A731B-1C66-4EA1-BF4A-506A1F6810FE}" type="presOf" srcId="{34865C6F-4DA3-467B-9F45-25505C02CAE3}" destId="{F6E7F4A2-157E-4F11-B99B-25DEE18B7E2C}" srcOrd="0" destOrd="1" presId="urn:microsoft.com/office/officeart/2005/8/layout/chevron2"/>
    <dgm:cxn modelId="{FE9988D6-E874-4F43-88D5-405F4B4A3C7F}" srcId="{2960CD5A-810A-4CFC-AE9B-989B6A3F8943}" destId="{754DF3FF-12A7-40FD-B364-F1A98817E780}" srcOrd="1" destOrd="0" parTransId="{CF89B9D3-61B5-487F-8361-F3D52C2C1CDB}" sibTransId="{BBC59D7D-3F58-47F4-8C5E-9657301C504B}"/>
    <dgm:cxn modelId="{CD1E8AE9-FED3-48C6-9258-4E25106F94E6}" srcId="{44F992E2-F047-4024-862F-AEAEAB913300}" destId="{68D9C1D4-2104-4282-9C2A-753346F90CEE}" srcOrd="0" destOrd="0" parTransId="{9E80BD93-6B75-4350-86C9-9921E4D15952}" sibTransId="{99E2359C-AE0C-4E67-A996-803B5F1D7017}"/>
    <dgm:cxn modelId="{D0AAD949-3282-4EFA-A3C7-37D93E4E6DBD}" type="presOf" srcId="{88D81E23-973D-4F29-8015-BB668A646554}" destId="{F6E7F4A2-157E-4F11-B99B-25DEE18B7E2C}" srcOrd="0" destOrd="0" presId="urn:microsoft.com/office/officeart/2005/8/layout/chevron2"/>
    <dgm:cxn modelId="{D1E6662A-382A-4B51-A11A-B089C92C9387}" type="presOf" srcId="{754DF3FF-12A7-40FD-B364-F1A98817E780}" destId="{653F60A1-2471-4270-AC75-D2199B0D84F4}" srcOrd="0" destOrd="1" presId="urn:microsoft.com/office/officeart/2005/8/layout/chevron2"/>
    <dgm:cxn modelId="{4BEEB1D0-7758-49CC-9F58-3D5FEB17BC05}" type="presOf" srcId="{1605ACCA-30F7-4018-B347-4CAAB8C56F8E}" destId="{34E2EB59-3961-4351-B844-3A9065A01173}" srcOrd="0" destOrd="0" presId="urn:microsoft.com/office/officeart/2005/8/layout/chevron2"/>
    <dgm:cxn modelId="{F93562CF-62AB-45AD-8D93-F646547C1377}" srcId="{D6D2F154-F6B8-4383-8A0A-634871743F74}" destId="{44F992E2-F047-4024-862F-AEAEAB913300}" srcOrd="0" destOrd="0" parTransId="{FFACAD79-1FE0-430E-8547-FE60618274E8}" sibTransId="{21416962-4E4C-4EDB-9EE8-8FF13ECC2238}"/>
    <dgm:cxn modelId="{2F55EF4F-2460-495E-9156-1D24064D2EA0}" srcId="{D6D2F154-F6B8-4383-8A0A-634871743F74}" destId="{DEEBC602-52F3-47C9-BD24-DA2C6EB6B837}" srcOrd="2" destOrd="0" parTransId="{6ADE0D7E-3CC2-4945-8628-D1A74FA0F0DA}" sibTransId="{04AC51F6-F00F-4E9C-BABD-7906BEE67F87}"/>
    <dgm:cxn modelId="{ACAA0363-2D72-4B69-9A99-23271ED40B35}" srcId="{DEEBC602-52F3-47C9-BD24-DA2C6EB6B837}" destId="{88D81E23-973D-4F29-8015-BB668A646554}" srcOrd="0" destOrd="0" parTransId="{7FF79974-B100-4BF8-BE29-582B4566FD9C}" sibTransId="{6BC88A62-5926-4F04-8C60-B8F826A505D3}"/>
    <dgm:cxn modelId="{E4F80C86-5AE3-4F27-BCDE-B69CA1DBC252}" type="presParOf" srcId="{C1120782-5A6A-4957-8748-8F423D0B5637}" destId="{2AB917B6-CFDB-4DEB-BB10-03A5F5F8A9CF}" srcOrd="0" destOrd="0" presId="urn:microsoft.com/office/officeart/2005/8/layout/chevron2"/>
    <dgm:cxn modelId="{BF6B70F4-B89C-4C01-B37C-1AC7A6BF0B9C}" type="presParOf" srcId="{2AB917B6-CFDB-4DEB-BB10-03A5F5F8A9CF}" destId="{58ECC208-A604-4D9C-8B1D-521F5539015B}" srcOrd="0" destOrd="0" presId="urn:microsoft.com/office/officeart/2005/8/layout/chevron2"/>
    <dgm:cxn modelId="{EC96681F-2313-4D1D-84F1-EFFB50189EB4}" type="presParOf" srcId="{2AB917B6-CFDB-4DEB-BB10-03A5F5F8A9CF}" destId="{ABC69F2F-AD15-44C1-9610-4EAA6D96D8CE}" srcOrd="1" destOrd="0" presId="urn:microsoft.com/office/officeart/2005/8/layout/chevron2"/>
    <dgm:cxn modelId="{7AB1B182-F012-48DD-AC1C-2BA8B29CCFCA}" type="presParOf" srcId="{C1120782-5A6A-4957-8748-8F423D0B5637}" destId="{E1A13ECF-F709-4B85-8488-F1F16A4825CA}" srcOrd="1" destOrd="0" presId="urn:microsoft.com/office/officeart/2005/8/layout/chevron2"/>
    <dgm:cxn modelId="{67440F98-74AA-411C-BB91-6A955B849BCB}" type="presParOf" srcId="{C1120782-5A6A-4957-8748-8F423D0B5637}" destId="{ED237BD2-3A27-479F-B3CC-14B3820B6DCE}" srcOrd="2" destOrd="0" presId="urn:microsoft.com/office/officeart/2005/8/layout/chevron2"/>
    <dgm:cxn modelId="{35F2DCB5-E758-4C8A-AE22-9D9A6C9C8F71}" type="presParOf" srcId="{ED237BD2-3A27-479F-B3CC-14B3820B6DCE}" destId="{AF41EC59-411E-4411-BD46-0FFB01A24970}" srcOrd="0" destOrd="0" presId="urn:microsoft.com/office/officeart/2005/8/layout/chevron2"/>
    <dgm:cxn modelId="{EA74448A-6D83-46B2-80F2-129E5EC85E4A}" type="presParOf" srcId="{ED237BD2-3A27-479F-B3CC-14B3820B6DCE}" destId="{34E2EB59-3961-4351-B844-3A9065A01173}" srcOrd="1" destOrd="0" presId="urn:microsoft.com/office/officeart/2005/8/layout/chevron2"/>
    <dgm:cxn modelId="{2B6EF09F-3B99-4A52-BB3D-2A4FEE3A1BF4}" type="presParOf" srcId="{C1120782-5A6A-4957-8748-8F423D0B5637}" destId="{9BF7FD62-23B9-45A5-8A24-0CF9249FDD32}" srcOrd="3" destOrd="0" presId="urn:microsoft.com/office/officeart/2005/8/layout/chevron2"/>
    <dgm:cxn modelId="{B4FFED8B-DF5C-4D50-875B-72E8213B2851}" type="presParOf" srcId="{C1120782-5A6A-4957-8748-8F423D0B5637}" destId="{49581A84-8458-4FAE-8DDE-99B4B3D2CDF0}" srcOrd="4" destOrd="0" presId="urn:microsoft.com/office/officeart/2005/8/layout/chevron2"/>
    <dgm:cxn modelId="{350CF0DA-F4B8-41CB-9C1B-15076132BFE8}" type="presParOf" srcId="{49581A84-8458-4FAE-8DDE-99B4B3D2CDF0}" destId="{89030318-D832-49E8-9B5D-D768CEAA6413}" srcOrd="0" destOrd="0" presId="urn:microsoft.com/office/officeart/2005/8/layout/chevron2"/>
    <dgm:cxn modelId="{674ECF5F-6795-4BC1-AE29-AA9EA3C7A15F}" type="presParOf" srcId="{49581A84-8458-4FAE-8DDE-99B4B3D2CDF0}" destId="{F6E7F4A2-157E-4F11-B99B-25DEE18B7E2C}" srcOrd="1" destOrd="0" presId="urn:microsoft.com/office/officeart/2005/8/layout/chevron2"/>
    <dgm:cxn modelId="{C46417D3-CAC6-4B48-A907-A85379605B2A}" type="presParOf" srcId="{C1120782-5A6A-4957-8748-8F423D0B5637}" destId="{64CE365F-FA18-425B-87E1-BA7685791BAA}" srcOrd="5" destOrd="0" presId="urn:microsoft.com/office/officeart/2005/8/layout/chevron2"/>
    <dgm:cxn modelId="{759DFF3B-3497-4789-B83B-26A517475F47}" type="presParOf" srcId="{C1120782-5A6A-4957-8748-8F423D0B5637}" destId="{AE856356-E787-4DBA-A588-1C1E4804A1E3}" srcOrd="6" destOrd="0" presId="urn:microsoft.com/office/officeart/2005/8/layout/chevron2"/>
    <dgm:cxn modelId="{FEA90E25-8AFE-44C2-A1F0-31BD3BDBAAD2}" type="presParOf" srcId="{AE856356-E787-4DBA-A588-1C1E4804A1E3}" destId="{76F48C0C-22C1-4BA4-8008-5E3C7A53E1BD}" srcOrd="0" destOrd="0" presId="urn:microsoft.com/office/officeart/2005/8/layout/chevron2"/>
    <dgm:cxn modelId="{E348949E-666B-44B9-A269-0E021DED5A6E}" type="presParOf" srcId="{AE856356-E787-4DBA-A588-1C1E4804A1E3}" destId="{653F60A1-2471-4270-AC75-D2199B0D84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00B299-FB0F-49E3-93DE-54B02046E5EF}" type="doc">
      <dgm:prSet loTypeId="urn:diagrams.loki3.com/BracketList" loCatId="list" qsTypeId="urn:microsoft.com/office/officeart/2005/8/quickstyle/simple1" qsCatId="simple" csTypeId="urn:microsoft.com/office/officeart/2005/8/colors/accent2_5" csCatId="accent2" phldr="1"/>
      <dgm:spPr/>
      <dgm:t>
        <a:bodyPr/>
        <a:lstStyle/>
        <a:p>
          <a:endParaRPr lang="en-US"/>
        </a:p>
      </dgm:t>
    </dgm:pt>
    <dgm:pt modelId="{0D306552-D6F1-41FC-8175-34F3E0CF4669}">
      <dgm:prSet phldrT="[Text]" custT="1">
        <dgm:style>
          <a:lnRef idx="3">
            <a:schemeClr val="lt1"/>
          </a:lnRef>
          <a:fillRef idx="1">
            <a:schemeClr val="accent2"/>
          </a:fillRef>
          <a:effectRef idx="1">
            <a:schemeClr val="accent2"/>
          </a:effectRef>
          <a:fontRef idx="minor">
            <a:schemeClr val="lt1"/>
          </a:fontRef>
        </dgm:style>
      </dgm:prSet>
      <dgm:spPr>
        <a:solidFill>
          <a:schemeClr val="accent2">
            <a:lumMod val="60000"/>
            <a:lumOff val="40000"/>
          </a:schemeClr>
        </a:solidFill>
      </dgm:spPr>
      <dgm:t>
        <a:bodyPr anchor="ctr"/>
        <a:lstStyle/>
        <a:p>
          <a:pPr algn="ctr"/>
          <a:r>
            <a:rPr lang="en-US" sz="2400" dirty="0" err="1" smtClean="0">
              <a:ln>
                <a:noFill/>
              </a:ln>
              <a:solidFill>
                <a:schemeClr val="tx1"/>
              </a:solidFill>
              <a:latin typeface="Arial" panose="020B0604020202020204" pitchFamily="34" charset="0"/>
              <a:cs typeface="Arial" panose="020B0604020202020204" pitchFamily="34" charset="0"/>
            </a:rPr>
            <a:t>Nhắc</a:t>
          </a:r>
          <a:r>
            <a:rPr lang="en-US" sz="2400" dirty="0" smtClean="0">
              <a:ln>
                <a:noFill/>
              </a:ln>
              <a:solidFill>
                <a:schemeClr val="tx1"/>
              </a:solidFill>
              <a:latin typeface="Arial" panose="020B0604020202020204" pitchFamily="34" charset="0"/>
              <a:cs typeface="Arial" panose="020B0604020202020204" pitchFamily="34" charset="0"/>
            </a:rPr>
            <a:t> </a:t>
          </a:r>
          <a:r>
            <a:rPr lang="en-US" sz="2400" dirty="0" err="1" smtClean="0">
              <a:ln>
                <a:noFill/>
              </a:ln>
              <a:solidFill>
                <a:schemeClr val="tx1"/>
              </a:solidFill>
              <a:latin typeface="Arial" panose="020B0604020202020204" pitchFamily="34" charset="0"/>
              <a:cs typeface="Arial" panose="020B0604020202020204" pitchFamily="34" charset="0"/>
            </a:rPr>
            <a:t>lại</a:t>
          </a:r>
          <a:r>
            <a:rPr lang="en-US" sz="2400" dirty="0" smtClean="0">
              <a:ln>
                <a:noFill/>
              </a:ln>
              <a:solidFill>
                <a:schemeClr val="tx1"/>
              </a:solidFill>
              <a:latin typeface="Arial" panose="020B0604020202020204" pitchFamily="34" charset="0"/>
              <a:cs typeface="Arial" panose="020B0604020202020204" pitchFamily="34" charset="0"/>
            </a:rPr>
            <a:t> </a:t>
          </a:r>
          <a:r>
            <a:rPr lang="en-US" sz="2400" dirty="0" err="1" smtClean="0">
              <a:ln>
                <a:noFill/>
              </a:ln>
              <a:solidFill>
                <a:schemeClr val="tx1"/>
              </a:solidFill>
              <a:latin typeface="Arial" panose="020B0604020202020204" pitchFamily="34" charset="0"/>
              <a:cs typeface="Arial" panose="020B0604020202020204" pitchFamily="34" charset="0"/>
            </a:rPr>
            <a:t>sinh</a:t>
          </a:r>
          <a:r>
            <a:rPr lang="en-US" sz="2400" dirty="0" smtClean="0">
              <a:ln>
                <a:noFill/>
              </a:ln>
              <a:solidFill>
                <a:schemeClr val="tx1"/>
              </a:solidFill>
              <a:latin typeface="Arial" panose="020B0604020202020204" pitchFamily="34" charset="0"/>
              <a:cs typeface="Arial" panose="020B0604020202020204" pitchFamily="34" charset="0"/>
            </a:rPr>
            <a:t> </a:t>
          </a:r>
          <a:r>
            <a:rPr lang="en-US" sz="2400" dirty="0" err="1" smtClean="0">
              <a:ln>
                <a:noFill/>
              </a:ln>
              <a:solidFill>
                <a:schemeClr val="tx1"/>
              </a:solidFill>
              <a:latin typeface="Arial" panose="020B0604020202020204" pitchFamily="34" charset="0"/>
              <a:cs typeface="Arial" panose="020B0604020202020204" pitchFamily="34" charset="0"/>
            </a:rPr>
            <a:t>lý</a:t>
          </a:r>
          <a:r>
            <a:rPr lang="en-US" sz="2400" dirty="0" smtClean="0">
              <a:ln>
                <a:noFill/>
              </a:ln>
              <a:solidFill>
                <a:schemeClr val="tx1"/>
              </a:solidFill>
              <a:latin typeface="Arial" panose="020B0604020202020204" pitchFamily="34" charset="0"/>
              <a:cs typeface="Arial" panose="020B0604020202020204" pitchFamily="34" charset="0"/>
            </a:rPr>
            <a:t> </a:t>
          </a:r>
          <a:r>
            <a:rPr lang="en-US" sz="2400" dirty="0" err="1" smtClean="0">
              <a:ln>
                <a:noFill/>
              </a:ln>
              <a:solidFill>
                <a:schemeClr val="tx1"/>
              </a:solidFill>
              <a:latin typeface="Arial" panose="020B0604020202020204" pitchFamily="34" charset="0"/>
              <a:cs typeface="Arial" panose="020B0604020202020204" pitchFamily="34" charset="0"/>
            </a:rPr>
            <a:t>máu</a:t>
          </a:r>
          <a:endParaRPr lang="en-US" sz="2400" dirty="0">
            <a:ln>
              <a:noFill/>
            </a:ln>
            <a:solidFill>
              <a:schemeClr val="tx1"/>
            </a:solidFill>
            <a:latin typeface="Arial" panose="020B0604020202020204" pitchFamily="34" charset="0"/>
            <a:cs typeface="Arial" panose="020B0604020202020204" pitchFamily="34" charset="0"/>
          </a:endParaRPr>
        </a:p>
      </dgm:t>
    </dgm:pt>
    <dgm:pt modelId="{C5001F9A-E33F-4450-9383-27B7CE3CADA0}" type="parTrans" cxnId="{A7C5E4CB-20C8-4054-9DA2-C2934234C2DA}">
      <dgm:prSet/>
      <dgm:spPr/>
      <dgm:t>
        <a:bodyPr/>
        <a:lstStyle/>
        <a:p>
          <a:endParaRPr lang="en-US"/>
        </a:p>
      </dgm:t>
    </dgm:pt>
    <dgm:pt modelId="{41F4EB38-5E9E-41ED-9185-EA835071619F}" type="sibTrans" cxnId="{A7C5E4CB-20C8-4054-9DA2-C2934234C2DA}">
      <dgm:prSet/>
      <dgm:spPr/>
      <dgm:t>
        <a:bodyPr/>
        <a:lstStyle/>
        <a:p>
          <a:endParaRPr lang="en-US"/>
        </a:p>
      </dgm:t>
    </dgm:pt>
    <dgm:pt modelId="{918C5023-C7F9-4EA6-A606-15EEF78C1077}">
      <dgm:prSet phldrT="[Text]" custT="1"/>
      <dgm:spPr>
        <a:solidFill>
          <a:schemeClr val="accent2">
            <a:lumMod val="60000"/>
            <a:lumOff val="40000"/>
            <a:alpha val="90000"/>
          </a:schemeClr>
        </a:solidFill>
      </dgm:spPr>
      <dgm:t>
        <a:bodyPr/>
        <a:lstStyle/>
        <a:p>
          <a:r>
            <a:rPr lang="en-US" sz="2000" i="1" dirty="0" err="1" smtClean="0">
              <a:solidFill>
                <a:srgbClr val="FF0000"/>
              </a:solidFill>
              <a:latin typeface="Arial" panose="020B0604020202020204" pitchFamily="34" charset="0"/>
              <a:cs typeface="Arial" panose="020B0604020202020204" pitchFamily="34" charset="0"/>
            </a:rPr>
            <a:t>Hồng</a:t>
          </a:r>
          <a:r>
            <a:rPr lang="en-US" sz="2000" i="1" dirty="0" smtClean="0">
              <a:solidFill>
                <a:srgbClr val="FF0000"/>
              </a:solidFill>
              <a:latin typeface="Arial" panose="020B0604020202020204" pitchFamily="34" charset="0"/>
              <a:cs typeface="Arial" panose="020B0604020202020204" pitchFamily="34" charset="0"/>
            </a:rPr>
            <a:t> </a:t>
          </a:r>
          <a:r>
            <a:rPr lang="en-US" sz="2000" i="1" dirty="0" err="1" smtClean="0">
              <a:solidFill>
                <a:srgbClr val="FF0000"/>
              </a:solidFill>
              <a:latin typeface="Arial" panose="020B0604020202020204" pitchFamily="34" charset="0"/>
              <a:cs typeface="Arial" panose="020B0604020202020204" pitchFamily="34" charset="0"/>
            </a:rPr>
            <a:t>cầu</a:t>
          </a:r>
          <a:endParaRPr lang="en-US" sz="2000" i="1" dirty="0">
            <a:solidFill>
              <a:srgbClr val="FF0000"/>
            </a:solidFill>
            <a:latin typeface="Arial" panose="020B0604020202020204" pitchFamily="34" charset="0"/>
            <a:cs typeface="Arial" panose="020B0604020202020204" pitchFamily="34" charset="0"/>
          </a:endParaRPr>
        </a:p>
      </dgm:t>
    </dgm:pt>
    <dgm:pt modelId="{5EC19AA2-118E-491B-8B6D-4CA0808335E8}" type="parTrans" cxnId="{5B66E777-9040-4183-8FC5-817ADC7A2248}">
      <dgm:prSet/>
      <dgm:spPr/>
      <dgm:t>
        <a:bodyPr/>
        <a:lstStyle/>
        <a:p>
          <a:endParaRPr lang="en-US"/>
        </a:p>
      </dgm:t>
    </dgm:pt>
    <dgm:pt modelId="{73D85D03-739F-4134-8B27-86848B0EC4FF}" type="sibTrans" cxnId="{5B66E777-9040-4183-8FC5-817ADC7A2248}">
      <dgm:prSet/>
      <dgm:spPr/>
      <dgm:t>
        <a:bodyPr/>
        <a:lstStyle/>
        <a:p>
          <a:endParaRPr lang="en-US"/>
        </a:p>
      </dgm:t>
    </dgm:pt>
    <dgm:pt modelId="{295C3CAA-6282-420D-B451-148D97CD0C5F}">
      <dgm:prSet phldrT="[Text]" custT="1"/>
      <dgm:spPr>
        <a:solidFill>
          <a:schemeClr val="accent2">
            <a:lumMod val="60000"/>
            <a:lumOff val="40000"/>
            <a:alpha val="90000"/>
          </a:schemeClr>
        </a:solidFill>
      </dgm:spPr>
      <dgm:t>
        <a:bodyPr/>
        <a:lstStyle/>
        <a:p>
          <a:r>
            <a:rPr lang="en-US" sz="2000" i="1" dirty="0" err="1" smtClean="0">
              <a:solidFill>
                <a:srgbClr val="FF0000"/>
              </a:solidFill>
              <a:latin typeface="Arial" panose="020B0604020202020204" pitchFamily="34" charset="0"/>
              <a:cs typeface="Arial" panose="020B0604020202020204" pitchFamily="34" charset="0"/>
            </a:rPr>
            <a:t>Bạch</a:t>
          </a:r>
          <a:r>
            <a:rPr lang="en-US" sz="2000" i="1" dirty="0" smtClean="0">
              <a:solidFill>
                <a:srgbClr val="FF0000"/>
              </a:solidFill>
              <a:latin typeface="Arial" panose="020B0604020202020204" pitchFamily="34" charset="0"/>
              <a:cs typeface="Arial" panose="020B0604020202020204" pitchFamily="34" charset="0"/>
            </a:rPr>
            <a:t> </a:t>
          </a:r>
          <a:r>
            <a:rPr lang="en-US" sz="2000" i="1" dirty="0" err="1" smtClean="0">
              <a:solidFill>
                <a:srgbClr val="FF0000"/>
              </a:solidFill>
              <a:latin typeface="Arial" panose="020B0604020202020204" pitchFamily="34" charset="0"/>
              <a:cs typeface="Arial" panose="020B0604020202020204" pitchFamily="34" charset="0"/>
            </a:rPr>
            <a:t>cầu</a:t>
          </a:r>
          <a:endParaRPr lang="en-US" sz="2000" i="1" dirty="0">
            <a:solidFill>
              <a:srgbClr val="FF0000"/>
            </a:solidFill>
            <a:latin typeface="Arial" panose="020B0604020202020204" pitchFamily="34" charset="0"/>
            <a:cs typeface="Arial" panose="020B0604020202020204" pitchFamily="34" charset="0"/>
          </a:endParaRPr>
        </a:p>
      </dgm:t>
    </dgm:pt>
    <dgm:pt modelId="{7F1B6D70-DDCC-46A5-8CF4-01A4EC6EB4F4}" type="parTrans" cxnId="{F63C2C0B-F97C-4393-A7CD-8A7EA93F4DD9}">
      <dgm:prSet/>
      <dgm:spPr/>
      <dgm:t>
        <a:bodyPr/>
        <a:lstStyle/>
        <a:p>
          <a:endParaRPr lang="en-US"/>
        </a:p>
      </dgm:t>
    </dgm:pt>
    <dgm:pt modelId="{C0A66333-BDB3-4B64-A3EE-73C91D5E62C7}" type="sibTrans" cxnId="{F63C2C0B-F97C-4393-A7CD-8A7EA93F4DD9}">
      <dgm:prSet/>
      <dgm:spPr/>
      <dgm:t>
        <a:bodyPr/>
        <a:lstStyle/>
        <a:p>
          <a:endParaRPr lang="en-US"/>
        </a:p>
      </dgm:t>
    </dgm:pt>
    <dgm:pt modelId="{87CC6900-1E20-4B2D-8BDA-5EBD9D00C6D2}">
      <dgm:prSet phldrT="[Text]" custT="1"/>
      <dgm:spPr>
        <a:solidFill>
          <a:schemeClr val="accent2">
            <a:lumMod val="60000"/>
            <a:lumOff val="40000"/>
            <a:alpha val="90000"/>
          </a:schemeClr>
        </a:solidFill>
      </dgm:spPr>
      <dgm:t>
        <a:bodyPr/>
        <a:lstStyle/>
        <a:p>
          <a:r>
            <a:rPr lang="en-US" sz="2000" i="1" dirty="0" err="1" smtClean="0">
              <a:solidFill>
                <a:srgbClr val="FF0000"/>
              </a:solidFill>
              <a:latin typeface="Arial" panose="020B0604020202020204" pitchFamily="34" charset="0"/>
              <a:cs typeface="Arial" panose="020B0604020202020204" pitchFamily="34" charset="0"/>
            </a:rPr>
            <a:t>Tiểu</a:t>
          </a:r>
          <a:r>
            <a:rPr lang="en-US" sz="2000" i="1" dirty="0" smtClean="0">
              <a:solidFill>
                <a:srgbClr val="FF0000"/>
              </a:solidFill>
              <a:latin typeface="Arial" panose="020B0604020202020204" pitchFamily="34" charset="0"/>
              <a:cs typeface="Arial" panose="020B0604020202020204" pitchFamily="34" charset="0"/>
            </a:rPr>
            <a:t> </a:t>
          </a:r>
          <a:r>
            <a:rPr lang="en-US" sz="2000" i="1" dirty="0" err="1" smtClean="0">
              <a:solidFill>
                <a:srgbClr val="FF0000"/>
              </a:solidFill>
              <a:latin typeface="Arial" panose="020B0604020202020204" pitchFamily="34" charset="0"/>
              <a:cs typeface="Arial" panose="020B0604020202020204" pitchFamily="34" charset="0"/>
            </a:rPr>
            <a:t>cầu</a:t>
          </a:r>
          <a:endParaRPr lang="en-US" sz="2000" i="1" dirty="0">
            <a:solidFill>
              <a:srgbClr val="FF0000"/>
            </a:solidFill>
            <a:latin typeface="Arial" panose="020B0604020202020204" pitchFamily="34" charset="0"/>
            <a:cs typeface="Arial" panose="020B0604020202020204" pitchFamily="34" charset="0"/>
          </a:endParaRPr>
        </a:p>
      </dgm:t>
    </dgm:pt>
    <dgm:pt modelId="{7DE3FB62-7449-4287-A62F-AD26A96B4CB1}" type="parTrans" cxnId="{021507B5-1952-41C2-B234-B99AD7AA41DC}">
      <dgm:prSet/>
      <dgm:spPr/>
      <dgm:t>
        <a:bodyPr/>
        <a:lstStyle/>
        <a:p>
          <a:endParaRPr lang="en-US"/>
        </a:p>
      </dgm:t>
    </dgm:pt>
    <dgm:pt modelId="{03B0A45D-BB9E-4773-A7CA-57C7F44C4F3E}" type="sibTrans" cxnId="{021507B5-1952-41C2-B234-B99AD7AA41DC}">
      <dgm:prSet/>
      <dgm:spPr/>
      <dgm:t>
        <a:bodyPr/>
        <a:lstStyle/>
        <a:p>
          <a:endParaRPr lang="en-US"/>
        </a:p>
      </dgm:t>
    </dgm:pt>
    <dgm:pt modelId="{F63097AB-7686-4A0C-8332-457654A28935}">
      <dgm:prSet phldrT="[Text]" custT="1"/>
      <dgm:spPr>
        <a:solidFill>
          <a:schemeClr val="accent2">
            <a:lumMod val="60000"/>
            <a:lumOff val="40000"/>
            <a:alpha val="90000"/>
          </a:schemeClr>
        </a:solidFill>
      </dgm:spPr>
      <dgm:t>
        <a:bodyPr/>
        <a:lstStyle/>
        <a:p>
          <a:r>
            <a:rPr lang="en-US" sz="2000" i="1" dirty="0" err="1" smtClean="0">
              <a:solidFill>
                <a:srgbClr val="FF0000"/>
              </a:solidFill>
              <a:latin typeface="Arial" panose="020B0604020202020204" pitchFamily="34" charset="0"/>
              <a:cs typeface="Arial" panose="020B0604020202020204" pitchFamily="34" charset="0"/>
            </a:rPr>
            <a:t>Huyết</a:t>
          </a:r>
          <a:r>
            <a:rPr lang="en-US" sz="2000" i="1" dirty="0" smtClean="0">
              <a:solidFill>
                <a:srgbClr val="FF0000"/>
              </a:solidFill>
              <a:latin typeface="Arial" panose="020B0604020202020204" pitchFamily="34" charset="0"/>
              <a:cs typeface="Arial" panose="020B0604020202020204" pitchFamily="34" charset="0"/>
            </a:rPr>
            <a:t> </a:t>
          </a:r>
          <a:r>
            <a:rPr lang="en-US" sz="2000" i="1" dirty="0" err="1" smtClean="0">
              <a:solidFill>
                <a:srgbClr val="FF0000"/>
              </a:solidFill>
              <a:latin typeface="Arial" panose="020B0604020202020204" pitchFamily="34" charset="0"/>
              <a:cs typeface="Arial" panose="020B0604020202020204" pitchFamily="34" charset="0"/>
            </a:rPr>
            <a:t>tương</a:t>
          </a:r>
          <a:endParaRPr lang="en-US" sz="2000" i="1" dirty="0">
            <a:solidFill>
              <a:srgbClr val="FF0000"/>
            </a:solidFill>
            <a:latin typeface="Arial" panose="020B0604020202020204" pitchFamily="34" charset="0"/>
            <a:cs typeface="Arial" panose="020B0604020202020204" pitchFamily="34" charset="0"/>
          </a:endParaRPr>
        </a:p>
      </dgm:t>
    </dgm:pt>
    <dgm:pt modelId="{167A604E-7BB5-4D2A-84A5-D3CCBA4085DB}" type="parTrans" cxnId="{35B110E1-8E29-416A-AEE1-C4572BB031C4}">
      <dgm:prSet/>
      <dgm:spPr/>
      <dgm:t>
        <a:bodyPr/>
        <a:lstStyle/>
        <a:p>
          <a:endParaRPr lang="en-US"/>
        </a:p>
      </dgm:t>
    </dgm:pt>
    <dgm:pt modelId="{5CE79197-E2DA-4D26-8AC6-D36542CD7D9D}" type="sibTrans" cxnId="{35B110E1-8E29-416A-AEE1-C4572BB031C4}">
      <dgm:prSet/>
      <dgm:spPr/>
      <dgm:t>
        <a:bodyPr/>
        <a:lstStyle/>
        <a:p>
          <a:endParaRPr lang="en-US"/>
        </a:p>
      </dgm:t>
    </dgm:pt>
    <dgm:pt modelId="{2D5A7B30-27B8-4811-86D6-6C07528C1322}">
      <dgm:prSet phldrT="[Text]" custT="1"/>
      <dgm:spPr>
        <a:solidFill>
          <a:schemeClr val="accent2">
            <a:lumMod val="60000"/>
            <a:lumOff val="40000"/>
            <a:alpha val="90000"/>
          </a:schemeClr>
        </a:solidFill>
      </dgm:spPr>
      <dgm:t>
        <a:bodyPr/>
        <a:lstStyle/>
        <a:p>
          <a:r>
            <a:rPr lang="en-US" sz="2000" i="1" dirty="0" err="1" smtClean="0">
              <a:solidFill>
                <a:srgbClr val="FF0000"/>
              </a:solidFill>
              <a:latin typeface="Arial" panose="020B0604020202020204" pitchFamily="34" charset="0"/>
              <a:cs typeface="Arial" panose="020B0604020202020204" pitchFamily="34" charset="0"/>
            </a:rPr>
            <a:t>Cơ</a:t>
          </a:r>
          <a:r>
            <a:rPr lang="en-US" sz="2000" i="1" dirty="0" smtClean="0">
              <a:solidFill>
                <a:srgbClr val="FF0000"/>
              </a:solidFill>
              <a:latin typeface="Arial" panose="020B0604020202020204" pitchFamily="34" charset="0"/>
              <a:cs typeface="Arial" panose="020B0604020202020204" pitchFamily="34" charset="0"/>
            </a:rPr>
            <a:t> </a:t>
          </a:r>
          <a:r>
            <a:rPr lang="en-US" sz="2000" i="1" dirty="0" err="1" smtClean="0">
              <a:solidFill>
                <a:srgbClr val="FF0000"/>
              </a:solidFill>
              <a:latin typeface="Arial" panose="020B0604020202020204" pitchFamily="34" charset="0"/>
              <a:cs typeface="Arial" panose="020B0604020202020204" pitchFamily="34" charset="0"/>
            </a:rPr>
            <a:t>quan</a:t>
          </a:r>
          <a:r>
            <a:rPr lang="en-US" sz="2000" i="1" dirty="0" smtClean="0">
              <a:solidFill>
                <a:srgbClr val="FF0000"/>
              </a:solidFill>
              <a:latin typeface="Arial" panose="020B0604020202020204" pitchFamily="34" charset="0"/>
              <a:cs typeface="Arial" panose="020B0604020202020204" pitchFamily="34" charset="0"/>
            </a:rPr>
            <a:t> </a:t>
          </a:r>
          <a:r>
            <a:rPr lang="en-US" sz="2000" i="1" dirty="0" err="1" smtClean="0">
              <a:solidFill>
                <a:srgbClr val="FF0000"/>
              </a:solidFill>
              <a:latin typeface="Arial" panose="020B0604020202020204" pitchFamily="34" charset="0"/>
              <a:cs typeface="Arial" panose="020B0604020202020204" pitchFamily="34" charset="0"/>
            </a:rPr>
            <a:t>tạo</a:t>
          </a:r>
          <a:r>
            <a:rPr lang="en-US" sz="2000" i="1" dirty="0" smtClean="0">
              <a:solidFill>
                <a:srgbClr val="FF0000"/>
              </a:solidFill>
              <a:latin typeface="Arial" panose="020B0604020202020204" pitchFamily="34" charset="0"/>
              <a:cs typeface="Arial" panose="020B0604020202020204" pitchFamily="34" charset="0"/>
            </a:rPr>
            <a:t> </a:t>
          </a:r>
          <a:r>
            <a:rPr lang="en-US" sz="2000" i="1" dirty="0" err="1" smtClean="0">
              <a:solidFill>
                <a:srgbClr val="FF0000"/>
              </a:solidFill>
              <a:latin typeface="Arial" panose="020B0604020202020204" pitchFamily="34" charset="0"/>
              <a:cs typeface="Arial" panose="020B0604020202020204" pitchFamily="34" charset="0"/>
            </a:rPr>
            <a:t>máu</a:t>
          </a:r>
          <a:r>
            <a:rPr lang="en-US" sz="2000" i="1" dirty="0" smtClean="0">
              <a:solidFill>
                <a:srgbClr val="FF0000"/>
              </a:solidFill>
              <a:latin typeface="Arial" panose="020B0604020202020204" pitchFamily="34" charset="0"/>
              <a:cs typeface="Arial" panose="020B0604020202020204" pitchFamily="34" charset="0"/>
            </a:rPr>
            <a:t>	</a:t>
          </a:r>
          <a:endParaRPr lang="en-US" sz="2000" i="1" dirty="0">
            <a:solidFill>
              <a:srgbClr val="FF0000"/>
            </a:solidFill>
            <a:latin typeface="Arial" panose="020B0604020202020204" pitchFamily="34" charset="0"/>
            <a:cs typeface="Arial" panose="020B0604020202020204" pitchFamily="34" charset="0"/>
          </a:endParaRPr>
        </a:p>
      </dgm:t>
    </dgm:pt>
    <dgm:pt modelId="{94E42002-2B6C-49EB-A645-BA89D08EF193}" type="parTrans" cxnId="{59A071B1-799A-40EB-989B-13377B8B191D}">
      <dgm:prSet/>
      <dgm:spPr/>
      <dgm:t>
        <a:bodyPr/>
        <a:lstStyle/>
        <a:p>
          <a:endParaRPr lang="en-US"/>
        </a:p>
      </dgm:t>
    </dgm:pt>
    <dgm:pt modelId="{58293067-20D4-4A11-9005-A49403C9F988}" type="sibTrans" cxnId="{59A071B1-799A-40EB-989B-13377B8B191D}">
      <dgm:prSet/>
      <dgm:spPr/>
      <dgm:t>
        <a:bodyPr/>
        <a:lstStyle/>
        <a:p>
          <a:endParaRPr lang="en-US"/>
        </a:p>
      </dgm:t>
    </dgm:pt>
    <dgm:pt modelId="{7AD1BE6B-F67A-4924-BD3E-A7C2087647DD}" type="pres">
      <dgm:prSet presAssocID="{0700B299-FB0F-49E3-93DE-54B02046E5EF}" presName="Name0" presStyleCnt="0">
        <dgm:presLayoutVars>
          <dgm:dir/>
          <dgm:animLvl val="lvl"/>
          <dgm:resizeHandles val="exact"/>
        </dgm:presLayoutVars>
      </dgm:prSet>
      <dgm:spPr/>
      <dgm:t>
        <a:bodyPr/>
        <a:lstStyle/>
        <a:p>
          <a:endParaRPr lang="en-US"/>
        </a:p>
      </dgm:t>
    </dgm:pt>
    <dgm:pt modelId="{BCC95DD7-8ECC-453F-9CB0-D7C0E9098D10}" type="pres">
      <dgm:prSet presAssocID="{0D306552-D6F1-41FC-8175-34F3E0CF4669}" presName="linNode" presStyleCnt="0"/>
      <dgm:spPr/>
    </dgm:pt>
    <dgm:pt modelId="{533F56B8-7DEE-45A1-8649-546BB223F09D}" type="pres">
      <dgm:prSet presAssocID="{0D306552-D6F1-41FC-8175-34F3E0CF4669}" presName="parTx" presStyleLbl="revTx" presStyleIdx="0" presStyleCnt="1">
        <dgm:presLayoutVars>
          <dgm:chMax val="1"/>
          <dgm:bulletEnabled val="1"/>
        </dgm:presLayoutVars>
      </dgm:prSet>
      <dgm:spPr>
        <a:prstGeom prst="roundRect">
          <a:avLst/>
        </a:prstGeom>
      </dgm:spPr>
      <dgm:t>
        <a:bodyPr/>
        <a:lstStyle/>
        <a:p>
          <a:endParaRPr lang="en-US"/>
        </a:p>
      </dgm:t>
    </dgm:pt>
    <dgm:pt modelId="{CCCEC400-D626-430B-85F5-B739182350CD}" type="pres">
      <dgm:prSet presAssocID="{0D306552-D6F1-41FC-8175-34F3E0CF4669}" presName="bracket" presStyleLbl="parChTrans1D1" presStyleIdx="0" presStyleCnt="1" custLinFactNeighborX="19886" custLinFactNeighborY="1691"/>
      <dgm:spPr/>
    </dgm:pt>
    <dgm:pt modelId="{B73D0C4B-3F61-4EAD-9284-082748311839}" type="pres">
      <dgm:prSet presAssocID="{0D306552-D6F1-41FC-8175-34F3E0CF4669}" presName="spH" presStyleCnt="0"/>
      <dgm:spPr/>
    </dgm:pt>
    <dgm:pt modelId="{2D364994-B5AF-4DAA-9F6F-77F2F14C3E2F}" type="pres">
      <dgm:prSet presAssocID="{0D306552-D6F1-41FC-8175-34F3E0CF4669}" presName="desTx" presStyleLbl="node1" presStyleIdx="0" presStyleCnt="1" custScaleY="90920">
        <dgm:presLayoutVars>
          <dgm:bulletEnabled val="1"/>
        </dgm:presLayoutVars>
      </dgm:prSet>
      <dgm:spPr/>
      <dgm:t>
        <a:bodyPr/>
        <a:lstStyle/>
        <a:p>
          <a:endParaRPr lang="en-US"/>
        </a:p>
      </dgm:t>
    </dgm:pt>
  </dgm:ptLst>
  <dgm:cxnLst>
    <dgm:cxn modelId="{EC5DB1DE-8C48-4C50-B374-B2BAE1C4A0D4}" type="presOf" srcId="{0D306552-D6F1-41FC-8175-34F3E0CF4669}" destId="{533F56B8-7DEE-45A1-8649-546BB223F09D}" srcOrd="0" destOrd="0" presId="urn:diagrams.loki3.com/BracketList"/>
    <dgm:cxn modelId="{9C864F2E-14A3-4587-AA6D-FFBC90E8046E}" type="presOf" srcId="{2D5A7B30-27B8-4811-86D6-6C07528C1322}" destId="{2D364994-B5AF-4DAA-9F6F-77F2F14C3E2F}" srcOrd="0" destOrd="4" presId="urn:diagrams.loki3.com/BracketList"/>
    <dgm:cxn modelId="{F7A2FB0B-5C4C-461B-8BAC-740FE52458C1}" type="presOf" srcId="{295C3CAA-6282-420D-B451-148D97CD0C5F}" destId="{2D364994-B5AF-4DAA-9F6F-77F2F14C3E2F}" srcOrd="0" destOrd="1" presId="urn:diagrams.loki3.com/BracketList"/>
    <dgm:cxn modelId="{35B110E1-8E29-416A-AEE1-C4572BB031C4}" srcId="{0D306552-D6F1-41FC-8175-34F3E0CF4669}" destId="{F63097AB-7686-4A0C-8332-457654A28935}" srcOrd="3" destOrd="0" parTransId="{167A604E-7BB5-4D2A-84A5-D3CCBA4085DB}" sibTransId="{5CE79197-E2DA-4D26-8AC6-D36542CD7D9D}"/>
    <dgm:cxn modelId="{F63C2C0B-F97C-4393-A7CD-8A7EA93F4DD9}" srcId="{0D306552-D6F1-41FC-8175-34F3E0CF4669}" destId="{295C3CAA-6282-420D-B451-148D97CD0C5F}" srcOrd="1" destOrd="0" parTransId="{7F1B6D70-DDCC-46A5-8CF4-01A4EC6EB4F4}" sibTransId="{C0A66333-BDB3-4B64-A3EE-73C91D5E62C7}"/>
    <dgm:cxn modelId="{0BC18A74-0BB7-460F-8945-3FA44233CDD9}" type="presOf" srcId="{918C5023-C7F9-4EA6-A606-15EEF78C1077}" destId="{2D364994-B5AF-4DAA-9F6F-77F2F14C3E2F}" srcOrd="0" destOrd="0" presId="urn:diagrams.loki3.com/BracketList"/>
    <dgm:cxn modelId="{F546E7CB-FCBC-4F31-BCAD-24CB27DCC979}" type="presOf" srcId="{87CC6900-1E20-4B2D-8BDA-5EBD9D00C6D2}" destId="{2D364994-B5AF-4DAA-9F6F-77F2F14C3E2F}" srcOrd="0" destOrd="2" presId="urn:diagrams.loki3.com/BracketList"/>
    <dgm:cxn modelId="{021507B5-1952-41C2-B234-B99AD7AA41DC}" srcId="{0D306552-D6F1-41FC-8175-34F3E0CF4669}" destId="{87CC6900-1E20-4B2D-8BDA-5EBD9D00C6D2}" srcOrd="2" destOrd="0" parTransId="{7DE3FB62-7449-4287-A62F-AD26A96B4CB1}" sibTransId="{03B0A45D-BB9E-4773-A7CA-57C7F44C4F3E}"/>
    <dgm:cxn modelId="{9853F88E-C654-4E1B-93FE-C858FAB0B397}" type="presOf" srcId="{F63097AB-7686-4A0C-8332-457654A28935}" destId="{2D364994-B5AF-4DAA-9F6F-77F2F14C3E2F}" srcOrd="0" destOrd="3" presId="urn:diagrams.loki3.com/BracketList"/>
    <dgm:cxn modelId="{A7C5E4CB-20C8-4054-9DA2-C2934234C2DA}" srcId="{0700B299-FB0F-49E3-93DE-54B02046E5EF}" destId="{0D306552-D6F1-41FC-8175-34F3E0CF4669}" srcOrd="0" destOrd="0" parTransId="{C5001F9A-E33F-4450-9383-27B7CE3CADA0}" sibTransId="{41F4EB38-5E9E-41ED-9185-EA835071619F}"/>
    <dgm:cxn modelId="{04A5825A-5FE4-4EF5-A5BA-29C567B25C9D}" type="presOf" srcId="{0700B299-FB0F-49E3-93DE-54B02046E5EF}" destId="{7AD1BE6B-F67A-4924-BD3E-A7C2087647DD}" srcOrd="0" destOrd="0" presId="urn:diagrams.loki3.com/BracketList"/>
    <dgm:cxn modelId="{59A071B1-799A-40EB-989B-13377B8B191D}" srcId="{0D306552-D6F1-41FC-8175-34F3E0CF4669}" destId="{2D5A7B30-27B8-4811-86D6-6C07528C1322}" srcOrd="4" destOrd="0" parTransId="{94E42002-2B6C-49EB-A645-BA89D08EF193}" sibTransId="{58293067-20D4-4A11-9005-A49403C9F988}"/>
    <dgm:cxn modelId="{5B66E777-9040-4183-8FC5-817ADC7A2248}" srcId="{0D306552-D6F1-41FC-8175-34F3E0CF4669}" destId="{918C5023-C7F9-4EA6-A606-15EEF78C1077}" srcOrd="0" destOrd="0" parTransId="{5EC19AA2-118E-491B-8B6D-4CA0808335E8}" sibTransId="{73D85D03-739F-4134-8B27-86848B0EC4FF}"/>
    <dgm:cxn modelId="{EAF983E7-44EF-4A75-852F-3C689DB3E647}" type="presParOf" srcId="{7AD1BE6B-F67A-4924-BD3E-A7C2087647DD}" destId="{BCC95DD7-8ECC-453F-9CB0-D7C0E9098D10}" srcOrd="0" destOrd="0" presId="urn:diagrams.loki3.com/BracketList"/>
    <dgm:cxn modelId="{766E6E01-26C6-46CB-86A0-D9C3BADCD1E2}" type="presParOf" srcId="{BCC95DD7-8ECC-453F-9CB0-D7C0E9098D10}" destId="{533F56B8-7DEE-45A1-8649-546BB223F09D}" srcOrd="0" destOrd="0" presId="urn:diagrams.loki3.com/BracketList"/>
    <dgm:cxn modelId="{027F423B-E9DF-409B-8DC0-6B61306FA44E}" type="presParOf" srcId="{BCC95DD7-8ECC-453F-9CB0-D7C0E9098D10}" destId="{CCCEC400-D626-430B-85F5-B739182350CD}" srcOrd="1" destOrd="0" presId="urn:diagrams.loki3.com/BracketList"/>
    <dgm:cxn modelId="{12F6A303-4E8C-463A-B53B-66F9EB5311B9}" type="presParOf" srcId="{BCC95DD7-8ECC-453F-9CB0-D7C0E9098D10}" destId="{B73D0C4B-3F61-4EAD-9284-082748311839}" srcOrd="2" destOrd="0" presId="urn:diagrams.loki3.com/BracketList"/>
    <dgm:cxn modelId="{ED2AA830-D335-4307-8342-AD331C5FFD2A}" type="presParOf" srcId="{BCC95DD7-8ECC-453F-9CB0-D7C0E9098D10}" destId="{2D364994-B5AF-4DAA-9F6F-77F2F14C3E2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E989F5-50A4-404F-8C05-96F6C45EE28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1C4CFB19-248B-4E31-8D11-C314D5EE1900}">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40000"/>
            <a:lumOff val="60000"/>
          </a:schemeClr>
        </a:solidFill>
      </dgm:spPr>
      <dgm:t>
        <a:bodyPr/>
        <a:lstStyle/>
        <a:p>
          <a:pPr algn="ctr">
            <a:buNone/>
          </a:pP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bệnh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thường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gặp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liên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quan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máu</a:t>
          </a:r>
          <a:endParaRPr lang="en-US" sz="3200" dirty="0">
            <a:latin typeface="Arial" panose="020B0604020202020204" pitchFamily="34" charset="0"/>
            <a:cs typeface="Arial" panose="020B0604020202020204" pitchFamily="34" charset="0"/>
          </a:endParaRPr>
        </a:p>
      </dgm:t>
    </dgm:pt>
    <dgm:pt modelId="{DEF7DDCA-5D5E-4502-BE1D-39D491BF6860}" type="parTrans" cxnId="{CC33C299-78E7-455E-B5C3-04A768BC0D46}">
      <dgm:prSet/>
      <dgm:spPr/>
      <dgm:t>
        <a:bodyPr/>
        <a:lstStyle/>
        <a:p>
          <a:endParaRPr lang="en-US"/>
        </a:p>
      </dgm:t>
    </dgm:pt>
    <dgm:pt modelId="{D65223ED-0F5F-4D7F-A3EA-B2ADF9799AAF}" type="sibTrans" cxnId="{CC33C299-78E7-455E-B5C3-04A768BC0D46}">
      <dgm:prSet/>
      <dgm:spPr/>
      <dgm:t>
        <a:bodyPr/>
        <a:lstStyle/>
        <a:p>
          <a:endParaRPr lang="en-US"/>
        </a:p>
      </dgm:t>
    </dgm:pt>
    <dgm:pt modelId="{7923F05C-4CE9-4893-950E-5482D14CF3E4}">
      <dgm:prSet phldrT="[Text]" custT="1"/>
      <dgm:spPr>
        <a:solidFill>
          <a:schemeClr val="accent1">
            <a:lumMod val="40000"/>
            <a:lumOff val="60000"/>
          </a:schemeClr>
        </a:solidFill>
      </dgm:spPr>
      <dgm:t>
        <a:bodyPr/>
        <a:lstStyle/>
        <a:p>
          <a:pPr>
            <a:buChar char="•"/>
          </a:pPr>
          <a:endParaRPr lang="en-US" sz="2000" dirty="0">
            <a:solidFill>
              <a:schemeClr val="tx1"/>
            </a:solidFill>
            <a:latin typeface="Arial" panose="020B0604020202020204" pitchFamily="34" charset="0"/>
            <a:cs typeface="Arial" panose="020B0604020202020204" pitchFamily="34" charset="0"/>
          </a:endParaRPr>
        </a:p>
      </dgm:t>
    </dgm:pt>
    <dgm:pt modelId="{F8214B89-D65B-401D-9F54-4E752126EA54}" type="parTrans" cxnId="{FEF81BE2-27CD-4FEB-A5A2-DFC90CC417E6}">
      <dgm:prSet/>
      <dgm:spPr/>
      <dgm:t>
        <a:bodyPr/>
        <a:lstStyle/>
        <a:p>
          <a:endParaRPr lang="en-US"/>
        </a:p>
      </dgm:t>
    </dgm:pt>
    <dgm:pt modelId="{6F3BB1E6-21E0-4A36-819B-DBC279F8C5E7}" type="sibTrans" cxnId="{FEF81BE2-27CD-4FEB-A5A2-DFC90CC417E6}">
      <dgm:prSet/>
      <dgm:spPr/>
      <dgm:t>
        <a:bodyPr/>
        <a:lstStyle/>
        <a:p>
          <a:endParaRPr lang="en-US"/>
        </a:p>
      </dgm:t>
    </dgm:pt>
    <dgm:pt modelId="{12C53E90-B05D-436E-BF20-A55ADB0EA396}">
      <dgm:prSet phldrT="[Text]" custT="1"/>
      <dgm:spPr>
        <a:solidFill>
          <a:schemeClr val="accent1">
            <a:lumMod val="40000"/>
            <a:lumOff val="60000"/>
          </a:schemeClr>
        </a:solidFill>
      </dgm:spPr>
      <dgm:t>
        <a:bodyPr/>
        <a:lstStyle/>
        <a:p>
          <a:pPr>
            <a:buNone/>
          </a:pPr>
          <a:r>
            <a:rPr lang="en-US" sz="2000" dirty="0" err="1" smtClean="0">
              <a:solidFill>
                <a:schemeClr val="tx1"/>
              </a:solidFill>
              <a:latin typeface="Arial" panose="020B0604020202020204" pitchFamily="34" charset="0"/>
              <a:cs typeface="Arial" panose="020B0604020202020204" pitchFamily="34" charset="0"/>
            </a:rPr>
            <a:t>Rối</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loạn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tạo</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máu</a:t>
          </a:r>
          <a:endParaRPr lang="en-US" sz="2000" dirty="0">
            <a:solidFill>
              <a:schemeClr val="tx1"/>
            </a:solidFill>
            <a:latin typeface="Arial" panose="020B0604020202020204" pitchFamily="34" charset="0"/>
            <a:cs typeface="Arial" panose="020B0604020202020204" pitchFamily="34" charset="0"/>
          </a:endParaRPr>
        </a:p>
      </dgm:t>
    </dgm:pt>
    <dgm:pt modelId="{1DA7E9D5-EA92-4A68-81FD-47F5F2D77599}" type="parTrans" cxnId="{A65CEDE4-EA36-429E-B25E-8445DA06011A}">
      <dgm:prSet/>
      <dgm:spPr/>
      <dgm:t>
        <a:bodyPr/>
        <a:lstStyle/>
        <a:p>
          <a:endParaRPr lang="en-US"/>
        </a:p>
      </dgm:t>
    </dgm:pt>
    <dgm:pt modelId="{61848D1C-344B-4CC0-8E19-F2989528EB46}" type="sibTrans" cxnId="{A65CEDE4-EA36-429E-B25E-8445DA06011A}">
      <dgm:prSet/>
      <dgm:spPr/>
      <dgm:t>
        <a:bodyPr/>
        <a:lstStyle/>
        <a:p>
          <a:endParaRPr lang="en-US"/>
        </a:p>
      </dgm:t>
    </dgm:pt>
    <dgm:pt modelId="{31A1EED2-E74F-4A3C-A1D3-4C799DFF0AA5}">
      <dgm:prSet phldrT="[Text]" custT="1"/>
      <dgm:spPr>
        <a:solidFill>
          <a:schemeClr val="accent1">
            <a:lumMod val="40000"/>
            <a:lumOff val="60000"/>
          </a:schemeClr>
        </a:solidFill>
      </dgm:spPr>
      <dgm:t>
        <a:bodyPr/>
        <a:lstStyle/>
        <a:p>
          <a:pPr>
            <a:buChar char="•"/>
          </a:pPr>
          <a:endParaRPr lang="en-US" sz="2000" dirty="0">
            <a:solidFill>
              <a:schemeClr val="tx1"/>
            </a:solidFill>
            <a:latin typeface="Arial" panose="020B0604020202020204" pitchFamily="34" charset="0"/>
            <a:cs typeface="Arial" panose="020B0604020202020204" pitchFamily="34" charset="0"/>
          </a:endParaRPr>
        </a:p>
      </dgm:t>
    </dgm:pt>
    <dgm:pt modelId="{B415EF20-CD5F-42B9-9D64-E6E23491A329}" type="parTrans" cxnId="{7B166AB4-38A7-4966-A2DE-7EB163E1C82C}">
      <dgm:prSet/>
      <dgm:spPr/>
      <dgm:t>
        <a:bodyPr/>
        <a:lstStyle/>
        <a:p>
          <a:endParaRPr lang="en-US"/>
        </a:p>
      </dgm:t>
    </dgm:pt>
    <dgm:pt modelId="{1165B608-5424-4CFA-AF21-78146620AFFD}" type="sibTrans" cxnId="{7B166AB4-38A7-4966-A2DE-7EB163E1C82C}">
      <dgm:prSet/>
      <dgm:spPr/>
      <dgm:t>
        <a:bodyPr/>
        <a:lstStyle/>
        <a:p>
          <a:endParaRPr lang="en-US"/>
        </a:p>
      </dgm:t>
    </dgm:pt>
    <dgm:pt modelId="{7256A911-91EC-4C26-872B-C69E31151946}">
      <dgm:prSet phldrT="[Text]" custT="1"/>
      <dgm:spPr>
        <a:solidFill>
          <a:schemeClr val="accent1">
            <a:lumMod val="40000"/>
            <a:lumOff val="60000"/>
          </a:schemeClr>
        </a:solidFill>
      </dgm:spPr>
      <dgm:t>
        <a:bodyPr/>
        <a:lstStyle/>
        <a:p>
          <a:pPr>
            <a:buNone/>
          </a:pPr>
          <a:r>
            <a:rPr lang="en-US" sz="2000" dirty="0" err="1" smtClean="0">
              <a:solidFill>
                <a:schemeClr val="tx1"/>
              </a:solidFill>
              <a:latin typeface="Arial" panose="020B0604020202020204" pitchFamily="34" charset="0"/>
              <a:cs typeface="Arial" panose="020B0604020202020204" pitchFamily="34" charset="0"/>
            </a:rPr>
            <a:t>Rối</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loạn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quá</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trình</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đông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máu</a:t>
          </a:r>
          <a:endParaRPr lang="en-US" sz="2000" dirty="0">
            <a:solidFill>
              <a:schemeClr val="tx1"/>
            </a:solidFill>
            <a:latin typeface="Arial" panose="020B0604020202020204" pitchFamily="34" charset="0"/>
            <a:cs typeface="Arial" panose="020B0604020202020204" pitchFamily="34" charset="0"/>
          </a:endParaRPr>
        </a:p>
      </dgm:t>
    </dgm:pt>
    <dgm:pt modelId="{3F35F773-109C-4509-8359-7E51DF6BA842}" type="parTrans" cxnId="{67B655E3-C8BB-4949-86B6-712BD4D44418}">
      <dgm:prSet/>
      <dgm:spPr/>
      <dgm:t>
        <a:bodyPr/>
        <a:lstStyle/>
        <a:p>
          <a:endParaRPr lang="en-US"/>
        </a:p>
      </dgm:t>
    </dgm:pt>
    <dgm:pt modelId="{3C0AF61B-99D8-44A5-B2D7-B3164607C5F6}" type="sibTrans" cxnId="{67B655E3-C8BB-4949-86B6-712BD4D44418}">
      <dgm:prSet/>
      <dgm:spPr/>
      <dgm:t>
        <a:bodyPr/>
        <a:lstStyle/>
        <a:p>
          <a:endParaRPr lang="en-US"/>
        </a:p>
      </dgm:t>
    </dgm:pt>
    <dgm:pt modelId="{6087E9AD-7555-4993-81F8-56329C4ACA8E}">
      <dgm:prSet phldrT="[Text]" custT="1"/>
      <dgm:spPr>
        <a:solidFill>
          <a:schemeClr val="accent1">
            <a:lumMod val="40000"/>
            <a:lumOff val="60000"/>
          </a:schemeClr>
        </a:solidFill>
      </dgm:spPr>
      <dgm:t>
        <a:bodyPr/>
        <a:lstStyle/>
        <a:p>
          <a:pPr>
            <a:buNone/>
          </a:pPr>
          <a:r>
            <a:rPr lang="en-US" sz="2000" dirty="0" err="1" smtClean="0">
              <a:solidFill>
                <a:schemeClr val="tx1"/>
              </a:solidFill>
              <a:latin typeface="Arial" panose="020B0604020202020204" pitchFamily="34" charset="0"/>
              <a:cs typeface="Arial" panose="020B0604020202020204" pitchFamily="34" charset="0"/>
            </a:rPr>
            <a:t>Thiếu</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máu</a:t>
          </a:r>
          <a:endParaRPr lang="en-US" sz="2000" dirty="0">
            <a:solidFill>
              <a:schemeClr val="tx1"/>
            </a:solidFill>
            <a:latin typeface="Arial" panose="020B0604020202020204" pitchFamily="34" charset="0"/>
            <a:cs typeface="Arial" panose="020B0604020202020204" pitchFamily="34" charset="0"/>
          </a:endParaRPr>
        </a:p>
      </dgm:t>
    </dgm:pt>
    <dgm:pt modelId="{69E7E076-069F-4FFA-986D-B7280B1DA72C}" type="parTrans" cxnId="{1516D96E-A335-4643-AE63-1BEE486FA3DE}">
      <dgm:prSet/>
      <dgm:spPr/>
      <dgm:t>
        <a:bodyPr/>
        <a:lstStyle/>
        <a:p>
          <a:endParaRPr lang="en-US"/>
        </a:p>
      </dgm:t>
    </dgm:pt>
    <dgm:pt modelId="{63E79BB3-0132-4D63-94A1-C01BAFAF1D82}" type="sibTrans" cxnId="{1516D96E-A335-4643-AE63-1BEE486FA3DE}">
      <dgm:prSet/>
      <dgm:spPr/>
      <dgm:t>
        <a:bodyPr/>
        <a:lstStyle/>
        <a:p>
          <a:endParaRPr lang="en-US"/>
        </a:p>
      </dgm:t>
    </dgm:pt>
    <dgm:pt modelId="{EAB1A8D7-859F-41CF-B0D6-9CF9DB3914E6}">
      <dgm:prSet phldrT="[Text]" custT="1"/>
      <dgm:spPr>
        <a:solidFill>
          <a:schemeClr val="accent1">
            <a:lumMod val="40000"/>
            <a:lumOff val="60000"/>
          </a:schemeClr>
        </a:solidFill>
      </dgm:spPr>
      <dgm:t>
        <a:bodyPr/>
        <a:lstStyle/>
        <a:p>
          <a:pPr>
            <a:buNone/>
          </a:pPr>
          <a:r>
            <a:rPr lang="en-US" sz="2000" dirty="0" err="1" smtClean="0">
              <a:solidFill>
                <a:schemeClr val="tx1"/>
              </a:solidFill>
              <a:latin typeface="Arial" panose="020B0604020202020204" pitchFamily="34" charset="0"/>
              <a:cs typeface="Arial" panose="020B0604020202020204" pitchFamily="34" charset="0"/>
            </a:rPr>
            <a:t>Ung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thư</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bạch</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cầu</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dgm:t>
    </dgm:pt>
    <dgm:pt modelId="{6A051D73-5837-4A13-BE8D-239A757F5F6E}" type="parTrans" cxnId="{3C000A7A-5A6F-465D-A967-FE196622943F}">
      <dgm:prSet/>
      <dgm:spPr/>
    </dgm:pt>
    <dgm:pt modelId="{00FC4EC9-A42B-44EE-A472-E1D4F100CE3D}" type="sibTrans" cxnId="{3C000A7A-5A6F-465D-A967-FE196622943F}">
      <dgm:prSet/>
      <dgm:spPr/>
    </dgm:pt>
    <dgm:pt modelId="{0A31401F-EDD6-4E02-B35B-07712B9B51F0}" type="pres">
      <dgm:prSet presAssocID="{2CE989F5-50A4-404F-8C05-96F6C45EE28D}" presName="Name0" presStyleCnt="0">
        <dgm:presLayoutVars>
          <dgm:dir/>
          <dgm:animLvl val="lvl"/>
          <dgm:resizeHandles val="exact"/>
        </dgm:presLayoutVars>
      </dgm:prSet>
      <dgm:spPr/>
      <dgm:t>
        <a:bodyPr/>
        <a:lstStyle/>
        <a:p>
          <a:endParaRPr lang="en-US"/>
        </a:p>
      </dgm:t>
    </dgm:pt>
    <dgm:pt modelId="{3773F7B4-DD47-4D89-9C77-352E36A7A295}" type="pres">
      <dgm:prSet presAssocID="{1C4CFB19-248B-4E31-8D11-C314D5EE1900}" presName="linNode" presStyleCnt="0"/>
      <dgm:spPr/>
    </dgm:pt>
    <dgm:pt modelId="{7BBB2CCE-4FF4-4975-8028-7CD6D02CD138}" type="pres">
      <dgm:prSet presAssocID="{1C4CFB19-248B-4E31-8D11-C314D5EE1900}" presName="parTx" presStyleLbl="revTx" presStyleIdx="0" presStyleCnt="1">
        <dgm:presLayoutVars>
          <dgm:chMax val="1"/>
          <dgm:bulletEnabled val="1"/>
        </dgm:presLayoutVars>
      </dgm:prSet>
      <dgm:spPr>
        <a:prstGeom prst="roundRect">
          <a:avLst/>
        </a:prstGeom>
      </dgm:spPr>
      <dgm:t>
        <a:bodyPr/>
        <a:lstStyle/>
        <a:p>
          <a:endParaRPr lang="en-US"/>
        </a:p>
      </dgm:t>
    </dgm:pt>
    <dgm:pt modelId="{177F5DC5-AA64-44CC-BF3E-EA6DDB68B478}" type="pres">
      <dgm:prSet presAssocID="{1C4CFB19-248B-4E31-8D11-C314D5EE1900}" presName="bracket" presStyleLbl="parChTrans1D1" presStyleIdx="0" presStyleCnt="1" custLinFactNeighborX="26489" custLinFactNeighborY="-2186"/>
      <dgm:spPr/>
    </dgm:pt>
    <dgm:pt modelId="{D7191936-5C7E-47C7-A1EA-8090694DE5EF}" type="pres">
      <dgm:prSet presAssocID="{1C4CFB19-248B-4E31-8D11-C314D5EE1900}" presName="spH" presStyleCnt="0"/>
      <dgm:spPr/>
    </dgm:pt>
    <dgm:pt modelId="{35034C69-DCB9-47C3-9076-106BCFACAADE}" type="pres">
      <dgm:prSet presAssocID="{1C4CFB19-248B-4E31-8D11-C314D5EE1900}" presName="desTx" presStyleLbl="node1" presStyleIdx="0" presStyleCnt="1" custLinFactX="1045" custLinFactNeighborX="100000">
        <dgm:presLayoutVars>
          <dgm:bulletEnabled val="1"/>
        </dgm:presLayoutVars>
      </dgm:prSet>
      <dgm:spPr/>
      <dgm:t>
        <a:bodyPr/>
        <a:lstStyle/>
        <a:p>
          <a:endParaRPr lang="en-US"/>
        </a:p>
      </dgm:t>
    </dgm:pt>
  </dgm:ptLst>
  <dgm:cxnLst>
    <dgm:cxn modelId="{A500378C-AB9A-42F5-B9B8-6A41AC0D6E5B}" type="presOf" srcId="{31A1EED2-E74F-4A3C-A1D3-4C799DFF0AA5}" destId="{35034C69-DCB9-47C3-9076-106BCFACAADE}" srcOrd="0" destOrd="5" presId="urn:diagrams.loki3.com/BracketList"/>
    <dgm:cxn modelId="{67B655E3-C8BB-4949-86B6-712BD4D44418}" srcId="{1C4CFB19-248B-4E31-8D11-C314D5EE1900}" destId="{7256A911-91EC-4C26-872B-C69E31151946}" srcOrd="2" destOrd="0" parTransId="{3F35F773-109C-4509-8359-7E51DF6BA842}" sibTransId="{3C0AF61B-99D8-44A5-B2D7-B3164607C5F6}"/>
    <dgm:cxn modelId="{F0EF7122-ABFB-4223-B7AD-DBD8F7F4F2DC}" type="presOf" srcId="{6087E9AD-7555-4993-81F8-56329C4ACA8E}" destId="{35034C69-DCB9-47C3-9076-106BCFACAADE}" srcOrd="0" destOrd="3" presId="urn:diagrams.loki3.com/BracketList"/>
    <dgm:cxn modelId="{3C000A7A-5A6F-465D-A967-FE196622943F}" srcId="{1C4CFB19-248B-4E31-8D11-C314D5EE1900}" destId="{EAB1A8D7-859F-41CF-B0D6-9CF9DB3914E6}" srcOrd="4" destOrd="0" parTransId="{6A051D73-5837-4A13-BE8D-239A757F5F6E}" sibTransId="{00FC4EC9-A42B-44EE-A472-E1D4F100CE3D}"/>
    <dgm:cxn modelId="{04A644A1-F33C-4E5C-8AF3-DAA2BDDC420A}" type="presOf" srcId="{7923F05C-4CE9-4893-950E-5482D14CF3E4}" destId="{35034C69-DCB9-47C3-9076-106BCFACAADE}" srcOrd="0" destOrd="0" presId="urn:diagrams.loki3.com/BracketList"/>
    <dgm:cxn modelId="{046D36BE-711A-43C2-85F7-14754AA5D4CE}" type="presOf" srcId="{1C4CFB19-248B-4E31-8D11-C314D5EE1900}" destId="{7BBB2CCE-4FF4-4975-8028-7CD6D02CD138}" srcOrd="0" destOrd="0" presId="urn:diagrams.loki3.com/BracketList"/>
    <dgm:cxn modelId="{CC33C299-78E7-455E-B5C3-04A768BC0D46}" srcId="{2CE989F5-50A4-404F-8C05-96F6C45EE28D}" destId="{1C4CFB19-248B-4E31-8D11-C314D5EE1900}" srcOrd="0" destOrd="0" parTransId="{DEF7DDCA-5D5E-4502-BE1D-39D491BF6860}" sibTransId="{D65223ED-0F5F-4D7F-A3EA-B2ADF9799AAF}"/>
    <dgm:cxn modelId="{7B166AB4-38A7-4966-A2DE-7EB163E1C82C}" srcId="{1C4CFB19-248B-4E31-8D11-C314D5EE1900}" destId="{31A1EED2-E74F-4A3C-A1D3-4C799DFF0AA5}" srcOrd="5" destOrd="0" parTransId="{B415EF20-CD5F-42B9-9D64-E6E23491A329}" sibTransId="{1165B608-5424-4CFA-AF21-78146620AFFD}"/>
    <dgm:cxn modelId="{0A05E516-BAEA-4A1F-BCB9-4C4C8D340C97}" type="presOf" srcId="{2CE989F5-50A4-404F-8C05-96F6C45EE28D}" destId="{0A31401F-EDD6-4E02-B35B-07712B9B51F0}" srcOrd="0" destOrd="0" presId="urn:diagrams.loki3.com/BracketList"/>
    <dgm:cxn modelId="{1516D96E-A335-4643-AE63-1BEE486FA3DE}" srcId="{1C4CFB19-248B-4E31-8D11-C314D5EE1900}" destId="{6087E9AD-7555-4993-81F8-56329C4ACA8E}" srcOrd="3" destOrd="0" parTransId="{69E7E076-069F-4FFA-986D-B7280B1DA72C}" sibTransId="{63E79BB3-0132-4D63-94A1-C01BAFAF1D82}"/>
    <dgm:cxn modelId="{5761B206-98B0-44BB-AC40-EEF87C0600BF}" type="presOf" srcId="{7256A911-91EC-4C26-872B-C69E31151946}" destId="{35034C69-DCB9-47C3-9076-106BCFACAADE}" srcOrd="0" destOrd="2" presId="urn:diagrams.loki3.com/BracketList"/>
    <dgm:cxn modelId="{51F74FEC-432B-4288-AAA2-AAC3FACF9CFB}" type="presOf" srcId="{EAB1A8D7-859F-41CF-B0D6-9CF9DB3914E6}" destId="{35034C69-DCB9-47C3-9076-106BCFACAADE}" srcOrd="0" destOrd="4" presId="urn:diagrams.loki3.com/BracketList"/>
    <dgm:cxn modelId="{FEF81BE2-27CD-4FEB-A5A2-DFC90CC417E6}" srcId="{1C4CFB19-248B-4E31-8D11-C314D5EE1900}" destId="{7923F05C-4CE9-4893-950E-5482D14CF3E4}" srcOrd="0" destOrd="0" parTransId="{F8214B89-D65B-401D-9F54-4E752126EA54}" sibTransId="{6F3BB1E6-21E0-4A36-819B-DBC279F8C5E7}"/>
    <dgm:cxn modelId="{143689D8-94F1-46D0-835E-74D658F17C20}" type="presOf" srcId="{12C53E90-B05D-436E-BF20-A55ADB0EA396}" destId="{35034C69-DCB9-47C3-9076-106BCFACAADE}" srcOrd="0" destOrd="1" presId="urn:diagrams.loki3.com/BracketList"/>
    <dgm:cxn modelId="{A65CEDE4-EA36-429E-B25E-8445DA06011A}" srcId="{1C4CFB19-248B-4E31-8D11-C314D5EE1900}" destId="{12C53E90-B05D-436E-BF20-A55ADB0EA396}" srcOrd="1" destOrd="0" parTransId="{1DA7E9D5-EA92-4A68-81FD-47F5F2D77599}" sibTransId="{61848D1C-344B-4CC0-8E19-F2989528EB46}"/>
    <dgm:cxn modelId="{0E111EF7-011A-499E-8562-EB83C5AFC1EF}" type="presParOf" srcId="{0A31401F-EDD6-4E02-B35B-07712B9B51F0}" destId="{3773F7B4-DD47-4D89-9C77-352E36A7A295}" srcOrd="0" destOrd="0" presId="urn:diagrams.loki3.com/BracketList"/>
    <dgm:cxn modelId="{6E96F64A-C602-484F-9B88-29D2595863E0}" type="presParOf" srcId="{3773F7B4-DD47-4D89-9C77-352E36A7A295}" destId="{7BBB2CCE-4FF4-4975-8028-7CD6D02CD138}" srcOrd="0" destOrd="0" presId="urn:diagrams.loki3.com/BracketList"/>
    <dgm:cxn modelId="{8046689D-FF25-45F2-B5AF-263F33871DCC}" type="presParOf" srcId="{3773F7B4-DD47-4D89-9C77-352E36A7A295}" destId="{177F5DC5-AA64-44CC-BF3E-EA6DDB68B478}" srcOrd="1" destOrd="0" presId="urn:diagrams.loki3.com/BracketList"/>
    <dgm:cxn modelId="{E44D6B9B-5D53-4BBE-BD2A-424F20D97D7A}" type="presParOf" srcId="{3773F7B4-DD47-4D89-9C77-352E36A7A295}" destId="{D7191936-5C7E-47C7-A1EA-8090694DE5EF}" srcOrd="2" destOrd="0" presId="urn:diagrams.loki3.com/BracketList"/>
    <dgm:cxn modelId="{4311323E-30DA-465E-ABA7-5345B62A578A}" type="presParOf" srcId="{3773F7B4-DD47-4D89-9C77-352E36A7A295}" destId="{35034C69-DCB9-47C3-9076-106BCFACAADE}"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CC208-A604-4D9C-8B1D-521F5539015B}">
      <dsp:nvSpPr>
        <dsp:cNvPr id="0" name=""/>
        <dsp:cNvSpPr/>
      </dsp:nvSpPr>
      <dsp:spPr>
        <a:xfrm rot="5400000">
          <a:off x="-172417" y="172439"/>
          <a:ext cx="1149450" cy="804615"/>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latin typeface="Arial" panose="020B0604020202020204" pitchFamily="34" charset="0"/>
              <a:cs typeface="Arial" panose="020B0604020202020204" pitchFamily="34" charset="0"/>
            </a:rPr>
            <a:t>I</a:t>
          </a:r>
        </a:p>
      </dsp:txBody>
      <dsp:txXfrm rot="-5400000">
        <a:off x="1" y="402330"/>
        <a:ext cx="804615" cy="344835"/>
      </dsp:txXfrm>
    </dsp:sp>
    <dsp:sp modelId="{ABC69F2F-AD15-44C1-9610-4EAA6D96D8CE}">
      <dsp:nvSpPr>
        <dsp:cNvPr id="0" name=""/>
        <dsp:cNvSpPr/>
      </dsp:nvSpPr>
      <dsp:spPr>
        <a:xfrm rot="5400000">
          <a:off x="5286536" y="-4481899"/>
          <a:ext cx="747142" cy="9710984"/>
        </a:xfrm>
        <a:prstGeom prst="round2SameRect">
          <a:avLst/>
        </a:prstGeom>
        <a:solidFill>
          <a:schemeClr val="accent2">
            <a:lumMod val="60000"/>
            <a:lumOff val="40000"/>
            <a:alpha val="9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TỔNG QUAN VỀ MÁU</a:t>
          </a:r>
          <a:endParaRPr lang="en-US" sz="1500" kern="1200" dirty="0">
            <a:latin typeface="Arial" panose="020B0604020202020204" pitchFamily="34" charset="0"/>
            <a:cs typeface="Arial" panose="020B0604020202020204" pitchFamily="34" charset="0"/>
          </a:endParaRPr>
        </a:p>
      </dsp:txBody>
      <dsp:txXfrm rot="-5400000">
        <a:off x="804615" y="36494"/>
        <a:ext cx="9674512" cy="674198"/>
      </dsp:txXfrm>
    </dsp:sp>
    <dsp:sp modelId="{AF41EC59-411E-4411-BD46-0FFB01A24970}">
      <dsp:nvSpPr>
        <dsp:cNvPr id="0" name=""/>
        <dsp:cNvSpPr/>
      </dsp:nvSpPr>
      <dsp:spPr>
        <a:xfrm rot="5400000">
          <a:off x="-172417" y="1180383"/>
          <a:ext cx="1149450" cy="804615"/>
        </a:xfrm>
        <a:prstGeom prst="chevron">
          <a:avLst/>
        </a:prstGeom>
        <a:solidFill>
          <a:schemeClr val="accent1">
            <a:shade val="80000"/>
            <a:hueOff val="116428"/>
            <a:satOff val="-2085"/>
            <a:lumOff val="8862"/>
            <a:alphaOff val="0"/>
          </a:schemeClr>
        </a:solidFill>
        <a:ln w="12700" cap="flat" cmpd="sng" algn="ctr">
          <a:solidFill>
            <a:schemeClr val="accent1">
              <a:shade val="80000"/>
              <a:hueOff val="116428"/>
              <a:satOff val="-2085"/>
              <a:lumOff val="8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latin typeface="Arial" panose="020B0604020202020204" pitchFamily="34" charset="0"/>
              <a:cs typeface="Arial" panose="020B0604020202020204" pitchFamily="34" charset="0"/>
            </a:rPr>
            <a:t>II</a:t>
          </a:r>
        </a:p>
      </dsp:txBody>
      <dsp:txXfrm rot="-5400000">
        <a:off x="1" y="1410274"/>
        <a:ext cx="804615" cy="344835"/>
      </dsp:txXfrm>
    </dsp:sp>
    <dsp:sp modelId="{34E2EB59-3961-4351-B844-3A9065A01173}">
      <dsp:nvSpPr>
        <dsp:cNvPr id="0" name=""/>
        <dsp:cNvSpPr/>
      </dsp:nvSpPr>
      <dsp:spPr>
        <a:xfrm rot="5400000">
          <a:off x="5286536" y="-3473954"/>
          <a:ext cx="747142" cy="9710984"/>
        </a:xfrm>
        <a:prstGeom prst="round2SameRect">
          <a:avLst/>
        </a:prstGeom>
        <a:solidFill>
          <a:schemeClr val="accent2">
            <a:lumMod val="60000"/>
            <a:lumOff val="40000"/>
            <a:alpha val="90000"/>
          </a:schemeClr>
        </a:solidFill>
        <a:ln w="12700" cap="flat" cmpd="sng" algn="ctr">
          <a:solidFill>
            <a:schemeClr val="accent1">
              <a:shade val="80000"/>
              <a:hueOff val="116428"/>
              <a:satOff val="-2085"/>
              <a:lumOff val="88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KHÁI NIỆM VỀ THIẾU MÁU</a:t>
          </a: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PHÂN LOẠI CÁC BỆNH THIẾU MÁU </a:t>
          </a:r>
          <a:endParaRPr lang="en-US" sz="1500" kern="1200" dirty="0">
            <a:latin typeface="Arial" panose="020B0604020202020204" pitchFamily="34" charset="0"/>
            <a:cs typeface="Arial" panose="020B0604020202020204" pitchFamily="34" charset="0"/>
          </a:endParaRPr>
        </a:p>
      </dsp:txBody>
      <dsp:txXfrm rot="-5400000">
        <a:off x="804615" y="1044439"/>
        <a:ext cx="9674512" cy="674198"/>
      </dsp:txXfrm>
    </dsp:sp>
    <dsp:sp modelId="{89030318-D832-49E8-9B5D-D768CEAA6413}">
      <dsp:nvSpPr>
        <dsp:cNvPr id="0" name=""/>
        <dsp:cNvSpPr/>
      </dsp:nvSpPr>
      <dsp:spPr>
        <a:xfrm rot="5400000">
          <a:off x="-172417" y="2366339"/>
          <a:ext cx="1149450" cy="804615"/>
        </a:xfrm>
        <a:prstGeom prst="chevron">
          <a:avLst/>
        </a:prstGeom>
        <a:solidFill>
          <a:schemeClr val="accent1">
            <a:shade val="80000"/>
            <a:hueOff val="232855"/>
            <a:satOff val="-4171"/>
            <a:lumOff val="17723"/>
            <a:alphaOff val="0"/>
          </a:schemeClr>
        </a:solidFill>
        <a:ln w="12700" cap="flat" cmpd="sng" algn="ctr">
          <a:solidFill>
            <a:schemeClr val="accent1">
              <a:shade val="80000"/>
              <a:hueOff val="232855"/>
              <a:satOff val="-4171"/>
              <a:lumOff val="17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latin typeface="Arial" panose="020B0604020202020204" pitchFamily="34" charset="0"/>
              <a:cs typeface="Arial" panose="020B0604020202020204" pitchFamily="34" charset="0"/>
            </a:rPr>
            <a:t>III</a:t>
          </a:r>
        </a:p>
      </dsp:txBody>
      <dsp:txXfrm rot="-5400000">
        <a:off x="1" y="2596230"/>
        <a:ext cx="804615" cy="344835"/>
      </dsp:txXfrm>
    </dsp:sp>
    <dsp:sp modelId="{F6E7F4A2-157E-4F11-B99B-25DEE18B7E2C}">
      <dsp:nvSpPr>
        <dsp:cNvPr id="0" name=""/>
        <dsp:cNvSpPr/>
      </dsp:nvSpPr>
      <dsp:spPr>
        <a:xfrm rot="5400000">
          <a:off x="5108525" y="-2287999"/>
          <a:ext cx="1103163" cy="9710984"/>
        </a:xfrm>
        <a:prstGeom prst="round2SameRect">
          <a:avLst/>
        </a:prstGeom>
        <a:solidFill>
          <a:schemeClr val="accent2">
            <a:lumMod val="60000"/>
            <a:lumOff val="40000"/>
            <a:alpha val="90000"/>
          </a:schemeClr>
        </a:solidFill>
        <a:ln w="12700" cap="flat" cmpd="sng" algn="ctr">
          <a:solidFill>
            <a:schemeClr val="accent1">
              <a:shade val="80000"/>
              <a:hueOff val="232855"/>
              <a:satOff val="-4171"/>
              <a:lumOff val="177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KHÁI NIỆM VỀ THIẾU MÁU DO THIẾU SẮT</a:t>
          </a: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NGUYÊN NHÂN </a:t>
          </a: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TRIỆU CHỨNG, XÉT NGHIỆM</a:t>
          </a: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NGUYÊN TẮC ĐIỀU TRỊ</a:t>
          </a:r>
          <a:endParaRPr lang="en-US" sz="1500" kern="1200" dirty="0">
            <a:latin typeface="Arial" panose="020B0604020202020204" pitchFamily="34" charset="0"/>
            <a:cs typeface="Arial" panose="020B0604020202020204" pitchFamily="34" charset="0"/>
          </a:endParaRPr>
        </a:p>
      </dsp:txBody>
      <dsp:txXfrm rot="-5400000">
        <a:off x="804615" y="2069763"/>
        <a:ext cx="9657132" cy="995459"/>
      </dsp:txXfrm>
    </dsp:sp>
    <dsp:sp modelId="{76F48C0C-22C1-4BA4-8008-5E3C7A53E1BD}">
      <dsp:nvSpPr>
        <dsp:cNvPr id="0" name=""/>
        <dsp:cNvSpPr/>
      </dsp:nvSpPr>
      <dsp:spPr>
        <a:xfrm rot="5400000">
          <a:off x="-172417" y="3374283"/>
          <a:ext cx="1149450" cy="804615"/>
        </a:xfrm>
        <a:prstGeom prst="chevron">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latin typeface="Arial" panose="020B0604020202020204" pitchFamily="34" charset="0"/>
              <a:cs typeface="Arial" panose="020B0604020202020204" pitchFamily="34" charset="0"/>
            </a:rPr>
            <a:t>IV</a:t>
          </a:r>
        </a:p>
      </dsp:txBody>
      <dsp:txXfrm rot="-5400000">
        <a:off x="1" y="3604174"/>
        <a:ext cx="804615" cy="344835"/>
      </dsp:txXfrm>
    </dsp:sp>
    <dsp:sp modelId="{653F60A1-2471-4270-AC75-D2199B0D84F4}">
      <dsp:nvSpPr>
        <dsp:cNvPr id="0" name=""/>
        <dsp:cNvSpPr/>
      </dsp:nvSpPr>
      <dsp:spPr>
        <a:xfrm rot="5400000">
          <a:off x="5286536" y="-1280054"/>
          <a:ext cx="747142" cy="9710984"/>
        </a:xfrm>
        <a:prstGeom prst="round2SameRect">
          <a:avLst/>
        </a:prstGeom>
        <a:solidFill>
          <a:schemeClr val="accent2">
            <a:lumMod val="60000"/>
            <a:lumOff val="40000"/>
            <a:alpha val="9000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CƠ CHẾ TÁC DỤNG VÀ CÁC THUỐC ĐIỀU TRỊ</a:t>
          </a:r>
          <a:endParaRPr lang="en-US" sz="1500" kern="1200" dirty="0">
            <a:latin typeface="Arial" panose="020B0604020202020204" pitchFamily="34" charset="0"/>
            <a:cs typeface="Arial" panose="020B0604020202020204" pitchFamily="34" charset="0"/>
          </a:endParaRPr>
        </a:p>
      </dsp:txBody>
      <dsp:txXfrm rot="-5400000">
        <a:off x="804615" y="3238339"/>
        <a:ext cx="9674512" cy="674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F56B8-7DEE-45A1-8649-546BB223F09D}">
      <dsp:nvSpPr>
        <dsp:cNvPr id="0" name=""/>
        <dsp:cNvSpPr/>
      </dsp:nvSpPr>
      <dsp:spPr>
        <a:xfrm>
          <a:off x="0" y="248876"/>
          <a:ext cx="1404472" cy="1542891"/>
        </a:xfrm>
        <a:prstGeom prst="roundRect">
          <a:avLst/>
        </a:prstGeom>
        <a:solidFill>
          <a:schemeClr val="accent2">
            <a:lumMod val="60000"/>
            <a:lumOff val="40000"/>
          </a:schemeClr>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0688" tIns="60960" rIns="170688" bIns="60960" numCol="1" spcCol="1270" anchor="ctr" anchorCtr="0">
          <a:noAutofit/>
        </a:bodyPr>
        <a:lstStyle/>
        <a:p>
          <a:pPr lvl="0" algn="ctr" defTabSz="1066800">
            <a:lnSpc>
              <a:spcPct val="90000"/>
            </a:lnSpc>
            <a:spcBef>
              <a:spcPct val="0"/>
            </a:spcBef>
            <a:spcAft>
              <a:spcPct val="35000"/>
            </a:spcAft>
          </a:pPr>
          <a:r>
            <a:rPr lang="en-US" sz="2400" kern="1200" dirty="0" err="1" smtClean="0">
              <a:ln>
                <a:noFill/>
              </a:ln>
              <a:solidFill>
                <a:schemeClr val="tx1"/>
              </a:solidFill>
              <a:latin typeface="Arial" panose="020B0604020202020204" pitchFamily="34" charset="0"/>
              <a:cs typeface="Arial" panose="020B0604020202020204" pitchFamily="34" charset="0"/>
            </a:rPr>
            <a:t>Nhắc</a:t>
          </a:r>
          <a:r>
            <a:rPr lang="en-US" sz="2400" kern="1200" dirty="0" smtClean="0">
              <a:ln>
                <a:noFill/>
              </a:ln>
              <a:solidFill>
                <a:schemeClr val="tx1"/>
              </a:solidFill>
              <a:latin typeface="Arial" panose="020B0604020202020204" pitchFamily="34" charset="0"/>
              <a:cs typeface="Arial" panose="020B0604020202020204" pitchFamily="34" charset="0"/>
            </a:rPr>
            <a:t> </a:t>
          </a:r>
          <a:r>
            <a:rPr lang="en-US" sz="2400" kern="1200" dirty="0" err="1" smtClean="0">
              <a:ln>
                <a:noFill/>
              </a:ln>
              <a:solidFill>
                <a:schemeClr val="tx1"/>
              </a:solidFill>
              <a:latin typeface="Arial" panose="020B0604020202020204" pitchFamily="34" charset="0"/>
              <a:cs typeface="Arial" panose="020B0604020202020204" pitchFamily="34" charset="0"/>
            </a:rPr>
            <a:t>lại</a:t>
          </a:r>
          <a:r>
            <a:rPr lang="en-US" sz="2400" kern="1200" dirty="0" smtClean="0">
              <a:ln>
                <a:noFill/>
              </a:ln>
              <a:solidFill>
                <a:schemeClr val="tx1"/>
              </a:solidFill>
              <a:latin typeface="Arial" panose="020B0604020202020204" pitchFamily="34" charset="0"/>
              <a:cs typeface="Arial" panose="020B0604020202020204" pitchFamily="34" charset="0"/>
            </a:rPr>
            <a:t> </a:t>
          </a:r>
          <a:r>
            <a:rPr lang="en-US" sz="2400" kern="1200" dirty="0" err="1" smtClean="0">
              <a:ln>
                <a:noFill/>
              </a:ln>
              <a:solidFill>
                <a:schemeClr val="tx1"/>
              </a:solidFill>
              <a:latin typeface="Arial" panose="020B0604020202020204" pitchFamily="34" charset="0"/>
              <a:cs typeface="Arial" panose="020B0604020202020204" pitchFamily="34" charset="0"/>
            </a:rPr>
            <a:t>sinh</a:t>
          </a:r>
          <a:r>
            <a:rPr lang="en-US" sz="2400" kern="1200" dirty="0" smtClean="0">
              <a:ln>
                <a:noFill/>
              </a:ln>
              <a:solidFill>
                <a:schemeClr val="tx1"/>
              </a:solidFill>
              <a:latin typeface="Arial" panose="020B0604020202020204" pitchFamily="34" charset="0"/>
              <a:cs typeface="Arial" panose="020B0604020202020204" pitchFamily="34" charset="0"/>
            </a:rPr>
            <a:t> </a:t>
          </a:r>
          <a:r>
            <a:rPr lang="en-US" sz="2400" kern="1200" dirty="0" err="1" smtClean="0">
              <a:ln>
                <a:noFill/>
              </a:ln>
              <a:solidFill>
                <a:schemeClr val="tx1"/>
              </a:solidFill>
              <a:latin typeface="Arial" panose="020B0604020202020204" pitchFamily="34" charset="0"/>
              <a:cs typeface="Arial" panose="020B0604020202020204" pitchFamily="34" charset="0"/>
            </a:rPr>
            <a:t>lý</a:t>
          </a:r>
          <a:r>
            <a:rPr lang="en-US" sz="2400" kern="1200" dirty="0" smtClean="0">
              <a:ln>
                <a:noFill/>
              </a:ln>
              <a:solidFill>
                <a:schemeClr val="tx1"/>
              </a:solidFill>
              <a:latin typeface="Arial" panose="020B0604020202020204" pitchFamily="34" charset="0"/>
              <a:cs typeface="Arial" panose="020B0604020202020204" pitchFamily="34" charset="0"/>
            </a:rPr>
            <a:t> </a:t>
          </a:r>
          <a:r>
            <a:rPr lang="en-US" sz="2400" kern="1200" dirty="0" err="1" smtClean="0">
              <a:ln>
                <a:noFill/>
              </a:ln>
              <a:solidFill>
                <a:schemeClr val="tx1"/>
              </a:solidFill>
              <a:latin typeface="Arial" panose="020B0604020202020204" pitchFamily="34" charset="0"/>
              <a:cs typeface="Arial" panose="020B0604020202020204" pitchFamily="34" charset="0"/>
            </a:rPr>
            <a:t>máu</a:t>
          </a:r>
          <a:endParaRPr lang="en-US" sz="2400" kern="1200" dirty="0">
            <a:ln>
              <a:noFill/>
            </a:ln>
            <a:solidFill>
              <a:schemeClr val="tx1"/>
            </a:solidFill>
            <a:latin typeface="Arial" panose="020B0604020202020204" pitchFamily="34" charset="0"/>
            <a:cs typeface="Arial" panose="020B0604020202020204" pitchFamily="34" charset="0"/>
          </a:endParaRPr>
        </a:p>
      </dsp:txBody>
      <dsp:txXfrm>
        <a:off x="68561" y="317437"/>
        <a:ext cx="1267350" cy="1405769"/>
      </dsp:txXfrm>
    </dsp:sp>
    <dsp:sp modelId="{CCCEC400-D626-430B-85F5-B739182350CD}">
      <dsp:nvSpPr>
        <dsp:cNvPr id="0" name=""/>
        <dsp:cNvSpPr/>
      </dsp:nvSpPr>
      <dsp:spPr>
        <a:xfrm>
          <a:off x="1426815" y="205089"/>
          <a:ext cx="280894" cy="1687537"/>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364994-B5AF-4DAA-9F6F-77F2F14C3E2F}">
      <dsp:nvSpPr>
        <dsp:cNvPr id="0" name=""/>
        <dsp:cNvSpPr/>
      </dsp:nvSpPr>
      <dsp:spPr>
        <a:xfrm>
          <a:off x="1797724" y="253167"/>
          <a:ext cx="3820165" cy="1534309"/>
        </a:xfrm>
        <a:prstGeom prst="rect">
          <a:avLst/>
        </a:prstGeom>
        <a:solidFill>
          <a:schemeClr val="accent2">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i="1" kern="1200" dirty="0" err="1" smtClean="0">
              <a:solidFill>
                <a:srgbClr val="FF0000"/>
              </a:solidFill>
              <a:latin typeface="Arial" panose="020B0604020202020204" pitchFamily="34" charset="0"/>
              <a:cs typeface="Arial" panose="020B0604020202020204" pitchFamily="34" charset="0"/>
            </a:rPr>
            <a:t>Hồng</a:t>
          </a:r>
          <a:r>
            <a:rPr lang="en-US" sz="2000" i="1" kern="1200" dirty="0" smtClean="0">
              <a:solidFill>
                <a:srgbClr val="FF0000"/>
              </a:solidFill>
              <a:latin typeface="Arial" panose="020B0604020202020204" pitchFamily="34" charset="0"/>
              <a:cs typeface="Arial" panose="020B0604020202020204" pitchFamily="34" charset="0"/>
            </a:rPr>
            <a:t> </a:t>
          </a:r>
          <a:r>
            <a:rPr lang="en-US" sz="2000" i="1" kern="1200" dirty="0" err="1" smtClean="0">
              <a:solidFill>
                <a:srgbClr val="FF0000"/>
              </a:solidFill>
              <a:latin typeface="Arial" panose="020B0604020202020204" pitchFamily="34" charset="0"/>
              <a:cs typeface="Arial" panose="020B0604020202020204" pitchFamily="34" charset="0"/>
            </a:rPr>
            <a:t>cầu</a:t>
          </a:r>
          <a:endParaRPr lang="en-US" sz="2000" i="1" kern="1200" dirty="0">
            <a:solidFill>
              <a:srgbClr val="FF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i="1" kern="1200" dirty="0" err="1" smtClean="0">
              <a:solidFill>
                <a:srgbClr val="FF0000"/>
              </a:solidFill>
              <a:latin typeface="Arial" panose="020B0604020202020204" pitchFamily="34" charset="0"/>
              <a:cs typeface="Arial" panose="020B0604020202020204" pitchFamily="34" charset="0"/>
            </a:rPr>
            <a:t>Bạch</a:t>
          </a:r>
          <a:r>
            <a:rPr lang="en-US" sz="2000" i="1" kern="1200" dirty="0" smtClean="0">
              <a:solidFill>
                <a:srgbClr val="FF0000"/>
              </a:solidFill>
              <a:latin typeface="Arial" panose="020B0604020202020204" pitchFamily="34" charset="0"/>
              <a:cs typeface="Arial" panose="020B0604020202020204" pitchFamily="34" charset="0"/>
            </a:rPr>
            <a:t> </a:t>
          </a:r>
          <a:r>
            <a:rPr lang="en-US" sz="2000" i="1" kern="1200" dirty="0" err="1" smtClean="0">
              <a:solidFill>
                <a:srgbClr val="FF0000"/>
              </a:solidFill>
              <a:latin typeface="Arial" panose="020B0604020202020204" pitchFamily="34" charset="0"/>
              <a:cs typeface="Arial" panose="020B0604020202020204" pitchFamily="34" charset="0"/>
            </a:rPr>
            <a:t>cầu</a:t>
          </a:r>
          <a:endParaRPr lang="en-US" sz="2000" i="1" kern="1200" dirty="0">
            <a:solidFill>
              <a:srgbClr val="FF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i="1" kern="1200" dirty="0" err="1" smtClean="0">
              <a:solidFill>
                <a:srgbClr val="FF0000"/>
              </a:solidFill>
              <a:latin typeface="Arial" panose="020B0604020202020204" pitchFamily="34" charset="0"/>
              <a:cs typeface="Arial" panose="020B0604020202020204" pitchFamily="34" charset="0"/>
            </a:rPr>
            <a:t>Tiểu</a:t>
          </a:r>
          <a:r>
            <a:rPr lang="en-US" sz="2000" i="1" kern="1200" dirty="0" smtClean="0">
              <a:solidFill>
                <a:srgbClr val="FF0000"/>
              </a:solidFill>
              <a:latin typeface="Arial" panose="020B0604020202020204" pitchFamily="34" charset="0"/>
              <a:cs typeface="Arial" panose="020B0604020202020204" pitchFamily="34" charset="0"/>
            </a:rPr>
            <a:t> </a:t>
          </a:r>
          <a:r>
            <a:rPr lang="en-US" sz="2000" i="1" kern="1200" dirty="0" err="1" smtClean="0">
              <a:solidFill>
                <a:srgbClr val="FF0000"/>
              </a:solidFill>
              <a:latin typeface="Arial" panose="020B0604020202020204" pitchFamily="34" charset="0"/>
              <a:cs typeface="Arial" panose="020B0604020202020204" pitchFamily="34" charset="0"/>
            </a:rPr>
            <a:t>cầu</a:t>
          </a:r>
          <a:endParaRPr lang="en-US" sz="2000" i="1" kern="1200" dirty="0">
            <a:solidFill>
              <a:srgbClr val="FF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i="1" kern="1200" dirty="0" err="1" smtClean="0">
              <a:solidFill>
                <a:srgbClr val="FF0000"/>
              </a:solidFill>
              <a:latin typeface="Arial" panose="020B0604020202020204" pitchFamily="34" charset="0"/>
              <a:cs typeface="Arial" panose="020B0604020202020204" pitchFamily="34" charset="0"/>
            </a:rPr>
            <a:t>Huyết</a:t>
          </a:r>
          <a:r>
            <a:rPr lang="en-US" sz="2000" i="1" kern="1200" dirty="0" smtClean="0">
              <a:solidFill>
                <a:srgbClr val="FF0000"/>
              </a:solidFill>
              <a:latin typeface="Arial" panose="020B0604020202020204" pitchFamily="34" charset="0"/>
              <a:cs typeface="Arial" panose="020B0604020202020204" pitchFamily="34" charset="0"/>
            </a:rPr>
            <a:t> </a:t>
          </a:r>
          <a:r>
            <a:rPr lang="en-US" sz="2000" i="1" kern="1200" dirty="0" err="1" smtClean="0">
              <a:solidFill>
                <a:srgbClr val="FF0000"/>
              </a:solidFill>
              <a:latin typeface="Arial" panose="020B0604020202020204" pitchFamily="34" charset="0"/>
              <a:cs typeface="Arial" panose="020B0604020202020204" pitchFamily="34" charset="0"/>
            </a:rPr>
            <a:t>tương</a:t>
          </a:r>
          <a:endParaRPr lang="en-US" sz="2000" i="1" kern="1200" dirty="0">
            <a:solidFill>
              <a:srgbClr val="FF0000"/>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i="1" kern="1200" dirty="0" err="1" smtClean="0">
              <a:solidFill>
                <a:srgbClr val="FF0000"/>
              </a:solidFill>
              <a:latin typeface="Arial" panose="020B0604020202020204" pitchFamily="34" charset="0"/>
              <a:cs typeface="Arial" panose="020B0604020202020204" pitchFamily="34" charset="0"/>
            </a:rPr>
            <a:t>Cơ</a:t>
          </a:r>
          <a:r>
            <a:rPr lang="en-US" sz="2000" i="1" kern="1200" dirty="0" smtClean="0">
              <a:solidFill>
                <a:srgbClr val="FF0000"/>
              </a:solidFill>
              <a:latin typeface="Arial" panose="020B0604020202020204" pitchFamily="34" charset="0"/>
              <a:cs typeface="Arial" panose="020B0604020202020204" pitchFamily="34" charset="0"/>
            </a:rPr>
            <a:t> </a:t>
          </a:r>
          <a:r>
            <a:rPr lang="en-US" sz="2000" i="1" kern="1200" dirty="0" err="1" smtClean="0">
              <a:solidFill>
                <a:srgbClr val="FF0000"/>
              </a:solidFill>
              <a:latin typeface="Arial" panose="020B0604020202020204" pitchFamily="34" charset="0"/>
              <a:cs typeface="Arial" panose="020B0604020202020204" pitchFamily="34" charset="0"/>
            </a:rPr>
            <a:t>quan</a:t>
          </a:r>
          <a:r>
            <a:rPr lang="en-US" sz="2000" i="1" kern="1200" dirty="0" smtClean="0">
              <a:solidFill>
                <a:srgbClr val="FF0000"/>
              </a:solidFill>
              <a:latin typeface="Arial" panose="020B0604020202020204" pitchFamily="34" charset="0"/>
              <a:cs typeface="Arial" panose="020B0604020202020204" pitchFamily="34" charset="0"/>
            </a:rPr>
            <a:t> </a:t>
          </a:r>
          <a:r>
            <a:rPr lang="en-US" sz="2000" i="1" kern="1200" dirty="0" err="1" smtClean="0">
              <a:solidFill>
                <a:srgbClr val="FF0000"/>
              </a:solidFill>
              <a:latin typeface="Arial" panose="020B0604020202020204" pitchFamily="34" charset="0"/>
              <a:cs typeface="Arial" panose="020B0604020202020204" pitchFamily="34" charset="0"/>
            </a:rPr>
            <a:t>tạo</a:t>
          </a:r>
          <a:r>
            <a:rPr lang="en-US" sz="2000" i="1" kern="1200" dirty="0" smtClean="0">
              <a:solidFill>
                <a:srgbClr val="FF0000"/>
              </a:solidFill>
              <a:latin typeface="Arial" panose="020B0604020202020204" pitchFamily="34" charset="0"/>
              <a:cs typeface="Arial" panose="020B0604020202020204" pitchFamily="34" charset="0"/>
            </a:rPr>
            <a:t> </a:t>
          </a:r>
          <a:r>
            <a:rPr lang="en-US" sz="2000" i="1" kern="1200" dirty="0" err="1" smtClean="0">
              <a:solidFill>
                <a:srgbClr val="FF0000"/>
              </a:solidFill>
              <a:latin typeface="Arial" panose="020B0604020202020204" pitchFamily="34" charset="0"/>
              <a:cs typeface="Arial" panose="020B0604020202020204" pitchFamily="34" charset="0"/>
            </a:rPr>
            <a:t>máu</a:t>
          </a:r>
          <a:r>
            <a:rPr lang="en-US" sz="2000" i="1" kern="1200" dirty="0" smtClean="0">
              <a:solidFill>
                <a:srgbClr val="FF0000"/>
              </a:solidFill>
              <a:latin typeface="Arial" panose="020B0604020202020204" pitchFamily="34" charset="0"/>
              <a:cs typeface="Arial" panose="020B0604020202020204" pitchFamily="34" charset="0"/>
            </a:rPr>
            <a:t>	</a:t>
          </a:r>
          <a:endParaRPr lang="en-US" sz="2000" i="1" kern="1200" dirty="0">
            <a:solidFill>
              <a:srgbClr val="FF0000"/>
            </a:solidFill>
            <a:latin typeface="Arial" panose="020B0604020202020204" pitchFamily="34" charset="0"/>
            <a:cs typeface="Arial" panose="020B0604020202020204" pitchFamily="34" charset="0"/>
          </a:endParaRPr>
        </a:p>
      </dsp:txBody>
      <dsp:txXfrm>
        <a:off x="1797724" y="253167"/>
        <a:ext cx="3820165" cy="1534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B2CCE-4FF4-4975-8028-7CD6D02CD138}">
      <dsp:nvSpPr>
        <dsp:cNvPr id="0" name=""/>
        <dsp:cNvSpPr/>
      </dsp:nvSpPr>
      <dsp:spPr>
        <a:xfrm>
          <a:off x="0" y="9752"/>
          <a:ext cx="2655277" cy="2533781"/>
        </a:xfrm>
        <a:prstGeom prst="roundRect">
          <a:avLst/>
        </a:prstGeom>
        <a:solidFill>
          <a:schemeClr val="accent1">
            <a:lumMod val="40000"/>
            <a:lumOff val="6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27584" tIns="81280" rIns="227584" bIns="81280" numCol="1" spcCol="1270" anchor="ctr" anchorCtr="0">
          <a:noAutofit/>
        </a:bodyPr>
        <a:lstStyle/>
        <a:p>
          <a:pPr lvl="0" algn="ctr" defTabSz="1422400">
            <a:lnSpc>
              <a:spcPct val="90000"/>
            </a:lnSpc>
            <a:spcBef>
              <a:spcPct val="0"/>
            </a:spcBef>
            <a:spcAft>
              <a:spcPct val="35000"/>
            </a:spcAft>
            <a:buNone/>
          </a:pPr>
          <a:r>
            <a:rPr lang="en-US" sz="3200" kern="1200" dirty="0" err="1" smtClean="0">
              <a:latin typeface="Arial" panose="020B0604020202020204" pitchFamily="34" charset="0"/>
              <a:cs typeface="Arial" panose="020B0604020202020204" pitchFamily="34" charset="0"/>
            </a:rPr>
            <a:t>Các</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bệnh</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thường</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gặp</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liên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quan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đến</a:t>
          </a:r>
          <a:r>
            <a:rPr lang="en-US" sz="3200" kern="1200" dirty="0" smtClean="0">
              <a:latin typeface="Arial" panose="020B0604020202020204" pitchFamily="34" charset="0"/>
              <a:cs typeface="Arial" panose="020B0604020202020204" pitchFamily="34" charset="0"/>
            </a:rPr>
            <a:t> </a:t>
          </a:r>
          <a:r>
            <a:rPr lang="en-US" sz="3200" kern="1200" dirty="0" err="1" smtClean="0">
              <a:latin typeface="Arial" panose="020B0604020202020204" pitchFamily="34" charset="0"/>
              <a:cs typeface="Arial" panose="020B0604020202020204" pitchFamily="34" charset="0"/>
            </a:rPr>
            <a:t>máu</a:t>
          </a:r>
          <a:endParaRPr lang="en-US" sz="3200" kern="1200" dirty="0">
            <a:latin typeface="Arial" panose="020B0604020202020204" pitchFamily="34" charset="0"/>
            <a:cs typeface="Arial" panose="020B0604020202020204" pitchFamily="34" charset="0"/>
          </a:endParaRPr>
        </a:p>
      </dsp:txBody>
      <dsp:txXfrm>
        <a:off x="123689" y="133441"/>
        <a:ext cx="2407899" cy="2286403"/>
      </dsp:txXfrm>
    </dsp:sp>
    <dsp:sp modelId="{177F5DC5-AA64-44CC-BF3E-EA6DDB68B478}">
      <dsp:nvSpPr>
        <dsp:cNvPr id="0" name=""/>
        <dsp:cNvSpPr/>
      </dsp:nvSpPr>
      <dsp:spPr>
        <a:xfrm>
          <a:off x="2711545" y="0"/>
          <a:ext cx="531055" cy="2533781"/>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034C69-DCB9-47C3-9076-106BCFACAADE}">
      <dsp:nvSpPr>
        <dsp:cNvPr id="0" name=""/>
        <dsp:cNvSpPr/>
      </dsp:nvSpPr>
      <dsp:spPr>
        <a:xfrm>
          <a:off x="3398754" y="9752"/>
          <a:ext cx="7222354" cy="253378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err="1" smtClean="0">
              <a:solidFill>
                <a:schemeClr val="tx1"/>
              </a:solidFill>
              <a:latin typeface="Arial" panose="020B0604020202020204" pitchFamily="34" charset="0"/>
              <a:cs typeface="Arial" panose="020B0604020202020204" pitchFamily="34" charset="0"/>
            </a:rPr>
            <a:t>Rối</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loạn</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tạo</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máu</a:t>
          </a: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err="1" smtClean="0">
              <a:solidFill>
                <a:schemeClr val="tx1"/>
              </a:solidFill>
              <a:latin typeface="Arial" panose="020B0604020202020204" pitchFamily="34" charset="0"/>
              <a:cs typeface="Arial" panose="020B0604020202020204" pitchFamily="34" charset="0"/>
            </a:rPr>
            <a:t>Rối</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loạn</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quá</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trình</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đông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máu</a:t>
          </a: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err="1" smtClean="0">
              <a:solidFill>
                <a:schemeClr val="tx1"/>
              </a:solidFill>
              <a:latin typeface="Arial" panose="020B0604020202020204" pitchFamily="34" charset="0"/>
              <a:cs typeface="Arial" panose="020B0604020202020204" pitchFamily="34" charset="0"/>
            </a:rPr>
            <a:t>Thiếu</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máu</a:t>
          </a: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err="1" smtClean="0">
              <a:solidFill>
                <a:schemeClr val="tx1"/>
              </a:solidFill>
              <a:latin typeface="Arial" panose="020B0604020202020204" pitchFamily="34" charset="0"/>
              <a:cs typeface="Arial" panose="020B0604020202020204" pitchFamily="34" charset="0"/>
            </a:rPr>
            <a:t>Ung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thư</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bạch</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cầu</a:t>
          </a:r>
          <a:r>
            <a:rPr lang="en-US" sz="2000" kern="1200" dirty="0" smtClean="0">
              <a:solidFill>
                <a:schemeClr val="tx1"/>
              </a:solidFill>
              <a:latin typeface="Arial" panose="020B0604020202020204" pitchFamily="34" charset="0"/>
              <a:cs typeface="Arial" panose="020B0604020202020204" pitchFamily="34" charset="0"/>
            </a:rPr>
            <a:t>…</a:t>
          </a: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dirty="0">
            <a:solidFill>
              <a:schemeClr val="tx1"/>
            </a:solidFill>
            <a:latin typeface="Arial" panose="020B0604020202020204" pitchFamily="34" charset="0"/>
            <a:cs typeface="Arial" panose="020B0604020202020204" pitchFamily="34" charset="0"/>
          </a:endParaRPr>
        </a:p>
      </dsp:txBody>
      <dsp:txXfrm>
        <a:off x="3398754" y="9752"/>
        <a:ext cx="7222354" cy="25337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14E1F-5D28-4841-A9EF-B59AD6CD1A2C}" type="datetimeFigureOut">
              <a:rPr lang="en-US" smtClean="0"/>
              <a:t>9/28/2019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9374C-B5C3-453D-9E1E-245EF0B6687A}" type="slidenum">
              <a:rPr lang="en-US" smtClean="0"/>
              <a:t>‹#›</a:t>
            </a:fld>
            <a:endParaRPr lang="en-US"/>
          </a:p>
        </p:txBody>
      </p:sp>
    </p:spTree>
    <p:extLst>
      <p:ext uri="{BB962C8B-B14F-4D97-AF65-F5344CB8AC3E}">
        <p14:creationId xmlns:p14="http://schemas.microsoft.com/office/powerpoint/2010/main" val="26588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9374C-B5C3-453D-9E1E-245EF0B6687A}" type="slidenum">
              <a:rPr lang="en-US" smtClean="0"/>
              <a:t>5</a:t>
            </a:fld>
            <a:endParaRPr lang="en-US"/>
          </a:p>
        </p:txBody>
      </p:sp>
    </p:spTree>
    <p:extLst>
      <p:ext uri="{BB962C8B-B14F-4D97-AF65-F5344CB8AC3E}">
        <p14:creationId xmlns:p14="http://schemas.microsoft.com/office/powerpoint/2010/main" val="101693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9374C-B5C3-453D-9E1E-245EF0B6687A}" type="slidenum">
              <a:rPr lang="en-US" smtClean="0"/>
              <a:t>7</a:t>
            </a:fld>
            <a:endParaRPr lang="en-US"/>
          </a:p>
        </p:txBody>
      </p:sp>
    </p:spTree>
    <p:extLst>
      <p:ext uri="{BB962C8B-B14F-4D97-AF65-F5344CB8AC3E}">
        <p14:creationId xmlns:p14="http://schemas.microsoft.com/office/powerpoint/2010/main" val="247636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9374C-B5C3-453D-9E1E-245EF0B6687A}" type="slidenum">
              <a:rPr lang="en-US" smtClean="0"/>
              <a:t>9</a:t>
            </a:fld>
            <a:endParaRPr lang="en-US"/>
          </a:p>
        </p:txBody>
      </p:sp>
    </p:spTree>
    <p:extLst>
      <p:ext uri="{BB962C8B-B14F-4D97-AF65-F5344CB8AC3E}">
        <p14:creationId xmlns:p14="http://schemas.microsoft.com/office/powerpoint/2010/main" val="3478466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BE285-5D87-4BAB-B520-D81DD7398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6ACA7E2-1C2C-451C-9074-4923EF0B5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E5BD0F6-CBD7-42B6-9342-37FDBCEDE905}"/>
              </a:ext>
            </a:extLst>
          </p:cNvPr>
          <p:cNvSpPr>
            <a:spLocks noGrp="1"/>
          </p:cNvSpPr>
          <p:nvPr>
            <p:ph type="dt" sz="half" idx="10"/>
          </p:nvPr>
        </p:nvSpPr>
        <p:spPr/>
        <p:txBody>
          <a:bodyPr/>
          <a:lstStyle/>
          <a:p>
            <a:fld id="{10AD5842-8910-43A2-93FA-71F47A73C27E}" type="datetimeFigureOut">
              <a:rPr lang="en-US" smtClean="0"/>
              <a:t>9/28/2019</a:t>
            </a:fld>
            <a:endParaRPr lang="en-US"/>
          </a:p>
        </p:txBody>
      </p:sp>
      <p:sp>
        <p:nvSpPr>
          <p:cNvPr id="5" name="Footer Placeholder 4">
            <a:extLst>
              <a:ext uri="{FF2B5EF4-FFF2-40B4-BE49-F238E27FC236}">
                <a16:creationId xmlns:a16="http://schemas.microsoft.com/office/drawing/2014/main" xmlns="" id="{87EB7023-5BC5-400C-B515-8ECBD9332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E5F6A9-53AD-4598-BDDC-1AF549BC7EB0}"/>
              </a:ext>
            </a:extLst>
          </p:cNvPr>
          <p:cNvSpPr>
            <a:spLocks noGrp="1"/>
          </p:cNvSpPr>
          <p:nvPr>
            <p:ph type="sldNum" sz="quarter" idx="12"/>
          </p:nvPr>
        </p:nvSpPr>
        <p:spPr/>
        <p:txBody>
          <a:bodyPr/>
          <a:lstStyle/>
          <a:p>
            <a:fld id="{F302C5F3-85E4-4E58-9549-8C659EA44DFD}" type="slidenum">
              <a:rPr lang="en-US" smtClean="0"/>
              <a:t>‹#›</a:t>
            </a:fld>
            <a:endParaRPr lang="en-US"/>
          </a:p>
        </p:txBody>
      </p:sp>
    </p:spTree>
    <p:extLst>
      <p:ext uri="{BB962C8B-B14F-4D97-AF65-F5344CB8AC3E}">
        <p14:creationId xmlns:p14="http://schemas.microsoft.com/office/powerpoint/2010/main" val="713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C2824-3C2C-4294-AE46-B892B2EAC1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48DB77C-7501-4E88-B96D-08CFE7483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31DA87-9D09-4FD8-9665-C1DA42EE4484}"/>
              </a:ext>
            </a:extLst>
          </p:cNvPr>
          <p:cNvSpPr>
            <a:spLocks noGrp="1"/>
          </p:cNvSpPr>
          <p:nvPr>
            <p:ph type="dt" sz="half" idx="10"/>
          </p:nvPr>
        </p:nvSpPr>
        <p:spPr/>
        <p:txBody>
          <a:bodyPr/>
          <a:lstStyle/>
          <a:p>
            <a:fld id="{10AD5842-8910-43A2-93FA-71F47A73C27E}" type="datetimeFigureOut">
              <a:rPr lang="en-US" smtClean="0"/>
              <a:t>9/28/2019</a:t>
            </a:fld>
            <a:endParaRPr lang="en-US"/>
          </a:p>
        </p:txBody>
      </p:sp>
      <p:sp>
        <p:nvSpPr>
          <p:cNvPr id="5" name="Footer Placeholder 4">
            <a:extLst>
              <a:ext uri="{FF2B5EF4-FFF2-40B4-BE49-F238E27FC236}">
                <a16:creationId xmlns:a16="http://schemas.microsoft.com/office/drawing/2014/main" xmlns="" id="{EB056D63-3BCA-4385-B91D-BA7DBDCC2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CD6362-1033-45FA-84B1-1782063D9CC0}"/>
              </a:ext>
            </a:extLst>
          </p:cNvPr>
          <p:cNvSpPr>
            <a:spLocks noGrp="1"/>
          </p:cNvSpPr>
          <p:nvPr>
            <p:ph type="sldNum" sz="quarter" idx="12"/>
          </p:nvPr>
        </p:nvSpPr>
        <p:spPr/>
        <p:txBody>
          <a:bodyPr/>
          <a:lstStyle/>
          <a:p>
            <a:fld id="{F302C5F3-85E4-4E58-9549-8C659EA44DFD}" type="slidenum">
              <a:rPr lang="en-US" smtClean="0"/>
              <a:t>‹#›</a:t>
            </a:fld>
            <a:endParaRPr lang="en-US"/>
          </a:p>
        </p:txBody>
      </p:sp>
    </p:spTree>
    <p:extLst>
      <p:ext uri="{BB962C8B-B14F-4D97-AF65-F5344CB8AC3E}">
        <p14:creationId xmlns:p14="http://schemas.microsoft.com/office/powerpoint/2010/main" val="21911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3E464E-9934-4C2A-8E02-0A08079B3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F9B7299-637C-488D-B9CE-C2AA3E0370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8A121B-3CB0-4B12-B605-EFC6B3B83973}"/>
              </a:ext>
            </a:extLst>
          </p:cNvPr>
          <p:cNvSpPr>
            <a:spLocks noGrp="1"/>
          </p:cNvSpPr>
          <p:nvPr>
            <p:ph type="dt" sz="half" idx="10"/>
          </p:nvPr>
        </p:nvSpPr>
        <p:spPr/>
        <p:txBody>
          <a:bodyPr/>
          <a:lstStyle/>
          <a:p>
            <a:fld id="{10AD5842-8910-43A2-93FA-71F47A73C27E}" type="datetimeFigureOut">
              <a:rPr lang="en-US" smtClean="0"/>
              <a:t>9/28/2019</a:t>
            </a:fld>
            <a:endParaRPr lang="en-US"/>
          </a:p>
        </p:txBody>
      </p:sp>
      <p:sp>
        <p:nvSpPr>
          <p:cNvPr id="5" name="Footer Placeholder 4">
            <a:extLst>
              <a:ext uri="{FF2B5EF4-FFF2-40B4-BE49-F238E27FC236}">
                <a16:creationId xmlns:a16="http://schemas.microsoft.com/office/drawing/2014/main" xmlns="" id="{0D618973-39AF-48D0-983B-214A4C9EE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BCBAEA-03BB-4F4D-9088-52DF539B8512}"/>
              </a:ext>
            </a:extLst>
          </p:cNvPr>
          <p:cNvSpPr>
            <a:spLocks noGrp="1"/>
          </p:cNvSpPr>
          <p:nvPr>
            <p:ph type="sldNum" sz="quarter" idx="12"/>
          </p:nvPr>
        </p:nvSpPr>
        <p:spPr/>
        <p:txBody>
          <a:bodyPr/>
          <a:lstStyle/>
          <a:p>
            <a:fld id="{F302C5F3-85E4-4E58-9549-8C659EA44DFD}" type="slidenum">
              <a:rPr lang="en-US" smtClean="0"/>
              <a:t>‹#›</a:t>
            </a:fld>
            <a:endParaRPr lang="en-US"/>
          </a:p>
        </p:txBody>
      </p:sp>
    </p:spTree>
    <p:extLst>
      <p:ext uri="{BB962C8B-B14F-4D97-AF65-F5344CB8AC3E}">
        <p14:creationId xmlns:p14="http://schemas.microsoft.com/office/powerpoint/2010/main" val="354335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F4B098-BA01-46E6-89A2-506FB7863A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C440A0A-3880-40C0-B236-06E4AB1104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CBB952-848E-476B-8F2F-E9BEC1619E2A}"/>
              </a:ext>
            </a:extLst>
          </p:cNvPr>
          <p:cNvSpPr>
            <a:spLocks noGrp="1"/>
          </p:cNvSpPr>
          <p:nvPr>
            <p:ph type="dt" sz="half" idx="10"/>
          </p:nvPr>
        </p:nvSpPr>
        <p:spPr/>
        <p:txBody>
          <a:bodyPr/>
          <a:lstStyle/>
          <a:p>
            <a:fld id="{10AD5842-8910-43A2-93FA-71F47A73C27E}" type="datetimeFigureOut">
              <a:rPr lang="en-US" smtClean="0"/>
              <a:t>9/28/2019</a:t>
            </a:fld>
            <a:endParaRPr lang="en-US"/>
          </a:p>
        </p:txBody>
      </p:sp>
      <p:sp>
        <p:nvSpPr>
          <p:cNvPr id="5" name="Footer Placeholder 4">
            <a:extLst>
              <a:ext uri="{FF2B5EF4-FFF2-40B4-BE49-F238E27FC236}">
                <a16:creationId xmlns:a16="http://schemas.microsoft.com/office/drawing/2014/main" xmlns="" id="{597C20BE-DA5D-49BF-BE9C-ADE98FFAB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134204-79CE-4D0A-A02F-7DD623918565}"/>
              </a:ext>
            </a:extLst>
          </p:cNvPr>
          <p:cNvSpPr>
            <a:spLocks noGrp="1"/>
          </p:cNvSpPr>
          <p:nvPr>
            <p:ph type="sldNum" sz="quarter" idx="12"/>
          </p:nvPr>
        </p:nvSpPr>
        <p:spPr/>
        <p:txBody>
          <a:bodyPr/>
          <a:lstStyle/>
          <a:p>
            <a:fld id="{F302C5F3-85E4-4E58-9549-8C659EA44DFD}" type="slidenum">
              <a:rPr lang="en-US" smtClean="0"/>
              <a:t>‹#›</a:t>
            </a:fld>
            <a:endParaRPr lang="en-US"/>
          </a:p>
        </p:txBody>
      </p:sp>
    </p:spTree>
    <p:extLst>
      <p:ext uri="{BB962C8B-B14F-4D97-AF65-F5344CB8AC3E}">
        <p14:creationId xmlns:p14="http://schemas.microsoft.com/office/powerpoint/2010/main" val="41370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FF9B2-0936-43EF-89FD-A51390E10C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CFEF2EA-537F-4FBA-ADC4-54260B3C06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34A8A7A-4117-46BD-9C3B-4556B9EAA861}"/>
              </a:ext>
            </a:extLst>
          </p:cNvPr>
          <p:cNvSpPr>
            <a:spLocks noGrp="1"/>
          </p:cNvSpPr>
          <p:nvPr>
            <p:ph type="dt" sz="half" idx="10"/>
          </p:nvPr>
        </p:nvSpPr>
        <p:spPr/>
        <p:txBody>
          <a:bodyPr/>
          <a:lstStyle/>
          <a:p>
            <a:fld id="{10AD5842-8910-43A2-93FA-71F47A73C27E}" type="datetimeFigureOut">
              <a:rPr lang="en-US" smtClean="0"/>
              <a:t>9/28/2019</a:t>
            </a:fld>
            <a:endParaRPr lang="en-US"/>
          </a:p>
        </p:txBody>
      </p:sp>
      <p:sp>
        <p:nvSpPr>
          <p:cNvPr id="5" name="Footer Placeholder 4">
            <a:extLst>
              <a:ext uri="{FF2B5EF4-FFF2-40B4-BE49-F238E27FC236}">
                <a16:creationId xmlns:a16="http://schemas.microsoft.com/office/drawing/2014/main" xmlns="" id="{73FF8876-D356-401F-A9D9-8B3A17AA2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594B06-42DA-486F-9F64-B610E6578FD1}"/>
              </a:ext>
            </a:extLst>
          </p:cNvPr>
          <p:cNvSpPr>
            <a:spLocks noGrp="1"/>
          </p:cNvSpPr>
          <p:nvPr>
            <p:ph type="sldNum" sz="quarter" idx="12"/>
          </p:nvPr>
        </p:nvSpPr>
        <p:spPr/>
        <p:txBody>
          <a:bodyPr/>
          <a:lstStyle/>
          <a:p>
            <a:fld id="{F302C5F3-85E4-4E58-9549-8C659EA44DFD}" type="slidenum">
              <a:rPr lang="en-US" smtClean="0"/>
              <a:t>‹#›</a:t>
            </a:fld>
            <a:endParaRPr lang="en-US"/>
          </a:p>
        </p:txBody>
      </p:sp>
    </p:spTree>
    <p:extLst>
      <p:ext uri="{BB962C8B-B14F-4D97-AF65-F5344CB8AC3E}">
        <p14:creationId xmlns:p14="http://schemas.microsoft.com/office/powerpoint/2010/main" val="65760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49AAC8-25DD-49B8-8054-787DEADB9B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C15E649-12EB-42EE-B85A-BA5A16BAE0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EEA0D69-6FB1-4D2B-AAF9-3F465074AF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79B2E03-8055-40A5-8089-B4A44694EE17}"/>
              </a:ext>
            </a:extLst>
          </p:cNvPr>
          <p:cNvSpPr>
            <a:spLocks noGrp="1"/>
          </p:cNvSpPr>
          <p:nvPr>
            <p:ph type="dt" sz="half" idx="10"/>
          </p:nvPr>
        </p:nvSpPr>
        <p:spPr/>
        <p:txBody>
          <a:bodyPr/>
          <a:lstStyle/>
          <a:p>
            <a:fld id="{10AD5842-8910-43A2-93FA-71F47A73C27E}" type="datetimeFigureOut">
              <a:rPr lang="en-US" smtClean="0"/>
              <a:t>9/28/2019</a:t>
            </a:fld>
            <a:endParaRPr lang="en-US"/>
          </a:p>
        </p:txBody>
      </p:sp>
      <p:sp>
        <p:nvSpPr>
          <p:cNvPr id="6" name="Footer Placeholder 5">
            <a:extLst>
              <a:ext uri="{FF2B5EF4-FFF2-40B4-BE49-F238E27FC236}">
                <a16:creationId xmlns:a16="http://schemas.microsoft.com/office/drawing/2014/main" xmlns="" id="{C11B8C7C-5C29-4421-8ED7-93ABC9590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1B43A1-32D9-48D7-BEA2-964457E78497}"/>
              </a:ext>
            </a:extLst>
          </p:cNvPr>
          <p:cNvSpPr>
            <a:spLocks noGrp="1"/>
          </p:cNvSpPr>
          <p:nvPr>
            <p:ph type="sldNum" sz="quarter" idx="12"/>
          </p:nvPr>
        </p:nvSpPr>
        <p:spPr/>
        <p:txBody>
          <a:bodyPr/>
          <a:lstStyle/>
          <a:p>
            <a:fld id="{F302C5F3-85E4-4E58-9549-8C659EA44DFD}" type="slidenum">
              <a:rPr lang="en-US" smtClean="0"/>
              <a:t>‹#›</a:t>
            </a:fld>
            <a:endParaRPr lang="en-US"/>
          </a:p>
        </p:txBody>
      </p:sp>
    </p:spTree>
    <p:extLst>
      <p:ext uri="{BB962C8B-B14F-4D97-AF65-F5344CB8AC3E}">
        <p14:creationId xmlns:p14="http://schemas.microsoft.com/office/powerpoint/2010/main" val="207271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E47972-A56D-46F3-8606-1B7F581918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1FC85FC-707E-461F-A7C1-2C6B1185F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60C1C3F-FC73-4C78-9049-38B014C163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19F663B-17AB-43EC-BDE4-2445AB50D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2EF88F4-5C9C-4960-BABA-B3679EDB8B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5F3A453-3AB9-46A1-B435-9ED460B65D52}"/>
              </a:ext>
            </a:extLst>
          </p:cNvPr>
          <p:cNvSpPr>
            <a:spLocks noGrp="1"/>
          </p:cNvSpPr>
          <p:nvPr>
            <p:ph type="dt" sz="half" idx="10"/>
          </p:nvPr>
        </p:nvSpPr>
        <p:spPr/>
        <p:txBody>
          <a:bodyPr/>
          <a:lstStyle/>
          <a:p>
            <a:fld id="{10AD5842-8910-43A2-93FA-71F47A73C27E}" type="datetimeFigureOut">
              <a:rPr lang="en-US" smtClean="0"/>
              <a:t>9/28/2019</a:t>
            </a:fld>
            <a:endParaRPr lang="en-US"/>
          </a:p>
        </p:txBody>
      </p:sp>
      <p:sp>
        <p:nvSpPr>
          <p:cNvPr id="8" name="Footer Placeholder 7">
            <a:extLst>
              <a:ext uri="{FF2B5EF4-FFF2-40B4-BE49-F238E27FC236}">
                <a16:creationId xmlns:a16="http://schemas.microsoft.com/office/drawing/2014/main" xmlns="" id="{09CB943C-BFA7-4F90-A47A-B5D42EEC61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FC2FCDD-B7B9-49A9-B14D-F8A6B86835B2}"/>
              </a:ext>
            </a:extLst>
          </p:cNvPr>
          <p:cNvSpPr>
            <a:spLocks noGrp="1"/>
          </p:cNvSpPr>
          <p:nvPr>
            <p:ph type="sldNum" sz="quarter" idx="12"/>
          </p:nvPr>
        </p:nvSpPr>
        <p:spPr/>
        <p:txBody>
          <a:bodyPr/>
          <a:lstStyle/>
          <a:p>
            <a:fld id="{F302C5F3-85E4-4E58-9549-8C659EA44DFD}" type="slidenum">
              <a:rPr lang="en-US" smtClean="0"/>
              <a:t>‹#›</a:t>
            </a:fld>
            <a:endParaRPr lang="en-US"/>
          </a:p>
        </p:txBody>
      </p:sp>
    </p:spTree>
    <p:extLst>
      <p:ext uri="{BB962C8B-B14F-4D97-AF65-F5344CB8AC3E}">
        <p14:creationId xmlns:p14="http://schemas.microsoft.com/office/powerpoint/2010/main" val="42188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45134-2C9E-40EF-A222-61640F70B0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8000F0-2F91-41F7-9053-012222AB6FC6}"/>
              </a:ext>
            </a:extLst>
          </p:cNvPr>
          <p:cNvSpPr>
            <a:spLocks noGrp="1"/>
          </p:cNvSpPr>
          <p:nvPr>
            <p:ph type="dt" sz="half" idx="10"/>
          </p:nvPr>
        </p:nvSpPr>
        <p:spPr/>
        <p:txBody>
          <a:bodyPr/>
          <a:lstStyle/>
          <a:p>
            <a:fld id="{10AD5842-8910-43A2-93FA-71F47A73C27E}" type="datetimeFigureOut">
              <a:rPr lang="en-US" smtClean="0"/>
              <a:t>9/28/2019</a:t>
            </a:fld>
            <a:endParaRPr lang="en-US"/>
          </a:p>
        </p:txBody>
      </p:sp>
      <p:sp>
        <p:nvSpPr>
          <p:cNvPr id="4" name="Footer Placeholder 3">
            <a:extLst>
              <a:ext uri="{FF2B5EF4-FFF2-40B4-BE49-F238E27FC236}">
                <a16:creationId xmlns:a16="http://schemas.microsoft.com/office/drawing/2014/main" xmlns="" id="{C20D723C-69A2-4442-9204-D730E3C69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CBE52FA-3DB0-4341-AD9D-7D8E36B05ABA}"/>
              </a:ext>
            </a:extLst>
          </p:cNvPr>
          <p:cNvSpPr>
            <a:spLocks noGrp="1"/>
          </p:cNvSpPr>
          <p:nvPr>
            <p:ph type="sldNum" sz="quarter" idx="12"/>
          </p:nvPr>
        </p:nvSpPr>
        <p:spPr/>
        <p:txBody>
          <a:bodyPr/>
          <a:lstStyle/>
          <a:p>
            <a:fld id="{F302C5F3-85E4-4E58-9549-8C659EA44DFD}" type="slidenum">
              <a:rPr lang="en-US" smtClean="0"/>
              <a:t>‹#›</a:t>
            </a:fld>
            <a:endParaRPr lang="en-US"/>
          </a:p>
        </p:txBody>
      </p:sp>
    </p:spTree>
    <p:extLst>
      <p:ext uri="{BB962C8B-B14F-4D97-AF65-F5344CB8AC3E}">
        <p14:creationId xmlns:p14="http://schemas.microsoft.com/office/powerpoint/2010/main" val="307011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06D3E2-73CA-48C5-82CA-51FB5BDDDFF2}"/>
              </a:ext>
            </a:extLst>
          </p:cNvPr>
          <p:cNvSpPr>
            <a:spLocks noGrp="1"/>
          </p:cNvSpPr>
          <p:nvPr>
            <p:ph type="dt" sz="half" idx="10"/>
          </p:nvPr>
        </p:nvSpPr>
        <p:spPr/>
        <p:txBody>
          <a:bodyPr/>
          <a:lstStyle/>
          <a:p>
            <a:fld id="{10AD5842-8910-43A2-93FA-71F47A73C27E}" type="datetimeFigureOut">
              <a:rPr lang="en-US" smtClean="0"/>
              <a:t>9/28/2019</a:t>
            </a:fld>
            <a:endParaRPr lang="en-US"/>
          </a:p>
        </p:txBody>
      </p:sp>
      <p:sp>
        <p:nvSpPr>
          <p:cNvPr id="3" name="Footer Placeholder 2">
            <a:extLst>
              <a:ext uri="{FF2B5EF4-FFF2-40B4-BE49-F238E27FC236}">
                <a16:creationId xmlns:a16="http://schemas.microsoft.com/office/drawing/2014/main" xmlns="" id="{FFD442F4-85C2-4BFE-850C-31FD4429F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B58ED32-F9AC-4E46-849C-5AC0926D8B7A}"/>
              </a:ext>
            </a:extLst>
          </p:cNvPr>
          <p:cNvSpPr>
            <a:spLocks noGrp="1"/>
          </p:cNvSpPr>
          <p:nvPr>
            <p:ph type="sldNum" sz="quarter" idx="12"/>
          </p:nvPr>
        </p:nvSpPr>
        <p:spPr/>
        <p:txBody>
          <a:bodyPr/>
          <a:lstStyle/>
          <a:p>
            <a:fld id="{F302C5F3-85E4-4E58-9549-8C659EA44DFD}" type="slidenum">
              <a:rPr lang="en-US" smtClean="0"/>
              <a:t>‹#›</a:t>
            </a:fld>
            <a:endParaRPr lang="en-US"/>
          </a:p>
        </p:txBody>
      </p:sp>
    </p:spTree>
    <p:extLst>
      <p:ext uri="{BB962C8B-B14F-4D97-AF65-F5344CB8AC3E}">
        <p14:creationId xmlns:p14="http://schemas.microsoft.com/office/powerpoint/2010/main" val="383690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60A50-858A-468F-B4FA-E8E21E0B4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02A77A2-A8BE-441B-9067-D524185243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427F667-E523-462A-AD20-899D75A18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B4CE92B-ACC2-4E67-95F1-AA1793411061}"/>
              </a:ext>
            </a:extLst>
          </p:cNvPr>
          <p:cNvSpPr>
            <a:spLocks noGrp="1"/>
          </p:cNvSpPr>
          <p:nvPr>
            <p:ph type="dt" sz="half" idx="10"/>
          </p:nvPr>
        </p:nvSpPr>
        <p:spPr/>
        <p:txBody>
          <a:bodyPr/>
          <a:lstStyle/>
          <a:p>
            <a:fld id="{10AD5842-8910-43A2-93FA-71F47A73C27E}" type="datetimeFigureOut">
              <a:rPr lang="en-US" smtClean="0"/>
              <a:t>9/28/2019</a:t>
            </a:fld>
            <a:endParaRPr lang="en-US"/>
          </a:p>
        </p:txBody>
      </p:sp>
      <p:sp>
        <p:nvSpPr>
          <p:cNvPr id="6" name="Footer Placeholder 5">
            <a:extLst>
              <a:ext uri="{FF2B5EF4-FFF2-40B4-BE49-F238E27FC236}">
                <a16:creationId xmlns:a16="http://schemas.microsoft.com/office/drawing/2014/main" xmlns="" id="{8847AC35-4F10-48E4-AEDA-8EA05168D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8165882-EE9A-46D9-99FD-3FB8E5490A36}"/>
              </a:ext>
            </a:extLst>
          </p:cNvPr>
          <p:cNvSpPr>
            <a:spLocks noGrp="1"/>
          </p:cNvSpPr>
          <p:nvPr>
            <p:ph type="sldNum" sz="quarter" idx="12"/>
          </p:nvPr>
        </p:nvSpPr>
        <p:spPr/>
        <p:txBody>
          <a:bodyPr/>
          <a:lstStyle/>
          <a:p>
            <a:fld id="{F302C5F3-85E4-4E58-9549-8C659EA44DFD}" type="slidenum">
              <a:rPr lang="en-US" smtClean="0"/>
              <a:t>‹#›</a:t>
            </a:fld>
            <a:endParaRPr lang="en-US"/>
          </a:p>
        </p:txBody>
      </p:sp>
    </p:spTree>
    <p:extLst>
      <p:ext uri="{BB962C8B-B14F-4D97-AF65-F5344CB8AC3E}">
        <p14:creationId xmlns:p14="http://schemas.microsoft.com/office/powerpoint/2010/main" val="94442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D7424-5B31-4B5D-8B74-3ACDF2729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9E6CCB1-3520-4507-B311-B401A2D6B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670F5A0-C4E6-40C9-B20F-DEBA35CC8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8A89067-69BF-43B9-A1BE-7E3CA2672B2E}"/>
              </a:ext>
            </a:extLst>
          </p:cNvPr>
          <p:cNvSpPr>
            <a:spLocks noGrp="1"/>
          </p:cNvSpPr>
          <p:nvPr>
            <p:ph type="dt" sz="half" idx="10"/>
          </p:nvPr>
        </p:nvSpPr>
        <p:spPr/>
        <p:txBody>
          <a:bodyPr/>
          <a:lstStyle/>
          <a:p>
            <a:fld id="{10AD5842-8910-43A2-93FA-71F47A73C27E}" type="datetimeFigureOut">
              <a:rPr lang="en-US" smtClean="0"/>
              <a:t>9/28/2019</a:t>
            </a:fld>
            <a:endParaRPr lang="en-US"/>
          </a:p>
        </p:txBody>
      </p:sp>
      <p:sp>
        <p:nvSpPr>
          <p:cNvPr id="6" name="Footer Placeholder 5">
            <a:extLst>
              <a:ext uri="{FF2B5EF4-FFF2-40B4-BE49-F238E27FC236}">
                <a16:creationId xmlns:a16="http://schemas.microsoft.com/office/drawing/2014/main" xmlns="" id="{C1D7DEFB-4683-45D5-9E5A-603F2F978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AF22F77-3BB0-4310-ADF1-90A43B16A809}"/>
              </a:ext>
            </a:extLst>
          </p:cNvPr>
          <p:cNvSpPr>
            <a:spLocks noGrp="1"/>
          </p:cNvSpPr>
          <p:nvPr>
            <p:ph type="sldNum" sz="quarter" idx="12"/>
          </p:nvPr>
        </p:nvSpPr>
        <p:spPr/>
        <p:txBody>
          <a:bodyPr/>
          <a:lstStyle/>
          <a:p>
            <a:fld id="{F302C5F3-85E4-4E58-9549-8C659EA44DFD}" type="slidenum">
              <a:rPr lang="en-US" smtClean="0"/>
              <a:t>‹#›</a:t>
            </a:fld>
            <a:endParaRPr lang="en-US"/>
          </a:p>
        </p:txBody>
      </p:sp>
    </p:spTree>
    <p:extLst>
      <p:ext uri="{BB962C8B-B14F-4D97-AF65-F5344CB8AC3E}">
        <p14:creationId xmlns:p14="http://schemas.microsoft.com/office/powerpoint/2010/main" val="227776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8628C5-D3F0-4532-BAE8-B6A899B88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C7B9B5F-383A-4850-AE24-2219E0705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B78005-08CB-4B19-A00A-C97810C99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D5842-8910-43A2-93FA-71F47A73C27E}" type="datetimeFigureOut">
              <a:rPr lang="en-US" smtClean="0"/>
              <a:t>9/28/2019</a:t>
            </a:fld>
            <a:endParaRPr lang="en-US"/>
          </a:p>
        </p:txBody>
      </p:sp>
      <p:sp>
        <p:nvSpPr>
          <p:cNvPr id="5" name="Footer Placeholder 4">
            <a:extLst>
              <a:ext uri="{FF2B5EF4-FFF2-40B4-BE49-F238E27FC236}">
                <a16:creationId xmlns:a16="http://schemas.microsoft.com/office/drawing/2014/main" xmlns="" id="{FCCFFA78-84AB-451D-84BA-52C164428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D6B13B3-9DF9-4E3B-AB5F-AD6EA0ED4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C5F3-85E4-4E58-9549-8C659EA44DFD}" type="slidenum">
              <a:rPr lang="en-US" smtClean="0"/>
              <a:t>‹#›</a:t>
            </a:fld>
            <a:endParaRPr lang="en-US"/>
          </a:p>
        </p:txBody>
      </p:sp>
    </p:spTree>
    <p:extLst>
      <p:ext uri="{BB962C8B-B14F-4D97-AF65-F5344CB8AC3E}">
        <p14:creationId xmlns:p14="http://schemas.microsoft.com/office/powerpoint/2010/main" val="4135641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trungtamthuoc.com/n/nguyen-tac-su-dung-khang-sinh-trong-dieu-tri-nhiem-khuan-ho-hap-tren-o-tre-n810.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06E643F-B905-4BEE-B4EA-0128BFA7588A}"/>
              </a:ext>
            </a:extLst>
          </p:cNvPr>
          <p:cNvSpPr>
            <a:spLocks noGrp="1"/>
          </p:cNvSpPr>
          <p:nvPr>
            <p:ph type="subTitle" idx="1"/>
          </p:nvPr>
        </p:nvSpPr>
        <p:spPr>
          <a:xfrm>
            <a:off x="3248357" y="457312"/>
            <a:ext cx="6103620" cy="1220179"/>
          </a:xfrm>
        </p:spPr>
        <p:txBody>
          <a:bodyPr>
            <a:noAutofit/>
          </a:bodyPr>
          <a:lstStyle/>
          <a:p>
            <a:r>
              <a:rPr lang="en-US" sz="2600" dirty="0">
                <a:latin typeface="Arial" panose="020B0604020202020204" pitchFamily="34" charset="0"/>
                <a:cs typeface="Arial" panose="020B0604020202020204" pitchFamily="34" charset="0"/>
              </a:rPr>
              <a:t>BỘ GIÁO DỤC VÀ ĐÀO TẠO</a:t>
            </a:r>
            <a:br>
              <a:rPr lang="en-US" sz="2600" dirty="0">
                <a:latin typeface="Arial" panose="020B0604020202020204" pitchFamily="34" charset="0"/>
                <a:cs typeface="Arial" panose="020B0604020202020204" pitchFamily="34" charset="0"/>
              </a:rPr>
            </a:br>
            <a:r>
              <a:rPr lang="en-US" sz="2600" b="1" dirty="0">
                <a:latin typeface="Arial" panose="020B0604020202020204" pitchFamily="34" charset="0"/>
                <a:cs typeface="Arial" panose="020B0604020202020204" pitchFamily="34" charset="0"/>
              </a:rPr>
              <a:t>TR</a:t>
            </a:r>
            <a:r>
              <a:rPr lang="vi-VN" sz="2600" b="1" dirty="0">
                <a:cs typeface="Arial" panose="020B0604020202020204" pitchFamily="34" charset="0"/>
              </a:rPr>
              <a:t>Ư</a:t>
            </a:r>
            <a:r>
              <a:rPr lang="en-US" sz="2600" b="1" dirty="0">
                <a:latin typeface="Arial" panose="020B0604020202020204" pitchFamily="34" charset="0"/>
                <a:cs typeface="Arial" panose="020B0604020202020204" pitchFamily="34" charset="0"/>
              </a:rPr>
              <a:t>ỜNG ĐẠI HỌC DUY TÂN</a:t>
            </a:r>
          </a:p>
          <a:p>
            <a:r>
              <a:rPr lang="en-US" sz="2600" b="1" dirty="0"/>
              <a:t>Khoa </a:t>
            </a:r>
            <a:r>
              <a:rPr lang="en-US" sz="2600" b="1" dirty="0" err="1"/>
              <a:t>Dược</a:t>
            </a:r>
            <a:endParaRPr lang="en-US" sz="2600" b="1" dirty="0"/>
          </a:p>
        </p:txBody>
      </p:sp>
      <p:pic>
        <p:nvPicPr>
          <p:cNvPr id="4" name="Picture 3" descr="http://hockientruc.net/wp-content/uploads/2016/10/cropped-ddt_logo.png">
            <a:extLst>
              <a:ext uri="{FF2B5EF4-FFF2-40B4-BE49-F238E27FC236}">
                <a16:creationId xmlns:a16="http://schemas.microsoft.com/office/drawing/2014/main" xmlns="" id="{53772AD8-E754-4495-8A3C-00CB7D4E80BC}"/>
              </a:ext>
            </a:extLst>
          </p:cNvPr>
          <p:cNvPicPr/>
          <p:nvPr/>
        </p:nvPicPr>
        <p:blipFill>
          <a:blip r:embed="rId2" cstate="print"/>
          <a:srcRect l="1796" t="3865" r="67273" b="7246"/>
          <a:stretch>
            <a:fillRect/>
          </a:stretch>
        </p:blipFill>
        <p:spPr bwMode="auto">
          <a:xfrm>
            <a:off x="5614367" y="1822257"/>
            <a:ext cx="1371600" cy="1276350"/>
          </a:xfrm>
          <a:prstGeom prst="rect">
            <a:avLst/>
          </a:prstGeom>
          <a:noFill/>
        </p:spPr>
      </p:pic>
      <p:sp>
        <p:nvSpPr>
          <p:cNvPr id="5" name="TextBox 4">
            <a:extLst>
              <a:ext uri="{FF2B5EF4-FFF2-40B4-BE49-F238E27FC236}">
                <a16:creationId xmlns:a16="http://schemas.microsoft.com/office/drawing/2014/main" xmlns="" id="{4A1C8BC6-09F6-45DF-8EAB-BB2D277BD09C}"/>
              </a:ext>
            </a:extLst>
          </p:cNvPr>
          <p:cNvSpPr txBox="1"/>
          <p:nvPr/>
        </p:nvSpPr>
        <p:spPr>
          <a:xfrm>
            <a:off x="288331" y="4416230"/>
            <a:ext cx="5210426" cy="1200329"/>
          </a:xfrm>
          <a:prstGeom prst="rect">
            <a:avLst/>
          </a:prstGeom>
          <a:noFill/>
        </p:spPr>
        <p:txBody>
          <a:bodyPr wrap="square" rtlCol="0">
            <a:spAutoFit/>
          </a:bodyPr>
          <a:lstStyle/>
          <a:p>
            <a:r>
              <a:rPr lang="en-US" sz="2400" b="1" dirty="0">
                <a:solidFill>
                  <a:srgbClr val="C00000"/>
                </a:solidFill>
                <a:latin typeface="Arial" panose="020B0604020202020204" pitchFamily="34" charset="0"/>
                <a:cs typeface="Arial" panose="020B0604020202020204" pitchFamily="34" charset="0"/>
              </a:rPr>
              <a:t>GVHD: </a:t>
            </a:r>
            <a:r>
              <a:rPr lang="en-US" sz="2400" b="1" dirty="0" err="1" smtClean="0">
                <a:solidFill>
                  <a:srgbClr val="C00000"/>
                </a:solidFill>
                <a:latin typeface="Arial" panose="020B0604020202020204" pitchFamily="34" charset="0"/>
                <a:cs typeface="Arial" panose="020B0604020202020204" pitchFamily="34" charset="0"/>
              </a:rPr>
              <a:t>Th.s</a:t>
            </a:r>
            <a:r>
              <a:rPr lang="en-US" sz="2400" b="1" dirty="0">
                <a:solidFill>
                  <a:srgbClr val="C00000"/>
                </a:solidFill>
                <a:latin typeface="Arial" panose="020B0604020202020204" pitchFamily="34" charset="0"/>
                <a:cs typeface="Arial" panose="020B0604020202020204" pitchFamily="34" charset="0"/>
              </a:rPr>
              <a:t> </a:t>
            </a:r>
            <a:r>
              <a:rPr lang="en-US" sz="2400" b="1" dirty="0" err="1" smtClean="0">
                <a:solidFill>
                  <a:srgbClr val="C00000"/>
                </a:solidFill>
                <a:latin typeface="Arial" panose="020B0604020202020204" pitchFamily="34" charset="0"/>
                <a:cs typeface="Arial" panose="020B0604020202020204" pitchFamily="34" charset="0"/>
              </a:rPr>
              <a:t>b.s</a:t>
            </a:r>
            <a:r>
              <a:rPr lang="en-US" sz="2400" b="1" dirty="0" smtClean="0">
                <a:solidFill>
                  <a:srgbClr val="C00000"/>
                </a:solidFill>
                <a:latin typeface="Arial" panose="020B0604020202020204" pitchFamily="34" charset="0"/>
                <a:cs typeface="Arial" panose="020B0604020202020204" pitchFamily="34" charset="0"/>
              </a:rPr>
              <a:t> </a:t>
            </a:r>
            <a:r>
              <a:rPr lang="en-US" sz="2400" b="1" dirty="0" err="1" smtClean="0">
                <a:solidFill>
                  <a:srgbClr val="C00000"/>
                </a:solidFill>
                <a:latin typeface="Arial" panose="020B0604020202020204" pitchFamily="34" charset="0"/>
                <a:cs typeface="Arial" panose="020B0604020202020204" pitchFamily="34" charset="0"/>
              </a:rPr>
              <a:t>Nguyễn</a:t>
            </a:r>
            <a:r>
              <a:rPr lang="en-US" sz="2400" b="1" dirty="0" smtClean="0">
                <a:solidFill>
                  <a:srgbClr val="C00000"/>
                </a:solidFill>
                <a:latin typeface="Arial" panose="020B0604020202020204" pitchFamily="34" charset="0"/>
                <a:cs typeface="Arial" panose="020B0604020202020204" pitchFamily="34" charset="0"/>
              </a:rPr>
              <a:t> </a:t>
            </a:r>
            <a:r>
              <a:rPr lang="en-US" sz="2400" b="1" dirty="0" err="1" smtClean="0">
                <a:solidFill>
                  <a:srgbClr val="C00000"/>
                </a:solidFill>
                <a:latin typeface="Arial" panose="020B0604020202020204" pitchFamily="34" charset="0"/>
                <a:cs typeface="Arial" panose="020B0604020202020204" pitchFamily="34" charset="0"/>
              </a:rPr>
              <a:t>Phúc</a:t>
            </a:r>
            <a:r>
              <a:rPr lang="en-US" sz="2400" b="1" dirty="0" smtClean="0">
                <a:solidFill>
                  <a:srgbClr val="C00000"/>
                </a:solidFill>
                <a:latin typeface="Arial" panose="020B0604020202020204" pitchFamily="34" charset="0"/>
                <a:cs typeface="Arial" panose="020B0604020202020204" pitchFamily="34" charset="0"/>
              </a:rPr>
              <a:t> </a:t>
            </a:r>
            <a:r>
              <a:rPr lang="en-US" sz="2400" b="1" dirty="0" err="1" smtClean="0">
                <a:solidFill>
                  <a:srgbClr val="C00000"/>
                </a:solidFill>
                <a:latin typeface="Arial" panose="020B0604020202020204" pitchFamily="34" charset="0"/>
                <a:cs typeface="Arial" panose="020B0604020202020204" pitchFamily="34" charset="0"/>
              </a:rPr>
              <a:t>Học</a:t>
            </a:r>
            <a:endParaRPr lang="en-US" sz="2400" b="1" dirty="0">
              <a:solidFill>
                <a:srgbClr val="C00000"/>
              </a:solidFill>
              <a:latin typeface="Arial" panose="020B0604020202020204" pitchFamily="34" charset="0"/>
              <a:cs typeface="Arial" panose="020B0604020202020204" pitchFamily="34" charset="0"/>
            </a:endParaRPr>
          </a:p>
          <a:p>
            <a:r>
              <a:rPr lang="en-US" sz="2400" b="1" dirty="0" err="1" smtClean="0">
                <a:solidFill>
                  <a:srgbClr val="C00000"/>
                </a:solidFill>
                <a:latin typeface="Arial" panose="020B0604020202020204" pitchFamily="34" charset="0"/>
                <a:cs typeface="Arial" panose="020B0604020202020204" pitchFamily="34" charset="0"/>
              </a:rPr>
              <a:t>Lớp</a:t>
            </a:r>
            <a:r>
              <a:rPr lang="en-US" sz="2400" b="1" dirty="0" smtClean="0">
                <a:solidFill>
                  <a:srgbClr val="C00000"/>
                </a:solidFill>
                <a:latin typeface="Arial" panose="020B0604020202020204" pitchFamily="34" charset="0"/>
                <a:cs typeface="Arial" panose="020B0604020202020204" pitchFamily="34" charset="0"/>
              </a:rPr>
              <a:t>    : PTH 350 A</a:t>
            </a:r>
          </a:p>
          <a:p>
            <a:r>
              <a:rPr lang="en-US" sz="2400" b="1" dirty="0" err="1" smtClean="0">
                <a:solidFill>
                  <a:srgbClr val="C00000"/>
                </a:solidFill>
                <a:latin typeface="Arial" panose="020B0604020202020204" pitchFamily="34" charset="0"/>
                <a:cs typeface="Arial" panose="020B0604020202020204" pitchFamily="34" charset="0"/>
              </a:rPr>
              <a:t>Nhóm</a:t>
            </a:r>
            <a:r>
              <a:rPr lang="en-US" sz="2400" b="1" dirty="0" smtClean="0">
                <a:solidFill>
                  <a:srgbClr val="C00000"/>
                </a:solidFill>
                <a:latin typeface="Arial" panose="020B0604020202020204" pitchFamily="34" charset="0"/>
                <a:cs typeface="Arial" panose="020B0604020202020204" pitchFamily="34" charset="0"/>
              </a:rPr>
              <a:t> : 07</a:t>
            </a:r>
            <a:endParaRPr lang="en-US" sz="2400" b="1" dirty="0">
              <a:solidFill>
                <a:srgbClr val="C00000"/>
              </a:solidFill>
              <a:latin typeface="Arial" panose="020B0604020202020204" pitchFamily="34" charset="0"/>
              <a:cs typeface="Arial" panose="020B0604020202020204" pitchFamily="34" charset="0"/>
            </a:endParaRPr>
          </a:p>
        </p:txBody>
      </p:sp>
      <p:sp>
        <p:nvSpPr>
          <p:cNvPr id="6" name="Title 5"/>
          <p:cNvSpPr>
            <a:spLocks noGrp="1"/>
          </p:cNvSpPr>
          <p:nvPr>
            <p:ph type="ctrTitle"/>
          </p:nvPr>
        </p:nvSpPr>
        <p:spPr>
          <a:xfrm>
            <a:off x="2438529" y="3138602"/>
            <a:ext cx="7236817" cy="1154057"/>
          </a:xfrm>
        </p:spPr>
        <p:txBody>
          <a:bodyPr>
            <a:noAutofit/>
          </a:bodyPr>
          <a:lstStyle/>
          <a:p>
            <a:r>
              <a:rPr lang="en-US" sz="4000" dirty="0" err="1" smtClean="0"/>
              <a:t>Đề</a:t>
            </a:r>
            <a:r>
              <a:rPr lang="en-US" sz="4000" dirty="0" smtClean="0"/>
              <a:t> </a:t>
            </a:r>
            <a:r>
              <a:rPr lang="en-US" sz="4000" dirty="0" err="1" smtClean="0"/>
              <a:t>tài</a:t>
            </a:r>
            <a:r>
              <a:rPr lang="en-US" sz="4000" dirty="0" smtClean="0"/>
              <a:t>: </a:t>
            </a:r>
            <a:r>
              <a:rPr lang="en-US" sz="3200" b="1" dirty="0" smtClean="0"/>
              <a:t>TÌM HIỂU VỀ BỆNH THIẾU MÁU DO THIẾU SẮT</a:t>
            </a:r>
            <a:endParaRPr lang="en-US" sz="4000" b="1" dirty="0"/>
          </a:p>
        </p:txBody>
      </p:sp>
      <p:sp>
        <p:nvSpPr>
          <p:cNvPr id="7" name="TextBox 6"/>
          <p:cNvSpPr txBox="1"/>
          <p:nvPr/>
        </p:nvSpPr>
        <p:spPr>
          <a:xfrm>
            <a:off x="6985967" y="4460789"/>
            <a:ext cx="3714984" cy="2277547"/>
          </a:xfrm>
          <a:prstGeom prst="rect">
            <a:avLst/>
          </a:prstGeom>
          <a:noFill/>
        </p:spPr>
        <p:txBody>
          <a:bodyPr wrap="square" rtlCol="0">
            <a:spAutoFit/>
          </a:bodyPr>
          <a:lstStyle/>
          <a:p>
            <a:r>
              <a:rPr lang="en-US" sz="2400" b="1" dirty="0" err="1" smtClean="0"/>
              <a:t>Nhóm</a:t>
            </a:r>
            <a:r>
              <a:rPr lang="en-US" sz="2400" b="1" dirty="0" smtClean="0"/>
              <a:t> </a:t>
            </a:r>
            <a:r>
              <a:rPr lang="en-US" sz="2400" b="1" dirty="0" err="1" smtClean="0"/>
              <a:t>sinh</a:t>
            </a:r>
            <a:r>
              <a:rPr lang="en-US" sz="2400" b="1" dirty="0" smtClean="0"/>
              <a:t> </a:t>
            </a:r>
            <a:r>
              <a:rPr lang="en-US" sz="2400" b="1" dirty="0" err="1" smtClean="0"/>
              <a:t>viên</a:t>
            </a:r>
            <a:r>
              <a:rPr lang="en-US" sz="2400" b="1" dirty="0" smtClean="0"/>
              <a:t> </a:t>
            </a:r>
            <a:r>
              <a:rPr lang="en-US" sz="2400" b="1" dirty="0" err="1" smtClean="0"/>
              <a:t>thực</a:t>
            </a:r>
            <a:r>
              <a:rPr lang="en-US" sz="2400" b="1" dirty="0" smtClean="0"/>
              <a:t> </a:t>
            </a:r>
            <a:r>
              <a:rPr lang="en-US" sz="2400" b="1" dirty="0" err="1" smtClean="0"/>
              <a:t>hiện</a:t>
            </a:r>
            <a:r>
              <a:rPr lang="en-US" sz="2000" dirty="0" smtClean="0"/>
              <a:t>:</a:t>
            </a:r>
          </a:p>
          <a:p>
            <a:r>
              <a:rPr lang="en-US" dirty="0"/>
              <a:t> </a:t>
            </a:r>
            <a:r>
              <a:rPr lang="en-US" sz="2000" dirty="0" err="1" smtClean="0"/>
              <a:t>Phạm</a:t>
            </a:r>
            <a:r>
              <a:rPr lang="en-US" sz="2000" dirty="0" smtClean="0"/>
              <a:t> </a:t>
            </a:r>
            <a:r>
              <a:rPr lang="en-US" sz="2000" dirty="0" err="1" smtClean="0"/>
              <a:t>Thái</a:t>
            </a:r>
            <a:r>
              <a:rPr lang="en-US" sz="2000" dirty="0" smtClean="0"/>
              <a:t> </a:t>
            </a:r>
            <a:r>
              <a:rPr lang="en-US" sz="2000" dirty="0" err="1" smtClean="0"/>
              <a:t>ngọc</a:t>
            </a:r>
            <a:endParaRPr lang="en-US" sz="2000" dirty="0" smtClean="0"/>
          </a:p>
          <a:p>
            <a:r>
              <a:rPr lang="en-US" sz="2000" dirty="0"/>
              <a:t> </a:t>
            </a:r>
            <a:r>
              <a:rPr lang="en-US" sz="2000" dirty="0" err="1" smtClean="0"/>
              <a:t>Nguyễn</a:t>
            </a:r>
            <a:r>
              <a:rPr lang="en-US" sz="2000" dirty="0" smtClean="0"/>
              <a:t> </a:t>
            </a:r>
            <a:r>
              <a:rPr lang="en-US" sz="2000" dirty="0" err="1" smtClean="0"/>
              <a:t>Huỳnh</a:t>
            </a:r>
            <a:r>
              <a:rPr lang="en-US" sz="2000" dirty="0" smtClean="0"/>
              <a:t> </a:t>
            </a:r>
            <a:r>
              <a:rPr lang="en-US" sz="2000" dirty="0" err="1" smtClean="0"/>
              <a:t>Nhã</a:t>
            </a:r>
            <a:r>
              <a:rPr lang="en-US" sz="2000" dirty="0" smtClean="0"/>
              <a:t> </a:t>
            </a:r>
            <a:r>
              <a:rPr lang="en-US" sz="2000" dirty="0" err="1" smtClean="0"/>
              <a:t>Trúc</a:t>
            </a:r>
            <a:endParaRPr lang="en-US" sz="2000" dirty="0" smtClean="0"/>
          </a:p>
          <a:p>
            <a:r>
              <a:rPr lang="en-US" sz="2000" dirty="0" smtClean="0"/>
              <a:t> </a:t>
            </a:r>
            <a:r>
              <a:rPr lang="en-US" sz="2000" dirty="0" err="1" smtClean="0"/>
              <a:t>Phan</a:t>
            </a:r>
            <a:r>
              <a:rPr lang="en-US" sz="2000" dirty="0" smtClean="0"/>
              <a:t> </a:t>
            </a:r>
            <a:r>
              <a:rPr lang="en-US" sz="2000" dirty="0" err="1" smtClean="0"/>
              <a:t>Thị</a:t>
            </a:r>
            <a:r>
              <a:rPr lang="en-US" sz="2000" dirty="0" smtClean="0"/>
              <a:t> </a:t>
            </a:r>
            <a:r>
              <a:rPr lang="en-US" sz="2000" dirty="0" err="1" smtClean="0"/>
              <a:t>Bích</a:t>
            </a:r>
            <a:r>
              <a:rPr lang="en-US" sz="2000" dirty="0" smtClean="0"/>
              <a:t> </a:t>
            </a:r>
            <a:r>
              <a:rPr lang="en-US" sz="2000" dirty="0" err="1" smtClean="0"/>
              <a:t>Trâm</a:t>
            </a:r>
            <a:endParaRPr lang="en-US" sz="2000" dirty="0" smtClean="0"/>
          </a:p>
          <a:p>
            <a:r>
              <a:rPr lang="en-US" sz="2000" dirty="0" smtClean="0"/>
              <a:t> </a:t>
            </a:r>
            <a:r>
              <a:rPr lang="en-US" sz="2000" dirty="0" err="1" smtClean="0"/>
              <a:t>Lê</a:t>
            </a:r>
            <a:r>
              <a:rPr lang="en-US" sz="2000" dirty="0" smtClean="0"/>
              <a:t> </a:t>
            </a:r>
            <a:r>
              <a:rPr lang="en-US" sz="2000" dirty="0" err="1" smtClean="0"/>
              <a:t>Thị</a:t>
            </a:r>
            <a:r>
              <a:rPr lang="en-US" sz="2000" dirty="0" smtClean="0"/>
              <a:t> </a:t>
            </a:r>
            <a:r>
              <a:rPr lang="en-US" sz="2000" dirty="0" err="1" smtClean="0"/>
              <a:t>Mỹ</a:t>
            </a:r>
            <a:r>
              <a:rPr lang="en-US" sz="2000" dirty="0" smtClean="0"/>
              <a:t> </a:t>
            </a:r>
            <a:r>
              <a:rPr lang="en-US" sz="2000" dirty="0" err="1" smtClean="0"/>
              <a:t>Hà</a:t>
            </a:r>
            <a:endParaRPr lang="en-US" sz="2000" dirty="0" smtClean="0"/>
          </a:p>
          <a:p>
            <a:r>
              <a:rPr lang="en-US" sz="2000" dirty="0" smtClean="0"/>
              <a:t> </a:t>
            </a:r>
            <a:r>
              <a:rPr lang="en-US" sz="2000" dirty="0" err="1" smtClean="0"/>
              <a:t>Lê</a:t>
            </a:r>
            <a:r>
              <a:rPr lang="en-US" sz="2000" dirty="0" smtClean="0"/>
              <a:t> </a:t>
            </a:r>
            <a:r>
              <a:rPr lang="en-US" sz="2000" dirty="0" err="1" smtClean="0"/>
              <a:t>Thị</a:t>
            </a:r>
            <a:r>
              <a:rPr lang="en-US" sz="2000" dirty="0" smtClean="0"/>
              <a:t> </a:t>
            </a:r>
            <a:r>
              <a:rPr lang="en-US" sz="2000" dirty="0" err="1" smtClean="0"/>
              <a:t>Bảo</a:t>
            </a:r>
            <a:r>
              <a:rPr lang="en-US" sz="2000" dirty="0" smtClean="0"/>
              <a:t> </a:t>
            </a:r>
            <a:r>
              <a:rPr lang="en-US" sz="2000" dirty="0" err="1" smtClean="0"/>
              <a:t>Linh</a:t>
            </a:r>
            <a:endParaRPr lang="en-US" sz="2000" dirty="0" smtClean="0"/>
          </a:p>
          <a:p>
            <a:endParaRPr lang="en-US" dirty="0"/>
          </a:p>
        </p:txBody>
      </p:sp>
    </p:spTree>
    <p:extLst>
      <p:ext uri="{BB962C8B-B14F-4D97-AF65-F5344CB8AC3E}">
        <p14:creationId xmlns:p14="http://schemas.microsoft.com/office/powerpoint/2010/main" val="1687309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8CFFB6A-FBF5-4204-882F-FAEB76AFAAED}"/>
              </a:ext>
            </a:extLst>
          </p:cNvPr>
          <p:cNvSpPr txBox="1">
            <a:spLocks/>
          </p:cNvSpPr>
          <p:nvPr/>
        </p:nvSpPr>
        <p:spPr>
          <a:xfrm>
            <a:off x="587375" y="307573"/>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III. THIẾU MÁU DO THIẾU SẮT</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704334" y="1532238"/>
            <a:ext cx="2693773"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3. </a:t>
            </a:r>
            <a:r>
              <a:rPr lang="en-US" sz="2400" b="1" dirty="0" err="1">
                <a:solidFill>
                  <a:srgbClr val="FF0000"/>
                </a:solidFill>
                <a:latin typeface="Arial" panose="020B0604020202020204" pitchFamily="34" charset="0"/>
                <a:cs typeface="Arial" panose="020B0604020202020204" pitchFamily="34" charset="0"/>
              </a:rPr>
              <a:t>Triệu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chứng</a:t>
            </a:r>
            <a:endParaRPr lang="en-US" sz="2400" dirty="0"/>
          </a:p>
        </p:txBody>
      </p:sp>
      <p:sp>
        <p:nvSpPr>
          <p:cNvPr id="6" name="TextBox 5"/>
          <p:cNvSpPr txBox="1"/>
          <p:nvPr/>
        </p:nvSpPr>
        <p:spPr>
          <a:xfrm>
            <a:off x="1346873" y="2034753"/>
            <a:ext cx="2557862" cy="461665"/>
          </a:xfrm>
          <a:prstGeom prst="rect">
            <a:avLst/>
          </a:prstGeom>
          <a:noFill/>
        </p:spPr>
        <p:txBody>
          <a:bodyPr wrap="square" rtlCol="0">
            <a:spAutoFit/>
          </a:bodyPr>
          <a:lstStyle/>
          <a:p>
            <a:r>
              <a:rPr lang="en-US" sz="2400" b="1" dirty="0" err="1" smtClean="0"/>
              <a:t>Cận</a:t>
            </a:r>
            <a:r>
              <a:rPr lang="en-US" sz="2400" b="1" dirty="0" smtClean="0"/>
              <a:t> </a:t>
            </a:r>
            <a:r>
              <a:rPr lang="en-US" sz="2400" b="1" dirty="0" err="1" smtClean="0"/>
              <a:t>Lâm</a:t>
            </a:r>
            <a:r>
              <a:rPr lang="en-US" sz="2400" b="1" dirty="0" smtClean="0"/>
              <a:t> </a:t>
            </a:r>
            <a:r>
              <a:rPr lang="en-US" sz="2400" b="1" dirty="0" err="1" smtClean="0"/>
              <a:t>sàng</a:t>
            </a:r>
            <a:r>
              <a:rPr lang="en-US" sz="2400" b="1" dirty="0" smtClean="0"/>
              <a:t>:</a:t>
            </a:r>
          </a:p>
        </p:txBody>
      </p:sp>
      <p:sp>
        <p:nvSpPr>
          <p:cNvPr id="7" name="TextBox 6"/>
          <p:cNvSpPr txBox="1"/>
          <p:nvPr/>
        </p:nvSpPr>
        <p:spPr>
          <a:xfrm>
            <a:off x="827890" y="2635089"/>
            <a:ext cx="9625926" cy="4370427"/>
          </a:xfrm>
          <a:prstGeom prst="rect">
            <a:avLst/>
          </a:prstGeom>
          <a:noFill/>
        </p:spPr>
        <p:txBody>
          <a:bodyPr wrap="square" rtlCol="0">
            <a:spAutoFit/>
          </a:bodyPr>
          <a:lstStyle/>
          <a:p>
            <a:pPr>
              <a:spcBef>
                <a:spcPts val="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RDW&gt;14</a:t>
            </a:r>
          </a:p>
          <a:p>
            <a:pPr>
              <a:spcBef>
                <a:spcPts val="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RBC: low</a:t>
            </a:r>
          </a:p>
          <a:p>
            <a:pPr>
              <a:spcBef>
                <a:spcPts val="0"/>
              </a:spcBef>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Hb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Hct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a:t>
            </a:r>
          </a:p>
          <a:p>
            <a:pPr>
              <a:spcBef>
                <a:spcPts val="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MCV: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(70 +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&lt; 10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&gt; 10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(&gt; 80fl), &lt; 72fl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-&gt; </a:t>
            </a:r>
            <a:r>
              <a:rPr lang="en-US" sz="2000" dirty="0" err="1" smtClean="0">
                <a:latin typeface="Times New Roman" panose="02020603050405020304" pitchFamily="18" charset="0"/>
                <a:cs typeface="Times New Roman" panose="02020603050405020304" pitchFamily="18" charset="0"/>
              </a:rPr>
              <a:t>chắc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84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x 0.6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&gt;6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&gt; 98 </a:t>
            </a:r>
            <a:r>
              <a:rPr lang="en-US" sz="2000" dirty="0" err="1">
                <a:latin typeface="Times New Roman" panose="02020603050405020304" pitchFamily="18" charset="0"/>
                <a:cs typeface="Times New Roman" panose="02020603050405020304" pitchFamily="18" charset="0"/>
              </a:rPr>
              <a:t>hầu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a:t>
            </a:r>
          </a:p>
          <a:p>
            <a:pPr>
              <a:spcBef>
                <a:spcPts val="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MCH &lt; 27 </a:t>
            </a:r>
            <a:r>
              <a:rPr lang="en-US" sz="2000" dirty="0" err="1">
                <a:latin typeface="Times New Roman" panose="02020603050405020304" pitchFamily="18" charset="0"/>
                <a:cs typeface="Times New Roman" panose="02020603050405020304" pitchFamily="18" charset="0"/>
              </a:rPr>
              <a:t>pg</a:t>
            </a:r>
            <a:endParaRPr lang="en-US" sz="2000"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MCHC &lt; 30 %</a:t>
            </a:r>
          </a:p>
          <a:p>
            <a:pPr>
              <a:spcBef>
                <a:spcPts val="0"/>
              </a:spcBef>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endParaRPr lang="en-US" sz="2000"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Hiếm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bạch</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cầu</a:t>
            </a:r>
            <a:r>
              <a:rPr lang="en-US" sz="2000" dirty="0" smtClean="0">
                <a:latin typeface="Times New Roman" panose="02020603050405020304" pitchFamily="18" charset="0"/>
                <a:cs typeface="Times New Roman" panose="02020603050405020304" pitchFamily="18" charset="0"/>
              </a:rPr>
              <a:t>.</a:t>
            </a:r>
          </a:p>
          <a:p>
            <a:pPr>
              <a:spcBef>
                <a:spcPts val="0"/>
              </a:spcBef>
            </a:pP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4412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8CFFB6A-FBF5-4204-882F-FAEB76AFAAED}"/>
              </a:ext>
            </a:extLst>
          </p:cNvPr>
          <p:cNvSpPr txBox="1">
            <a:spLocks/>
          </p:cNvSpPr>
          <p:nvPr/>
        </p:nvSpPr>
        <p:spPr>
          <a:xfrm>
            <a:off x="587375" y="307573"/>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III. THIẾU MÁU DO THIẾU SẮT</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790831" y="1511305"/>
            <a:ext cx="2693773"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3. </a:t>
            </a:r>
            <a:r>
              <a:rPr lang="en-US" sz="2400" b="1" dirty="0" err="1">
                <a:solidFill>
                  <a:srgbClr val="FF0000"/>
                </a:solidFill>
                <a:latin typeface="Arial" panose="020B0604020202020204" pitchFamily="34" charset="0"/>
                <a:cs typeface="Arial" panose="020B0604020202020204" pitchFamily="34" charset="0"/>
              </a:rPr>
              <a:t>Triệu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chứng</a:t>
            </a:r>
            <a:endParaRPr lang="en-US" sz="2400" dirty="0"/>
          </a:p>
        </p:txBody>
      </p:sp>
      <p:sp>
        <p:nvSpPr>
          <p:cNvPr id="6" name="TextBox 5"/>
          <p:cNvSpPr txBox="1"/>
          <p:nvPr/>
        </p:nvSpPr>
        <p:spPr>
          <a:xfrm>
            <a:off x="1198589" y="2047110"/>
            <a:ext cx="2557862" cy="461665"/>
          </a:xfrm>
          <a:prstGeom prst="rect">
            <a:avLst/>
          </a:prstGeom>
          <a:noFill/>
        </p:spPr>
        <p:txBody>
          <a:bodyPr wrap="square" rtlCol="0">
            <a:spAutoFit/>
          </a:bodyPr>
          <a:lstStyle/>
          <a:p>
            <a:r>
              <a:rPr lang="en-US" sz="2400" b="1" dirty="0" err="1" smtClean="0"/>
              <a:t>Cận</a:t>
            </a:r>
            <a:r>
              <a:rPr lang="en-US" sz="2400" b="1" dirty="0" smtClean="0"/>
              <a:t> </a:t>
            </a:r>
            <a:r>
              <a:rPr lang="en-US" sz="2400" b="1" dirty="0" err="1" smtClean="0"/>
              <a:t>Lâm</a:t>
            </a:r>
            <a:r>
              <a:rPr lang="en-US" sz="2400" b="1" dirty="0" smtClean="0"/>
              <a:t> </a:t>
            </a:r>
            <a:r>
              <a:rPr lang="en-US" sz="2400" b="1" dirty="0" err="1" smtClean="0"/>
              <a:t>sàng</a:t>
            </a:r>
            <a:r>
              <a:rPr lang="en-US" sz="2400" b="1" dirty="0" smtClean="0"/>
              <a:t>:</a:t>
            </a:r>
          </a:p>
        </p:txBody>
      </p:sp>
      <p:sp>
        <p:nvSpPr>
          <p:cNvPr id="7" name="TextBox 6"/>
          <p:cNvSpPr txBox="1"/>
          <p:nvPr/>
        </p:nvSpPr>
        <p:spPr>
          <a:xfrm>
            <a:off x="1297459" y="2669059"/>
            <a:ext cx="8575590" cy="255454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Huyết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bia</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*Ferritin </a:t>
            </a:r>
            <a:r>
              <a:rPr lang="en-US" sz="2000" dirty="0">
                <a:latin typeface="Times New Roman" panose="02020603050405020304" pitchFamily="18" charset="0"/>
                <a:cs typeface="Times New Roman" panose="02020603050405020304" pitchFamily="18" charset="0"/>
              </a:rPr>
              <a:t>&lt; 12 </a:t>
            </a:r>
            <a:r>
              <a:rPr lang="en-US" sz="2000" dirty="0" err="1">
                <a:latin typeface="Times New Roman" panose="02020603050405020304" pitchFamily="18" charset="0"/>
                <a:cs typeface="Times New Roman" panose="02020603050405020304" pitchFamily="18" charset="0"/>
              </a:rPr>
              <a:t>ng</a:t>
            </a:r>
            <a:r>
              <a:rPr lang="en-US" sz="2000" dirty="0">
                <a:latin typeface="Times New Roman" panose="02020603050405020304" pitchFamily="18" charset="0"/>
                <a:cs typeface="Times New Roman" panose="02020603050405020304" pitchFamily="18" charset="0"/>
              </a:rPr>
              <a:t>/ml</a:t>
            </a:r>
          </a:p>
          <a:p>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Sắt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&lt; 30 mcg/ dl</a:t>
            </a:r>
          </a:p>
          <a:p>
            <a:r>
              <a:rPr lang="en-US" sz="2000" dirty="0" smtClean="0">
                <a:latin typeface="Times New Roman" panose="02020603050405020304" pitchFamily="18" charset="0"/>
                <a:cs typeface="Times New Roman" panose="02020603050405020304" pitchFamily="18" charset="0"/>
              </a:rPr>
              <a:t>*TIBC </a:t>
            </a:r>
            <a:r>
              <a:rPr lang="en-US" sz="2000" dirty="0">
                <a:latin typeface="Times New Roman" panose="02020603050405020304" pitchFamily="18" charset="0"/>
                <a:cs typeface="Times New Roman" panose="02020603050405020304" pitchFamily="18" charset="0"/>
              </a:rPr>
              <a:t>&gt; 480 mcg / dl</a:t>
            </a:r>
          </a:p>
          <a:p>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Bão</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hòa</a:t>
            </a:r>
            <a:r>
              <a:rPr lang="en-US" sz="2000" dirty="0">
                <a:latin typeface="Times New Roman" panose="02020603050405020304" pitchFamily="18" charset="0"/>
                <a:cs typeface="Times New Roman" panose="02020603050405020304" pitchFamily="18" charset="0"/>
              </a:rPr>
              <a:t> transferrin &lt; 16%</a:t>
            </a:r>
          </a:p>
          <a:p>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Metzner</a:t>
            </a:r>
            <a:r>
              <a:rPr lang="en-US" sz="2000" dirty="0">
                <a:latin typeface="Times New Roman" panose="02020603050405020304" pitchFamily="18" charset="0"/>
                <a:cs typeface="Times New Roman" panose="02020603050405020304" pitchFamily="18" charset="0"/>
              </a:rPr>
              <a:t> (MCV /RBC ) &lt; 13</a:t>
            </a:r>
          </a:p>
          <a:p>
            <a:endParaRPr lang="en-US" sz="2000" dirty="0"/>
          </a:p>
        </p:txBody>
      </p:sp>
    </p:spTree>
    <p:extLst>
      <p:ext uri="{BB962C8B-B14F-4D97-AF65-F5344CB8AC3E}">
        <p14:creationId xmlns:p14="http://schemas.microsoft.com/office/powerpoint/2010/main" val="2337624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CC9CD87-F016-4734-9941-D4AFC336F44B}"/>
              </a:ext>
            </a:extLst>
          </p:cNvPr>
          <p:cNvSpPr txBox="1">
            <a:spLocks/>
          </p:cNvSpPr>
          <p:nvPr/>
        </p:nvSpPr>
        <p:spPr>
          <a:xfrm>
            <a:off x="525780" y="522110"/>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III. THIẾU MÁU DO THIẾU SẮT</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1087395" y="1607064"/>
            <a:ext cx="2582562" cy="584775"/>
          </a:xfrm>
          <a:prstGeom prst="rect">
            <a:avLst/>
          </a:prstGeom>
          <a:noFill/>
        </p:spPr>
        <p:txBody>
          <a:bodyPr wrap="square" rtlCol="0">
            <a:spAutoFit/>
          </a:bodyPr>
          <a:lstStyle/>
          <a:p>
            <a:r>
              <a:rPr lang="en-US" sz="3200" dirty="0" smtClean="0">
                <a:solidFill>
                  <a:srgbClr val="FF0000"/>
                </a:solidFill>
              </a:rPr>
              <a:t>4. </a:t>
            </a:r>
            <a:r>
              <a:rPr lang="en-US" sz="3200" b="1" dirty="0" err="1" smtClean="0">
                <a:solidFill>
                  <a:srgbClr val="FF0000"/>
                </a:solidFill>
              </a:rPr>
              <a:t>Xét</a:t>
            </a:r>
            <a:r>
              <a:rPr lang="en-US" sz="3200" b="1" dirty="0">
                <a:solidFill>
                  <a:srgbClr val="FF0000"/>
                </a:solidFill>
              </a:rPr>
              <a:t> </a:t>
            </a:r>
            <a:r>
              <a:rPr lang="en-US" sz="3200" b="1" dirty="0" err="1" smtClean="0">
                <a:solidFill>
                  <a:srgbClr val="FF0000"/>
                </a:solidFill>
              </a:rPr>
              <a:t>Nghiệm</a:t>
            </a:r>
            <a:endParaRPr lang="en-US" sz="3200" b="1" dirty="0" smtClean="0">
              <a:solidFill>
                <a:srgbClr val="FF0000"/>
              </a:solidFill>
            </a:endParaRPr>
          </a:p>
        </p:txBody>
      </p:sp>
      <p:sp>
        <p:nvSpPr>
          <p:cNvPr id="7" name="TextBox 6"/>
          <p:cNvSpPr txBox="1"/>
          <p:nvPr/>
        </p:nvSpPr>
        <p:spPr>
          <a:xfrm>
            <a:off x="1198605" y="2273643"/>
            <a:ext cx="9527060" cy="4431983"/>
          </a:xfrm>
          <a:prstGeom prst="rect">
            <a:avLst/>
          </a:prstGeom>
          <a:noFill/>
        </p:spPr>
        <p:txBody>
          <a:bodyPr wrap="square" rtlCol="0">
            <a:spAutoFit/>
          </a:bodyPr>
          <a:lstStyle/>
          <a:p>
            <a:pPr marR="5715" indent="-342900" algn="just">
              <a:buAutoNum type="alphaLcParenR"/>
              <a:tabLst>
                <a:tab pos="813435" algn="l"/>
              </a:tabLst>
            </a:pPr>
            <a:r>
              <a:rPr lang="vi-VN" sz="2400" spc="-10" dirty="0">
                <a:cs typeface="Calibri"/>
              </a:rPr>
              <a:t>Xét nghiệm </a:t>
            </a:r>
            <a:r>
              <a:rPr lang="vi-VN" sz="2400" spc="-5" dirty="0">
                <a:cs typeface="Calibri"/>
              </a:rPr>
              <a:t>xác </a:t>
            </a:r>
            <a:r>
              <a:rPr lang="vi-VN" sz="2400" spc="-10" dirty="0">
                <a:cs typeface="Calibri"/>
              </a:rPr>
              <a:t>định mức </a:t>
            </a:r>
            <a:r>
              <a:rPr lang="vi-VN" sz="2400" dirty="0">
                <a:cs typeface="Calibri"/>
              </a:rPr>
              <a:t>độ </a:t>
            </a:r>
            <a:r>
              <a:rPr lang="vi-VN" sz="2400" spc="-5" dirty="0">
                <a:cs typeface="Calibri"/>
              </a:rPr>
              <a:t>và tính chất thiếu máu: Số lượng </a:t>
            </a:r>
            <a:r>
              <a:rPr lang="vi-VN" sz="2400" spc="-10" dirty="0">
                <a:cs typeface="Calibri"/>
              </a:rPr>
              <a:t>hồng </a:t>
            </a:r>
            <a:r>
              <a:rPr lang="vi-VN" sz="2400" spc="-5" dirty="0">
                <a:cs typeface="Calibri"/>
              </a:rPr>
              <a:t>cầu,  lượng </a:t>
            </a:r>
            <a:r>
              <a:rPr lang="vi-VN" sz="2400" spc="-10" dirty="0">
                <a:cs typeface="Calibri"/>
              </a:rPr>
              <a:t>huyết sắc </a:t>
            </a:r>
            <a:r>
              <a:rPr lang="vi-VN" sz="2400" dirty="0">
                <a:cs typeface="Calibri"/>
              </a:rPr>
              <a:t>tố </a:t>
            </a:r>
            <a:r>
              <a:rPr lang="vi-VN" sz="2400" spc="-5" dirty="0">
                <a:cs typeface="Calibri"/>
              </a:rPr>
              <a:t>và </a:t>
            </a:r>
            <a:r>
              <a:rPr lang="vi-VN" sz="2400" dirty="0">
                <a:cs typeface="Calibri"/>
              </a:rPr>
              <a:t>tỷ lệ </a:t>
            </a:r>
            <a:r>
              <a:rPr lang="vi-VN" sz="2400" spc="-10" dirty="0">
                <a:cs typeface="Calibri"/>
              </a:rPr>
              <a:t>hematocrit </a:t>
            </a:r>
            <a:r>
              <a:rPr lang="vi-VN" sz="2400" spc="-5" dirty="0">
                <a:cs typeface="Calibri"/>
              </a:rPr>
              <a:t>giảm, </a:t>
            </a:r>
            <a:r>
              <a:rPr lang="vi-VN" sz="2400" spc="-10" dirty="0">
                <a:cs typeface="Calibri"/>
              </a:rPr>
              <a:t>hồng </a:t>
            </a:r>
            <a:r>
              <a:rPr lang="vi-VN" sz="2400" spc="-5" dirty="0">
                <a:cs typeface="Calibri"/>
              </a:rPr>
              <a:t>cầu nhỏ, </a:t>
            </a:r>
            <a:r>
              <a:rPr lang="vi-VN" sz="2400" spc="-10" dirty="0">
                <a:cs typeface="Calibri"/>
              </a:rPr>
              <a:t>nhược</a:t>
            </a:r>
            <a:r>
              <a:rPr lang="vi-VN" sz="2400" spc="130" dirty="0">
                <a:cs typeface="Calibri"/>
              </a:rPr>
              <a:t> </a:t>
            </a:r>
            <a:r>
              <a:rPr lang="vi-VN" sz="2400" spc="-5" dirty="0">
                <a:cs typeface="Calibri"/>
              </a:rPr>
              <a:t>sắc.</a:t>
            </a:r>
            <a:endParaRPr lang="vi-VN" sz="2400" dirty="0">
              <a:cs typeface="Calibri"/>
            </a:endParaRPr>
          </a:p>
          <a:p>
            <a:pPr marR="5080" indent="-342900" algn="just">
              <a:buAutoNum type="alphaLcParenR"/>
              <a:tabLst>
                <a:tab pos="813435" algn="l"/>
              </a:tabLst>
            </a:pPr>
            <a:r>
              <a:rPr lang="vi-VN" sz="2400" spc="-5" dirty="0">
                <a:cs typeface="Calibri"/>
              </a:rPr>
              <a:t>Xét nghiệm đánh giá mức </a:t>
            </a:r>
            <a:r>
              <a:rPr lang="vi-VN" sz="2400" spc="-10" dirty="0">
                <a:cs typeface="Calibri"/>
              </a:rPr>
              <a:t>độ </a:t>
            </a:r>
            <a:r>
              <a:rPr lang="vi-VN" sz="2400" spc="-5" dirty="0">
                <a:cs typeface="Calibri"/>
              </a:rPr>
              <a:t>thiếu sắt: </a:t>
            </a:r>
            <a:r>
              <a:rPr lang="vi-VN" sz="2400" spc="-10" dirty="0">
                <a:cs typeface="Calibri"/>
              </a:rPr>
              <a:t>Sắt huyết </a:t>
            </a:r>
            <a:r>
              <a:rPr lang="vi-VN" sz="2400" spc="-5" dirty="0">
                <a:cs typeface="Calibri"/>
              </a:rPr>
              <a:t>thanh giảm, ferritin  giảm, transferrin tăng; </a:t>
            </a:r>
            <a:r>
              <a:rPr lang="vi-VN" sz="2400" spc="-10" dirty="0">
                <a:cs typeface="Calibri"/>
              </a:rPr>
              <a:t>khả </a:t>
            </a:r>
            <a:r>
              <a:rPr lang="vi-VN" sz="2400" spc="-5" dirty="0">
                <a:cs typeface="Calibri"/>
              </a:rPr>
              <a:t>năng </a:t>
            </a:r>
            <a:r>
              <a:rPr lang="vi-VN" sz="2400" spc="-10" dirty="0">
                <a:cs typeface="Calibri"/>
              </a:rPr>
              <a:t>gắn </a:t>
            </a:r>
            <a:r>
              <a:rPr lang="vi-VN" sz="2400" spc="-5" dirty="0">
                <a:cs typeface="Calibri"/>
              </a:rPr>
              <a:t>sắt toàn thể tăng; </a:t>
            </a:r>
            <a:r>
              <a:rPr lang="vi-VN" sz="2400" dirty="0">
                <a:cs typeface="Calibri"/>
              </a:rPr>
              <a:t>độ </a:t>
            </a:r>
            <a:r>
              <a:rPr lang="vi-VN" sz="2400" spc="-5" dirty="0">
                <a:cs typeface="Calibri"/>
              </a:rPr>
              <a:t>bão hòa  transferrin</a:t>
            </a:r>
            <a:r>
              <a:rPr lang="vi-VN" sz="2400" spc="10" dirty="0">
                <a:cs typeface="Calibri"/>
              </a:rPr>
              <a:t> </a:t>
            </a:r>
            <a:r>
              <a:rPr lang="vi-VN" sz="2400" spc="-5" dirty="0">
                <a:cs typeface="Calibri"/>
              </a:rPr>
              <a:t>giảm.</a:t>
            </a:r>
            <a:endParaRPr lang="vi-VN" sz="2400" dirty="0">
              <a:cs typeface="Times New Roman"/>
            </a:endParaRPr>
          </a:p>
          <a:p>
            <a:pPr indent="-343535">
              <a:buAutoNum type="alphaLcParenR"/>
              <a:tabLst>
                <a:tab pos="812165" algn="l"/>
                <a:tab pos="813435" algn="l"/>
              </a:tabLst>
            </a:pPr>
            <a:r>
              <a:rPr lang="vi-VN" sz="2400" spc="-5" dirty="0">
                <a:cs typeface="Calibri"/>
              </a:rPr>
              <a:t>Một số xét nghiệm tìm </a:t>
            </a:r>
            <a:r>
              <a:rPr lang="vi-VN" sz="2400" spc="-10" dirty="0">
                <a:cs typeface="Calibri"/>
              </a:rPr>
              <a:t>nguyên</a:t>
            </a:r>
            <a:r>
              <a:rPr lang="vi-VN" sz="2400" spc="25" dirty="0">
                <a:cs typeface="Calibri"/>
              </a:rPr>
              <a:t> </a:t>
            </a:r>
            <a:r>
              <a:rPr lang="vi-VN" sz="2400" spc="-5" dirty="0">
                <a:cs typeface="Calibri"/>
              </a:rPr>
              <a:t>nhân:</a:t>
            </a:r>
            <a:endParaRPr lang="vi-VN" sz="2400" dirty="0">
              <a:cs typeface="Times New Roman"/>
            </a:endParaRPr>
          </a:p>
          <a:p>
            <a:pPr marL="0" marR="6350" lvl="1" indent="-342900">
              <a:buFont typeface="Wingdings"/>
              <a:buChar char=""/>
              <a:tabLst>
                <a:tab pos="1269365" algn="l"/>
                <a:tab pos="1270635" algn="l"/>
              </a:tabLst>
            </a:pPr>
            <a:r>
              <a:rPr lang="vi-VN" sz="2400" spc="-5" dirty="0">
                <a:cs typeface="Calibri"/>
              </a:rPr>
              <a:t>Soi dạ dày, soi đại tràng, siêu âm ổ </a:t>
            </a:r>
            <a:r>
              <a:rPr lang="vi-VN" sz="2400" dirty="0">
                <a:cs typeface="Calibri"/>
              </a:rPr>
              <a:t>bụng, tìm </a:t>
            </a:r>
            <a:r>
              <a:rPr lang="vi-VN" sz="2400" spc="-10" dirty="0">
                <a:cs typeface="Calibri"/>
              </a:rPr>
              <a:t>ký </a:t>
            </a:r>
            <a:r>
              <a:rPr lang="vi-VN" sz="2400" spc="-5" dirty="0">
                <a:cs typeface="Calibri"/>
              </a:rPr>
              <a:t>sinh trùng đường  </a:t>
            </a:r>
            <a:r>
              <a:rPr lang="vi-VN" sz="2400" spc="-10" dirty="0">
                <a:cs typeface="Calibri"/>
              </a:rPr>
              <a:t>ruột </a:t>
            </a:r>
            <a:r>
              <a:rPr lang="vi-VN" sz="2400" spc="-5" dirty="0">
                <a:cs typeface="Calibri"/>
              </a:rPr>
              <a:t>(trứng giun móc trong</a:t>
            </a:r>
            <a:r>
              <a:rPr lang="vi-VN" sz="2400" spc="70" dirty="0">
                <a:cs typeface="Calibri"/>
              </a:rPr>
              <a:t> </a:t>
            </a:r>
            <a:r>
              <a:rPr lang="vi-VN" sz="2400" spc="-5" dirty="0">
                <a:cs typeface="Calibri"/>
              </a:rPr>
              <a:t>phân);</a:t>
            </a:r>
            <a:endParaRPr lang="vi-VN" sz="2400" dirty="0">
              <a:cs typeface="Times New Roman"/>
            </a:endParaRPr>
          </a:p>
          <a:p>
            <a:pPr marL="0" lvl="1" indent="-343535">
              <a:buFont typeface="Wingdings"/>
              <a:buChar char=""/>
              <a:tabLst>
                <a:tab pos="1269365" algn="l"/>
                <a:tab pos="1270635" algn="l"/>
              </a:tabLst>
            </a:pPr>
            <a:r>
              <a:rPr lang="vi-VN" sz="2400" spc="-5" dirty="0">
                <a:cs typeface="Calibri"/>
              </a:rPr>
              <a:t>CD55,</a:t>
            </a:r>
            <a:r>
              <a:rPr lang="vi-VN" sz="2400" spc="45" dirty="0">
                <a:cs typeface="Calibri"/>
              </a:rPr>
              <a:t> </a:t>
            </a:r>
            <a:r>
              <a:rPr lang="vi-VN" sz="2400" dirty="0">
                <a:cs typeface="Calibri"/>
              </a:rPr>
              <a:t>CD59</a:t>
            </a:r>
            <a:r>
              <a:rPr lang="vi-VN" sz="2400" spc="50" dirty="0">
                <a:cs typeface="Calibri"/>
              </a:rPr>
              <a:t> </a:t>
            </a:r>
            <a:r>
              <a:rPr lang="vi-VN" sz="2400" spc="-5" dirty="0">
                <a:cs typeface="Calibri"/>
              </a:rPr>
              <a:t>(chẩn</a:t>
            </a:r>
            <a:r>
              <a:rPr lang="vi-VN" sz="2400" spc="50" dirty="0">
                <a:cs typeface="Calibri"/>
              </a:rPr>
              <a:t> </a:t>
            </a:r>
            <a:r>
              <a:rPr lang="vi-VN" sz="2400" spc="-5" dirty="0">
                <a:cs typeface="Calibri"/>
              </a:rPr>
              <a:t>đoán</a:t>
            </a:r>
            <a:r>
              <a:rPr lang="vi-VN" sz="2400" spc="50" dirty="0">
                <a:cs typeface="Calibri"/>
              </a:rPr>
              <a:t> </a:t>
            </a:r>
            <a:r>
              <a:rPr lang="vi-VN" sz="2400" spc="-5" dirty="0">
                <a:cs typeface="Calibri"/>
              </a:rPr>
              <a:t>bệnh</a:t>
            </a:r>
            <a:r>
              <a:rPr lang="vi-VN" sz="2400" spc="50" dirty="0">
                <a:cs typeface="Calibri"/>
              </a:rPr>
              <a:t> </a:t>
            </a:r>
            <a:r>
              <a:rPr lang="vi-VN" sz="2400" spc="-5" dirty="0">
                <a:cs typeface="Calibri"/>
              </a:rPr>
              <a:t>đái</a:t>
            </a:r>
            <a:r>
              <a:rPr lang="vi-VN" sz="2400" spc="55" dirty="0">
                <a:cs typeface="Calibri"/>
              </a:rPr>
              <a:t> </a:t>
            </a:r>
            <a:r>
              <a:rPr lang="vi-VN" sz="2400" spc="-10" dirty="0">
                <a:cs typeface="Calibri"/>
              </a:rPr>
              <a:t>huyết</a:t>
            </a:r>
            <a:r>
              <a:rPr lang="vi-VN" sz="2400" spc="60" dirty="0">
                <a:cs typeface="Calibri"/>
              </a:rPr>
              <a:t> </a:t>
            </a:r>
            <a:r>
              <a:rPr lang="vi-VN" sz="2400" spc="-5" dirty="0">
                <a:cs typeface="Calibri"/>
              </a:rPr>
              <a:t>sắc</a:t>
            </a:r>
            <a:r>
              <a:rPr lang="vi-VN" sz="2400" spc="45" dirty="0">
                <a:cs typeface="Calibri"/>
              </a:rPr>
              <a:t> </a:t>
            </a:r>
            <a:r>
              <a:rPr lang="vi-VN" sz="2400" dirty="0">
                <a:cs typeface="Calibri"/>
              </a:rPr>
              <a:t>tố</a:t>
            </a:r>
            <a:r>
              <a:rPr lang="vi-VN" sz="2400" spc="40" dirty="0">
                <a:cs typeface="Calibri"/>
              </a:rPr>
              <a:t> </a:t>
            </a:r>
            <a:r>
              <a:rPr lang="vi-VN" sz="2400" spc="-5" dirty="0">
                <a:cs typeface="Calibri"/>
              </a:rPr>
              <a:t>kịch</a:t>
            </a:r>
            <a:r>
              <a:rPr lang="vi-VN" sz="2400" spc="50" dirty="0">
                <a:cs typeface="Calibri"/>
              </a:rPr>
              <a:t> </a:t>
            </a:r>
            <a:r>
              <a:rPr lang="vi-VN" sz="2400" spc="-5" dirty="0">
                <a:cs typeface="Calibri"/>
              </a:rPr>
              <a:t>phát</a:t>
            </a:r>
            <a:r>
              <a:rPr lang="vi-VN" sz="2400" spc="55" dirty="0">
                <a:cs typeface="Calibri"/>
              </a:rPr>
              <a:t> </a:t>
            </a:r>
            <a:r>
              <a:rPr lang="vi-VN" sz="2400" spc="-5" dirty="0">
                <a:cs typeface="Calibri"/>
              </a:rPr>
              <a:t>ban</a:t>
            </a:r>
            <a:endParaRPr lang="vi-VN" sz="2400" dirty="0">
              <a:cs typeface="Calibri"/>
            </a:endParaRPr>
          </a:p>
          <a:p>
            <a:r>
              <a:rPr lang="vi-VN" sz="2400" spc="-10" dirty="0">
                <a:cs typeface="Calibri"/>
              </a:rPr>
              <a:t>đêm),…</a:t>
            </a:r>
            <a:endParaRPr lang="vi-VN" sz="2400" dirty="0">
              <a:cs typeface="Calibri"/>
            </a:endParaRPr>
          </a:p>
          <a:p>
            <a:endParaRPr lang="en-US" dirty="0"/>
          </a:p>
        </p:txBody>
      </p:sp>
    </p:spTree>
    <p:extLst>
      <p:ext uri="{BB962C8B-B14F-4D97-AF65-F5344CB8AC3E}">
        <p14:creationId xmlns:p14="http://schemas.microsoft.com/office/powerpoint/2010/main" val="1692339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CC9CD87-F016-4734-9941-D4AFC336F44B}"/>
              </a:ext>
            </a:extLst>
          </p:cNvPr>
          <p:cNvSpPr txBox="1">
            <a:spLocks/>
          </p:cNvSpPr>
          <p:nvPr/>
        </p:nvSpPr>
        <p:spPr>
          <a:xfrm>
            <a:off x="525780" y="522110"/>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III. THIẾU MÁU DO THIẾU SẮT</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729049" y="1618735"/>
            <a:ext cx="3558746" cy="523220"/>
          </a:xfrm>
          <a:prstGeom prst="rect">
            <a:avLst/>
          </a:prstGeom>
          <a:noFill/>
        </p:spPr>
        <p:txBody>
          <a:bodyPr wrap="square" rtlCol="0">
            <a:spAutoFit/>
          </a:bodyPr>
          <a:lstStyle/>
          <a:p>
            <a:r>
              <a:rPr lang="en-US" sz="2800" dirty="0" smtClean="0">
                <a:solidFill>
                  <a:srgbClr val="FF0000"/>
                </a:solidFill>
              </a:rPr>
              <a:t>5, </a:t>
            </a:r>
            <a:r>
              <a:rPr lang="en-US" sz="2800" b="1" dirty="0" err="1" smtClean="0">
                <a:solidFill>
                  <a:srgbClr val="FF0000"/>
                </a:solidFill>
              </a:rPr>
              <a:t>Nguyên</a:t>
            </a:r>
            <a:r>
              <a:rPr lang="en-US" sz="2800" b="1" dirty="0" smtClean="0">
                <a:solidFill>
                  <a:srgbClr val="FF0000"/>
                </a:solidFill>
              </a:rPr>
              <a:t> </a:t>
            </a:r>
            <a:r>
              <a:rPr lang="en-US" sz="2800" b="1" dirty="0" err="1" smtClean="0">
                <a:solidFill>
                  <a:srgbClr val="FF0000"/>
                </a:solidFill>
              </a:rPr>
              <a:t>tắc</a:t>
            </a:r>
            <a:r>
              <a:rPr lang="en-US" sz="2800" b="1" dirty="0" smtClean="0">
                <a:solidFill>
                  <a:srgbClr val="FF0000"/>
                </a:solidFill>
              </a:rPr>
              <a:t> </a:t>
            </a:r>
            <a:r>
              <a:rPr lang="en-US" sz="2800" b="1" dirty="0" err="1" smtClean="0">
                <a:solidFill>
                  <a:srgbClr val="FF0000"/>
                </a:solidFill>
              </a:rPr>
              <a:t>điều</a:t>
            </a:r>
            <a:r>
              <a:rPr lang="en-US" sz="2800" b="1" dirty="0" smtClean="0">
                <a:solidFill>
                  <a:srgbClr val="FF0000"/>
                </a:solidFill>
              </a:rPr>
              <a:t> </a:t>
            </a:r>
            <a:r>
              <a:rPr lang="en-US" sz="2800" b="1" dirty="0" err="1" smtClean="0">
                <a:solidFill>
                  <a:srgbClr val="FF0000"/>
                </a:solidFill>
              </a:rPr>
              <a:t>trị</a:t>
            </a:r>
            <a:endParaRPr lang="en-US" sz="2800" b="1" dirty="0">
              <a:solidFill>
                <a:srgbClr val="FF0000"/>
              </a:solidFill>
            </a:endParaRPr>
          </a:p>
        </p:txBody>
      </p:sp>
      <p:sp>
        <p:nvSpPr>
          <p:cNvPr id="7" name="Rectangle 6"/>
          <p:cNvSpPr/>
          <p:nvPr/>
        </p:nvSpPr>
        <p:spPr>
          <a:xfrm>
            <a:off x="865101" y="2285855"/>
            <a:ext cx="10391903" cy="3842270"/>
          </a:xfrm>
          <a:prstGeom prst="rect">
            <a:avLst/>
          </a:prstGeom>
        </p:spPr>
        <p:txBody>
          <a:bodyPr wrap="square">
            <a:spAutoFit/>
          </a:bodyPr>
          <a:lstStyle/>
          <a:p>
            <a:pPr marL="457200" indent="-457200">
              <a:lnSpc>
                <a:spcPct val="107000"/>
              </a:lnSpc>
              <a:spcAft>
                <a:spcPts val="800"/>
              </a:spcAft>
              <a:buFont typeface="+mj-lt"/>
              <a:buAutoNum type="arabicPeriod"/>
            </a:pPr>
            <a:r>
              <a:rPr lang="en-US" sz="2400" dirty="0" err="1" smtClean="0">
                <a:latin typeface="Times New Roman" panose="02020603050405020304" pitchFamily="18" charset="0"/>
                <a:ea typeface="Arial"/>
                <a:cs typeface="Times New Roman" panose="02020603050405020304" pitchFamily="18" charset="0"/>
              </a:rPr>
              <a:t>Loại</a:t>
            </a:r>
            <a:r>
              <a:rPr lang="en-US" sz="2400" dirty="0" smtClean="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trừ</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các</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nguyên</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nhân</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mất</a:t>
            </a:r>
            <a:r>
              <a:rPr lang="en-US" sz="2400" dirty="0">
                <a:latin typeface="Times New Roman" panose="02020603050405020304" pitchFamily="18" charset="0"/>
                <a:ea typeface="Arial"/>
                <a:cs typeface="Times New Roman" panose="02020603050405020304" pitchFamily="18" charset="0"/>
              </a:rPr>
              <a:t> </a:t>
            </a:r>
            <a:r>
              <a:rPr lang="en-US" sz="2400" dirty="0" err="1" smtClean="0">
                <a:latin typeface="Times New Roman" panose="02020603050405020304" pitchFamily="18" charset="0"/>
                <a:ea typeface="Arial"/>
                <a:cs typeface="Times New Roman" panose="02020603050405020304" pitchFamily="18" charset="0"/>
              </a:rPr>
              <a:t>sắt</a:t>
            </a:r>
            <a:r>
              <a:rPr lang="en-US" sz="2400" dirty="0" smtClean="0">
                <a:latin typeface="Times New Roman" panose="02020603050405020304" pitchFamily="18" charset="0"/>
                <a:ea typeface="Arial"/>
                <a:cs typeface="Times New Roman" panose="02020603050405020304" pitchFamily="18" charset="0"/>
              </a:rPr>
              <a:t> </a:t>
            </a:r>
            <a:r>
              <a:rPr lang="en-US" sz="2400" dirty="0" err="1" smtClean="0">
                <a:latin typeface="Times New Roman" panose="02020603050405020304" pitchFamily="18" charset="0"/>
                <a:ea typeface="Arial"/>
                <a:cs typeface="Times New Roman" panose="02020603050405020304" pitchFamily="18" charset="0"/>
              </a:rPr>
              <a:t>như</a:t>
            </a:r>
            <a:r>
              <a:rPr lang="en-US" sz="2400" dirty="0">
                <a:latin typeface="Times New Roman" panose="02020603050405020304" pitchFamily="18" charset="0"/>
                <a:ea typeface="Arial"/>
                <a:cs typeface="Times New Roman" panose="02020603050405020304" pitchFamily="18" charset="0"/>
              </a:rPr>
              <a:t>:</a:t>
            </a:r>
            <a:r>
              <a:rPr lang="en-US" sz="2400" dirty="0" smtClean="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rong</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kinh</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trĩ</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giun</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móc</a:t>
            </a:r>
            <a:r>
              <a:rPr lang="en-US" sz="2400" dirty="0" smtClean="0">
                <a:latin typeface="Times New Roman" panose="02020603050405020304" pitchFamily="18" charset="0"/>
                <a:ea typeface="Arial"/>
                <a:cs typeface="Times New Roman" panose="02020603050405020304" pitchFamily="18" charset="0"/>
              </a:rPr>
              <a:t>,…</a:t>
            </a:r>
            <a:endParaRPr lang="en-US" sz="2400" dirty="0">
              <a:latin typeface="Times New Roman" panose="02020603050405020304" pitchFamily="18" charset="0"/>
              <a:ea typeface="Arial"/>
              <a:cs typeface="Times New Roman" panose="02020603050405020304" pitchFamily="18" charset="0"/>
            </a:endParaRPr>
          </a:p>
          <a:p>
            <a:pPr marL="457200" indent="-457200">
              <a:lnSpc>
                <a:spcPct val="107000"/>
              </a:lnSpc>
              <a:spcAft>
                <a:spcPts val="800"/>
              </a:spcAft>
              <a:buFont typeface="+mj-lt"/>
              <a:buAutoNum type="arabicPeriod"/>
            </a:pPr>
            <a:r>
              <a:rPr lang="en-US" sz="2400" dirty="0" err="1" smtClean="0">
                <a:latin typeface="Times New Roman" panose="02020603050405020304" pitchFamily="18" charset="0"/>
                <a:ea typeface="Arial"/>
                <a:cs typeface="Times New Roman" panose="02020603050405020304" pitchFamily="18" charset="0"/>
              </a:rPr>
              <a:t>Chọn</a:t>
            </a:r>
            <a:r>
              <a:rPr lang="en-US" sz="2400" dirty="0" smtClean="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loại</a:t>
            </a:r>
            <a:r>
              <a:rPr lang="en-US" sz="2400" dirty="0">
                <a:latin typeface="Times New Roman" panose="02020603050405020304" pitchFamily="18" charset="0"/>
                <a:ea typeface="Arial"/>
                <a:cs typeface="Times New Roman" panose="02020603050405020304" pitchFamily="18" charset="0"/>
              </a:rPr>
              <a:t> </a:t>
            </a:r>
            <a:r>
              <a:rPr lang="en-US" sz="2400" dirty="0" err="1" smtClean="0">
                <a:latin typeface="Times New Roman" panose="02020603050405020304" pitchFamily="18" charset="0"/>
                <a:ea typeface="Arial"/>
                <a:cs typeface="Times New Roman" panose="02020603050405020304" pitchFamily="18" charset="0"/>
              </a:rPr>
              <a:t>sắt</a:t>
            </a:r>
            <a:r>
              <a:rPr lang="en-US" sz="2400" dirty="0" smtClean="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có</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khả</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năng</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hấp</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thu</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tốt</a:t>
            </a:r>
            <a:endParaRPr lang="en-US" sz="2400" dirty="0">
              <a:latin typeface="Times New Roman" panose="02020603050405020304" pitchFamily="18" charset="0"/>
              <a:ea typeface="Arial"/>
              <a:cs typeface="Times New Roman" panose="02020603050405020304" pitchFamily="18" charset="0"/>
            </a:endParaRPr>
          </a:p>
          <a:p>
            <a:pPr marL="457200" indent="-457200">
              <a:lnSpc>
                <a:spcPct val="107000"/>
              </a:lnSpc>
              <a:spcAft>
                <a:spcPts val="800"/>
              </a:spcAft>
              <a:buFont typeface="+mj-lt"/>
              <a:buAutoNum type="arabicPeriod"/>
            </a:pPr>
            <a:r>
              <a:rPr lang="en-US" sz="2400" dirty="0" err="1" smtClean="0">
                <a:latin typeface="Times New Roman" panose="02020603050405020304" pitchFamily="18" charset="0"/>
                <a:ea typeface="Arial"/>
                <a:cs typeface="Times New Roman" panose="02020603050405020304" pitchFamily="18" charset="0"/>
              </a:rPr>
              <a:t>Liều</a:t>
            </a:r>
            <a:r>
              <a:rPr lang="en-US" sz="2400" dirty="0" smtClean="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tối</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ưu</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a:ea typeface="Arial"/>
                <a:cs typeface="Times New Roman"/>
              </a:rPr>
              <a:t>vì</a:t>
            </a:r>
            <a:r>
              <a:rPr lang="en-US" sz="2400" dirty="0">
                <a:latin typeface="Times New Roman"/>
                <a:ea typeface="Arial"/>
                <a:cs typeface="Times New Roman"/>
              </a:rPr>
              <a:t> </a:t>
            </a:r>
            <a:r>
              <a:rPr lang="en-US" sz="2400" dirty="0" err="1">
                <a:latin typeface="Times New Roman"/>
                <a:ea typeface="Arial"/>
                <a:cs typeface="Times New Roman"/>
              </a:rPr>
              <a:t>liều</a:t>
            </a:r>
            <a:r>
              <a:rPr lang="en-US" sz="2400" dirty="0">
                <a:latin typeface="Times New Roman"/>
                <a:ea typeface="Arial"/>
                <a:cs typeface="Times New Roman"/>
              </a:rPr>
              <a:t> </a:t>
            </a:r>
            <a:r>
              <a:rPr lang="en-US" sz="2400" dirty="0" err="1">
                <a:latin typeface="Times New Roman"/>
                <a:ea typeface="Arial"/>
                <a:cs typeface="Times New Roman"/>
              </a:rPr>
              <a:t>càng</a:t>
            </a:r>
            <a:r>
              <a:rPr lang="en-US" sz="2400" dirty="0">
                <a:latin typeface="Times New Roman"/>
                <a:ea typeface="Arial"/>
                <a:cs typeface="Times New Roman"/>
              </a:rPr>
              <a:t> </a:t>
            </a:r>
            <a:r>
              <a:rPr lang="en-US" sz="2400" dirty="0" err="1">
                <a:latin typeface="Times New Roman"/>
                <a:ea typeface="Arial"/>
                <a:cs typeface="Times New Roman"/>
              </a:rPr>
              <a:t>cao-tỷ</a:t>
            </a:r>
            <a:r>
              <a:rPr lang="en-US" sz="2400" dirty="0">
                <a:latin typeface="Times New Roman"/>
                <a:ea typeface="Arial"/>
                <a:cs typeface="Times New Roman"/>
              </a:rPr>
              <a:t> </a:t>
            </a:r>
            <a:r>
              <a:rPr lang="en-US" sz="2400" dirty="0" err="1">
                <a:latin typeface="Times New Roman"/>
                <a:ea typeface="Arial"/>
                <a:cs typeface="Times New Roman"/>
              </a:rPr>
              <a:t>lệ</a:t>
            </a:r>
            <a:r>
              <a:rPr lang="en-US" sz="2400" dirty="0">
                <a:latin typeface="Times New Roman"/>
                <a:ea typeface="Arial"/>
                <a:cs typeface="Times New Roman"/>
              </a:rPr>
              <a:t> </a:t>
            </a:r>
            <a:r>
              <a:rPr lang="en-US" sz="2400" dirty="0" err="1">
                <a:latin typeface="Times New Roman"/>
                <a:ea typeface="Arial"/>
                <a:cs typeface="Times New Roman"/>
              </a:rPr>
              <a:t>hấp</a:t>
            </a:r>
            <a:r>
              <a:rPr lang="en-US" sz="2400" dirty="0">
                <a:latin typeface="Times New Roman"/>
                <a:ea typeface="Arial"/>
                <a:cs typeface="Times New Roman"/>
              </a:rPr>
              <a:t> </a:t>
            </a:r>
            <a:r>
              <a:rPr lang="en-US" sz="2400" dirty="0" err="1">
                <a:latin typeface="Times New Roman"/>
                <a:ea typeface="Arial"/>
                <a:cs typeface="Times New Roman"/>
              </a:rPr>
              <a:t>thu</a:t>
            </a:r>
            <a:r>
              <a:rPr lang="en-US" sz="2400" dirty="0">
                <a:latin typeface="Times New Roman"/>
                <a:ea typeface="Arial"/>
                <a:cs typeface="Times New Roman"/>
              </a:rPr>
              <a:t> </a:t>
            </a:r>
            <a:r>
              <a:rPr lang="en-US" sz="2400" dirty="0" err="1">
                <a:latin typeface="Times New Roman"/>
                <a:ea typeface="Arial"/>
                <a:cs typeface="Times New Roman"/>
              </a:rPr>
              <a:t>giảm</a:t>
            </a:r>
            <a:r>
              <a:rPr lang="en-US" sz="2400" dirty="0">
                <a:latin typeface="Times New Roman"/>
                <a:ea typeface="Arial"/>
                <a:cs typeface="Times New Roman"/>
              </a:rPr>
              <a:t> </a:t>
            </a:r>
            <a:r>
              <a:rPr lang="en-US" sz="2400" dirty="0" err="1">
                <a:latin typeface="Times New Roman"/>
                <a:ea typeface="Arial"/>
                <a:cs typeface="Times New Roman"/>
              </a:rPr>
              <a:t>đi</a:t>
            </a:r>
            <a:endParaRPr lang="en-US" sz="2400" dirty="0">
              <a:latin typeface="Arial"/>
              <a:ea typeface="Arial"/>
              <a:cs typeface="Times New Roman"/>
            </a:endParaRPr>
          </a:p>
          <a:p>
            <a:pPr marL="457200" indent="-457200">
              <a:lnSpc>
                <a:spcPct val="107000"/>
              </a:lnSpc>
              <a:spcAft>
                <a:spcPts val="800"/>
              </a:spcAft>
              <a:buFont typeface="+mj-lt"/>
              <a:buAutoNum type="arabicPeriod"/>
            </a:pPr>
            <a:r>
              <a:rPr lang="en-US" sz="2400" dirty="0" smtClean="0">
                <a:latin typeface="Times New Roman"/>
                <a:ea typeface="Arial"/>
                <a:cs typeface="Times New Roman"/>
              </a:rPr>
              <a:t>Theo </a:t>
            </a:r>
            <a:r>
              <a:rPr lang="en-US" sz="2400" dirty="0" err="1">
                <a:latin typeface="Times New Roman"/>
                <a:ea typeface="Arial"/>
                <a:cs typeface="Times New Roman"/>
              </a:rPr>
              <a:t>dõi</a:t>
            </a:r>
            <a:r>
              <a:rPr lang="en-US" sz="2400" dirty="0">
                <a:latin typeface="Times New Roman"/>
                <a:ea typeface="Arial"/>
                <a:cs typeface="Times New Roman"/>
              </a:rPr>
              <a:t> </a:t>
            </a:r>
            <a:r>
              <a:rPr lang="en-US" sz="2400" dirty="0" err="1">
                <a:latin typeface="Times New Roman"/>
                <a:ea typeface="Arial"/>
                <a:cs typeface="Times New Roman"/>
              </a:rPr>
              <a:t>hiệu</a:t>
            </a:r>
            <a:r>
              <a:rPr lang="en-US" sz="2400" dirty="0">
                <a:latin typeface="Times New Roman"/>
                <a:ea typeface="Arial"/>
                <a:cs typeface="Times New Roman"/>
              </a:rPr>
              <a:t> </a:t>
            </a:r>
            <a:r>
              <a:rPr lang="en-US" sz="2400" dirty="0" err="1">
                <a:latin typeface="Times New Roman"/>
                <a:ea typeface="Arial"/>
                <a:cs typeface="Times New Roman"/>
              </a:rPr>
              <a:t>quả</a:t>
            </a:r>
            <a:r>
              <a:rPr lang="en-US" sz="2400" dirty="0">
                <a:latin typeface="Times New Roman"/>
                <a:ea typeface="Arial"/>
                <a:cs typeface="Times New Roman"/>
              </a:rPr>
              <a:t> </a:t>
            </a:r>
            <a:r>
              <a:rPr lang="en-US" sz="2400" b="1" dirty="0" err="1" smtClean="0">
                <a:solidFill>
                  <a:srgbClr val="FF0000"/>
                </a:solidFill>
                <a:latin typeface="Times New Roman"/>
                <a:ea typeface="Arial"/>
                <a:cs typeface="Times New Roman"/>
              </a:rPr>
              <a:t>hồng</a:t>
            </a:r>
            <a:r>
              <a:rPr lang="en-US" sz="2400" b="1" dirty="0" smtClean="0">
                <a:solidFill>
                  <a:srgbClr val="FF0000"/>
                </a:solidFill>
                <a:latin typeface="Times New Roman"/>
                <a:ea typeface="Arial"/>
                <a:cs typeface="Times New Roman"/>
              </a:rPr>
              <a:t> </a:t>
            </a:r>
            <a:r>
              <a:rPr lang="en-US" sz="2400" b="1" dirty="0" err="1" smtClean="0">
                <a:solidFill>
                  <a:srgbClr val="FF0000"/>
                </a:solidFill>
                <a:latin typeface="Times New Roman"/>
                <a:ea typeface="Arial"/>
                <a:cs typeface="Times New Roman"/>
              </a:rPr>
              <a:t>cầu</a:t>
            </a:r>
            <a:r>
              <a:rPr lang="en-US" sz="2400" b="1" dirty="0" smtClean="0">
                <a:solidFill>
                  <a:srgbClr val="FF0000"/>
                </a:solidFill>
                <a:latin typeface="Times New Roman"/>
                <a:ea typeface="Arial"/>
                <a:cs typeface="Times New Roman"/>
              </a:rPr>
              <a:t> </a:t>
            </a:r>
            <a:r>
              <a:rPr lang="en-US" sz="2400" b="1" dirty="0" err="1" smtClean="0">
                <a:solidFill>
                  <a:srgbClr val="FF0000"/>
                </a:solidFill>
                <a:latin typeface="Times New Roman"/>
                <a:ea typeface="Arial"/>
                <a:cs typeface="Times New Roman"/>
              </a:rPr>
              <a:t>lưới</a:t>
            </a:r>
            <a:r>
              <a:rPr lang="en-US" sz="2400" b="1" dirty="0" smtClean="0">
                <a:solidFill>
                  <a:srgbClr val="FF0000"/>
                </a:solidFill>
                <a:latin typeface="Times New Roman"/>
                <a:ea typeface="Arial"/>
                <a:cs typeface="Times New Roman"/>
              </a:rPr>
              <a:t> </a:t>
            </a:r>
            <a:r>
              <a:rPr lang="en-US" sz="2400" dirty="0" err="1">
                <a:latin typeface="Times New Roman"/>
                <a:ea typeface="Arial"/>
                <a:cs typeface="Times New Roman"/>
              </a:rPr>
              <a:t>bắt</a:t>
            </a:r>
            <a:r>
              <a:rPr lang="en-US" sz="2400" dirty="0">
                <a:latin typeface="Times New Roman"/>
                <a:ea typeface="Arial"/>
                <a:cs typeface="Times New Roman"/>
              </a:rPr>
              <a:t> </a:t>
            </a:r>
            <a:r>
              <a:rPr lang="en-US" sz="2400" dirty="0" err="1">
                <a:latin typeface="Times New Roman"/>
                <a:ea typeface="Arial"/>
                <a:cs typeface="Times New Roman"/>
              </a:rPr>
              <a:t>đầu</a:t>
            </a:r>
            <a:r>
              <a:rPr lang="en-US" sz="2400" dirty="0">
                <a:latin typeface="Times New Roman"/>
                <a:ea typeface="Arial"/>
                <a:cs typeface="Times New Roman"/>
              </a:rPr>
              <a:t> </a:t>
            </a:r>
            <a:r>
              <a:rPr lang="en-US" sz="2400" dirty="0" err="1">
                <a:latin typeface="Times New Roman"/>
                <a:ea typeface="Arial"/>
                <a:cs typeface="Times New Roman"/>
              </a:rPr>
              <a:t>tăng</a:t>
            </a:r>
            <a:r>
              <a:rPr lang="en-US" sz="2400" dirty="0">
                <a:latin typeface="Times New Roman"/>
                <a:ea typeface="Arial"/>
                <a:cs typeface="Times New Roman"/>
              </a:rPr>
              <a:t> </a:t>
            </a:r>
            <a:r>
              <a:rPr lang="en-US" sz="2400" dirty="0" err="1">
                <a:latin typeface="Times New Roman"/>
                <a:ea typeface="Arial"/>
                <a:cs typeface="Times New Roman"/>
              </a:rPr>
              <a:t>sau</a:t>
            </a:r>
            <a:r>
              <a:rPr lang="en-US" sz="2400" dirty="0">
                <a:latin typeface="Times New Roman"/>
                <a:ea typeface="Arial"/>
                <a:cs typeface="Times New Roman"/>
              </a:rPr>
              <a:t> 6-7 </a:t>
            </a:r>
            <a:r>
              <a:rPr lang="en-US" sz="2400" dirty="0" err="1">
                <a:latin typeface="Times New Roman"/>
                <a:ea typeface="Arial"/>
                <a:cs typeface="Times New Roman"/>
              </a:rPr>
              <a:t>ngày</a:t>
            </a:r>
            <a:endParaRPr lang="en-US" sz="2400" dirty="0">
              <a:latin typeface="Arial"/>
              <a:ea typeface="Arial"/>
              <a:cs typeface="Times New Roman"/>
            </a:endParaRPr>
          </a:p>
          <a:p>
            <a:pPr marL="457200" indent="-457200">
              <a:lnSpc>
                <a:spcPct val="107000"/>
              </a:lnSpc>
              <a:spcAft>
                <a:spcPts val="800"/>
              </a:spcAft>
              <a:buFont typeface="+mj-lt"/>
              <a:buAutoNum type="arabicPeriod"/>
            </a:pPr>
            <a:r>
              <a:rPr lang="en-US" sz="2400" dirty="0" err="1" smtClean="0">
                <a:latin typeface="Times New Roman"/>
                <a:ea typeface="Arial"/>
                <a:cs typeface="Times New Roman"/>
              </a:rPr>
              <a:t>Dùng</a:t>
            </a:r>
            <a:r>
              <a:rPr lang="en-US" sz="2400" dirty="0" smtClean="0">
                <a:latin typeface="Times New Roman"/>
                <a:ea typeface="Arial"/>
                <a:cs typeface="Times New Roman"/>
              </a:rPr>
              <a:t> </a:t>
            </a:r>
            <a:r>
              <a:rPr lang="en-US" sz="2400" dirty="0" err="1">
                <a:latin typeface="Times New Roman"/>
                <a:ea typeface="Arial"/>
                <a:cs typeface="Times New Roman"/>
              </a:rPr>
              <a:t>dạng</a:t>
            </a:r>
            <a:r>
              <a:rPr lang="en-US" sz="2400" dirty="0">
                <a:latin typeface="Times New Roman"/>
                <a:ea typeface="Arial"/>
                <a:cs typeface="Times New Roman"/>
              </a:rPr>
              <a:t> </a:t>
            </a:r>
            <a:r>
              <a:rPr lang="en-US" sz="2400" dirty="0" err="1">
                <a:latin typeface="Times New Roman"/>
                <a:ea typeface="Arial"/>
                <a:cs typeface="Times New Roman"/>
              </a:rPr>
              <a:t>viên</a:t>
            </a:r>
            <a:r>
              <a:rPr lang="en-US" sz="2400" dirty="0">
                <a:latin typeface="Times New Roman"/>
                <a:ea typeface="Arial"/>
                <a:cs typeface="Times New Roman"/>
              </a:rPr>
              <a:t> </a:t>
            </a:r>
            <a:r>
              <a:rPr lang="en-US" sz="2400" dirty="0" err="1">
                <a:latin typeface="Times New Roman"/>
                <a:ea typeface="Arial"/>
                <a:cs typeface="Times New Roman"/>
              </a:rPr>
              <a:t>uống</a:t>
            </a:r>
            <a:r>
              <a:rPr lang="en-US" sz="2400" dirty="0">
                <a:latin typeface="Times New Roman"/>
                <a:ea typeface="Arial"/>
                <a:cs typeface="Times New Roman"/>
              </a:rPr>
              <a:t> </a:t>
            </a:r>
            <a:r>
              <a:rPr lang="en-US" sz="2400" dirty="0" err="1">
                <a:latin typeface="Times New Roman"/>
                <a:ea typeface="Arial"/>
                <a:cs typeface="Times New Roman"/>
              </a:rPr>
              <a:t>trước</a:t>
            </a:r>
            <a:endParaRPr lang="en-US" sz="2400" dirty="0">
              <a:latin typeface="Arial"/>
              <a:ea typeface="Arial"/>
              <a:cs typeface="Times New Roman"/>
            </a:endParaRPr>
          </a:p>
          <a:p>
            <a:pPr marL="457200" indent="-457200">
              <a:lnSpc>
                <a:spcPct val="107000"/>
              </a:lnSpc>
              <a:spcAft>
                <a:spcPts val="800"/>
              </a:spcAft>
              <a:buFont typeface="+mj-lt"/>
              <a:buAutoNum type="arabicPeriod"/>
            </a:pPr>
            <a:r>
              <a:rPr lang="en-US" sz="2400" dirty="0" err="1" smtClean="0">
                <a:latin typeface="Times New Roman"/>
                <a:ea typeface="Arial"/>
                <a:cs typeface="Times New Roman"/>
              </a:rPr>
              <a:t>Chọn</a:t>
            </a:r>
            <a:r>
              <a:rPr lang="en-US" sz="2400" dirty="0" smtClean="0">
                <a:latin typeface="Times New Roman"/>
                <a:ea typeface="Arial"/>
                <a:cs typeface="Times New Roman"/>
              </a:rPr>
              <a:t> </a:t>
            </a:r>
            <a:r>
              <a:rPr lang="en-US" sz="2400" dirty="0">
                <a:latin typeface="Times New Roman"/>
                <a:ea typeface="Arial"/>
                <a:cs typeface="Times New Roman"/>
              </a:rPr>
              <a:t>Fe2+ </a:t>
            </a:r>
            <a:r>
              <a:rPr lang="en-US" sz="2400" dirty="0" err="1">
                <a:latin typeface="Times New Roman"/>
                <a:ea typeface="Arial"/>
                <a:cs typeface="Times New Roman"/>
              </a:rPr>
              <a:t>hấp</a:t>
            </a:r>
            <a:r>
              <a:rPr lang="en-US" sz="2400" dirty="0">
                <a:latin typeface="Times New Roman"/>
                <a:ea typeface="Arial"/>
                <a:cs typeface="Times New Roman"/>
              </a:rPr>
              <a:t> </a:t>
            </a:r>
            <a:r>
              <a:rPr lang="en-US" sz="2400" dirty="0" err="1">
                <a:latin typeface="Times New Roman"/>
                <a:ea typeface="Arial"/>
                <a:cs typeface="Times New Roman"/>
              </a:rPr>
              <a:t>thu</a:t>
            </a:r>
            <a:r>
              <a:rPr lang="en-US" sz="2400" dirty="0">
                <a:latin typeface="Times New Roman"/>
                <a:ea typeface="Arial"/>
                <a:cs typeface="Times New Roman"/>
              </a:rPr>
              <a:t> </a:t>
            </a:r>
            <a:r>
              <a:rPr lang="en-US" sz="2400" dirty="0" err="1">
                <a:latin typeface="Times New Roman"/>
                <a:ea typeface="Arial"/>
                <a:cs typeface="Times New Roman"/>
              </a:rPr>
              <a:t>tốt</a:t>
            </a:r>
            <a:r>
              <a:rPr lang="en-US" sz="2400" dirty="0">
                <a:latin typeface="Times New Roman"/>
                <a:ea typeface="Arial"/>
                <a:cs typeface="Times New Roman"/>
              </a:rPr>
              <a:t> </a:t>
            </a:r>
            <a:r>
              <a:rPr lang="en-US" sz="2400" dirty="0" err="1">
                <a:latin typeface="Times New Roman"/>
                <a:ea typeface="Arial"/>
                <a:cs typeface="Times New Roman"/>
              </a:rPr>
              <a:t>hơn</a:t>
            </a:r>
            <a:r>
              <a:rPr lang="en-US" sz="2400" dirty="0">
                <a:latin typeface="Times New Roman"/>
                <a:ea typeface="Arial"/>
                <a:cs typeface="Times New Roman"/>
              </a:rPr>
              <a:t> Fe3+</a:t>
            </a:r>
            <a:endParaRPr lang="en-US" sz="2400" dirty="0">
              <a:latin typeface="Arial"/>
              <a:ea typeface="Arial"/>
              <a:cs typeface="Times New Roman"/>
            </a:endParaRPr>
          </a:p>
          <a:p>
            <a:pPr marL="457200" indent="-457200">
              <a:lnSpc>
                <a:spcPct val="107000"/>
              </a:lnSpc>
              <a:spcAft>
                <a:spcPts val="800"/>
              </a:spcAft>
              <a:buFont typeface="+mj-lt"/>
              <a:buAutoNum type="arabicPeriod"/>
            </a:pPr>
            <a:r>
              <a:rPr lang="en-US" sz="2400" dirty="0" err="1" smtClean="0">
                <a:latin typeface="Times New Roman"/>
                <a:ea typeface="Arial"/>
                <a:cs typeface="Times New Roman"/>
              </a:rPr>
              <a:t>Khi</a:t>
            </a:r>
            <a:r>
              <a:rPr lang="en-US" sz="2400" dirty="0" smtClean="0">
                <a:latin typeface="Times New Roman"/>
                <a:ea typeface="Arial"/>
                <a:cs typeface="Times New Roman"/>
              </a:rPr>
              <a:t> </a:t>
            </a:r>
            <a:r>
              <a:rPr lang="en-US" sz="2400" dirty="0" err="1">
                <a:latin typeface="Times New Roman"/>
                <a:ea typeface="Arial"/>
                <a:cs typeface="Times New Roman"/>
              </a:rPr>
              <a:t>nào</a:t>
            </a:r>
            <a:r>
              <a:rPr lang="en-US" sz="2400" dirty="0">
                <a:latin typeface="Times New Roman"/>
                <a:ea typeface="Arial"/>
                <a:cs typeface="Times New Roman"/>
              </a:rPr>
              <a:t> </a:t>
            </a:r>
            <a:r>
              <a:rPr lang="en-US" sz="2400" dirty="0" err="1">
                <a:latin typeface="Times New Roman"/>
                <a:ea typeface="Arial"/>
                <a:cs typeface="Times New Roman"/>
              </a:rPr>
              <a:t>không</a:t>
            </a:r>
            <a:r>
              <a:rPr lang="en-US" sz="2400" dirty="0">
                <a:latin typeface="Times New Roman"/>
                <a:ea typeface="Arial"/>
                <a:cs typeface="Times New Roman"/>
              </a:rPr>
              <a:t> </a:t>
            </a:r>
            <a:r>
              <a:rPr lang="en-US" sz="2400" dirty="0" err="1">
                <a:latin typeface="Times New Roman"/>
                <a:ea typeface="Arial"/>
                <a:cs typeface="Times New Roman"/>
              </a:rPr>
              <a:t>uống</a:t>
            </a:r>
            <a:r>
              <a:rPr lang="en-US" sz="2400" dirty="0">
                <a:latin typeface="Times New Roman"/>
                <a:ea typeface="Arial"/>
                <a:cs typeface="Times New Roman"/>
              </a:rPr>
              <a:t> </a:t>
            </a:r>
            <a:r>
              <a:rPr lang="en-US" sz="2400" dirty="0" err="1">
                <a:latin typeface="Times New Roman"/>
                <a:ea typeface="Arial"/>
                <a:cs typeface="Times New Roman"/>
              </a:rPr>
              <a:t>được</a:t>
            </a:r>
            <a:r>
              <a:rPr lang="en-US" sz="2400" dirty="0">
                <a:latin typeface="Times New Roman"/>
                <a:ea typeface="Arial"/>
                <a:cs typeface="Times New Roman"/>
              </a:rPr>
              <a:t> </a:t>
            </a:r>
            <a:r>
              <a:rPr lang="en-US" sz="2400" dirty="0" err="1">
                <a:latin typeface="Times New Roman"/>
                <a:ea typeface="Arial"/>
                <a:cs typeface="Times New Roman"/>
              </a:rPr>
              <a:t>như</a:t>
            </a:r>
            <a:r>
              <a:rPr lang="en-US" sz="2400" dirty="0">
                <a:latin typeface="Times New Roman"/>
                <a:ea typeface="Arial"/>
                <a:cs typeface="Times New Roman"/>
              </a:rPr>
              <a:t> do </a:t>
            </a:r>
            <a:r>
              <a:rPr lang="en-US" sz="2400" dirty="0" err="1">
                <a:latin typeface="Times New Roman"/>
                <a:ea typeface="Arial"/>
                <a:cs typeface="Times New Roman"/>
              </a:rPr>
              <a:t>bị</a:t>
            </a:r>
            <a:r>
              <a:rPr lang="en-US" sz="2400" dirty="0">
                <a:latin typeface="Times New Roman"/>
                <a:ea typeface="Arial"/>
                <a:cs typeface="Times New Roman"/>
              </a:rPr>
              <a:t> </a:t>
            </a:r>
            <a:r>
              <a:rPr lang="en-US" sz="2400" dirty="0" err="1">
                <a:latin typeface="Times New Roman"/>
                <a:ea typeface="Arial"/>
                <a:cs typeface="Times New Roman"/>
              </a:rPr>
              <a:t>cắt</a:t>
            </a:r>
            <a:r>
              <a:rPr lang="en-US" sz="2400" dirty="0">
                <a:latin typeface="Times New Roman"/>
                <a:ea typeface="Arial"/>
                <a:cs typeface="Times New Roman"/>
              </a:rPr>
              <a:t> </a:t>
            </a:r>
            <a:r>
              <a:rPr lang="en-US" sz="2400" dirty="0" err="1">
                <a:latin typeface="Times New Roman"/>
                <a:ea typeface="Arial"/>
                <a:cs typeface="Times New Roman"/>
              </a:rPr>
              <a:t>mất</a:t>
            </a:r>
            <a:r>
              <a:rPr lang="en-US" sz="2400" dirty="0">
                <a:latin typeface="Times New Roman"/>
                <a:ea typeface="Arial"/>
                <a:cs typeface="Times New Roman"/>
              </a:rPr>
              <a:t> </a:t>
            </a:r>
            <a:r>
              <a:rPr lang="en-US" sz="2400" dirty="0" err="1">
                <a:latin typeface="Times New Roman"/>
                <a:ea typeface="Arial"/>
                <a:cs typeface="Times New Roman"/>
              </a:rPr>
              <a:t>dạ</a:t>
            </a:r>
            <a:r>
              <a:rPr lang="en-US" sz="2400" dirty="0">
                <a:latin typeface="Times New Roman"/>
                <a:ea typeface="Arial"/>
                <a:cs typeface="Times New Roman"/>
              </a:rPr>
              <a:t> </a:t>
            </a:r>
            <a:r>
              <a:rPr lang="en-US" sz="2400" dirty="0" err="1">
                <a:latin typeface="Times New Roman"/>
                <a:ea typeface="Arial"/>
                <a:cs typeface="Times New Roman"/>
              </a:rPr>
              <a:t>dày</a:t>
            </a:r>
            <a:r>
              <a:rPr lang="en-US" sz="2400" dirty="0">
                <a:latin typeface="Times New Roman"/>
                <a:ea typeface="Arial"/>
                <a:cs typeface="Times New Roman"/>
              </a:rPr>
              <a:t>, </a:t>
            </a:r>
            <a:r>
              <a:rPr lang="en-US" sz="2400" dirty="0" err="1">
                <a:latin typeface="Times New Roman"/>
                <a:ea typeface="Arial"/>
                <a:cs typeface="Times New Roman"/>
              </a:rPr>
              <a:t>bị</a:t>
            </a:r>
            <a:r>
              <a:rPr lang="en-US" sz="2400" dirty="0">
                <a:latin typeface="Times New Roman"/>
                <a:ea typeface="Arial"/>
                <a:cs typeface="Times New Roman"/>
              </a:rPr>
              <a:t> </a:t>
            </a:r>
            <a:r>
              <a:rPr lang="en-US" sz="2400" dirty="0" err="1">
                <a:latin typeface="Times New Roman"/>
                <a:ea typeface="Arial"/>
                <a:cs typeface="Times New Roman"/>
              </a:rPr>
              <a:t>tác</a:t>
            </a:r>
            <a:r>
              <a:rPr lang="en-US" sz="2400" dirty="0">
                <a:latin typeface="Times New Roman"/>
                <a:ea typeface="Arial"/>
                <a:cs typeface="Times New Roman"/>
              </a:rPr>
              <a:t> </a:t>
            </a:r>
            <a:r>
              <a:rPr lang="en-US" sz="2400" dirty="0" err="1">
                <a:latin typeface="Times New Roman"/>
                <a:ea typeface="Arial"/>
                <a:cs typeface="Times New Roman"/>
              </a:rPr>
              <a:t>dụng</a:t>
            </a:r>
            <a:r>
              <a:rPr lang="en-US" sz="2400" dirty="0">
                <a:latin typeface="Times New Roman"/>
                <a:ea typeface="Arial"/>
                <a:cs typeface="Times New Roman"/>
              </a:rPr>
              <a:t> </a:t>
            </a:r>
            <a:r>
              <a:rPr lang="en-US" sz="2400" dirty="0" err="1">
                <a:latin typeface="Times New Roman"/>
                <a:ea typeface="Arial"/>
                <a:cs typeface="Times New Roman"/>
              </a:rPr>
              <a:t>phụ</a:t>
            </a:r>
            <a:r>
              <a:rPr lang="en-US" sz="2400" dirty="0">
                <a:latin typeface="Times New Roman"/>
                <a:ea typeface="Arial"/>
                <a:cs typeface="Times New Roman"/>
              </a:rPr>
              <a:t> </a:t>
            </a:r>
            <a:r>
              <a:rPr lang="en-US" sz="2400" dirty="0" err="1">
                <a:latin typeface="Times New Roman"/>
                <a:ea typeface="Arial"/>
                <a:cs typeface="Times New Roman"/>
              </a:rPr>
              <a:t>của</a:t>
            </a:r>
            <a:r>
              <a:rPr lang="en-US" sz="2400" dirty="0">
                <a:latin typeface="Times New Roman"/>
                <a:ea typeface="Arial"/>
                <a:cs typeface="Times New Roman"/>
              </a:rPr>
              <a:t> </a:t>
            </a:r>
            <a:r>
              <a:rPr lang="en-US" sz="2400" dirty="0" err="1">
                <a:latin typeface="Times New Roman"/>
                <a:ea typeface="Arial"/>
                <a:cs typeface="Times New Roman"/>
              </a:rPr>
              <a:t>viên</a:t>
            </a:r>
            <a:r>
              <a:rPr lang="en-US" sz="2400" dirty="0">
                <a:latin typeface="Times New Roman"/>
                <a:ea typeface="Arial"/>
                <a:cs typeface="Times New Roman"/>
              </a:rPr>
              <a:t> </a:t>
            </a:r>
            <a:r>
              <a:rPr lang="en-US" sz="2400" dirty="0" err="1">
                <a:latin typeface="Times New Roman"/>
                <a:ea typeface="Arial"/>
                <a:cs typeface="Times New Roman"/>
              </a:rPr>
              <a:t>thuốc</a:t>
            </a:r>
            <a:r>
              <a:rPr lang="en-US" sz="2400" dirty="0">
                <a:latin typeface="Times New Roman"/>
                <a:ea typeface="Arial"/>
                <a:cs typeface="Times New Roman"/>
              </a:rPr>
              <a:t> </a:t>
            </a:r>
            <a:r>
              <a:rPr lang="en-US" sz="2400" dirty="0" err="1">
                <a:latin typeface="Times New Roman"/>
                <a:ea typeface="Arial"/>
                <a:cs typeface="Times New Roman"/>
              </a:rPr>
              <a:t>quá</a:t>
            </a:r>
            <a:r>
              <a:rPr lang="en-US" sz="2400" dirty="0">
                <a:latin typeface="Times New Roman"/>
                <a:ea typeface="Arial"/>
                <a:cs typeface="Times New Roman"/>
              </a:rPr>
              <a:t> </a:t>
            </a:r>
            <a:r>
              <a:rPr lang="en-US" sz="2400" dirty="0" err="1">
                <a:latin typeface="Times New Roman"/>
                <a:ea typeface="Arial"/>
                <a:cs typeface="Times New Roman"/>
              </a:rPr>
              <a:t>nặng</a:t>
            </a:r>
            <a:r>
              <a:rPr lang="en-US" sz="2400" dirty="0">
                <a:latin typeface="Times New Roman"/>
                <a:ea typeface="Arial"/>
                <a:cs typeface="Times New Roman"/>
              </a:rPr>
              <a:t>,… </a:t>
            </a:r>
            <a:r>
              <a:rPr lang="en-US" sz="2400" dirty="0" err="1">
                <a:latin typeface="Times New Roman"/>
                <a:ea typeface="Arial"/>
                <a:cs typeface="Times New Roman"/>
              </a:rPr>
              <a:t>thì</a:t>
            </a:r>
            <a:r>
              <a:rPr lang="en-US" sz="2400" dirty="0">
                <a:latin typeface="Times New Roman"/>
                <a:ea typeface="Arial"/>
                <a:cs typeface="Times New Roman"/>
              </a:rPr>
              <a:t> </a:t>
            </a:r>
            <a:r>
              <a:rPr lang="en-US" sz="2400" dirty="0" err="1">
                <a:latin typeface="Times New Roman"/>
                <a:ea typeface="Arial"/>
                <a:cs typeface="Times New Roman"/>
              </a:rPr>
              <a:t>mới</a:t>
            </a:r>
            <a:r>
              <a:rPr lang="en-US" sz="2400" dirty="0">
                <a:latin typeface="Times New Roman"/>
                <a:ea typeface="Arial"/>
                <a:cs typeface="Times New Roman"/>
              </a:rPr>
              <a:t> </a:t>
            </a:r>
            <a:r>
              <a:rPr lang="en-US" sz="2400" dirty="0" err="1">
                <a:latin typeface="Times New Roman"/>
                <a:ea typeface="Arial"/>
                <a:cs typeface="Times New Roman"/>
              </a:rPr>
              <a:t>tiêm</a:t>
            </a:r>
            <a:endParaRPr lang="en-US" sz="2400" dirty="0">
              <a:effectLst/>
              <a:latin typeface="Arial"/>
              <a:ea typeface="Arial"/>
              <a:cs typeface="Times New Roman"/>
            </a:endParaRPr>
          </a:p>
        </p:txBody>
      </p:sp>
    </p:spTree>
    <p:extLst>
      <p:ext uri="{BB962C8B-B14F-4D97-AF65-F5344CB8AC3E}">
        <p14:creationId xmlns:p14="http://schemas.microsoft.com/office/powerpoint/2010/main" val="3113414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CC9CD87-F016-4734-9941-D4AFC336F44B}"/>
              </a:ext>
            </a:extLst>
          </p:cNvPr>
          <p:cNvSpPr txBox="1">
            <a:spLocks/>
          </p:cNvSpPr>
          <p:nvPr/>
        </p:nvSpPr>
        <p:spPr>
          <a:xfrm>
            <a:off x="525780" y="299684"/>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IV. CƠ CHẾ TÁC </a:t>
            </a:r>
            <a:r>
              <a:rPr lang="en-US" dirty="0" err="1"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TÁC</a:t>
            </a: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DỤNG VÀ CÁC THUỐC ĐIỀU TRỊ</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691978" y="1309816"/>
            <a:ext cx="3126260" cy="523220"/>
          </a:xfrm>
          <a:prstGeom prst="rect">
            <a:avLst/>
          </a:prstGeom>
          <a:noFill/>
        </p:spPr>
        <p:txBody>
          <a:bodyPr wrap="square" rtlCol="0">
            <a:spAutoFit/>
          </a:bodyPr>
          <a:lstStyle/>
          <a:p>
            <a:r>
              <a:rPr lang="en-US" sz="2400" dirty="0" smtClean="0">
                <a:solidFill>
                  <a:srgbClr val="FF0000"/>
                </a:solidFill>
              </a:rPr>
              <a:t>1, </a:t>
            </a:r>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chế</a:t>
            </a:r>
            <a:r>
              <a:rPr lang="en-US" sz="2800" b="1" dirty="0" smtClean="0">
                <a:solidFill>
                  <a:srgbClr val="FF0000"/>
                </a:solidFill>
              </a:rPr>
              <a:t> </a:t>
            </a:r>
            <a:r>
              <a:rPr lang="en-US" sz="2800" b="1" dirty="0" err="1" smtClean="0">
                <a:solidFill>
                  <a:srgbClr val="FF0000"/>
                </a:solidFill>
              </a:rPr>
              <a:t>tác</a:t>
            </a:r>
            <a:r>
              <a:rPr lang="en-US" sz="2800" b="1" dirty="0" smtClean="0">
                <a:solidFill>
                  <a:srgbClr val="FF0000"/>
                </a:solidFill>
              </a:rPr>
              <a:t> </a:t>
            </a:r>
            <a:r>
              <a:rPr lang="en-US" sz="2800" b="1" dirty="0" err="1" smtClean="0">
                <a:solidFill>
                  <a:srgbClr val="FF0000"/>
                </a:solidFill>
              </a:rPr>
              <a:t>dụng</a:t>
            </a:r>
            <a:endParaRPr lang="en-US" sz="2400" b="1"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192" y="1833036"/>
            <a:ext cx="7399408" cy="4349579"/>
          </a:xfrm>
          <a:prstGeom prst="rect">
            <a:avLst/>
          </a:prstGeom>
        </p:spPr>
      </p:pic>
      <p:sp>
        <p:nvSpPr>
          <p:cNvPr id="8" name="TextBox 7"/>
          <p:cNvSpPr txBox="1"/>
          <p:nvPr/>
        </p:nvSpPr>
        <p:spPr>
          <a:xfrm>
            <a:off x="5115746" y="6153674"/>
            <a:ext cx="3200400" cy="369332"/>
          </a:xfrm>
          <a:prstGeom prst="rect">
            <a:avLst/>
          </a:prstGeom>
          <a:noFill/>
        </p:spPr>
        <p:txBody>
          <a:bodyPr wrap="square" rtlCol="0">
            <a:spAutoFit/>
          </a:bodyPr>
          <a:lstStyle/>
          <a:p>
            <a:r>
              <a:rPr lang="en-US" dirty="0" err="1" smtClean="0"/>
              <a:t>Sơ</a:t>
            </a:r>
            <a:r>
              <a:rPr lang="en-US" dirty="0" smtClean="0"/>
              <a:t> </a:t>
            </a:r>
            <a:r>
              <a:rPr lang="en-US" dirty="0" err="1" smtClean="0"/>
              <a:t>đồ</a:t>
            </a:r>
            <a:r>
              <a:rPr lang="en-US" dirty="0" smtClean="0"/>
              <a:t> </a:t>
            </a:r>
            <a:r>
              <a:rPr lang="en-US" dirty="0" err="1" smtClean="0"/>
              <a:t>vận</a:t>
            </a:r>
            <a:r>
              <a:rPr lang="en-US" dirty="0" smtClean="0"/>
              <a:t> </a:t>
            </a:r>
            <a:r>
              <a:rPr lang="en-US" dirty="0" err="1" smtClean="0"/>
              <a:t>hành</a:t>
            </a:r>
            <a:r>
              <a:rPr lang="en-US" dirty="0" smtClean="0"/>
              <a:t> </a:t>
            </a:r>
            <a:r>
              <a:rPr lang="en-US" dirty="0" err="1" smtClean="0"/>
              <a:t>sắt</a:t>
            </a:r>
            <a:r>
              <a:rPr lang="en-US" dirty="0" smtClean="0"/>
              <a:t> </a:t>
            </a:r>
            <a:r>
              <a:rPr lang="en-US" dirty="0" err="1" smtClean="0"/>
              <a:t>trong</a:t>
            </a:r>
            <a:r>
              <a:rPr lang="en-US" dirty="0" smtClean="0"/>
              <a:t> </a:t>
            </a:r>
            <a:r>
              <a:rPr lang="en-US" dirty="0" err="1" smtClean="0"/>
              <a:t>cơ</a:t>
            </a:r>
            <a:r>
              <a:rPr lang="en-US" dirty="0" smtClean="0"/>
              <a:t> </a:t>
            </a:r>
            <a:r>
              <a:rPr lang="en-US" dirty="0" err="1" smtClean="0"/>
              <a:t>thể</a:t>
            </a:r>
            <a:endParaRPr lang="en-US" dirty="0"/>
          </a:p>
        </p:txBody>
      </p:sp>
    </p:spTree>
    <p:extLst>
      <p:ext uri="{BB962C8B-B14F-4D97-AF65-F5344CB8AC3E}">
        <p14:creationId xmlns:p14="http://schemas.microsoft.com/office/powerpoint/2010/main" val="278534877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0CC9CD87-F016-4734-9941-D4AFC336F44B}"/>
              </a:ext>
            </a:extLst>
          </p:cNvPr>
          <p:cNvSpPr txBox="1">
            <a:spLocks/>
          </p:cNvSpPr>
          <p:nvPr/>
        </p:nvSpPr>
        <p:spPr>
          <a:xfrm>
            <a:off x="525780" y="299684"/>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IV. CƠ CHẾ TÁC </a:t>
            </a:r>
            <a:r>
              <a:rPr lang="en-US" dirty="0" err="1"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TÁC</a:t>
            </a: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DỤNG VÀ CÁC THUỐC ĐIỀU TRỊ</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8" name="Rectangle 7"/>
          <p:cNvSpPr/>
          <p:nvPr/>
        </p:nvSpPr>
        <p:spPr>
          <a:xfrm>
            <a:off x="978299" y="1378464"/>
            <a:ext cx="1752544" cy="523220"/>
          </a:xfrm>
          <a:prstGeom prst="rect">
            <a:avLst/>
          </a:prstGeom>
        </p:spPr>
        <p:txBody>
          <a:bodyPr wrap="square">
            <a:spAutoFit/>
          </a:bodyPr>
          <a:lstStyle/>
          <a:p>
            <a:r>
              <a:rPr lang="en-US" sz="2800" dirty="0">
                <a:solidFill>
                  <a:srgbClr val="FF0000"/>
                </a:solidFill>
              </a:rPr>
              <a:t>2, </a:t>
            </a:r>
            <a:r>
              <a:rPr lang="en-US" sz="2800" b="1" dirty="0" err="1" smtClean="0">
                <a:solidFill>
                  <a:srgbClr val="FF0000"/>
                </a:solidFill>
              </a:rPr>
              <a:t>Điều</a:t>
            </a:r>
            <a:r>
              <a:rPr lang="en-US" sz="2800" b="1" dirty="0" smtClean="0">
                <a:solidFill>
                  <a:srgbClr val="FF0000"/>
                </a:solidFill>
              </a:rPr>
              <a:t> </a:t>
            </a:r>
            <a:r>
              <a:rPr lang="en-US" sz="2800" b="1" dirty="0" err="1" smtClean="0">
                <a:solidFill>
                  <a:srgbClr val="FF0000"/>
                </a:solidFill>
              </a:rPr>
              <a:t>trị</a:t>
            </a:r>
            <a:endParaRPr lang="en-US" sz="2800" b="1" dirty="0">
              <a:solidFill>
                <a:srgbClr val="FF0000"/>
              </a:solidFill>
            </a:endParaRPr>
          </a:p>
        </p:txBody>
      </p:sp>
      <p:sp>
        <p:nvSpPr>
          <p:cNvPr id="10" name="TextBox 9"/>
          <p:cNvSpPr txBox="1"/>
          <p:nvPr/>
        </p:nvSpPr>
        <p:spPr>
          <a:xfrm>
            <a:off x="1408670" y="1871364"/>
            <a:ext cx="9922476" cy="2257798"/>
          </a:xfrm>
          <a:prstGeom prst="rect">
            <a:avLst/>
          </a:prstGeom>
          <a:noFill/>
        </p:spPr>
        <p:txBody>
          <a:bodyPr wrap="square" rtlCol="0">
            <a:spAutoFit/>
          </a:bodyPr>
          <a:lstStyle/>
          <a:p>
            <a:pPr algn="just">
              <a:lnSpc>
                <a:spcPct val="107000"/>
              </a:lnSpc>
              <a:spcAft>
                <a:spcPts val="800"/>
              </a:spcAft>
              <a:tabLst>
                <a:tab pos="2865755" algn="ctr"/>
              </a:tabLst>
            </a:pPr>
            <a:r>
              <a:rPr lang="en-US" sz="2400" b="1" dirty="0" smtClean="0">
                <a:latin typeface="Times New Roman"/>
                <a:ea typeface="Arial"/>
                <a:cs typeface="Times New Roman"/>
              </a:rPr>
              <a:t>a, </a:t>
            </a:r>
            <a:r>
              <a:rPr lang="en-US" sz="2400" b="1" dirty="0" err="1" smtClean="0">
                <a:latin typeface="Times New Roman"/>
                <a:ea typeface="Arial"/>
                <a:cs typeface="Times New Roman"/>
              </a:rPr>
              <a:t>Các</a:t>
            </a:r>
            <a:r>
              <a:rPr lang="en-US" sz="2400" b="1" dirty="0" smtClean="0">
                <a:latin typeface="Times New Roman"/>
                <a:ea typeface="Arial"/>
                <a:cs typeface="Times New Roman"/>
              </a:rPr>
              <a:t> </a:t>
            </a:r>
            <a:r>
              <a:rPr lang="en-US" sz="2400" b="1" dirty="0" err="1" smtClean="0">
                <a:latin typeface="Times New Roman"/>
                <a:ea typeface="Arial"/>
                <a:cs typeface="Times New Roman"/>
              </a:rPr>
              <a:t>nguồn</a:t>
            </a:r>
            <a:r>
              <a:rPr lang="en-US" sz="2400" b="1" dirty="0" smtClean="0">
                <a:latin typeface="Times New Roman"/>
                <a:ea typeface="Arial"/>
                <a:cs typeface="Times New Roman"/>
              </a:rPr>
              <a:t> </a:t>
            </a:r>
            <a:r>
              <a:rPr lang="en-US" sz="2400" b="1" dirty="0" err="1" smtClean="0">
                <a:latin typeface="Times New Roman"/>
                <a:ea typeface="Arial"/>
                <a:cs typeface="Times New Roman"/>
              </a:rPr>
              <a:t>cung</a:t>
            </a:r>
            <a:r>
              <a:rPr lang="en-US" sz="2400" b="1" dirty="0" smtClean="0">
                <a:latin typeface="Times New Roman"/>
                <a:ea typeface="Arial"/>
                <a:cs typeface="Times New Roman"/>
              </a:rPr>
              <a:t> </a:t>
            </a:r>
            <a:r>
              <a:rPr lang="en-US" sz="2400" b="1" dirty="0" err="1" smtClean="0">
                <a:latin typeface="Times New Roman"/>
                <a:ea typeface="Arial"/>
                <a:cs typeface="Times New Roman"/>
              </a:rPr>
              <a:t>cấp</a:t>
            </a:r>
            <a:r>
              <a:rPr lang="en-US" sz="2400" b="1" dirty="0" smtClean="0">
                <a:latin typeface="Times New Roman"/>
                <a:ea typeface="Arial"/>
                <a:cs typeface="Times New Roman"/>
              </a:rPr>
              <a:t> </a:t>
            </a:r>
            <a:r>
              <a:rPr lang="en-US" sz="2400" b="1" dirty="0" err="1" smtClean="0">
                <a:latin typeface="Times New Roman"/>
                <a:ea typeface="Arial"/>
                <a:cs typeface="Times New Roman"/>
              </a:rPr>
              <a:t>sắt</a:t>
            </a:r>
            <a:r>
              <a:rPr lang="en-US" sz="2400" b="1" dirty="0" smtClean="0">
                <a:latin typeface="Times New Roman"/>
                <a:ea typeface="Arial"/>
                <a:cs typeface="Times New Roman"/>
              </a:rPr>
              <a:t> </a:t>
            </a:r>
            <a:r>
              <a:rPr lang="en-US" sz="2400" b="1" dirty="0" err="1" smtClean="0">
                <a:latin typeface="Times New Roman"/>
                <a:ea typeface="Arial"/>
                <a:cs typeface="Times New Roman"/>
              </a:rPr>
              <a:t>tự</a:t>
            </a:r>
            <a:r>
              <a:rPr lang="en-US" sz="2400" b="1" dirty="0" smtClean="0">
                <a:latin typeface="Times New Roman"/>
                <a:ea typeface="Arial"/>
                <a:cs typeface="Times New Roman"/>
              </a:rPr>
              <a:t> </a:t>
            </a:r>
            <a:r>
              <a:rPr lang="en-US" sz="2400" b="1" dirty="0" err="1" smtClean="0">
                <a:latin typeface="Times New Roman"/>
                <a:ea typeface="Arial"/>
                <a:cs typeface="Times New Roman"/>
              </a:rPr>
              <a:t>nhiên</a:t>
            </a:r>
            <a:r>
              <a:rPr lang="en-US" sz="2400" b="1" dirty="0" smtClean="0">
                <a:latin typeface="Times New Roman"/>
                <a:ea typeface="Arial"/>
                <a:cs typeface="Times New Roman"/>
              </a:rPr>
              <a:t>:</a:t>
            </a:r>
          </a:p>
          <a:p>
            <a:pPr algn="just">
              <a:lnSpc>
                <a:spcPct val="107000"/>
              </a:lnSpc>
              <a:spcAft>
                <a:spcPts val="800"/>
              </a:spcAft>
              <a:buFont typeface="Wingdings" pitchFamily="2" charset="2"/>
              <a:buChar char="ü"/>
              <a:tabLst>
                <a:tab pos="2865755" algn="ctr"/>
              </a:tabLst>
            </a:pPr>
            <a:r>
              <a:rPr lang="en-US" sz="2400" dirty="0" err="1" smtClean="0">
                <a:latin typeface="Times New Roman"/>
                <a:ea typeface="Arial"/>
                <a:cs typeface="Times New Roman"/>
              </a:rPr>
              <a:t>Chủ</a:t>
            </a:r>
            <a:r>
              <a:rPr lang="en-US" sz="2400" dirty="0" smtClean="0">
                <a:latin typeface="Times New Roman"/>
                <a:ea typeface="Arial"/>
                <a:cs typeface="Times New Roman"/>
              </a:rPr>
              <a:t> </a:t>
            </a:r>
            <a:r>
              <a:rPr lang="en-US" sz="2400" dirty="0" err="1">
                <a:latin typeface="Times New Roman"/>
                <a:ea typeface="Arial"/>
                <a:cs typeface="Times New Roman"/>
              </a:rPr>
              <a:t>yếu</a:t>
            </a:r>
            <a:r>
              <a:rPr lang="en-US" sz="2400" dirty="0">
                <a:latin typeface="Times New Roman"/>
                <a:ea typeface="Arial"/>
                <a:cs typeface="Times New Roman"/>
              </a:rPr>
              <a:t> </a:t>
            </a:r>
            <a:r>
              <a:rPr lang="en-US" sz="2400" dirty="0" err="1">
                <a:latin typeface="Times New Roman"/>
                <a:ea typeface="Arial"/>
                <a:cs typeface="Times New Roman"/>
              </a:rPr>
              <a:t>từ</a:t>
            </a:r>
            <a:r>
              <a:rPr lang="en-US" sz="2400" dirty="0">
                <a:latin typeface="Times New Roman"/>
                <a:ea typeface="Arial"/>
                <a:cs typeface="Times New Roman"/>
              </a:rPr>
              <a:t> </a:t>
            </a:r>
            <a:r>
              <a:rPr lang="en-US" sz="2400" dirty="0" err="1">
                <a:latin typeface="Times New Roman"/>
                <a:ea typeface="Arial"/>
                <a:cs typeface="Times New Roman"/>
              </a:rPr>
              <a:t>các</a:t>
            </a:r>
            <a:r>
              <a:rPr lang="en-US" sz="2400" dirty="0">
                <a:latin typeface="Times New Roman"/>
                <a:ea typeface="Arial"/>
                <a:cs typeface="Times New Roman"/>
              </a:rPr>
              <a:t> </a:t>
            </a:r>
            <a:r>
              <a:rPr lang="en-US" sz="2400" dirty="0" err="1">
                <a:latin typeface="Times New Roman"/>
                <a:ea typeface="Arial"/>
                <a:cs typeface="Times New Roman"/>
              </a:rPr>
              <a:t>thức</a:t>
            </a:r>
            <a:r>
              <a:rPr lang="en-US" sz="2400" dirty="0">
                <a:latin typeface="Times New Roman"/>
                <a:ea typeface="Arial"/>
                <a:cs typeface="Times New Roman"/>
              </a:rPr>
              <a:t> </a:t>
            </a:r>
            <a:r>
              <a:rPr lang="en-US" sz="2400" dirty="0" err="1">
                <a:latin typeface="Times New Roman"/>
                <a:ea typeface="Arial"/>
                <a:cs typeface="Times New Roman"/>
              </a:rPr>
              <a:t>ăn</a:t>
            </a:r>
            <a:r>
              <a:rPr lang="en-US" sz="2400" dirty="0">
                <a:latin typeface="Times New Roman"/>
                <a:ea typeface="Arial"/>
                <a:cs typeface="Times New Roman"/>
              </a:rPr>
              <a:t> </a:t>
            </a:r>
            <a:r>
              <a:rPr lang="en-US" sz="2400" dirty="0" err="1">
                <a:latin typeface="Times New Roman"/>
                <a:ea typeface="Arial"/>
                <a:cs typeface="Times New Roman"/>
              </a:rPr>
              <a:t>có</a:t>
            </a:r>
            <a:r>
              <a:rPr lang="en-US" sz="2400" dirty="0">
                <a:latin typeface="Times New Roman"/>
                <a:ea typeface="Arial"/>
                <a:cs typeface="Times New Roman"/>
              </a:rPr>
              <a:t> </a:t>
            </a:r>
            <a:r>
              <a:rPr lang="en-US" sz="2400" dirty="0" err="1">
                <a:latin typeface="Times New Roman"/>
                <a:ea typeface="Arial"/>
                <a:cs typeface="Times New Roman"/>
              </a:rPr>
              <a:t>nguồn</a:t>
            </a:r>
            <a:r>
              <a:rPr lang="en-US" sz="2400" dirty="0">
                <a:latin typeface="Times New Roman"/>
                <a:ea typeface="Arial"/>
                <a:cs typeface="Times New Roman"/>
              </a:rPr>
              <a:t> </a:t>
            </a:r>
            <a:r>
              <a:rPr lang="en-US" sz="2400" dirty="0" err="1">
                <a:latin typeface="Times New Roman"/>
                <a:ea typeface="Arial"/>
                <a:cs typeface="Times New Roman"/>
              </a:rPr>
              <a:t>gốc</a:t>
            </a:r>
            <a:r>
              <a:rPr lang="en-US" sz="2400" dirty="0">
                <a:latin typeface="Times New Roman"/>
                <a:ea typeface="Arial"/>
                <a:cs typeface="Times New Roman"/>
              </a:rPr>
              <a:t> </a:t>
            </a:r>
            <a:r>
              <a:rPr lang="en-US" sz="2400" dirty="0" err="1">
                <a:latin typeface="Times New Roman"/>
                <a:ea typeface="Arial"/>
                <a:cs typeface="Times New Roman"/>
              </a:rPr>
              <a:t>động</a:t>
            </a:r>
            <a:r>
              <a:rPr lang="en-US" sz="2400" dirty="0">
                <a:latin typeface="Times New Roman"/>
                <a:ea typeface="Arial"/>
                <a:cs typeface="Times New Roman"/>
              </a:rPr>
              <a:t> </a:t>
            </a:r>
            <a:r>
              <a:rPr lang="en-US" sz="2400" dirty="0" err="1">
                <a:latin typeface="Times New Roman"/>
                <a:ea typeface="Arial"/>
                <a:cs typeface="Times New Roman"/>
              </a:rPr>
              <a:t>vật</a:t>
            </a:r>
            <a:r>
              <a:rPr lang="en-US" sz="2400" dirty="0">
                <a:latin typeface="Times New Roman"/>
                <a:ea typeface="Arial"/>
                <a:cs typeface="Times New Roman"/>
              </a:rPr>
              <a:t> </a:t>
            </a:r>
            <a:r>
              <a:rPr lang="en-US" sz="2400" dirty="0" err="1">
                <a:latin typeface="Times New Roman"/>
                <a:ea typeface="Arial"/>
                <a:cs typeface="Times New Roman"/>
              </a:rPr>
              <a:t>và</a:t>
            </a:r>
            <a:r>
              <a:rPr lang="en-US" sz="2400" dirty="0">
                <a:latin typeface="Times New Roman"/>
                <a:ea typeface="Arial"/>
                <a:cs typeface="Times New Roman"/>
              </a:rPr>
              <a:t> </a:t>
            </a:r>
            <a:r>
              <a:rPr lang="en-US" sz="2400" dirty="0" err="1">
                <a:latin typeface="Times New Roman"/>
                <a:ea typeface="Arial"/>
                <a:cs typeface="Times New Roman"/>
              </a:rPr>
              <a:t>thực</a:t>
            </a:r>
            <a:r>
              <a:rPr lang="en-US" sz="2400" dirty="0">
                <a:latin typeface="Times New Roman"/>
                <a:ea typeface="Arial"/>
                <a:cs typeface="Times New Roman"/>
              </a:rPr>
              <a:t> </a:t>
            </a:r>
            <a:r>
              <a:rPr lang="en-US" sz="2400" dirty="0" err="1">
                <a:latin typeface="Times New Roman"/>
                <a:ea typeface="Arial"/>
                <a:cs typeface="Times New Roman"/>
              </a:rPr>
              <a:t>vật</a:t>
            </a:r>
            <a:r>
              <a:rPr lang="en-US" sz="2400" dirty="0">
                <a:latin typeface="Times New Roman"/>
                <a:ea typeface="Arial"/>
                <a:cs typeface="Times New Roman"/>
              </a:rPr>
              <a:t> </a:t>
            </a:r>
            <a:r>
              <a:rPr lang="en-US" sz="2400" dirty="0" err="1">
                <a:latin typeface="Times New Roman"/>
                <a:ea typeface="Arial"/>
                <a:cs typeface="Times New Roman"/>
              </a:rPr>
              <a:t>như</a:t>
            </a:r>
            <a:r>
              <a:rPr lang="en-US" sz="2400" dirty="0">
                <a:latin typeface="Times New Roman"/>
                <a:ea typeface="Arial"/>
                <a:cs typeface="Times New Roman"/>
              </a:rPr>
              <a:t>: </a:t>
            </a:r>
            <a:r>
              <a:rPr lang="en-US" sz="2400" dirty="0" err="1">
                <a:latin typeface="Times New Roman"/>
                <a:ea typeface="Arial"/>
                <a:cs typeface="Times New Roman"/>
              </a:rPr>
              <a:t>gan</a:t>
            </a:r>
            <a:r>
              <a:rPr lang="en-US" sz="2400" dirty="0">
                <a:latin typeface="Times New Roman"/>
                <a:ea typeface="Arial"/>
                <a:cs typeface="Times New Roman"/>
              </a:rPr>
              <a:t>, </a:t>
            </a:r>
            <a:r>
              <a:rPr lang="en-US" sz="2400" dirty="0" err="1">
                <a:latin typeface="Times New Roman"/>
                <a:ea typeface="Arial"/>
                <a:cs typeface="Times New Roman"/>
              </a:rPr>
              <a:t>tim</a:t>
            </a:r>
            <a:r>
              <a:rPr lang="en-US" sz="2400" dirty="0">
                <a:latin typeface="Times New Roman"/>
                <a:ea typeface="Arial"/>
                <a:cs typeface="Times New Roman"/>
              </a:rPr>
              <a:t>, </a:t>
            </a:r>
            <a:r>
              <a:rPr lang="en-US" sz="2400" dirty="0" err="1">
                <a:latin typeface="Times New Roman"/>
                <a:ea typeface="Arial"/>
                <a:cs typeface="Times New Roman"/>
              </a:rPr>
              <a:t>trứng</a:t>
            </a:r>
            <a:r>
              <a:rPr lang="en-US" sz="2400" dirty="0">
                <a:latin typeface="Times New Roman"/>
                <a:ea typeface="Arial"/>
                <a:cs typeface="Times New Roman"/>
              </a:rPr>
              <a:t>, </a:t>
            </a:r>
            <a:r>
              <a:rPr lang="en-US" sz="2400" dirty="0" err="1">
                <a:latin typeface="Times New Roman"/>
                <a:ea typeface="Arial"/>
                <a:cs typeface="Times New Roman"/>
              </a:rPr>
              <a:t>thịt</a:t>
            </a:r>
            <a:r>
              <a:rPr lang="en-US" sz="2400" dirty="0">
                <a:latin typeface="Times New Roman"/>
                <a:ea typeface="Arial"/>
                <a:cs typeface="Times New Roman"/>
              </a:rPr>
              <a:t> </a:t>
            </a:r>
            <a:r>
              <a:rPr lang="en-US" sz="2400" dirty="0" err="1">
                <a:latin typeface="Times New Roman"/>
                <a:ea typeface="Arial"/>
                <a:cs typeface="Times New Roman"/>
              </a:rPr>
              <a:t>nạc</a:t>
            </a:r>
            <a:r>
              <a:rPr lang="en-US" sz="2400" dirty="0">
                <a:latin typeface="Times New Roman"/>
                <a:ea typeface="Arial"/>
                <a:cs typeface="Times New Roman"/>
              </a:rPr>
              <a:t>, </a:t>
            </a:r>
            <a:r>
              <a:rPr lang="en-US" sz="2400" dirty="0" err="1">
                <a:latin typeface="Times New Roman"/>
                <a:ea typeface="Arial"/>
                <a:cs typeface="Times New Roman"/>
              </a:rPr>
              <a:t>giá</a:t>
            </a:r>
            <a:r>
              <a:rPr lang="en-US" sz="2400" dirty="0">
                <a:latin typeface="Times New Roman"/>
                <a:ea typeface="Arial"/>
                <a:cs typeface="Times New Roman"/>
              </a:rPr>
              <a:t> </a:t>
            </a:r>
            <a:r>
              <a:rPr lang="en-US" sz="2400" dirty="0" err="1">
                <a:latin typeface="Times New Roman"/>
                <a:ea typeface="Arial"/>
                <a:cs typeface="Times New Roman"/>
              </a:rPr>
              <a:t>đậu</a:t>
            </a:r>
            <a:r>
              <a:rPr lang="en-US" sz="2400" dirty="0">
                <a:latin typeface="Times New Roman"/>
                <a:ea typeface="Arial"/>
                <a:cs typeface="Times New Roman"/>
              </a:rPr>
              <a:t>, </a:t>
            </a:r>
            <a:r>
              <a:rPr lang="en-US" sz="2400" dirty="0" err="1">
                <a:latin typeface="Times New Roman"/>
                <a:ea typeface="Arial"/>
                <a:cs typeface="Times New Roman"/>
              </a:rPr>
              <a:t>hoa</a:t>
            </a:r>
            <a:r>
              <a:rPr lang="en-US" sz="2400" dirty="0">
                <a:latin typeface="Times New Roman"/>
                <a:ea typeface="Arial"/>
                <a:cs typeface="Times New Roman"/>
              </a:rPr>
              <a:t> </a:t>
            </a:r>
            <a:r>
              <a:rPr lang="en-US" sz="2400" dirty="0" err="1">
                <a:latin typeface="Times New Roman"/>
                <a:ea typeface="Arial"/>
                <a:cs typeface="Times New Roman"/>
              </a:rPr>
              <a:t>quả</a:t>
            </a:r>
            <a:r>
              <a:rPr lang="en-US" sz="2400" dirty="0">
                <a:latin typeface="Times New Roman"/>
                <a:ea typeface="Arial"/>
                <a:cs typeface="Times New Roman"/>
              </a:rPr>
              <a:t>.</a:t>
            </a:r>
            <a:endParaRPr lang="en-US" sz="2400" dirty="0">
              <a:ea typeface="Arial"/>
              <a:cs typeface="Times New Roman"/>
            </a:endParaRPr>
          </a:p>
          <a:p>
            <a:pPr algn="just">
              <a:lnSpc>
                <a:spcPct val="107000"/>
              </a:lnSpc>
              <a:spcAft>
                <a:spcPts val="800"/>
              </a:spcAft>
              <a:buFont typeface="Wingdings" pitchFamily="2" charset="2"/>
              <a:buChar char="ü"/>
              <a:tabLst>
                <a:tab pos="2865755" algn="ctr"/>
              </a:tabLst>
            </a:pPr>
            <a:r>
              <a:rPr lang="en-US" sz="2400" dirty="0" err="1">
                <a:latin typeface="Times New Roman"/>
                <a:ea typeface="Arial"/>
                <a:cs typeface="Times New Roman"/>
              </a:rPr>
              <a:t>Truyền</a:t>
            </a:r>
            <a:r>
              <a:rPr lang="en-US" sz="2400" dirty="0">
                <a:latin typeface="Times New Roman"/>
                <a:ea typeface="Arial"/>
                <a:cs typeface="Times New Roman"/>
              </a:rPr>
              <a:t> </a:t>
            </a:r>
            <a:r>
              <a:rPr lang="en-US" sz="2400" dirty="0" err="1">
                <a:latin typeface="Times New Roman"/>
                <a:ea typeface="Arial"/>
                <a:cs typeface="Times New Roman"/>
              </a:rPr>
              <a:t>máu</a:t>
            </a:r>
            <a:r>
              <a:rPr lang="en-US" sz="2400" dirty="0">
                <a:ea typeface="Arial"/>
                <a:cs typeface="Times New Roman"/>
              </a:rPr>
              <a:t>.</a:t>
            </a:r>
          </a:p>
          <a:p>
            <a:endParaRPr lang="en-US" dirty="0"/>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179" y="3766724"/>
            <a:ext cx="3011260" cy="222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766724"/>
            <a:ext cx="3121152" cy="2226302"/>
          </a:xfrm>
          <a:prstGeom prst="rect">
            <a:avLst/>
          </a:prstGeom>
        </p:spPr>
      </p:pic>
    </p:spTree>
    <p:extLst>
      <p:ext uri="{BB962C8B-B14F-4D97-AF65-F5344CB8AC3E}">
        <p14:creationId xmlns:p14="http://schemas.microsoft.com/office/powerpoint/2010/main" val="1230228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0CC9CD87-F016-4734-9941-D4AFC336F44B}"/>
              </a:ext>
            </a:extLst>
          </p:cNvPr>
          <p:cNvSpPr txBox="1">
            <a:spLocks/>
          </p:cNvSpPr>
          <p:nvPr/>
        </p:nvSpPr>
        <p:spPr>
          <a:xfrm>
            <a:off x="525780" y="299684"/>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IV. CƠ CHẾ TÁC </a:t>
            </a:r>
            <a:r>
              <a:rPr lang="en-US" dirty="0" err="1"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TÁC</a:t>
            </a: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DỤNG VÀ CÁC THUỐC ĐIỀU TRỊ</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525780" y="1369537"/>
            <a:ext cx="10562968"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7000"/>
              </a:lnSpc>
              <a:spcAft>
                <a:spcPts val="800"/>
              </a:spcAft>
              <a:buFont typeface="+mj-lt"/>
              <a:buAutoNum type="arabicPeriod" startAt="2"/>
              <a:tabLst>
                <a:tab pos="2865755" algn="ctr"/>
              </a:tabLst>
            </a:pPr>
            <a:r>
              <a:rPr lang="en-US" b="1" dirty="0" err="1" smtClean="0">
                <a:solidFill>
                  <a:srgbClr val="FF0000"/>
                </a:solidFill>
                <a:latin typeface="Times New Roman" pitchFamily="18" charset="0"/>
                <a:cs typeface="Times New Roman" pitchFamily="18" charset="0"/>
              </a:rPr>
              <a:t>Điều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endParaRPr lang="en-US" b="1" dirty="0" smtClean="0">
              <a:solidFill>
                <a:srgbClr val="FF0000"/>
              </a:solidFill>
              <a:latin typeface="Times New Roman" pitchFamily="18" charset="0"/>
              <a:cs typeface="Times New Roman" pitchFamily="18" charset="0"/>
            </a:endParaRPr>
          </a:p>
          <a:p>
            <a:pPr marL="514350" indent="-514350">
              <a:lnSpc>
                <a:spcPct val="107000"/>
              </a:lnSpc>
              <a:spcAft>
                <a:spcPts val="800"/>
              </a:spcAft>
              <a:buFont typeface="Arial" panose="020B0604020202020204" pitchFamily="34" charset="0"/>
              <a:buNone/>
              <a:tabLst>
                <a:tab pos="2865755" algn="ctr"/>
              </a:tabLst>
            </a:pPr>
            <a:r>
              <a:rPr lang="en-US" sz="2400" b="1" i="1" dirty="0" smtClean="0">
                <a:latin typeface="Times New Roman"/>
                <a:ea typeface="Arial"/>
                <a:cs typeface="Times New Roman"/>
              </a:rPr>
              <a:t>b, </a:t>
            </a:r>
            <a:r>
              <a:rPr lang="en-US" sz="2400" b="1" i="1" dirty="0" err="1" smtClean="0">
                <a:latin typeface="Times New Roman"/>
                <a:ea typeface="Arial"/>
                <a:cs typeface="Times New Roman"/>
              </a:rPr>
              <a:t>Thuốc</a:t>
            </a:r>
            <a:r>
              <a:rPr lang="en-US" sz="2400" b="1" i="1" dirty="0" smtClean="0">
                <a:latin typeface="Times New Roman"/>
                <a:ea typeface="Arial"/>
                <a:cs typeface="Times New Roman"/>
              </a:rPr>
              <a:t> </a:t>
            </a:r>
            <a:r>
              <a:rPr lang="en-US" sz="2400" b="1" i="1" dirty="0" err="1" smtClean="0">
                <a:latin typeface="Times New Roman"/>
                <a:ea typeface="Arial"/>
                <a:cs typeface="Times New Roman"/>
              </a:rPr>
              <a:t>sắt</a:t>
            </a:r>
            <a:r>
              <a:rPr lang="en-US" sz="2400" b="1" i="1" dirty="0" smtClean="0">
                <a:latin typeface="Times New Roman"/>
                <a:ea typeface="Arial"/>
                <a:cs typeface="Times New Roman"/>
              </a:rPr>
              <a:t> (</a:t>
            </a:r>
            <a:r>
              <a:rPr lang="en-US" sz="2400" b="1" i="1" dirty="0" err="1" smtClean="0">
                <a:latin typeface="Times New Roman"/>
                <a:ea typeface="Arial"/>
                <a:cs typeface="Times New Roman"/>
              </a:rPr>
              <a:t>theo</a:t>
            </a:r>
            <a:r>
              <a:rPr lang="en-US" sz="2400" b="1" i="1" dirty="0" smtClean="0">
                <a:latin typeface="Times New Roman"/>
                <a:ea typeface="Arial"/>
                <a:cs typeface="Times New Roman"/>
              </a:rPr>
              <a:t> </a:t>
            </a:r>
            <a:r>
              <a:rPr lang="en-US" sz="2400" b="1" i="1" dirty="0" err="1">
                <a:latin typeface="Times New Roman"/>
                <a:ea typeface="Arial"/>
                <a:cs typeface="Times New Roman"/>
              </a:rPr>
              <a:t>đ</a:t>
            </a:r>
            <a:r>
              <a:rPr lang="en-US" sz="2400" b="1" i="1" dirty="0" err="1" smtClean="0">
                <a:latin typeface="Times New Roman"/>
                <a:ea typeface="Arial"/>
                <a:cs typeface="Times New Roman"/>
              </a:rPr>
              <a:t>ường</a:t>
            </a:r>
            <a:r>
              <a:rPr lang="en-US" sz="2400" b="1" i="1" dirty="0" smtClean="0">
                <a:latin typeface="Times New Roman"/>
                <a:ea typeface="Arial"/>
                <a:cs typeface="Times New Roman"/>
              </a:rPr>
              <a:t> </a:t>
            </a:r>
            <a:r>
              <a:rPr lang="en-US" sz="2400" b="1" i="1" dirty="0" err="1" smtClean="0">
                <a:latin typeface="Times New Roman"/>
                <a:ea typeface="Arial"/>
                <a:cs typeface="Times New Roman"/>
              </a:rPr>
              <a:t>uống</a:t>
            </a:r>
            <a:r>
              <a:rPr lang="en-US" sz="2400" b="1" i="1" dirty="0" smtClean="0">
                <a:latin typeface="Times New Roman"/>
                <a:ea typeface="Arial"/>
                <a:cs typeface="Times New Roman"/>
              </a:rPr>
              <a:t>):</a:t>
            </a:r>
            <a:endParaRPr lang="en-US" sz="2400" b="1" i="1" dirty="0">
              <a:ea typeface="Arial"/>
              <a:cs typeface="Times New Roman"/>
            </a:endParaRPr>
          </a:p>
        </p:txBody>
      </p:sp>
      <p:sp>
        <p:nvSpPr>
          <p:cNvPr id="12" name="Rectangle 11"/>
          <p:cNvSpPr/>
          <p:nvPr/>
        </p:nvSpPr>
        <p:spPr>
          <a:xfrm>
            <a:off x="3936657" y="2842054"/>
            <a:ext cx="3427970" cy="642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Chế</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phẩm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sắt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uống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729946" y="4170399"/>
            <a:ext cx="1136822" cy="15940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anose="02020603050405020304" pitchFamily="18" charset="0"/>
                <a:cs typeface="Times New Roman" panose="02020603050405020304" pitchFamily="18" charset="0"/>
              </a:rPr>
              <a:t>    Avatar</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368246" y="4170399"/>
            <a:ext cx="1240824" cy="15940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Times New Roman" panose="02020603050405020304" pitchFamily="18" charset="0"/>
                <a:cs typeface="Times New Roman" panose="02020603050405020304" pitchFamily="18" charset="0"/>
              </a:rPr>
              <a:t>H</a:t>
            </a:r>
            <a:r>
              <a:rPr lang="en-US" dirty="0" err="1" smtClean="0">
                <a:solidFill>
                  <a:schemeClr val="tx1"/>
                </a:solidFill>
                <a:latin typeface="Times New Roman" panose="02020603050405020304" pitchFamily="18" charset="0"/>
                <a:cs typeface="Times New Roman" panose="02020603050405020304" pitchFamily="18" charset="0"/>
              </a:rPr>
              <a:t>emopoly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082231" y="4170399"/>
            <a:ext cx="1136822" cy="15940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Ferrovit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796216" y="4170399"/>
            <a:ext cx="1136822" cy="15940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latin typeface="Times New Roman" panose="02020603050405020304" pitchFamily="18" charset="0"/>
                <a:cs typeface="Times New Roman" panose="02020603050405020304" pitchFamily="18" charset="0"/>
              </a:rPr>
              <a:t>Pogyma</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8530284" y="4170399"/>
            <a:ext cx="1136822" cy="15940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latin typeface="Times New Roman" panose="02020603050405020304" pitchFamily="18" charset="0"/>
                <a:cs typeface="Times New Roman" panose="02020603050405020304" pitchFamily="18" charset="0"/>
              </a:rPr>
              <a:t>Tothema</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20" name="Elbow Connector 19"/>
          <p:cNvCxnSpPr>
            <a:stCxn id="12" idx="2"/>
            <a:endCxn id="13" idx="0"/>
          </p:cNvCxnSpPr>
          <p:nvPr/>
        </p:nvCxnSpPr>
        <p:spPr>
          <a:xfrm rot="5400000">
            <a:off x="3631604" y="2151360"/>
            <a:ext cx="685793" cy="335228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4" idx="0"/>
          </p:cNvCxnSpPr>
          <p:nvPr/>
        </p:nvCxnSpPr>
        <p:spPr>
          <a:xfrm>
            <a:off x="3988658" y="3827503"/>
            <a:ext cx="0" cy="342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17" idx="0"/>
          </p:cNvCxnSpPr>
          <p:nvPr/>
        </p:nvCxnSpPr>
        <p:spPr>
          <a:xfrm>
            <a:off x="5502361" y="3827503"/>
            <a:ext cx="3596334" cy="34289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6" idx="0"/>
          </p:cNvCxnSpPr>
          <p:nvPr/>
        </p:nvCxnSpPr>
        <p:spPr>
          <a:xfrm>
            <a:off x="7364627" y="3827501"/>
            <a:ext cx="0" cy="342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5" idx="0"/>
          </p:cNvCxnSpPr>
          <p:nvPr/>
        </p:nvCxnSpPr>
        <p:spPr>
          <a:xfrm>
            <a:off x="5650642" y="3827503"/>
            <a:ext cx="0" cy="342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781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p:cTn id="13"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CC9CD87-F016-4734-9941-D4AFC336F44B}"/>
              </a:ext>
            </a:extLst>
          </p:cNvPr>
          <p:cNvSpPr txBox="1">
            <a:spLocks/>
          </p:cNvSpPr>
          <p:nvPr/>
        </p:nvSpPr>
        <p:spPr>
          <a:xfrm>
            <a:off x="525780" y="299684"/>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IV. CƠ CHẾ TÁC </a:t>
            </a:r>
            <a:r>
              <a:rPr lang="en-US" dirty="0" err="1"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TÁC</a:t>
            </a: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DỤNG VÀ CÁC THUỐC ĐIỀU TRỊ</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531342" y="1334526"/>
            <a:ext cx="3064473" cy="461665"/>
          </a:xfrm>
          <a:prstGeom prst="rect">
            <a:avLst/>
          </a:prstGeom>
          <a:noFill/>
        </p:spPr>
        <p:txBody>
          <a:bodyPr wrap="square" rtlCol="0">
            <a:spAutoFit/>
          </a:bodyPr>
          <a:lstStyle/>
          <a:p>
            <a:r>
              <a:rPr lang="en-US" sz="2400" b="1" dirty="0" smtClean="0">
                <a:solidFill>
                  <a:srgbClr val="FF0000"/>
                </a:solidFill>
              </a:rPr>
              <a:t>3, </a:t>
            </a:r>
            <a:r>
              <a:rPr lang="en-US" sz="2400" b="1" dirty="0" err="1" smtClean="0">
                <a:solidFill>
                  <a:srgbClr val="FF0000"/>
                </a:solidFill>
              </a:rPr>
              <a:t>Một</a:t>
            </a:r>
            <a:r>
              <a:rPr lang="en-US" sz="2400" b="1" dirty="0" smtClean="0">
                <a:solidFill>
                  <a:srgbClr val="FF0000"/>
                </a:solidFill>
              </a:rPr>
              <a:t> </a:t>
            </a:r>
            <a:r>
              <a:rPr lang="en-US" sz="2400" b="1" dirty="0" err="1" smtClean="0">
                <a:solidFill>
                  <a:srgbClr val="FF0000"/>
                </a:solidFill>
              </a:rPr>
              <a:t>số</a:t>
            </a:r>
            <a:r>
              <a:rPr lang="en-US" sz="2400" b="1" dirty="0" smtClean="0">
                <a:solidFill>
                  <a:srgbClr val="FF0000"/>
                </a:solidFill>
              </a:rPr>
              <a:t> </a:t>
            </a:r>
            <a:r>
              <a:rPr lang="en-US" sz="2400" b="1" dirty="0" err="1" smtClean="0">
                <a:solidFill>
                  <a:srgbClr val="FF0000"/>
                </a:solidFill>
              </a:rPr>
              <a:t>loại</a:t>
            </a:r>
            <a:r>
              <a:rPr lang="en-US" sz="2400" b="1" dirty="0" smtClean="0">
                <a:solidFill>
                  <a:srgbClr val="FF0000"/>
                </a:solidFill>
              </a:rPr>
              <a:t> </a:t>
            </a:r>
            <a:r>
              <a:rPr lang="en-US" sz="2400" b="1" dirty="0" err="1" smtClean="0">
                <a:solidFill>
                  <a:srgbClr val="FF0000"/>
                </a:solidFill>
              </a:rPr>
              <a:t>thuốc</a:t>
            </a:r>
            <a:endParaRPr lang="en-US" sz="2400" b="1"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78" y="2133005"/>
            <a:ext cx="3164905" cy="3687025"/>
          </a:xfrm>
          <a:prstGeom prst="rect">
            <a:avLst/>
          </a:prstGeom>
        </p:spPr>
      </p:pic>
      <p:sp>
        <p:nvSpPr>
          <p:cNvPr id="7" name="TextBox 6"/>
          <p:cNvSpPr txBox="1"/>
          <p:nvPr/>
        </p:nvSpPr>
        <p:spPr>
          <a:xfrm>
            <a:off x="4534930" y="1913927"/>
            <a:ext cx="7278129" cy="5386090"/>
          </a:xfrm>
          <a:prstGeom prst="rect">
            <a:avLst/>
          </a:prstGeom>
          <a:noFill/>
        </p:spPr>
        <p:txBody>
          <a:bodyPr wrap="square" rtlCol="0">
            <a:spAutoFit/>
          </a:bodyPr>
          <a:lstStyle/>
          <a:p>
            <a:r>
              <a:rPr lang="en-US" sz="2400" b="1" dirty="0" err="1" smtClean="0"/>
              <a:t>Công</a:t>
            </a:r>
            <a:r>
              <a:rPr lang="en-US" sz="2400" b="1" dirty="0" smtClean="0"/>
              <a:t> </a:t>
            </a:r>
            <a:r>
              <a:rPr lang="en-US" sz="2400" b="1" dirty="0" err="1" smtClean="0"/>
              <a:t>dụng</a:t>
            </a:r>
            <a:r>
              <a:rPr lang="en-US" sz="2000" dirty="0" smtClean="0"/>
              <a:t>: </a:t>
            </a:r>
          </a:p>
          <a:p>
            <a:r>
              <a:rPr lang="en-US" sz="2000" dirty="0" smtClean="0"/>
              <a:t>- </a:t>
            </a:r>
            <a:r>
              <a:rPr lang="vi-VN" sz="2000" dirty="0" smtClean="0"/>
              <a:t>Bổ </a:t>
            </a:r>
            <a:r>
              <a:rPr lang="vi-VN" sz="2000" dirty="0"/>
              <a:t>sung sắt cho người thiếu máu.</a:t>
            </a:r>
          </a:p>
          <a:p>
            <a:r>
              <a:rPr lang="vi-VN" sz="2000" dirty="0"/>
              <a:t>- </a:t>
            </a:r>
            <a:r>
              <a:rPr lang="vi-VN" sz="2000" dirty="0" smtClean="0"/>
              <a:t>Bổ </a:t>
            </a:r>
            <a:r>
              <a:rPr lang="vi-VN" sz="2000" dirty="0"/>
              <a:t>sung sắt Acid Folic, Inilin (chất xơ), Vitamin B12, Taurin, DHA cho phụ nữ có thai, đang cho con bú, người mới ốm dậy và những người mất máu do phẫu thuật, chấn thương.</a:t>
            </a:r>
          </a:p>
          <a:p>
            <a:r>
              <a:rPr lang="vi-VN" sz="2000" dirty="0"/>
              <a:t>- </a:t>
            </a:r>
            <a:r>
              <a:rPr lang="vi-VN" sz="2000" dirty="0" smtClean="0"/>
              <a:t>Tăng </a:t>
            </a:r>
            <a:r>
              <a:rPr lang="vi-VN" sz="2000" dirty="0"/>
              <a:t>khả năng hấp thụ sắt và chống táo bón.</a:t>
            </a:r>
          </a:p>
          <a:p>
            <a:r>
              <a:rPr lang="vi-VN" sz="2000" dirty="0"/>
              <a:t>-  </a:t>
            </a:r>
            <a:r>
              <a:rPr lang="vi-VN" sz="2000" dirty="0" smtClean="0"/>
              <a:t>Bổ </a:t>
            </a:r>
            <a:r>
              <a:rPr lang="vi-VN" sz="2000" dirty="0"/>
              <a:t>sung sắt cho phụ nữ da xanh, mệt mỏi trong thời kỳ kinh nguyệt, rong kinh.</a:t>
            </a:r>
          </a:p>
          <a:p>
            <a:r>
              <a:rPr lang="vi-VN" sz="2000" dirty="0"/>
              <a:t>-  </a:t>
            </a:r>
            <a:r>
              <a:rPr lang="vi-VN" sz="2000" dirty="0" smtClean="0"/>
              <a:t>Giúp </a:t>
            </a:r>
            <a:r>
              <a:rPr lang="vi-VN" sz="2000" dirty="0"/>
              <a:t>tăng cường tạo hồng cầu cho cơ thể và phát triển trí não</a:t>
            </a:r>
            <a:r>
              <a:rPr lang="vi-VN" sz="2000" dirty="0" smtClean="0"/>
              <a:t>.</a:t>
            </a:r>
            <a:endParaRPr lang="en-US" sz="2000" dirty="0" smtClean="0"/>
          </a:p>
          <a:p>
            <a:r>
              <a:rPr lang="en-US" sz="2400" b="1" dirty="0" err="1" smtClean="0"/>
              <a:t>Cách</a:t>
            </a:r>
            <a:r>
              <a:rPr lang="en-US" sz="2400" b="1" dirty="0" smtClean="0"/>
              <a:t> </a:t>
            </a:r>
            <a:r>
              <a:rPr lang="en-US" sz="2400" b="1" dirty="0" err="1" smtClean="0"/>
              <a:t>dùng</a:t>
            </a:r>
            <a:r>
              <a:rPr lang="en-US" sz="2000" dirty="0" smtClean="0"/>
              <a:t>: </a:t>
            </a:r>
          </a:p>
          <a:p>
            <a:r>
              <a:rPr lang="vi-VN" sz="2000" dirty="0" smtClean="0"/>
              <a:t>Dùng </a:t>
            </a:r>
            <a:r>
              <a:rPr lang="vi-VN" sz="2000" dirty="0"/>
              <a:t>theo đường uống:</a:t>
            </a:r>
          </a:p>
          <a:p>
            <a:r>
              <a:rPr lang="vi-VN" sz="2000" dirty="0"/>
              <a:t>-  </a:t>
            </a:r>
            <a:r>
              <a:rPr lang="vi-VN" sz="2000" dirty="0" smtClean="0"/>
              <a:t> </a:t>
            </a:r>
            <a:r>
              <a:rPr lang="vi-VN" sz="2000" dirty="0"/>
              <a:t>Trẻ em 10-18 tuồi: Uống 1 viên/lần/ngày.</a:t>
            </a:r>
          </a:p>
          <a:p>
            <a:r>
              <a:rPr lang="vi-VN" sz="2000" dirty="0"/>
              <a:t>-   </a:t>
            </a:r>
            <a:r>
              <a:rPr lang="vi-VN" sz="2000" dirty="0" smtClean="0"/>
              <a:t>Người </a:t>
            </a:r>
            <a:r>
              <a:rPr lang="vi-VN" sz="2000" dirty="0"/>
              <a:t>lớn:uống 1 viên/ lần*2lần/ ngày.</a:t>
            </a:r>
          </a:p>
          <a:p>
            <a:r>
              <a:rPr lang="vi-VN" sz="2000" dirty="0"/>
              <a:t>-   </a:t>
            </a:r>
            <a:r>
              <a:rPr lang="vi-VN" sz="2000" dirty="0" smtClean="0"/>
              <a:t>Phụ </a:t>
            </a:r>
            <a:r>
              <a:rPr lang="vi-VN" sz="2000" dirty="0"/>
              <a:t>nữ mang thai và cho con bú: Uống 2viên/2lần/ngày.</a:t>
            </a:r>
          </a:p>
          <a:p>
            <a:endParaRPr lang="vi-VN" dirty="0"/>
          </a:p>
          <a:p>
            <a:r>
              <a:rPr lang="en-US" dirty="0" smtClean="0"/>
              <a:t> </a:t>
            </a:r>
            <a:endParaRPr lang="en-US" dirty="0"/>
          </a:p>
        </p:txBody>
      </p:sp>
      <p:sp>
        <p:nvSpPr>
          <p:cNvPr id="8" name="TextBox 7"/>
          <p:cNvSpPr txBox="1"/>
          <p:nvPr/>
        </p:nvSpPr>
        <p:spPr>
          <a:xfrm>
            <a:off x="1210962" y="5820030"/>
            <a:ext cx="2063579" cy="369332"/>
          </a:xfrm>
          <a:prstGeom prst="rect">
            <a:avLst/>
          </a:prstGeom>
          <a:noFill/>
        </p:spPr>
        <p:txBody>
          <a:bodyPr wrap="square" rtlCol="0">
            <a:spAutoFit/>
          </a:bodyPr>
          <a:lstStyle/>
          <a:p>
            <a:r>
              <a:rPr lang="en-US" dirty="0" err="1" smtClean="0"/>
              <a:t>Giá</a:t>
            </a:r>
            <a:r>
              <a:rPr lang="en-US" dirty="0" smtClean="0"/>
              <a:t> </a:t>
            </a:r>
            <a:r>
              <a:rPr lang="en-US" dirty="0" err="1" smtClean="0"/>
              <a:t>thị</a:t>
            </a:r>
            <a:r>
              <a:rPr lang="en-US" dirty="0" smtClean="0"/>
              <a:t> </a:t>
            </a:r>
            <a:r>
              <a:rPr lang="en-US" dirty="0" err="1" smtClean="0"/>
              <a:t>trường</a:t>
            </a:r>
            <a:r>
              <a:rPr lang="en-US" dirty="0" smtClean="0"/>
              <a:t>: 120k</a:t>
            </a:r>
            <a:endParaRPr lang="en-US" dirty="0"/>
          </a:p>
        </p:txBody>
      </p:sp>
    </p:spTree>
    <p:extLst>
      <p:ext uri="{BB962C8B-B14F-4D97-AF65-F5344CB8AC3E}">
        <p14:creationId xmlns:p14="http://schemas.microsoft.com/office/powerpoint/2010/main" val="4081546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CC9CD87-F016-4734-9941-D4AFC336F44B}"/>
              </a:ext>
            </a:extLst>
          </p:cNvPr>
          <p:cNvSpPr txBox="1">
            <a:spLocks/>
          </p:cNvSpPr>
          <p:nvPr/>
        </p:nvSpPr>
        <p:spPr>
          <a:xfrm>
            <a:off x="525780" y="299684"/>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IV. CƠ CHẾ TÁC </a:t>
            </a:r>
            <a:r>
              <a:rPr lang="en-US" dirty="0" err="1"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TÁC</a:t>
            </a: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DỤNG VÀ CÁC THUỐC ĐIỀU TRỊ</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531342" y="1334526"/>
            <a:ext cx="3064473" cy="461665"/>
          </a:xfrm>
          <a:prstGeom prst="rect">
            <a:avLst/>
          </a:prstGeom>
          <a:noFill/>
        </p:spPr>
        <p:txBody>
          <a:bodyPr wrap="square" rtlCol="0">
            <a:spAutoFit/>
          </a:bodyPr>
          <a:lstStyle/>
          <a:p>
            <a:r>
              <a:rPr lang="en-US" sz="2400" b="1" dirty="0" smtClean="0">
                <a:solidFill>
                  <a:srgbClr val="FF0000"/>
                </a:solidFill>
              </a:rPr>
              <a:t>3, </a:t>
            </a:r>
            <a:r>
              <a:rPr lang="en-US" sz="2400" b="1" dirty="0" err="1" smtClean="0">
                <a:solidFill>
                  <a:srgbClr val="FF0000"/>
                </a:solidFill>
              </a:rPr>
              <a:t>Một</a:t>
            </a:r>
            <a:r>
              <a:rPr lang="en-US" sz="2400" b="1" dirty="0" smtClean="0">
                <a:solidFill>
                  <a:srgbClr val="FF0000"/>
                </a:solidFill>
              </a:rPr>
              <a:t> </a:t>
            </a:r>
            <a:r>
              <a:rPr lang="en-US" sz="2400" b="1" dirty="0" err="1" smtClean="0">
                <a:solidFill>
                  <a:srgbClr val="FF0000"/>
                </a:solidFill>
              </a:rPr>
              <a:t>số</a:t>
            </a:r>
            <a:r>
              <a:rPr lang="en-US" sz="2400" b="1" dirty="0" smtClean="0">
                <a:solidFill>
                  <a:srgbClr val="FF0000"/>
                </a:solidFill>
              </a:rPr>
              <a:t> </a:t>
            </a:r>
            <a:r>
              <a:rPr lang="en-US" sz="2400" b="1" dirty="0" err="1" smtClean="0">
                <a:solidFill>
                  <a:srgbClr val="FF0000"/>
                </a:solidFill>
              </a:rPr>
              <a:t>loại</a:t>
            </a:r>
            <a:r>
              <a:rPr lang="en-US" sz="2400" b="1" dirty="0" smtClean="0">
                <a:solidFill>
                  <a:srgbClr val="FF0000"/>
                </a:solidFill>
              </a:rPr>
              <a:t> </a:t>
            </a:r>
            <a:r>
              <a:rPr lang="en-US" sz="2400" b="1" dirty="0" err="1" smtClean="0">
                <a:solidFill>
                  <a:srgbClr val="FF0000"/>
                </a:solidFill>
              </a:rPr>
              <a:t>thuốc</a:t>
            </a:r>
            <a:endParaRPr lang="en-US" sz="2400" b="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 y="2126797"/>
            <a:ext cx="3408220" cy="2432846"/>
          </a:xfrm>
          <a:prstGeom prst="rect">
            <a:avLst/>
          </a:prstGeom>
        </p:spPr>
      </p:pic>
      <p:sp>
        <p:nvSpPr>
          <p:cNvPr id="9" name="TextBox 8"/>
          <p:cNvSpPr txBox="1"/>
          <p:nvPr/>
        </p:nvSpPr>
        <p:spPr>
          <a:xfrm>
            <a:off x="4226011" y="1989438"/>
            <a:ext cx="7611762" cy="4524315"/>
          </a:xfrm>
          <a:prstGeom prst="rect">
            <a:avLst/>
          </a:prstGeom>
          <a:noFill/>
        </p:spPr>
        <p:txBody>
          <a:bodyPr wrap="square" rtlCol="0">
            <a:spAutoFit/>
          </a:bodyPr>
          <a:lstStyle/>
          <a:p>
            <a:r>
              <a:rPr lang="en-US" sz="2400" b="1" dirty="0" err="1" smtClean="0"/>
              <a:t>Công</a:t>
            </a:r>
            <a:r>
              <a:rPr lang="en-US" sz="2400" b="1" dirty="0" smtClean="0"/>
              <a:t> </a:t>
            </a:r>
            <a:r>
              <a:rPr lang="en-US" sz="2400" b="1" dirty="0" err="1" smtClean="0"/>
              <a:t>dụng</a:t>
            </a:r>
            <a:r>
              <a:rPr lang="en-US" sz="2400" b="1" dirty="0" smtClean="0"/>
              <a:t>: </a:t>
            </a:r>
          </a:p>
          <a:p>
            <a:r>
              <a:rPr lang="en-US" sz="2000" dirty="0"/>
              <a:t>_</a:t>
            </a:r>
            <a:r>
              <a:rPr lang="vi-VN" sz="2000" dirty="0" smtClean="0"/>
              <a:t>Uống </a:t>
            </a:r>
            <a:r>
              <a:rPr lang="vi-VN" sz="2000" dirty="0"/>
              <a:t>trong thời kỳ mang thai, sẽ có tác dụng ngăn ngừa dị tật ống thần kinh của thai nhi, do được cung cấp đầy đủ axit folic.</a:t>
            </a:r>
          </a:p>
          <a:p>
            <a:r>
              <a:rPr lang="vi-VN" sz="2000" dirty="0"/>
              <a:t>– Thúc đẩy nhanh quá trình tạo máu, cung cấp lượng sắt cần thiết cho cơ thể để ngăn ngừa các căn bệnh xảy ra do thiếu máu, hay giảm tình trạng thiếu máu.</a:t>
            </a:r>
          </a:p>
          <a:p>
            <a:r>
              <a:rPr lang="vi-VN" sz="2000" dirty="0"/>
              <a:t>– Cơ thể khỏe mạnh, da dẻ hồng hào do được cung cấp đầy đủ sắt, không còn xuất hiện các hiện tượng như chóng mặt khi đứng lên hay ngồi xuống bất ngờ.</a:t>
            </a:r>
          </a:p>
          <a:p>
            <a:r>
              <a:rPr lang="vi-VN" sz="2000" dirty="0"/>
              <a:t>– Thuốc </a:t>
            </a:r>
            <a:r>
              <a:rPr lang="vi-VN" sz="2000" dirty="0" smtClean="0"/>
              <a:t>ferrovit </a:t>
            </a:r>
            <a:r>
              <a:rPr lang="vi-VN" sz="2000" dirty="0"/>
              <a:t>phù hợp với mọi đối tượng khác nhau, tuy nhiên tốt nhất là những phụ nữ độ tuổi dậy thì, trước, trong và sau thời kỳ mang thai.</a:t>
            </a:r>
          </a:p>
          <a:p>
            <a:r>
              <a:rPr lang="en-US" sz="2400" b="1" dirty="0" err="1" smtClean="0"/>
              <a:t>Cách</a:t>
            </a:r>
            <a:r>
              <a:rPr lang="en-US" sz="2400" b="1" dirty="0" smtClean="0"/>
              <a:t> </a:t>
            </a:r>
            <a:r>
              <a:rPr lang="en-US" sz="2400" b="1" dirty="0" err="1" smtClean="0"/>
              <a:t>dùng</a:t>
            </a:r>
            <a:r>
              <a:rPr lang="en-US" sz="2400" b="1" dirty="0" smtClean="0"/>
              <a:t>:</a:t>
            </a:r>
          </a:p>
          <a:p>
            <a:r>
              <a:rPr lang="en-US" sz="2000" dirty="0" smtClean="0"/>
              <a:t>_</a:t>
            </a:r>
            <a:r>
              <a:rPr lang="en-US" sz="2000" dirty="0" err="1" smtClean="0"/>
              <a:t>Uống</a:t>
            </a:r>
            <a:r>
              <a:rPr lang="en-US" sz="2000" dirty="0" smtClean="0"/>
              <a:t> </a:t>
            </a:r>
            <a:r>
              <a:rPr lang="en-US" sz="2000" dirty="0"/>
              <a:t>1 </a:t>
            </a:r>
            <a:r>
              <a:rPr lang="en-US" sz="2000" dirty="0" err="1"/>
              <a:t>viên</a:t>
            </a:r>
            <a:r>
              <a:rPr lang="en-US" sz="2000" dirty="0"/>
              <a:t> x 2 </a:t>
            </a:r>
            <a:r>
              <a:rPr lang="en-US" sz="2000" dirty="0" err="1"/>
              <a:t>lần</a:t>
            </a:r>
            <a:r>
              <a:rPr lang="en-US" sz="2000" dirty="0"/>
              <a:t>/</a:t>
            </a:r>
            <a:r>
              <a:rPr lang="en-US" sz="2000" dirty="0" err="1"/>
              <a:t>ngày</a:t>
            </a:r>
            <a:r>
              <a:rPr lang="en-US" sz="2000" dirty="0"/>
              <a:t>.</a:t>
            </a:r>
          </a:p>
        </p:txBody>
      </p:sp>
      <p:sp>
        <p:nvSpPr>
          <p:cNvPr id="10" name="TextBox 9"/>
          <p:cNvSpPr txBox="1"/>
          <p:nvPr/>
        </p:nvSpPr>
        <p:spPr>
          <a:xfrm>
            <a:off x="963827" y="4967416"/>
            <a:ext cx="2446638" cy="646331"/>
          </a:xfrm>
          <a:prstGeom prst="rect">
            <a:avLst/>
          </a:prstGeom>
          <a:noFill/>
        </p:spPr>
        <p:txBody>
          <a:bodyPr wrap="square" rtlCol="0">
            <a:spAutoFit/>
          </a:bodyPr>
          <a:lstStyle/>
          <a:p>
            <a:r>
              <a:rPr lang="en-US" dirty="0" err="1" smtClean="0"/>
              <a:t>Giá</a:t>
            </a:r>
            <a:r>
              <a:rPr lang="en-US" dirty="0" smtClean="0"/>
              <a:t> </a:t>
            </a:r>
            <a:r>
              <a:rPr lang="en-US" dirty="0" err="1" smtClean="0"/>
              <a:t>thị</a:t>
            </a:r>
            <a:r>
              <a:rPr lang="en-US" dirty="0" smtClean="0"/>
              <a:t> </a:t>
            </a:r>
            <a:r>
              <a:rPr lang="en-US" dirty="0" err="1" smtClean="0"/>
              <a:t>trường</a:t>
            </a:r>
            <a:r>
              <a:rPr lang="en-US" dirty="0" smtClean="0"/>
              <a:t>: </a:t>
            </a:r>
          </a:p>
          <a:p>
            <a:r>
              <a:rPr lang="en-US" dirty="0" smtClean="0"/>
              <a:t>65k/1 </a:t>
            </a:r>
            <a:r>
              <a:rPr lang="en-US" dirty="0" err="1" smtClean="0"/>
              <a:t>hộp</a:t>
            </a:r>
            <a:r>
              <a:rPr lang="en-US" dirty="0" smtClean="0"/>
              <a:t> x 50 </a:t>
            </a:r>
            <a:r>
              <a:rPr lang="en-US" dirty="0" err="1" smtClean="0"/>
              <a:t>viên</a:t>
            </a:r>
            <a:endParaRPr lang="en-US" dirty="0"/>
          </a:p>
        </p:txBody>
      </p:sp>
    </p:spTree>
    <p:extLst>
      <p:ext uri="{BB962C8B-B14F-4D97-AF65-F5344CB8AC3E}">
        <p14:creationId xmlns:p14="http://schemas.microsoft.com/office/powerpoint/2010/main" val="752385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CC9CD87-F016-4734-9941-D4AFC336F44B}"/>
              </a:ext>
            </a:extLst>
          </p:cNvPr>
          <p:cNvSpPr txBox="1">
            <a:spLocks/>
          </p:cNvSpPr>
          <p:nvPr/>
        </p:nvSpPr>
        <p:spPr>
          <a:xfrm>
            <a:off x="525780" y="299684"/>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IV. CƠ CHẾ TÁC </a:t>
            </a:r>
            <a:r>
              <a:rPr lang="en-US" dirty="0" err="1"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TÁC</a:t>
            </a: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DỤNG VÀ CÁC THUỐC ĐIỀU TRỊ</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531342" y="1334526"/>
            <a:ext cx="3064473" cy="461665"/>
          </a:xfrm>
          <a:prstGeom prst="rect">
            <a:avLst/>
          </a:prstGeom>
          <a:noFill/>
        </p:spPr>
        <p:txBody>
          <a:bodyPr wrap="square" rtlCol="0">
            <a:spAutoFit/>
          </a:bodyPr>
          <a:lstStyle/>
          <a:p>
            <a:r>
              <a:rPr lang="en-US" sz="2400" b="1" dirty="0" smtClean="0">
                <a:solidFill>
                  <a:srgbClr val="FF0000"/>
                </a:solidFill>
              </a:rPr>
              <a:t>3, </a:t>
            </a:r>
            <a:r>
              <a:rPr lang="en-US" sz="2400" b="1" dirty="0" err="1" smtClean="0">
                <a:solidFill>
                  <a:srgbClr val="FF0000"/>
                </a:solidFill>
              </a:rPr>
              <a:t>Một</a:t>
            </a:r>
            <a:r>
              <a:rPr lang="en-US" sz="2400" b="1" dirty="0" smtClean="0">
                <a:solidFill>
                  <a:srgbClr val="FF0000"/>
                </a:solidFill>
              </a:rPr>
              <a:t> </a:t>
            </a:r>
            <a:r>
              <a:rPr lang="en-US" sz="2400" b="1" dirty="0" err="1" smtClean="0">
                <a:solidFill>
                  <a:srgbClr val="FF0000"/>
                </a:solidFill>
              </a:rPr>
              <a:t>số</a:t>
            </a:r>
            <a:r>
              <a:rPr lang="en-US" sz="2400" b="1" dirty="0" smtClean="0">
                <a:solidFill>
                  <a:srgbClr val="FF0000"/>
                </a:solidFill>
              </a:rPr>
              <a:t> </a:t>
            </a:r>
            <a:r>
              <a:rPr lang="en-US" sz="2400" b="1" dirty="0" err="1" smtClean="0">
                <a:solidFill>
                  <a:srgbClr val="FF0000"/>
                </a:solidFill>
              </a:rPr>
              <a:t>loại</a:t>
            </a:r>
            <a:r>
              <a:rPr lang="en-US" sz="2400" b="1" dirty="0" smtClean="0">
                <a:solidFill>
                  <a:srgbClr val="FF0000"/>
                </a:solidFill>
              </a:rPr>
              <a:t> </a:t>
            </a:r>
            <a:r>
              <a:rPr lang="en-US" sz="2400" b="1" dirty="0" err="1" smtClean="0">
                <a:solidFill>
                  <a:srgbClr val="FF0000"/>
                </a:solidFill>
              </a:rPr>
              <a:t>thuốc</a:t>
            </a:r>
            <a:endParaRPr lang="en-US" sz="2400" b="1"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03" y="2225165"/>
            <a:ext cx="3411321" cy="3965569"/>
          </a:xfrm>
          <a:prstGeom prst="rect">
            <a:avLst/>
          </a:prstGeom>
        </p:spPr>
      </p:pic>
      <p:sp>
        <p:nvSpPr>
          <p:cNvPr id="7" name="TextBox 6"/>
          <p:cNvSpPr txBox="1"/>
          <p:nvPr/>
        </p:nvSpPr>
        <p:spPr>
          <a:xfrm>
            <a:off x="4683211" y="1655805"/>
            <a:ext cx="6759146" cy="4308872"/>
          </a:xfrm>
          <a:prstGeom prst="rect">
            <a:avLst/>
          </a:prstGeom>
          <a:noFill/>
        </p:spPr>
        <p:txBody>
          <a:bodyPr wrap="square" rtlCol="0">
            <a:spAutoFit/>
          </a:bodyPr>
          <a:lstStyle/>
          <a:p>
            <a:r>
              <a:rPr lang="en-US" sz="2400" b="1" dirty="0" err="1" smtClean="0"/>
              <a:t>Công</a:t>
            </a:r>
            <a:r>
              <a:rPr lang="en-US" sz="2400" b="1" dirty="0" smtClean="0"/>
              <a:t> </a:t>
            </a:r>
            <a:r>
              <a:rPr lang="en-US" sz="2400" b="1" dirty="0" err="1" smtClean="0"/>
              <a:t>dụng</a:t>
            </a:r>
            <a:r>
              <a:rPr lang="en-US" sz="2400" dirty="0" smtClean="0"/>
              <a:t>: </a:t>
            </a:r>
          </a:p>
          <a:p>
            <a:r>
              <a:rPr lang="vi-VN" dirty="0" smtClean="0"/>
              <a:t>Thuốc </a:t>
            </a:r>
            <a:r>
              <a:rPr lang="vi-VN" dirty="0"/>
              <a:t>Hemopoly được dùng trong trường hợp: Bổ sung trong trường hợp thiếu máu do thiếu sắt, ngoài ra bệnh nhân do bất cứ một vấn đề gì gây mất quá nhiều máu cũng được chỉ định dùng thuốc như ở phụ nữ khi đang mang thai, chấn thương chảy máu</a:t>
            </a:r>
            <a:r>
              <a:rPr lang="vi-VN" dirty="0" smtClean="0"/>
              <a:t>.</a:t>
            </a:r>
            <a:endParaRPr lang="en-US" dirty="0" smtClean="0"/>
          </a:p>
          <a:p>
            <a:r>
              <a:rPr lang="en-US" sz="2400" b="1" dirty="0" err="1" smtClean="0"/>
              <a:t>Cách</a:t>
            </a:r>
            <a:r>
              <a:rPr lang="en-US" sz="2400" b="1" dirty="0" smtClean="0"/>
              <a:t> </a:t>
            </a:r>
            <a:r>
              <a:rPr lang="en-US" sz="2400" b="1" dirty="0" err="1" smtClean="0"/>
              <a:t>dùng</a:t>
            </a:r>
            <a:r>
              <a:rPr lang="en-US" sz="2000" dirty="0" smtClean="0"/>
              <a:t>: </a:t>
            </a:r>
            <a:r>
              <a:rPr lang="vi-VN" sz="2000" dirty="0" smtClean="0"/>
              <a:t> </a:t>
            </a:r>
            <a:endParaRPr lang="en-US" sz="2000" dirty="0" smtClean="0"/>
          </a:p>
          <a:p>
            <a:r>
              <a:rPr lang="vi-VN" dirty="0" smtClean="0"/>
              <a:t>Thuốc </a:t>
            </a:r>
            <a:r>
              <a:rPr lang="vi-VN" dirty="0"/>
              <a:t>Hemopoly được dùng theo đường </a:t>
            </a:r>
            <a:r>
              <a:rPr lang="vi-VN" dirty="0" smtClean="0"/>
              <a:t>uống</a:t>
            </a:r>
            <a:r>
              <a:rPr lang="en-US" dirty="0"/>
              <a:t>:</a:t>
            </a:r>
            <a:endParaRPr lang="vi-VN" dirty="0"/>
          </a:p>
          <a:p>
            <a:r>
              <a:rPr lang="vi-VN" dirty="0"/>
              <a:t>Sử dụng thuốc cho người lớn: 2 ống/1 ngày. </a:t>
            </a:r>
          </a:p>
          <a:p>
            <a:r>
              <a:rPr lang="vi-VN" dirty="0"/>
              <a:t>Sử dụng thuốc cho trẻ từ </a:t>
            </a:r>
            <a:r>
              <a:rPr lang="vi-VN" dirty="0" smtClean="0"/>
              <a:t>1</a:t>
            </a:r>
            <a:r>
              <a:rPr lang="en-US" dirty="0" smtClean="0"/>
              <a:t>-&gt;</a:t>
            </a:r>
            <a:r>
              <a:rPr lang="vi-VN" dirty="0" smtClean="0"/>
              <a:t> </a:t>
            </a:r>
            <a:r>
              <a:rPr lang="vi-VN" dirty="0"/>
              <a:t>11 </a:t>
            </a:r>
            <a:r>
              <a:rPr lang="vi-VN" dirty="0" smtClean="0"/>
              <a:t>tuổi:1~2 </a:t>
            </a:r>
            <a:r>
              <a:rPr lang="vi-VN" dirty="0"/>
              <a:t>ống/1 </a:t>
            </a:r>
            <a:r>
              <a:rPr lang="vi-VN" dirty="0" smtClean="0"/>
              <a:t>ngày</a:t>
            </a:r>
            <a:endParaRPr lang="en-US" dirty="0"/>
          </a:p>
          <a:p>
            <a:r>
              <a:rPr lang="en-US" sz="2000" dirty="0" err="1" smtClean="0"/>
              <a:t>Trẻ</a:t>
            </a:r>
            <a:r>
              <a:rPr lang="en-US" sz="2000" dirty="0" smtClean="0"/>
              <a:t> </a:t>
            </a:r>
            <a:r>
              <a:rPr lang="en-US" sz="2000" dirty="0" err="1" smtClean="0"/>
              <a:t>sơ</a:t>
            </a:r>
            <a:r>
              <a:rPr lang="en-US" sz="2000" dirty="0" smtClean="0"/>
              <a:t> </a:t>
            </a:r>
            <a:r>
              <a:rPr lang="en-US" sz="2000" dirty="0" err="1" smtClean="0"/>
              <a:t>sinh</a:t>
            </a:r>
            <a:r>
              <a:rPr lang="vi-VN" dirty="0"/>
              <a:t> thiếu </a:t>
            </a:r>
            <a:r>
              <a:rPr lang="vi-VN" dirty="0" smtClean="0"/>
              <a:t>máu</a:t>
            </a:r>
            <a:r>
              <a:rPr lang="en-US" dirty="0"/>
              <a:t>:</a:t>
            </a:r>
            <a:r>
              <a:rPr lang="vi-VN" dirty="0" smtClean="0"/>
              <a:t> 2-3mg </a:t>
            </a:r>
            <a:r>
              <a:rPr lang="vi-VN" dirty="0"/>
              <a:t>thuốc/1 kg cân nặng/1 ngày.</a:t>
            </a:r>
          </a:p>
          <a:p>
            <a:r>
              <a:rPr lang="vi-VN" dirty="0" smtClean="0"/>
              <a:t>Liều </a:t>
            </a:r>
            <a:r>
              <a:rPr lang="vi-VN" dirty="0"/>
              <a:t>tối đa được sử dụng là 200mg/1 ngày với người trưởng thành và 3mg/1 ngày đối với trẻ nhỏ.</a:t>
            </a:r>
          </a:p>
          <a:p>
            <a:r>
              <a:rPr lang="en-US" dirty="0" smtClean="0"/>
              <a:t>	</a:t>
            </a:r>
            <a:endParaRPr lang="en-US" dirty="0"/>
          </a:p>
        </p:txBody>
      </p:sp>
      <p:sp>
        <p:nvSpPr>
          <p:cNvPr id="8" name="TextBox 7"/>
          <p:cNvSpPr txBox="1"/>
          <p:nvPr/>
        </p:nvSpPr>
        <p:spPr>
          <a:xfrm>
            <a:off x="525780" y="5687678"/>
            <a:ext cx="3070035" cy="369332"/>
          </a:xfrm>
          <a:prstGeom prst="rect">
            <a:avLst/>
          </a:prstGeom>
          <a:noFill/>
        </p:spPr>
        <p:txBody>
          <a:bodyPr wrap="square" rtlCol="0">
            <a:spAutoFit/>
          </a:bodyPr>
          <a:lstStyle/>
          <a:p>
            <a:r>
              <a:rPr lang="en-US" dirty="0" err="1" smtClean="0"/>
              <a:t>Giá</a:t>
            </a:r>
            <a:r>
              <a:rPr lang="en-US" dirty="0" smtClean="0"/>
              <a:t> </a:t>
            </a:r>
            <a:r>
              <a:rPr lang="en-US" dirty="0" err="1" smtClean="0"/>
              <a:t>thị</a:t>
            </a:r>
            <a:r>
              <a:rPr lang="en-US" dirty="0" smtClean="0"/>
              <a:t> </a:t>
            </a:r>
            <a:r>
              <a:rPr lang="en-US" dirty="0" err="1" smtClean="0"/>
              <a:t>trường</a:t>
            </a:r>
            <a:r>
              <a:rPr lang="en-US" dirty="0" smtClean="0"/>
              <a:t>: 345k/ 1 </a:t>
            </a:r>
            <a:r>
              <a:rPr lang="en-US" dirty="0" err="1" smtClean="0"/>
              <a:t>hộp</a:t>
            </a:r>
            <a:endParaRPr lang="en-US" dirty="0"/>
          </a:p>
        </p:txBody>
      </p:sp>
    </p:spTree>
    <p:extLst>
      <p:ext uri="{BB962C8B-B14F-4D97-AF65-F5344CB8AC3E}">
        <p14:creationId xmlns:p14="http://schemas.microsoft.com/office/powerpoint/2010/main" val="4084938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9FDA052D-115B-4E13-960B-2288DAC81285}"/>
              </a:ext>
            </a:extLst>
          </p:cNvPr>
          <p:cNvGraphicFramePr>
            <a:graphicFrameLocks noGrp="1"/>
          </p:cNvGraphicFramePr>
          <p:nvPr>
            <p:ph idx="1"/>
            <p:extLst>
              <p:ext uri="{D42A27DB-BD31-4B8C-83A1-F6EECF244321}">
                <p14:modId xmlns:p14="http://schemas.microsoft.com/office/powerpoint/2010/main" val="4072423766"/>
              </p:ext>
            </p:extLst>
          </p:nvPr>
        </p:nvGraphicFramePr>
        <p:xfrm>
          <a:off x="838200" y="156612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B3E53DA2-29C7-4881-AF70-3C293E719BDF}"/>
              </a:ext>
            </a:extLst>
          </p:cNvPr>
          <p:cNvSpPr/>
          <p:nvPr/>
        </p:nvSpPr>
        <p:spPr>
          <a:xfrm>
            <a:off x="1698028" y="681037"/>
            <a:ext cx="9134670" cy="707886"/>
          </a:xfrm>
          <a:prstGeom prst="rect">
            <a:avLst/>
          </a:prstGeom>
          <a:solidFill>
            <a:schemeClr val="accent5"/>
          </a:solidFill>
        </p:spPr>
        <p:txBody>
          <a:bodyPr wrap="square" lIns="91440" tIns="45720" rIns="91440" bIns="45720">
            <a:spAutoFit/>
          </a:bodyPr>
          <a:lstStyle/>
          <a:p>
            <a:pPr algn="ctr"/>
            <a:r>
              <a:rPr lang="en-US" sz="4000" dirty="0">
                <a:ln w="0"/>
                <a:solidFill>
                  <a:schemeClr val="bg1"/>
                </a:solidFill>
                <a:effectLst>
                  <a:outerShdw blurRad="50800" dist="38100" dir="2700000" algn="tl" rotWithShape="0">
                    <a:prstClr val="black">
                      <a:alpha val="40000"/>
                    </a:prstClr>
                  </a:outerShdw>
                </a:effectLst>
                <a:latin typeface="Arial" panose="020B0604020202020204" pitchFamily="34" charset="0"/>
              </a:rPr>
              <a:t>NỘI DUNG</a:t>
            </a:r>
            <a:r>
              <a:rPr lang="en-US" sz="3200" dirty="0">
                <a:ln w="0"/>
                <a:solidFill>
                  <a:schemeClr val="bg1"/>
                </a:solidFill>
                <a:effectLst>
                  <a:outerShdw blurRad="50800" dist="38100" dir="2700000" algn="tl" rotWithShape="0">
                    <a:prstClr val="black">
                      <a:alpha val="40000"/>
                    </a:prstClr>
                  </a:outerShdw>
                </a:effectLst>
                <a:latin typeface="Arial" panose="020B0604020202020204" pitchFamily="34" charset="0"/>
              </a:rPr>
              <a:t>:</a:t>
            </a:r>
            <a:endParaRPr lang="en-US" sz="3200" dirty="0">
              <a:ln w="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3824587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CC9CD87-F016-4734-9941-D4AFC336F44B}"/>
              </a:ext>
            </a:extLst>
          </p:cNvPr>
          <p:cNvSpPr txBox="1">
            <a:spLocks/>
          </p:cNvSpPr>
          <p:nvPr/>
        </p:nvSpPr>
        <p:spPr>
          <a:xfrm>
            <a:off x="525780" y="299684"/>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IV. CƠ CHẾ TÁC </a:t>
            </a:r>
            <a:r>
              <a:rPr lang="en-US" dirty="0" err="1"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TÁC</a:t>
            </a: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DỤNG VÀ CÁC THUỐC ĐIỀU TRỊ</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531342" y="1334526"/>
            <a:ext cx="3064473" cy="461665"/>
          </a:xfrm>
          <a:prstGeom prst="rect">
            <a:avLst/>
          </a:prstGeom>
          <a:noFill/>
        </p:spPr>
        <p:txBody>
          <a:bodyPr wrap="square" rtlCol="0">
            <a:spAutoFit/>
          </a:bodyPr>
          <a:lstStyle/>
          <a:p>
            <a:r>
              <a:rPr lang="en-US" sz="2400" b="1" dirty="0" smtClean="0">
                <a:solidFill>
                  <a:srgbClr val="FF0000"/>
                </a:solidFill>
              </a:rPr>
              <a:t>3, </a:t>
            </a:r>
            <a:r>
              <a:rPr lang="en-US" sz="2400" b="1" dirty="0" err="1" smtClean="0">
                <a:solidFill>
                  <a:srgbClr val="FF0000"/>
                </a:solidFill>
              </a:rPr>
              <a:t>Một</a:t>
            </a:r>
            <a:r>
              <a:rPr lang="en-US" sz="2400" b="1" dirty="0" smtClean="0">
                <a:solidFill>
                  <a:srgbClr val="FF0000"/>
                </a:solidFill>
              </a:rPr>
              <a:t> </a:t>
            </a:r>
            <a:r>
              <a:rPr lang="en-US" sz="2400" b="1" dirty="0" err="1" smtClean="0">
                <a:solidFill>
                  <a:srgbClr val="FF0000"/>
                </a:solidFill>
              </a:rPr>
              <a:t>số</a:t>
            </a:r>
            <a:r>
              <a:rPr lang="en-US" sz="2400" b="1" dirty="0" smtClean="0">
                <a:solidFill>
                  <a:srgbClr val="FF0000"/>
                </a:solidFill>
              </a:rPr>
              <a:t> </a:t>
            </a:r>
            <a:r>
              <a:rPr lang="en-US" sz="2400" b="1" dirty="0" err="1" smtClean="0">
                <a:solidFill>
                  <a:srgbClr val="FF0000"/>
                </a:solidFill>
              </a:rPr>
              <a:t>loại</a:t>
            </a:r>
            <a:r>
              <a:rPr lang="en-US" sz="2400" b="1" dirty="0" smtClean="0">
                <a:solidFill>
                  <a:srgbClr val="FF0000"/>
                </a:solidFill>
              </a:rPr>
              <a:t> </a:t>
            </a:r>
            <a:r>
              <a:rPr lang="en-US" sz="2400" b="1" dirty="0" err="1" smtClean="0">
                <a:solidFill>
                  <a:srgbClr val="FF0000"/>
                </a:solidFill>
              </a:rPr>
              <a:t>thuốc</a:t>
            </a:r>
            <a:endParaRPr lang="en-US" sz="2400" b="1"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60" y="1972443"/>
            <a:ext cx="3743847" cy="3753374"/>
          </a:xfrm>
          <a:prstGeom prst="rect">
            <a:avLst/>
          </a:prstGeom>
        </p:spPr>
      </p:pic>
      <p:sp>
        <p:nvSpPr>
          <p:cNvPr id="7" name="TextBox 6"/>
          <p:cNvSpPr txBox="1"/>
          <p:nvPr/>
        </p:nvSpPr>
        <p:spPr>
          <a:xfrm>
            <a:off x="729050" y="6079524"/>
            <a:ext cx="3643058" cy="369332"/>
          </a:xfrm>
          <a:prstGeom prst="rect">
            <a:avLst/>
          </a:prstGeom>
          <a:noFill/>
        </p:spPr>
        <p:txBody>
          <a:bodyPr wrap="square" rtlCol="0">
            <a:spAutoFit/>
          </a:bodyPr>
          <a:lstStyle/>
          <a:p>
            <a:r>
              <a:rPr lang="en-US" dirty="0" err="1" smtClean="0"/>
              <a:t>Giá</a:t>
            </a:r>
            <a:r>
              <a:rPr lang="en-US" dirty="0" smtClean="0"/>
              <a:t> </a:t>
            </a:r>
            <a:r>
              <a:rPr lang="en-US" dirty="0" err="1" smtClean="0"/>
              <a:t>thị</a:t>
            </a:r>
            <a:r>
              <a:rPr lang="en-US" dirty="0" smtClean="0"/>
              <a:t> </a:t>
            </a:r>
            <a:r>
              <a:rPr lang="en-US" dirty="0" err="1" smtClean="0"/>
              <a:t>trường</a:t>
            </a:r>
            <a:r>
              <a:rPr lang="en-US" dirty="0" smtClean="0"/>
              <a:t>: 130k/ </a:t>
            </a:r>
            <a:r>
              <a:rPr lang="en-US" dirty="0" err="1" smtClean="0"/>
              <a:t>hộp</a:t>
            </a:r>
            <a:r>
              <a:rPr lang="en-US" dirty="0" smtClean="0"/>
              <a:t> x 20 </a:t>
            </a:r>
            <a:r>
              <a:rPr lang="en-US" dirty="0" err="1" smtClean="0"/>
              <a:t>ống</a:t>
            </a:r>
            <a:endParaRPr lang="en-US" dirty="0"/>
          </a:p>
        </p:txBody>
      </p:sp>
      <p:sp>
        <p:nvSpPr>
          <p:cNvPr id="8" name="TextBox 7"/>
          <p:cNvSpPr txBox="1"/>
          <p:nvPr/>
        </p:nvSpPr>
        <p:spPr>
          <a:xfrm>
            <a:off x="5053915" y="1796191"/>
            <a:ext cx="6612306" cy="4985980"/>
          </a:xfrm>
          <a:prstGeom prst="rect">
            <a:avLst/>
          </a:prstGeom>
          <a:noFill/>
        </p:spPr>
        <p:txBody>
          <a:bodyPr wrap="square" rtlCol="0">
            <a:spAutoFit/>
          </a:bodyPr>
          <a:lstStyle/>
          <a:p>
            <a:r>
              <a:rPr lang="en-US" sz="2400" b="1" dirty="0" err="1" smtClean="0"/>
              <a:t>Công</a:t>
            </a:r>
            <a:r>
              <a:rPr lang="en-US" sz="2400" b="1" dirty="0" smtClean="0"/>
              <a:t> </a:t>
            </a:r>
            <a:r>
              <a:rPr lang="en-US" sz="2400" b="1" dirty="0" err="1" smtClean="0"/>
              <a:t>dụng</a:t>
            </a:r>
            <a:r>
              <a:rPr lang="en-US" dirty="0" smtClean="0"/>
              <a:t>: </a:t>
            </a:r>
          </a:p>
          <a:p>
            <a:r>
              <a:rPr lang="vi-VN" dirty="0" smtClean="0"/>
              <a:t>Phòng </a:t>
            </a:r>
            <a:r>
              <a:rPr lang="vi-VN" dirty="0"/>
              <a:t>ngừa và điều trị thiếu máu do thiếu </a:t>
            </a:r>
            <a:r>
              <a:rPr lang="vi-VN" dirty="0" smtClean="0"/>
              <a:t>sắt</a:t>
            </a:r>
            <a:r>
              <a:rPr lang="en-US" dirty="0" smtClean="0"/>
              <a:t>:</a:t>
            </a:r>
            <a:endParaRPr lang="vi-VN" dirty="0"/>
          </a:p>
          <a:p>
            <a:r>
              <a:rPr lang="vi-VN" dirty="0"/>
              <a:t>- Phụ nữ mang thai</a:t>
            </a:r>
          </a:p>
          <a:p>
            <a:r>
              <a:rPr lang="vi-VN" dirty="0"/>
              <a:t>- Phụ nữ cho con bú</a:t>
            </a:r>
          </a:p>
          <a:p>
            <a:r>
              <a:rPr lang="vi-VN" dirty="0"/>
              <a:t>- Người suy dinh dưỡng</a:t>
            </a:r>
          </a:p>
          <a:p>
            <a:r>
              <a:rPr lang="vi-VN" dirty="0"/>
              <a:t>- Người bệnh sau phẫu thuật</a:t>
            </a:r>
          </a:p>
          <a:p>
            <a:pPr marL="285750" indent="-285750">
              <a:buFontTx/>
              <a:buChar char="-"/>
            </a:pPr>
            <a:r>
              <a:rPr lang="vi-VN" dirty="0" smtClean="0"/>
              <a:t>Trẻ </a:t>
            </a:r>
            <a:r>
              <a:rPr lang="vi-VN" dirty="0"/>
              <a:t>em thiếu máu do thiếu sắt, chậm lớn, còi </a:t>
            </a:r>
            <a:r>
              <a:rPr lang="vi-VN" dirty="0" smtClean="0"/>
              <a:t>cọc</a:t>
            </a:r>
            <a:endParaRPr lang="en-US" dirty="0"/>
          </a:p>
          <a:p>
            <a:r>
              <a:rPr lang="en-US" sz="2400" b="1" dirty="0" err="1" smtClean="0"/>
              <a:t>Cách</a:t>
            </a:r>
            <a:r>
              <a:rPr lang="en-US" sz="2400" b="1" dirty="0" smtClean="0"/>
              <a:t> </a:t>
            </a:r>
            <a:r>
              <a:rPr lang="en-US" sz="2400" b="1" dirty="0" err="1" smtClean="0"/>
              <a:t>dùng</a:t>
            </a:r>
            <a:r>
              <a:rPr lang="en-US" sz="2400" b="1" dirty="0" smtClean="0"/>
              <a:t>:</a:t>
            </a:r>
          </a:p>
          <a:p>
            <a:r>
              <a:rPr lang="vi-VN" dirty="0" smtClean="0"/>
              <a:t>Nên </a:t>
            </a:r>
            <a:r>
              <a:rPr lang="vi-VN" dirty="0"/>
              <a:t>uống FOGYMA trong hoặc ngay sau khi ăn.</a:t>
            </a:r>
          </a:p>
          <a:p>
            <a:r>
              <a:rPr lang="vi-VN" dirty="0"/>
              <a:t>- Người lớn và </a:t>
            </a:r>
            <a:r>
              <a:rPr lang="vi-VN" dirty="0">
                <a:hlinkClick r:id="rId3"/>
              </a:rPr>
              <a:t>trẻ em</a:t>
            </a:r>
            <a:r>
              <a:rPr lang="vi-VN" dirty="0"/>
              <a:t> trên 12 tuổi: 1 ống/ lần x 2 lần/ngày</a:t>
            </a:r>
          </a:p>
          <a:p>
            <a:r>
              <a:rPr lang="vi-VN" dirty="0"/>
              <a:t>- Trẻ em dưới 12 tuổi: 1 ống/lần x 1 - 2 lần/ngày. Hoặc theo chỉ dẫn của bác sĩ cho từng trường hợp cụ thể.</a:t>
            </a:r>
          </a:p>
          <a:p>
            <a:r>
              <a:rPr lang="vi-VN" dirty="0"/>
              <a:t>Cách dùng: Bẻ ống nhựa và uống trực tiếp dung dịch trong ống, có thể pha loãng với nước hoặc uống nước sau khi sử dụng</a:t>
            </a:r>
          </a:p>
          <a:p>
            <a:endParaRPr lang="vi-VN" dirty="0"/>
          </a:p>
          <a:p>
            <a:endParaRPr lang="en-US" dirty="0"/>
          </a:p>
        </p:txBody>
      </p:sp>
    </p:spTree>
    <p:extLst>
      <p:ext uri="{BB962C8B-B14F-4D97-AF65-F5344CB8AC3E}">
        <p14:creationId xmlns:p14="http://schemas.microsoft.com/office/powerpoint/2010/main" val="3180145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CC9CD87-F016-4734-9941-D4AFC336F44B}"/>
              </a:ext>
            </a:extLst>
          </p:cNvPr>
          <p:cNvSpPr txBox="1">
            <a:spLocks/>
          </p:cNvSpPr>
          <p:nvPr/>
        </p:nvSpPr>
        <p:spPr>
          <a:xfrm>
            <a:off x="525780" y="299684"/>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IV. CƠ CHẾ TÁC </a:t>
            </a:r>
            <a:r>
              <a:rPr lang="en-US" dirty="0" err="1"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TÁC</a:t>
            </a: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DỤNG VÀ CÁC THUỐC ĐIỀU TRỊ</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531342" y="1334526"/>
            <a:ext cx="3064473" cy="461665"/>
          </a:xfrm>
          <a:prstGeom prst="rect">
            <a:avLst/>
          </a:prstGeom>
          <a:noFill/>
        </p:spPr>
        <p:txBody>
          <a:bodyPr wrap="square" rtlCol="0">
            <a:spAutoFit/>
          </a:bodyPr>
          <a:lstStyle/>
          <a:p>
            <a:r>
              <a:rPr lang="en-US" sz="2400" b="1" dirty="0" smtClean="0">
                <a:solidFill>
                  <a:srgbClr val="FF0000"/>
                </a:solidFill>
              </a:rPr>
              <a:t>3, </a:t>
            </a:r>
            <a:r>
              <a:rPr lang="en-US" sz="2400" b="1" dirty="0" err="1" smtClean="0">
                <a:solidFill>
                  <a:srgbClr val="FF0000"/>
                </a:solidFill>
              </a:rPr>
              <a:t>Một</a:t>
            </a:r>
            <a:r>
              <a:rPr lang="en-US" sz="2400" b="1" dirty="0" smtClean="0">
                <a:solidFill>
                  <a:srgbClr val="FF0000"/>
                </a:solidFill>
              </a:rPr>
              <a:t> </a:t>
            </a:r>
            <a:r>
              <a:rPr lang="en-US" sz="2400" b="1" dirty="0" err="1" smtClean="0">
                <a:solidFill>
                  <a:srgbClr val="FF0000"/>
                </a:solidFill>
              </a:rPr>
              <a:t>số</a:t>
            </a:r>
            <a:r>
              <a:rPr lang="en-US" sz="2400" b="1" dirty="0" smtClean="0">
                <a:solidFill>
                  <a:srgbClr val="FF0000"/>
                </a:solidFill>
              </a:rPr>
              <a:t> </a:t>
            </a:r>
            <a:r>
              <a:rPr lang="en-US" sz="2400" b="1" dirty="0" err="1" smtClean="0">
                <a:solidFill>
                  <a:srgbClr val="FF0000"/>
                </a:solidFill>
              </a:rPr>
              <a:t>loại</a:t>
            </a:r>
            <a:r>
              <a:rPr lang="en-US" sz="2400" b="1" dirty="0" smtClean="0">
                <a:solidFill>
                  <a:srgbClr val="FF0000"/>
                </a:solidFill>
              </a:rPr>
              <a:t> </a:t>
            </a:r>
            <a:r>
              <a:rPr lang="en-US" sz="2400" b="1" dirty="0" err="1" smtClean="0">
                <a:solidFill>
                  <a:srgbClr val="FF0000"/>
                </a:solidFill>
              </a:rPr>
              <a:t>thuốc</a:t>
            </a:r>
            <a:endParaRPr lang="en-US" sz="2400"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94" y="2265972"/>
            <a:ext cx="3831773" cy="2886795"/>
          </a:xfrm>
          <a:prstGeom prst="rect">
            <a:avLst/>
          </a:prstGeom>
        </p:spPr>
      </p:pic>
      <p:sp>
        <p:nvSpPr>
          <p:cNvPr id="5" name="TextBox 4"/>
          <p:cNvSpPr txBox="1"/>
          <p:nvPr/>
        </p:nvSpPr>
        <p:spPr>
          <a:xfrm>
            <a:off x="951470" y="5350476"/>
            <a:ext cx="3609297" cy="369332"/>
          </a:xfrm>
          <a:prstGeom prst="rect">
            <a:avLst/>
          </a:prstGeom>
          <a:noFill/>
        </p:spPr>
        <p:txBody>
          <a:bodyPr wrap="square" rtlCol="0">
            <a:spAutoFit/>
          </a:bodyPr>
          <a:lstStyle/>
          <a:p>
            <a:r>
              <a:rPr lang="en-US" dirty="0" err="1" smtClean="0"/>
              <a:t>Giá</a:t>
            </a:r>
            <a:r>
              <a:rPr lang="en-US" dirty="0" smtClean="0"/>
              <a:t> </a:t>
            </a:r>
            <a:r>
              <a:rPr lang="en-US" dirty="0" err="1" smtClean="0"/>
              <a:t>thị</a:t>
            </a:r>
            <a:r>
              <a:rPr lang="en-US" dirty="0" smtClean="0"/>
              <a:t> </a:t>
            </a:r>
            <a:r>
              <a:rPr lang="en-US" dirty="0" err="1" smtClean="0"/>
              <a:t>trường</a:t>
            </a:r>
            <a:r>
              <a:rPr lang="en-US" dirty="0" smtClean="0"/>
              <a:t>: 115k/hộpx20 </a:t>
            </a:r>
            <a:r>
              <a:rPr lang="en-US" dirty="0" err="1" smtClean="0"/>
              <a:t>ống</a:t>
            </a:r>
            <a:endParaRPr lang="en-US" dirty="0"/>
          </a:p>
        </p:txBody>
      </p:sp>
      <p:sp>
        <p:nvSpPr>
          <p:cNvPr id="6" name="TextBox 5"/>
          <p:cNvSpPr txBox="1"/>
          <p:nvPr/>
        </p:nvSpPr>
        <p:spPr>
          <a:xfrm>
            <a:off x="4782065" y="2056686"/>
            <a:ext cx="7241059" cy="4462760"/>
          </a:xfrm>
          <a:prstGeom prst="rect">
            <a:avLst/>
          </a:prstGeom>
          <a:noFill/>
        </p:spPr>
        <p:txBody>
          <a:bodyPr wrap="square" rtlCol="0">
            <a:spAutoFit/>
          </a:bodyPr>
          <a:lstStyle/>
          <a:p>
            <a:r>
              <a:rPr lang="en-US" sz="2400" b="1" dirty="0" err="1" smtClean="0"/>
              <a:t>Công</a:t>
            </a:r>
            <a:r>
              <a:rPr lang="en-US" sz="2400" b="1" dirty="0" smtClean="0"/>
              <a:t> </a:t>
            </a:r>
            <a:r>
              <a:rPr lang="en-US" sz="2400" b="1" dirty="0" err="1" smtClean="0"/>
              <a:t>dụng</a:t>
            </a:r>
            <a:r>
              <a:rPr lang="en-US" sz="2400" dirty="0" smtClean="0"/>
              <a:t>:</a:t>
            </a:r>
          </a:p>
          <a:p>
            <a:r>
              <a:rPr lang="vi-VN" dirty="0"/>
              <a:t>Thiếu máu do thiếu sắt.</a:t>
            </a:r>
            <a:br>
              <a:rPr lang="vi-VN" dirty="0"/>
            </a:br>
            <a:r>
              <a:rPr lang="vi-VN" dirty="0"/>
              <a:t>- Điều trị dự phòng thiếu sắt cho những người có nguy cơ cao thiếu sắt: Dự phòng thiếu chất sắt ở phụ nữ mang thai, trẻ em và thiếu niên, trẻ em còn bú sinh thiếu tháng, trẻ sinh đôi hoặc có mẹ bị thiếu chất sắt, khi nguồn cung cấp chất sắt từ thức ăn không đủ bảo đảm cung cấp đầy đủ lượng cần thiết</a:t>
            </a:r>
            <a:r>
              <a:rPr lang="vi-VN" sz="2000" dirty="0" smtClean="0"/>
              <a:t>.</a:t>
            </a:r>
            <a:endParaRPr lang="en-US" sz="2000" dirty="0" smtClean="0"/>
          </a:p>
          <a:p>
            <a:r>
              <a:rPr lang="en-US" sz="2400" b="1" dirty="0" err="1" smtClean="0"/>
              <a:t>Cách</a:t>
            </a:r>
            <a:r>
              <a:rPr lang="en-US" sz="2400" b="1" dirty="0" smtClean="0"/>
              <a:t> </a:t>
            </a:r>
            <a:r>
              <a:rPr lang="en-US" sz="2400" b="1" dirty="0" err="1" smtClean="0"/>
              <a:t>dùng</a:t>
            </a:r>
            <a:r>
              <a:rPr lang="en-US" sz="2400" b="1" dirty="0" smtClean="0"/>
              <a:t>:</a:t>
            </a:r>
          </a:p>
          <a:p>
            <a:r>
              <a:rPr lang="vi-VN" dirty="0"/>
              <a:t>Người lớn: </a:t>
            </a:r>
            <a:r>
              <a:rPr lang="vi-VN" dirty="0" smtClean="0"/>
              <a:t>2-4 </a:t>
            </a:r>
            <a:r>
              <a:rPr lang="vi-VN" dirty="0"/>
              <a:t>ống Tot’hema mỗi ngày chia làm nhiều lần.</a:t>
            </a:r>
            <a:br>
              <a:rPr lang="vi-VN" dirty="0"/>
            </a:br>
            <a:r>
              <a:rPr lang="vi-VN" dirty="0"/>
              <a:t>- Trẻ em trên 1 tháng tuổi: 3mg đến 6mg sắt nguyên tố/kg mỗi ngày chia làm 3 lần.</a:t>
            </a:r>
            <a:br>
              <a:rPr lang="vi-VN" dirty="0"/>
            </a:br>
            <a:r>
              <a:rPr lang="vi-VN" dirty="0"/>
              <a:t>- Phụ nữ đang mang thai và các bà mẹ đang cho con bú:</a:t>
            </a:r>
            <a:br>
              <a:rPr lang="vi-VN" dirty="0"/>
            </a:br>
            <a:r>
              <a:rPr lang="vi-VN" dirty="0"/>
              <a:t>+ Phụ nữ đang mang thai: 50mg chất sắt (1 ống) mỗi ngày trong suốt 2 quý cuối của thai kỳ (hoặc bắt đầu từ tháng thứ 4 của thai kỳ).</a:t>
            </a:r>
            <a:br>
              <a:rPr lang="vi-VN" dirty="0"/>
            </a:br>
            <a:r>
              <a:rPr lang="vi-VN" dirty="0"/>
              <a:t>+ Các bà mẹ đang cho con bú: 50mg chất sắt (1 ống) mỗi ngày.</a:t>
            </a:r>
            <a:endParaRPr lang="en-US" b="1" dirty="0"/>
          </a:p>
        </p:txBody>
      </p:sp>
    </p:spTree>
    <p:extLst>
      <p:ext uri="{BB962C8B-B14F-4D97-AF65-F5344CB8AC3E}">
        <p14:creationId xmlns:p14="http://schemas.microsoft.com/office/powerpoint/2010/main" val="2296049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968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84FA1028-03BD-4477-847A-5758B0E0F66E}"/>
              </a:ext>
            </a:extLst>
          </p:cNvPr>
          <p:cNvGraphicFramePr>
            <a:graphicFrameLocks noGrp="1"/>
          </p:cNvGraphicFramePr>
          <p:nvPr>
            <p:ph idx="1"/>
            <p:extLst>
              <p:ext uri="{D42A27DB-BD31-4B8C-83A1-F6EECF244321}">
                <p14:modId xmlns:p14="http://schemas.microsoft.com/office/powerpoint/2010/main" val="2285679578"/>
              </p:ext>
            </p:extLst>
          </p:nvPr>
        </p:nvGraphicFramePr>
        <p:xfrm>
          <a:off x="832338" y="1419247"/>
          <a:ext cx="5617890" cy="2040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xmlns="" id="{245E159D-CDE4-49F1-A55C-C9A3D9F4BEE8}"/>
              </a:ext>
            </a:extLst>
          </p:cNvPr>
          <p:cNvSpPr txBox="1">
            <a:spLocks/>
          </p:cNvSpPr>
          <p:nvPr/>
        </p:nvSpPr>
        <p:spPr>
          <a:xfrm>
            <a:off x="832338" y="534571"/>
            <a:ext cx="10611678" cy="720081"/>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 : TỔNG QUAN VỀ MÁU </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xmlns="" id="{E83612B1-C09D-4379-8018-3F222D690DC4}"/>
              </a:ext>
            </a:extLst>
          </p:cNvPr>
          <p:cNvGraphicFramePr/>
          <p:nvPr>
            <p:extLst>
              <p:ext uri="{D42A27DB-BD31-4B8C-83A1-F6EECF244321}">
                <p14:modId xmlns:p14="http://schemas.microsoft.com/office/powerpoint/2010/main" val="3775693249"/>
              </p:ext>
            </p:extLst>
          </p:nvPr>
        </p:nvGraphicFramePr>
        <p:xfrm>
          <a:off x="692844" y="3579316"/>
          <a:ext cx="10621109" cy="25532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6647534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48231D8-7530-4B90-A2EB-441768F59FEC}"/>
              </a:ext>
            </a:extLst>
          </p:cNvPr>
          <p:cNvSpPr>
            <a:spLocks noGrp="1"/>
          </p:cNvSpPr>
          <p:nvPr>
            <p:ph type="body" sz="half" idx="2"/>
          </p:nvPr>
        </p:nvSpPr>
        <p:spPr>
          <a:xfrm>
            <a:off x="910223" y="1348886"/>
            <a:ext cx="10371551" cy="1493168"/>
          </a:xfrm>
        </p:spPr>
        <p:txBody>
          <a:bodyPr>
            <a:normAutofit/>
          </a:bodyPr>
          <a:lstStyle/>
          <a:p>
            <a:pPr marL="514350" indent="-514350">
              <a:buAutoNum type="arabicPeriod"/>
            </a:pPr>
            <a:r>
              <a:rPr lang="en-US" sz="3600" b="1" dirty="0" err="1" smtClean="0">
                <a:solidFill>
                  <a:srgbClr val="FF0000"/>
                </a:solidFill>
                <a:latin typeface="Arial" panose="020B0604020202020204" pitchFamily="34" charset="0"/>
                <a:cs typeface="Arial" panose="020B0604020202020204" pitchFamily="34" charset="0"/>
              </a:rPr>
              <a:t>Khái</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niệm</a:t>
            </a:r>
            <a:r>
              <a:rPr lang="en-US" sz="2800" b="1" dirty="0" smtClean="0">
                <a:solidFill>
                  <a:srgbClr val="FF0000"/>
                </a:solidFill>
                <a:latin typeface="Arial" panose="020B0604020202020204" pitchFamily="34" charset="0"/>
                <a:cs typeface="Arial" panose="020B0604020202020204" pitchFamily="34" charset="0"/>
              </a:rPr>
              <a:t>:</a:t>
            </a:r>
          </a:p>
        </p:txBody>
      </p:sp>
      <p:sp>
        <p:nvSpPr>
          <p:cNvPr id="6" name="Title 1">
            <a:extLst>
              <a:ext uri="{FF2B5EF4-FFF2-40B4-BE49-F238E27FC236}">
                <a16:creationId xmlns:a16="http://schemas.microsoft.com/office/drawing/2014/main" xmlns="" id="{340F3BB5-DD20-479B-ADC9-08A9EB74415D}"/>
              </a:ext>
            </a:extLst>
          </p:cNvPr>
          <p:cNvSpPr txBox="1">
            <a:spLocks/>
          </p:cNvSpPr>
          <p:nvPr/>
        </p:nvSpPr>
        <p:spPr>
          <a:xfrm>
            <a:off x="525780" y="469836"/>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II KHÁI NIỆM VÀ PHÂN LOẠI THIẾU MÁU</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1507519" y="3225112"/>
            <a:ext cx="3373399" cy="1285480"/>
          </a:xfrm>
          <a:prstGeom prst="rect">
            <a:avLst/>
          </a:prstGeom>
          <a:noFill/>
        </p:spPr>
        <p:txBody>
          <a:bodyPr wrap="square" rtlCol="0">
            <a:spAutoFit/>
          </a:bodyPr>
          <a:lstStyle/>
          <a:p>
            <a:pPr>
              <a:lnSpc>
                <a:spcPct val="107000"/>
              </a:lnSpc>
              <a:spcAft>
                <a:spcPts val="800"/>
              </a:spcAft>
            </a:pPr>
            <a:r>
              <a:rPr lang="en-US" sz="2000" dirty="0" smtClean="0">
                <a:latin typeface="Times New Roman" panose="02020603050405020304" pitchFamily="18" charset="0"/>
                <a:ea typeface="Arial"/>
                <a:cs typeface="Times New Roman" panose="02020603050405020304" pitchFamily="18" charset="0"/>
              </a:rPr>
              <a:t>Nam </a:t>
            </a:r>
            <a:r>
              <a:rPr lang="en-US" sz="2000" dirty="0" err="1" smtClean="0">
                <a:latin typeface="Times New Roman" panose="02020603050405020304" pitchFamily="18" charset="0"/>
                <a:ea typeface="Arial"/>
                <a:cs typeface="Times New Roman" panose="02020603050405020304" pitchFamily="18" charset="0"/>
              </a:rPr>
              <a:t>giới</a:t>
            </a:r>
            <a:r>
              <a:rPr lang="en-US" sz="2000" dirty="0" smtClean="0">
                <a:latin typeface="Times New Roman" panose="02020603050405020304" pitchFamily="18" charset="0"/>
                <a:ea typeface="Arial"/>
                <a:cs typeface="Times New Roman" panose="02020603050405020304" pitchFamily="18" charset="0"/>
              </a:rPr>
              <a:t>  :  </a:t>
            </a:r>
            <a:r>
              <a:rPr lang="en-US" sz="2000" dirty="0" err="1">
                <a:latin typeface="Times New Roman" panose="02020603050405020304" pitchFamily="18" charset="0"/>
                <a:ea typeface="Arial"/>
                <a:cs typeface="Times New Roman" panose="02020603050405020304" pitchFamily="18" charset="0"/>
              </a:rPr>
              <a:t>Hb</a:t>
            </a:r>
            <a:r>
              <a:rPr lang="en-US" sz="2000" dirty="0">
                <a:latin typeface="Times New Roman" panose="02020603050405020304" pitchFamily="18" charset="0"/>
                <a:ea typeface="Arial"/>
                <a:cs typeface="Times New Roman" panose="02020603050405020304" pitchFamily="18" charset="0"/>
              </a:rPr>
              <a:t> &lt; 13g/</a:t>
            </a:r>
            <a:r>
              <a:rPr lang="en-US" sz="2000" dirty="0" err="1">
                <a:latin typeface="Times New Roman" panose="02020603050405020304" pitchFamily="18" charset="0"/>
                <a:ea typeface="Arial"/>
                <a:cs typeface="Times New Roman" panose="02020603050405020304" pitchFamily="18" charset="0"/>
              </a:rPr>
              <a:t>dL</a:t>
            </a:r>
            <a:endParaRPr lang="en-US" sz="2000" dirty="0">
              <a:latin typeface="Times New Roman" panose="02020603050405020304" pitchFamily="18" charset="0"/>
              <a:ea typeface="Arial"/>
              <a:cs typeface="Times New Roman" panose="02020603050405020304" pitchFamily="18" charset="0"/>
            </a:endParaRPr>
          </a:p>
          <a:p>
            <a:pPr>
              <a:lnSpc>
                <a:spcPct val="107000"/>
              </a:lnSpc>
              <a:spcAft>
                <a:spcPts val="800"/>
              </a:spcAft>
            </a:pPr>
            <a:r>
              <a:rPr lang="en-US" sz="2000" dirty="0" err="1" smtClean="0">
                <a:latin typeface="Times New Roman" panose="02020603050405020304" pitchFamily="18" charset="0"/>
                <a:ea typeface="Arial"/>
                <a:cs typeface="Times New Roman" panose="02020603050405020304" pitchFamily="18" charset="0"/>
              </a:rPr>
              <a:t>Nữ</a:t>
            </a:r>
            <a:r>
              <a:rPr lang="en-US" sz="2000" dirty="0" smtClean="0">
                <a:latin typeface="Times New Roman" panose="02020603050405020304" pitchFamily="18" charset="0"/>
                <a:ea typeface="Arial"/>
                <a:cs typeface="Times New Roman" panose="02020603050405020304" pitchFamily="18" charset="0"/>
              </a:rPr>
              <a:t> </a:t>
            </a:r>
            <a:r>
              <a:rPr lang="en-US" sz="2000" dirty="0" err="1" smtClean="0">
                <a:latin typeface="Times New Roman" panose="02020603050405020304" pitchFamily="18" charset="0"/>
                <a:ea typeface="Arial"/>
                <a:cs typeface="Times New Roman" panose="02020603050405020304" pitchFamily="18" charset="0"/>
              </a:rPr>
              <a:t>giới</a:t>
            </a:r>
            <a:r>
              <a:rPr lang="en-US" sz="2000" dirty="0" smtClean="0">
                <a:latin typeface="Times New Roman" panose="02020603050405020304" pitchFamily="18" charset="0"/>
                <a:ea typeface="Arial"/>
                <a:cs typeface="Times New Roman" panose="02020603050405020304" pitchFamily="18" charset="0"/>
              </a:rPr>
              <a:t>     : </a:t>
            </a:r>
            <a:r>
              <a:rPr lang="en-US" sz="2000" dirty="0" err="1">
                <a:latin typeface="Times New Roman" panose="02020603050405020304" pitchFamily="18" charset="0"/>
                <a:ea typeface="Arial"/>
                <a:cs typeface="Times New Roman" panose="02020603050405020304" pitchFamily="18" charset="0"/>
              </a:rPr>
              <a:t>Hb</a:t>
            </a:r>
            <a:r>
              <a:rPr lang="en-US" sz="2000" dirty="0">
                <a:latin typeface="Times New Roman" panose="02020603050405020304" pitchFamily="18" charset="0"/>
                <a:ea typeface="Arial"/>
                <a:cs typeface="Times New Roman" panose="02020603050405020304" pitchFamily="18" charset="0"/>
              </a:rPr>
              <a:t> &lt; 12g/</a:t>
            </a:r>
            <a:r>
              <a:rPr lang="en-US" sz="2000" dirty="0" err="1">
                <a:latin typeface="Times New Roman" panose="02020603050405020304" pitchFamily="18" charset="0"/>
                <a:ea typeface="Arial"/>
                <a:cs typeface="Times New Roman" panose="02020603050405020304" pitchFamily="18" charset="0"/>
              </a:rPr>
              <a:t>dL</a:t>
            </a:r>
            <a:endParaRPr lang="en-US" sz="2000" dirty="0">
              <a:latin typeface="Times New Roman" panose="02020603050405020304" pitchFamily="18" charset="0"/>
              <a:ea typeface="Arial"/>
              <a:cs typeface="Times New Roman" panose="02020603050405020304" pitchFamily="18" charset="0"/>
            </a:endParaRPr>
          </a:p>
          <a:p>
            <a:pPr>
              <a:lnSpc>
                <a:spcPct val="107000"/>
              </a:lnSpc>
              <a:spcAft>
                <a:spcPts val="800"/>
              </a:spcAft>
            </a:pPr>
            <a:r>
              <a:rPr lang="en-US" sz="2000" dirty="0" smtClean="0">
                <a:latin typeface="Times New Roman" panose="02020603050405020304" pitchFamily="18" charset="0"/>
                <a:ea typeface="Arial"/>
                <a:cs typeface="Times New Roman" panose="02020603050405020304" pitchFamily="18" charset="0"/>
              </a:rPr>
              <a:t>PN </a:t>
            </a:r>
            <a:r>
              <a:rPr lang="en-US" sz="2000" dirty="0" err="1" smtClean="0">
                <a:latin typeface="Times New Roman" panose="02020603050405020304" pitchFamily="18" charset="0"/>
                <a:ea typeface="Arial"/>
                <a:cs typeface="Times New Roman" panose="02020603050405020304" pitchFamily="18" charset="0"/>
              </a:rPr>
              <a:t>có</a:t>
            </a:r>
            <a:r>
              <a:rPr lang="en-US" sz="2000" dirty="0" smtClean="0">
                <a:latin typeface="Times New Roman" panose="02020603050405020304" pitchFamily="18" charset="0"/>
                <a:ea typeface="Arial"/>
                <a:cs typeface="Times New Roman" panose="02020603050405020304" pitchFamily="18" charset="0"/>
              </a:rPr>
              <a:t> </a:t>
            </a:r>
            <a:r>
              <a:rPr lang="en-US" sz="2000" dirty="0" err="1" smtClean="0">
                <a:latin typeface="Times New Roman" panose="02020603050405020304" pitchFamily="18" charset="0"/>
                <a:ea typeface="Arial"/>
                <a:cs typeface="Times New Roman" panose="02020603050405020304" pitchFamily="18" charset="0"/>
              </a:rPr>
              <a:t>thai</a:t>
            </a:r>
            <a:r>
              <a:rPr lang="en-US" sz="2000" dirty="0" smtClean="0">
                <a:latin typeface="Times New Roman" panose="02020603050405020304" pitchFamily="18" charset="0"/>
                <a:ea typeface="Arial"/>
                <a:cs typeface="Times New Roman" panose="02020603050405020304" pitchFamily="18" charset="0"/>
              </a:rPr>
              <a:t> : </a:t>
            </a:r>
            <a:r>
              <a:rPr lang="en-US" sz="2000" dirty="0" err="1">
                <a:latin typeface="Times New Roman" panose="02020603050405020304" pitchFamily="18" charset="0"/>
                <a:ea typeface="Arial"/>
                <a:cs typeface="Times New Roman" panose="02020603050405020304" pitchFamily="18" charset="0"/>
              </a:rPr>
              <a:t>Hb</a:t>
            </a:r>
            <a:r>
              <a:rPr lang="en-US" sz="2000" dirty="0">
                <a:latin typeface="Times New Roman" panose="02020603050405020304" pitchFamily="18" charset="0"/>
                <a:ea typeface="Arial"/>
                <a:cs typeface="Times New Roman" panose="02020603050405020304" pitchFamily="18" charset="0"/>
              </a:rPr>
              <a:t> &lt; 11g/</a:t>
            </a:r>
            <a:r>
              <a:rPr lang="en-US" sz="2000" dirty="0" err="1">
                <a:latin typeface="Times New Roman" panose="02020603050405020304" pitchFamily="18" charset="0"/>
                <a:ea typeface="Arial"/>
                <a:cs typeface="Times New Roman" panose="02020603050405020304" pitchFamily="18" charset="0"/>
              </a:rPr>
              <a:t>dL</a:t>
            </a:r>
            <a:endParaRPr lang="en-US" sz="2000" dirty="0">
              <a:latin typeface="Times New Roman" panose="02020603050405020304" pitchFamily="18" charset="0"/>
              <a:ea typeface="Arial"/>
              <a:cs typeface="Times New Roman" panose="02020603050405020304" pitchFamily="18" charset="0"/>
            </a:endParaRPr>
          </a:p>
        </p:txBody>
      </p:sp>
      <p:sp>
        <p:nvSpPr>
          <p:cNvPr id="2" name="TextBox 1"/>
          <p:cNvSpPr txBox="1"/>
          <p:nvPr/>
        </p:nvSpPr>
        <p:spPr>
          <a:xfrm>
            <a:off x="1408670" y="2001795"/>
            <a:ext cx="9551773" cy="830997"/>
          </a:xfrm>
          <a:prstGeom prst="rect">
            <a:avLst/>
          </a:prstGeom>
          <a:noFill/>
        </p:spPr>
        <p:txBody>
          <a:bodyPr wrap="square" rtlCol="0">
            <a:spAutoFit/>
          </a:bodyPr>
          <a:lstStyle/>
          <a:p>
            <a:r>
              <a:rPr lang="en-US"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Thiếu</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máu</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là</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một</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nhóm</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những</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bệnh</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có</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đặc</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tính</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là</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khối</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lượng</a:t>
            </a:r>
            <a:r>
              <a:rPr lang="en-US" sz="2400" dirty="0">
                <a:latin typeface="Times New Roman" panose="02020603050405020304" pitchFamily="18" charset="0"/>
                <a:ea typeface="Arial"/>
                <a:cs typeface="Times New Roman" panose="02020603050405020304" pitchFamily="18" charset="0"/>
              </a:rPr>
              <a:t> </a:t>
            </a:r>
            <a:r>
              <a:rPr lang="en-US" sz="2400" dirty="0" err="1" smtClean="0">
                <a:latin typeface="Times New Roman" panose="02020603050405020304" pitchFamily="18" charset="0"/>
                <a:ea typeface="Arial"/>
                <a:cs typeface="Times New Roman" panose="02020603050405020304" pitchFamily="18" charset="0"/>
              </a:rPr>
              <a:t>hồng</a:t>
            </a:r>
            <a:r>
              <a:rPr lang="en-US" sz="2400" dirty="0" smtClean="0">
                <a:latin typeface="Times New Roman" panose="02020603050405020304" pitchFamily="18" charset="0"/>
                <a:ea typeface="Arial"/>
                <a:cs typeface="Times New Roman" panose="02020603050405020304" pitchFamily="18" charset="0"/>
              </a:rPr>
              <a:t> </a:t>
            </a:r>
            <a:r>
              <a:rPr lang="en-US" sz="2400" dirty="0" err="1" smtClean="0">
                <a:latin typeface="Times New Roman" panose="02020603050405020304" pitchFamily="18" charset="0"/>
                <a:ea typeface="Arial"/>
                <a:cs typeface="Times New Roman" panose="02020603050405020304" pitchFamily="18" charset="0"/>
              </a:rPr>
              <a:t>cầu</a:t>
            </a:r>
            <a:r>
              <a:rPr lang="en-US" sz="2400" dirty="0" smtClean="0">
                <a:latin typeface="Times New Roman" panose="02020603050405020304" pitchFamily="18" charset="0"/>
                <a:ea typeface="Arial"/>
                <a:cs typeface="Times New Roman" panose="02020603050405020304" pitchFamily="18" charset="0"/>
              </a:rPr>
              <a:t> </a:t>
            </a:r>
            <a:r>
              <a:rPr lang="en-US" sz="2400" dirty="0" err="1" smtClean="0">
                <a:latin typeface="Times New Roman" panose="02020603050405020304" pitchFamily="18" charset="0"/>
                <a:ea typeface="Arial"/>
                <a:cs typeface="Times New Roman" panose="02020603050405020304" pitchFamily="18" charset="0"/>
              </a:rPr>
              <a:t>bị</a:t>
            </a:r>
            <a:r>
              <a:rPr lang="en-US" sz="2400" dirty="0" smtClean="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giảm</a:t>
            </a:r>
            <a:r>
              <a:rPr lang="en-US" sz="2400" dirty="0">
                <a:latin typeface="Times New Roman" panose="02020603050405020304" pitchFamily="18" charset="0"/>
                <a:ea typeface="Arial"/>
                <a:cs typeface="Times New Roman" panose="02020603050405020304" pitchFamily="18" charset="0"/>
              </a:rPr>
              <a:t> </a:t>
            </a:r>
            <a:r>
              <a:rPr lang="en-US" sz="2400" dirty="0" err="1">
                <a:latin typeface="Times New Roman" panose="02020603050405020304" pitchFamily="18" charset="0"/>
                <a:ea typeface="Arial"/>
                <a:cs typeface="Times New Roman" panose="02020603050405020304" pitchFamily="18" charset="0"/>
              </a:rPr>
              <a:t>tuyệt</a:t>
            </a:r>
            <a:r>
              <a:rPr lang="en-US" sz="2400" dirty="0">
                <a:latin typeface="Times New Roman" panose="02020603050405020304" pitchFamily="18" charset="0"/>
                <a:ea typeface="Arial"/>
                <a:cs typeface="Times New Roman" panose="02020603050405020304" pitchFamily="18" charset="0"/>
              </a:rPr>
              <a:t> </a:t>
            </a:r>
            <a:r>
              <a:rPr lang="en-US" sz="2400" dirty="0" err="1" smtClean="0">
                <a:latin typeface="Times New Roman" panose="02020603050405020304" pitchFamily="18" charset="0"/>
                <a:ea typeface="Arial"/>
                <a:cs typeface="Times New Roman" panose="02020603050405020304" pitchFamily="18" charset="0"/>
              </a:rPr>
              <a:t>đối</a:t>
            </a:r>
            <a:r>
              <a:rPr lang="en-US" sz="2000" dirty="0" smtClean="0">
                <a:latin typeface="Times New Roman" panose="02020603050405020304" pitchFamily="18" charset="0"/>
                <a:ea typeface="Arial"/>
                <a:cs typeface="Times New Roman" panose="02020603050405020304" pitchFamily="18" charset="0"/>
              </a:rPr>
              <a:t>.</a:t>
            </a:r>
            <a:endParaRPr lang="en-US" sz="2000" dirty="0"/>
          </a:p>
        </p:txBody>
      </p:sp>
      <p:pic>
        <p:nvPicPr>
          <p:cNvPr id="9" name="Picture 2" descr="https://scontent.fdad1-1.fna.fbcdn.net/v/t1.15752-9/52838834_2082044028499066_8049401988451926016_n.jpg?_nc_cat=106&amp;_nc_oc=AQl7Umoi-Nc8450HIuOScB8qlonCm56ALmCcSybEmZyBfug3b0Vu1y9QRtkMftRcEpasWaD52MBLuOLMWLKF7ngS&amp;_nc_ht=scontent.fdad1-1.fna&amp;oh=7c7871c6ae695b05c7b04ece799cef67&amp;oe=5CEFB7F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3551" y="2767903"/>
            <a:ext cx="5791083" cy="32869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59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F3BB5-DD20-479B-ADC9-08A9EB74415D}"/>
              </a:ext>
            </a:extLst>
          </p:cNvPr>
          <p:cNvSpPr txBox="1">
            <a:spLocks/>
          </p:cNvSpPr>
          <p:nvPr/>
        </p:nvSpPr>
        <p:spPr>
          <a:xfrm>
            <a:off x="525780" y="469836"/>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II KHÁI NIỆM VÀ PHÂN LOẠI THIẾU MÁU</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Rectangle 2"/>
          <p:cNvSpPr/>
          <p:nvPr/>
        </p:nvSpPr>
        <p:spPr>
          <a:xfrm>
            <a:off x="951471" y="3620542"/>
            <a:ext cx="1285101" cy="7661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Thiếu</a:t>
            </a:r>
            <a:r>
              <a:rPr lang="en-US" dirty="0" smtClean="0">
                <a:solidFill>
                  <a:schemeClr val="tx1"/>
                </a:solidFill>
              </a:rPr>
              <a:t> </a:t>
            </a:r>
            <a:r>
              <a:rPr lang="en-US" dirty="0" err="1" smtClean="0">
                <a:solidFill>
                  <a:schemeClr val="tx1"/>
                </a:solidFill>
              </a:rPr>
              <a:t>máu</a:t>
            </a:r>
            <a:endParaRPr lang="en-US" dirty="0">
              <a:solidFill>
                <a:schemeClr val="tx1"/>
              </a:solidFill>
            </a:endParaRPr>
          </a:p>
        </p:txBody>
      </p:sp>
      <p:sp>
        <p:nvSpPr>
          <p:cNvPr id="4" name="Rectangle 3"/>
          <p:cNvSpPr/>
          <p:nvPr/>
        </p:nvSpPr>
        <p:spPr>
          <a:xfrm>
            <a:off x="2780273" y="2038865"/>
            <a:ext cx="1804088"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Tính</a:t>
            </a:r>
            <a:r>
              <a:rPr lang="en-US" dirty="0" smtClean="0">
                <a:solidFill>
                  <a:schemeClr val="tx1"/>
                </a:solidFill>
              </a:rPr>
              <a:t> </a:t>
            </a:r>
            <a:r>
              <a:rPr lang="en-US" dirty="0" err="1" smtClean="0">
                <a:solidFill>
                  <a:schemeClr val="tx1"/>
                </a:solidFill>
              </a:rPr>
              <a:t>chất</a:t>
            </a:r>
            <a:r>
              <a:rPr lang="en-US" dirty="0" smtClean="0">
                <a:solidFill>
                  <a:schemeClr val="tx1"/>
                </a:solidFill>
              </a:rPr>
              <a:t> </a:t>
            </a:r>
            <a:r>
              <a:rPr lang="en-US" dirty="0" err="1" smtClean="0">
                <a:solidFill>
                  <a:schemeClr val="tx1"/>
                </a:solidFill>
              </a:rPr>
              <a:t>tiến</a:t>
            </a:r>
            <a:r>
              <a:rPr lang="en-US" dirty="0" smtClean="0">
                <a:solidFill>
                  <a:schemeClr val="tx1"/>
                </a:solidFill>
              </a:rPr>
              <a:t> </a:t>
            </a:r>
            <a:r>
              <a:rPr lang="en-US" dirty="0" err="1" smtClean="0">
                <a:solidFill>
                  <a:schemeClr val="tx1"/>
                </a:solidFill>
              </a:rPr>
              <a:t>triển</a:t>
            </a:r>
            <a:endParaRPr lang="en-US" dirty="0">
              <a:solidFill>
                <a:schemeClr val="tx1"/>
              </a:solidFill>
            </a:endParaRPr>
          </a:p>
        </p:txBody>
      </p:sp>
      <p:sp>
        <p:nvSpPr>
          <p:cNvPr id="5" name="Rectangle 4"/>
          <p:cNvSpPr/>
          <p:nvPr/>
        </p:nvSpPr>
        <p:spPr>
          <a:xfrm>
            <a:off x="5399939" y="2051235"/>
            <a:ext cx="122331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Thiếu</a:t>
            </a:r>
            <a:r>
              <a:rPr lang="en-US" dirty="0" smtClean="0">
                <a:solidFill>
                  <a:schemeClr val="tx1"/>
                </a:solidFill>
              </a:rPr>
              <a:t> </a:t>
            </a:r>
            <a:r>
              <a:rPr lang="en-US" dirty="0" err="1" smtClean="0">
                <a:solidFill>
                  <a:schemeClr val="tx1"/>
                </a:solidFill>
              </a:rPr>
              <a:t>máu</a:t>
            </a:r>
            <a:r>
              <a:rPr lang="en-US" dirty="0" smtClean="0">
                <a:solidFill>
                  <a:schemeClr val="tx1"/>
                </a:solidFill>
              </a:rPr>
              <a:t> </a:t>
            </a:r>
            <a:r>
              <a:rPr lang="en-US" dirty="0" err="1" smtClean="0">
                <a:solidFill>
                  <a:schemeClr val="tx1"/>
                </a:solidFill>
              </a:rPr>
              <a:t>cấp</a:t>
            </a:r>
            <a:r>
              <a:rPr lang="en-US" dirty="0" smtClean="0">
                <a:solidFill>
                  <a:schemeClr val="tx1"/>
                </a:solidFill>
              </a:rPr>
              <a:t> </a:t>
            </a:r>
            <a:r>
              <a:rPr lang="en-US" dirty="0" err="1" smtClean="0">
                <a:solidFill>
                  <a:schemeClr val="tx1"/>
                </a:solidFill>
              </a:rPr>
              <a:t>tính</a:t>
            </a:r>
            <a:r>
              <a:rPr lang="en-US" dirty="0" smtClean="0">
                <a:solidFill>
                  <a:schemeClr val="tx1"/>
                </a:solidFill>
              </a:rPr>
              <a:t>	</a:t>
            </a:r>
            <a:endParaRPr lang="en-US" dirty="0">
              <a:solidFill>
                <a:schemeClr val="tx1"/>
              </a:solidFill>
            </a:endParaRPr>
          </a:p>
        </p:txBody>
      </p:sp>
      <p:sp>
        <p:nvSpPr>
          <p:cNvPr id="6" name="Rectangle 5"/>
          <p:cNvSpPr/>
          <p:nvPr/>
        </p:nvSpPr>
        <p:spPr>
          <a:xfrm>
            <a:off x="6771521" y="2051234"/>
            <a:ext cx="122331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Thiếu</a:t>
            </a:r>
            <a:r>
              <a:rPr lang="en-US" dirty="0" smtClean="0">
                <a:solidFill>
                  <a:schemeClr val="tx1"/>
                </a:solidFill>
              </a:rPr>
              <a:t> </a:t>
            </a:r>
            <a:r>
              <a:rPr lang="en-US" dirty="0" err="1" smtClean="0">
                <a:solidFill>
                  <a:schemeClr val="tx1"/>
                </a:solidFill>
              </a:rPr>
              <a:t>máu</a:t>
            </a:r>
            <a:r>
              <a:rPr lang="en-US" dirty="0" smtClean="0">
                <a:solidFill>
                  <a:schemeClr val="tx1"/>
                </a:solidFill>
              </a:rPr>
              <a:t> </a:t>
            </a:r>
            <a:r>
              <a:rPr lang="en-US" dirty="0" err="1" smtClean="0">
                <a:solidFill>
                  <a:schemeClr val="tx1"/>
                </a:solidFill>
              </a:rPr>
              <a:t>mạn</a:t>
            </a:r>
            <a:r>
              <a:rPr lang="en-US" dirty="0" smtClean="0">
                <a:solidFill>
                  <a:schemeClr val="tx1"/>
                </a:solidFill>
              </a:rPr>
              <a:t> </a:t>
            </a:r>
            <a:r>
              <a:rPr lang="en-US" dirty="0" err="1" smtClean="0">
                <a:solidFill>
                  <a:schemeClr val="tx1"/>
                </a:solidFill>
              </a:rPr>
              <a:t>tính</a:t>
            </a:r>
            <a:endParaRPr lang="en-US" dirty="0">
              <a:solidFill>
                <a:schemeClr val="tx1"/>
              </a:solidFill>
            </a:endParaRPr>
          </a:p>
        </p:txBody>
      </p:sp>
      <p:sp>
        <p:nvSpPr>
          <p:cNvPr id="7" name="Rectangle 6"/>
          <p:cNvSpPr/>
          <p:nvPr/>
        </p:nvSpPr>
        <p:spPr>
          <a:xfrm>
            <a:off x="2792632" y="3089210"/>
            <a:ext cx="179172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Kích</a:t>
            </a:r>
            <a:r>
              <a:rPr lang="en-US" dirty="0" smtClean="0">
                <a:solidFill>
                  <a:schemeClr val="tx1"/>
                </a:solidFill>
              </a:rPr>
              <a:t> </a:t>
            </a:r>
            <a:r>
              <a:rPr lang="en-US" dirty="0" err="1" smtClean="0">
                <a:solidFill>
                  <a:schemeClr val="tx1"/>
                </a:solidFill>
              </a:rPr>
              <a:t>thước</a:t>
            </a:r>
            <a:r>
              <a:rPr lang="en-US" dirty="0" smtClean="0">
                <a:solidFill>
                  <a:schemeClr val="tx1"/>
                </a:solidFill>
              </a:rPr>
              <a:t> </a:t>
            </a:r>
            <a:r>
              <a:rPr lang="en-US" dirty="0" err="1" smtClean="0">
                <a:solidFill>
                  <a:schemeClr val="tx1"/>
                </a:solidFill>
              </a:rPr>
              <a:t>hồng</a:t>
            </a:r>
            <a:r>
              <a:rPr lang="en-US" dirty="0" smtClean="0">
                <a:solidFill>
                  <a:schemeClr val="tx1"/>
                </a:solidFill>
              </a:rPr>
              <a:t> </a:t>
            </a:r>
            <a:r>
              <a:rPr lang="en-US" dirty="0" err="1" smtClean="0">
                <a:solidFill>
                  <a:schemeClr val="tx1"/>
                </a:solidFill>
              </a:rPr>
              <a:t>cầu</a:t>
            </a:r>
            <a:endParaRPr lang="en-US" dirty="0">
              <a:solidFill>
                <a:schemeClr val="tx1"/>
              </a:solidFill>
            </a:endParaRPr>
          </a:p>
        </p:txBody>
      </p:sp>
      <p:sp>
        <p:nvSpPr>
          <p:cNvPr id="8" name="Rectangle 7"/>
          <p:cNvSpPr/>
          <p:nvPr/>
        </p:nvSpPr>
        <p:spPr>
          <a:xfrm>
            <a:off x="5381415" y="3076852"/>
            <a:ext cx="122331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Thiếu</a:t>
            </a:r>
            <a:r>
              <a:rPr lang="en-US" dirty="0" smtClean="0">
                <a:solidFill>
                  <a:schemeClr val="tx1"/>
                </a:solidFill>
              </a:rPr>
              <a:t> </a:t>
            </a:r>
            <a:r>
              <a:rPr lang="en-US" dirty="0" err="1" smtClean="0">
                <a:solidFill>
                  <a:schemeClr val="tx1"/>
                </a:solidFill>
              </a:rPr>
              <a:t>máu</a:t>
            </a:r>
            <a:r>
              <a:rPr lang="en-US" dirty="0" smtClean="0">
                <a:solidFill>
                  <a:schemeClr val="tx1"/>
                </a:solidFill>
              </a:rPr>
              <a:t> HC to</a:t>
            </a:r>
            <a:endParaRPr lang="en-US" dirty="0">
              <a:solidFill>
                <a:schemeClr val="tx1"/>
              </a:solidFill>
            </a:endParaRPr>
          </a:p>
        </p:txBody>
      </p:sp>
      <p:sp>
        <p:nvSpPr>
          <p:cNvPr id="9" name="Rectangle 8"/>
          <p:cNvSpPr/>
          <p:nvPr/>
        </p:nvSpPr>
        <p:spPr>
          <a:xfrm>
            <a:off x="6787992" y="3064486"/>
            <a:ext cx="122331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Thiếu</a:t>
            </a:r>
            <a:r>
              <a:rPr lang="en-US" dirty="0" smtClean="0">
                <a:solidFill>
                  <a:schemeClr val="tx1"/>
                </a:solidFill>
              </a:rPr>
              <a:t> </a:t>
            </a:r>
            <a:r>
              <a:rPr lang="en-US" dirty="0" err="1" smtClean="0">
                <a:solidFill>
                  <a:schemeClr val="tx1"/>
                </a:solidFill>
              </a:rPr>
              <a:t>máu</a:t>
            </a:r>
            <a:r>
              <a:rPr lang="en-US" dirty="0" smtClean="0">
                <a:solidFill>
                  <a:schemeClr val="tx1"/>
                </a:solidFill>
              </a:rPr>
              <a:t> HC </a:t>
            </a:r>
            <a:r>
              <a:rPr lang="en-US" dirty="0" err="1" smtClean="0">
                <a:solidFill>
                  <a:schemeClr val="tx1"/>
                </a:solidFill>
              </a:rPr>
              <a:t>trung</a:t>
            </a:r>
            <a:r>
              <a:rPr lang="en-US" dirty="0" smtClean="0">
                <a:solidFill>
                  <a:schemeClr val="tx1"/>
                </a:solidFill>
              </a:rPr>
              <a:t> </a:t>
            </a:r>
            <a:r>
              <a:rPr lang="en-US" dirty="0" err="1" smtClean="0">
                <a:solidFill>
                  <a:schemeClr val="tx1"/>
                </a:solidFill>
              </a:rPr>
              <a:t>bình</a:t>
            </a:r>
            <a:endParaRPr lang="en-US" dirty="0">
              <a:solidFill>
                <a:schemeClr val="tx1"/>
              </a:solidFill>
            </a:endParaRPr>
          </a:p>
        </p:txBody>
      </p:sp>
      <p:sp>
        <p:nvSpPr>
          <p:cNvPr id="10" name="Rectangle 9"/>
          <p:cNvSpPr/>
          <p:nvPr/>
        </p:nvSpPr>
        <p:spPr>
          <a:xfrm>
            <a:off x="8297597" y="3089208"/>
            <a:ext cx="122331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Thiếu</a:t>
            </a:r>
            <a:r>
              <a:rPr lang="en-US" dirty="0" smtClean="0">
                <a:solidFill>
                  <a:schemeClr val="tx1"/>
                </a:solidFill>
              </a:rPr>
              <a:t> </a:t>
            </a:r>
            <a:r>
              <a:rPr lang="en-US" dirty="0" err="1" smtClean="0">
                <a:solidFill>
                  <a:schemeClr val="tx1"/>
                </a:solidFill>
              </a:rPr>
              <a:t>máu</a:t>
            </a:r>
            <a:r>
              <a:rPr lang="en-US" dirty="0" smtClean="0">
                <a:solidFill>
                  <a:schemeClr val="tx1"/>
                </a:solidFill>
              </a:rPr>
              <a:t> HC </a:t>
            </a:r>
            <a:r>
              <a:rPr lang="en-US" dirty="0" err="1" smtClean="0">
                <a:solidFill>
                  <a:schemeClr val="tx1"/>
                </a:solidFill>
              </a:rPr>
              <a:t>nhỏ</a:t>
            </a:r>
            <a:endParaRPr lang="en-US" dirty="0">
              <a:solidFill>
                <a:schemeClr val="tx1"/>
              </a:solidFill>
            </a:endParaRPr>
          </a:p>
        </p:txBody>
      </p:sp>
      <p:sp>
        <p:nvSpPr>
          <p:cNvPr id="11" name="Rectangle 10"/>
          <p:cNvSpPr/>
          <p:nvPr/>
        </p:nvSpPr>
        <p:spPr>
          <a:xfrm>
            <a:off x="2780275" y="4102443"/>
            <a:ext cx="179172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Tính</a:t>
            </a:r>
            <a:r>
              <a:rPr lang="en-US" dirty="0" smtClean="0">
                <a:solidFill>
                  <a:schemeClr val="tx1"/>
                </a:solidFill>
              </a:rPr>
              <a:t> </a:t>
            </a:r>
            <a:r>
              <a:rPr lang="en-US" dirty="0" err="1" smtClean="0">
                <a:solidFill>
                  <a:schemeClr val="tx1"/>
                </a:solidFill>
              </a:rPr>
              <a:t>chất</a:t>
            </a:r>
            <a:r>
              <a:rPr lang="en-US" dirty="0" smtClean="0">
                <a:solidFill>
                  <a:schemeClr val="tx1"/>
                </a:solidFill>
              </a:rPr>
              <a:t> </a:t>
            </a:r>
            <a:r>
              <a:rPr lang="en-US" dirty="0" err="1" smtClean="0">
                <a:solidFill>
                  <a:schemeClr val="tx1"/>
                </a:solidFill>
              </a:rPr>
              <a:t>thiếu</a:t>
            </a:r>
            <a:r>
              <a:rPr lang="en-US" dirty="0" smtClean="0">
                <a:solidFill>
                  <a:schemeClr val="tx1"/>
                </a:solidFill>
              </a:rPr>
              <a:t> </a:t>
            </a:r>
            <a:r>
              <a:rPr lang="en-US" dirty="0" err="1" smtClean="0">
                <a:solidFill>
                  <a:schemeClr val="tx1"/>
                </a:solidFill>
              </a:rPr>
              <a:t>máu</a:t>
            </a:r>
            <a:endParaRPr lang="en-US" dirty="0">
              <a:solidFill>
                <a:schemeClr val="tx1"/>
              </a:solidFill>
            </a:endParaRPr>
          </a:p>
        </p:txBody>
      </p:sp>
      <p:sp>
        <p:nvSpPr>
          <p:cNvPr id="12" name="Rectangle 11"/>
          <p:cNvSpPr/>
          <p:nvPr/>
        </p:nvSpPr>
        <p:spPr>
          <a:xfrm>
            <a:off x="5381415" y="4102442"/>
            <a:ext cx="122331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Thiếu</a:t>
            </a:r>
            <a:r>
              <a:rPr lang="en-US" dirty="0" smtClean="0">
                <a:solidFill>
                  <a:schemeClr val="tx1"/>
                </a:solidFill>
              </a:rPr>
              <a:t> </a:t>
            </a:r>
            <a:r>
              <a:rPr lang="en-US" dirty="0" err="1" smtClean="0">
                <a:solidFill>
                  <a:schemeClr val="tx1"/>
                </a:solidFill>
              </a:rPr>
              <a:t>máu</a:t>
            </a:r>
            <a:r>
              <a:rPr lang="en-US" dirty="0" smtClean="0">
                <a:solidFill>
                  <a:schemeClr val="tx1"/>
                </a:solidFill>
              </a:rPr>
              <a:t> </a:t>
            </a:r>
            <a:r>
              <a:rPr lang="en-US" dirty="0" err="1" smtClean="0">
                <a:solidFill>
                  <a:schemeClr val="tx1"/>
                </a:solidFill>
              </a:rPr>
              <a:t>nhược</a:t>
            </a:r>
            <a:r>
              <a:rPr lang="en-US" dirty="0" smtClean="0">
                <a:solidFill>
                  <a:schemeClr val="tx1"/>
                </a:solidFill>
              </a:rPr>
              <a:t> </a:t>
            </a:r>
            <a:r>
              <a:rPr lang="en-US" dirty="0" err="1" smtClean="0">
                <a:solidFill>
                  <a:schemeClr val="tx1"/>
                </a:solidFill>
              </a:rPr>
              <a:t>sắc</a:t>
            </a:r>
            <a:endParaRPr lang="en-US" dirty="0">
              <a:solidFill>
                <a:schemeClr val="tx1"/>
              </a:solidFill>
            </a:endParaRPr>
          </a:p>
        </p:txBody>
      </p:sp>
      <p:sp>
        <p:nvSpPr>
          <p:cNvPr id="13" name="Rectangle 12"/>
          <p:cNvSpPr/>
          <p:nvPr/>
        </p:nvSpPr>
        <p:spPr>
          <a:xfrm>
            <a:off x="6800349" y="4102443"/>
            <a:ext cx="122331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Thiếu</a:t>
            </a:r>
            <a:r>
              <a:rPr lang="en-US" dirty="0" smtClean="0">
                <a:solidFill>
                  <a:schemeClr val="tx1"/>
                </a:solidFill>
              </a:rPr>
              <a:t> </a:t>
            </a:r>
            <a:r>
              <a:rPr lang="en-US" dirty="0" err="1" smtClean="0">
                <a:solidFill>
                  <a:schemeClr val="tx1"/>
                </a:solidFill>
              </a:rPr>
              <a:t>máu</a:t>
            </a:r>
            <a:r>
              <a:rPr lang="en-US" dirty="0" smtClean="0">
                <a:solidFill>
                  <a:schemeClr val="tx1"/>
                </a:solidFill>
              </a:rPr>
              <a:t> </a:t>
            </a:r>
            <a:r>
              <a:rPr lang="en-US" dirty="0" err="1" smtClean="0">
                <a:solidFill>
                  <a:schemeClr val="tx1"/>
                </a:solidFill>
              </a:rPr>
              <a:t>đẳng</a:t>
            </a:r>
            <a:r>
              <a:rPr lang="en-US" dirty="0" smtClean="0">
                <a:solidFill>
                  <a:schemeClr val="tx1"/>
                </a:solidFill>
              </a:rPr>
              <a:t> </a:t>
            </a:r>
            <a:r>
              <a:rPr lang="en-US" dirty="0" err="1" smtClean="0">
                <a:solidFill>
                  <a:schemeClr val="tx1"/>
                </a:solidFill>
              </a:rPr>
              <a:t>sắc</a:t>
            </a:r>
            <a:endParaRPr lang="en-US" dirty="0">
              <a:solidFill>
                <a:schemeClr val="tx1"/>
              </a:solidFill>
            </a:endParaRPr>
          </a:p>
        </p:txBody>
      </p:sp>
      <p:sp>
        <p:nvSpPr>
          <p:cNvPr id="14" name="Rectangle 13"/>
          <p:cNvSpPr/>
          <p:nvPr/>
        </p:nvSpPr>
        <p:spPr>
          <a:xfrm>
            <a:off x="8297597" y="4114799"/>
            <a:ext cx="122331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Thiếu</a:t>
            </a:r>
            <a:r>
              <a:rPr lang="en-US" dirty="0" smtClean="0">
                <a:solidFill>
                  <a:schemeClr val="tx1"/>
                </a:solidFill>
              </a:rPr>
              <a:t> </a:t>
            </a:r>
            <a:r>
              <a:rPr lang="en-US" dirty="0" err="1" smtClean="0">
                <a:solidFill>
                  <a:schemeClr val="tx1"/>
                </a:solidFill>
              </a:rPr>
              <a:t>máu</a:t>
            </a:r>
            <a:r>
              <a:rPr lang="en-US" dirty="0" smtClean="0">
                <a:solidFill>
                  <a:schemeClr val="tx1"/>
                </a:solidFill>
              </a:rPr>
              <a:t> </a:t>
            </a:r>
            <a:r>
              <a:rPr lang="en-US" dirty="0" err="1" smtClean="0">
                <a:solidFill>
                  <a:schemeClr val="tx1"/>
                </a:solidFill>
              </a:rPr>
              <a:t>ưu</a:t>
            </a:r>
            <a:r>
              <a:rPr lang="en-US" dirty="0" smtClean="0">
                <a:solidFill>
                  <a:schemeClr val="tx1"/>
                </a:solidFill>
              </a:rPr>
              <a:t> </a:t>
            </a:r>
            <a:r>
              <a:rPr lang="en-US" dirty="0" err="1" smtClean="0">
                <a:solidFill>
                  <a:schemeClr val="tx1"/>
                </a:solidFill>
              </a:rPr>
              <a:t>sắc</a:t>
            </a:r>
            <a:endParaRPr lang="en-US" dirty="0">
              <a:solidFill>
                <a:schemeClr val="tx1"/>
              </a:solidFill>
            </a:endParaRPr>
          </a:p>
        </p:txBody>
      </p:sp>
      <p:sp>
        <p:nvSpPr>
          <p:cNvPr id="15" name="Rectangle 14"/>
          <p:cNvSpPr/>
          <p:nvPr/>
        </p:nvSpPr>
        <p:spPr>
          <a:xfrm>
            <a:off x="2767918" y="5115697"/>
            <a:ext cx="179172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Nguyên</a:t>
            </a:r>
            <a:r>
              <a:rPr lang="en-US" dirty="0" smtClean="0">
                <a:solidFill>
                  <a:schemeClr val="tx1"/>
                </a:solidFill>
              </a:rPr>
              <a:t> </a:t>
            </a:r>
            <a:r>
              <a:rPr lang="en-US" dirty="0" err="1" smtClean="0">
                <a:solidFill>
                  <a:schemeClr val="tx1"/>
                </a:solidFill>
              </a:rPr>
              <a:t>ngân</a:t>
            </a:r>
            <a:r>
              <a:rPr lang="en-US" dirty="0" smtClean="0">
                <a:solidFill>
                  <a:schemeClr val="tx1"/>
                </a:solidFill>
              </a:rPr>
              <a:t> </a:t>
            </a:r>
            <a:r>
              <a:rPr lang="en-US" dirty="0" err="1" smtClean="0">
                <a:solidFill>
                  <a:schemeClr val="tx1"/>
                </a:solidFill>
              </a:rPr>
              <a:t>và</a:t>
            </a:r>
            <a:r>
              <a:rPr lang="en-US" dirty="0" smtClean="0">
                <a:solidFill>
                  <a:schemeClr val="tx1"/>
                </a:solidFill>
              </a:rPr>
              <a:t> </a:t>
            </a:r>
            <a:r>
              <a:rPr lang="en-US" dirty="0" err="1" smtClean="0">
                <a:solidFill>
                  <a:schemeClr val="tx1"/>
                </a:solidFill>
              </a:rPr>
              <a:t>cơ</a:t>
            </a:r>
            <a:r>
              <a:rPr lang="en-US" dirty="0" smtClean="0">
                <a:solidFill>
                  <a:schemeClr val="tx1"/>
                </a:solidFill>
              </a:rPr>
              <a:t> </a:t>
            </a:r>
            <a:r>
              <a:rPr lang="en-US" dirty="0" err="1" smtClean="0">
                <a:solidFill>
                  <a:schemeClr val="tx1"/>
                </a:solidFill>
              </a:rPr>
              <a:t>chế</a:t>
            </a:r>
            <a:r>
              <a:rPr lang="en-US" dirty="0" smtClean="0">
                <a:solidFill>
                  <a:schemeClr val="tx1"/>
                </a:solidFill>
              </a:rPr>
              <a:t> </a:t>
            </a:r>
            <a:r>
              <a:rPr lang="en-US" dirty="0" err="1" smtClean="0">
                <a:solidFill>
                  <a:schemeClr val="tx1"/>
                </a:solidFill>
              </a:rPr>
              <a:t>bệnh</a:t>
            </a:r>
            <a:r>
              <a:rPr lang="en-US" dirty="0" smtClean="0">
                <a:solidFill>
                  <a:schemeClr val="tx1"/>
                </a:solidFill>
              </a:rPr>
              <a:t> </a:t>
            </a:r>
            <a:r>
              <a:rPr lang="en-US" dirty="0" err="1" smtClean="0">
                <a:solidFill>
                  <a:schemeClr val="tx1"/>
                </a:solidFill>
              </a:rPr>
              <a:t>sinh</a:t>
            </a:r>
            <a:endParaRPr lang="en-US" dirty="0">
              <a:solidFill>
                <a:schemeClr val="tx1"/>
              </a:solidFill>
            </a:endParaRPr>
          </a:p>
        </p:txBody>
      </p:sp>
      <p:sp>
        <p:nvSpPr>
          <p:cNvPr id="16" name="Rectangle 15"/>
          <p:cNvSpPr/>
          <p:nvPr/>
        </p:nvSpPr>
        <p:spPr>
          <a:xfrm>
            <a:off x="5381415" y="5115696"/>
            <a:ext cx="122331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Chảy</a:t>
            </a:r>
            <a:r>
              <a:rPr lang="en-US" dirty="0" smtClean="0">
                <a:solidFill>
                  <a:schemeClr val="tx1"/>
                </a:solidFill>
              </a:rPr>
              <a:t> </a:t>
            </a:r>
            <a:r>
              <a:rPr lang="en-US" dirty="0" err="1" smtClean="0">
                <a:solidFill>
                  <a:schemeClr val="tx1"/>
                </a:solidFill>
              </a:rPr>
              <a:t>máu</a:t>
            </a:r>
            <a:endParaRPr lang="en-US" dirty="0">
              <a:solidFill>
                <a:schemeClr val="tx1"/>
              </a:solidFill>
            </a:endParaRPr>
          </a:p>
        </p:txBody>
      </p:sp>
      <p:sp>
        <p:nvSpPr>
          <p:cNvPr id="17" name="Rectangle 16"/>
          <p:cNvSpPr/>
          <p:nvPr/>
        </p:nvSpPr>
        <p:spPr>
          <a:xfrm>
            <a:off x="6800348" y="5115697"/>
            <a:ext cx="122331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Rối</a:t>
            </a:r>
            <a:r>
              <a:rPr lang="en-US" dirty="0" smtClean="0">
                <a:solidFill>
                  <a:schemeClr val="tx1"/>
                </a:solidFill>
              </a:rPr>
              <a:t> </a:t>
            </a:r>
            <a:r>
              <a:rPr lang="en-US" dirty="0" err="1" smtClean="0">
                <a:solidFill>
                  <a:schemeClr val="tx1"/>
                </a:solidFill>
              </a:rPr>
              <a:t>loạn</a:t>
            </a:r>
            <a:r>
              <a:rPr lang="en-US" dirty="0" smtClean="0">
                <a:solidFill>
                  <a:schemeClr val="tx1"/>
                </a:solidFill>
              </a:rPr>
              <a:t> </a:t>
            </a:r>
            <a:r>
              <a:rPr lang="en-US" dirty="0" err="1" smtClean="0">
                <a:solidFill>
                  <a:schemeClr val="tx1"/>
                </a:solidFill>
              </a:rPr>
              <a:t>tạo</a:t>
            </a:r>
            <a:r>
              <a:rPr lang="en-US" dirty="0" smtClean="0">
                <a:solidFill>
                  <a:schemeClr val="tx1"/>
                </a:solidFill>
              </a:rPr>
              <a:t> </a:t>
            </a:r>
            <a:r>
              <a:rPr lang="en-US" dirty="0" err="1" smtClean="0">
                <a:solidFill>
                  <a:schemeClr val="tx1"/>
                </a:solidFill>
              </a:rPr>
              <a:t>máu</a:t>
            </a:r>
            <a:endParaRPr lang="en-US" dirty="0">
              <a:solidFill>
                <a:schemeClr val="tx1"/>
              </a:solidFill>
            </a:endParaRPr>
          </a:p>
        </p:txBody>
      </p:sp>
      <p:sp>
        <p:nvSpPr>
          <p:cNvPr id="18" name="Rectangle 17"/>
          <p:cNvSpPr/>
          <p:nvPr/>
        </p:nvSpPr>
        <p:spPr>
          <a:xfrm>
            <a:off x="8309953" y="5115695"/>
            <a:ext cx="1223319" cy="864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Huyết</a:t>
            </a:r>
            <a:r>
              <a:rPr lang="en-US" dirty="0" smtClean="0">
                <a:solidFill>
                  <a:schemeClr val="tx1"/>
                </a:solidFill>
              </a:rPr>
              <a:t> </a:t>
            </a:r>
            <a:r>
              <a:rPr lang="en-US" dirty="0" err="1" smtClean="0">
                <a:solidFill>
                  <a:schemeClr val="tx1"/>
                </a:solidFill>
              </a:rPr>
              <a:t>tán</a:t>
            </a:r>
            <a:endParaRPr lang="en-US" dirty="0">
              <a:solidFill>
                <a:schemeClr val="tx1"/>
              </a:solidFill>
            </a:endParaRPr>
          </a:p>
        </p:txBody>
      </p:sp>
      <p:cxnSp>
        <p:nvCxnSpPr>
          <p:cNvPr id="22" name="Elbow Connector 21"/>
          <p:cNvCxnSpPr/>
          <p:nvPr/>
        </p:nvCxnSpPr>
        <p:spPr>
          <a:xfrm flipV="1">
            <a:off x="2236572" y="3521717"/>
            <a:ext cx="556060" cy="48190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H="1">
            <a:off x="2357065" y="4124074"/>
            <a:ext cx="580747" cy="26567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flipH="1" flipV="1">
            <a:off x="2109908" y="2863689"/>
            <a:ext cx="1050344" cy="26567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15" idx="1"/>
          </p:cNvCxnSpPr>
          <p:nvPr/>
        </p:nvCxnSpPr>
        <p:spPr>
          <a:xfrm rot="16200000" flipH="1">
            <a:off x="2140811" y="4921076"/>
            <a:ext cx="1000899" cy="2533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3"/>
            <a:endCxn id="5" idx="1"/>
          </p:cNvCxnSpPr>
          <p:nvPr/>
        </p:nvCxnSpPr>
        <p:spPr>
          <a:xfrm>
            <a:off x="4584361" y="2471352"/>
            <a:ext cx="815578" cy="12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3"/>
            <a:endCxn id="8" idx="1"/>
          </p:cNvCxnSpPr>
          <p:nvPr/>
        </p:nvCxnSpPr>
        <p:spPr>
          <a:xfrm flipV="1">
            <a:off x="4584361" y="3509339"/>
            <a:ext cx="797054" cy="12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3"/>
            <a:endCxn id="12" idx="1"/>
          </p:cNvCxnSpPr>
          <p:nvPr/>
        </p:nvCxnSpPr>
        <p:spPr>
          <a:xfrm flipV="1">
            <a:off x="4572004" y="4534929"/>
            <a:ext cx="8094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5" idx="3"/>
            <a:endCxn id="16" idx="1"/>
          </p:cNvCxnSpPr>
          <p:nvPr/>
        </p:nvCxnSpPr>
        <p:spPr>
          <a:xfrm flipV="1">
            <a:off x="4559647" y="5548183"/>
            <a:ext cx="82176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 idx="3"/>
            <a:endCxn id="6" idx="1"/>
          </p:cNvCxnSpPr>
          <p:nvPr/>
        </p:nvCxnSpPr>
        <p:spPr>
          <a:xfrm flipV="1">
            <a:off x="6623258" y="2483721"/>
            <a:ext cx="14826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8" idx="3"/>
            <a:endCxn id="9" idx="1"/>
          </p:cNvCxnSpPr>
          <p:nvPr/>
        </p:nvCxnSpPr>
        <p:spPr>
          <a:xfrm flipV="1">
            <a:off x="6604734" y="3496973"/>
            <a:ext cx="183258" cy="12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2" idx="3"/>
            <a:endCxn id="13" idx="1"/>
          </p:cNvCxnSpPr>
          <p:nvPr/>
        </p:nvCxnSpPr>
        <p:spPr>
          <a:xfrm>
            <a:off x="6604734" y="4534929"/>
            <a:ext cx="19561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3"/>
            <a:endCxn id="17" idx="1"/>
          </p:cNvCxnSpPr>
          <p:nvPr/>
        </p:nvCxnSpPr>
        <p:spPr>
          <a:xfrm>
            <a:off x="6604734" y="5548183"/>
            <a:ext cx="19561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9" idx="3"/>
            <a:endCxn id="10" idx="1"/>
          </p:cNvCxnSpPr>
          <p:nvPr/>
        </p:nvCxnSpPr>
        <p:spPr>
          <a:xfrm>
            <a:off x="8011311" y="3496973"/>
            <a:ext cx="286286" cy="24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3" idx="3"/>
            <a:endCxn id="14" idx="1"/>
          </p:cNvCxnSpPr>
          <p:nvPr/>
        </p:nvCxnSpPr>
        <p:spPr>
          <a:xfrm>
            <a:off x="8023668" y="4534930"/>
            <a:ext cx="273929" cy="123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3"/>
            <a:endCxn id="18" idx="1"/>
          </p:cNvCxnSpPr>
          <p:nvPr/>
        </p:nvCxnSpPr>
        <p:spPr>
          <a:xfrm flipV="1">
            <a:off x="8023667" y="5548182"/>
            <a:ext cx="286286" cy="2"/>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16692" y="1260385"/>
            <a:ext cx="3076832" cy="646331"/>
          </a:xfrm>
          <a:prstGeom prst="rect">
            <a:avLst/>
          </a:prstGeom>
          <a:noFill/>
        </p:spPr>
        <p:txBody>
          <a:bodyPr wrap="square" rtlCol="0">
            <a:spAutoFit/>
          </a:bodyPr>
          <a:lstStyle/>
          <a:p>
            <a:r>
              <a:rPr lang="en-US" sz="3600" dirty="0">
                <a:solidFill>
                  <a:srgbClr val="FF0000"/>
                </a:solidFill>
              </a:rPr>
              <a:t>2, </a:t>
            </a:r>
            <a:r>
              <a:rPr lang="en-US" sz="3600" b="1" dirty="0" err="1">
                <a:solidFill>
                  <a:srgbClr val="FF0000"/>
                </a:solidFill>
              </a:rPr>
              <a:t>Phân</a:t>
            </a:r>
            <a:r>
              <a:rPr lang="en-US" sz="3600" b="1" dirty="0">
                <a:solidFill>
                  <a:srgbClr val="FF0000"/>
                </a:solidFill>
              </a:rPr>
              <a:t> </a:t>
            </a:r>
            <a:r>
              <a:rPr lang="en-US" sz="3600" b="1" dirty="0" err="1">
                <a:solidFill>
                  <a:srgbClr val="FF0000"/>
                </a:solidFill>
              </a:rPr>
              <a:t>loại</a:t>
            </a:r>
            <a:r>
              <a:rPr lang="en-US" sz="3600" b="1" dirty="0">
                <a:solidFill>
                  <a:srgbClr val="FF0000"/>
                </a:solidFill>
              </a:rPr>
              <a:t> </a:t>
            </a:r>
          </a:p>
        </p:txBody>
      </p:sp>
    </p:spTree>
    <p:extLst>
      <p:ext uri="{BB962C8B-B14F-4D97-AF65-F5344CB8AC3E}">
        <p14:creationId xmlns:p14="http://schemas.microsoft.com/office/powerpoint/2010/main" val="460666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98CFFB6A-FBF5-4204-882F-FAEB76AFAAED}"/>
              </a:ext>
            </a:extLst>
          </p:cNvPr>
          <p:cNvSpPr txBox="1">
            <a:spLocks/>
          </p:cNvSpPr>
          <p:nvPr/>
        </p:nvSpPr>
        <p:spPr>
          <a:xfrm>
            <a:off x="587375" y="369358"/>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III. THIẾU MÁU DO THIẾU SẮT</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1075037" y="1682408"/>
            <a:ext cx="2755558" cy="646331"/>
          </a:xfrm>
          <a:prstGeom prst="rect">
            <a:avLst/>
          </a:prstGeom>
          <a:noFill/>
        </p:spPr>
        <p:txBody>
          <a:bodyPr wrap="square" rtlCol="0">
            <a:spAutoFit/>
          </a:bodyPr>
          <a:lstStyle/>
          <a:p>
            <a:r>
              <a:rPr lang="en-US" sz="3600" dirty="0" smtClean="0">
                <a:solidFill>
                  <a:srgbClr val="FF0000"/>
                </a:solidFill>
              </a:rPr>
              <a:t>1, </a:t>
            </a:r>
            <a:r>
              <a:rPr lang="en-US" sz="2800" b="1" dirty="0" err="1" smtClean="0">
                <a:solidFill>
                  <a:srgbClr val="FF0000"/>
                </a:solidFill>
              </a:rPr>
              <a:t>Khái</a:t>
            </a:r>
            <a:r>
              <a:rPr lang="en-US" sz="2800" b="1" dirty="0" smtClean="0">
                <a:solidFill>
                  <a:srgbClr val="FF0000"/>
                </a:solidFill>
              </a:rPr>
              <a:t> </a:t>
            </a:r>
            <a:r>
              <a:rPr lang="en-US" sz="2800" b="1" dirty="0" err="1" smtClean="0">
                <a:solidFill>
                  <a:srgbClr val="FF0000"/>
                </a:solidFill>
              </a:rPr>
              <a:t>Niệm</a:t>
            </a:r>
            <a:endParaRPr lang="en-US" sz="2800" b="1" dirty="0">
              <a:solidFill>
                <a:srgbClr val="FF0000"/>
              </a:solidFill>
            </a:endParaRPr>
          </a:p>
        </p:txBody>
      </p:sp>
      <p:sp>
        <p:nvSpPr>
          <p:cNvPr id="8" name="TextBox 7"/>
          <p:cNvSpPr txBox="1"/>
          <p:nvPr/>
        </p:nvSpPr>
        <p:spPr>
          <a:xfrm>
            <a:off x="1186249" y="2314493"/>
            <a:ext cx="9181070" cy="1969770"/>
          </a:xfrm>
          <a:prstGeom prst="rect">
            <a:avLst/>
          </a:prstGeom>
          <a:noFill/>
        </p:spPr>
        <p:txBody>
          <a:bodyPr wrap="square" rtlCol="0">
            <a:spAutoFit/>
          </a:bodyPr>
          <a:lstStyle/>
          <a:p>
            <a:r>
              <a:rPr lang="en-US" sz="2000" dirty="0" err="1">
                <a:latin typeface="Times New Roman" panose="02020603050405020304" pitchFamily="18" charset="0"/>
                <a:ea typeface="Arial"/>
                <a:cs typeface="Times New Roman" panose="02020603050405020304" pitchFamily="18" charset="0"/>
              </a:rPr>
              <a:t>Là</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tình</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trạng</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thiếu</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máu</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mạn</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tính</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được</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đặc</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trưng</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bởi</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các</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hồng</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cầu</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nhạt</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màu</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nhỏ</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và</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không</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đủ</a:t>
            </a:r>
            <a:r>
              <a:rPr lang="en-US" sz="2000" dirty="0">
                <a:latin typeface="Times New Roman" panose="02020603050405020304" pitchFamily="18" charset="0"/>
                <a:ea typeface="Arial"/>
                <a:cs typeface="Times New Roman" panose="02020603050405020304" pitchFamily="18" charset="0"/>
              </a:rPr>
              <a:t> </a:t>
            </a:r>
            <a:r>
              <a:rPr lang="en-US" sz="2000" dirty="0" err="1" smtClean="0">
                <a:latin typeface="Times New Roman" panose="02020603050405020304" pitchFamily="18" charset="0"/>
                <a:ea typeface="Arial"/>
                <a:cs typeface="Times New Roman" panose="02020603050405020304" pitchFamily="18" charset="0"/>
              </a:rPr>
              <a:t>sắt</a:t>
            </a:r>
            <a:r>
              <a:rPr lang="en-US" sz="2000" dirty="0" smtClean="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Thiếu</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sắt</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là</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nguyên</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nhân</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thường</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gặp</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nhất</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của</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thiếu</a:t>
            </a:r>
            <a:r>
              <a:rPr lang="en-US" sz="2000" dirty="0">
                <a:latin typeface="Times New Roman" panose="02020603050405020304" pitchFamily="18" charset="0"/>
                <a:ea typeface="Arial"/>
                <a:cs typeface="Times New Roman" panose="02020603050405020304" pitchFamily="18" charset="0"/>
              </a:rPr>
              <a:t> </a:t>
            </a:r>
            <a:r>
              <a:rPr lang="en-US" sz="2000" dirty="0" err="1">
                <a:latin typeface="Times New Roman" panose="02020603050405020304" pitchFamily="18" charset="0"/>
                <a:ea typeface="Arial"/>
                <a:cs typeface="Times New Roman" panose="02020603050405020304" pitchFamily="18" charset="0"/>
              </a:rPr>
              <a:t>máu</a:t>
            </a:r>
            <a:r>
              <a:rPr lang="en-US" sz="2000" dirty="0" smtClean="0">
                <a:latin typeface="Times New Roman" panose="02020603050405020304" pitchFamily="18" charset="0"/>
                <a:ea typeface="Arial"/>
                <a:cs typeface="Times New Roman" panose="02020603050405020304" pitchFamily="18" charset="0"/>
              </a:rPr>
              <a:t>.</a:t>
            </a:r>
          </a:p>
          <a:p>
            <a:r>
              <a:rPr lang="en-US" sz="2000" dirty="0">
                <a:latin typeface="Times New Roman" panose="02020603050405020304" pitchFamily="18" charset="0"/>
                <a:ea typeface="Arial"/>
                <a:cs typeface="Times New Roman" panose="02020603050405020304" pitchFamily="18" charset="0"/>
              </a:rPr>
              <a:t> </a:t>
            </a:r>
            <a:endParaRPr lang="en-US" sz="2000" dirty="0" smtClean="0">
              <a:latin typeface="Times New Roman" panose="02020603050405020304" pitchFamily="18" charset="0"/>
              <a:ea typeface="Arial"/>
              <a:cs typeface="Times New Roman" panose="02020603050405020304" pitchFamily="18" charset="0"/>
            </a:endParaRPr>
          </a:p>
          <a:p>
            <a:r>
              <a:rPr lang="en-US" sz="2000" dirty="0" err="1" smtClean="0">
                <a:latin typeface="Times New Roman" panose="02020603050405020304" pitchFamily="18" charset="0"/>
                <a:ea typeface="Arial"/>
                <a:cs typeface="Times New Roman" panose="02020603050405020304" pitchFamily="18" charset="0"/>
              </a:rPr>
              <a:t>Chỉ</a:t>
            </a:r>
            <a:r>
              <a:rPr lang="en-US" sz="2000" dirty="0" smtClean="0">
                <a:latin typeface="Times New Roman" panose="02020603050405020304" pitchFamily="18" charset="0"/>
                <a:ea typeface="Arial"/>
                <a:cs typeface="Times New Roman" panose="02020603050405020304" pitchFamily="18" charset="0"/>
              </a:rPr>
              <a:t> </a:t>
            </a:r>
            <a:r>
              <a:rPr lang="en-US" sz="2000" dirty="0" err="1" smtClean="0">
                <a:latin typeface="Times New Roman" panose="02020603050405020304" pitchFamily="18" charset="0"/>
                <a:ea typeface="Arial"/>
                <a:cs typeface="Times New Roman" panose="02020603050405020304" pitchFamily="18" charset="0"/>
              </a:rPr>
              <a:t>số</a:t>
            </a:r>
            <a:r>
              <a:rPr lang="en-US" sz="2000" dirty="0" smtClean="0">
                <a:latin typeface="Times New Roman" panose="02020603050405020304" pitchFamily="18" charset="0"/>
                <a:ea typeface="Arial"/>
                <a:cs typeface="Times New Roman" panose="02020603050405020304" pitchFamily="18" charset="0"/>
              </a:rPr>
              <a:t> Ferritin &lt; 1</a:t>
            </a:r>
            <a:r>
              <a:rPr lang="en-US" sz="2000" dirty="0" smtClean="0"/>
              <a:t>2 </a:t>
            </a:r>
            <a:r>
              <a:rPr lang="en-US" sz="2000" dirty="0">
                <a:latin typeface="Times New Roman" panose="02020603050405020304" pitchFamily="18" charset="0"/>
                <a:ea typeface="Arial"/>
                <a:cs typeface="Times New Roman" panose="02020603050405020304" pitchFamily="18" charset="0"/>
              </a:rPr>
              <a:t>µg/ L</a:t>
            </a:r>
          </a:p>
          <a:p>
            <a:endParaRPr lang="en-US" sz="2000" dirty="0">
              <a:latin typeface="Times New Roman" panose="02020603050405020304" pitchFamily="18" charset="0"/>
              <a:ea typeface="Arial"/>
              <a:cs typeface="Times New Roman" panose="02020603050405020304" pitchFamily="18" charset="0"/>
            </a:endParaRPr>
          </a:p>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7054" y="3831746"/>
            <a:ext cx="4286248" cy="240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34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98CFFB6A-FBF5-4204-882F-FAEB76AFAAED}"/>
              </a:ext>
            </a:extLst>
          </p:cNvPr>
          <p:cNvSpPr txBox="1">
            <a:spLocks/>
          </p:cNvSpPr>
          <p:nvPr/>
        </p:nvSpPr>
        <p:spPr>
          <a:xfrm>
            <a:off x="587375" y="369358"/>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III. THIẾU MÁU DO THIẾU SẮT</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87374" y="1606378"/>
            <a:ext cx="3091848" cy="584775"/>
          </a:xfrm>
          <a:prstGeom prst="rect">
            <a:avLst/>
          </a:prstGeom>
          <a:noFill/>
        </p:spPr>
        <p:txBody>
          <a:bodyPr wrap="square" rtlCol="0">
            <a:spAutoFit/>
          </a:bodyPr>
          <a:lstStyle/>
          <a:p>
            <a:r>
              <a:rPr lang="en-US" sz="3200" dirty="0" smtClean="0">
                <a:solidFill>
                  <a:srgbClr val="FF0000"/>
                </a:solidFill>
              </a:rPr>
              <a:t>2, </a:t>
            </a:r>
            <a:r>
              <a:rPr lang="en-US" sz="2800" b="1" dirty="0" err="1" smtClean="0">
                <a:solidFill>
                  <a:srgbClr val="FF0000"/>
                </a:solidFill>
              </a:rPr>
              <a:t>Nguyên</a:t>
            </a:r>
            <a:r>
              <a:rPr lang="en-US" sz="2800" b="1" dirty="0" smtClean="0">
                <a:solidFill>
                  <a:srgbClr val="FF0000"/>
                </a:solidFill>
              </a:rPr>
              <a:t> </a:t>
            </a:r>
            <a:r>
              <a:rPr lang="en-US" sz="2800" b="1" dirty="0" err="1" smtClean="0">
                <a:solidFill>
                  <a:srgbClr val="FF0000"/>
                </a:solidFill>
              </a:rPr>
              <a:t>nhân</a:t>
            </a:r>
            <a:endParaRPr lang="en-US" sz="2800" b="1" dirty="0">
              <a:solidFill>
                <a:srgbClr val="FF0000"/>
              </a:solidFill>
            </a:endParaRPr>
          </a:p>
        </p:txBody>
      </p:sp>
      <p:sp>
        <p:nvSpPr>
          <p:cNvPr id="8" name="Rectangle 7"/>
          <p:cNvSpPr/>
          <p:nvPr/>
        </p:nvSpPr>
        <p:spPr>
          <a:xfrm>
            <a:off x="4139526" y="2310691"/>
            <a:ext cx="3262177" cy="667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Thiếu</a:t>
            </a:r>
            <a:r>
              <a:rPr lang="en-US" sz="2800" dirty="0" smtClean="0">
                <a:solidFill>
                  <a:schemeClr val="tx1"/>
                </a:solidFill>
              </a:rPr>
              <a:t> </a:t>
            </a:r>
            <a:r>
              <a:rPr lang="en-US" sz="2800" dirty="0" err="1" smtClean="0">
                <a:solidFill>
                  <a:schemeClr val="tx1"/>
                </a:solidFill>
              </a:rPr>
              <a:t>máu</a:t>
            </a:r>
            <a:r>
              <a:rPr lang="en-US" sz="2800" dirty="0" smtClean="0">
                <a:solidFill>
                  <a:schemeClr val="tx1"/>
                </a:solidFill>
              </a:rPr>
              <a:t> do </a:t>
            </a:r>
            <a:r>
              <a:rPr lang="en-US" sz="2800" dirty="0" err="1" smtClean="0">
                <a:solidFill>
                  <a:schemeClr val="tx1"/>
                </a:solidFill>
              </a:rPr>
              <a:t>sắt</a:t>
            </a:r>
            <a:endParaRPr lang="en-US" sz="2800" dirty="0">
              <a:solidFill>
                <a:schemeClr val="tx1"/>
              </a:solidFill>
            </a:endParaRPr>
          </a:p>
        </p:txBody>
      </p:sp>
      <p:sp>
        <p:nvSpPr>
          <p:cNvPr id="10" name="Rectangle 9"/>
          <p:cNvSpPr/>
          <p:nvPr/>
        </p:nvSpPr>
        <p:spPr>
          <a:xfrm>
            <a:off x="1297464" y="3472249"/>
            <a:ext cx="2557859" cy="97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cung</a:t>
            </a:r>
            <a:r>
              <a:rPr lang="en-US" sz="2400" dirty="0" smtClean="0">
                <a:solidFill>
                  <a:schemeClr val="tx1"/>
                </a:solidFill>
              </a:rPr>
              <a:t> </a:t>
            </a:r>
            <a:r>
              <a:rPr lang="en-US" sz="2400" dirty="0" err="1" smtClean="0">
                <a:solidFill>
                  <a:schemeClr val="tx1"/>
                </a:solidFill>
              </a:rPr>
              <a:t>cấp</a:t>
            </a:r>
            <a:r>
              <a:rPr lang="en-US" sz="2400" dirty="0" smtClean="0">
                <a:solidFill>
                  <a:schemeClr val="tx1"/>
                </a:solidFill>
              </a:rPr>
              <a:t> </a:t>
            </a:r>
            <a:r>
              <a:rPr lang="en-US" sz="2400" dirty="0" err="1" smtClean="0">
                <a:solidFill>
                  <a:schemeClr val="tx1"/>
                </a:solidFill>
              </a:rPr>
              <a:t>đủ</a:t>
            </a:r>
            <a:r>
              <a:rPr lang="en-US" sz="2400" dirty="0" smtClean="0">
                <a:solidFill>
                  <a:schemeClr val="tx1"/>
                </a:solidFill>
              </a:rPr>
              <a:t> </a:t>
            </a:r>
            <a:r>
              <a:rPr lang="en-US" sz="2400" dirty="0" err="1" smtClean="0">
                <a:solidFill>
                  <a:schemeClr val="tx1"/>
                </a:solidFill>
              </a:rPr>
              <a:t>nhu</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sắt</a:t>
            </a:r>
            <a:r>
              <a:rPr lang="en-US" sz="2400" dirty="0" smtClean="0">
                <a:solidFill>
                  <a:schemeClr val="tx1"/>
                </a:solidFill>
              </a:rPr>
              <a:t>:</a:t>
            </a:r>
            <a:endParaRPr lang="en-US" sz="2400" dirty="0">
              <a:solidFill>
                <a:schemeClr val="tx1"/>
              </a:solidFill>
            </a:endParaRPr>
          </a:p>
        </p:txBody>
      </p:sp>
      <p:sp>
        <p:nvSpPr>
          <p:cNvPr id="15" name="Rectangle 14"/>
          <p:cNvSpPr/>
          <p:nvPr/>
        </p:nvSpPr>
        <p:spPr>
          <a:xfrm>
            <a:off x="7772400" y="3472248"/>
            <a:ext cx="2273643" cy="8526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smtClean="0">
                <a:solidFill>
                  <a:schemeClr val="tx1"/>
                </a:solidFill>
              </a:rPr>
              <a:t>Mất</a:t>
            </a:r>
            <a:r>
              <a:rPr lang="en-US" sz="2100" dirty="0" smtClean="0">
                <a:solidFill>
                  <a:schemeClr val="tx1"/>
                </a:solidFill>
              </a:rPr>
              <a:t> </a:t>
            </a:r>
            <a:r>
              <a:rPr lang="en-US" sz="2100" dirty="0" err="1" smtClean="0">
                <a:solidFill>
                  <a:schemeClr val="tx1"/>
                </a:solidFill>
              </a:rPr>
              <a:t>sắt</a:t>
            </a:r>
            <a:r>
              <a:rPr lang="en-US" sz="2100" dirty="0" smtClean="0">
                <a:solidFill>
                  <a:schemeClr val="tx1"/>
                </a:solidFill>
              </a:rPr>
              <a:t> do </a:t>
            </a:r>
            <a:r>
              <a:rPr lang="en-US" sz="2100" dirty="0" err="1" smtClean="0">
                <a:solidFill>
                  <a:schemeClr val="tx1"/>
                </a:solidFill>
              </a:rPr>
              <a:t>mất</a:t>
            </a:r>
            <a:r>
              <a:rPr lang="en-US" sz="2100" dirty="0" smtClean="0">
                <a:solidFill>
                  <a:schemeClr val="tx1"/>
                </a:solidFill>
              </a:rPr>
              <a:t> </a:t>
            </a:r>
            <a:r>
              <a:rPr lang="en-US" sz="2100" dirty="0" err="1" smtClean="0">
                <a:solidFill>
                  <a:schemeClr val="tx1"/>
                </a:solidFill>
              </a:rPr>
              <a:t>máu</a:t>
            </a:r>
            <a:r>
              <a:rPr lang="en-US" sz="2100" dirty="0" smtClean="0">
                <a:solidFill>
                  <a:schemeClr val="tx1"/>
                </a:solidFill>
              </a:rPr>
              <a:t> </a:t>
            </a:r>
            <a:r>
              <a:rPr lang="en-US" sz="2100" dirty="0" err="1" smtClean="0">
                <a:solidFill>
                  <a:schemeClr val="tx1"/>
                </a:solidFill>
              </a:rPr>
              <a:t>mạn</a:t>
            </a:r>
            <a:r>
              <a:rPr lang="en-US" sz="2100" dirty="0" smtClean="0">
                <a:solidFill>
                  <a:schemeClr val="tx1"/>
                </a:solidFill>
              </a:rPr>
              <a:t> </a:t>
            </a:r>
            <a:r>
              <a:rPr lang="en-US" sz="2100" dirty="0" err="1" smtClean="0">
                <a:solidFill>
                  <a:schemeClr val="tx1"/>
                </a:solidFill>
              </a:rPr>
              <a:t>tính</a:t>
            </a:r>
            <a:endParaRPr lang="en-US" sz="2100" dirty="0" smtClean="0">
              <a:solidFill>
                <a:schemeClr val="tx1"/>
              </a:solidFill>
            </a:endParaRPr>
          </a:p>
        </p:txBody>
      </p:sp>
      <p:sp>
        <p:nvSpPr>
          <p:cNvPr id="17" name="Rectangle 16"/>
          <p:cNvSpPr/>
          <p:nvPr/>
        </p:nvSpPr>
        <p:spPr>
          <a:xfrm>
            <a:off x="7772401" y="4905633"/>
            <a:ext cx="1248032" cy="1396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bệnh</a:t>
            </a:r>
            <a:r>
              <a:rPr lang="en-US" sz="2000" dirty="0" smtClean="0">
                <a:solidFill>
                  <a:schemeClr val="tx1"/>
                </a:solidFill>
              </a:rPr>
              <a:t>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biến</a:t>
            </a:r>
            <a:r>
              <a:rPr lang="en-US" sz="2000" dirty="0" smtClean="0">
                <a:solidFill>
                  <a:schemeClr val="tx1"/>
                </a:solidFill>
              </a:rPr>
              <a:t> </a:t>
            </a:r>
            <a:r>
              <a:rPr lang="en-US" sz="2000" dirty="0" err="1" smtClean="0">
                <a:solidFill>
                  <a:schemeClr val="tx1"/>
                </a:solidFill>
              </a:rPr>
              <a:t>chứng</a:t>
            </a:r>
            <a:r>
              <a:rPr lang="en-US" sz="2000" dirty="0" smtClean="0">
                <a:solidFill>
                  <a:schemeClr val="tx1"/>
                </a:solidFill>
              </a:rPr>
              <a:t> </a:t>
            </a:r>
            <a:r>
              <a:rPr lang="en-US" sz="2000" dirty="0" err="1" smtClean="0">
                <a:solidFill>
                  <a:schemeClr val="tx1"/>
                </a:solidFill>
              </a:rPr>
              <a:t>chảy</a:t>
            </a:r>
            <a:r>
              <a:rPr lang="en-US" sz="2000" dirty="0" smtClean="0">
                <a:solidFill>
                  <a:schemeClr val="tx1"/>
                </a:solidFill>
              </a:rPr>
              <a:t> </a:t>
            </a:r>
            <a:r>
              <a:rPr lang="en-US" sz="2000" dirty="0" err="1" smtClean="0">
                <a:solidFill>
                  <a:schemeClr val="tx1"/>
                </a:solidFill>
              </a:rPr>
              <a:t>máu</a:t>
            </a:r>
            <a:r>
              <a:rPr lang="en-US" sz="2000" dirty="0" smtClean="0">
                <a:solidFill>
                  <a:schemeClr val="tx1"/>
                </a:solidFill>
              </a:rPr>
              <a:t> </a:t>
            </a:r>
            <a:endParaRPr lang="en-US" sz="2000" dirty="0">
              <a:solidFill>
                <a:schemeClr val="tx1"/>
              </a:solidFill>
            </a:endParaRPr>
          </a:p>
        </p:txBody>
      </p:sp>
      <p:cxnSp>
        <p:nvCxnSpPr>
          <p:cNvPr id="19" name="Straight Arrow Connector 18"/>
          <p:cNvCxnSpPr>
            <a:endCxn id="10" idx="0"/>
          </p:cNvCxnSpPr>
          <p:nvPr/>
        </p:nvCxnSpPr>
        <p:spPr>
          <a:xfrm flipH="1">
            <a:off x="2576394" y="2994425"/>
            <a:ext cx="3148855" cy="477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2"/>
            <a:endCxn id="15" idx="0"/>
          </p:cNvCxnSpPr>
          <p:nvPr/>
        </p:nvCxnSpPr>
        <p:spPr>
          <a:xfrm>
            <a:off x="5770615" y="2977979"/>
            <a:ext cx="3138607" cy="494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402602" y="4324865"/>
            <a:ext cx="0" cy="580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1581680" y="4448433"/>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4641" y="4905633"/>
            <a:ext cx="1081238" cy="119860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a:t>
            </a:r>
            <a:r>
              <a:rPr lang="en-US" dirty="0" err="1" smtClean="0">
                <a:solidFill>
                  <a:schemeClr val="tx1"/>
                </a:solidFill>
              </a:rPr>
              <a:t>tăng</a:t>
            </a:r>
            <a:r>
              <a:rPr lang="en-US" dirty="0" smtClean="0">
                <a:solidFill>
                  <a:schemeClr val="tx1"/>
                </a:solidFill>
              </a:rPr>
              <a:t> </a:t>
            </a:r>
            <a:r>
              <a:rPr lang="en-US" dirty="0" err="1" smtClean="0">
                <a:solidFill>
                  <a:schemeClr val="tx1"/>
                </a:solidFill>
              </a:rPr>
              <a:t>nhu</a:t>
            </a:r>
            <a:r>
              <a:rPr lang="en-US" dirty="0" smtClean="0">
                <a:solidFill>
                  <a:schemeClr val="tx1"/>
                </a:solidFill>
              </a:rPr>
              <a:t> </a:t>
            </a:r>
            <a:r>
              <a:rPr lang="en-US" dirty="0" err="1" smtClean="0">
                <a:solidFill>
                  <a:schemeClr val="tx1"/>
                </a:solidFill>
              </a:rPr>
              <a:t>cầu</a:t>
            </a:r>
            <a:r>
              <a:rPr lang="en-US" dirty="0" smtClean="0">
                <a:solidFill>
                  <a:schemeClr val="tx1"/>
                </a:solidFill>
              </a:rPr>
              <a:t> </a:t>
            </a:r>
            <a:r>
              <a:rPr lang="en-US" dirty="0" err="1" smtClean="0">
                <a:solidFill>
                  <a:schemeClr val="tx1"/>
                </a:solidFill>
              </a:rPr>
              <a:t>sắt</a:t>
            </a:r>
            <a:endParaRPr lang="en-US" dirty="0">
              <a:solidFill>
                <a:schemeClr val="tx1"/>
              </a:solidFill>
            </a:endParaRPr>
          </a:p>
        </p:txBody>
      </p:sp>
      <p:sp>
        <p:nvSpPr>
          <p:cNvPr id="7" name="Rectangle 6"/>
          <p:cNvSpPr/>
          <p:nvPr/>
        </p:nvSpPr>
        <p:spPr>
          <a:xfrm>
            <a:off x="2001792" y="4905632"/>
            <a:ext cx="1075038" cy="119860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a:t>
            </a:r>
            <a:r>
              <a:rPr lang="en-US" dirty="0" err="1" smtClean="0">
                <a:solidFill>
                  <a:schemeClr val="tx1"/>
                </a:solidFill>
              </a:rPr>
              <a:t>cung</a:t>
            </a:r>
            <a:r>
              <a:rPr lang="en-US" dirty="0" smtClean="0">
                <a:solidFill>
                  <a:schemeClr val="tx1"/>
                </a:solidFill>
              </a:rPr>
              <a:t> </a:t>
            </a:r>
            <a:r>
              <a:rPr lang="en-US" dirty="0" err="1" smtClean="0">
                <a:solidFill>
                  <a:schemeClr val="tx1"/>
                </a:solidFill>
              </a:rPr>
              <a:t>cấp</a:t>
            </a:r>
            <a:r>
              <a:rPr lang="en-US" dirty="0" smtClean="0">
                <a:solidFill>
                  <a:schemeClr val="tx1"/>
                </a:solidFill>
              </a:rPr>
              <a:t> </a:t>
            </a:r>
            <a:r>
              <a:rPr lang="en-US" dirty="0" err="1" smtClean="0">
                <a:solidFill>
                  <a:schemeClr val="tx1"/>
                </a:solidFill>
              </a:rPr>
              <a:t>thiếu</a:t>
            </a:r>
            <a:endParaRPr lang="en-US" dirty="0">
              <a:solidFill>
                <a:schemeClr val="tx1"/>
              </a:solidFill>
            </a:endParaRPr>
          </a:p>
        </p:txBody>
      </p:sp>
      <p:cxnSp>
        <p:nvCxnSpPr>
          <p:cNvPr id="11" name="Straight Arrow Connector 10"/>
          <p:cNvCxnSpPr/>
          <p:nvPr/>
        </p:nvCxnSpPr>
        <p:spPr>
          <a:xfrm>
            <a:off x="2557865" y="4448433"/>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28204" y="4905633"/>
            <a:ext cx="1170803" cy="11986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a:t>
            </a:r>
            <a:r>
              <a:rPr lang="en-US" dirty="0" err="1" smtClean="0">
                <a:solidFill>
                  <a:schemeClr val="tx1"/>
                </a:solidFill>
              </a:rPr>
              <a:t>cơ</a:t>
            </a:r>
            <a:r>
              <a:rPr lang="en-US" dirty="0" smtClean="0">
                <a:solidFill>
                  <a:schemeClr val="tx1"/>
                </a:solidFill>
              </a:rPr>
              <a:t> </a:t>
            </a:r>
            <a:r>
              <a:rPr lang="en-US" dirty="0" err="1" smtClean="0">
                <a:solidFill>
                  <a:schemeClr val="tx1"/>
                </a:solidFill>
              </a:rPr>
              <a:t>thể</a:t>
            </a:r>
            <a:r>
              <a:rPr lang="en-US" dirty="0" smtClean="0">
                <a:solidFill>
                  <a:schemeClr val="tx1"/>
                </a:solidFill>
              </a:rPr>
              <a:t>	 </a:t>
            </a:r>
            <a:r>
              <a:rPr lang="en-US" dirty="0" err="1" smtClean="0">
                <a:solidFill>
                  <a:schemeClr val="tx1"/>
                </a:solidFill>
              </a:rPr>
              <a:t>giảm</a:t>
            </a:r>
            <a:r>
              <a:rPr lang="en-US" dirty="0" smtClean="0">
                <a:solidFill>
                  <a:schemeClr val="tx1"/>
                </a:solidFill>
              </a:rPr>
              <a:t> </a:t>
            </a:r>
            <a:r>
              <a:rPr lang="en-US" dirty="0" err="1" smtClean="0">
                <a:solidFill>
                  <a:schemeClr val="tx1"/>
                </a:solidFill>
              </a:rPr>
              <a:t>hấp</a:t>
            </a:r>
            <a:r>
              <a:rPr lang="en-US" dirty="0" smtClean="0">
                <a:solidFill>
                  <a:schemeClr val="tx1"/>
                </a:solidFill>
              </a:rPr>
              <a:t> </a:t>
            </a:r>
            <a:r>
              <a:rPr lang="en-US" dirty="0" err="1" smtClean="0">
                <a:solidFill>
                  <a:schemeClr val="tx1"/>
                </a:solidFill>
              </a:rPr>
              <a:t>thu</a:t>
            </a:r>
            <a:endParaRPr lang="en-US" dirty="0">
              <a:solidFill>
                <a:schemeClr val="tx1"/>
              </a:solidFill>
            </a:endParaRPr>
          </a:p>
        </p:txBody>
      </p:sp>
      <p:cxnSp>
        <p:nvCxnSpPr>
          <p:cNvPr id="22" name="Straight Arrow Connector 21"/>
          <p:cNvCxnSpPr/>
          <p:nvPr/>
        </p:nvCxnSpPr>
        <p:spPr>
          <a:xfrm>
            <a:off x="3707047" y="4448433"/>
            <a:ext cx="0" cy="457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279925" y="4905632"/>
            <a:ext cx="1260390" cy="13963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Tan </a:t>
            </a:r>
            <a:r>
              <a:rPr lang="en-US" dirty="0" err="1" smtClean="0">
                <a:solidFill>
                  <a:schemeClr val="tx1"/>
                </a:solidFill>
              </a:rPr>
              <a:t>máu</a:t>
            </a:r>
            <a:r>
              <a:rPr lang="en-US" dirty="0" smtClean="0">
                <a:solidFill>
                  <a:schemeClr val="tx1"/>
                </a:solidFill>
              </a:rPr>
              <a:t> </a:t>
            </a:r>
            <a:r>
              <a:rPr lang="en-US" dirty="0" err="1" smtClean="0">
                <a:solidFill>
                  <a:schemeClr val="tx1"/>
                </a:solidFill>
              </a:rPr>
              <a:t>trong</a:t>
            </a:r>
            <a:r>
              <a:rPr lang="en-US" dirty="0" smtClean="0">
                <a:solidFill>
                  <a:schemeClr val="tx1"/>
                </a:solidFill>
              </a:rPr>
              <a:t> </a:t>
            </a:r>
            <a:r>
              <a:rPr lang="en-US" dirty="0" err="1" smtClean="0">
                <a:solidFill>
                  <a:schemeClr val="tx1"/>
                </a:solidFill>
              </a:rPr>
              <a:t>lòng</a:t>
            </a:r>
            <a:r>
              <a:rPr lang="en-US" dirty="0" smtClean="0">
                <a:solidFill>
                  <a:schemeClr val="tx1"/>
                </a:solidFill>
              </a:rPr>
              <a:t> </a:t>
            </a:r>
            <a:r>
              <a:rPr lang="en-US" dirty="0" err="1" smtClean="0">
                <a:solidFill>
                  <a:schemeClr val="tx1"/>
                </a:solidFill>
              </a:rPr>
              <a:t>thành</a:t>
            </a:r>
            <a:r>
              <a:rPr lang="en-US" dirty="0" smtClean="0">
                <a:solidFill>
                  <a:schemeClr val="tx1"/>
                </a:solidFill>
              </a:rPr>
              <a:t> </a:t>
            </a:r>
            <a:r>
              <a:rPr lang="en-US" dirty="0" err="1" smtClean="0">
                <a:solidFill>
                  <a:schemeClr val="tx1"/>
                </a:solidFill>
              </a:rPr>
              <a:t>mạch</a:t>
            </a:r>
            <a:endParaRPr lang="en-US" dirty="0">
              <a:solidFill>
                <a:schemeClr val="tx1"/>
              </a:solidFill>
            </a:endParaRPr>
          </a:p>
        </p:txBody>
      </p:sp>
      <p:cxnSp>
        <p:nvCxnSpPr>
          <p:cNvPr id="28" name="Straight Arrow Connector 27"/>
          <p:cNvCxnSpPr/>
          <p:nvPr/>
        </p:nvCxnSpPr>
        <p:spPr>
          <a:xfrm>
            <a:off x="9654775" y="4328981"/>
            <a:ext cx="0" cy="576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725249" y="2994425"/>
            <a:ext cx="0" cy="389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01301" y="3472249"/>
            <a:ext cx="3064476" cy="856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Rối</a:t>
            </a:r>
            <a:r>
              <a:rPr lang="en-US" dirty="0" smtClean="0">
                <a:solidFill>
                  <a:schemeClr val="tx1"/>
                </a:solidFill>
              </a:rPr>
              <a:t> </a:t>
            </a:r>
            <a:r>
              <a:rPr lang="en-US" dirty="0" err="1" smtClean="0">
                <a:solidFill>
                  <a:schemeClr val="tx1"/>
                </a:solidFill>
              </a:rPr>
              <a:t>loạn</a:t>
            </a:r>
            <a:r>
              <a:rPr lang="en-US" dirty="0" smtClean="0">
                <a:solidFill>
                  <a:schemeClr val="tx1"/>
                </a:solidFill>
              </a:rPr>
              <a:t> </a:t>
            </a:r>
            <a:r>
              <a:rPr lang="en-US" dirty="0" err="1" smtClean="0">
                <a:solidFill>
                  <a:schemeClr val="tx1"/>
                </a:solidFill>
              </a:rPr>
              <a:t>chuyển</a:t>
            </a:r>
            <a:r>
              <a:rPr lang="en-US" dirty="0" smtClean="0">
                <a:solidFill>
                  <a:schemeClr val="tx1"/>
                </a:solidFill>
              </a:rPr>
              <a:t> </a:t>
            </a:r>
            <a:r>
              <a:rPr lang="en-US" dirty="0" err="1" smtClean="0">
                <a:solidFill>
                  <a:schemeClr val="tx1"/>
                </a:solidFill>
              </a:rPr>
              <a:t>hóa</a:t>
            </a:r>
            <a:r>
              <a:rPr lang="en-US" dirty="0" smtClean="0">
                <a:solidFill>
                  <a:schemeClr val="tx1"/>
                </a:solidFill>
              </a:rPr>
              <a:t> </a:t>
            </a:r>
            <a:r>
              <a:rPr lang="en-US" dirty="0" err="1" smtClean="0">
                <a:solidFill>
                  <a:schemeClr val="tx1"/>
                </a:solidFill>
              </a:rPr>
              <a:t>sắt</a:t>
            </a:r>
            <a:r>
              <a:rPr lang="en-US" dirty="0" smtClean="0">
                <a:solidFill>
                  <a:schemeClr val="tx1"/>
                </a:solidFill>
              </a:rPr>
              <a:t> </a:t>
            </a:r>
            <a:r>
              <a:rPr lang="en-US" dirty="0" err="1" smtClean="0">
                <a:solidFill>
                  <a:schemeClr val="tx1"/>
                </a:solidFill>
              </a:rPr>
              <a:t>bẩm</a:t>
            </a:r>
            <a:r>
              <a:rPr lang="en-US" dirty="0" smtClean="0">
                <a:solidFill>
                  <a:schemeClr val="tx1"/>
                </a:solidFill>
              </a:rPr>
              <a:t> </a:t>
            </a:r>
            <a:r>
              <a:rPr lang="en-US" dirty="0" err="1" smtClean="0">
                <a:solidFill>
                  <a:schemeClr val="tx1"/>
                </a:solidFill>
              </a:rPr>
              <a:t>sinh</a:t>
            </a:r>
            <a:endParaRPr lang="en-US" dirty="0">
              <a:solidFill>
                <a:schemeClr val="tx1"/>
              </a:solidFill>
            </a:endParaRPr>
          </a:p>
        </p:txBody>
      </p:sp>
    </p:spTree>
    <p:extLst>
      <p:ext uri="{BB962C8B-B14F-4D97-AF65-F5344CB8AC3E}">
        <p14:creationId xmlns:p14="http://schemas.microsoft.com/office/powerpoint/2010/main" val="2898880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8CFFB6A-FBF5-4204-882F-FAEB76AFAAED}"/>
              </a:ext>
            </a:extLst>
          </p:cNvPr>
          <p:cNvSpPr txBox="1">
            <a:spLocks/>
          </p:cNvSpPr>
          <p:nvPr/>
        </p:nvSpPr>
        <p:spPr>
          <a:xfrm>
            <a:off x="587375" y="307573"/>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III. THIẾU MÁU DO THIẾU SẮT</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587375" y="1346881"/>
            <a:ext cx="3091848" cy="584775"/>
          </a:xfrm>
          <a:prstGeom prst="rect">
            <a:avLst/>
          </a:prstGeom>
          <a:noFill/>
        </p:spPr>
        <p:txBody>
          <a:bodyPr wrap="square" rtlCol="0">
            <a:spAutoFit/>
          </a:bodyPr>
          <a:lstStyle/>
          <a:p>
            <a:r>
              <a:rPr lang="en-US" sz="3200" dirty="0" smtClean="0">
                <a:solidFill>
                  <a:srgbClr val="FF0000"/>
                </a:solidFill>
              </a:rPr>
              <a:t>2, </a:t>
            </a:r>
            <a:r>
              <a:rPr lang="en-US" sz="2800" b="1" dirty="0" err="1" smtClean="0">
                <a:solidFill>
                  <a:srgbClr val="FF0000"/>
                </a:solidFill>
              </a:rPr>
              <a:t>Nguyên</a:t>
            </a:r>
            <a:r>
              <a:rPr lang="en-US" sz="2800" b="1" dirty="0" smtClean="0">
                <a:solidFill>
                  <a:srgbClr val="FF0000"/>
                </a:solidFill>
              </a:rPr>
              <a:t> </a:t>
            </a:r>
            <a:r>
              <a:rPr lang="en-US" sz="2800" b="1" dirty="0" err="1" smtClean="0">
                <a:solidFill>
                  <a:srgbClr val="FF0000"/>
                </a:solidFill>
              </a:rPr>
              <a:t>nhân</a:t>
            </a:r>
            <a:endParaRPr lang="en-US" sz="2800" b="1" dirty="0">
              <a:solidFill>
                <a:srgbClr val="FF0000"/>
              </a:solidFill>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394" y="2147354"/>
            <a:ext cx="3418656" cy="263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s://scontent.fdad2-1.fna.fbcdn.net/v/t1.15752-9/52694936_830550893949319_2605994122930028544_n.jpg?_nc_cat=109&amp;_nc_oc=AQkyyf58jlx6kxDBmAytnHbZcTxi1YOd4m7j_J0xTBcXlUBVhS-We3A_pmFVX4_hEdWIh1eNXVntLiAKaqSS3vTg&amp;_nc_ht=scontent.fdad2-1.fna&amp;oh=f7a23d641aacedc1e074f893093343af&amp;oe=5D26334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217" y="2147354"/>
            <a:ext cx="3535708" cy="26319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content.fdad1-1.fna.fbcdn.net/v/t1.15752-9/52723239_967876786742250_6414789293029457920_n.jpg?_nc_cat=102&amp;_nc_oc=AQm3FIFil7UjzSVu7BchksYCha9Xv_R_uiwwAbn8OwOnTcIuuoe5fREi08EhdGweFmolMA0snngzX7kyUY4aRTgQ&amp;_nc_ht=scontent.fdad1-1.fna&amp;oh=30a7ccb3053b1b53d60e5f385593974e&amp;oe=5CE281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339" y="2147354"/>
            <a:ext cx="3306655" cy="26319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743200" y="5128056"/>
            <a:ext cx="7080422" cy="646331"/>
          </a:xfrm>
          <a:prstGeom prst="rect">
            <a:avLst/>
          </a:prstGeom>
          <a:noFill/>
        </p:spPr>
        <p:txBody>
          <a:bodyPr wrap="square" rtlCol="0">
            <a:spAutoFit/>
          </a:bodyPr>
          <a:lstStyle/>
          <a:p>
            <a:r>
              <a:rPr lang="en-US" dirty="0" err="1" smtClean="0"/>
              <a:t>Hình</a:t>
            </a:r>
            <a:r>
              <a:rPr lang="en-US" dirty="0" smtClean="0"/>
              <a:t> </a:t>
            </a:r>
            <a:r>
              <a:rPr lang="en-US" dirty="0" err="1" smtClean="0"/>
              <a:t>ảnh</a:t>
            </a:r>
            <a:r>
              <a:rPr lang="en-US" dirty="0" smtClean="0"/>
              <a:t> minh </a:t>
            </a:r>
            <a:r>
              <a:rPr lang="en-US" dirty="0" err="1" smtClean="0"/>
              <a:t>họa</a:t>
            </a:r>
            <a:r>
              <a:rPr lang="en-US" dirty="0" smtClean="0"/>
              <a:t> </a:t>
            </a:r>
            <a:r>
              <a:rPr lang="en-US" dirty="0" err="1" smtClean="0"/>
              <a:t>về</a:t>
            </a:r>
            <a:r>
              <a:rPr lang="en-US" dirty="0" smtClean="0"/>
              <a:t> </a:t>
            </a:r>
            <a:r>
              <a:rPr lang="en-US" dirty="0" err="1" smtClean="0"/>
              <a:t>nguyên</a:t>
            </a:r>
            <a:r>
              <a:rPr lang="en-US" dirty="0" smtClean="0"/>
              <a:t> </a:t>
            </a:r>
            <a:r>
              <a:rPr lang="en-US" dirty="0" err="1" smtClean="0"/>
              <a:t>nhân</a:t>
            </a:r>
            <a:r>
              <a:rPr lang="en-US" dirty="0" smtClean="0"/>
              <a:t> </a:t>
            </a:r>
            <a:r>
              <a:rPr lang="en-US" dirty="0" err="1" smtClean="0"/>
              <a:t>gây</a:t>
            </a:r>
            <a:r>
              <a:rPr lang="en-US" dirty="0" smtClean="0"/>
              <a:t> </a:t>
            </a:r>
            <a:r>
              <a:rPr lang="en-US" dirty="0" err="1" smtClean="0"/>
              <a:t>ra</a:t>
            </a:r>
            <a:r>
              <a:rPr lang="en-US" dirty="0" smtClean="0"/>
              <a:t> </a:t>
            </a:r>
            <a:r>
              <a:rPr lang="en-US" dirty="0" err="1" smtClean="0"/>
              <a:t>thiếu</a:t>
            </a:r>
            <a:r>
              <a:rPr lang="en-US" dirty="0" smtClean="0"/>
              <a:t> </a:t>
            </a:r>
            <a:r>
              <a:rPr lang="en-US" dirty="0" err="1" smtClean="0"/>
              <a:t>máu</a:t>
            </a:r>
            <a:r>
              <a:rPr lang="en-US" dirty="0" smtClean="0"/>
              <a:t> do </a:t>
            </a:r>
            <a:r>
              <a:rPr lang="en-US" dirty="0" err="1" smtClean="0"/>
              <a:t>thiếu</a:t>
            </a:r>
            <a:r>
              <a:rPr lang="en-US" dirty="0" smtClean="0"/>
              <a:t> </a:t>
            </a:r>
            <a:r>
              <a:rPr lang="en-US" dirty="0" err="1" smtClean="0"/>
              <a:t>sắc</a:t>
            </a:r>
            <a:endParaRPr lang="en-US" dirty="0" smtClean="0"/>
          </a:p>
          <a:p>
            <a:endParaRPr lang="en-US" dirty="0"/>
          </a:p>
        </p:txBody>
      </p:sp>
    </p:spTree>
    <p:extLst>
      <p:ext uri="{BB962C8B-B14F-4D97-AF65-F5344CB8AC3E}">
        <p14:creationId xmlns:p14="http://schemas.microsoft.com/office/powerpoint/2010/main" val="143015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C9A70C-C00F-4C7C-872B-95AEE264870B}"/>
              </a:ext>
            </a:extLst>
          </p:cNvPr>
          <p:cNvSpPr>
            <a:spLocks noGrp="1"/>
          </p:cNvSpPr>
          <p:nvPr>
            <p:ph idx="1"/>
          </p:nvPr>
        </p:nvSpPr>
        <p:spPr>
          <a:xfrm>
            <a:off x="1054728" y="1581665"/>
            <a:ext cx="4048613" cy="5004485"/>
          </a:xfrm>
        </p:spPr>
        <p:txBody>
          <a:bodyPr>
            <a:normAutofit fontScale="32500" lnSpcReduction="20000"/>
          </a:bodyPr>
          <a:lstStyle/>
          <a:p>
            <a:pPr marL="0" indent="0">
              <a:buNone/>
            </a:pPr>
            <a:r>
              <a:rPr lang="en-US" sz="7400" b="1" dirty="0">
                <a:solidFill>
                  <a:srgbClr val="FF0000"/>
                </a:solidFill>
                <a:latin typeface="Arial" panose="020B0604020202020204" pitchFamily="34" charset="0"/>
                <a:cs typeface="Arial" panose="020B0604020202020204" pitchFamily="34" charset="0"/>
              </a:rPr>
              <a:t>3</a:t>
            </a:r>
            <a:r>
              <a:rPr lang="en-US" sz="7400" b="1" dirty="0" smtClean="0">
                <a:solidFill>
                  <a:srgbClr val="FF0000"/>
                </a:solidFill>
                <a:latin typeface="Arial" panose="020B0604020202020204" pitchFamily="34" charset="0"/>
                <a:cs typeface="Arial" panose="020B0604020202020204" pitchFamily="34" charset="0"/>
              </a:rPr>
              <a:t>. </a:t>
            </a:r>
            <a:r>
              <a:rPr lang="en-US" sz="7400" b="1" dirty="0" err="1" smtClean="0">
                <a:solidFill>
                  <a:srgbClr val="FF0000"/>
                </a:solidFill>
                <a:latin typeface="Arial" panose="020B0604020202020204" pitchFamily="34" charset="0"/>
                <a:cs typeface="Arial" panose="020B0604020202020204" pitchFamily="34" charset="0"/>
              </a:rPr>
              <a:t>Triệu</a:t>
            </a:r>
            <a:r>
              <a:rPr lang="en-US" sz="7400" b="1" dirty="0" smtClean="0">
                <a:solidFill>
                  <a:srgbClr val="FF0000"/>
                </a:solidFill>
                <a:latin typeface="Arial" panose="020B0604020202020204" pitchFamily="34" charset="0"/>
                <a:cs typeface="Arial" panose="020B0604020202020204" pitchFamily="34" charset="0"/>
              </a:rPr>
              <a:t> </a:t>
            </a:r>
            <a:r>
              <a:rPr lang="en-US" sz="7400" b="1" dirty="0" err="1" smtClean="0">
                <a:solidFill>
                  <a:srgbClr val="FF0000"/>
                </a:solidFill>
                <a:latin typeface="Arial" panose="020B0604020202020204" pitchFamily="34" charset="0"/>
                <a:cs typeface="Arial" panose="020B0604020202020204" pitchFamily="34" charset="0"/>
              </a:rPr>
              <a:t>chứng</a:t>
            </a:r>
            <a:r>
              <a:rPr lang="en-US" sz="3400" b="1" dirty="0" smtClean="0">
                <a:solidFill>
                  <a:srgbClr val="FF0000"/>
                </a:solidFill>
                <a:latin typeface="Arial" panose="020B0604020202020204" pitchFamily="34" charset="0"/>
                <a:cs typeface="Arial" panose="020B0604020202020204" pitchFamily="34" charset="0"/>
              </a:rPr>
              <a:t>:</a:t>
            </a:r>
          </a:p>
          <a:p>
            <a:pPr marL="0" marR="5080" lvl="2" indent="0" algn="just">
              <a:lnSpc>
                <a:spcPct val="150000"/>
              </a:lnSpc>
              <a:buNone/>
              <a:tabLst>
                <a:tab pos="756920" algn="l"/>
              </a:tabLst>
            </a:pPr>
            <a:r>
              <a:rPr lang="vi-VN" sz="6000" spc="-5" dirty="0" smtClean="0">
                <a:cs typeface="Calibri"/>
              </a:rPr>
              <a:t>Người </a:t>
            </a:r>
            <a:r>
              <a:rPr lang="vi-VN" sz="6000" spc="-5" dirty="0">
                <a:cs typeface="Calibri"/>
              </a:rPr>
              <a:t>bị </a:t>
            </a:r>
            <a:r>
              <a:rPr lang="vi-VN" sz="6000" spc="-10" dirty="0">
                <a:cs typeface="Calibri"/>
              </a:rPr>
              <a:t>bệnh </a:t>
            </a:r>
            <a:r>
              <a:rPr lang="vi-VN" sz="6000" spc="-5" dirty="0">
                <a:cs typeface="Calibri"/>
              </a:rPr>
              <a:t>thiếu máu, thiếu sắt </a:t>
            </a:r>
            <a:r>
              <a:rPr lang="vi-VN" sz="6000" spc="-10" dirty="0">
                <a:cs typeface="Calibri"/>
              </a:rPr>
              <a:t>thường </a:t>
            </a:r>
            <a:r>
              <a:rPr lang="vi-VN" sz="6000" spc="-5" dirty="0">
                <a:cs typeface="Calibri"/>
              </a:rPr>
              <a:t>có </a:t>
            </a:r>
            <a:r>
              <a:rPr lang="vi-VN" sz="6000" dirty="0">
                <a:cs typeface="Calibri"/>
              </a:rPr>
              <a:t>triệu </a:t>
            </a:r>
            <a:r>
              <a:rPr lang="vi-VN" sz="6000" spc="-5" dirty="0">
                <a:cs typeface="Calibri"/>
              </a:rPr>
              <a:t>chứng da xanh xao,  niêm mạc nhợt </a:t>
            </a:r>
            <a:r>
              <a:rPr lang="vi-VN" sz="6000" dirty="0">
                <a:cs typeface="Calibri"/>
              </a:rPr>
              <a:t>nhạt, </a:t>
            </a:r>
            <a:r>
              <a:rPr lang="vi-VN" sz="6000" spc="-5" dirty="0">
                <a:cs typeface="Calibri"/>
              </a:rPr>
              <a:t>lưỡi nhợt, </a:t>
            </a:r>
            <a:r>
              <a:rPr lang="vi-VN" sz="6000" spc="-10" dirty="0">
                <a:cs typeface="Calibri"/>
              </a:rPr>
              <a:t>nhẵn </a:t>
            </a:r>
            <a:r>
              <a:rPr lang="vi-VN" sz="6000" spc="-5" dirty="0">
                <a:cs typeface="Calibri"/>
              </a:rPr>
              <a:t>do mất hoặc mòn gai lưỡi, lông,  tóc, móng </a:t>
            </a:r>
            <a:r>
              <a:rPr lang="vi-VN" sz="6000" spc="-10" dirty="0">
                <a:cs typeface="Calibri"/>
              </a:rPr>
              <a:t>khô </a:t>
            </a:r>
            <a:r>
              <a:rPr lang="vi-VN" sz="6000" spc="-5" dirty="0">
                <a:cs typeface="Calibri"/>
              </a:rPr>
              <a:t>dễ</a:t>
            </a:r>
            <a:r>
              <a:rPr lang="vi-VN" sz="6000" spc="45" dirty="0">
                <a:cs typeface="Calibri"/>
              </a:rPr>
              <a:t> </a:t>
            </a:r>
            <a:r>
              <a:rPr lang="vi-VN" sz="6000" spc="-5" dirty="0">
                <a:cs typeface="Calibri"/>
              </a:rPr>
              <a:t>gãy.</a:t>
            </a:r>
            <a:endParaRPr lang="vi-VN" sz="6000" dirty="0">
              <a:cs typeface="Calibri"/>
            </a:endParaRPr>
          </a:p>
          <a:p>
            <a:pPr marL="0" marR="7620" lvl="2" algn="just">
              <a:lnSpc>
                <a:spcPct val="150000"/>
              </a:lnSpc>
              <a:tabLst>
                <a:tab pos="756920" algn="l"/>
              </a:tabLst>
            </a:pPr>
            <a:r>
              <a:rPr lang="vi-VN" sz="6000" spc="-5" dirty="0">
                <a:cs typeface="Calibri"/>
              </a:rPr>
              <a:t>- Bản thân người </a:t>
            </a:r>
            <a:r>
              <a:rPr lang="vi-VN" sz="6000" spc="-10" dirty="0">
                <a:cs typeface="Calibri"/>
              </a:rPr>
              <a:t>bệnh </a:t>
            </a:r>
            <a:r>
              <a:rPr lang="vi-VN" sz="6000" spc="-5" dirty="0">
                <a:cs typeface="Calibri"/>
              </a:rPr>
              <a:t>cảm </a:t>
            </a:r>
            <a:r>
              <a:rPr lang="vi-VN" sz="6000" spc="-10" dirty="0">
                <a:cs typeface="Calibri"/>
              </a:rPr>
              <a:t>thấy mệt </a:t>
            </a:r>
            <a:r>
              <a:rPr lang="vi-VN" sz="6000" spc="-5" dirty="0">
                <a:cs typeface="Calibri"/>
              </a:rPr>
              <a:t>mỏi, </a:t>
            </a:r>
            <a:r>
              <a:rPr lang="vi-VN" sz="6000" spc="-10" dirty="0">
                <a:cs typeface="Calibri"/>
              </a:rPr>
              <a:t>hoa </a:t>
            </a:r>
            <a:r>
              <a:rPr lang="vi-VN" sz="6000" spc="-5" dirty="0">
                <a:cs typeface="Calibri"/>
              </a:rPr>
              <a:t>mắt </a:t>
            </a:r>
            <a:r>
              <a:rPr lang="vi-VN" sz="6000" dirty="0">
                <a:cs typeface="Calibri"/>
              </a:rPr>
              <a:t>chóng </a:t>
            </a:r>
            <a:r>
              <a:rPr lang="vi-VN" sz="6000" spc="-5" dirty="0">
                <a:cs typeface="Calibri"/>
              </a:rPr>
              <a:t>mặt </a:t>
            </a:r>
            <a:r>
              <a:rPr lang="vi-VN" sz="6000" spc="-10" dirty="0">
                <a:cs typeface="Calibri"/>
              </a:rPr>
              <a:t>khi thay đổi  </a:t>
            </a:r>
            <a:r>
              <a:rPr lang="vi-VN" sz="6000" dirty="0">
                <a:cs typeface="Calibri"/>
              </a:rPr>
              <a:t>tư </a:t>
            </a:r>
            <a:r>
              <a:rPr lang="vi-VN" sz="6000" spc="-5" dirty="0">
                <a:cs typeface="Calibri"/>
              </a:rPr>
              <a:t>thế, tức ngực, giảm </a:t>
            </a:r>
            <a:r>
              <a:rPr lang="vi-VN" sz="6000" spc="-10" dirty="0">
                <a:cs typeface="Calibri"/>
              </a:rPr>
              <a:t>khả </a:t>
            </a:r>
            <a:r>
              <a:rPr lang="vi-VN" sz="6000" spc="-5" dirty="0">
                <a:cs typeface="Calibri"/>
              </a:rPr>
              <a:t>năng </a:t>
            </a:r>
            <a:r>
              <a:rPr lang="vi-VN" sz="6000" spc="-10" dirty="0">
                <a:cs typeface="Calibri"/>
              </a:rPr>
              <a:t>hoạt động </a:t>
            </a:r>
            <a:r>
              <a:rPr lang="vi-VN" sz="6000" spc="-5" dirty="0">
                <a:cs typeface="Calibri"/>
              </a:rPr>
              <a:t>thể lực và trí</a:t>
            </a:r>
            <a:r>
              <a:rPr lang="vi-VN" sz="6000" spc="65" dirty="0">
                <a:cs typeface="Calibri"/>
              </a:rPr>
              <a:t> </a:t>
            </a:r>
            <a:r>
              <a:rPr lang="vi-VN" sz="6000" spc="-5" dirty="0">
                <a:cs typeface="Calibri"/>
              </a:rPr>
              <a:t>lực</a:t>
            </a:r>
            <a:r>
              <a:rPr lang="vi-VN" sz="2800" spc="-5" dirty="0" smtClean="0">
                <a:cs typeface="Calibri"/>
              </a:rPr>
              <a:t>.</a:t>
            </a:r>
            <a:endParaRPr lang="vi-VN" sz="2800" dirty="0">
              <a:cs typeface="Calibri"/>
            </a:endParaRPr>
          </a:p>
        </p:txBody>
      </p:sp>
      <p:sp>
        <p:nvSpPr>
          <p:cNvPr id="6" name="Title 1">
            <a:extLst>
              <a:ext uri="{FF2B5EF4-FFF2-40B4-BE49-F238E27FC236}">
                <a16:creationId xmlns:a16="http://schemas.microsoft.com/office/drawing/2014/main" xmlns="" id="{0CC9CD87-F016-4734-9941-D4AFC336F44B}"/>
              </a:ext>
            </a:extLst>
          </p:cNvPr>
          <p:cNvSpPr txBox="1">
            <a:spLocks/>
          </p:cNvSpPr>
          <p:nvPr/>
        </p:nvSpPr>
        <p:spPr>
          <a:xfrm>
            <a:off x="525780" y="522110"/>
            <a:ext cx="11140440" cy="731907"/>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III. THIẾU MÁU DO THIẾU SẮT</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123" y="1694024"/>
            <a:ext cx="6153345" cy="447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9045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TotalTime>
  <Words>1423</Words>
  <Application>Microsoft Office PowerPoint</Application>
  <PresentationFormat>Custom</PresentationFormat>
  <Paragraphs>207</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Đề tài: TÌM HIỂU VỀ BỆNH THIẾU MÁU DO THIẾU SẮT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Bộ giáo dục và đào tạo</dc:title>
  <dc:creator>Thu Hiền Lê</dc:creator>
  <cp:lastModifiedBy>Admin</cp:lastModifiedBy>
  <cp:revision>124</cp:revision>
  <dcterms:created xsi:type="dcterms:W3CDTF">2019-09-03T00:53:20Z</dcterms:created>
  <dcterms:modified xsi:type="dcterms:W3CDTF">2019-09-28T16:45:01Z</dcterms:modified>
</cp:coreProperties>
</file>