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23"/>
  </p:notesMasterIdLst>
  <p:sldIdLst>
    <p:sldId id="291" r:id="rId2"/>
    <p:sldId id="309" r:id="rId3"/>
    <p:sldId id="257" r:id="rId4"/>
    <p:sldId id="293" r:id="rId5"/>
    <p:sldId id="294" r:id="rId6"/>
    <p:sldId id="296" r:id="rId7"/>
    <p:sldId id="295" r:id="rId8"/>
    <p:sldId id="297" r:id="rId9"/>
    <p:sldId id="298" r:id="rId10"/>
    <p:sldId id="299" r:id="rId11"/>
    <p:sldId id="300" r:id="rId12"/>
    <p:sldId id="301" r:id="rId13"/>
    <p:sldId id="302" r:id="rId14"/>
    <p:sldId id="303" r:id="rId15"/>
    <p:sldId id="304" r:id="rId16"/>
    <p:sldId id="306" r:id="rId17"/>
    <p:sldId id="311" r:id="rId18"/>
    <p:sldId id="312" r:id="rId19"/>
    <p:sldId id="313" r:id="rId20"/>
    <p:sldId id="290" r:id="rId21"/>
    <p:sldId id="31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690" autoAdjust="0"/>
  </p:normalViewPr>
  <p:slideViewPr>
    <p:cSldViewPr snapToGrid="0">
      <p:cViewPr>
        <p:scale>
          <a:sx n="60" d="100"/>
          <a:sy n="60" d="100"/>
        </p:scale>
        <p:origin x="-11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25D972-16D4-42DC-B810-E9B210ED1346}"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en-US"/>
        </a:p>
      </dgm:t>
    </dgm:pt>
    <dgm:pt modelId="{B41E9FE2-5401-40B0-9FB2-3DF91A683BC5}">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100" b="1" dirty="0" smtClean="0">
              <a:latin typeface="Arial" pitchFamily="34" charset="0"/>
              <a:cs typeface="Arial" pitchFamily="34" charset="0"/>
            </a:rPr>
            <a:t>II. Khái niệm thiếu máu thiếu sắt</a:t>
          </a:r>
        </a:p>
      </dgm:t>
    </dgm:pt>
    <dgm:pt modelId="{78CD4E4B-E87A-4242-89B1-2D229570C67F}" type="parTrans" cxnId="{27E79436-A640-40AD-AF53-48C2CA5F81D7}">
      <dgm:prSet/>
      <dgm:spPr/>
      <dgm:t>
        <a:bodyPr/>
        <a:lstStyle/>
        <a:p>
          <a:endParaRPr lang="en-US"/>
        </a:p>
      </dgm:t>
    </dgm:pt>
    <dgm:pt modelId="{04A9AB8A-A642-477D-80AA-D6D4A122010B}" type="sibTrans" cxnId="{27E79436-A640-40AD-AF53-48C2CA5F81D7}">
      <dgm:prSet/>
      <dgm:spPr/>
      <dgm:t>
        <a:bodyPr/>
        <a:lstStyle/>
        <a:p>
          <a:endParaRPr lang="en-US"/>
        </a:p>
      </dgm:t>
    </dgm:pt>
    <dgm:pt modelId="{AF6ADF7C-F9DA-4779-8149-0A9DA5879B28}">
      <dgm:prSet phldrT="[Text]" custT="1"/>
      <dgm:spPr/>
      <dgm:t>
        <a:bodyPr/>
        <a:lstStyle/>
        <a:p>
          <a:r>
            <a:rPr lang="en-US" sz="3100" b="1" dirty="0" smtClean="0">
              <a:latin typeface="Arial" panose="020B0604020202020204" pitchFamily="34" charset="0"/>
              <a:cs typeface="Arial" panose="020B0604020202020204" pitchFamily="34" charset="0"/>
            </a:rPr>
            <a:t>III. Nguyên nhân thiếu máu do thiếu sắt</a:t>
          </a:r>
          <a:endParaRPr lang="en-US" sz="3100" b="1" dirty="0">
            <a:latin typeface="Arial" panose="020B0604020202020204" pitchFamily="34" charset="0"/>
            <a:cs typeface="Arial" panose="020B0604020202020204" pitchFamily="34" charset="0"/>
          </a:endParaRPr>
        </a:p>
      </dgm:t>
    </dgm:pt>
    <dgm:pt modelId="{968FEDC6-75CC-406A-A52D-1BC1E632641C}" type="parTrans" cxnId="{7AA60480-7509-41EB-8E16-C800F15CD985}">
      <dgm:prSet/>
      <dgm:spPr/>
      <dgm:t>
        <a:bodyPr/>
        <a:lstStyle/>
        <a:p>
          <a:endParaRPr lang="en-US"/>
        </a:p>
      </dgm:t>
    </dgm:pt>
    <dgm:pt modelId="{E6D21A21-82CF-453A-ABE1-7F6902F500BD}" type="sibTrans" cxnId="{7AA60480-7509-41EB-8E16-C800F15CD985}">
      <dgm:prSet/>
      <dgm:spPr/>
      <dgm:t>
        <a:bodyPr/>
        <a:lstStyle/>
        <a:p>
          <a:endParaRPr lang="en-US"/>
        </a:p>
      </dgm:t>
    </dgm:pt>
    <dgm:pt modelId="{0EB643FF-9B5B-43E2-87D5-6FFD84ED7F5F}">
      <dgm:prSet custT="1"/>
      <dgm:spPr/>
      <dgm:t>
        <a:bodyPr/>
        <a:lstStyle/>
        <a:p>
          <a:r>
            <a:rPr lang="en-US" sz="3100" b="1" dirty="0" smtClean="0">
              <a:effectLst/>
              <a:latin typeface="+mj-lt"/>
              <a:ea typeface="SimSun" panose="02010600030101010101" pitchFamily="2" charset="-122"/>
              <a:cs typeface="Times New Roman" panose="02020603050405020304" pitchFamily="18" charset="0"/>
            </a:rPr>
            <a:t>I.</a:t>
          </a:r>
          <a:r>
            <a:rPr lang="en-US" sz="3100" b="1" baseline="0" dirty="0" smtClean="0">
              <a:effectLst/>
              <a:latin typeface="+mj-lt"/>
              <a:ea typeface="SimSun" panose="02010600030101010101" pitchFamily="2" charset="-122"/>
              <a:cs typeface="Times New Roman" panose="02020603050405020304" pitchFamily="18" charset="0"/>
            </a:rPr>
            <a:t> </a:t>
          </a:r>
          <a:r>
            <a:rPr lang="en-US" sz="3100" b="1" baseline="0" dirty="0" smtClean="0">
              <a:effectLst/>
              <a:latin typeface="Arial" pitchFamily="34" charset="0"/>
              <a:ea typeface="SimSun" panose="02010600030101010101" pitchFamily="2" charset="-122"/>
              <a:cs typeface="Arial" pitchFamily="34" charset="0"/>
            </a:rPr>
            <a:t>Khái niệm và phân loại thiếu máu</a:t>
          </a:r>
          <a:endParaRPr lang="en-US" sz="3100" b="1" dirty="0">
            <a:effectLst/>
            <a:latin typeface="Arial" pitchFamily="34" charset="0"/>
            <a:ea typeface="SimSun" panose="02010600030101010101" pitchFamily="2" charset="-122"/>
            <a:cs typeface="Arial" pitchFamily="34" charset="0"/>
          </a:endParaRPr>
        </a:p>
      </dgm:t>
    </dgm:pt>
    <dgm:pt modelId="{0593D3A2-F69B-47AA-880C-98C149A95DD9}" type="parTrans" cxnId="{A62C5EEB-C50A-4902-B88E-6D5534CFCEBC}">
      <dgm:prSet/>
      <dgm:spPr/>
      <dgm:t>
        <a:bodyPr/>
        <a:lstStyle/>
        <a:p>
          <a:endParaRPr lang="en-US"/>
        </a:p>
      </dgm:t>
    </dgm:pt>
    <dgm:pt modelId="{51E87434-1A11-4FE4-8917-99D2749C66B2}" type="sibTrans" cxnId="{A62C5EEB-C50A-4902-B88E-6D5534CFCEBC}">
      <dgm:prSet/>
      <dgm:spPr/>
      <dgm:t>
        <a:bodyPr/>
        <a:lstStyle/>
        <a:p>
          <a:endParaRPr lang="en-US"/>
        </a:p>
      </dgm:t>
    </dgm:pt>
    <dgm:pt modelId="{7A38A818-6288-4141-9D9B-4A13DB73AE7B}">
      <dgm:prSet phldrT="[Text]" custT="1"/>
      <dgm:spPr/>
      <dgm:t>
        <a:bodyPr/>
        <a:lstStyle/>
        <a:p>
          <a:r>
            <a:rPr lang="en-US" sz="3100" b="1" dirty="0" smtClean="0">
              <a:latin typeface="Arial" panose="020B0604020202020204" pitchFamily="34" charset="0"/>
              <a:cs typeface="Arial" panose="020B0604020202020204" pitchFamily="34" charset="0"/>
            </a:rPr>
            <a:t>IV. Triệu chứng và biến chứng</a:t>
          </a:r>
          <a:endParaRPr lang="en-US" sz="3100" b="1" dirty="0">
            <a:latin typeface="Arial" panose="020B0604020202020204" pitchFamily="34" charset="0"/>
            <a:cs typeface="Arial" panose="020B0604020202020204" pitchFamily="34" charset="0"/>
          </a:endParaRPr>
        </a:p>
      </dgm:t>
    </dgm:pt>
    <dgm:pt modelId="{BC719F1C-96FD-4BC5-9403-892FC97EF8B4}" type="parTrans" cxnId="{B2AC36BE-9920-4C5A-BF32-65D3224E6153}">
      <dgm:prSet/>
      <dgm:spPr/>
      <dgm:t>
        <a:bodyPr/>
        <a:lstStyle/>
        <a:p>
          <a:endParaRPr lang="en-US"/>
        </a:p>
      </dgm:t>
    </dgm:pt>
    <dgm:pt modelId="{71787FFF-DC9D-4766-93A6-0C8EB8C55B3B}" type="sibTrans" cxnId="{B2AC36BE-9920-4C5A-BF32-65D3224E6153}">
      <dgm:prSet/>
      <dgm:spPr/>
      <dgm:t>
        <a:bodyPr/>
        <a:lstStyle/>
        <a:p>
          <a:endParaRPr lang="en-US"/>
        </a:p>
      </dgm:t>
    </dgm:pt>
    <dgm:pt modelId="{09A458BE-A692-48A8-95E4-7B6D0B9EC9FA}">
      <dgm:prSet phldrT="[Text]" custT="1"/>
      <dgm:spPr/>
      <dgm:t>
        <a:bodyPr/>
        <a:lstStyle/>
        <a:p>
          <a:r>
            <a:rPr lang="en-US" sz="3100" b="1" dirty="0" smtClean="0">
              <a:latin typeface="Arial" panose="020B0604020202020204" pitchFamily="34" charset="0"/>
              <a:cs typeface="Arial" panose="020B0604020202020204" pitchFamily="34" charset="0"/>
            </a:rPr>
            <a:t>V. Nguyên tắc điều trị</a:t>
          </a:r>
          <a:endParaRPr lang="en-US" sz="3100" b="1" dirty="0">
            <a:latin typeface="Arial" panose="020B0604020202020204" pitchFamily="34" charset="0"/>
            <a:cs typeface="Arial" panose="020B0604020202020204" pitchFamily="34" charset="0"/>
          </a:endParaRPr>
        </a:p>
      </dgm:t>
    </dgm:pt>
    <dgm:pt modelId="{A4DEFF94-DFBD-4F5E-A07A-9CBA26AC7DBE}" type="parTrans" cxnId="{17D87B52-89E9-4764-9F48-F8E20C81D3FD}">
      <dgm:prSet/>
      <dgm:spPr/>
      <dgm:t>
        <a:bodyPr/>
        <a:lstStyle/>
        <a:p>
          <a:endParaRPr lang="en-US"/>
        </a:p>
      </dgm:t>
    </dgm:pt>
    <dgm:pt modelId="{C94D2BDC-165C-49B6-BBEC-2A0548C27878}" type="sibTrans" cxnId="{17D87B52-89E9-4764-9F48-F8E20C81D3FD}">
      <dgm:prSet/>
      <dgm:spPr/>
      <dgm:t>
        <a:bodyPr/>
        <a:lstStyle/>
        <a:p>
          <a:endParaRPr lang="en-US"/>
        </a:p>
      </dgm:t>
    </dgm:pt>
    <dgm:pt modelId="{DAFCD2B8-C93D-4A2B-8B49-C78E2A7B50DC}">
      <dgm:prSet phldrT="[Text]" custT="1"/>
      <dgm:spPr/>
      <dgm:t>
        <a:bodyPr/>
        <a:lstStyle/>
        <a:p>
          <a:r>
            <a:rPr lang="en-US" sz="3100" b="1" dirty="0" smtClean="0">
              <a:latin typeface="Arial" panose="020B0604020202020204" pitchFamily="34" charset="0"/>
              <a:cs typeface="Arial" panose="020B0604020202020204" pitchFamily="34" charset="0"/>
            </a:rPr>
            <a:t>VI. Các thuốc điều trị</a:t>
          </a:r>
          <a:endParaRPr lang="en-US" sz="3100" b="1" dirty="0">
            <a:latin typeface="Arial" panose="020B0604020202020204" pitchFamily="34" charset="0"/>
            <a:cs typeface="Arial" panose="020B0604020202020204" pitchFamily="34" charset="0"/>
          </a:endParaRPr>
        </a:p>
      </dgm:t>
    </dgm:pt>
    <dgm:pt modelId="{D0301548-64E1-470A-818B-547122FFD748}" type="parTrans" cxnId="{218DBE40-98B0-4B77-95E3-0EC6C31B82D8}">
      <dgm:prSet/>
      <dgm:spPr/>
      <dgm:t>
        <a:bodyPr/>
        <a:lstStyle/>
        <a:p>
          <a:endParaRPr lang="en-US"/>
        </a:p>
      </dgm:t>
    </dgm:pt>
    <dgm:pt modelId="{9F51A44E-0837-4ECE-ACFB-080906CED0F2}" type="sibTrans" cxnId="{218DBE40-98B0-4B77-95E3-0EC6C31B82D8}">
      <dgm:prSet/>
      <dgm:spPr/>
      <dgm:t>
        <a:bodyPr/>
        <a:lstStyle/>
        <a:p>
          <a:endParaRPr lang="en-US"/>
        </a:p>
      </dgm:t>
    </dgm:pt>
    <dgm:pt modelId="{6F32505D-3C27-4A63-9148-387E48DF6629}">
      <dgm:prSet phldrT="[Text]" custT="1"/>
      <dgm:spPr/>
      <dgm:t>
        <a:bodyPr/>
        <a:lstStyle/>
        <a:p>
          <a:r>
            <a:rPr lang="en-US" sz="3100" b="1" dirty="0" smtClean="0">
              <a:latin typeface="Arial" panose="020B0604020202020204" pitchFamily="34" charset="0"/>
              <a:cs typeface="Arial" panose="020B0604020202020204" pitchFamily="34" charset="0"/>
            </a:rPr>
            <a:t>VII. Tác dụng phụ và lưu ý khi dùng</a:t>
          </a:r>
          <a:endParaRPr lang="en-US" sz="3100" b="1" dirty="0">
            <a:latin typeface="Arial" panose="020B0604020202020204" pitchFamily="34" charset="0"/>
            <a:cs typeface="Arial" panose="020B0604020202020204" pitchFamily="34" charset="0"/>
          </a:endParaRPr>
        </a:p>
      </dgm:t>
    </dgm:pt>
    <dgm:pt modelId="{CB72A454-4F42-4D52-8C89-6A7077A51A53}" type="parTrans" cxnId="{C9FE0185-CDED-4AD6-9323-5331A6CE5D39}">
      <dgm:prSet/>
      <dgm:spPr/>
      <dgm:t>
        <a:bodyPr/>
        <a:lstStyle/>
        <a:p>
          <a:endParaRPr lang="en-US"/>
        </a:p>
      </dgm:t>
    </dgm:pt>
    <dgm:pt modelId="{0C911808-9440-455F-865B-386A43DD93E6}" type="sibTrans" cxnId="{C9FE0185-CDED-4AD6-9323-5331A6CE5D39}">
      <dgm:prSet/>
      <dgm:spPr/>
      <dgm:t>
        <a:bodyPr/>
        <a:lstStyle/>
        <a:p>
          <a:endParaRPr lang="en-US"/>
        </a:p>
      </dgm:t>
    </dgm:pt>
    <dgm:pt modelId="{08F1B7CC-930D-4998-A1E8-741ADE87E51C}" type="pres">
      <dgm:prSet presAssocID="{D425D972-16D4-42DC-B810-E9B210ED1346}" presName="Name0" presStyleCnt="0">
        <dgm:presLayoutVars>
          <dgm:chMax val="7"/>
          <dgm:chPref val="7"/>
          <dgm:dir/>
        </dgm:presLayoutVars>
      </dgm:prSet>
      <dgm:spPr/>
      <dgm:t>
        <a:bodyPr/>
        <a:lstStyle/>
        <a:p>
          <a:endParaRPr lang="en-US"/>
        </a:p>
      </dgm:t>
    </dgm:pt>
    <dgm:pt modelId="{CD48C1C4-C187-46A4-9001-6C08F62E8800}" type="pres">
      <dgm:prSet presAssocID="{D425D972-16D4-42DC-B810-E9B210ED1346}" presName="Name1" presStyleCnt="0"/>
      <dgm:spPr/>
    </dgm:pt>
    <dgm:pt modelId="{ED65A04D-ED31-420A-B1F4-53BCD42A1A38}" type="pres">
      <dgm:prSet presAssocID="{D425D972-16D4-42DC-B810-E9B210ED1346}" presName="cycle" presStyleCnt="0"/>
      <dgm:spPr/>
    </dgm:pt>
    <dgm:pt modelId="{230250BB-FC86-4379-8B1D-DA7FD9FE0B79}" type="pres">
      <dgm:prSet presAssocID="{D425D972-16D4-42DC-B810-E9B210ED1346}" presName="srcNode" presStyleLbl="node1" presStyleIdx="0" presStyleCnt="7"/>
      <dgm:spPr/>
    </dgm:pt>
    <dgm:pt modelId="{3CCE65C2-2869-4781-B842-E8E9D769CB96}" type="pres">
      <dgm:prSet presAssocID="{D425D972-16D4-42DC-B810-E9B210ED1346}" presName="conn" presStyleLbl="parChTrans1D2" presStyleIdx="0" presStyleCnt="1"/>
      <dgm:spPr/>
      <dgm:t>
        <a:bodyPr/>
        <a:lstStyle/>
        <a:p>
          <a:endParaRPr lang="en-US"/>
        </a:p>
      </dgm:t>
    </dgm:pt>
    <dgm:pt modelId="{66043139-77AF-4AED-BB58-7A0C51B381C8}" type="pres">
      <dgm:prSet presAssocID="{D425D972-16D4-42DC-B810-E9B210ED1346}" presName="extraNode" presStyleLbl="node1" presStyleIdx="0" presStyleCnt="7"/>
      <dgm:spPr/>
    </dgm:pt>
    <dgm:pt modelId="{EC034894-0E53-45E0-8E5C-1FC03BC67C8A}" type="pres">
      <dgm:prSet presAssocID="{D425D972-16D4-42DC-B810-E9B210ED1346}" presName="dstNode" presStyleLbl="node1" presStyleIdx="0" presStyleCnt="7"/>
      <dgm:spPr/>
    </dgm:pt>
    <dgm:pt modelId="{A418BC33-310E-456F-815E-ED6F8434DAFD}" type="pres">
      <dgm:prSet presAssocID="{0EB643FF-9B5B-43E2-87D5-6FFD84ED7F5F}" presName="text_1" presStyleLbl="node1" presStyleIdx="0" presStyleCnt="7" custLinFactNeighborX="-431" custLinFactNeighborY="-6792">
        <dgm:presLayoutVars>
          <dgm:bulletEnabled val="1"/>
        </dgm:presLayoutVars>
      </dgm:prSet>
      <dgm:spPr/>
      <dgm:t>
        <a:bodyPr/>
        <a:lstStyle/>
        <a:p>
          <a:endParaRPr lang="en-US"/>
        </a:p>
      </dgm:t>
    </dgm:pt>
    <dgm:pt modelId="{22E961C2-AE23-43BC-9AEE-C690B77DEC5B}" type="pres">
      <dgm:prSet presAssocID="{0EB643FF-9B5B-43E2-87D5-6FFD84ED7F5F}" presName="accent_1" presStyleCnt="0"/>
      <dgm:spPr/>
    </dgm:pt>
    <dgm:pt modelId="{DC9C6FEE-AC7D-4DA9-B999-2E143D0254EC}" type="pres">
      <dgm:prSet presAssocID="{0EB643FF-9B5B-43E2-87D5-6FFD84ED7F5F}" presName="accentRepeatNode" presStyleLbl="solidFgAcc1" presStyleIdx="0" presStyleCnt="7" custLinFactNeighborX="4705" custLinFactNeighborY="-1569"/>
      <dgm:spPr>
        <a:blipFill rotWithShape="0">
          <a:blip xmlns:r="http://schemas.openxmlformats.org/officeDocument/2006/relationships" r:embed="rId1"/>
          <a:stretch>
            <a:fillRect/>
          </a:stretch>
        </a:blipFill>
      </dgm:spPr>
      <dgm:t>
        <a:bodyPr/>
        <a:lstStyle/>
        <a:p>
          <a:endParaRPr lang="en-US"/>
        </a:p>
      </dgm:t>
    </dgm:pt>
    <dgm:pt modelId="{7C37171E-B121-4405-BDD7-992FAD21BA78}" type="pres">
      <dgm:prSet presAssocID="{B41E9FE2-5401-40B0-9FB2-3DF91A683BC5}" presName="text_2" presStyleLbl="node1" presStyleIdx="1" presStyleCnt="7" custLinFactNeighborX="-329" custLinFactNeighborY="-6792">
        <dgm:presLayoutVars>
          <dgm:bulletEnabled val="1"/>
        </dgm:presLayoutVars>
      </dgm:prSet>
      <dgm:spPr/>
      <dgm:t>
        <a:bodyPr/>
        <a:lstStyle/>
        <a:p>
          <a:endParaRPr lang="en-US"/>
        </a:p>
      </dgm:t>
    </dgm:pt>
    <dgm:pt modelId="{94F59B83-2D67-4E94-9313-E842D60C6A8C}" type="pres">
      <dgm:prSet presAssocID="{B41E9FE2-5401-40B0-9FB2-3DF91A683BC5}" presName="accent_2" presStyleCnt="0"/>
      <dgm:spPr/>
    </dgm:pt>
    <dgm:pt modelId="{752784E6-5068-491E-8E30-01CADC5571B7}" type="pres">
      <dgm:prSet presAssocID="{B41E9FE2-5401-40B0-9FB2-3DF91A683BC5}" presName="accentRepeatNode" presStyleLbl="solidFgAcc1" presStyleIdx="1" presStyleCnt="7" custScaleX="112305" custScaleY="94052"/>
      <dgm:spPr>
        <a:blipFill rotWithShape="0">
          <a:blip xmlns:r="http://schemas.openxmlformats.org/officeDocument/2006/relationships" r:embed="rId2"/>
          <a:srcRect/>
          <a:stretch>
            <a:fillRect l="-32000" r="-32000"/>
          </a:stretch>
        </a:blipFill>
      </dgm:spPr>
      <dgm:t>
        <a:bodyPr/>
        <a:lstStyle/>
        <a:p>
          <a:endParaRPr lang="en-US"/>
        </a:p>
      </dgm:t>
    </dgm:pt>
    <dgm:pt modelId="{EEC96882-75E1-4AFB-95F6-29C8D43D7594}" type="pres">
      <dgm:prSet presAssocID="{AF6ADF7C-F9DA-4779-8149-0A9DA5879B28}" presName="text_3" presStyleLbl="node1" presStyleIdx="2" presStyleCnt="7">
        <dgm:presLayoutVars>
          <dgm:bulletEnabled val="1"/>
        </dgm:presLayoutVars>
      </dgm:prSet>
      <dgm:spPr/>
      <dgm:t>
        <a:bodyPr/>
        <a:lstStyle/>
        <a:p>
          <a:endParaRPr lang="en-US"/>
        </a:p>
      </dgm:t>
    </dgm:pt>
    <dgm:pt modelId="{09052D02-590F-46E1-870E-2C6CD3DF37B8}" type="pres">
      <dgm:prSet presAssocID="{AF6ADF7C-F9DA-4779-8149-0A9DA5879B28}" presName="accent_3" presStyleCnt="0"/>
      <dgm:spPr/>
    </dgm:pt>
    <dgm:pt modelId="{1EE772D2-C52E-40B2-B15D-958D32721530}" type="pres">
      <dgm:prSet presAssocID="{AF6ADF7C-F9DA-4779-8149-0A9DA5879B28}" presName="accentRepeatNode" presStyleLbl="solidFgAcc1" presStyleIdx="2" presStyleCnt="7"/>
      <dgm:spPr>
        <a:blipFill rotWithShape="0">
          <a:blip xmlns:r="http://schemas.openxmlformats.org/officeDocument/2006/relationships" r:embed="rId3"/>
          <a:srcRect/>
          <a:stretch>
            <a:fillRect/>
          </a:stretch>
        </a:blipFill>
      </dgm:spPr>
      <dgm:t>
        <a:bodyPr/>
        <a:lstStyle/>
        <a:p>
          <a:endParaRPr lang="en-US"/>
        </a:p>
      </dgm:t>
    </dgm:pt>
    <dgm:pt modelId="{A3818FDA-A171-43C7-9A82-1544E3DB6C61}" type="pres">
      <dgm:prSet presAssocID="{7A38A818-6288-4141-9D9B-4A13DB73AE7B}" presName="text_4" presStyleLbl="node1" presStyleIdx="3" presStyleCnt="7">
        <dgm:presLayoutVars>
          <dgm:bulletEnabled val="1"/>
        </dgm:presLayoutVars>
      </dgm:prSet>
      <dgm:spPr/>
      <dgm:t>
        <a:bodyPr/>
        <a:lstStyle/>
        <a:p>
          <a:endParaRPr lang="en-US"/>
        </a:p>
      </dgm:t>
    </dgm:pt>
    <dgm:pt modelId="{108C6580-A6FE-42E1-A2D7-940031A24994}" type="pres">
      <dgm:prSet presAssocID="{7A38A818-6288-4141-9D9B-4A13DB73AE7B}" presName="accent_4" presStyleCnt="0"/>
      <dgm:spPr/>
    </dgm:pt>
    <dgm:pt modelId="{2E0A3275-2AD8-4CF8-9D6F-21D6AAC5C852}" type="pres">
      <dgm:prSet presAssocID="{7A38A818-6288-4141-9D9B-4A13DB73AE7B}" presName="accentRepeatNode" presStyleLbl="solidFgAcc1" presStyleIdx="3" presStyleCnt="7"/>
      <dgm:spPr>
        <a:blipFill rotWithShape="0">
          <a:blip xmlns:r="http://schemas.openxmlformats.org/officeDocument/2006/relationships" r:embed="rId4"/>
          <a:srcRect/>
          <a:stretch>
            <a:fillRect l="-39000" r="-39000"/>
          </a:stretch>
        </a:blipFill>
      </dgm:spPr>
      <dgm:t>
        <a:bodyPr/>
        <a:lstStyle/>
        <a:p>
          <a:endParaRPr lang="en-US"/>
        </a:p>
      </dgm:t>
    </dgm:pt>
    <dgm:pt modelId="{6D7E88E0-53F9-4B38-A11F-659403ED1398}" type="pres">
      <dgm:prSet presAssocID="{09A458BE-A692-48A8-95E4-7B6D0B9EC9FA}" presName="text_5" presStyleLbl="node1" presStyleIdx="4" presStyleCnt="7" custLinFactNeighborX="-508">
        <dgm:presLayoutVars>
          <dgm:bulletEnabled val="1"/>
        </dgm:presLayoutVars>
      </dgm:prSet>
      <dgm:spPr/>
      <dgm:t>
        <a:bodyPr/>
        <a:lstStyle/>
        <a:p>
          <a:endParaRPr lang="en-US"/>
        </a:p>
      </dgm:t>
    </dgm:pt>
    <dgm:pt modelId="{8A14A9A3-88F3-47E7-B632-5A5DE684C44D}" type="pres">
      <dgm:prSet presAssocID="{09A458BE-A692-48A8-95E4-7B6D0B9EC9FA}" presName="accent_5" presStyleCnt="0"/>
      <dgm:spPr/>
    </dgm:pt>
    <dgm:pt modelId="{48C1AB8C-D44F-49AD-8598-459E0180C812}" type="pres">
      <dgm:prSet presAssocID="{09A458BE-A692-48A8-95E4-7B6D0B9EC9FA}" presName="accentRepeatNode" presStyleLbl="solidFgAcc1" presStyleIdx="4" presStyleCnt="7"/>
      <dgm:spPr>
        <a:blipFill rotWithShape="0">
          <a:blip xmlns:r="http://schemas.openxmlformats.org/officeDocument/2006/relationships" r:embed="rId5"/>
          <a:stretch>
            <a:fillRect/>
          </a:stretch>
        </a:blipFill>
      </dgm:spPr>
      <dgm:t>
        <a:bodyPr/>
        <a:lstStyle/>
        <a:p>
          <a:endParaRPr lang="en-US"/>
        </a:p>
      </dgm:t>
    </dgm:pt>
    <dgm:pt modelId="{C11A9E10-FC33-4E76-A484-B4A1068ADA77}" type="pres">
      <dgm:prSet presAssocID="{DAFCD2B8-C93D-4A2B-8B49-C78E2A7B50DC}" presName="text_6" presStyleLbl="node1" presStyleIdx="5" presStyleCnt="7">
        <dgm:presLayoutVars>
          <dgm:bulletEnabled val="1"/>
        </dgm:presLayoutVars>
      </dgm:prSet>
      <dgm:spPr/>
      <dgm:t>
        <a:bodyPr/>
        <a:lstStyle/>
        <a:p>
          <a:endParaRPr lang="en-US"/>
        </a:p>
      </dgm:t>
    </dgm:pt>
    <dgm:pt modelId="{DA344DF6-A12B-48B6-AAEE-4DCBD3D5D736}" type="pres">
      <dgm:prSet presAssocID="{DAFCD2B8-C93D-4A2B-8B49-C78E2A7B50DC}" presName="accent_6" presStyleCnt="0"/>
      <dgm:spPr/>
    </dgm:pt>
    <dgm:pt modelId="{6639EF5D-80DE-4F4D-8D9C-0EECF9F2ED1D}" type="pres">
      <dgm:prSet presAssocID="{DAFCD2B8-C93D-4A2B-8B49-C78E2A7B50DC}" presName="accentRepeatNode" presStyleLbl="solidFgAcc1" presStyleIdx="5" presStyleCnt="7"/>
      <dgm:spPr>
        <a:blipFill rotWithShape="0">
          <a:blip xmlns:r="http://schemas.openxmlformats.org/officeDocument/2006/relationships" r:embed="rId6"/>
          <a:stretch>
            <a:fillRect/>
          </a:stretch>
        </a:blipFill>
      </dgm:spPr>
      <dgm:t>
        <a:bodyPr/>
        <a:lstStyle/>
        <a:p>
          <a:endParaRPr lang="en-US"/>
        </a:p>
      </dgm:t>
    </dgm:pt>
    <dgm:pt modelId="{00A57CAD-15B2-429C-98C2-F839DCD8F146}" type="pres">
      <dgm:prSet presAssocID="{6F32505D-3C27-4A63-9148-387E48DF6629}" presName="text_7" presStyleLbl="node1" presStyleIdx="6" presStyleCnt="7">
        <dgm:presLayoutVars>
          <dgm:bulletEnabled val="1"/>
        </dgm:presLayoutVars>
      </dgm:prSet>
      <dgm:spPr/>
      <dgm:t>
        <a:bodyPr/>
        <a:lstStyle/>
        <a:p>
          <a:endParaRPr lang="en-US"/>
        </a:p>
      </dgm:t>
    </dgm:pt>
    <dgm:pt modelId="{1FC39B5A-0BFD-4A3B-B164-046B0011D0C5}" type="pres">
      <dgm:prSet presAssocID="{6F32505D-3C27-4A63-9148-387E48DF6629}" presName="accent_7" presStyleCnt="0"/>
      <dgm:spPr/>
    </dgm:pt>
    <dgm:pt modelId="{4EC4C9EA-EC88-4333-9009-D81E188E7241}" type="pres">
      <dgm:prSet presAssocID="{6F32505D-3C27-4A63-9148-387E48DF6629}" presName="accentRepeatNode" presStyleLbl="solidFgAcc1" presStyleIdx="6" presStyleCnt="7"/>
      <dgm:spPr>
        <a:blipFill rotWithShape="0">
          <a:blip xmlns:r="http://schemas.openxmlformats.org/officeDocument/2006/relationships" r:embed="rId1"/>
          <a:stretch>
            <a:fillRect/>
          </a:stretch>
        </a:blipFill>
      </dgm:spPr>
      <dgm:t>
        <a:bodyPr/>
        <a:lstStyle/>
        <a:p>
          <a:endParaRPr lang="en-US"/>
        </a:p>
      </dgm:t>
    </dgm:pt>
  </dgm:ptLst>
  <dgm:cxnLst>
    <dgm:cxn modelId="{0E6F5F6F-B9D0-4491-B791-EBFB9D3DC6F0}" type="presOf" srcId="{D425D972-16D4-42DC-B810-E9B210ED1346}" destId="{08F1B7CC-930D-4998-A1E8-741ADE87E51C}" srcOrd="0" destOrd="0" presId="urn:microsoft.com/office/officeart/2008/layout/VerticalCurvedList"/>
    <dgm:cxn modelId="{E9D020AA-6B38-411A-A6CD-F6AF2F7BC76D}" type="presOf" srcId="{6F32505D-3C27-4A63-9148-387E48DF6629}" destId="{00A57CAD-15B2-429C-98C2-F839DCD8F146}" srcOrd="0" destOrd="0" presId="urn:microsoft.com/office/officeart/2008/layout/VerticalCurvedList"/>
    <dgm:cxn modelId="{37B7BB7D-8812-4C79-B217-D908E158FF89}" type="presOf" srcId="{DAFCD2B8-C93D-4A2B-8B49-C78E2A7B50DC}" destId="{C11A9E10-FC33-4E76-A484-B4A1068ADA77}" srcOrd="0" destOrd="0" presId="urn:microsoft.com/office/officeart/2008/layout/VerticalCurvedList"/>
    <dgm:cxn modelId="{A62C5EEB-C50A-4902-B88E-6D5534CFCEBC}" srcId="{D425D972-16D4-42DC-B810-E9B210ED1346}" destId="{0EB643FF-9B5B-43E2-87D5-6FFD84ED7F5F}" srcOrd="0" destOrd="0" parTransId="{0593D3A2-F69B-47AA-880C-98C149A95DD9}" sibTransId="{51E87434-1A11-4FE4-8917-99D2749C66B2}"/>
    <dgm:cxn modelId="{701DE1C3-8B7C-4ECA-9C6F-E78E5806D2C6}" type="presOf" srcId="{7A38A818-6288-4141-9D9B-4A13DB73AE7B}" destId="{A3818FDA-A171-43C7-9A82-1544E3DB6C61}" srcOrd="0" destOrd="0" presId="urn:microsoft.com/office/officeart/2008/layout/VerticalCurvedList"/>
    <dgm:cxn modelId="{9C755631-DAF6-4BD2-A274-83744DF0BA7D}" type="presOf" srcId="{AF6ADF7C-F9DA-4779-8149-0A9DA5879B28}" destId="{EEC96882-75E1-4AFB-95F6-29C8D43D7594}" srcOrd="0" destOrd="0" presId="urn:microsoft.com/office/officeart/2008/layout/VerticalCurvedList"/>
    <dgm:cxn modelId="{C732BE2A-7F8F-429C-B1B3-10E0FDEC3076}" type="presOf" srcId="{B41E9FE2-5401-40B0-9FB2-3DF91A683BC5}" destId="{7C37171E-B121-4405-BDD7-992FAD21BA78}" srcOrd="0" destOrd="0" presId="urn:microsoft.com/office/officeart/2008/layout/VerticalCurvedList"/>
    <dgm:cxn modelId="{E22D72C4-327F-4510-944C-5477891E44B0}" type="presOf" srcId="{51E87434-1A11-4FE4-8917-99D2749C66B2}" destId="{3CCE65C2-2869-4781-B842-E8E9D769CB96}" srcOrd="0" destOrd="0" presId="urn:microsoft.com/office/officeart/2008/layout/VerticalCurvedList"/>
    <dgm:cxn modelId="{7AA60480-7509-41EB-8E16-C800F15CD985}" srcId="{D425D972-16D4-42DC-B810-E9B210ED1346}" destId="{AF6ADF7C-F9DA-4779-8149-0A9DA5879B28}" srcOrd="2" destOrd="0" parTransId="{968FEDC6-75CC-406A-A52D-1BC1E632641C}" sibTransId="{E6D21A21-82CF-453A-ABE1-7F6902F500BD}"/>
    <dgm:cxn modelId="{60E6725A-360F-45E2-ADEF-B89D12442EB5}" type="presOf" srcId="{0EB643FF-9B5B-43E2-87D5-6FFD84ED7F5F}" destId="{A418BC33-310E-456F-815E-ED6F8434DAFD}" srcOrd="0" destOrd="0" presId="urn:microsoft.com/office/officeart/2008/layout/VerticalCurvedList"/>
    <dgm:cxn modelId="{17D87B52-89E9-4764-9F48-F8E20C81D3FD}" srcId="{D425D972-16D4-42DC-B810-E9B210ED1346}" destId="{09A458BE-A692-48A8-95E4-7B6D0B9EC9FA}" srcOrd="4" destOrd="0" parTransId="{A4DEFF94-DFBD-4F5E-A07A-9CBA26AC7DBE}" sibTransId="{C94D2BDC-165C-49B6-BBEC-2A0548C27878}"/>
    <dgm:cxn modelId="{9CB928BC-A38B-486E-9656-AB56B1BA0ADB}" type="presOf" srcId="{09A458BE-A692-48A8-95E4-7B6D0B9EC9FA}" destId="{6D7E88E0-53F9-4B38-A11F-659403ED1398}" srcOrd="0" destOrd="0" presId="urn:microsoft.com/office/officeart/2008/layout/VerticalCurvedList"/>
    <dgm:cxn modelId="{B2AC36BE-9920-4C5A-BF32-65D3224E6153}" srcId="{D425D972-16D4-42DC-B810-E9B210ED1346}" destId="{7A38A818-6288-4141-9D9B-4A13DB73AE7B}" srcOrd="3" destOrd="0" parTransId="{BC719F1C-96FD-4BC5-9403-892FC97EF8B4}" sibTransId="{71787FFF-DC9D-4766-93A6-0C8EB8C55B3B}"/>
    <dgm:cxn modelId="{27E79436-A640-40AD-AF53-48C2CA5F81D7}" srcId="{D425D972-16D4-42DC-B810-E9B210ED1346}" destId="{B41E9FE2-5401-40B0-9FB2-3DF91A683BC5}" srcOrd="1" destOrd="0" parTransId="{78CD4E4B-E87A-4242-89B1-2D229570C67F}" sibTransId="{04A9AB8A-A642-477D-80AA-D6D4A122010B}"/>
    <dgm:cxn modelId="{218DBE40-98B0-4B77-95E3-0EC6C31B82D8}" srcId="{D425D972-16D4-42DC-B810-E9B210ED1346}" destId="{DAFCD2B8-C93D-4A2B-8B49-C78E2A7B50DC}" srcOrd="5" destOrd="0" parTransId="{D0301548-64E1-470A-818B-547122FFD748}" sibTransId="{9F51A44E-0837-4ECE-ACFB-080906CED0F2}"/>
    <dgm:cxn modelId="{C9FE0185-CDED-4AD6-9323-5331A6CE5D39}" srcId="{D425D972-16D4-42DC-B810-E9B210ED1346}" destId="{6F32505D-3C27-4A63-9148-387E48DF6629}" srcOrd="6" destOrd="0" parTransId="{CB72A454-4F42-4D52-8C89-6A7077A51A53}" sibTransId="{0C911808-9440-455F-865B-386A43DD93E6}"/>
    <dgm:cxn modelId="{A7E8D585-DC74-4CD1-83E9-9DB905D71528}" type="presParOf" srcId="{08F1B7CC-930D-4998-A1E8-741ADE87E51C}" destId="{CD48C1C4-C187-46A4-9001-6C08F62E8800}" srcOrd="0" destOrd="0" presId="urn:microsoft.com/office/officeart/2008/layout/VerticalCurvedList"/>
    <dgm:cxn modelId="{C16B4D16-99A4-4502-9EEB-8B7054795014}" type="presParOf" srcId="{CD48C1C4-C187-46A4-9001-6C08F62E8800}" destId="{ED65A04D-ED31-420A-B1F4-53BCD42A1A38}" srcOrd="0" destOrd="0" presId="urn:microsoft.com/office/officeart/2008/layout/VerticalCurvedList"/>
    <dgm:cxn modelId="{E725DDC4-EFCA-473A-8E57-8D145AE97ED0}" type="presParOf" srcId="{ED65A04D-ED31-420A-B1F4-53BCD42A1A38}" destId="{230250BB-FC86-4379-8B1D-DA7FD9FE0B79}" srcOrd="0" destOrd="0" presId="urn:microsoft.com/office/officeart/2008/layout/VerticalCurvedList"/>
    <dgm:cxn modelId="{AAEA0A30-BCBD-4269-805B-4C447671311D}" type="presParOf" srcId="{ED65A04D-ED31-420A-B1F4-53BCD42A1A38}" destId="{3CCE65C2-2869-4781-B842-E8E9D769CB96}" srcOrd="1" destOrd="0" presId="urn:microsoft.com/office/officeart/2008/layout/VerticalCurvedList"/>
    <dgm:cxn modelId="{59159FD6-82EB-4A3E-8E48-CBA1BA389074}" type="presParOf" srcId="{ED65A04D-ED31-420A-B1F4-53BCD42A1A38}" destId="{66043139-77AF-4AED-BB58-7A0C51B381C8}" srcOrd="2" destOrd="0" presId="urn:microsoft.com/office/officeart/2008/layout/VerticalCurvedList"/>
    <dgm:cxn modelId="{30F8DA81-E1BE-4EC7-8805-60EB4AF003BA}" type="presParOf" srcId="{ED65A04D-ED31-420A-B1F4-53BCD42A1A38}" destId="{EC034894-0E53-45E0-8E5C-1FC03BC67C8A}" srcOrd="3" destOrd="0" presId="urn:microsoft.com/office/officeart/2008/layout/VerticalCurvedList"/>
    <dgm:cxn modelId="{C1E68C71-3B10-4E95-B870-D20258E0941C}" type="presParOf" srcId="{CD48C1C4-C187-46A4-9001-6C08F62E8800}" destId="{A418BC33-310E-456F-815E-ED6F8434DAFD}" srcOrd="1" destOrd="0" presId="urn:microsoft.com/office/officeart/2008/layout/VerticalCurvedList"/>
    <dgm:cxn modelId="{774D6615-202D-4D22-B65D-7BC9CA97B9E2}" type="presParOf" srcId="{CD48C1C4-C187-46A4-9001-6C08F62E8800}" destId="{22E961C2-AE23-43BC-9AEE-C690B77DEC5B}" srcOrd="2" destOrd="0" presId="urn:microsoft.com/office/officeart/2008/layout/VerticalCurvedList"/>
    <dgm:cxn modelId="{0A9A907B-65F7-4F5B-BA9A-6F5CC50D71A2}" type="presParOf" srcId="{22E961C2-AE23-43BC-9AEE-C690B77DEC5B}" destId="{DC9C6FEE-AC7D-4DA9-B999-2E143D0254EC}" srcOrd="0" destOrd="0" presId="urn:microsoft.com/office/officeart/2008/layout/VerticalCurvedList"/>
    <dgm:cxn modelId="{4172CFF4-6DAD-405B-A9E5-22838926513F}" type="presParOf" srcId="{CD48C1C4-C187-46A4-9001-6C08F62E8800}" destId="{7C37171E-B121-4405-BDD7-992FAD21BA78}" srcOrd="3" destOrd="0" presId="urn:microsoft.com/office/officeart/2008/layout/VerticalCurvedList"/>
    <dgm:cxn modelId="{3EAC2418-E4B9-498D-9DBC-A409DB28C613}" type="presParOf" srcId="{CD48C1C4-C187-46A4-9001-6C08F62E8800}" destId="{94F59B83-2D67-4E94-9313-E842D60C6A8C}" srcOrd="4" destOrd="0" presId="urn:microsoft.com/office/officeart/2008/layout/VerticalCurvedList"/>
    <dgm:cxn modelId="{D1538B1D-2291-4AD4-B101-DA5413349F4C}" type="presParOf" srcId="{94F59B83-2D67-4E94-9313-E842D60C6A8C}" destId="{752784E6-5068-491E-8E30-01CADC5571B7}" srcOrd="0" destOrd="0" presId="urn:microsoft.com/office/officeart/2008/layout/VerticalCurvedList"/>
    <dgm:cxn modelId="{AF0586DA-F04B-47FC-A537-312002A82855}" type="presParOf" srcId="{CD48C1C4-C187-46A4-9001-6C08F62E8800}" destId="{EEC96882-75E1-4AFB-95F6-29C8D43D7594}" srcOrd="5" destOrd="0" presId="urn:microsoft.com/office/officeart/2008/layout/VerticalCurvedList"/>
    <dgm:cxn modelId="{92BAF5EA-03A8-4CD2-939E-93DB82357E6A}" type="presParOf" srcId="{CD48C1C4-C187-46A4-9001-6C08F62E8800}" destId="{09052D02-590F-46E1-870E-2C6CD3DF37B8}" srcOrd="6" destOrd="0" presId="urn:microsoft.com/office/officeart/2008/layout/VerticalCurvedList"/>
    <dgm:cxn modelId="{51899B1A-EE1D-488A-9571-DE8987E6E596}" type="presParOf" srcId="{09052D02-590F-46E1-870E-2C6CD3DF37B8}" destId="{1EE772D2-C52E-40B2-B15D-958D32721530}" srcOrd="0" destOrd="0" presId="urn:microsoft.com/office/officeart/2008/layout/VerticalCurvedList"/>
    <dgm:cxn modelId="{BD30AD64-6675-48E5-BE07-065BBB6FA4C1}" type="presParOf" srcId="{CD48C1C4-C187-46A4-9001-6C08F62E8800}" destId="{A3818FDA-A171-43C7-9A82-1544E3DB6C61}" srcOrd="7" destOrd="0" presId="urn:microsoft.com/office/officeart/2008/layout/VerticalCurvedList"/>
    <dgm:cxn modelId="{591B7A9A-5284-4433-82AC-2588674B33B1}" type="presParOf" srcId="{CD48C1C4-C187-46A4-9001-6C08F62E8800}" destId="{108C6580-A6FE-42E1-A2D7-940031A24994}" srcOrd="8" destOrd="0" presId="urn:microsoft.com/office/officeart/2008/layout/VerticalCurvedList"/>
    <dgm:cxn modelId="{98DD20E8-5044-4D80-ADC4-0BC01D2C5E13}" type="presParOf" srcId="{108C6580-A6FE-42E1-A2D7-940031A24994}" destId="{2E0A3275-2AD8-4CF8-9D6F-21D6AAC5C852}" srcOrd="0" destOrd="0" presId="urn:microsoft.com/office/officeart/2008/layout/VerticalCurvedList"/>
    <dgm:cxn modelId="{D0CA0019-BF71-4C3A-973F-5978568A9CE6}" type="presParOf" srcId="{CD48C1C4-C187-46A4-9001-6C08F62E8800}" destId="{6D7E88E0-53F9-4B38-A11F-659403ED1398}" srcOrd="9" destOrd="0" presId="urn:microsoft.com/office/officeart/2008/layout/VerticalCurvedList"/>
    <dgm:cxn modelId="{00BFC25E-FEE3-4E71-8044-314D84ACECBA}" type="presParOf" srcId="{CD48C1C4-C187-46A4-9001-6C08F62E8800}" destId="{8A14A9A3-88F3-47E7-B632-5A5DE684C44D}" srcOrd="10" destOrd="0" presId="urn:microsoft.com/office/officeart/2008/layout/VerticalCurvedList"/>
    <dgm:cxn modelId="{CB8C60E0-6958-4B05-8D61-927A6DDEA9C4}" type="presParOf" srcId="{8A14A9A3-88F3-47E7-B632-5A5DE684C44D}" destId="{48C1AB8C-D44F-49AD-8598-459E0180C812}" srcOrd="0" destOrd="0" presId="urn:microsoft.com/office/officeart/2008/layout/VerticalCurvedList"/>
    <dgm:cxn modelId="{FF3F79EA-F9E6-41E0-A429-EBB8B6C87EC6}" type="presParOf" srcId="{CD48C1C4-C187-46A4-9001-6C08F62E8800}" destId="{C11A9E10-FC33-4E76-A484-B4A1068ADA77}" srcOrd="11" destOrd="0" presId="urn:microsoft.com/office/officeart/2008/layout/VerticalCurvedList"/>
    <dgm:cxn modelId="{DFA0C639-83B5-4F48-BF4F-24C268DB9B56}" type="presParOf" srcId="{CD48C1C4-C187-46A4-9001-6C08F62E8800}" destId="{DA344DF6-A12B-48B6-AAEE-4DCBD3D5D736}" srcOrd="12" destOrd="0" presId="urn:microsoft.com/office/officeart/2008/layout/VerticalCurvedList"/>
    <dgm:cxn modelId="{CF315225-9114-4AFE-8EE9-06D063472425}" type="presParOf" srcId="{DA344DF6-A12B-48B6-AAEE-4DCBD3D5D736}" destId="{6639EF5D-80DE-4F4D-8D9C-0EECF9F2ED1D}" srcOrd="0" destOrd="0" presId="urn:microsoft.com/office/officeart/2008/layout/VerticalCurvedList"/>
    <dgm:cxn modelId="{80B20364-200A-4998-8AAA-E72DC5723A7C}" type="presParOf" srcId="{CD48C1C4-C187-46A4-9001-6C08F62E8800}" destId="{00A57CAD-15B2-429C-98C2-F839DCD8F146}" srcOrd="13" destOrd="0" presId="urn:microsoft.com/office/officeart/2008/layout/VerticalCurvedList"/>
    <dgm:cxn modelId="{ED872EF0-7CD6-49FB-99E5-446C19B5C38F}" type="presParOf" srcId="{CD48C1C4-C187-46A4-9001-6C08F62E8800}" destId="{1FC39B5A-0BFD-4A3B-B164-046B0011D0C5}" srcOrd="14" destOrd="0" presId="urn:microsoft.com/office/officeart/2008/layout/VerticalCurvedList"/>
    <dgm:cxn modelId="{AC60934B-A415-4389-A4D7-E0E9BF9E4043}" type="presParOf" srcId="{1FC39B5A-0BFD-4A3B-B164-046B0011D0C5}" destId="{4EC4C9EA-EC88-4333-9009-D81E188E72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E65C2-2869-4781-B842-E8E9D769CB96}">
      <dsp:nvSpPr>
        <dsp:cNvPr id="0" name=""/>
        <dsp:cNvSpPr/>
      </dsp:nvSpPr>
      <dsp:spPr>
        <a:xfrm>
          <a:off x="-6199204" y="-949060"/>
          <a:ext cx="7384521" cy="7384521"/>
        </a:xfrm>
        <a:prstGeom prst="blockArc">
          <a:avLst>
            <a:gd name="adj1" fmla="val 18900000"/>
            <a:gd name="adj2" fmla="val 2700000"/>
            <a:gd name="adj3" fmla="val 293"/>
          </a:avLst>
        </a:pr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18BC33-310E-456F-815E-ED6F8434DAFD}">
      <dsp:nvSpPr>
        <dsp:cNvPr id="0" name=""/>
        <dsp:cNvSpPr/>
      </dsp:nvSpPr>
      <dsp:spPr>
        <a:xfrm>
          <a:off x="338672" y="215546"/>
          <a:ext cx="10718925"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effectLst/>
              <a:latin typeface="+mj-lt"/>
              <a:ea typeface="SimSun" panose="02010600030101010101" pitchFamily="2" charset="-122"/>
              <a:cs typeface="Times New Roman" panose="02020603050405020304" pitchFamily="18" charset="0"/>
            </a:rPr>
            <a:t>I.</a:t>
          </a:r>
          <a:r>
            <a:rPr lang="en-US" sz="3100" b="1" kern="1200" baseline="0" dirty="0" smtClean="0">
              <a:effectLst/>
              <a:latin typeface="+mj-lt"/>
              <a:ea typeface="SimSun" panose="02010600030101010101" pitchFamily="2" charset="-122"/>
              <a:cs typeface="Times New Roman" panose="02020603050405020304" pitchFamily="18" charset="0"/>
            </a:rPr>
            <a:t> </a:t>
          </a:r>
          <a:r>
            <a:rPr lang="en-US" sz="3100" b="1" kern="1200" baseline="0" dirty="0" smtClean="0">
              <a:effectLst/>
              <a:latin typeface="Arial" pitchFamily="34" charset="0"/>
              <a:ea typeface="SimSun" panose="02010600030101010101" pitchFamily="2" charset="-122"/>
              <a:cs typeface="Arial" pitchFamily="34" charset="0"/>
            </a:rPr>
            <a:t>Khái niệm và phân loại thiếu máu</a:t>
          </a:r>
          <a:endParaRPr lang="en-US" sz="3100" b="1" kern="1200" dirty="0">
            <a:effectLst/>
            <a:latin typeface="Arial" pitchFamily="34" charset="0"/>
            <a:ea typeface="SimSun" panose="02010600030101010101" pitchFamily="2" charset="-122"/>
            <a:cs typeface="Arial" pitchFamily="34" charset="0"/>
          </a:endParaRPr>
        </a:p>
      </dsp:txBody>
      <dsp:txXfrm>
        <a:off x="338672" y="215546"/>
        <a:ext cx="10718925" cy="498604"/>
      </dsp:txXfrm>
    </dsp:sp>
    <dsp:sp modelId="{DC9C6FEE-AC7D-4DA9-B999-2E143D0254EC}">
      <dsp:nvSpPr>
        <dsp:cNvPr id="0" name=""/>
        <dsp:cNvSpPr/>
      </dsp:nvSpPr>
      <dsp:spPr>
        <a:xfrm>
          <a:off x="102567" y="177307"/>
          <a:ext cx="623255" cy="623255"/>
        </a:xfrm>
        <a:prstGeom prst="ellipse">
          <a:avLst/>
        </a:prstGeom>
        <a:blipFill rotWithShape="0">
          <a:blip xmlns:r="http://schemas.openxmlformats.org/officeDocument/2006/relationships" r:embed="rId1"/>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37171E-B121-4405-BDD7-992FAD21BA78}">
      <dsp:nvSpPr>
        <dsp:cNvPr id="0" name=""/>
        <dsp:cNvSpPr/>
      </dsp:nvSpPr>
      <dsp:spPr>
        <a:xfrm>
          <a:off x="802621" y="963891"/>
          <a:ext cx="10267394"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100" b="1" kern="1200" dirty="0" smtClean="0">
              <a:latin typeface="Arial" pitchFamily="34" charset="0"/>
              <a:cs typeface="Arial" pitchFamily="34" charset="0"/>
            </a:rPr>
            <a:t>II. Khái niệm thiếu máu thiếu sắt</a:t>
          </a:r>
        </a:p>
      </dsp:txBody>
      <dsp:txXfrm>
        <a:off x="802621" y="963891"/>
        <a:ext cx="10267394" cy="498604"/>
      </dsp:txXfrm>
    </dsp:sp>
    <dsp:sp modelId="{752784E6-5068-491E-8E30-01CADC5571B7}">
      <dsp:nvSpPr>
        <dsp:cNvPr id="0" name=""/>
        <dsp:cNvSpPr/>
      </dsp:nvSpPr>
      <dsp:spPr>
        <a:xfrm>
          <a:off x="486428" y="953966"/>
          <a:ext cx="699946" cy="586183"/>
        </a:xfrm>
        <a:prstGeom prst="ellipse">
          <a:avLst/>
        </a:prstGeom>
        <a:blipFill rotWithShape="0">
          <a:blip xmlns:r="http://schemas.openxmlformats.org/officeDocument/2006/relationships" r:embed="rId2"/>
          <a:srcRect/>
          <a:stretch>
            <a:fillRect l="-32000" r="-32000"/>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C96882-75E1-4AFB-95F6-29C8D43D7594}">
      <dsp:nvSpPr>
        <dsp:cNvPr id="0" name=""/>
        <dsp:cNvSpPr/>
      </dsp:nvSpPr>
      <dsp:spPr>
        <a:xfrm>
          <a:off x="1083838" y="1745553"/>
          <a:ext cx="10019958"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III. Nguyên nhân thiếu máu do thiếu sắt</a:t>
          </a:r>
          <a:endParaRPr lang="en-US" sz="3100" b="1" kern="1200" dirty="0">
            <a:latin typeface="Arial" panose="020B0604020202020204" pitchFamily="34" charset="0"/>
            <a:cs typeface="Arial" panose="020B0604020202020204" pitchFamily="34" charset="0"/>
          </a:endParaRPr>
        </a:p>
      </dsp:txBody>
      <dsp:txXfrm>
        <a:off x="1083838" y="1745553"/>
        <a:ext cx="10019958" cy="498604"/>
      </dsp:txXfrm>
    </dsp:sp>
    <dsp:sp modelId="{1EE772D2-C52E-40B2-B15D-958D32721530}">
      <dsp:nvSpPr>
        <dsp:cNvPr id="0" name=""/>
        <dsp:cNvSpPr/>
      </dsp:nvSpPr>
      <dsp:spPr>
        <a:xfrm>
          <a:off x="772210" y="1683227"/>
          <a:ext cx="623255" cy="623255"/>
        </a:xfrm>
        <a:prstGeom prst="ellipse">
          <a:avLst/>
        </a:prstGeom>
        <a:blipFill rotWithShape="0">
          <a:blip xmlns:r="http://schemas.openxmlformats.org/officeDocument/2006/relationships" r:embed="rId3"/>
          <a:srcRect/>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3818FDA-A171-43C7-9A82-1544E3DB6C61}">
      <dsp:nvSpPr>
        <dsp:cNvPr id="0" name=""/>
        <dsp:cNvSpPr/>
      </dsp:nvSpPr>
      <dsp:spPr>
        <a:xfrm>
          <a:off x="1162842" y="2493897"/>
          <a:ext cx="9940954"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IV. Triệu chứng và biến chứng</a:t>
          </a:r>
          <a:endParaRPr lang="en-US" sz="3100" b="1" kern="1200" dirty="0">
            <a:latin typeface="Arial" panose="020B0604020202020204" pitchFamily="34" charset="0"/>
            <a:cs typeface="Arial" panose="020B0604020202020204" pitchFamily="34" charset="0"/>
          </a:endParaRPr>
        </a:p>
      </dsp:txBody>
      <dsp:txXfrm>
        <a:off x="1162842" y="2493897"/>
        <a:ext cx="9940954" cy="498604"/>
      </dsp:txXfrm>
    </dsp:sp>
    <dsp:sp modelId="{2E0A3275-2AD8-4CF8-9D6F-21D6AAC5C852}">
      <dsp:nvSpPr>
        <dsp:cNvPr id="0" name=""/>
        <dsp:cNvSpPr/>
      </dsp:nvSpPr>
      <dsp:spPr>
        <a:xfrm>
          <a:off x="851214" y="2431572"/>
          <a:ext cx="623255" cy="623255"/>
        </a:xfrm>
        <a:prstGeom prst="ellipse">
          <a:avLst/>
        </a:prstGeom>
        <a:blipFill rotWithShape="0">
          <a:blip xmlns:r="http://schemas.openxmlformats.org/officeDocument/2006/relationships" r:embed="rId4"/>
          <a:srcRect/>
          <a:stretch>
            <a:fillRect l="-39000" r="-39000"/>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D7E88E0-53F9-4B38-A11F-659403ED1398}">
      <dsp:nvSpPr>
        <dsp:cNvPr id="0" name=""/>
        <dsp:cNvSpPr/>
      </dsp:nvSpPr>
      <dsp:spPr>
        <a:xfrm>
          <a:off x="1032936" y="3242242"/>
          <a:ext cx="10019958"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V. Nguyên tắc điều trị</a:t>
          </a:r>
          <a:endParaRPr lang="en-US" sz="3100" b="1" kern="1200" dirty="0">
            <a:latin typeface="Arial" panose="020B0604020202020204" pitchFamily="34" charset="0"/>
            <a:cs typeface="Arial" panose="020B0604020202020204" pitchFamily="34" charset="0"/>
          </a:endParaRPr>
        </a:p>
      </dsp:txBody>
      <dsp:txXfrm>
        <a:off x="1032936" y="3242242"/>
        <a:ext cx="10019958" cy="498604"/>
      </dsp:txXfrm>
    </dsp:sp>
    <dsp:sp modelId="{48C1AB8C-D44F-49AD-8598-459E0180C812}">
      <dsp:nvSpPr>
        <dsp:cNvPr id="0" name=""/>
        <dsp:cNvSpPr/>
      </dsp:nvSpPr>
      <dsp:spPr>
        <a:xfrm>
          <a:off x="772210" y="3179917"/>
          <a:ext cx="623255" cy="623255"/>
        </a:xfrm>
        <a:prstGeom prst="ellipse">
          <a:avLst/>
        </a:prstGeom>
        <a:blipFill rotWithShape="0">
          <a:blip xmlns:r="http://schemas.openxmlformats.org/officeDocument/2006/relationships" r:embed="rId5"/>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11A9E10-FC33-4E76-A484-B4A1068ADA77}">
      <dsp:nvSpPr>
        <dsp:cNvPr id="0" name=""/>
        <dsp:cNvSpPr/>
      </dsp:nvSpPr>
      <dsp:spPr>
        <a:xfrm>
          <a:off x="836401" y="3990039"/>
          <a:ext cx="10267394"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VI. Các thuốc điều trị</a:t>
          </a:r>
          <a:endParaRPr lang="en-US" sz="3100" b="1" kern="1200" dirty="0">
            <a:latin typeface="Arial" panose="020B0604020202020204" pitchFamily="34" charset="0"/>
            <a:cs typeface="Arial" panose="020B0604020202020204" pitchFamily="34" charset="0"/>
          </a:endParaRPr>
        </a:p>
      </dsp:txBody>
      <dsp:txXfrm>
        <a:off x="836401" y="3990039"/>
        <a:ext cx="10267394" cy="498604"/>
      </dsp:txXfrm>
    </dsp:sp>
    <dsp:sp modelId="{6639EF5D-80DE-4F4D-8D9C-0EECF9F2ED1D}">
      <dsp:nvSpPr>
        <dsp:cNvPr id="0" name=""/>
        <dsp:cNvSpPr/>
      </dsp:nvSpPr>
      <dsp:spPr>
        <a:xfrm>
          <a:off x="524774" y="3927713"/>
          <a:ext cx="623255" cy="623255"/>
        </a:xfrm>
        <a:prstGeom prst="ellipse">
          <a:avLst/>
        </a:prstGeom>
        <a:blipFill rotWithShape="0">
          <a:blip xmlns:r="http://schemas.openxmlformats.org/officeDocument/2006/relationships" r:embed="rId6"/>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A57CAD-15B2-429C-98C2-F839DCD8F146}">
      <dsp:nvSpPr>
        <dsp:cNvPr id="0" name=""/>
        <dsp:cNvSpPr/>
      </dsp:nvSpPr>
      <dsp:spPr>
        <a:xfrm>
          <a:off x="384870" y="4738384"/>
          <a:ext cx="10718925" cy="498604"/>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5767" tIns="78740" rIns="78740" bIns="78740" numCol="1" spcCol="1270" anchor="ctr" anchorCtr="0">
          <a:noAutofit/>
        </a:bodyPr>
        <a:lstStyle/>
        <a:p>
          <a:pPr lvl="0" algn="l" defTabSz="1377950">
            <a:lnSpc>
              <a:spcPct val="90000"/>
            </a:lnSpc>
            <a:spcBef>
              <a:spcPct val="0"/>
            </a:spcBef>
            <a:spcAft>
              <a:spcPct val="35000"/>
            </a:spcAft>
          </a:pPr>
          <a:r>
            <a:rPr lang="en-US" sz="3100" b="1" kern="1200" dirty="0" smtClean="0">
              <a:latin typeface="Arial" panose="020B0604020202020204" pitchFamily="34" charset="0"/>
              <a:cs typeface="Arial" panose="020B0604020202020204" pitchFamily="34" charset="0"/>
            </a:rPr>
            <a:t>VII. Tác dụng phụ và lưu ý khi dùng</a:t>
          </a:r>
          <a:endParaRPr lang="en-US" sz="3100" b="1" kern="1200" dirty="0">
            <a:latin typeface="Arial" panose="020B0604020202020204" pitchFamily="34" charset="0"/>
            <a:cs typeface="Arial" panose="020B0604020202020204" pitchFamily="34" charset="0"/>
          </a:endParaRPr>
        </a:p>
      </dsp:txBody>
      <dsp:txXfrm>
        <a:off x="384870" y="4738384"/>
        <a:ext cx="10718925" cy="498604"/>
      </dsp:txXfrm>
    </dsp:sp>
    <dsp:sp modelId="{4EC4C9EA-EC88-4333-9009-D81E188E7241}">
      <dsp:nvSpPr>
        <dsp:cNvPr id="0" name=""/>
        <dsp:cNvSpPr/>
      </dsp:nvSpPr>
      <dsp:spPr>
        <a:xfrm>
          <a:off x="73243" y="4676058"/>
          <a:ext cx="623255" cy="623255"/>
        </a:xfrm>
        <a:prstGeom prst="ellipse">
          <a:avLst/>
        </a:prstGeom>
        <a:blipFill rotWithShape="0">
          <a:blip xmlns:r="http://schemas.openxmlformats.org/officeDocument/2006/relationships" r:embed="rId1"/>
          <a:stretch>
            <a:fillRect/>
          </a:stretch>
        </a:blip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8653B-C1B2-40CB-92DE-3CE7738D603C}" type="datetimeFigureOut">
              <a:rPr lang="en-US" smtClean="0"/>
              <a:t>10/27/2019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CC712-B9DC-481C-A61F-FF77F7AF5D87}" type="slidenum">
              <a:rPr lang="en-US" smtClean="0"/>
              <a:t>‹#›</a:t>
            </a:fld>
            <a:endParaRPr lang="en-US"/>
          </a:p>
        </p:txBody>
      </p:sp>
    </p:spTree>
    <p:extLst>
      <p:ext uri="{BB962C8B-B14F-4D97-AF65-F5344CB8AC3E}">
        <p14:creationId xmlns:p14="http://schemas.microsoft.com/office/powerpoint/2010/main" val="160479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6CC712-B9DC-481C-A61F-FF77F7AF5D87}" type="slidenum">
              <a:rPr lang="en-US" smtClean="0"/>
              <a:t>1</a:t>
            </a:fld>
            <a:endParaRPr lang="en-US"/>
          </a:p>
        </p:txBody>
      </p:sp>
    </p:spTree>
    <p:extLst>
      <p:ext uri="{BB962C8B-B14F-4D97-AF65-F5344CB8AC3E}">
        <p14:creationId xmlns:p14="http://schemas.microsoft.com/office/powerpoint/2010/main" val="265233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CC712-B9DC-481C-A61F-FF77F7AF5D87}" type="slidenum">
              <a:rPr lang="en-US" smtClean="0"/>
              <a:t>2</a:t>
            </a:fld>
            <a:endParaRPr lang="en-US"/>
          </a:p>
        </p:txBody>
      </p:sp>
    </p:spTree>
    <p:extLst>
      <p:ext uri="{BB962C8B-B14F-4D97-AF65-F5344CB8AC3E}">
        <p14:creationId xmlns:p14="http://schemas.microsoft.com/office/powerpoint/2010/main" val="276971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CC712-B9DC-481C-A61F-FF77F7AF5D87}" type="slidenum">
              <a:rPr lang="en-US" smtClean="0"/>
              <a:t>3</a:t>
            </a:fld>
            <a:endParaRPr lang="en-US"/>
          </a:p>
        </p:txBody>
      </p:sp>
    </p:spTree>
    <p:extLst>
      <p:ext uri="{BB962C8B-B14F-4D97-AF65-F5344CB8AC3E}">
        <p14:creationId xmlns:p14="http://schemas.microsoft.com/office/powerpoint/2010/main" val="336692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CC712-B9DC-481C-A61F-FF77F7AF5D87}" type="slidenum">
              <a:rPr lang="en-US" smtClean="0"/>
              <a:t>7</a:t>
            </a:fld>
            <a:endParaRPr lang="en-US"/>
          </a:p>
        </p:txBody>
      </p:sp>
    </p:spTree>
    <p:extLst>
      <p:ext uri="{BB962C8B-B14F-4D97-AF65-F5344CB8AC3E}">
        <p14:creationId xmlns:p14="http://schemas.microsoft.com/office/powerpoint/2010/main" val="204799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CC712-B9DC-481C-A61F-FF77F7AF5D87}" type="slidenum">
              <a:rPr lang="en-US" smtClean="0"/>
              <a:t>13</a:t>
            </a:fld>
            <a:endParaRPr lang="en-US"/>
          </a:p>
        </p:txBody>
      </p:sp>
    </p:spTree>
    <p:extLst>
      <p:ext uri="{BB962C8B-B14F-4D97-AF65-F5344CB8AC3E}">
        <p14:creationId xmlns:p14="http://schemas.microsoft.com/office/powerpoint/2010/main" val="364119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CC712-B9DC-481C-A61F-FF77F7AF5D87}" type="slidenum">
              <a:rPr lang="en-US" smtClean="0"/>
              <a:t>16</a:t>
            </a:fld>
            <a:endParaRPr lang="en-US"/>
          </a:p>
        </p:txBody>
      </p:sp>
    </p:spTree>
    <p:extLst>
      <p:ext uri="{BB962C8B-B14F-4D97-AF65-F5344CB8AC3E}">
        <p14:creationId xmlns:p14="http://schemas.microsoft.com/office/powerpoint/2010/main" val="62003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6CC712-B9DC-481C-A61F-FF77F7AF5D87}" type="slidenum">
              <a:rPr lang="en-US" smtClean="0"/>
              <a:t>20</a:t>
            </a:fld>
            <a:endParaRPr lang="en-US"/>
          </a:p>
        </p:txBody>
      </p:sp>
    </p:spTree>
    <p:extLst>
      <p:ext uri="{BB962C8B-B14F-4D97-AF65-F5344CB8AC3E}">
        <p14:creationId xmlns:p14="http://schemas.microsoft.com/office/powerpoint/2010/main" val="169432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22193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203111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949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969832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5488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219445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2523780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2069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59695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8533-836C-4C78-BC3D-FB19C744E745}"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35604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8533-836C-4C78-BC3D-FB19C744E745}"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340281129"/>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8533-836C-4C78-BC3D-FB19C744E745}" type="datetimeFigureOut">
              <a:rPr lang="en-US" smtClean="0"/>
              <a:t>10/27/2019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800215400"/>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8533-836C-4C78-BC3D-FB19C744E745}" type="datetimeFigureOut">
              <a:rPr lang="en-US" smtClean="0"/>
              <a:t>10/27/2019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348972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8533-836C-4C78-BC3D-FB19C744E745}" type="datetimeFigureOut">
              <a:rPr lang="en-US" smtClean="0"/>
              <a:t>10/27/2019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12323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8533-836C-4C78-BC3D-FB19C744E745}"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894914111"/>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8533-836C-4C78-BC3D-FB19C744E745}"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E2A1-0D9D-4182-AF83-309AE36068A2}" type="slidenum">
              <a:rPr lang="en-US" smtClean="0"/>
              <a:t>‹#›</a:t>
            </a:fld>
            <a:endParaRPr lang="en-US"/>
          </a:p>
        </p:txBody>
      </p:sp>
    </p:spTree>
    <p:extLst>
      <p:ext uri="{BB962C8B-B14F-4D97-AF65-F5344CB8AC3E}">
        <p14:creationId xmlns:p14="http://schemas.microsoft.com/office/powerpoint/2010/main" val="88562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8533-836C-4C78-BC3D-FB19C744E745}" type="datetimeFigureOut">
              <a:rPr lang="en-US" smtClean="0"/>
              <a:t>10/27/2019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A55E2A1-0D9D-4182-AF83-309AE36068A2}" type="slidenum">
              <a:rPr lang="en-US" smtClean="0"/>
              <a:t>‹#›</a:t>
            </a:fld>
            <a:endParaRPr lang="en-US"/>
          </a:p>
        </p:txBody>
      </p:sp>
    </p:spTree>
    <p:extLst>
      <p:ext uri="{BB962C8B-B14F-4D97-AF65-F5344CB8AC3E}">
        <p14:creationId xmlns:p14="http://schemas.microsoft.com/office/powerpoint/2010/main" val="189890287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3FD0E13-ED54-441C-B248-873F7D4B3FAF}"/>
              </a:ext>
            </a:extLst>
          </p:cNvPr>
          <p:cNvSpPr>
            <a:spLocks noGrp="1"/>
          </p:cNvSpPr>
          <p:nvPr>
            <p:ph type="ctrTitle"/>
          </p:nvPr>
        </p:nvSpPr>
        <p:spPr>
          <a:xfrm>
            <a:off x="389467" y="4707465"/>
            <a:ext cx="9499600" cy="1811867"/>
          </a:xfrm>
        </p:spPr>
        <p:txBody>
          <a:bodyPr/>
          <a:lstStyle/>
          <a:p>
            <a:pPr algn="l"/>
            <a:r>
              <a:rPr lang="en-US" sz="4000" dirty="0" smtClean="0">
                <a:solidFill>
                  <a:schemeClr val="accent2">
                    <a:lumMod val="50000"/>
                  </a:schemeClr>
                </a:solidFill>
                <a:latin typeface="Arial" panose="020B0604020202020204" pitchFamily="34" charset="0"/>
                <a:cs typeface="Arial" panose="020B0604020202020204" pitchFamily="34" charset="0"/>
              </a:rPr>
              <a:t>Bộ môn : Bệnh lý học</a:t>
            </a:r>
            <a:br>
              <a:rPr lang="en-US" sz="4000" dirty="0" smtClean="0">
                <a:solidFill>
                  <a:schemeClr val="accent2">
                    <a:lumMod val="50000"/>
                  </a:schemeClr>
                </a:solidFill>
                <a:latin typeface="Arial" panose="020B0604020202020204" pitchFamily="34" charset="0"/>
                <a:cs typeface="Arial" panose="020B0604020202020204" pitchFamily="34" charset="0"/>
              </a:rPr>
            </a:br>
            <a:r>
              <a:rPr lang="en-US" sz="4000" dirty="0" smtClean="0">
                <a:solidFill>
                  <a:schemeClr val="accent2">
                    <a:lumMod val="50000"/>
                  </a:schemeClr>
                </a:solidFill>
                <a:latin typeface="Arial" panose="020B0604020202020204" pitchFamily="34" charset="0"/>
                <a:cs typeface="Arial" panose="020B0604020202020204" pitchFamily="34" charset="0"/>
              </a:rPr>
              <a:t>GVHD : Nguyễn Phúc Học</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 xmlns:a16="http://schemas.microsoft.com/office/drawing/2014/main" id="{1AB3896E-A935-41B8-AB0E-A0011E1CFB0F}"/>
              </a:ext>
            </a:extLst>
          </p:cNvPr>
          <p:cNvSpPr>
            <a:spLocks noGrp="1"/>
          </p:cNvSpPr>
          <p:nvPr>
            <p:ph type="subTitle" idx="1"/>
          </p:nvPr>
        </p:nvSpPr>
        <p:spPr>
          <a:xfrm>
            <a:off x="321733" y="2692400"/>
            <a:ext cx="11667065" cy="1083734"/>
          </a:xfrm>
        </p:spPr>
        <p:txBody>
          <a:bodyPr>
            <a:normAutofit/>
          </a:bodyPr>
          <a:lstStyle/>
          <a:p>
            <a:pPr algn="l"/>
            <a:r>
              <a:rPr lang="en-US" sz="4800" b="1" dirty="0" smtClean="0">
                <a:solidFill>
                  <a:schemeClr val="accent2">
                    <a:lumMod val="75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Đề tài </a:t>
            </a:r>
            <a:r>
              <a:rPr lang="en-US" sz="4800" dirty="0" smtClean="0">
                <a:solidFill>
                  <a:schemeClr val="accent2">
                    <a:lumMod val="75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4800" b="1" dirty="0" smtClean="0">
                <a:solidFill>
                  <a:schemeClr val="accent2">
                    <a:lumMod val="75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Bệnh thiếu máu do thiếu sắt</a:t>
            </a:r>
            <a:endParaRPr lang="en-US" sz="4800" b="1" dirty="0">
              <a:solidFill>
                <a:schemeClr val="accent2">
                  <a:lumMod val="75000"/>
                </a:schemeClr>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6" name="Picture 8" descr="C:\Users\STEVEN\Desktop\logo-duy-tan_vn.png"/>
          <p:cNvPicPr>
            <a:picLocks noChangeAspect="1" noChangeArrowheads="1"/>
          </p:cNvPicPr>
          <p:nvPr/>
        </p:nvPicPr>
        <p:blipFill>
          <a:blip r:embed="rId3" cstate="print"/>
          <a:srcRect/>
          <a:stretch>
            <a:fillRect/>
          </a:stretch>
        </p:blipFill>
        <p:spPr bwMode="auto">
          <a:xfrm>
            <a:off x="897466" y="237067"/>
            <a:ext cx="4701044" cy="1574800"/>
          </a:xfrm>
          <a:prstGeom prst="rect">
            <a:avLst/>
          </a:prstGeom>
          <a:noFill/>
        </p:spPr>
      </p:pic>
    </p:spTree>
    <p:extLst>
      <p:ext uri="{BB962C8B-B14F-4D97-AF65-F5344CB8AC3E}">
        <p14:creationId xmlns:p14="http://schemas.microsoft.com/office/powerpoint/2010/main" val="3325822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2" y="22998"/>
            <a:ext cx="8251167" cy="1063925"/>
          </a:xfrm>
        </p:spPr>
        <p:txBody>
          <a:bodyPr/>
          <a:lstStyle/>
          <a:p>
            <a:r>
              <a:rPr lang="vi-VN" b="1" dirty="0" smtClean="0">
                <a:latin typeface="Arial" pitchFamily="34" charset="0"/>
                <a:cs typeface="Arial" pitchFamily="34" charset="0"/>
              </a:rPr>
              <a:t>IV. Triệu chứng và biến chứng</a:t>
            </a:r>
            <a:endParaRPr lang="en-US" b="1" dirty="0">
              <a:latin typeface="Arial" pitchFamily="34" charset="0"/>
              <a:cs typeface="Arial" pitchFamily="34" charset="0"/>
            </a:endParaRPr>
          </a:p>
        </p:txBody>
      </p:sp>
      <p:sp>
        <p:nvSpPr>
          <p:cNvPr id="3" name="Text Placeholder 2"/>
          <p:cNvSpPr>
            <a:spLocks noGrp="1"/>
          </p:cNvSpPr>
          <p:nvPr>
            <p:ph type="body" sz="quarter" idx="13"/>
          </p:nvPr>
        </p:nvSpPr>
        <p:spPr>
          <a:xfrm>
            <a:off x="500333" y="2242868"/>
            <a:ext cx="8635646" cy="3595795"/>
          </a:xfrm>
        </p:spPr>
        <p:txBody>
          <a:bodyPr/>
          <a:lstStyle/>
          <a:p>
            <a:endParaRPr lang="en-US" sz="3200" dirty="0">
              <a:solidFill>
                <a:schemeClr val="accent2">
                  <a:lumMod val="50000"/>
                </a:schemeClr>
              </a:solidFill>
              <a:latin typeface="Arial" pitchFamily="34" charset="0"/>
              <a:cs typeface="Arial" pitchFamily="34" charset="0"/>
            </a:endParaRPr>
          </a:p>
        </p:txBody>
      </p:sp>
      <p:sp>
        <p:nvSpPr>
          <p:cNvPr id="4" name="Text Placeholder 3"/>
          <p:cNvSpPr>
            <a:spLocks noGrp="1"/>
          </p:cNvSpPr>
          <p:nvPr>
            <p:ph type="body" idx="1"/>
          </p:nvPr>
        </p:nvSpPr>
        <p:spPr>
          <a:xfrm>
            <a:off x="122799" y="936693"/>
            <a:ext cx="8411361" cy="1045216"/>
          </a:xfrm>
        </p:spPr>
        <p:txBody>
          <a:bodyPr>
            <a:normAutofit/>
          </a:bodyPr>
          <a:lstStyle/>
          <a:p>
            <a:r>
              <a:rPr lang="vi-VN" sz="3200" b="1" dirty="0" smtClean="0">
                <a:solidFill>
                  <a:schemeClr val="tx1"/>
                </a:solidFill>
              </a:rPr>
              <a:t>1. Triệu chứng :</a:t>
            </a:r>
            <a:endParaRPr lang="en-US" sz="32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40" y="1630967"/>
            <a:ext cx="9932358" cy="5244285"/>
          </a:xfrm>
          <a:prstGeom prst="rect">
            <a:avLst/>
          </a:prstGeom>
        </p:spPr>
      </p:pic>
    </p:spTree>
    <p:extLst>
      <p:ext uri="{BB962C8B-B14F-4D97-AF65-F5344CB8AC3E}">
        <p14:creationId xmlns:p14="http://schemas.microsoft.com/office/powerpoint/2010/main" val="835278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2" y="22998"/>
            <a:ext cx="9890186" cy="994913"/>
          </a:xfrm>
        </p:spPr>
        <p:txBody>
          <a:bodyPr/>
          <a:lstStyle/>
          <a:p>
            <a:r>
              <a:rPr lang="vi-VN" dirty="0" smtClean="0">
                <a:latin typeface="Arial" pitchFamily="34" charset="0"/>
                <a:cs typeface="Arial" pitchFamily="34" charset="0"/>
              </a:rPr>
              <a:t>IV. Triệu chứng và biến chứng</a:t>
            </a:r>
            <a:endParaRPr lang="en-US" dirty="0">
              <a:latin typeface="Arial" pitchFamily="34" charset="0"/>
              <a:cs typeface="Arial" pitchFamily="34" charset="0"/>
            </a:endParaRPr>
          </a:p>
        </p:txBody>
      </p:sp>
      <p:sp>
        <p:nvSpPr>
          <p:cNvPr id="3" name="Text Placeholder 2"/>
          <p:cNvSpPr>
            <a:spLocks noGrp="1"/>
          </p:cNvSpPr>
          <p:nvPr>
            <p:ph type="body" sz="quarter" idx="13"/>
          </p:nvPr>
        </p:nvSpPr>
        <p:spPr>
          <a:xfrm>
            <a:off x="159746" y="924942"/>
            <a:ext cx="7655786" cy="6183224"/>
          </a:xfrm>
        </p:spPr>
        <p:txBody>
          <a:bodyPr/>
          <a:lstStyle/>
          <a:p>
            <a:r>
              <a:rPr lang="vi-VN" sz="3200" b="1" dirty="0" smtClean="0">
                <a:solidFill>
                  <a:schemeClr val="tx1"/>
                </a:solidFill>
              </a:rPr>
              <a:t>2. Biến chứng </a:t>
            </a:r>
            <a:r>
              <a:rPr lang="vi-VN" b="1" dirty="0" smtClean="0">
                <a:solidFill>
                  <a:schemeClr val="tx1"/>
                </a:solidFill>
              </a:rPr>
              <a:t>:</a:t>
            </a:r>
          </a:p>
          <a:p>
            <a:r>
              <a:rPr lang="vi-VN" sz="3200" dirty="0">
                <a:solidFill>
                  <a:schemeClr val="accent2">
                    <a:lumMod val="50000"/>
                  </a:schemeClr>
                </a:solidFill>
              </a:rPr>
              <a:t>Tiến triển lâu hơn, kích thước hồng cầu không đều </a:t>
            </a:r>
            <a:r>
              <a:rPr lang="vi-VN" sz="3200" dirty="0" smtClean="0">
                <a:solidFill>
                  <a:schemeClr val="accent2">
                    <a:lumMod val="50000"/>
                  </a:schemeClr>
                </a:solidFill>
              </a:rPr>
              <a:t>-&gt; </a:t>
            </a:r>
            <a:r>
              <a:rPr lang="vi-VN" sz="3200" dirty="0">
                <a:solidFill>
                  <a:schemeClr val="accent2">
                    <a:lumMod val="50000"/>
                  </a:schemeClr>
                </a:solidFill>
              </a:rPr>
              <a:t>hồng cầu bị biến dạng. </a:t>
            </a:r>
          </a:p>
          <a:p>
            <a:r>
              <a:rPr lang="vi-VN" sz="3200" dirty="0">
                <a:solidFill>
                  <a:schemeClr val="accent2">
                    <a:lumMod val="50000"/>
                  </a:schemeClr>
                </a:solidFill>
              </a:rPr>
              <a:t>Thiếu sắt nặng sẽ tạo ra một kính phết máu ngoại biên, kì lạ với các hồng cầu nhược sắt, nhiều hình bia, hình bút chì nhược sắt và đôi khi một số nhỏ hồng cầu có nhân đồng thời số lượng hồng cầu tăng cao một các điển hình. </a:t>
            </a:r>
          </a:p>
          <a:p>
            <a:endParaRPr lang="vi-VN" dirty="0" smtClean="0">
              <a:solidFill>
                <a:schemeClr val="accent2">
                  <a:lumMod val="50000"/>
                </a:schemeClr>
              </a:solidFill>
            </a:endParaRP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597" y="955103"/>
            <a:ext cx="4802403" cy="456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78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998"/>
            <a:ext cx="9274002" cy="1236453"/>
          </a:xfrm>
        </p:spPr>
        <p:txBody>
          <a:bodyPr/>
          <a:lstStyle/>
          <a:p>
            <a:r>
              <a:rPr lang="vi-VN" b="1" dirty="0" smtClean="0">
                <a:latin typeface="Arial" pitchFamily="34" charset="0"/>
                <a:cs typeface="Arial" pitchFamily="34" charset="0"/>
              </a:rPr>
              <a:t>V. Nguyên tắc điều trị</a:t>
            </a:r>
            <a:endParaRPr lang="en-US" b="1" dirty="0">
              <a:latin typeface="Arial" pitchFamily="34" charset="0"/>
              <a:cs typeface="Arial" pitchFamily="34" charset="0"/>
            </a:endParaRPr>
          </a:p>
        </p:txBody>
      </p:sp>
      <p:sp>
        <p:nvSpPr>
          <p:cNvPr id="3" name="Text Placeholder 2"/>
          <p:cNvSpPr>
            <a:spLocks noGrp="1"/>
          </p:cNvSpPr>
          <p:nvPr>
            <p:ph type="body" sz="quarter" idx="13"/>
          </p:nvPr>
        </p:nvSpPr>
        <p:spPr>
          <a:xfrm>
            <a:off x="-2721476" y="5755736"/>
            <a:ext cx="8596669" cy="514248"/>
          </a:xfrm>
        </p:spPr>
        <p:txBody>
          <a:bodyPr/>
          <a:lstStyle/>
          <a:p>
            <a:endParaRPr lang="en-US" dirty="0"/>
          </a:p>
        </p:txBody>
      </p:sp>
      <p:sp>
        <p:nvSpPr>
          <p:cNvPr id="4" name="Text Placeholder 3"/>
          <p:cNvSpPr>
            <a:spLocks noGrp="1"/>
          </p:cNvSpPr>
          <p:nvPr>
            <p:ph type="body" idx="1"/>
          </p:nvPr>
        </p:nvSpPr>
        <p:spPr>
          <a:xfrm>
            <a:off x="138022" y="1164567"/>
            <a:ext cx="11024558" cy="5520905"/>
          </a:xfrm>
        </p:spPr>
        <p:txBody>
          <a:bodyPr>
            <a:normAutofit/>
          </a:bodyPr>
          <a:lstStyle/>
          <a:p>
            <a:pPr marL="457200" indent="-457200">
              <a:buFont typeface="Wingdings" pitchFamily="2" charset="2"/>
              <a:buChar char="ü"/>
            </a:pPr>
            <a:r>
              <a:rPr lang="vi-VN" sz="3200" dirty="0">
                <a:solidFill>
                  <a:schemeClr val="accent2">
                    <a:lumMod val="50000"/>
                  </a:schemeClr>
                </a:solidFill>
              </a:rPr>
              <a:t>Loại trừ các nguyên nhân mất Fe( rong kinh, trĩ, giun móc,…)</a:t>
            </a:r>
          </a:p>
          <a:p>
            <a:pPr marL="457200" indent="-457200">
              <a:buFont typeface="Wingdings" pitchFamily="2" charset="2"/>
              <a:buChar char="ü"/>
            </a:pPr>
            <a:r>
              <a:rPr lang="vi-VN" sz="3200" dirty="0">
                <a:solidFill>
                  <a:schemeClr val="accent2">
                    <a:lumMod val="50000"/>
                  </a:schemeClr>
                </a:solidFill>
              </a:rPr>
              <a:t>Chọn loại Fe có khả năng hấp thu tốt</a:t>
            </a:r>
          </a:p>
          <a:p>
            <a:pPr marL="457200" indent="-457200">
              <a:buFont typeface="Wingdings" pitchFamily="2" charset="2"/>
              <a:buChar char="ü"/>
            </a:pPr>
            <a:r>
              <a:rPr lang="vi-VN" sz="3200" dirty="0">
                <a:solidFill>
                  <a:schemeClr val="accent2">
                    <a:lumMod val="50000"/>
                  </a:schemeClr>
                </a:solidFill>
              </a:rPr>
              <a:t>Liều tối ưu vì liều càng cao-tỷ lệ hấp thu giảm đi</a:t>
            </a:r>
          </a:p>
          <a:p>
            <a:pPr marL="457200" indent="-457200">
              <a:buFont typeface="Wingdings" pitchFamily="2" charset="2"/>
              <a:buChar char="ü"/>
            </a:pPr>
            <a:r>
              <a:rPr lang="vi-VN" sz="3200" dirty="0">
                <a:solidFill>
                  <a:schemeClr val="accent2">
                    <a:lumMod val="50000"/>
                  </a:schemeClr>
                </a:solidFill>
              </a:rPr>
              <a:t>Theo dõi hiệu quả hồng cầu lưới bắt đầu tăng sau 6-7 ngày</a:t>
            </a:r>
          </a:p>
          <a:p>
            <a:pPr marL="457200" indent="-457200">
              <a:buFont typeface="Wingdings" pitchFamily="2" charset="2"/>
              <a:buChar char="ü"/>
            </a:pPr>
            <a:r>
              <a:rPr lang="vi-VN" sz="3200" dirty="0">
                <a:solidFill>
                  <a:schemeClr val="accent2">
                    <a:lumMod val="50000"/>
                  </a:schemeClr>
                </a:solidFill>
              </a:rPr>
              <a:t>Dùng dạng viên uống trước</a:t>
            </a:r>
          </a:p>
          <a:p>
            <a:pPr marL="457200" indent="-457200">
              <a:buFont typeface="Wingdings" pitchFamily="2" charset="2"/>
              <a:buChar char="ü"/>
            </a:pPr>
            <a:r>
              <a:rPr lang="vi-VN" sz="3200" dirty="0" smtClean="0">
                <a:solidFill>
                  <a:schemeClr val="accent2">
                    <a:lumMod val="50000"/>
                  </a:schemeClr>
                </a:solidFill>
              </a:rPr>
              <a:t>Khi </a:t>
            </a:r>
            <a:r>
              <a:rPr lang="vi-VN" sz="3200" dirty="0">
                <a:solidFill>
                  <a:schemeClr val="accent2">
                    <a:lumMod val="50000"/>
                  </a:schemeClr>
                </a:solidFill>
              </a:rPr>
              <a:t>nào không uống được như do bị cắt mất dạ dày, bị tác dụng phụ của viên thuốc quá nặng,… thì mới tiêm</a:t>
            </a:r>
          </a:p>
          <a:p>
            <a:endParaRPr lang="en-US" dirty="0"/>
          </a:p>
        </p:txBody>
      </p:sp>
    </p:spTree>
    <p:extLst>
      <p:ext uri="{BB962C8B-B14F-4D97-AF65-F5344CB8AC3E}">
        <p14:creationId xmlns:p14="http://schemas.microsoft.com/office/powerpoint/2010/main" val="646025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 y="22998"/>
            <a:ext cx="8647982" cy="1305464"/>
          </a:xfrm>
        </p:spPr>
        <p:txBody>
          <a:bodyPr/>
          <a:lstStyle/>
          <a:p>
            <a:r>
              <a:rPr lang="vi-VN" b="1" dirty="0" smtClean="0">
                <a:latin typeface="Arial" pitchFamily="34" charset="0"/>
                <a:cs typeface="Arial" pitchFamily="34" charset="0"/>
              </a:rPr>
              <a:t>VI. Các thuốc điều trị</a:t>
            </a:r>
            <a:endParaRPr lang="en-US" b="1" dirty="0">
              <a:latin typeface="Arial" pitchFamily="34" charset="0"/>
              <a:cs typeface="Arial" pitchFamily="34" charset="0"/>
            </a:endParaRPr>
          </a:p>
        </p:txBody>
      </p:sp>
      <p:sp>
        <p:nvSpPr>
          <p:cNvPr id="4" name="Text Placeholder 3"/>
          <p:cNvSpPr>
            <a:spLocks noGrp="1"/>
          </p:cNvSpPr>
          <p:nvPr>
            <p:ph type="body" idx="1"/>
          </p:nvPr>
        </p:nvSpPr>
        <p:spPr>
          <a:xfrm>
            <a:off x="148248" y="1214902"/>
            <a:ext cx="6047600" cy="5643097"/>
          </a:xfrm>
        </p:spPr>
        <p:txBody>
          <a:bodyPr/>
          <a:lstStyle/>
          <a:p>
            <a:r>
              <a:rPr lang="vi-VN" sz="3200" b="1" dirty="0" smtClean="0">
                <a:solidFill>
                  <a:schemeClr val="tx1"/>
                </a:solidFill>
                <a:latin typeface="Arial" pitchFamily="34" charset="0"/>
                <a:cs typeface="Arial" pitchFamily="34" charset="0"/>
              </a:rPr>
              <a:t>1</a:t>
            </a:r>
            <a:r>
              <a:rPr lang="vi-VN" sz="3200" b="1" dirty="0">
                <a:solidFill>
                  <a:schemeClr val="tx1"/>
                </a:solidFill>
                <a:latin typeface="Arial" pitchFamily="34" charset="0"/>
                <a:cs typeface="Arial" pitchFamily="34" charset="0"/>
              </a:rPr>
              <a:t>. Nguồn cung cấp sắt từ tự nhiên:</a:t>
            </a:r>
          </a:p>
          <a:p>
            <a:pPr marL="457200" indent="-457200">
              <a:buFont typeface="Wingdings" pitchFamily="2" charset="2"/>
              <a:buChar char="v"/>
            </a:pPr>
            <a:r>
              <a:rPr lang="vi-VN" sz="3200" dirty="0">
                <a:solidFill>
                  <a:schemeClr val="accent2">
                    <a:lumMod val="50000"/>
                  </a:schemeClr>
                </a:solidFill>
                <a:latin typeface="Arial" pitchFamily="34" charset="0"/>
                <a:cs typeface="Arial" pitchFamily="34" charset="0"/>
              </a:rPr>
              <a:t>Chủ yếu từ các thức ăn có nguồn gốc động vật và thực vật như: gan, tim, trứng, thịt nạc, giá đậu, hoa quả.</a:t>
            </a: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638" y="3134793"/>
            <a:ext cx="5359879" cy="356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08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998"/>
            <a:ext cx="8574658" cy="1460745"/>
          </a:xfrm>
        </p:spPr>
        <p:txBody>
          <a:bodyPr>
            <a:normAutofit fontScale="90000"/>
          </a:bodyPr>
          <a:lstStyle/>
          <a:p>
            <a:r>
              <a:rPr lang="vi-VN" sz="4900" b="1" dirty="0" smtClean="0">
                <a:latin typeface="+mn-lt"/>
              </a:rPr>
              <a:t>VI. Các thuốc điều trị</a:t>
            </a:r>
            <a:r>
              <a:rPr lang="vi-VN" dirty="0" smtClean="0"/>
              <a:t/>
            </a:r>
            <a:br>
              <a:rPr lang="vi-VN" dirty="0" smtClean="0"/>
            </a:br>
            <a:endParaRPr lang="en-US" dirty="0"/>
          </a:p>
        </p:txBody>
      </p:sp>
      <p:sp>
        <p:nvSpPr>
          <p:cNvPr id="3" name="Text Placeholder 2"/>
          <p:cNvSpPr>
            <a:spLocks noGrp="1"/>
          </p:cNvSpPr>
          <p:nvPr>
            <p:ph type="body" sz="quarter" idx="13"/>
          </p:nvPr>
        </p:nvSpPr>
        <p:spPr>
          <a:xfrm>
            <a:off x="0" y="879894"/>
            <a:ext cx="8428612" cy="1086929"/>
          </a:xfrm>
        </p:spPr>
        <p:txBody>
          <a:bodyPr/>
          <a:lstStyle/>
          <a:p>
            <a:r>
              <a:rPr lang="en-US" sz="3200" b="1" dirty="0" smtClean="0">
                <a:solidFill>
                  <a:schemeClr val="accent2">
                    <a:lumMod val="50000"/>
                  </a:schemeClr>
                </a:solidFill>
              </a:rPr>
              <a:t>2. </a:t>
            </a:r>
            <a:r>
              <a:rPr lang="vi-VN" sz="3200" b="1" dirty="0" smtClean="0">
                <a:solidFill>
                  <a:schemeClr val="accent2">
                    <a:lumMod val="50000"/>
                  </a:schemeClr>
                </a:solidFill>
              </a:rPr>
              <a:t>Theo </a:t>
            </a:r>
            <a:r>
              <a:rPr lang="vi-VN" sz="3200" b="1" dirty="0">
                <a:solidFill>
                  <a:schemeClr val="accent2">
                    <a:lumMod val="50000"/>
                  </a:schemeClr>
                </a:solidFill>
              </a:rPr>
              <a:t>đường </a:t>
            </a:r>
            <a:r>
              <a:rPr lang="vi-VN" sz="3200" b="1" dirty="0" smtClean="0">
                <a:solidFill>
                  <a:schemeClr val="accent2">
                    <a:lumMod val="50000"/>
                  </a:schemeClr>
                </a:solidFill>
              </a:rPr>
              <a:t>uống</a:t>
            </a:r>
            <a:r>
              <a:rPr lang="en-US" sz="3200" b="1" dirty="0" smtClean="0">
                <a:solidFill>
                  <a:schemeClr val="accent2">
                    <a:lumMod val="50000"/>
                  </a:schemeClr>
                </a:solidFill>
              </a:rPr>
              <a:t> </a:t>
            </a:r>
            <a:r>
              <a:rPr lang="vi-VN" sz="3200" b="1" dirty="0" smtClean="0">
                <a:solidFill>
                  <a:schemeClr val="accent2">
                    <a:lumMod val="50000"/>
                  </a:schemeClr>
                </a:solidFill>
              </a:rPr>
              <a:t>:</a:t>
            </a:r>
            <a:endParaRPr lang="vi-VN" sz="3200" b="1" dirty="0">
              <a:solidFill>
                <a:schemeClr val="accent2">
                  <a:lumMod val="50000"/>
                </a:schemeClr>
              </a:solidFill>
            </a:endParaRPr>
          </a:p>
          <a:p>
            <a:endParaRPr lang="en-US" dirty="0"/>
          </a:p>
        </p:txBody>
      </p:sp>
      <p:sp>
        <p:nvSpPr>
          <p:cNvPr id="5" name="Rectangle 4"/>
          <p:cNvSpPr/>
          <p:nvPr/>
        </p:nvSpPr>
        <p:spPr>
          <a:xfrm>
            <a:off x="0" y="1500995"/>
            <a:ext cx="7418717" cy="5048113"/>
          </a:xfrm>
          <a:prstGeom prst="rect">
            <a:avLst/>
          </a:prstGeom>
        </p:spPr>
        <p:txBody>
          <a:bodyPr wrap="square">
            <a:spAutoFit/>
          </a:bodyPr>
          <a:lstStyle/>
          <a:p>
            <a:pPr marL="457200" indent="-457200">
              <a:lnSpc>
                <a:spcPct val="107000"/>
              </a:lnSpc>
              <a:spcAft>
                <a:spcPts val="800"/>
              </a:spcAft>
              <a:buFont typeface="Wingdings" pitchFamily="2" charset="2"/>
              <a:buChar char="v"/>
              <a:tabLst>
                <a:tab pos="2865755" algn="ctr"/>
              </a:tabLst>
            </a:pPr>
            <a:r>
              <a:rPr lang="en-US" sz="3200" dirty="0">
                <a:solidFill>
                  <a:schemeClr val="accent2">
                    <a:lumMod val="50000"/>
                  </a:schemeClr>
                </a:solidFill>
                <a:latin typeface="Arial" pitchFamily="34" charset="0"/>
                <a:ea typeface="Arial"/>
                <a:cs typeface="Arial" pitchFamily="34" charset="0"/>
              </a:rPr>
              <a:t> </a:t>
            </a:r>
            <a:r>
              <a:rPr lang="en-US" sz="3000" dirty="0" smtClean="0">
                <a:solidFill>
                  <a:schemeClr val="accent2">
                    <a:lumMod val="50000"/>
                  </a:schemeClr>
                </a:solidFill>
                <a:latin typeface="Arial" pitchFamily="34" charset="0"/>
                <a:ea typeface="Arial"/>
                <a:cs typeface="Arial" pitchFamily="34" charset="0"/>
              </a:rPr>
              <a:t>Liều dùng :</a:t>
            </a:r>
          </a:p>
          <a:p>
            <a:pPr>
              <a:lnSpc>
                <a:spcPct val="107000"/>
              </a:lnSpc>
              <a:spcAft>
                <a:spcPts val="800"/>
              </a:spcAft>
              <a:buFont typeface="Wingdings" pitchFamily="2" charset="2"/>
              <a:buChar char="ü"/>
              <a:tabLst>
                <a:tab pos="2865755" algn="ctr"/>
              </a:tabLst>
            </a:pPr>
            <a:r>
              <a:rPr lang="en-US" sz="3000" dirty="0" smtClean="0">
                <a:solidFill>
                  <a:schemeClr val="accent2">
                    <a:lumMod val="50000"/>
                  </a:schemeClr>
                </a:solidFill>
                <a:latin typeface="Arial" pitchFamily="34" charset="0"/>
                <a:ea typeface="Arial"/>
                <a:cs typeface="Arial" pitchFamily="34" charset="0"/>
              </a:rPr>
              <a:t>Liều </a:t>
            </a:r>
            <a:r>
              <a:rPr lang="en-US" sz="3000" dirty="0">
                <a:solidFill>
                  <a:schemeClr val="accent2">
                    <a:lumMod val="50000"/>
                  </a:schemeClr>
                </a:solidFill>
                <a:latin typeface="Arial" pitchFamily="34" charset="0"/>
                <a:ea typeface="Arial"/>
                <a:cs typeface="Arial" pitchFamily="34" charset="0"/>
              </a:rPr>
              <a:t>dùng để điều trị: 2-3mg/Kg/ngày</a:t>
            </a:r>
          </a:p>
          <a:p>
            <a:pPr>
              <a:lnSpc>
                <a:spcPct val="107000"/>
              </a:lnSpc>
              <a:spcAft>
                <a:spcPts val="800"/>
              </a:spcAft>
              <a:buNone/>
              <a:tabLst>
                <a:tab pos="2865755" algn="ctr"/>
              </a:tabLst>
            </a:pPr>
            <a:r>
              <a:rPr lang="en-US" sz="3000" dirty="0">
                <a:solidFill>
                  <a:schemeClr val="accent2">
                    <a:lumMod val="50000"/>
                  </a:schemeClr>
                </a:solidFill>
                <a:latin typeface="Arial" pitchFamily="34" charset="0"/>
                <a:ea typeface="Arial"/>
                <a:cs typeface="Arial" pitchFamily="34" charset="0"/>
              </a:rPr>
              <a:t>= 100-200mg/ ngày </a:t>
            </a:r>
            <a:r>
              <a:rPr lang="en-US" sz="3000" dirty="0">
                <a:solidFill>
                  <a:schemeClr val="accent2">
                    <a:lumMod val="50000"/>
                  </a:schemeClr>
                </a:solidFill>
                <a:latin typeface="Arial" pitchFamily="34" charset="0"/>
                <a:ea typeface="Arial"/>
                <a:cs typeface="Arial" pitchFamily="34" charset="0"/>
                <a:sym typeface="Wingdings"/>
              </a:rPr>
              <a:t></a:t>
            </a:r>
            <a:r>
              <a:rPr lang="en-US" sz="3000" dirty="0">
                <a:solidFill>
                  <a:schemeClr val="accent2">
                    <a:lumMod val="50000"/>
                  </a:schemeClr>
                </a:solidFill>
                <a:latin typeface="Arial" pitchFamily="34" charset="0"/>
                <a:ea typeface="Arial"/>
                <a:cs typeface="Arial" pitchFamily="34" charset="0"/>
              </a:rPr>
              <a:t> 1 </a:t>
            </a:r>
            <a:r>
              <a:rPr lang="en-US" sz="3000" dirty="0" smtClean="0">
                <a:solidFill>
                  <a:schemeClr val="accent2">
                    <a:lumMod val="50000"/>
                  </a:schemeClr>
                </a:solidFill>
                <a:latin typeface="Arial" pitchFamily="34" charset="0"/>
                <a:ea typeface="Arial"/>
                <a:cs typeface="Arial" pitchFamily="34" charset="0"/>
              </a:rPr>
              <a:t>viên </a:t>
            </a:r>
            <a:r>
              <a:rPr lang="en-US" sz="3000" dirty="0">
                <a:solidFill>
                  <a:schemeClr val="accent2">
                    <a:lumMod val="50000"/>
                  </a:schemeClr>
                </a:solidFill>
                <a:latin typeface="Arial" pitchFamily="34" charset="0"/>
                <a:ea typeface="Arial"/>
                <a:cs typeface="Arial" pitchFamily="34" charset="0"/>
              </a:rPr>
              <a:t>x 3 lần/ngày (hấp thụ tối ưu)</a:t>
            </a:r>
          </a:p>
          <a:p>
            <a:pPr>
              <a:lnSpc>
                <a:spcPct val="107000"/>
              </a:lnSpc>
              <a:spcAft>
                <a:spcPts val="800"/>
              </a:spcAft>
              <a:buFont typeface="Wingdings" pitchFamily="2" charset="2"/>
              <a:buChar char="ü"/>
              <a:tabLst>
                <a:tab pos="2865755" algn="ctr"/>
              </a:tabLst>
            </a:pPr>
            <a:r>
              <a:rPr lang="en-US" sz="3000" dirty="0">
                <a:solidFill>
                  <a:schemeClr val="accent2">
                    <a:lumMod val="50000"/>
                  </a:schemeClr>
                </a:solidFill>
                <a:latin typeface="Arial" pitchFamily="34" charset="0"/>
                <a:ea typeface="Arial"/>
                <a:cs typeface="Arial" pitchFamily="34" charset="0"/>
              </a:rPr>
              <a:t>Trẻ nhỏ: 5mg/1kg/ngày ; có dạng thuốc nước</a:t>
            </a:r>
          </a:p>
          <a:p>
            <a:pPr>
              <a:lnSpc>
                <a:spcPct val="107000"/>
              </a:lnSpc>
              <a:spcAft>
                <a:spcPts val="800"/>
              </a:spcAft>
              <a:buFont typeface="Wingdings" pitchFamily="2" charset="2"/>
              <a:buChar char="ü"/>
              <a:tabLst>
                <a:tab pos="2865755" algn="ctr"/>
              </a:tabLst>
            </a:pPr>
            <a:r>
              <a:rPr lang="en-US" sz="3000" dirty="0">
                <a:solidFill>
                  <a:schemeClr val="accent2">
                    <a:lumMod val="50000"/>
                  </a:schemeClr>
                </a:solidFill>
                <a:latin typeface="Arial" pitchFamily="34" charset="0"/>
                <a:ea typeface="Arial"/>
                <a:cs typeface="Arial" pitchFamily="34" charset="0"/>
              </a:rPr>
              <a:t>Liều dùng để phòng ngừa: 15-30mg/ngày</a:t>
            </a:r>
          </a:p>
          <a:p>
            <a:pPr>
              <a:lnSpc>
                <a:spcPct val="107000"/>
              </a:lnSpc>
              <a:spcAft>
                <a:spcPts val="800"/>
              </a:spcAft>
              <a:buFont typeface="Wingdings" pitchFamily="2" charset="2"/>
              <a:buChar char="ü"/>
              <a:tabLst>
                <a:tab pos="2865755" algn="ctr"/>
              </a:tabLst>
            </a:pPr>
            <a:r>
              <a:rPr lang="en-US" sz="3000" dirty="0">
                <a:solidFill>
                  <a:schemeClr val="accent2">
                    <a:lumMod val="50000"/>
                  </a:schemeClr>
                </a:solidFill>
                <a:latin typeface="Arial" pitchFamily="34" charset="0"/>
                <a:ea typeface="Arial"/>
                <a:cs typeface="Arial" pitchFamily="34" charset="0"/>
              </a:rPr>
              <a:t>Có thai: uống 1viên/ ngày suốt 2 quý sau</a:t>
            </a:r>
          </a:p>
        </p:txBody>
      </p:sp>
      <p:pic>
        <p:nvPicPr>
          <p:cNvPr id="1029" name="Picture 5"/>
          <p:cNvPicPr>
            <a:picLocks noChangeAspect="1" noChangeArrowheads="1"/>
          </p:cNvPicPr>
          <p:nvPr/>
        </p:nvPicPr>
        <p:blipFill rotWithShape="1">
          <a:blip>
            <a:extLst>
              <a:ext uri="{28A0092B-C50C-407E-A947-70E740481C1C}">
                <a14:useLocalDpi xmlns:a14="http://schemas.microsoft.com/office/drawing/2010/main" val="0"/>
              </a:ext>
            </a:extLst>
          </a:blip>
          <a:srcRect l="-7609" r="-7609"/>
          <a:stretch/>
        </p:blipFill>
        <p:spPr bwMode="auto">
          <a:xfrm>
            <a:off x="7108172" y="207659"/>
            <a:ext cx="5446144" cy="3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9666" y="3600846"/>
            <a:ext cx="4366925" cy="325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603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8790922" cy="869848"/>
          </a:xfrm>
        </p:spPr>
        <p:txBody>
          <a:bodyPr/>
          <a:lstStyle/>
          <a:p>
            <a:r>
              <a:rPr lang="en-US" sz="4400" b="1" dirty="0" smtClean="0">
                <a:latin typeface="Arial" pitchFamily="34" charset="0"/>
                <a:cs typeface="Arial" pitchFamily="34" charset="0"/>
              </a:rPr>
              <a:t>VI. Các thuốc điều trị</a:t>
            </a:r>
            <a:endParaRPr lang="en-US" sz="4400" b="1" dirty="0">
              <a:latin typeface="Arial" pitchFamily="34" charset="0"/>
              <a:cs typeface="Arial" pitchFamily="34" charset="0"/>
            </a:endParaRPr>
          </a:p>
        </p:txBody>
      </p:sp>
      <p:sp>
        <p:nvSpPr>
          <p:cNvPr id="4" name="Text Placeholder 3"/>
          <p:cNvSpPr>
            <a:spLocks noGrp="1"/>
          </p:cNvSpPr>
          <p:nvPr>
            <p:ph type="body" idx="1"/>
          </p:nvPr>
        </p:nvSpPr>
        <p:spPr>
          <a:xfrm>
            <a:off x="6301756" y="4717229"/>
            <a:ext cx="9381065" cy="1513914"/>
          </a:xfrm>
        </p:spPr>
        <p:txBody>
          <a:bodyPr/>
          <a:lstStyle/>
          <a:p>
            <a:endParaRPr lang="en-US"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793" y="3411913"/>
            <a:ext cx="3640347" cy="3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27" y="852809"/>
            <a:ext cx="2580826" cy="257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35" y="3977134"/>
            <a:ext cx="3253877" cy="277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9391" y="1074794"/>
            <a:ext cx="3870745" cy="260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235" y="1074794"/>
            <a:ext cx="3139153" cy="239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9726" y="4039510"/>
            <a:ext cx="4000410" cy="241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844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486" y="768474"/>
            <a:ext cx="3725656" cy="372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7785" b="-7785"/>
          <a:stretch/>
        </p:blipFill>
        <p:spPr bwMode="auto">
          <a:xfrm>
            <a:off x="154652" y="2842247"/>
            <a:ext cx="4015753" cy="401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5" y="101365"/>
            <a:ext cx="5230060" cy="348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104667" y="208256"/>
            <a:ext cx="8596668" cy="1320800"/>
          </a:xfrm>
        </p:spPr>
        <p:txBody>
          <a:bodyPr>
            <a:normAutofit/>
          </a:bodyPr>
          <a:lstStyle/>
          <a:p>
            <a:r>
              <a:rPr lang="en-US" sz="4400" b="1" dirty="0" smtClean="0">
                <a:latin typeface="Arial" pitchFamily="34" charset="0"/>
                <a:cs typeface="Arial" pitchFamily="34" charset="0"/>
              </a:rPr>
              <a:t>VI. Các thuốc điều trị</a:t>
            </a:r>
            <a:endParaRPr lang="en-US" sz="4400" b="1" dirty="0">
              <a:latin typeface="Arial" pitchFamily="34" charset="0"/>
              <a:cs typeface="Arial" pitchFamily="34" charset="0"/>
            </a:endParaRPr>
          </a:p>
        </p:txBody>
      </p:sp>
    </p:spTree>
    <p:extLst>
      <p:ext uri="{BB962C8B-B14F-4D97-AF65-F5344CB8AC3E}">
        <p14:creationId xmlns:p14="http://schemas.microsoft.com/office/powerpoint/2010/main" val="2274841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098"/>
            <a:ext cx="7923363" cy="1201947"/>
          </a:xfrm>
        </p:spPr>
        <p:txBody>
          <a:bodyPr>
            <a:normAutofit/>
          </a:bodyPr>
          <a:lstStyle/>
          <a:p>
            <a:r>
              <a:rPr lang="en-US" b="1" dirty="0" smtClean="0">
                <a:latin typeface="Arial" pitchFamily="34" charset="0"/>
                <a:cs typeface="Arial" pitchFamily="34" charset="0"/>
              </a:rPr>
              <a:t>Thực phẩm chức năng</a:t>
            </a:r>
            <a:endParaRPr lang="en-US" b="1" dirty="0">
              <a:latin typeface="Arial" pitchFamily="34" charset="0"/>
              <a:cs typeface="Arial" pitchFamily="34" charset="0"/>
            </a:endParaRPr>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idx="1"/>
          </p:nvPr>
        </p:nvSpPr>
        <p:spPr/>
        <p:txBody>
          <a:bodyPr/>
          <a:lstStyle/>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333" y="1278045"/>
            <a:ext cx="3454773" cy="239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3890" y="1189285"/>
            <a:ext cx="2570670" cy="257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10" y="4129738"/>
            <a:ext cx="2781913" cy="275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2241" y="4129738"/>
            <a:ext cx="2725950" cy="27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20" y="4043243"/>
            <a:ext cx="2846387"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9856" y="1102549"/>
            <a:ext cx="3053751" cy="274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120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0" y="74758"/>
            <a:ext cx="9993709" cy="1046676"/>
          </a:xfrm>
        </p:spPr>
        <p:txBody>
          <a:bodyPr>
            <a:normAutofit/>
          </a:bodyPr>
          <a:lstStyle/>
          <a:p>
            <a:r>
              <a:rPr lang="en-US" b="1" dirty="0" smtClean="0">
                <a:latin typeface="Arial" pitchFamily="34" charset="0"/>
                <a:cs typeface="Arial" pitchFamily="34" charset="0"/>
              </a:rPr>
              <a:t>VII. Tác dụng phụ và lưu ý khi dùng</a:t>
            </a:r>
            <a:endParaRPr lang="en-US" b="1" dirty="0">
              <a:latin typeface="Arial" pitchFamily="34" charset="0"/>
              <a:cs typeface="Arial" pitchFamily="34" charset="0"/>
            </a:endParaRPr>
          </a:p>
        </p:txBody>
      </p:sp>
      <p:sp>
        <p:nvSpPr>
          <p:cNvPr id="4" name="Text Placeholder 3"/>
          <p:cNvSpPr>
            <a:spLocks noGrp="1"/>
          </p:cNvSpPr>
          <p:nvPr>
            <p:ph type="body" idx="1"/>
          </p:nvPr>
        </p:nvSpPr>
        <p:spPr>
          <a:xfrm>
            <a:off x="177002" y="912978"/>
            <a:ext cx="9950409" cy="5945022"/>
          </a:xfrm>
        </p:spPr>
        <p:txBody>
          <a:bodyPr>
            <a:noAutofit/>
          </a:bodyPr>
          <a:lstStyle/>
          <a:p>
            <a:r>
              <a:rPr lang="en-US" sz="3200" b="1" dirty="0" smtClean="0">
                <a:solidFill>
                  <a:schemeClr val="accent2">
                    <a:lumMod val="50000"/>
                  </a:schemeClr>
                </a:solidFill>
                <a:latin typeface="Arial" pitchFamily="34" charset="0"/>
                <a:cs typeface="Arial" pitchFamily="34" charset="0"/>
              </a:rPr>
              <a:t>1. Tác dụng phụ :</a:t>
            </a:r>
          </a:p>
          <a:p>
            <a:r>
              <a:rPr lang="vi-VN" sz="3200" dirty="0">
                <a:solidFill>
                  <a:schemeClr val="accent2">
                    <a:lumMod val="50000"/>
                  </a:schemeClr>
                </a:solidFill>
                <a:latin typeface="Arial" pitchFamily="34" charset="0"/>
                <a:cs typeface="Arial" pitchFamily="34" charset="0"/>
              </a:rPr>
              <a:t>Táo </a:t>
            </a:r>
            <a:r>
              <a:rPr lang="vi-VN" sz="3200" dirty="0" smtClean="0">
                <a:solidFill>
                  <a:schemeClr val="accent2">
                    <a:lumMod val="50000"/>
                  </a:schemeClr>
                </a:solidFill>
                <a:latin typeface="Arial" pitchFamily="34" charset="0"/>
                <a:cs typeface="Arial" pitchFamily="34" charset="0"/>
              </a:rPr>
              <a:t>bón;</a:t>
            </a:r>
            <a:r>
              <a:rPr lang="en-US" sz="3200" dirty="0" smtClean="0">
                <a:solidFill>
                  <a:schemeClr val="accent2">
                    <a:lumMod val="50000"/>
                  </a:schemeClr>
                </a:solidFill>
                <a:latin typeface="Arial" pitchFamily="34" charset="0"/>
                <a:cs typeface="Arial" pitchFamily="34" charset="0"/>
              </a:rPr>
              <a:t> p</a:t>
            </a:r>
            <a:r>
              <a:rPr lang="vi-VN" sz="3200" dirty="0" smtClean="0">
                <a:solidFill>
                  <a:schemeClr val="accent2">
                    <a:lumMod val="50000"/>
                  </a:schemeClr>
                </a:solidFill>
                <a:latin typeface="Arial" pitchFamily="34" charset="0"/>
                <a:cs typeface="Arial" pitchFamily="34" charset="0"/>
              </a:rPr>
              <a:t>hân </a:t>
            </a:r>
            <a:r>
              <a:rPr lang="vi-VN" sz="3200" dirty="0">
                <a:solidFill>
                  <a:schemeClr val="accent2">
                    <a:lumMod val="50000"/>
                  </a:schemeClr>
                </a:solidFill>
                <a:latin typeface="Arial" pitchFamily="34" charset="0"/>
                <a:cs typeface="Arial" pitchFamily="34" charset="0"/>
              </a:rPr>
              <a:t>đậm màu, xanh hoặc đen, phân hắc ín;</a:t>
            </a:r>
          </a:p>
          <a:p>
            <a:r>
              <a:rPr lang="vi-VN" sz="3200" dirty="0">
                <a:solidFill>
                  <a:schemeClr val="accent2">
                    <a:lumMod val="50000"/>
                  </a:schemeClr>
                </a:solidFill>
                <a:latin typeface="Arial" pitchFamily="34" charset="0"/>
                <a:cs typeface="Arial" pitchFamily="34" charset="0"/>
              </a:rPr>
              <a:t>Tiêu chảy;</a:t>
            </a:r>
          </a:p>
          <a:p>
            <a:r>
              <a:rPr lang="vi-VN" sz="3200" dirty="0">
                <a:solidFill>
                  <a:schemeClr val="accent2">
                    <a:lumMod val="50000"/>
                  </a:schemeClr>
                </a:solidFill>
                <a:latin typeface="Arial" pitchFamily="34" charset="0"/>
                <a:cs typeface="Arial" pitchFamily="34" charset="0"/>
              </a:rPr>
              <a:t>Chán ăn;</a:t>
            </a:r>
          </a:p>
          <a:p>
            <a:r>
              <a:rPr lang="vi-VN" sz="3200" dirty="0">
                <a:solidFill>
                  <a:schemeClr val="accent2">
                    <a:lumMod val="50000"/>
                  </a:schemeClr>
                </a:solidFill>
                <a:latin typeface="Arial" pitchFamily="34" charset="0"/>
                <a:cs typeface="Arial" pitchFamily="34" charset="0"/>
              </a:rPr>
              <a:t>Buồn nôn nặng hoặc dai dẳng;</a:t>
            </a:r>
          </a:p>
          <a:p>
            <a:r>
              <a:rPr lang="vi-VN" sz="3200" dirty="0">
                <a:solidFill>
                  <a:schemeClr val="accent2">
                    <a:lumMod val="50000"/>
                  </a:schemeClr>
                </a:solidFill>
                <a:latin typeface="Arial" pitchFamily="34" charset="0"/>
                <a:cs typeface="Arial" pitchFamily="34" charset="0"/>
              </a:rPr>
              <a:t>Co thắt dạ dày, đau hoặc khó chịu dạ dày nôn mửa;</a:t>
            </a:r>
          </a:p>
          <a:p>
            <a:r>
              <a:rPr lang="vi-VN" sz="3200" dirty="0">
                <a:solidFill>
                  <a:schemeClr val="accent2">
                    <a:lumMod val="50000"/>
                  </a:schemeClr>
                </a:solidFill>
                <a:latin typeface="Arial" pitchFamily="34" charset="0"/>
                <a:cs typeface="Arial" pitchFamily="34" charset="0"/>
              </a:rPr>
              <a:t>Các phản ứng nặng dị </a:t>
            </a:r>
            <a:r>
              <a:rPr lang="vi-VN" sz="3200" dirty="0" smtClean="0">
                <a:solidFill>
                  <a:schemeClr val="accent2">
                    <a:lumMod val="50000"/>
                  </a:schemeClr>
                </a:solidFill>
                <a:latin typeface="Arial" pitchFamily="34" charset="0"/>
                <a:cs typeface="Arial" pitchFamily="34" charset="0"/>
              </a:rPr>
              <a:t>ứng</a:t>
            </a:r>
            <a:endParaRPr lang="vi-VN" sz="3200" dirty="0">
              <a:solidFill>
                <a:schemeClr val="accent2">
                  <a:lumMod val="50000"/>
                </a:schemeClr>
              </a:solidFill>
              <a:latin typeface="Arial" pitchFamily="34" charset="0"/>
              <a:cs typeface="Arial" pitchFamily="34" charset="0"/>
            </a:endParaRPr>
          </a:p>
          <a:p>
            <a:r>
              <a:rPr lang="vi-VN" sz="3200" dirty="0">
                <a:solidFill>
                  <a:schemeClr val="accent2">
                    <a:lumMod val="50000"/>
                  </a:schemeClr>
                </a:solidFill>
                <a:latin typeface="Arial" pitchFamily="34" charset="0"/>
                <a:cs typeface="Arial" pitchFamily="34" charset="0"/>
              </a:rPr>
              <a:t>Có máu hoặc vệt máu trong phân;</a:t>
            </a:r>
          </a:p>
          <a:p>
            <a:r>
              <a:rPr lang="vi-VN" sz="3200" dirty="0">
                <a:solidFill>
                  <a:schemeClr val="accent2">
                    <a:lumMod val="50000"/>
                  </a:schemeClr>
                </a:solidFill>
                <a:latin typeface="Arial" pitchFamily="34" charset="0"/>
                <a:cs typeface="Arial" pitchFamily="34" charset="0"/>
              </a:rPr>
              <a:t>Sốt</a:t>
            </a:r>
            <a:r>
              <a:rPr lang="vi-VN" sz="3200" dirty="0" smtClean="0">
                <a:solidFill>
                  <a:schemeClr val="accent2">
                    <a:lumMod val="50000"/>
                  </a:schemeClr>
                </a:solidFill>
                <a:latin typeface="Arial" pitchFamily="34" charset="0"/>
                <a:cs typeface="Arial" pitchFamily="34" charset="0"/>
              </a:rPr>
              <a:t>.</a:t>
            </a:r>
            <a:endParaRPr lang="vi-VN" sz="320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458423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06201" cy="994913"/>
          </a:xfrm>
        </p:spPr>
        <p:txBody>
          <a:bodyPr/>
          <a:lstStyle/>
          <a:p>
            <a:r>
              <a:rPr lang="en-US" b="1" dirty="0" smtClean="0">
                <a:latin typeface="Arial" pitchFamily="34" charset="0"/>
                <a:cs typeface="Arial" pitchFamily="34" charset="0"/>
              </a:rPr>
              <a:t>VII. Tác dụng phụ và lưu ý khi dùng</a:t>
            </a:r>
            <a:endParaRPr lang="en-US" b="1" dirty="0">
              <a:latin typeface="Arial" pitchFamily="34" charset="0"/>
              <a:cs typeface="Arial" pitchFamily="34" charset="0"/>
            </a:endParaRPr>
          </a:p>
        </p:txBody>
      </p:sp>
      <p:sp>
        <p:nvSpPr>
          <p:cNvPr id="4" name="Text Placeholder 3"/>
          <p:cNvSpPr>
            <a:spLocks noGrp="1"/>
          </p:cNvSpPr>
          <p:nvPr>
            <p:ph type="body" idx="1"/>
          </p:nvPr>
        </p:nvSpPr>
        <p:spPr>
          <a:xfrm>
            <a:off x="293299" y="904353"/>
            <a:ext cx="8596668" cy="1513914"/>
          </a:xfrm>
        </p:spPr>
        <p:txBody>
          <a:bodyPr>
            <a:normAutofit/>
          </a:bodyPr>
          <a:lstStyle/>
          <a:p>
            <a:r>
              <a:rPr lang="en-US" sz="3200" b="1" dirty="0" smtClean="0">
                <a:solidFill>
                  <a:schemeClr val="accent2">
                    <a:lumMod val="50000"/>
                  </a:schemeClr>
                </a:solidFill>
                <a:latin typeface="Arial" pitchFamily="34" charset="0"/>
                <a:cs typeface="Arial" pitchFamily="34" charset="0"/>
              </a:rPr>
              <a:t>2. Lưu ý khi dùng :</a:t>
            </a:r>
            <a:endParaRPr lang="en-US" sz="3200" b="1" dirty="0">
              <a:solidFill>
                <a:schemeClr val="accent2">
                  <a:lumMod val="50000"/>
                </a:schemeClr>
              </a:solidFill>
              <a:latin typeface="Arial" pitchFamily="34" charset="0"/>
              <a:cs typeface="Arial" pitchFamily="34" charset="0"/>
            </a:endParaRPr>
          </a:p>
        </p:txBody>
      </p:sp>
      <p:sp>
        <p:nvSpPr>
          <p:cNvPr id="5" name="Rectangle 4"/>
          <p:cNvSpPr/>
          <p:nvPr/>
        </p:nvSpPr>
        <p:spPr>
          <a:xfrm>
            <a:off x="293299" y="1988366"/>
            <a:ext cx="9733570" cy="2246769"/>
          </a:xfrm>
          <a:prstGeom prst="rect">
            <a:avLst/>
          </a:prstGeom>
        </p:spPr>
        <p:txBody>
          <a:bodyPr wrap="square">
            <a:spAutoFit/>
          </a:bodyPr>
          <a:lstStyle/>
          <a:p>
            <a:r>
              <a:rPr lang="vi-VN" sz="2800" i="1" dirty="0">
                <a:solidFill>
                  <a:schemeClr val="accent1">
                    <a:lumMod val="50000"/>
                  </a:schemeClr>
                </a:solidFill>
              </a:rPr>
              <a:t>Do nguy cơ loét miệng và làm đổi màu răng, không ngậm, nhai hoặc giữ viên thuốc trong miệng, phải nuốt nhưng nuốt toàn bộ viên thuốc với một ly nước đầy. Không nên sử dụng thuốc cùng lúc với nước chè (trà) có thể ức chế việc hấp thu sắt.</a:t>
            </a:r>
            <a:endParaRPr lang="en-US" sz="2800" i="1" dirty="0">
              <a:solidFill>
                <a:schemeClr val="accent1">
                  <a:lumMod val="50000"/>
                </a:schemeClr>
              </a:solidFill>
            </a:endParaRPr>
          </a:p>
        </p:txBody>
      </p:sp>
    </p:spTree>
    <p:extLst>
      <p:ext uri="{BB962C8B-B14F-4D97-AF65-F5344CB8AC3E}">
        <p14:creationId xmlns:p14="http://schemas.microsoft.com/office/powerpoint/2010/main" val="2318003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049" y="1986510"/>
            <a:ext cx="2732483" cy="802887"/>
          </a:xfrm>
        </p:spPr>
        <p:txBody>
          <a:bodyPr>
            <a:normAutofit fontScale="90000"/>
          </a:bodyPr>
          <a:lstStyle/>
          <a:p>
            <a:r>
              <a:rPr lang="en-US" sz="2400" dirty="0" smtClean="0">
                <a:solidFill>
                  <a:schemeClr val="accent2">
                    <a:lumMod val="50000"/>
                  </a:schemeClr>
                </a:solidFill>
              </a:rPr>
              <a:t/>
            </a:r>
            <a:br>
              <a:rPr lang="en-US" sz="2400" dirty="0" smtClean="0">
                <a:solidFill>
                  <a:schemeClr val="accent2">
                    <a:lumMod val="50000"/>
                  </a:schemeClr>
                </a:solidFill>
              </a:rPr>
            </a:br>
            <a:r>
              <a:rPr lang="en-US" sz="2700" dirty="0" smtClean="0">
                <a:solidFill>
                  <a:schemeClr val="accent2">
                    <a:lumMod val="50000"/>
                  </a:schemeClr>
                </a:solidFill>
                <a:latin typeface="Arial" pitchFamily="34" charset="0"/>
                <a:cs typeface="Arial" pitchFamily="34" charset="0"/>
              </a:rPr>
              <a:t>Trương Thành Lộc</a:t>
            </a:r>
            <a:r>
              <a:rPr lang="en-US" sz="2400" dirty="0" smtClean="0">
                <a:solidFill>
                  <a:schemeClr val="accent2">
                    <a:lumMod val="50000"/>
                  </a:schemeClr>
                </a:solidFill>
              </a:rPr>
              <a:t/>
            </a:r>
            <a:br>
              <a:rPr lang="en-US" sz="2400" dirty="0" smtClean="0">
                <a:solidFill>
                  <a:schemeClr val="accent2">
                    <a:lumMod val="50000"/>
                  </a:schemeClr>
                </a:solidFill>
              </a:rPr>
            </a:br>
            <a:endParaRPr lang="en-US" sz="2400" dirty="0">
              <a:solidFill>
                <a:schemeClr val="accent2">
                  <a:lumMod val="50000"/>
                </a:schemeClr>
              </a:solidFill>
            </a:endParaRP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562" y="2656533"/>
            <a:ext cx="2537668" cy="338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438" y="2944673"/>
            <a:ext cx="2633273" cy="33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3749" y="3065444"/>
            <a:ext cx="2637834" cy="329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97" y="2858408"/>
            <a:ext cx="2443635" cy="325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4052" r="-4052"/>
          <a:stretch/>
        </p:blipFill>
        <p:spPr bwMode="auto">
          <a:xfrm>
            <a:off x="153227" y="31723"/>
            <a:ext cx="3416059" cy="227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8315" y="6115680"/>
            <a:ext cx="2963375" cy="461665"/>
          </a:xfrm>
          <a:prstGeom prst="rect">
            <a:avLst/>
          </a:prstGeom>
        </p:spPr>
        <p:txBody>
          <a:bodyPr wrap="none">
            <a:spAutoFit/>
          </a:bodyPr>
          <a:lstStyle/>
          <a:p>
            <a:r>
              <a:rPr lang="en-US" sz="2400" dirty="0">
                <a:solidFill>
                  <a:schemeClr val="accent2">
                    <a:lumMod val="50000"/>
                  </a:schemeClr>
                </a:solidFill>
                <a:latin typeface="Arial" pitchFamily="34" charset="0"/>
                <a:cs typeface="Arial" pitchFamily="34" charset="0"/>
              </a:rPr>
              <a:t>Nguyễn Thị Tố Trinh</a:t>
            </a:r>
            <a:endParaRPr lang="en-US" sz="2400" dirty="0">
              <a:latin typeface="Arial" pitchFamily="34" charset="0"/>
              <a:cs typeface="Arial" pitchFamily="34" charset="0"/>
            </a:endParaRPr>
          </a:p>
        </p:txBody>
      </p:sp>
      <p:sp>
        <p:nvSpPr>
          <p:cNvPr id="7" name="Rectangle 6"/>
          <p:cNvSpPr/>
          <p:nvPr/>
        </p:nvSpPr>
        <p:spPr>
          <a:xfrm>
            <a:off x="2783272" y="6357222"/>
            <a:ext cx="3070969" cy="461665"/>
          </a:xfrm>
          <a:prstGeom prst="rect">
            <a:avLst/>
          </a:prstGeom>
        </p:spPr>
        <p:txBody>
          <a:bodyPr wrap="none">
            <a:spAutoFit/>
          </a:bodyPr>
          <a:lstStyle/>
          <a:p>
            <a:r>
              <a:rPr lang="en-US" sz="2400" dirty="0">
                <a:solidFill>
                  <a:schemeClr val="accent2">
                    <a:lumMod val="50000"/>
                  </a:schemeClr>
                </a:solidFill>
              </a:rPr>
              <a:t>Nguyễn Thị Thu Thảo</a:t>
            </a:r>
            <a:endParaRPr lang="en-US" sz="2400" dirty="0"/>
          </a:p>
        </p:txBody>
      </p:sp>
      <p:sp>
        <p:nvSpPr>
          <p:cNvPr id="8" name="Rectangle 7"/>
          <p:cNvSpPr/>
          <p:nvPr/>
        </p:nvSpPr>
        <p:spPr>
          <a:xfrm>
            <a:off x="5821537" y="6309729"/>
            <a:ext cx="3845155" cy="461665"/>
          </a:xfrm>
          <a:prstGeom prst="rect">
            <a:avLst/>
          </a:prstGeom>
        </p:spPr>
        <p:txBody>
          <a:bodyPr wrap="none">
            <a:spAutoFit/>
          </a:bodyPr>
          <a:lstStyle/>
          <a:p>
            <a:r>
              <a:rPr lang="en-US" sz="2400" dirty="0">
                <a:solidFill>
                  <a:schemeClr val="accent2">
                    <a:lumMod val="50000"/>
                  </a:schemeClr>
                </a:solidFill>
                <a:latin typeface="Arial" pitchFamily="34" charset="0"/>
                <a:cs typeface="Arial" pitchFamily="34" charset="0"/>
              </a:rPr>
              <a:t>Nguyễn Hoàng Thảo Ngân</a:t>
            </a:r>
            <a:endParaRPr lang="en-US" sz="2400" dirty="0">
              <a:latin typeface="Arial" pitchFamily="34" charset="0"/>
              <a:cs typeface="Arial" pitchFamily="34" charset="0"/>
            </a:endParaRPr>
          </a:p>
        </p:txBody>
      </p:sp>
      <p:sp>
        <p:nvSpPr>
          <p:cNvPr id="9" name="Rectangle 8"/>
          <p:cNvSpPr/>
          <p:nvPr/>
        </p:nvSpPr>
        <p:spPr>
          <a:xfrm>
            <a:off x="9556824" y="6091849"/>
            <a:ext cx="2568267" cy="461665"/>
          </a:xfrm>
          <a:prstGeom prst="rect">
            <a:avLst/>
          </a:prstGeom>
        </p:spPr>
        <p:txBody>
          <a:bodyPr wrap="none">
            <a:spAutoFit/>
          </a:bodyPr>
          <a:lstStyle/>
          <a:p>
            <a:r>
              <a:rPr lang="en-US" sz="2400" dirty="0">
                <a:solidFill>
                  <a:schemeClr val="accent2">
                    <a:lumMod val="50000"/>
                  </a:schemeClr>
                </a:solidFill>
              </a:rPr>
              <a:t>Nguyễn Thành Trí</a:t>
            </a:r>
            <a:endParaRPr lang="en-US" sz="2400" dirty="0"/>
          </a:p>
        </p:txBody>
      </p:sp>
      <p:sp>
        <p:nvSpPr>
          <p:cNvPr id="10" name="Rectangle 9"/>
          <p:cNvSpPr/>
          <p:nvPr/>
        </p:nvSpPr>
        <p:spPr>
          <a:xfrm>
            <a:off x="4391520" y="2587098"/>
            <a:ext cx="2005677" cy="430887"/>
          </a:xfrm>
          <a:prstGeom prst="rect">
            <a:avLst/>
          </a:prstGeom>
        </p:spPr>
        <p:txBody>
          <a:bodyPr wrap="none">
            <a:spAutoFit/>
          </a:bodyPr>
          <a:lstStyle/>
          <a:p>
            <a:r>
              <a:rPr lang="en-US" sz="2200" dirty="0" smtClean="0">
                <a:solidFill>
                  <a:schemeClr val="accent2">
                    <a:lumMod val="50000"/>
                  </a:schemeClr>
                </a:solidFill>
                <a:latin typeface="Arial" pitchFamily="34" charset="0"/>
                <a:cs typeface="Arial" pitchFamily="34" charset="0"/>
              </a:rPr>
              <a:t>Ngô Mậu Giáp</a:t>
            </a:r>
            <a:endParaRPr lang="en-US" sz="2200" dirty="0">
              <a:latin typeface="Arial" pitchFamily="34" charset="0"/>
              <a:cs typeface="Arial" pitchFamily="34" charset="0"/>
            </a:endParaRPr>
          </a:p>
        </p:txBody>
      </p:sp>
      <p:pic>
        <p:nvPicPr>
          <p:cNvPr id="8206"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4421" y="14470"/>
            <a:ext cx="4505273" cy="300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9238" y="48737"/>
            <a:ext cx="2507686" cy="250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69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4B4666-258E-44C6-B50E-A5F772E88883}"/>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689E7D18-26C0-4708-9DC3-ABE13971ABA8}"/>
              </a:ext>
            </a:extLst>
          </p:cNvPr>
          <p:cNvSpPr>
            <a:spLocks noGrp="1"/>
          </p:cNvSpPr>
          <p:nvPr>
            <p:ph idx="1"/>
          </p:nvPr>
        </p:nvSpPr>
        <p:spPr/>
        <p:txBody>
          <a:bodyPr/>
          <a:lstStyle/>
          <a:p>
            <a:endParaRPr lang="en-US"/>
          </a:p>
        </p:txBody>
      </p:sp>
      <p:pic>
        <p:nvPicPr>
          <p:cNvPr id="1028" name="Picture 4" descr="RÃ©sultat de recherche d'images pour &quot;cáº£m Æ¡n cÃ´ ÄÃ£ láº¯ng nghe&quot;">
            <a:extLst>
              <a:ext uri="{FF2B5EF4-FFF2-40B4-BE49-F238E27FC236}">
                <a16:creationId xmlns="" xmlns:a16="http://schemas.microsoft.com/office/drawing/2014/main" id="{17C52727-249C-460F-8EBB-8E698324F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752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A83074-6954-4623-BB11-BD7929EAC40A}"/>
              </a:ext>
            </a:extLst>
          </p:cNvPr>
          <p:cNvSpPr>
            <a:spLocks noGrp="1"/>
          </p:cNvSpPr>
          <p:nvPr>
            <p:ph type="title"/>
          </p:nvPr>
        </p:nvSpPr>
        <p:spPr>
          <a:xfrm>
            <a:off x="677334" y="-731520"/>
            <a:ext cx="8596668" cy="45719"/>
          </a:xfrm>
          <a:noFill/>
        </p:spPr>
        <p:txBody>
          <a:bodyPr>
            <a:normAutofit fontScale="90000"/>
          </a:bodyPr>
          <a:lstStyle/>
          <a:p>
            <a:endParaRPr lang="en-US"/>
          </a:p>
        </p:txBody>
      </p:sp>
      <p:graphicFrame>
        <p:nvGraphicFramePr>
          <p:cNvPr id="6" name="Content Placeholder 5">
            <a:extLst>
              <a:ext uri="{FF2B5EF4-FFF2-40B4-BE49-F238E27FC236}">
                <a16:creationId xmlns="" xmlns:a16="http://schemas.microsoft.com/office/drawing/2014/main" id="{4B608766-13A5-4887-B6AD-822F2FEDBB20}"/>
              </a:ext>
            </a:extLst>
          </p:cNvPr>
          <p:cNvGraphicFramePr>
            <a:graphicFrameLocks noGrp="1"/>
          </p:cNvGraphicFramePr>
          <p:nvPr>
            <p:ph idx="1"/>
            <p:extLst>
              <p:ext uri="{D42A27DB-BD31-4B8C-83A1-F6EECF244321}">
                <p14:modId xmlns:p14="http://schemas.microsoft.com/office/powerpoint/2010/main" val="1940136632"/>
              </p:ext>
            </p:extLst>
          </p:nvPr>
        </p:nvGraphicFramePr>
        <p:xfrm>
          <a:off x="337626" y="661182"/>
          <a:ext cx="1117704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5791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1" y="16944"/>
            <a:ext cx="9728201" cy="1083733"/>
          </a:xfrm>
        </p:spPr>
        <p:txBody>
          <a:bodyPr>
            <a:normAutofit/>
          </a:bodyPr>
          <a:lstStyle/>
          <a:p>
            <a:pPr lvl="0">
              <a:lnSpc>
                <a:spcPct val="107000"/>
              </a:lnSpc>
              <a:spcAft>
                <a:spcPts val="800"/>
              </a:spcAft>
            </a:pPr>
            <a:r>
              <a:rPr lang="en-US" b="1" dirty="0" smtClean="0">
                <a:latin typeface="Arial" pitchFamily="34" charset="0"/>
                <a:cs typeface="Arial" pitchFamily="34" charset="0"/>
              </a:rPr>
              <a:t>I. Khái niệm và phân loại thiếu máu</a:t>
            </a:r>
            <a:endParaRPr lang="en-US" b="1" dirty="0">
              <a:latin typeface="Arial" pitchFamily="34" charset="0"/>
              <a:cs typeface="Arial" pitchFamily="34" charset="0"/>
            </a:endParaRPr>
          </a:p>
        </p:txBody>
      </p:sp>
      <p:sp>
        <p:nvSpPr>
          <p:cNvPr id="8" name="Text Placeholder 7"/>
          <p:cNvSpPr>
            <a:spLocks noGrp="1"/>
          </p:cNvSpPr>
          <p:nvPr>
            <p:ph type="body" idx="1"/>
          </p:nvPr>
        </p:nvSpPr>
        <p:spPr>
          <a:xfrm>
            <a:off x="338668" y="1185332"/>
            <a:ext cx="10176931" cy="4893735"/>
          </a:xfrm>
        </p:spPr>
        <p:txBody>
          <a:bodyPr>
            <a:noAutofit/>
          </a:bodyPr>
          <a:lstStyle/>
          <a:p>
            <a:r>
              <a:rPr lang="en-US" sz="3200" b="1" dirty="0" smtClean="0">
                <a:solidFill>
                  <a:schemeClr val="accent2">
                    <a:lumMod val="50000"/>
                  </a:schemeClr>
                </a:solidFill>
                <a:latin typeface="Arial" pitchFamily="34" charset="0"/>
                <a:ea typeface="Arial"/>
                <a:cs typeface="Arial" pitchFamily="34" charset="0"/>
              </a:rPr>
              <a:t>1. Khái niệm : </a:t>
            </a:r>
          </a:p>
          <a:p>
            <a:r>
              <a:rPr lang="en-US" sz="3200" dirty="0" smtClean="0">
                <a:solidFill>
                  <a:schemeClr val="accent2">
                    <a:lumMod val="50000"/>
                  </a:schemeClr>
                </a:solidFill>
                <a:latin typeface="Arial" pitchFamily="34" charset="0"/>
                <a:ea typeface="Arial"/>
                <a:cs typeface="Arial" pitchFamily="34" charset="0"/>
              </a:rPr>
              <a:t>  </a:t>
            </a:r>
            <a:r>
              <a:rPr lang="en-US" sz="3200" dirty="0">
                <a:solidFill>
                  <a:schemeClr val="accent2">
                    <a:lumMod val="50000"/>
                  </a:schemeClr>
                </a:solidFill>
                <a:latin typeface="Arial" pitchFamily="34" charset="0"/>
                <a:ea typeface="Arial"/>
                <a:cs typeface="Arial" pitchFamily="34" charset="0"/>
              </a:rPr>
              <a:t>Thiếu máu là một nhóm những bệnh có đặc tính là khối lượng </a:t>
            </a:r>
            <a:r>
              <a:rPr lang="en-US" sz="3200" dirty="0" smtClean="0">
                <a:solidFill>
                  <a:schemeClr val="accent2">
                    <a:lumMod val="50000"/>
                  </a:schemeClr>
                </a:solidFill>
                <a:latin typeface="Arial" pitchFamily="34" charset="0"/>
                <a:ea typeface="Arial"/>
                <a:cs typeface="Arial" pitchFamily="34" charset="0"/>
              </a:rPr>
              <a:t>hồng cầu </a:t>
            </a:r>
            <a:r>
              <a:rPr lang="en-US" sz="3200" dirty="0">
                <a:solidFill>
                  <a:schemeClr val="accent2">
                    <a:lumMod val="50000"/>
                  </a:schemeClr>
                </a:solidFill>
                <a:latin typeface="Arial" pitchFamily="34" charset="0"/>
                <a:ea typeface="Arial"/>
                <a:cs typeface="Arial" pitchFamily="34" charset="0"/>
              </a:rPr>
              <a:t>bị giảm tuyệt đối, dẫn tới</a:t>
            </a:r>
            <a:r>
              <a:rPr lang="en-US" sz="3200" dirty="0" smtClean="0">
                <a:solidFill>
                  <a:schemeClr val="accent2">
                    <a:lumMod val="50000"/>
                  </a:schemeClr>
                </a:solidFill>
                <a:latin typeface="Arial" pitchFamily="34" charset="0"/>
                <a:ea typeface="Arial"/>
                <a:cs typeface="Arial" pitchFamily="34" charset="0"/>
              </a:rPr>
              <a:t>:</a:t>
            </a:r>
          </a:p>
          <a:p>
            <a:r>
              <a:rPr lang="en-US" sz="3200" dirty="0">
                <a:solidFill>
                  <a:schemeClr val="accent2">
                    <a:lumMod val="50000"/>
                  </a:schemeClr>
                </a:solidFill>
                <a:latin typeface="Arial" pitchFamily="34" charset="0"/>
                <a:ea typeface="Arial"/>
                <a:cs typeface="Arial" pitchFamily="34" charset="0"/>
              </a:rPr>
              <a:t/>
            </a:r>
            <a:br>
              <a:rPr lang="en-US" sz="3200" dirty="0">
                <a:solidFill>
                  <a:schemeClr val="accent2">
                    <a:lumMod val="50000"/>
                  </a:schemeClr>
                </a:solidFill>
                <a:latin typeface="Arial" pitchFamily="34" charset="0"/>
                <a:ea typeface="Arial"/>
                <a:cs typeface="Arial" pitchFamily="34" charset="0"/>
              </a:rPr>
            </a:br>
            <a:r>
              <a:rPr lang="en-US" sz="3200" dirty="0">
                <a:solidFill>
                  <a:schemeClr val="accent2">
                    <a:lumMod val="50000"/>
                  </a:schemeClr>
                </a:solidFill>
                <a:latin typeface="Arial" pitchFamily="34" charset="0"/>
                <a:ea typeface="Arial"/>
                <a:cs typeface="Arial" pitchFamily="34" charset="0"/>
              </a:rPr>
              <a:t>Nam: Hb &lt; 13g/dL</a:t>
            </a:r>
            <a:br>
              <a:rPr lang="en-US" sz="3200" dirty="0">
                <a:solidFill>
                  <a:schemeClr val="accent2">
                    <a:lumMod val="50000"/>
                  </a:schemeClr>
                </a:solidFill>
                <a:latin typeface="Arial" pitchFamily="34" charset="0"/>
                <a:ea typeface="Arial"/>
                <a:cs typeface="Arial" pitchFamily="34" charset="0"/>
              </a:rPr>
            </a:br>
            <a:r>
              <a:rPr lang="en-US" sz="3200" dirty="0">
                <a:solidFill>
                  <a:schemeClr val="accent2">
                    <a:lumMod val="50000"/>
                  </a:schemeClr>
                </a:solidFill>
                <a:latin typeface="Arial" pitchFamily="34" charset="0"/>
                <a:ea typeface="Arial"/>
                <a:cs typeface="Arial" pitchFamily="34" charset="0"/>
              </a:rPr>
              <a:t>Nữ: Hb &lt; 12g/dL</a:t>
            </a:r>
            <a:br>
              <a:rPr lang="en-US" sz="3200" dirty="0">
                <a:solidFill>
                  <a:schemeClr val="accent2">
                    <a:lumMod val="50000"/>
                  </a:schemeClr>
                </a:solidFill>
                <a:latin typeface="Arial" pitchFamily="34" charset="0"/>
                <a:ea typeface="Arial"/>
                <a:cs typeface="Arial" pitchFamily="34" charset="0"/>
              </a:rPr>
            </a:br>
            <a:r>
              <a:rPr lang="en-US" sz="3200" dirty="0">
                <a:solidFill>
                  <a:schemeClr val="accent2">
                    <a:lumMod val="50000"/>
                  </a:schemeClr>
                </a:solidFill>
                <a:latin typeface="Arial" pitchFamily="34" charset="0"/>
                <a:ea typeface="Arial"/>
                <a:cs typeface="Arial" pitchFamily="34" charset="0"/>
              </a:rPr>
              <a:t>Có thai: Hb &lt; 11g/dL</a:t>
            </a:r>
            <a:r>
              <a:rPr lang="en-US" sz="3200" dirty="0">
                <a:latin typeface="Arial" pitchFamily="34" charset="0"/>
                <a:ea typeface="Arial"/>
                <a:cs typeface="Arial" pitchFamily="34" charset="0"/>
              </a:rPr>
              <a:t/>
            </a:r>
            <a:br>
              <a:rPr lang="en-US" sz="3200" dirty="0">
                <a:latin typeface="Arial" pitchFamily="34" charset="0"/>
                <a:ea typeface="Arial"/>
                <a:cs typeface="Arial" pitchFamily="34" charset="0"/>
              </a:rPr>
            </a:br>
            <a:endParaRPr lang="en-US" sz="3200" dirty="0">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85" y="2902788"/>
            <a:ext cx="5273615" cy="395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030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719732" cy="1117599"/>
          </a:xfrm>
        </p:spPr>
        <p:txBody>
          <a:bodyPr/>
          <a:lstStyle/>
          <a:p>
            <a:r>
              <a:rPr lang="en-US" b="1" dirty="0">
                <a:latin typeface="Arial" pitchFamily="34" charset="0"/>
                <a:cs typeface="Arial" pitchFamily="34" charset="0"/>
              </a:rPr>
              <a:t>I. Khái niệm và phân loại thiếu máu</a:t>
            </a:r>
          </a:p>
        </p:txBody>
      </p:sp>
      <p:sp>
        <p:nvSpPr>
          <p:cNvPr id="3" name="Text Placeholder 2"/>
          <p:cNvSpPr>
            <a:spLocks noGrp="1"/>
          </p:cNvSpPr>
          <p:nvPr>
            <p:ph type="body" sz="quarter" idx="13"/>
          </p:nvPr>
        </p:nvSpPr>
        <p:spPr>
          <a:xfrm>
            <a:off x="389465" y="1066801"/>
            <a:ext cx="8596669" cy="514248"/>
          </a:xfrm>
        </p:spPr>
        <p:txBody>
          <a:bodyPr/>
          <a:lstStyle/>
          <a:p>
            <a:r>
              <a:rPr lang="en-US" sz="3200" b="1" dirty="0" smtClean="0">
                <a:solidFill>
                  <a:schemeClr val="accent2">
                    <a:lumMod val="50000"/>
                  </a:schemeClr>
                </a:solidFill>
              </a:rPr>
              <a:t>2. Phân loại :</a:t>
            </a:r>
          </a:p>
        </p:txBody>
      </p:sp>
      <p:sp>
        <p:nvSpPr>
          <p:cNvPr id="7" name="Text Placeholder 6"/>
          <p:cNvSpPr>
            <a:spLocks noGrp="1"/>
          </p:cNvSpPr>
          <p:nvPr>
            <p:ph type="body" idx="1"/>
          </p:nvPr>
        </p:nvSpPr>
        <p:spPr>
          <a:xfrm>
            <a:off x="321734" y="1665713"/>
            <a:ext cx="10854266" cy="5022954"/>
          </a:xfrm>
        </p:spPr>
        <p:txBody>
          <a:bodyPr>
            <a:noAutofit/>
          </a:bodyPr>
          <a:lstStyle/>
          <a:p>
            <a:r>
              <a:rPr lang="vi-VN" sz="3200" dirty="0" smtClean="0">
                <a:solidFill>
                  <a:schemeClr val="accent2">
                    <a:lumMod val="50000"/>
                  </a:schemeClr>
                </a:solidFill>
              </a:rPr>
              <a:t>Phân </a:t>
            </a:r>
            <a:r>
              <a:rPr lang="vi-VN" sz="3200" dirty="0">
                <a:solidFill>
                  <a:schemeClr val="accent2">
                    <a:lumMod val="50000"/>
                  </a:schemeClr>
                </a:solidFill>
              </a:rPr>
              <a:t>loại theo tính chất tiến </a:t>
            </a:r>
            <a:r>
              <a:rPr lang="vi-VN" sz="3200" dirty="0" smtClean="0">
                <a:solidFill>
                  <a:schemeClr val="accent2">
                    <a:lumMod val="50000"/>
                  </a:schemeClr>
                </a:solidFill>
              </a:rPr>
              <a:t>triển</a:t>
            </a:r>
            <a:endParaRPr lang="en-US" sz="3200" dirty="0">
              <a:solidFill>
                <a:schemeClr val="accent2">
                  <a:lumMod val="50000"/>
                </a:schemeClr>
              </a:solidFill>
            </a:endParaRPr>
          </a:p>
          <a:p>
            <a:pPr marL="342900" indent="-342900">
              <a:buFont typeface="Wingdings" pitchFamily="2" charset="2"/>
              <a:buChar char="v"/>
            </a:pPr>
            <a:r>
              <a:rPr lang="en-US" sz="3200" dirty="0" smtClean="0">
                <a:solidFill>
                  <a:schemeClr val="accent2">
                    <a:lumMod val="50000"/>
                  </a:schemeClr>
                </a:solidFill>
              </a:rPr>
              <a:t> </a:t>
            </a:r>
            <a:r>
              <a:rPr lang="vi-VN" sz="3200" dirty="0" smtClean="0">
                <a:solidFill>
                  <a:schemeClr val="accent2">
                    <a:lumMod val="50000"/>
                  </a:schemeClr>
                </a:solidFill>
              </a:rPr>
              <a:t>cấp tính</a:t>
            </a:r>
            <a:endParaRPr lang="en-US" sz="3200" dirty="0" smtClean="0">
              <a:solidFill>
                <a:schemeClr val="accent2">
                  <a:lumMod val="50000"/>
                </a:schemeClr>
              </a:solidFill>
            </a:endParaRPr>
          </a:p>
          <a:p>
            <a:pPr marL="342900" indent="-342900">
              <a:buFont typeface="Wingdings" pitchFamily="2" charset="2"/>
              <a:buChar char="v"/>
            </a:pPr>
            <a:r>
              <a:rPr lang="en-US" sz="3200" dirty="0" smtClean="0">
                <a:solidFill>
                  <a:schemeClr val="accent2">
                    <a:lumMod val="50000"/>
                  </a:schemeClr>
                </a:solidFill>
              </a:rPr>
              <a:t> </a:t>
            </a:r>
            <a:r>
              <a:rPr lang="vi-VN" sz="3200" dirty="0" smtClean="0">
                <a:solidFill>
                  <a:schemeClr val="accent2">
                    <a:lumMod val="50000"/>
                  </a:schemeClr>
                </a:solidFill>
              </a:rPr>
              <a:t>mạn tính</a:t>
            </a:r>
            <a:endParaRPr lang="en-US" sz="3200" dirty="0" smtClean="0">
              <a:solidFill>
                <a:schemeClr val="accent2">
                  <a:lumMod val="50000"/>
                </a:schemeClr>
              </a:solidFill>
            </a:endParaRPr>
          </a:p>
          <a:p>
            <a:r>
              <a:rPr lang="vi-VN" sz="3200" dirty="0" smtClean="0">
                <a:solidFill>
                  <a:schemeClr val="accent2">
                    <a:lumMod val="50000"/>
                  </a:schemeClr>
                </a:solidFill>
              </a:rPr>
              <a:t>Theo </a:t>
            </a:r>
            <a:r>
              <a:rPr lang="vi-VN" sz="3200" dirty="0">
                <a:solidFill>
                  <a:schemeClr val="accent2">
                    <a:lumMod val="50000"/>
                  </a:schemeClr>
                </a:solidFill>
              </a:rPr>
              <a:t>kích thước hồng </a:t>
            </a:r>
            <a:r>
              <a:rPr lang="vi-VN" sz="3200" dirty="0" smtClean="0">
                <a:solidFill>
                  <a:schemeClr val="accent2">
                    <a:lumMod val="50000"/>
                  </a:schemeClr>
                </a:solidFill>
              </a:rPr>
              <a:t>cầu</a:t>
            </a:r>
            <a:endParaRPr lang="en-US" sz="3200" dirty="0">
              <a:solidFill>
                <a:schemeClr val="accent2">
                  <a:lumMod val="50000"/>
                </a:schemeClr>
              </a:solidFill>
            </a:endParaRPr>
          </a:p>
          <a:p>
            <a:pPr marL="342900" indent="-342900">
              <a:buFont typeface="Wingdings" pitchFamily="2" charset="2"/>
              <a:buChar char="v"/>
            </a:pPr>
            <a:r>
              <a:rPr lang="en-US" sz="3200" dirty="0" smtClean="0">
                <a:solidFill>
                  <a:schemeClr val="accent2">
                    <a:lumMod val="50000"/>
                  </a:schemeClr>
                </a:solidFill>
              </a:rPr>
              <a:t> </a:t>
            </a:r>
            <a:r>
              <a:rPr lang="vi-VN" sz="3200" dirty="0" smtClean="0">
                <a:solidFill>
                  <a:schemeClr val="accent2">
                    <a:lumMod val="50000"/>
                  </a:schemeClr>
                </a:solidFill>
              </a:rPr>
              <a:t>HC to</a:t>
            </a:r>
            <a:endParaRPr lang="en-US" sz="3200" dirty="0">
              <a:solidFill>
                <a:schemeClr val="accent2">
                  <a:lumMod val="50000"/>
                </a:schemeClr>
              </a:solidFill>
            </a:endParaRPr>
          </a:p>
          <a:p>
            <a:pPr marL="342900" indent="-342900">
              <a:buFont typeface="Wingdings" pitchFamily="2" charset="2"/>
              <a:buChar char="v"/>
            </a:pPr>
            <a:r>
              <a:rPr lang="en-US" sz="3200" dirty="0" smtClean="0">
                <a:solidFill>
                  <a:schemeClr val="accent2">
                    <a:lumMod val="50000"/>
                  </a:schemeClr>
                </a:solidFill>
              </a:rPr>
              <a:t> </a:t>
            </a:r>
            <a:r>
              <a:rPr lang="vi-VN" sz="3200" dirty="0" smtClean="0">
                <a:solidFill>
                  <a:schemeClr val="accent2">
                    <a:lumMod val="50000"/>
                  </a:schemeClr>
                </a:solidFill>
              </a:rPr>
              <a:t>HC </a:t>
            </a:r>
            <a:r>
              <a:rPr lang="vi-VN" sz="3200" dirty="0">
                <a:solidFill>
                  <a:schemeClr val="accent2">
                    <a:lumMod val="50000"/>
                  </a:schemeClr>
                </a:solidFill>
              </a:rPr>
              <a:t>trung bình </a:t>
            </a:r>
            <a:endParaRPr lang="en-US" sz="3200" dirty="0">
              <a:solidFill>
                <a:schemeClr val="accent2">
                  <a:lumMod val="50000"/>
                </a:schemeClr>
              </a:solidFill>
            </a:endParaRPr>
          </a:p>
          <a:p>
            <a:pPr marL="342900" indent="-342900">
              <a:buFont typeface="Wingdings" pitchFamily="2" charset="2"/>
              <a:buChar char="v"/>
            </a:pPr>
            <a:r>
              <a:rPr lang="en-US" sz="3200" dirty="0" smtClean="0">
                <a:solidFill>
                  <a:schemeClr val="accent2">
                    <a:lumMod val="50000"/>
                  </a:schemeClr>
                </a:solidFill>
              </a:rPr>
              <a:t> </a:t>
            </a:r>
            <a:r>
              <a:rPr lang="vi-VN" sz="3200" dirty="0" smtClean="0">
                <a:solidFill>
                  <a:schemeClr val="accent2">
                    <a:lumMod val="50000"/>
                  </a:schemeClr>
                </a:solidFill>
              </a:rPr>
              <a:t>HC </a:t>
            </a:r>
            <a:r>
              <a:rPr lang="vi-VN" sz="3200" dirty="0">
                <a:solidFill>
                  <a:schemeClr val="accent2">
                    <a:lumMod val="50000"/>
                  </a:schemeClr>
                </a:solidFill>
              </a:rPr>
              <a:t>nhỏ </a:t>
            </a:r>
            <a:endParaRPr lang="en-US" sz="3200" dirty="0" smtClean="0">
              <a:solidFill>
                <a:schemeClr val="accent2">
                  <a:lumMod val="50000"/>
                </a:schemeClr>
              </a:solidFill>
            </a:endParaRPr>
          </a:p>
        </p:txBody>
      </p:sp>
    </p:spTree>
    <p:extLst>
      <p:ext uri="{BB962C8B-B14F-4D97-AF65-F5344CB8AC3E}">
        <p14:creationId xmlns:p14="http://schemas.microsoft.com/office/powerpoint/2010/main" val="2863948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16921"/>
            <a:ext cx="9138535" cy="999067"/>
          </a:xfrm>
        </p:spPr>
        <p:txBody>
          <a:bodyPr/>
          <a:lstStyle/>
          <a:p>
            <a:r>
              <a:rPr lang="en-US" dirty="0" smtClean="0"/>
              <a:t>I. Khái niệm và phân loại thiếu máu</a:t>
            </a:r>
            <a:endParaRPr lang="en-US" dirty="0"/>
          </a:p>
        </p:txBody>
      </p:sp>
      <p:sp>
        <p:nvSpPr>
          <p:cNvPr id="3" name="Text Placeholder 2"/>
          <p:cNvSpPr>
            <a:spLocks noGrp="1"/>
          </p:cNvSpPr>
          <p:nvPr>
            <p:ph type="body" sz="quarter" idx="13"/>
          </p:nvPr>
        </p:nvSpPr>
        <p:spPr>
          <a:xfrm>
            <a:off x="345057" y="2215712"/>
            <a:ext cx="11602529" cy="5746469"/>
          </a:xfrm>
        </p:spPr>
        <p:txBody>
          <a:bodyPr/>
          <a:lstStyle/>
          <a:p>
            <a:endParaRPr lang="en-US" sz="3200" dirty="0" smtClean="0">
              <a:solidFill>
                <a:schemeClr val="accent2">
                  <a:lumMod val="50000"/>
                </a:schemeClr>
              </a:solidFill>
              <a:latin typeface="Arial" pitchFamily="34" charset="0"/>
              <a:cs typeface="Arial" pitchFamily="34" charset="0"/>
            </a:endParaRPr>
          </a:p>
          <a:p>
            <a:endParaRPr lang="en-US" sz="3200" dirty="0">
              <a:solidFill>
                <a:schemeClr val="accent2">
                  <a:lumMod val="50000"/>
                </a:schemeClr>
              </a:solidFill>
              <a:latin typeface="Arial" pitchFamily="34" charset="0"/>
              <a:cs typeface="Arial" pitchFamily="34" charset="0"/>
            </a:endParaRPr>
          </a:p>
          <a:p>
            <a:r>
              <a:rPr lang="en-US" sz="3200" b="1" dirty="0" smtClean="0">
                <a:solidFill>
                  <a:schemeClr val="tx1"/>
                </a:solidFill>
                <a:latin typeface="Arial" pitchFamily="34" charset="0"/>
                <a:cs typeface="Arial" pitchFamily="34" charset="0"/>
              </a:rPr>
              <a:t>2. Phân loại</a:t>
            </a:r>
          </a:p>
          <a:p>
            <a:r>
              <a:rPr lang="vi-VN" sz="3200" dirty="0" smtClean="0">
                <a:solidFill>
                  <a:schemeClr val="accent2">
                    <a:lumMod val="50000"/>
                  </a:schemeClr>
                </a:solidFill>
                <a:latin typeface="Arial" pitchFamily="34" charset="0"/>
                <a:cs typeface="Arial" pitchFamily="34" charset="0"/>
              </a:rPr>
              <a:t>Theo </a:t>
            </a:r>
            <a:r>
              <a:rPr lang="vi-VN" sz="3200" dirty="0">
                <a:solidFill>
                  <a:schemeClr val="accent2">
                    <a:lumMod val="50000"/>
                  </a:schemeClr>
                </a:solidFill>
                <a:latin typeface="Arial" pitchFamily="34" charset="0"/>
                <a:cs typeface="Arial" pitchFamily="34" charset="0"/>
              </a:rPr>
              <a:t>tính chất thiếu máu</a:t>
            </a:r>
            <a:endParaRPr lang="en-US" sz="3200" dirty="0">
              <a:solidFill>
                <a:schemeClr val="accent2">
                  <a:lumMod val="50000"/>
                </a:schemeClr>
              </a:solidFill>
              <a:latin typeface="Arial" pitchFamily="34" charset="0"/>
              <a:cs typeface="Arial" pitchFamily="34" charset="0"/>
            </a:endParaRPr>
          </a:p>
          <a:p>
            <a:pPr marL="342900" indent="-342900">
              <a:buFont typeface="Wingdings" pitchFamily="2" charset="2"/>
              <a:buChar char="v"/>
            </a:pPr>
            <a:r>
              <a:rPr lang="en-US" sz="3200" dirty="0" smtClean="0">
                <a:solidFill>
                  <a:schemeClr val="accent2">
                    <a:lumMod val="50000"/>
                  </a:schemeClr>
                </a:solidFill>
                <a:latin typeface="Arial" pitchFamily="34" charset="0"/>
                <a:cs typeface="Arial" pitchFamily="34" charset="0"/>
              </a:rPr>
              <a:t> nhược sắc</a:t>
            </a:r>
            <a:endParaRPr lang="en-US" sz="3200" dirty="0">
              <a:solidFill>
                <a:schemeClr val="accent2">
                  <a:lumMod val="50000"/>
                </a:schemeClr>
              </a:solidFill>
              <a:latin typeface="Arial" pitchFamily="34" charset="0"/>
              <a:cs typeface="Arial" pitchFamily="34" charset="0"/>
            </a:endParaRPr>
          </a:p>
          <a:p>
            <a:pPr marL="342900" indent="-342900">
              <a:buFont typeface="Wingdings" pitchFamily="2" charset="2"/>
              <a:buChar char="v"/>
            </a:pPr>
            <a:r>
              <a:rPr lang="en-US" sz="3200" dirty="0" smtClean="0">
                <a:solidFill>
                  <a:schemeClr val="accent2">
                    <a:lumMod val="50000"/>
                  </a:schemeClr>
                </a:solidFill>
                <a:latin typeface="Arial" pitchFamily="34" charset="0"/>
                <a:cs typeface="Arial" pitchFamily="34" charset="0"/>
              </a:rPr>
              <a:t> </a:t>
            </a:r>
            <a:r>
              <a:rPr lang="vi-VN" sz="3200" dirty="0" smtClean="0">
                <a:solidFill>
                  <a:schemeClr val="accent2">
                    <a:lumMod val="50000"/>
                  </a:schemeClr>
                </a:solidFill>
                <a:latin typeface="Arial" pitchFamily="34" charset="0"/>
                <a:cs typeface="Arial" pitchFamily="34" charset="0"/>
              </a:rPr>
              <a:t>đẳng </a:t>
            </a:r>
            <a:r>
              <a:rPr lang="vi-VN" sz="3200" dirty="0">
                <a:solidFill>
                  <a:schemeClr val="accent2">
                    <a:lumMod val="50000"/>
                  </a:schemeClr>
                </a:solidFill>
                <a:latin typeface="Arial" pitchFamily="34" charset="0"/>
                <a:cs typeface="Arial" pitchFamily="34" charset="0"/>
              </a:rPr>
              <a:t>sắc</a:t>
            </a:r>
            <a:endParaRPr lang="en-US" sz="3200" dirty="0">
              <a:solidFill>
                <a:schemeClr val="accent2">
                  <a:lumMod val="50000"/>
                </a:schemeClr>
              </a:solidFill>
              <a:latin typeface="Arial" pitchFamily="34" charset="0"/>
              <a:cs typeface="Arial" pitchFamily="34" charset="0"/>
            </a:endParaRPr>
          </a:p>
          <a:p>
            <a:pPr marL="342900" indent="-342900">
              <a:buFont typeface="Wingdings" pitchFamily="2" charset="2"/>
              <a:buChar char="v"/>
            </a:pPr>
            <a:r>
              <a:rPr lang="en-US" sz="3200" dirty="0" smtClean="0">
                <a:solidFill>
                  <a:schemeClr val="accent2">
                    <a:lumMod val="50000"/>
                  </a:schemeClr>
                </a:solidFill>
                <a:latin typeface="Arial" pitchFamily="34" charset="0"/>
                <a:cs typeface="Arial" pitchFamily="34" charset="0"/>
              </a:rPr>
              <a:t> </a:t>
            </a:r>
            <a:r>
              <a:rPr lang="vi-VN" sz="3200" dirty="0" smtClean="0">
                <a:solidFill>
                  <a:schemeClr val="accent2">
                    <a:lumMod val="50000"/>
                  </a:schemeClr>
                </a:solidFill>
                <a:latin typeface="Arial" pitchFamily="34" charset="0"/>
                <a:cs typeface="Arial" pitchFamily="34" charset="0"/>
              </a:rPr>
              <a:t>ưu sắc</a:t>
            </a:r>
            <a:endParaRPr lang="en-US" sz="3200" dirty="0" smtClean="0">
              <a:solidFill>
                <a:schemeClr val="accent2">
                  <a:lumMod val="50000"/>
                </a:schemeClr>
              </a:solidFill>
              <a:latin typeface="Arial" pitchFamily="34" charset="0"/>
              <a:cs typeface="Arial" pitchFamily="34" charset="0"/>
            </a:endParaRPr>
          </a:p>
          <a:p>
            <a:r>
              <a:rPr lang="vi-VN" sz="3200" dirty="0">
                <a:solidFill>
                  <a:schemeClr val="accent2">
                    <a:lumMod val="50000"/>
                  </a:schemeClr>
                </a:solidFill>
              </a:rPr>
              <a:t>Phân loại theo nguyên nhân và cơ chế bệnh </a:t>
            </a:r>
            <a:r>
              <a:rPr lang="vi-VN" sz="3200" dirty="0" smtClean="0">
                <a:solidFill>
                  <a:schemeClr val="accent2">
                    <a:lumMod val="50000"/>
                  </a:schemeClr>
                </a:solidFill>
              </a:rPr>
              <a:t>sinh</a:t>
            </a:r>
            <a:endParaRPr lang="en-US" sz="3200" dirty="0" smtClean="0">
              <a:solidFill>
                <a:schemeClr val="accent2">
                  <a:lumMod val="50000"/>
                </a:schemeClr>
              </a:solidFill>
            </a:endParaRPr>
          </a:p>
          <a:p>
            <a:pPr marL="457200" indent="-457200">
              <a:buFont typeface="Wingdings" pitchFamily="2" charset="2"/>
              <a:buChar char="v"/>
            </a:pPr>
            <a:r>
              <a:rPr lang="vi-VN" sz="3200" dirty="0" smtClean="0">
                <a:solidFill>
                  <a:schemeClr val="accent2">
                    <a:lumMod val="50000"/>
                  </a:schemeClr>
                </a:solidFill>
              </a:rPr>
              <a:t>do </a:t>
            </a:r>
            <a:r>
              <a:rPr lang="vi-VN" sz="3200" dirty="0">
                <a:solidFill>
                  <a:schemeClr val="accent2">
                    <a:lumMod val="50000"/>
                  </a:schemeClr>
                </a:solidFill>
              </a:rPr>
              <a:t>thiếu yếu tố tạo </a:t>
            </a:r>
            <a:r>
              <a:rPr lang="vi-VN" sz="3200" dirty="0" smtClean="0">
                <a:solidFill>
                  <a:schemeClr val="accent2">
                    <a:lumMod val="50000"/>
                  </a:schemeClr>
                </a:solidFill>
              </a:rPr>
              <a:t>máu</a:t>
            </a:r>
            <a:endParaRPr lang="en-US" sz="3200" dirty="0" smtClean="0">
              <a:solidFill>
                <a:schemeClr val="accent2">
                  <a:lumMod val="50000"/>
                </a:schemeClr>
              </a:solidFill>
            </a:endParaRPr>
          </a:p>
          <a:p>
            <a:pPr marL="457200" indent="-457200">
              <a:buFont typeface="Wingdings" pitchFamily="2" charset="2"/>
              <a:buChar char="v"/>
            </a:pPr>
            <a:r>
              <a:rPr lang="vi-VN" sz="3200" dirty="0" smtClean="0">
                <a:solidFill>
                  <a:schemeClr val="accent2">
                    <a:lumMod val="50000"/>
                  </a:schemeClr>
                </a:solidFill>
              </a:rPr>
              <a:t>do </a:t>
            </a:r>
            <a:r>
              <a:rPr lang="vi-VN" sz="3200" dirty="0">
                <a:solidFill>
                  <a:schemeClr val="accent2">
                    <a:lumMod val="50000"/>
                  </a:schemeClr>
                </a:solidFill>
              </a:rPr>
              <a:t>rối loạn tạo </a:t>
            </a:r>
            <a:r>
              <a:rPr lang="vi-VN" sz="3200" dirty="0" smtClean="0">
                <a:solidFill>
                  <a:schemeClr val="accent2">
                    <a:lumMod val="50000"/>
                  </a:schemeClr>
                </a:solidFill>
              </a:rPr>
              <a:t>máu </a:t>
            </a:r>
            <a:endParaRPr lang="en-US" sz="3200" dirty="0" smtClean="0">
              <a:solidFill>
                <a:schemeClr val="accent2">
                  <a:lumMod val="50000"/>
                </a:schemeClr>
              </a:solidFill>
            </a:endParaRPr>
          </a:p>
          <a:p>
            <a:pPr marL="457200" indent="-457200">
              <a:buFont typeface="Wingdings" pitchFamily="2" charset="2"/>
              <a:buChar char="v"/>
            </a:pPr>
            <a:r>
              <a:rPr lang="vi-VN" sz="3200" dirty="0" smtClean="0">
                <a:solidFill>
                  <a:schemeClr val="accent2">
                    <a:lumMod val="50000"/>
                  </a:schemeClr>
                </a:solidFill>
              </a:rPr>
              <a:t>do </a:t>
            </a:r>
            <a:r>
              <a:rPr lang="vi-VN" sz="3200" dirty="0">
                <a:solidFill>
                  <a:schemeClr val="accent2">
                    <a:lumMod val="50000"/>
                  </a:schemeClr>
                </a:solidFill>
              </a:rPr>
              <a:t>huyết </a:t>
            </a:r>
            <a:r>
              <a:rPr lang="vi-VN" sz="3200" dirty="0" smtClean="0">
                <a:solidFill>
                  <a:schemeClr val="accent2">
                    <a:lumMod val="50000"/>
                  </a:schemeClr>
                </a:solidFill>
              </a:rPr>
              <a:t>tán</a:t>
            </a:r>
            <a:endParaRPr lang="en-US" sz="3200" dirty="0" smtClean="0">
              <a:solidFill>
                <a:schemeClr val="accent2">
                  <a:lumMod val="50000"/>
                </a:schemeClr>
              </a:solidFill>
            </a:endParaRPr>
          </a:p>
          <a:p>
            <a:pPr marL="457200" indent="-457200">
              <a:buFont typeface="Wingdings" pitchFamily="2" charset="2"/>
              <a:buChar char="v"/>
            </a:pPr>
            <a:r>
              <a:rPr lang="en-US" sz="3200" dirty="0" smtClean="0">
                <a:solidFill>
                  <a:schemeClr val="accent2">
                    <a:lumMod val="50000"/>
                  </a:schemeClr>
                </a:solidFill>
                <a:latin typeface="Arial" pitchFamily="34" charset="0"/>
                <a:cs typeface="Arial" pitchFamily="34" charset="0"/>
              </a:rPr>
              <a:t>do chảy máu</a:t>
            </a:r>
          </a:p>
          <a:p>
            <a:pPr marL="342900" indent="-342900">
              <a:buFont typeface="Wingdings" pitchFamily="2" charset="2"/>
              <a:buChar char="v"/>
            </a:pPr>
            <a:endParaRPr lang="en-US" sz="3200" dirty="0">
              <a:solidFill>
                <a:schemeClr val="accent2">
                  <a:lumMod val="50000"/>
                </a:schemeClr>
              </a:solidFill>
              <a:latin typeface="Arial" pitchFamily="34" charset="0"/>
              <a:cs typeface="Arial" pitchFamily="34" charset="0"/>
            </a:endParaRPr>
          </a:p>
          <a:p>
            <a:endParaRPr lang="en-US" dirty="0"/>
          </a:p>
        </p:txBody>
      </p:sp>
      <p:sp>
        <p:nvSpPr>
          <p:cNvPr id="4" name="Text Placeholder 3"/>
          <p:cNvSpPr>
            <a:spLocks noGrp="1"/>
          </p:cNvSpPr>
          <p:nvPr>
            <p:ph type="body" idx="1"/>
          </p:nvPr>
        </p:nvSpPr>
        <p:spPr>
          <a:xfrm>
            <a:off x="7924800" y="2353733"/>
            <a:ext cx="3979333" cy="304800"/>
          </a:xfrm>
        </p:spPr>
        <p:txBody>
          <a:bodyPr>
            <a:normAutofit fontScale="92500" lnSpcReduction="20000"/>
          </a:bodyPr>
          <a:lstStyle/>
          <a:p>
            <a:endParaRPr lang="en-US" dirty="0"/>
          </a:p>
        </p:txBody>
      </p:sp>
    </p:spTree>
    <p:extLst>
      <p:ext uri="{BB962C8B-B14F-4D97-AF65-F5344CB8AC3E}">
        <p14:creationId xmlns:p14="http://schemas.microsoft.com/office/powerpoint/2010/main" val="4103116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9" y="16945"/>
            <a:ext cx="10179484" cy="1104489"/>
          </a:xfrm>
        </p:spPr>
        <p:txBody>
          <a:bodyPr>
            <a:noAutofit/>
          </a:bodyPr>
          <a:lstStyle/>
          <a:p>
            <a:r>
              <a:rPr lang="en-US" b="1" dirty="0" smtClean="0">
                <a:latin typeface="Arial" pitchFamily="34" charset="0"/>
                <a:cs typeface="Arial" pitchFamily="34" charset="0"/>
              </a:rPr>
              <a:t>II. Khái niệm thiếu máu do thiếu sắt</a:t>
            </a:r>
            <a:endParaRPr lang="en-US" b="1" dirty="0">
              <a:latin typeface="Arial" pitchFamily="34" charset="0"/>
              <a:cs typeface="Arial" pitchFamily="34" charset="0"/>
            </a:endParaRPr>
          </a:p>
        </p:txBody>
      </p:sp>
      <p:sp>
        <p:nvSpPr>
          <p:cNvPr id="5" name="Text Placeholder 4"/>
          <p:cNvSpPr>
            <a:spLocks noGrp="1"/>
          </p:cNvSpPr>
          <p:nvPr>
            <p:ph type="body" sz="quarter" idx="13"/>
          </p:nvPr>
        </p:nvSpPr>
        <p:spPr>
          <a:xfrm>
            <a:off x="6350000" y="1912667"/>
            <a:ext cx="5723467" cy="3235066"/>
          </a:xfrm>
        </p:spPr>
        <p:txBody>
          <a:bodyPr/>
          <a:lstStyle/>
          <a:p>
            <a:endParaRPr lang="en-US" dirty="0"/>
          </a:p>
        </p:txBody>
      </p:sp>
      <p:sp>
        <p:nvSpPr>
          <p:cNvPr id="4" name="Text Placeholder 3"/>
          <p:cNvSpPr>
            <a:spLocks noGrp="1"/>
          </p:cNvSpPr>
          <p:nvPr>
            <p:ph type="body" idx="1"/>
          </p:nvPr>
        </p:nvSpPr>
        <p:spPr>
          <a:xfrm>
            <a:off x="0" y="1236133"/>
            <a:ext cx="6451600" cy="4910667"/>
          </a:xfrm>
        </p:spPr>
        <p:txBody>
          <a:bodyPr>
            <a:normAutofit lnSpcReduction="10000"/>
          </a:bodyPr>
          <a:lstStyle/>
          <a:p>
            <a:pPr marL="457200" indent="-457200">
              <a:buFont typeface="Wingdings" pitchFamily="2" charset="2"/>
              <a:buChar char="Ø"/>
            </a:pPr>
            <a:r>
              <a:rPr lang="vi-VN" sz="3200" dirty="0">
                <a:solidFill>
                  <a:schemeClr val="accent2">
                    <a:lumMod val="50000"/>
                  </a:schemeClr>
                </a:solidFill>
              </a:rPr>
              <a:t>Thiếu máu do thiếu </a:t>
            </a:r>
            <a:r>
              <a:rPr lang="vi-VN" sz="3200" dirty="0" smtClean="0">
                <a:solidFill>
                  <a:schemeClr val="accent2">
                    <a:lumMod val="50000"/>
                  </a:schemeClr>
                </a:solidFill>
              </a:rPr>
              <a:t>sắt</a:t>
            </a:r>
            <a:r>
              <a:rPr lang="en-US" sz="3200" dirty="0" smtClean="0">
                <a:solidFill>
                  <a:schemeClr val="accent2">
                    <a:lumMod val="50000"/>
                  </a:schemeClr>
                </a:solidFill>
              </a:rPr>
              <a:t> </a:t>
            </a:r>
            <a:r>
              <a:rPr lang="vi-VN" sz="3200" dirty="0" smtClean="0">
                <a:solidFill>
                  <a:schemeClr val="accent2">
                    <a:lumMod val="50000"/>
                  </a:schemeClr>
                </a:solidFill>
              </a:rPr>
              <a:t>là </a:t>
            </a:r>
            <a:r>
              <a:rPr lang="vi-VN" sz="3200" dirty="0">
                <a:solidFill>
                  <a:schemeClr val="accent2">
                    <a:lumMod val="50000"/>
                  </a:schemeClr>
                </a:solidFill>
              </a:rPr>
              <a:t>một dạng phổ biến của bệnh thiếu máu</a:t>
            </a:r>
            <a:r>
              <a:rPr lang="vi-VN" sz="3200" dirty="0" smtClean="0">
                <a:solidFill>
                  <a:schemeClr val="accent2">
                    <a:lumMod val="50000"/>
                  </a:schemeClr>
                </a:solidFill>
              </a:rPr>
              <a:t>.</a:t>
            </a:r>
            <a:endParaRPr lang="en-US" sz="3200" dirty="0" smtClean="0">
              <a:solidFill>
                <a:schemeClr val="accent2">
                  <a:lumMod val="50000"/>
                </a:schemeClr>
              </a:solidFill>
            </a:endParaRPr>
          </a:p>
          <a:p>
            <a:endParaRPr lang="en-US" sz="3200" dirty="0">
              <a:solidFill>
                <a:schemeClr val="accent2">
                  <a:lumMod val="50000"/>
                </a:schemeClr>
              </a:solidFill>
            </a:endParaRPr>
          </a:p>
          <a:p>
            <a:pPr marL="457200" indent="-457200">
              <a:buFont typeface="Wingdings" pitchFamily="2" charset="2"/>
              <a:buChar char="Ø"/>
            </a:pPr>
            <a:r>
              <a:rPr lang="vi-VN" sz="3200" dirty="0" smtClean="0">
                <a:solidFill>
                  <a:schemeClr val="accent2">
                    <a:lumMod val="50000"/>
                  </a:schemeClr>
                </a:solidFill>
              </a:rPr>
              <a:t>Bệnh </a:t>
            </a:r>
            <a:r>
              <a:rPr lang="vi-VN" sz="3200" dirty="0">
                <a:solidFill>
                  <a:schemeClr val="accent2">
                    <a:lumMod val="50000"/>
                  </a:schemeClr>
                </a:solidFill>
              </a:rPr>
              <a:t>xảy ra khi cơ thể không có đủ chất </a:t>
            </a:r>
            <a:r>
              <a:rPr lang="vi-VN" sz="3200" dirty="0" smtClean="0">
                <a:solidFill>
                  <a:schemeClr val="accent2">
                    <a:lumMod val="50000"/>
                  </a:schemeClr>
                </a:solidFill>
              </a:rPr>
              <a:t>sắt</a:t>
            </a:r>
            <a:r>
              <a:rPr lang="en-US" sz="3200" dirty="0" smtClean="0">
                <a:solidFill>
                  <a:schemeClr val="accent2">
                    <a:lumMod val="50000"/>
                  </a:schemeClr>
                </a:solidFill>
              </a:rPr>
              <a:t> </a:t>
            </a:r>
            <a:r>
              <a:rPr lang="vi-VN" sz="3200" dirty="0" smtClean="0">
                <a:solidFill>
                  <a:schemeClr val="accent2">
                    <a:lumMod val="50000"/>
                  </a:schemeClr>
                </a:solidFill>
              </a:rPr>
              <a:t>cung cấp</a:t>
            </a:r>
            <a:r>
              <a:rPr lang="en-US" sz="3200" dirty="0" smtClean="0">
                <a:solidFill>
                  <a:schemeClr val="accent2">
                    <a:lumMod val="50000"/>
                  </a:schemeClr>
                </a:solidFill>
              </a:rPr>
              <a:t> lượng</a:t>
            </a:r>
            <a:r>
              <a:rPr lang="vi-VN" sz="3200" dirty="0" smtClean="0">
                <a:solidFill>
                  <a:schemeClr val="accent2">
                    <a:lumMod val="50000"/>
                  </a:schemeClr>
                </a:solidFill>
              </a:rPr>
              <a:t> </a:t>
            </a:r>
            <a:r>
              <a:rPr lang="vi-VN" sz="3200" dirty="0">
                <a:solidFill>
                  <a:schemeClr val="accent2">
                    <a:lumMod val="50000"/>
                  </a:schemeClr>
                </a:solidFill>
              </a:rPr>
              <a:t>hồng cầu cần thiết cho cơ thể. Hồng cầu là các tế bào trong máu giúp mang oxy đến các mô của cơ thể</a:t>
            </a:r>
            <a:r>
              <a:rPr lang="vi-VN" sz="3200" dirty="0" smtClean="0">
                <a:solidFill>
                  <a:schemeClr val="accent2">
                    <a:lumMod val="50000"/>
                  </a:schemeClr>
                </a:solidFill>
              </a:rPr>
              <a:t>.</a:t>
            </a:r>
            <a:r>
              <a:rPr lang="vi-VN" sz="3200" b="1" dirty="0">
                <a:solidFill>
                  <a:schemeClr val="accent2">
                    <a:lumMod val="50000"/>
                  </a:schemeClr>
                </a:solidFill>
              </a:rPr>
              <a:t> </a:t>
            </a:r>
            <a:endParaRPr lang="en-US" sz="3200" dirty="0">
              <a:solidFill>
                <a:schemeClr val="accent2">
                  <a:lumMod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5628" y="1894936"/>
            <a:ext cx="5506186" cy="308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176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8" y="16945"/>
            <a:ext cx="11074386" cy="1236122"/>
          </a:xfrm>
        </p:spPr>
        <p:txBody>
          <a:bodyPr/>
          <a:lstStyle/>
          <a:p>
            <a:r>
              <a:rPr lang="en-US" b="1" dirty="0" smtClean="0">
                <a:solidFill>
                  <a:schemeClr val="accent2">
                    <a:lumMod val="75000"/>
                  </a:schemeClr>
                </a:solidFill>
                <a:latin typeface="Arial" pitchFamily="34" charset="0"/>
                <a:cs typeface="Arial" pitchFamily="34" charset="0"/>
              </a:rPr>
              <a:t>III. Nguyên nhân thiếu máu do thiếu sắt</a:t>
            </a:r>
            <a:endParaRPr lang="en-US" b="1" dirty="0">
              <a:solidFill>
                <a:schemeClr val="accent2">
                  <a:lumMod val="75000"/>
                </a:schemeClr>
              </a:solidFill>
              <a:latin typeface="Arial" pitchFamily="34" charset="0"/>
              <a:cs typeface="Arial" pitchFamily="34" charset="0"/>
            </a:endParaRPr>
          </a:p>
        </p:txBody>
      </p:sp>
      <p:sp>
        <p:nvSpPr>
          <p:cNvPr id="4" name="Text Placeholder 3"/>
          <p:cNvSpPr>
            <a:spLocks noGrp="1"/>
          </p:cNvSpPr>
          <p:nvPr>
            <p:ph type="body" idx="1"/>
          </p:nvPr>
        </p:nvSpPr>
        <p:spPr>
          <a:xfrm>
            <a:off x="1" y="1255055"/>
            <a:ext cx="10955546" cy="5602945"/>
          </a:xfrm>
        </p:spPr>
        <p:txBody>
          <a:bodyPr>
            <a:noAutofit/>
          </a:bodyPr>
          <a:lstStyle/>
          <a:p>
            <a:r>
              <a:rPr lang="vi-VN" sz="3200" b="1" dirty="0" smtClean="0">
                <a:solidFill>
                  <a:schemeClr val="tx1"/>
                </a:solidFill>
              </a:rPr>
              <a:t>1</a:t>
            </a:r>
            <a:r>
              <a:rPr lang="vi-VN" sz="3200" b="1" dirty="0">
                <a:solidFill>
                  <a:schemeClr val="tx1"/>
                </a:solidFill>
              </a:rPr>
              <a:t>.</a:t>
            </a:r>
            <a:r>
              <a:rPr lang="vi-VN" sz="3200" b="1" dirty="0" smtClean="0">
                <a:solidFill>
                  <a:schemeClr val="tx1"/>
                </a:solidFill>
              </a:rPr>
              <a:t> </a:t>
            </a:r>
            <a:r>
              <a:rPr lang="vi-VN" sz="3200" b="1" dirty="0">
                <a:solidFill>
                  <a:schemeClr val="tx1"/>
                </a:solidFill>
              </a:rPr>
              <a:t>Không cung cấp đủ nhu cầu sắt</a:t>
            </a:r>
          </a:p>
          <a:p>
            <a:r>
              <a:rPr lang="vi-VN" sz="3200" dirty="0">
                <a:solidFill>
                  <a:schemeClr val="accent2">
                    <a:lumMod val="50000"/>
                  </a:schemeClr>
                </a:solidFill>
              </a:rPr>
              <a:t>‒ Do tăng nhu cầu sắt: Tuổi dậy thì, phụ nữ thời </a:t>
            </a:r>
            <a:r>
              <a:rPr lang="vi-VN" sz="3200" dirty="0" smtClean="0">
                <a:solidFill>
                  <a:schemeClr val="accent2">
                    <a:lumMod val="50000"/>
                  </a:schemeClr>
                </a:solidFill>
              </a:rPr>
              <a:t>k</a:t>
            </a:r>
            <a:r>
              <a:rPr lang="en-US" sz="3200" dirty="0">
                <a:solidFill>
                  <a:schemeClr val="accent2">
                    <a:lumMod val="50000"/>
                  </a:schemeClr>
                </a:solidFill>
              </a:rPr>
              <a:t>ì</a:t>
            </a:r>
            <a:r>
              <a:rPr lang="vi-VN" sz="3200" dirty="0" smtClean="0">
                <a:solidFill>
                  <a:schemeClr val="accent2">
                    <a:lumMod val="50000"/>
                  </a:schemeClr>
                </a:solidFill>
              </a:rPr>
              <a:t> </a:t>
            </a:r>
            <a:r>
              <a:rPr lang="vi-VN" sz="3200" dirty="0">
                <a:solidFill>
                  <a:schemeClr val="accent2">
                    <a:lumMod val="50000"/>
                  </a:schemeClr>
                </a:solidFill>
              </a:rPr>
              <a:t>kinh nguyệt, phụ nữ </a:t>
            </a:r>
            <a:r>
              <a:rPr lang="vi-VN" sz="3200" dirty="0" smtClean="0">
                <a:solidFill>
                  <a:schemeClr val="accent2">
                    <a:lumMod val="50000"/>
                  </a:schemeClr>
                </a:solidFill>
              </a:rPr>
              <a:t>có</a:t>
            </a:r>
            <a:r>
              <a:rPr lang="en-US" sz="3200" dirty="0" smtClean="0">
                <a:solidFill>
                  <a:schemeClr val="accent2">
                    <a:lumMod val="50000"/>
                  </a:schemeClr>
                </a:solidFill>
              </a:rPr>
              <a:t> </a:t>
            </a:r>
            <a:r>
              <a:rPr lang="vi-VN" sz="3200" dirty="0" smtClean="0">
                <a:solidFill>
                  <a:schemeClr val="accent2">
                    <a:lumMod val="50000"/>
                  </a:schemeClr>
                </a:solidFill>
              </a:rPr>
              <a:t>thai</a:t>
            </a:r>
            <a:endParaRPr lang="vi-VN" sz="3200" dirty="0">
              <a:solidFill>
                <a:schemeClr val="accent2">
                  <a:lumMod val="50000"/>
                </a:schemeClr>
              </a:solidFill>
            </a:endParaRPr>
          </a:p>
          <a:p>
            <a:r>
              <a:rPr lang="vi-VN" sz="3200" dirty="0">
                <a:solidFill>
                  <a:schemeClr val="accent2">
                    <a:lumMod val="50000"/>
                  </a:schemeClr>
                </a:solidFill>
              </a:rPr>
              <a:t>‒ Do cung cấp thiếu: Ăn không đủ, người nghiện rượu, người già…;</a:t>
            </a:r>
          </a:p>
          <a:p>
            <a:r>
              <a:rPr lang="vi-VN" sz="3200" dirty="0">
                <a:solidFill>
                  <a:schemeClr val="accent2">
                    <a:lumMod val="50000"/>
                  </a:schemeClr>
                </a:solidFill>
              </a:rPr>
              <a:t>‒ Do cơ thể giảm hấp thu sắt: Viêm dạ dày, viêm ruột; cắt đoạn dạ </a:t>
            </a:r>
            <a:r>
              <a:rPr lang="vi-VN" sz="3200" dirty="0" smtClean="0">
                <a:solidFill>
                  <a:schemeClr val="accent2">
                    <a:lumMod val="50000"/>
                  </a:schemeClr>
                </a:solidFill>
              </a:rPr>
              <a:t>dày,</a:t>
            </a:r>
            <a:r>
              <a:rPr lang="en-US" sz="3200" dirty="0" smtClean="0">
                <a:solidFill>
                  <a:schemeClr val="accent2">
                    <a:lumMod val="50000"/>
                  </a:schemeClr>
                </a:solidFill>
              </a:rPr>
              <a:t> </a:t>
            </a:r>
            <a:r>
              <a:rPr lang="vi-VN" sz="3200" dirty="0" smtClean="0">
                <a:solidFill>
                  <a:schemeClr val="accent2">
                    <a:lumMod val="50000"/>
                  </a:schemeClr>
                </a:solidFill>
              </a:rPr>
              <a:t>ruột</a:t>
            </a:r>
            <a:r>
              <a:rPr lang="vi-VN" sz="3200" dirty="0">
                <a:solidFill>
                  <a:schemeClr val="accent2">
                    <a:lumMod val="50000"/>
                  </a:schemeClr>
                </a:solidFill>
              </a:rPr>
              <a:t>; </a:t>
            </a:r>
            <a:endParaRPr lang="en-US" sz="3200" dirty="0" smtClean="0">
              <a:solidFill>
                <a:schemeClr val="accent2">
                  <a:lumMod val="50000"/>
                </a:schemeClr>
              </a:solidFill>
            </a:endParaRPr>
          </a:p>
          <a:p>
            <a:r>
              <a:rPr lang="vi-VN" sz="3200" dirty="0" smtClean="0">
                <a:solidFill>
                  <a:schemeClr val="accent2">
                    <a:lumMod val="50000"/>
                  </a:schemeClr>
                </a:solidFill>
              </a:rPr>
              <a:t>‒</a:t>
            </a:r>
            <a:r>
              <a:rPr lang="en-US" sz="3200" dirty="0" smtClean="0">
                <a:solidFill>
                  <a:schemeClr val="accent2">
                    <a:lumMod val="50000"/>
                  </a:schemeClr>
                </a:solidFill>
              </a:rPr>
              <a:t> </a:t>
            </a:r>
            <a:r>
              <a:rPr lang="vi-VN" sz="3200" dirty="0" smtClean="0">
                <a:solidFill>
                  <a:schemeClr val="accent2">
                    <a:lumMod val="50000"/>
                  </a:schemeClr>
                </a:solidFill>
              </a:rPr>
              <a:t>Do </a:t>
            </a:r>
            <a:r>
              <a:rPr lang="vi-VN" sz="3200" dirty="0">
                <a:solidFill>
                  <a:schemeClr val="accent2">
                    <a:lumMod val="50000"/>
                  </a:schemeClr>
                </a:solidFill>
              </a:rPr>
              <a:t>ăn một số thức ăn làm giảm hấp thu sắt như tanin, phytat </a:t>
            </a:r>
            <a:r>
              <a:rPr lang="vi-VN" sz="3200" dirty="0" smtClean="0">
                <a:solidFill>
                  <a:schemeClr val="accent2">
                    <a:lumMod val="50000"/>
                  </a:schemeClr>
                </a:solidFill>
              </a:rPr>
              <a:t>trong</a:t>
            </a:r>
            <a:r>
              <a:rPr lang="en-US" sz="3200" dirty="0" smtClean="0">
                <a:solidFill>
                  <a:schemeClr val="accent2">
                    <a:lumMod val="50000"/>
                  </a:schemeClr>
                </a:solidFill>
              </a:rPr>
              <a:t> </a:t>
            </a:r>
            <a:r>
              <a:rPr lang="vi-VN" sz="3200" dirty="0" smtClean="0">
                <a:solidFill>
                  <a:schemeClr val="accent2">
                    <a:lumMod val="50000"/>
                  </a:schemeClr>
                </a:solidFill>
              </a:rPr>
              <a:t>chè</a:t>
            </a:r>
            <a:r>
              <a:rPr lang="vi-VN" sz="3200" dirty="0">
                <a:solidFill>
                  <a:schemeClr val="accent2">
                    <a:lumMod val="50000"/>
                  </a:schemeClr>
                </a:solidFill>
              </a:rPr>
              <a:t>, cà phê; nước uống có ga...</a:t>
            </a:r>
          </a:p>
          <a:p>
            <a:endParaRPr lang="en-US" sz="2400" dirty="0">
              <a:solidFill>
                <a:schemeClr val="accent2">
                  <a:lumMod val="75000"/>
                </a:schemeClr>
              </a:solidFill>
            </a:endParaRPr>
          </a:p>
        </p:txBody>
      </p:sp>
    </p:spTree>
    <p:extLst>
      <p:ext uri="{BB962C8B-B14F-4D97-AF65-F5344CB8AC3E}">
        <p14:creationId xmlns:p14="http://schemas.microsoft.com/office/powerpoint/2010/main" val="2765640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4" y="16945"/>
            <a:ext cx="10642601" cy="1151467"/>
          </a:xfrm>
        </p:spPr>
        <p:txBody>
          <a:bodyPr/>
          <a:lstStyle/>
          <a:p>
            <a:r>
              <a:rPr lang="vi-VN" b="1" dirty="0" smtClean="0">
                <a:latin typeface="+mn-lt"/>
                <a:ea typeface="Arial Unicode MS" pitchFamily="34" charset="-128"/>
                <a:cs typeface="Arial Unicode MS" pitchFamily="34" charset="-128"/>
              </a:rPr>
              <a:t>III. Nguyên nhân thiếu máu do thiếu sắt</a:t>
            </a:r>
            <a:endParaRPr lang="en-US" b="1" dirty="0">
              <a:latin typeface="+mn-lt"/>
              <a:ea typeface="Arial Unicode MS" pitchFamily="34" charset="-128"/>
              <a:cs typeface="Arial Unicode MS" pitchFamily="34" charset="-128"/>
            </a:endParaRPr>
          </a:p>
        </p:txBody>
      </p:sp>
      <p:sp>
        <p:nvSpPr>
          <p:cNvPr id="4" name="Text Placeholder 3"/>
          <p:cNvSpPr>
            <a:spLocks noGrp="1"/>
          </p:cNvSpPr>
          <p:nvPr>
            <p:ph type="body" idx="1"/>
          </p:nvPr>
        </p:nvSpPr>
        <p:spPr>
          <a:xfrm>
            <a:off x="168056" y="1043796"/>
            <a:ext cx="10447866" cy="5486400"/>
          </a:xfrm>
        </p:spPr>
        <p:txBody>
          <a:bodyPr>
            <a:noAutofit/>
          </a:bodyPr>
          <a:lstStyle/>
          <a:p>
            <a:r>
              <a:rPr lang="vi-VN" sz="3200" b="1" dirty="0" smtClean="0">
                <a:solidFill>
                  <a:schemeClr val="tx1"/>
                </a:solidFill>
              </a:rPr>
              <a:t>2. Mất </a:t>
            </a:r>
            <a:r>
              <a:rPr lang="vi-VN" sz="3200" b="1" dirty="0">
                <a:solidFill>
                  <a:schemeClr val="tx1"/>
                </a:solidFill>
              </a:rPr>
              <a:t>sắt do mất máu mạn tính</a:t>
            </a:r>
          </a:p>
          <a:p>
            <a:r>
              <a:rPr lang="vi-VN" sz="3200" dirty="0">
                <a:solidFill>
                  <a:schemeClr val="accent2">
                    <a:lumMod val="50000"/>
                  </a:schemeClr>
                </a:solidFill>
              </a:rPr>
              <a:t>‒ Loét dạ dày tá tràng biến chứng chảy máu, ung thư đường tiêu </a:t>
            </a:r>
            <a:r>
              <a:rPr lang="vi-VN" sz="3200" dirty="0" smtClean="0">
                <a:solidFill>
                  <a:schemeClr val="accent2">
                    <a:lumMod val="50000"/>
                  </a:schemeClr>
                </a:solidFill>
              </a:rPr>
              <a:t>hóa, viêm </a:t>
            </a:r>
            <a:r>
              <a:rPr lang="vi-VN" sz="3200" dirty="0">
                <a:solidFill>
                  <a:schemeClr val="accent2">
                    <a:lumMod val="50000"/>
                  </a:schemeClr>
                </a:solidFill>
              </a:rPr>
              <a:t>chảy máu đường tiết </a:t>
            </a:r>
            <a:r>
              <a:rPr lang="vi-VN" sz="3200" dirty="0" smtClean="0">
                <a:solidFill>
                  <a:schemeClr val="accent2">
                    <a:lumMod val="50000"/>
                  </a:schemeClr>
                </a:solidFill>
              </a:rPr>
              <a:t>niệu; mất </a:t>
            </a:r>
            <a:r>
              <a:rPr lang="vi-VN" sz="3200" dirty="0">
                <a:solidFill>
                  <a:schemeClr val="accent2">
                    <a:lumMod val="50000"/>
                  </a:schemeClr>
                </a:solidFill>
              </a:rPr>
              <a:t>máu nhiều qua kinh nguyệt; sau phẫu thuật</a:t>
            </a:r>
            <a:r>
              <a:rPr lang="vi-VN" sz="3200" dirty="0" smtClean="0">
                <a:solidFill>
                  <a:schemeClr val="accent2">
                    <a:lumMod val="50000"/>
                  </a:schemeClr>
                </a:solidFill>
              </a:rPr>
              <a:t>, </a:t>
            </a:r>
            <a:r>
              <a:rPr lang="vi-VN" sz="3200" dirty="0">
                <a:solidFill>
                  <a:schemeClr val="accent2">
                    <a:lumMod val="50000"/>
                  </a:schemeClr>
                </a:solidFill>
              </a:rPr>
              <a:t>chấn thương, U </a:t>
            </a:r>
            <a:r>
              <a:rPr lang="vi-VN" sz="3200" dirty="0" smtClean="0">
                <a:solidFill>
                  <a:schemeClr val="accent2">
                    <a:lumMod val="50000"/>
                  </a:schemeClr>
                </a:solidFill>
              </a:rPr>
              <a:t>xơ tử </a:t>
            </a:r>
            <a:r>
              <a:rPr lang="vi-VN" sz="3200" dirty="0">
                <a:solidFill>
                  <a:schemeClr val="accent2">
                    <a:lumMod val="50000"/>
                  </a:schemeClr>
                </a:solidFill>
              </a:rPr>
              <a:t>cung…;</a:t>
            </a:r>
          </a:p>
          <a:p>
            <a:r>
              <a:rPr lang="vi-VN" sz="3200" dirty="0">
                <a:solidFill>
                  <a:schemeClr val="accent2">
                    <a:lumMod val="50000"/>
                  </a:schemeClr>
                </a:solidFill>
              </a:rPr>
              <a:t>‒ Tan máu trong lòng </a:t>
            </a:r>
            <a:r>
              <a:rPr lang="vi-VN" sz="3200" dirty="0" smtClean="0">
                <a:solidFill>
                  <a:schemeClr val="accent2">
                    <a:lumMod val="50000"/>
                  </a:schemeClr>
                </a:solidFill>
              </a:rPr>
              <a:t>mạch</a:t>
            </a:r>
          </a:p>
          <a:p>
            <a:r>
              <a:rPr lang="vi-VN" sz="3200" b="1" dirty="0" smtClean="0">
                <a:solidFill>
                  <a:schemeClr val="tx1"/>
                </a:solidFill>
              </a:rPr>
              <a:t>3. </a:t>
            </a:r>
            <a:r>
              <a:rPr lang="vi-VN" sz="3200" b="1" dirty="0">
                <a:solidFill>
                  <a:schemeClr val="tx1"/>
                </a:solidFill>
              </a:rPr>
              <a:t>Rối loạn chuyển hóa sắt bẩm sinh </a:t>
            </a:r>
            <a:r>
              <a:rPr lang="vi-VN" sz="3200" b="1" dirty="0" smtClean="0">
                <a:solidFill>
                  <a:schemeClr val="tx1"/>
                </a:solidFill>
              </a:rPr>
              <a:t>:</a:t>
            </a:r>
            <a:endParaRPr lang="en-US" sz="3200" b="1" dirty="0" smtClean="0">
              <a:solidFill>
                <a:schemeClr val="tx1"/>
              </a:solidFill>
            </a:endParaRPr>
          </a:p>
          <a:p>
            <a:r>
              <a:rPr lang="vi-VN" sz="3200" b="1" dirty="0" smtClean="0">
                <a:solidFill>
                  <a:schemeClr val="accent2">
                    <a:lumMod val="50000"/>
                  </a:schemeClr>
                </a:solidFill>
              </a:rPr>
              <a:t> </a:t>
            </a:r>
            <a:r>
              <a:rPr lang="vi-VN" sz="3200" dirty="0">
                <a:solidFill>
                  <a:schemeClr val="accent2">
                    <a:lumMod val="50000"/>
                  </a:schemeClr>
                </a:solidFill>
              </a:rPr>
              <a:t>Xảy ra khi cơ </a:t>
            </a:r>
            <a:r>
              <a:rPr lang="vi-VN" sz="3200" dirty="0" smtClean="0">
                <a:solidFill>
                  <a:schemeClr val="accent2">
                    <a:lumMod val="50000"/>
                  </a:schemeClr>
                </a:solidFill>
              </a:rPr>
              <a:t>thể</a:t>
            </a:r>
            <a:r>
              <a:rPr lang="en-US" sz="3200" dirty="0" smtClean="0">
                <a:solidFill>
                  <a:schemeClr val="accent2">
                    <a:lumMod val="50000"/>
                  </a:schemeClr>
                </a:solidFill>
              </a:rPr>
              <a:t> </a:t>
            </a:r>
            <a:r>
              <a:rPr lang="vi-VN" sz="3200" dirty="0" smtClean="0">
                <a:solidFill>
                  <a:schemeClr val="accent2">
                    <a:lumMod val="50000"/>
                  </a:schemeClr>
                </a:solidFill>
              </a:rPr>
              <a:t>không </a:t>
            </a:r>
            <a:r>
              <a:rPr lang="vi-VN" sz="3200" dirty="0">
                <a:solidFill>
                  <a:schemeClr val="accent2">
                    <a:lumMod val="50000"/>
                  </a:schemeClr>
                </a:solidFill>
              </a:rPr>
              <a:t>tổng hợp được transferrin vận chuyển sắt. </a:t>
            </a:r>
            <a:endParaRPr lang="en-US" sz="3200" dirty="0" smtClean="0">
              <a:solidFill>
                <a:schemeClr val="accent2">
                  <a:lumMod val="50000"/>
                </a:schemeClr>
              </a:solidFill>
            </a:endParaRPr>
          </a:p>
          <a:p>
            <a:r>
              <a:rPr lang="vi-VN" sz="3200" dirty="0" smtClean="0">
                <a:solidFill>
                  <a:schemeClr val="accent2">
                    <a:lumMod val="50000"/>
                  </a:schemeClr>
                </a:solidFill>
              </a:rPr>
              <a:t>Bệnh </a:t>
            </a:r>
            <a:r>
              <a:rPr lang="vi-VN" sz="3200" dirty="0">
                <a:solidFill>
                  <a:schemeClr val="accent2">
                    <a:lumMod val="50000"/>
                  </a:schemeClr>
                </a:solidFill>
              </a:rPr>
              <a:t>rất hiếm gặp.</a:t>
            </a:r>
            <a:endParaRPr lang="en-US" sz="3200" dirty="0">
              <a:solidFill>
                <a:schemeClr val="accent2">
                  <a:lumMod val="50000"/>
                </a:schemeClr>
              </a:solidFill>
            </a:endParaRPr>
          </a:p>
        </p:txBody>
      </p:sp>
    </p:spTree>
    <p:extLst>
      <p:ext uri="{BB962C8B-B14F-4D97-AF65-F5344CB8AC3E}">
        <p14:creationId xmlns:p14="http://schemas.microsoft.com/office/powerpoint/2010/main" val="3834007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5475</TotalTime>
  <Words>960</Words>
  <Application>Microsoft Office PowerPoint</Application>
  <PresentationFormat>Custom</PresentationFormat>
  <Paragraphs>105</Paragraphs>
  <Slides>21</Slides>
  <Notes>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Facet</vt:lpstr>
      <vt:lpstr>Bộ môn : Bệnh lý học GVHD : Nguyễn Phúc Học</vt:lpstr>
      <vt:lpstr> Trương Thành Lộc </vt:lpstr>
      <vt:lpstr>PowerPoint Presentation</vt:lpstr>
      <vt:lpstr>I. Khái niệm và phân loại thiếu máu</vt:lpstr>
      <vt:lpstr>I. Khái niệm và phân loại thiếu máu</vt:lpstr>
      <vt:lpstr>I. Khái niệm và phân loại thiếu máu</vt:lpstr>
      <vt:lpstr>II. Khái niệm thiếu máu do thiếu sắt</vt:lpstr>
      <vt:lpstr>III. Nguyên nhân thiếu máu do thiếu sắt</vt:lpstr>
      <vt:lpstr>III. Nguyên nhân thiếu máu do thiếu sắt</vt:lpstr>
      <vt:lpstr>IV. Triệu chứng và biến chứng</vt:lpstr>
      <vt:lpstr>IV. Triệu chứng và biến chứng</vt:lpstr>
      <vt:lpstr>V. Nguyên tắc điều trị</vt:lpstr>
      <vt:lpstr>VI. Các thuốc điều trị</vt:lpstr>
      <vt:lpstr>VI. Các thuốc điều trị </vt:lpstr>
      <vt:lpstr>PowerPoint Presentation</vt:lpstr>
      <vt:lpstr>VI. Các thuốc điều trị</vt:lpstr>
      <vt:lpstr>Thực phẩm chức năng</vt:lpstr>
      <vt:lpstr>VII. Tác dụng phụ và lưu ý khi dùng</vt:lpstr>
      <vt:lpstr>VII. Tác dụng phụ và lưu ý khi dùng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Nghiên cứu đặc điểm thực vật của cây sâm ngọc linh ở núi ngọc linh</dc:title>
  <dc:creator>DIEU QUYNH</dc:creator>
  <cp:lastModifiedBy>admin</cp:lastModifiedBy>
  <cp:revision>142</cp:revision>
  <dcterms:created xsi:type="dcterms:W3CDTF">2019-08-22T04:44:18Z</dcterms:created>
  <dcterms:modified xsi:type="dcterms:W3CDTF">2019-10-27T11:04:48Z</dcterms:modified>
</cp:coreProperties>
</file>