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2" r:id="rId5"/>
    <p:sldId id="310" r:id="rId6"/>
    <p:sldId id="277" r:id="rId7"/>
    <p:sldId id="280" r:id="rId8"/>
    <p:sldId id="281" r:id="rId9"/>
    <p:sldId id="282" r:id="rId10"/>
    <p:sldId id="283" r:id="rId11"/>
    <p:sldId id="313" r:id="rId12"/>
    <p:sldId id="314" r:id="rId13"/>
    <p:sldId id="315" r:id="rId14"/>
    <p:sldId id="284" r:id="rId15"/>
    <p:sldId id="300" r:id="rId16"/>
    <p:sldId id="302" r:id="rId17"/>
    <p:sldId id="303" r:id="rId18"/>
    <p:sldId id="304" r:id="rId19"/>
    <p:sldId id="305" r:id="rId20"/>
    <p:sldId id="319" r:id="rId21"/>
    <p:sldId id="316" r:id="rId22"/>
    <p:sldId id="318" r:id="rId23"/>
    <p:sldId id="317" r:id="rId24"/>
    <p:sldId id="307" r:id="rId25"/>
    <p:sldId id="306" r:id="rId26"/>
    <p:sldId id="320" r:id="rId27"/>
    <p:sldId id="30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69" d="100"/>
          <a:sy n="6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FE44C-6D59-4CD2-A0CA-2B0CBD947507}" type="datetimeFigureOut">
              <a:rPr lang="vi-VN" smtClean="0"/>
              <a:t>28/02/2019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CFB27-E88A-4FCA-A983-1C942645EE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80943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A09E0-2F30-4CC6-A20E-400D52E109ED}" type="datetimeFigureOut">
              <a:rPr lang="vi-VN" smtClean="0"/>
              <a:pPr/>
              <a:t>28/02/2019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E0118-375D-47EC-88F0-4CCF0EC6A02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37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0118-375D-47EC-88F0-4CCF0EC6A02F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71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0118-375D-47EC-88F0-4CCF0EC6A02F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716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0118-375D-47EC-88F0-4CCF0EC6A02F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959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4E7AE-4544-420D-A408-5973E57AB3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32CB-ADEC-4F61-B640-874F98D4E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B8EFE-70B5-4C02-B4F6-2D32D6D3B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2DB68A6-12FF-4F70-BAB2-108B5C2DB7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DDB5AD5-581E-4AD5-B099-71BEA63B2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D3666-F5C1-4E88-A8FF-8A442792D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845F6-A2DF-4F3D-BCE2-BA33631CA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D9344-B341-402C-A88A-7A72455AB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55D9D-CB5F-4B94-A184-6F986D323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F8DC2-249E-4FCE-BDF0-988C83938F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D2FBB-4532-4E80-907E-09DDAF1BF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B653-9E71-4415-8FBD-543E55761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F452-E417-41A4-BC71-8A8437D68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D5B121-C6F5-43BB-AF65-A912DE3F0D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095" y="2347395"/>
            <a:ext cx="6096000" cy="682625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b="0" dirty="0" err="1" smtClean="0">
                <a:solidFill>
                  <a:srgbClr val="C00000"/>
                </a:solidFill>
              </a:rPr>
              <a:t>Đề</a:t>
            </a:r>
            <a:r>
              <a:rPr lang="en-US" sz="2400" b="0" dirty="0" smtClean="0">
                <a:solidFill>
                  <a:srgbClr val="C00000"/>
                </a:solidFill>
              </a:rPr>
              <a:t> </a:t>
            </a:r>
            <a:r>
              <a:rPr lang="en-US" sz="2400" b="0" dirty="0" err="1" smtClean="0">
                <a:solidFill>
                  <a:srgbClr val="C00000"/>
                </a:solidFill>
              </a:rPr>
              <a:t>tài: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BỆNH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THIẾU MÁU DO THIẾU 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SẮT</a:t>
            </a:r>
            <a:r>
              <a:rPr lang="en-US" sz="3200" dirty="0">
                <a:ea typeface="Arial"/>
                <a:cs typeface="Times New Roman"/>
              </a:rPr>
              <a:t/>
            </a:r>
            <a:br>
              <a:rPr lang="en-US" sz="3200" dirty="0">
                <a:ea typeface="Arial"/>
                <a:cs typeface="Times New Roman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693736" y="2845354"/>
            <a:ext cx="2621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GV: </a:t>
            </a:r>
            <a:r>
              <a:rPr lang="en-US" b="1" dirty="0" err="1" smtClean="0">
                <a:solidFill>
                  <a:schemeClr val="accent5">
                    <a:lumMod val="10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10000"/>
                  </a:schemeClr>
                </a:solidFill>
              </a:rPr>
              <a:t>Phúc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10000"/>
                  </a:schemeClr>
                </a:solidFill>
              </a:rPr>
              <a:t>Học</a:t>
            </a:r>
            <a:endParaRPr lang="en-US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algn="r"/>
            <a:endParaRPr lang="en-US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8604"/>
            <a:ext cx="1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2056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96" y="214290"/>
            <a:ext cx="2559054" cy="857256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7000892" y="31731"/>
            <a:ext cx="214310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KHOA DƯỢC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2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2400" dirty="0" smtClean="0"/>
              <a:t>V. </a:t>
            </a:r>
            <a:r>
              <a:rPr lang="en-US" sz="2400" dirty="0" err="1" smtClean="0"/>
              <a:t>Triệu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endParaRPr lang="vi-VN" sz="2400" dirty="0"/>
          </a:p>
        </p:txBody>
      </p:sp>
      <p:pic>
        <p:nvPicPr>
          <p:cNvPr id="38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2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51520" y="1412777"/>
            <a:ext cx="3960440" cy="5808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2" y="1928802"/>
            <a:ext cx="8322148" cy="436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84784"/>
            <a:ext cx="403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10</a:t>
            </a:fld>
            <a:endParaRPr 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00240"/>
            <a:ext cx="8305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VI,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pica,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11</a:t>
            </a:fld>
            <a:endParaRPr lang="en-US" sz="1400"/>
          </a:p>
        </p:txBody>
      </p:sp>
      <p:sp>
        <p:nvSpPr>
          <p:cNvPr id="10" name="Title 22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2400" dirty="0" smtClean="0"/>
              <a:t>V. </a:t>
            </a:r>
            <a:r>
              <a:rPr lang="en-US" sz="2400" dirty="0" err="1" smtClean="0"/>
              <a:t>Triệu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484784"/>
            <a:ext cx="403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2" y="1809772"/>
            <a:ext cx="8305800" cy="4705328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RDW&gt;14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RBC: low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MCV: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(70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&lt; 10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(&gt; 80fl), &lt; 72fl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84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0.6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98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MCH &lt; 27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MCHC &lt; 30 %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43372" y="440849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12</a:t>
            </a:fld>
            <a:endParaRPr lang="en-US" sz="1400"/>
          </a:p>
        </p:txBody>
      </p:sp>
      <p:sp>
        <p:nvSpPr>
          <p:cNvPr id="10" name="Title 22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2400" dirty="0" smtClean="0"/>
              <a:t>V. </a:t>
            </a:r>
            <a:r>
              <a:rPr lang="en-US" sz="2400" dirty="0" err="1" smtClean="0"/>
              <a:t>Triệu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8664" y="1361278"/>
            <a:ext cx="403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Ferritin &lt; 12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30 mcg/ dl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TIBC &gt; 480 mcg / dl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transferrin &lt; 16%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Metzner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(MCV /RBC ) &lt; 13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22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V. </a:t>
            </a:r>
            <a:r>
              <a:rPr lang="en-US" sz="2400" dirty="0" err="1">
                <a:solidFill>
                  <a:srgbClr val="000000"/>
                </a:solidFill>
              </a:rPr>
              <a:t>Triệu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chứng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chứng</a:t>
            </a:r>
            <a:endParaRPr lang="vi-VN" sz="2400" dirty="0"/>
          </a:p>
        </p:txBody>
      </p:sp>
      <p:sp>
        <p:nvSpPr>
          <p:cNvPr id="7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054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2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V. </a:t>
            </a:r>
            <a:r>
              <a:rPr lang="en-US" sz="2400" dirty="0" err="1">
                <a:solidFill>
                  <a:srgbClr val="000000"/>
                </a:solidFill>
              </a:rPr>
              <a:t>Triệu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chứng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chứng</a:t>
            </a:r>
            <a:endParaRPr lang="vi-VN" sz="2400" dirty="0"/>
          </a:p>
        </p:txBody>
      </p:sp>
      <p:pic>
        <p:nvPicPr>
          <p:cNvPr id="38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2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51520" y="1628800"/>
            <a:ext cx="5184576" cy="4343400"/>
          </a:xfrm>
        </p:spPr>
        <p:txBody>
          <a:bodyPr>
            <a:normAutofit fontScale="92500" lnSpcReduction="20000"/>
          </a:bodyPr>
          <a:lstStyle/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 startAt="2"/>
            </a:pPr>
            <a:r>
              <a:rPr lang="en-US" sz="2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Biến</a:t>
            </a:r>
            <a:r>
              <a:rPr lang="en-US" sz="2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chứng</a:t>
            </a:r>
            <a:r>
              <a:rPr lang="en-US" sz="2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600" dirty="0">
                <a:latin typeface="Times New Roman"/>
                <a:ea typeface="Arial"/>
                <a:cs typeface="Times New Roman"/>
              </a:rPr>
              <a:t>Tiến triển lâu hơn, kích thước hồng cầu không đều tiếp theo là hồng cầu bị biến dạng. </a:t>
            </a:r>
            <a:endParaRPr lang="en-US" sz="2600" dirty="0">
              <a:ea typeface="Arial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600" dirty="0" smtClean="0">
                <a:latin typeface="Times New Roman"/>
                <a:ea typeface="Arial"/>
                <a:cs typeface="Times New Roman"/>
              </a:rPr>
              <a:t>Thiếu </a:t>
            </a:r>
            <a:r>
              <a:rPr lang="vi-VN" sz="2600" dirty="0">
                <a:latin typeface="Times New Roman"/>
                <a:ea typeface="Arial"/>
                <a:cs typeface="Times New Roman"/>
              </a:rPr>
              <a:t>sắt nặng sẽ tạo ra một kính phết máu ngoại biên, kì lạ với các hồng cầu nhược </a:t>
            </a:r>
            <a:r>
              <a:rPr lang="vi-VN" sz="2600" dirty="0" smtClean="0">
                <a:latin typeface="Times New Roman"/>
                <a:ea typeface="Arial"/>
                <a:cs typeface="Times New Roman"/>
              </a:rPr>
              <a:t>sắt, nhiều </a:t>
            </a:r>
            <a:r>
              <a:rPr lang="vi-VN" sz="2600" dirty="0">
                <a:latin typeface="Times New Roman"/>
                <a:ea typeface="Arial"/>
                <a:cs typeface="Times New Roman"/>
              </a:rPr>
              <a:t>hình </a:t>
            </a:r>
            <a:r>
              <a:rPr lang="vi-VN" sz="2600" dirty="0" smtClean="0">
                <a:latin typeface="Times New Roman"/>
                <a:ea typeface="Arial"/>
                <a:cs typeface="Times New Roman"/>
              </a:rPr>
              <a:t>b</a:t>
            </a:r>
            <a:r>
              <a:rPr lang="en-US" sz="2600" dirty="0" err="1" smtClean="0">
                <a:latin typeface="Times New Roman"/>
                <a:ea typeface="Arial"/>
                <a:cs typeface="Times New Roman"/>
              </a:rPr>
              <a:t>ia</a:t>
            </a:r>
            <a:r>
              <a:rPr lang="vi-VN" sz="2600" dirty="0" smtClean="0">
                <a:latin typeface="Times New Roman"/>
                <a:ea typeface="Arial"/>
                <a:cs typeface="Times New Roman"/>
              </a:rPr>
              <a:t>, </a:t>
            </a:r>
            <a:r>
              <a:rPr lang="vi-VN" sz="2600" dirty="0">
                <a:latin typeface="Times New Roman"/>
                <a:ea typeface="Arial"/>
                <a:cs typeface="Times New Roman"/>
              </a:rPr>
              <a:t>hình bút chì nhược sắt và đôi khi một số nhỏ hồng cầu có nhân đồng thời số lượng hồng cầu tăng cao một các điển hình.</a:t>
            </a:r>
            <a:r>
              <a:rPr lang="vi-VN" sz="2600" b="1" dirty="0">
                <a:latin typeface="Times New Roman"/>
                <a:ea typeface="Arial"/>
                <a:cs typeface="Times New Roman"/>
              </a:rPr>
              <a:t> </a:t>
            </a:r>
            <a:endParaRPr lang="en-US" sz="2600" dirty="0">
              <a:ea typeface="Arial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4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28" y="2128296"/>
            <a:ext cx="3527736" cy="28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14</a:t>
            </a:fld>
            <a:endParaRPr 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VI. </a:t>
            </a:r>
            <a:r>
              <a:rPr lang="en-US" dirty="0" err="1">
                <a:solidFill>
                  <a:srgbClr val="000000"/>
                </a:solidFill>
              </a:rPr>
              <a:t>Tiêu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chuẩn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đoán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của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bệnh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67464" cy="4648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</a:t>
            </a:r>
          </a:p>
          <a:p>
            <a:pPr marL="400050" lvl="1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Thiếu</a:t>
            </a:r>
            <a:r>
              <a:rPr lang="en-US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sắt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tủy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xương</a:t>
            </a:r>
            <a:endParaRPr lang="en-US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Ferritin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&lt; 12 µg/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sắt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https://scontent.fdad2-1.fna.fbcdn.net/v/t1.15752-9/52859416_241922200090562_8581554698488643584_n.png?_nc_cat=110&amp;_nc_oc=AQlIALL-U3vfwJABfvj301CZg-LrnFFMU7K0XLd-2F0ceZGRWtvPuBnH5ESPgmy4pkYdvM743ygj6gOIrT0GeFNk&amp;_nc_ht=scontent.fdad2-1.fna&amp;oh=29bb2700f4b2edf4fce89bdd1fcb5e23&amp;oe=5D1CF7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612" y="3786190"/>
            <a:ext cx="3357586" cy="242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847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2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556792"/>
            <a:ext cx="8280920" cy="38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Fe(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rong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trĩ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giun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,…)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Fe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tốt</a:t>
            </a:r>
            <a:endParaRPr lang="en-US" sz="24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Liều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vì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liều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càng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cao-tỷ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lệ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hấp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thu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giảm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đi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Arial"/>
                <a:cs typeface="Times New Roman"/>
              </a:rPr>
              <a:t>Theo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dõi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hiệu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quả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hồng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lưới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bắt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đầu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tăng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sau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6-7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ngày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Dùng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dạng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viên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uống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trước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Chọn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Fe2+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hấp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thu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tốt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hơn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Fe3+</a:t>
            </a:r>
            <a:endParaRPr lang="en-US" sz="2400" dirty="0">
              <a:latin typeface="Arial"/>
              <a:ea typeface="Arial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Khi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nào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không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uống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được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như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do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bị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cắt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mất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dạ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dày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bị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tác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dụng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phụ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viên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thuốc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quá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nặng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,…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thì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mới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tiêm</a:t>
            </a:r>
            <a:endParaRPr lang="en-US" sz="2400" dirty="0"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7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83544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VIII.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48478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88895"/>
            <a:ext cx="8374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324541"/>
            <a:ext cx="8374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5" y="1988894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9" y="1893766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7" y="1988894"/>
            <a:ext cx="8374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7940" y="1988894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3964" y="1887896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7190" y="2366859"/>
            <a:ext cx="8374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97940" y="2528441"/>
            <a:ext cx="307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 flipV="1">
            <a:off x="3563889" y="2528441"/>
            <a:ext cx="5533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38600" y="2696567"/>
            <a:ext cx="8374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7321" y="2843286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347865" y="2366859"/>
            <a:ext cx="0" cy="491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46012" y="2366859"/>
            <a:ext cx="0" cy="491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9" idx="1"/>
          </p:cNvCxnSpPr>
          <p:nvPr/>
        </p:nvCxnSpPr>
        <p:spPr>
          <a:xfrm>
            <a:off x="3347865" y="2843286"/>
            <a:ext cx="690735" cy="1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815660" y="2839951"/>
            <a:ext cx="630352" cy="24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</p:cNvCxnSpPr>
          <p:nvPr/>
        </p:nvCxnSpPr>
        <p:spPr>
          <a:xfrm flipH="1">
            <a:off x="4457321" y="3019732"/>
            <a:ext cx="1" cy="265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6663" y="3337784"/>
            <a:ext cx="11157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Apoferritin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2943" y="3345214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8592" y="3227793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91767" y="3357956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22424" y="3513762"/>
            <a:ext cx="690735" cy="1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41593" y="3328826"/>
            <a:ext cx="818640" cy="33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Ferritin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21696" y="3328826"/>
            <a:ext cx="902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(Fe      )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358" y="3147606"/>
            <a:ext cx="1375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786536" y="3731123"/>
            <a:ext cx="476884" cy="173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00742" y="3907458"/>
            <a:ext cx="14791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4542273" y="4177696"/>
            <a:ext cx="699834" cy="3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4471530" y="3772500"/>
            <a:ext cx="57421" cy="413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414658" y="3753454"/>
            <a:ext cx="2717947" cy="75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37423" y="4509120"/>
            <a:ext cx="18266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Transferritin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(Fe      )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83466" y="3246598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5660" y="4410782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441716" y="4648406"/>
            <a:ext cx="690735" cy="1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428092" y="4688050"/>
            <a:ext cx="673995" cy="45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330005" y="4494255"/>
            <a:ext cx="20808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   + </a:t>
            </a:r>
            <a:r>
              <a:rPr lang="el-G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globulin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27561" y="4391320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1835869" y="4816211"/>
            <a:ext cx="1701554" cy="378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82" idx="0"/>
          </p:cNvCxnSpPr>
          <p:nvPr/>
        </p:nvCxnSpPr>
        <p:spPr>
          <a:xfrm flipH="1">
            <a:off x="3213511" y="4853111"/>
            <a:ext cx="832722" cy="32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450755" y="4871326"/>
            <a:ext cx="216024" cy="311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4558767" y="4856580"/>
            <a:ext cx="238442" cy="288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849051" y="4855731"/>
            <a:ext cx="1591427" cy="589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769636" y="4949199"/>
            <a:ext cx="2633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(Fe     )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88596" y="4839256"/>
            <a:ext cx="43204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074002" y="4725105"/>
            <a:ext cx="647165" cy="25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43243" y="4410783"/>
            <a:ext cx="8374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0575" y="5180940"/>
            <a:ext cx="1328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xường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31084" y="5180940"/>
            <a:ext cx="1564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enzyme, globin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71459" y="5194794"/>
            <a:ext cx="1598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72983" y="5249921"/>
            <a:ext cx="1929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86537" y="5798487"/>
            <a:ext cx="36539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573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32" grpId="0"/>
      <p:bldP spid="33" grpId="0"/>
      <p:bldP spid="34" grpId="0"/>
      <p:bldP spid="35" grpId="0"/>
      <p:bldP spid="37" grpId="0"/>
      <p:bldP spid="38" grpId="0"/>
      <p:bldP spid="40" grpId="0"/>
      <p:bldP spid="43" grpId="0"/>
      <p:bldP spid="50" grpId="0"/>
      <p:bldP spid="52" grpId="0"/>
      <p:bldP spid="53" grpId="0"/>
      <p:bldP spid="61" grpId="0"/>
      <p:bldP spid="63" grpId="0"/>
      <p:bldP spid="74" grpId="0"/>
      <p:bldP spid="76" grpId="0"/>
      <p:bldP spid="79" grpId="0"/>
      <p:bldP spid="81" grpId="0"/>
      <p:bldP spid="82" grpId="0"/>
      <p:bldP spid="85" grpId="0"/>
      <p:bldP spid="87" grpId="0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VIII. </a:t>
            </a:r>
            <a:r>
              <a:rPr lang="en-US" dirty="0" err="1">
                <a:solidFill>
                  <a:srgbClr val="000000"/>
                </a:solidFill>
              </a:rPr>
              <a:t>Cơ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thuốc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điều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trị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5248604" cy="46482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 startAt="2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  <a:tabLst>
                <a:tab pos="2865755" algn="ctr"/>
              </a:tabLst>
            </a:pPr>
            <a:r>
              <a:rPr lang="en-US" sz="2400" dirty="0" err="1">
                <a:latin typeface="Times New Roman"/>
                <a:ea typeface="Arial"/>
                <a:cs typeface="Times New Roman"/>
              </a:rPr>
              <a:t>C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hủ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yếu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từ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các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thức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ăn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nguồn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gốc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vật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vật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như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: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gan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tim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trứng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thịt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nạc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giá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đậu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hoa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quả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.</a:t>
            </a:r>
            <a:endParaRPr lang="en-US" sz="2400" dirty="0">
              <a:ea typeface="Arial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  <a:tabLst>
                <a:tab pos="2865755" algn="ctr"/>
              </a:tabLst>
            </a:pP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Truyền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máu</a:t>
            </a:r>
            <a:r>
              <a:rPr lang="en-US" sz="2400" dirty="0">
                <a:ea typeface="Arial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10" y="3786190"/>
            <a:ext cx="20359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58" y="1049886"/>
            <a:ext cx="301126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10" y="4128560"/>
            <a:ext cx="26670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642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39472" cy="4648200"/>
          </a:xfrm>
        </p:spPr>
        <p:txBody>
          <a:bodyPr/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eriod" startAt="2"/>
              <a:tabLst>
                <a:tab pos="2865755" algn="ctr"/>
              </a:tabLs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None/>
              <a:tabLst>
                <a:tab pos="2865755" algn="ctr"/>
              </a:tabLst>
            </a:pP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2.2. 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Thuốc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Arial"/>
                <a:cs typeface="Times New Roman"/>
              </a:rPr>
              <a:t>sắt</a:t>
            </a:r>
            <a:r>
              <a:rPr lang="en-US" sz="2400" b="1" i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(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theo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đường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uống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):</a:t>
            </a:r>
            <a:endParaRPr lang="en-US" sz="2400" b="1" i="1" dirty="0">
              <a:ea typeface="Arial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704" y="3154898"/>
            <a:ext cx="318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>
          <a:xfrm>
            <a:off x="4622889" y="3555008"/>
            <a:ext cx="0" cy="463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475656" y="4018994"/>
            <a:ext cx="6048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75656" y="4018994"/>
            <a:ext cx="0" cy="463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99592" y="4482980"/>
            <a:ext cx="1080122" cy="976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31840" y="4018994"/>
            <a:ext cx="0" cy="463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57452" y="4482980"/>
            <a:ext cx="1006436" cy="976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0681" y="4495945"/>
            <a:ext cx="1141068" cy="976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49937" y="4495945"/>
            <a:ext cx="1176757" cy="976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93851" y="4524528"/>
            <a:ext cx="1067631" cy="976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00736" y="4031959"/>
            <a:ext cx="0" cy="463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0152" y="4031959"/>
            <a:ext cx="0" cy="463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24328" y="4031959"/>
            <a:ext cx="0" cy="463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9592" y="4524528"/>
            <a:ext cx="108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fumarat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7452" y="4524528"/>
            <a:ext cx="108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0680" y="4508909"/>
            <a:ext cx="1177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gluconate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4740" y="4508909"/>
            <a:ext cx="1289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succinate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4845" y="4566456"/>
            <a:ext cx="1289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oxatat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19</a:t>
            </a:fld>
            <a:endParaRPr lang="en-US" sz="140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VIII. </a:t>
            </a:r>
            <a:r>
              <a:rPr lang="en-US" dirty="0" err="1">
                <a:solidFill>
                  <a:srgbClr val="000000"/>
                </a:solidFill>
              </a:rPr>
              <a:t>Cơ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thuốc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điều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accent5">
                    <a:lumMod val="10000"/>
                  </a:schemeClr>
                </a:solidFill>
              </a:rPr>
              <a:t>Thành viên nhóm</a:t>
            </a:r>
            <a:endParaRPr lang="en-US" sz="180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6" name="AutoShape 6"/>
          <p:cNvSpPr>
            <a:spLocks noChangeArrowheads="1"/>
          </p:cNvSpPr>
          <p:nvPr/>
        </p:nvSpPr>
        <p:spPr bwMode="gray">
          <a:xfrm>
            <a:off x="731842" y="3378200"/>
            <a:ext cx="330834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smtClean="0"/>
              <a:t>5. Hồ Thị Ngọc Dung</a:t>
            </a:r>
            <a:endParaRPr lang="en-US" b="1"/>
          </a:p>
        </p:txBody>
      </p:sp>
      <p:sp>
        <p:nvSpPr>
          <p:cNvPr id="77" name="AutoShape 7"/>
          <p:cNvSpPr>
            <a:spLocks noChangeArrowheads="1"/>
          </p:cNvSpPr>
          <p:nvPr/>
        </p:nvSpPr>
        <p:spPr bwMode="gray">
          <a:xfrm>
            <a:off x="731842" y="2616200"/>
            <a:ext cx="330834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smtClean="0"/>
              <a:t>3. Hồ Lan Hương</a:t>
            </a:r>
            <a:endParaRPr lang="en-US" b="1"/>
          </a:p>
        </p:txBody>
      </p:sp>
      <p:sp>
        <p:nvSpPr>
          <p:cNvPr id="78" name="AutoShape 8"/>
          <p:cNvSpPr>
            <a:spLocks noChangeArrowheads="1"/>
          </p:cNvSpPr>
          <p:nvPr/>
        </p:nvSpPr>
        <p:spPr bwMode="gray">
          <a:xfrm>
            <a:off x="744542" y="1846263"/>
            <a:ext cx="330834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smtClean="0"/>
              <a:t>1. Nguyễn Châu Hiền Diệu</a:t>
            </a:r>
            <a:endParaRPr lang="en-US" b="1"/>
          </a:p>
        </p:txBody>
      </p:sp>
      <p:grpSp>
        <p:nvGrpSpPr>
          <p:cNvPr id="79" name="Group 9"/>
          <p:cNvGrpSpPr>
            <a:grpSpLocks/>
          </p:cNvGrpSpPr>
          <p:nvPr/>
        </p:nvGrpSpPr>
        <p:grpSpPr bwMode="auto">
          <a:xfrm>
            <a:off x="427042" y="1935163"/>
            <a:ext cx="285201" cy="381000"/>
            <a:chOff x="2078" y="1680"/>
            <a:chExt cx="1615" cy="1615"/>
          </a:xfrm>
        </p:grpSpPr>
        <p:sp>
          <p:nvSpPr>
            <p:cNvPr id="8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8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8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8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86" name="Group 16"/>
          <p:cNvGrpSpPr>
            <a:grpSpLocks/>
          </p:cNvGrpSpPr>
          <p:nvPr/>
        </p:nvGrpSpPr>
        <p:grpSpPr bwMode="auto">
          <a:xfrm>
            <a:off x="427042" y="2722563"/>
            <a:ext cx="285201" cy="381000"/>
            <a:chOff x="2078" y="1680"/>
            <a:chExt cx="1615" cy="1615"/>
          </a:xfrm>
        </p:grpSpPr>
        <p:sp>
          <p:nvSpPr>
            <p:cNvPr id="87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9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90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91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92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93" name="Group 23"/>
          <p:cNvGrpSpPr>
            <a:grpSpLocks/>
          </p:cNvGrpSpPr>
          <p:nvPr/>
        </p:nvGrpSpPr>
        <p:grpSpPr bwMode="auto">
          <a:xfrm>
            <a:off x="427042" y="3454400"/>
            <a:ext cx="285201" cy="381000"/>
            <a:chOff x="2078" y="1680"/>
            <a:chExt cx="1615" cy="1615"/>
          </a:xfrm>
        </p:grpSpPr>
        <p:sp>
          <p:nvSpPr>
            <p:cNvPr id="94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5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6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97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98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99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16" name="AutoShape 6"/>
          <p:cNvSpPr>
            <a:spLocks noChangeArrowheads="1"/>
          </p:cNvSpPr>
          <p:nvPr/>
        </p:nvSpPr>
        <p:spPr bwMode="gray">
          <a:xfrm>
            <a:off x="5232436" y="3389301"/>
            <a:ext cx="330834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6</a:t>
            </a:r>
            <a:r>
              <a:rPr lang="en-US" b="1" smtClean="0"/>
              <a:t>. Trần Xuân Quỳnh</a:t>
            </a:r>
            <a:endParaRPr lang="en-US" b="1" dirty="0"/>
          </a:p>
        </p:txBody>
      </p:sp>
      <p:sp>
        <p:nvSpPr>
          <p:cNvPr id="117" name="AutoShape 7"/>
          <p:cNvSpPr>
            <a:spLocks noChangeArrowheads="1"/>
          </p:cNvSpPr>
          <p:nvPr/>
        </p:nvSpPr>
        <p:spPr bwMode="gray">
          <a:xfrm>
            <a:off x="5232436" y="2627301"/>
            <a:ext cx="330834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4. </a:t>
            </a:r>
            <a:r>
              <a:rPr lang="en-US" b="1" dirty="0" err="1" smtClean="0"/>
              <a:t>Nguyễn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Ý Ly</a:t>
            </a:r>
            <a:endParaRPr lang="en-US" b="1" dirty="0"/>
          </a:p>
        </p:txBody>
      </p:sp>
      <p:sp>
        <p:nvSpPr>
          <p:cNvPr id="118" name="AutoShape 8"/>
          <p:cNvSpPr>
            <a:spLocks noChangeArrowheads="1"/>
          </p:cNvSpPr>
          <p:nvPr/>
        </p:nvSpPr>
        <p:spPr bwMode="gray">
          <a:xfrm>
            <a:off x="5245136" y="1857364"/>
            <a:ext cx="330834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smtClean="0"/>
              <a:t>2. Trần Thị Ngọc Anh </a:t>
            </a:r>
            <a:endParaRPr lang="en-US" b="1"/>
          </a:p>
        </p:txBody>
      </p:sp>
      <p:grpSp>
        <p:nvGrpSpPr>
          <p:cNvPr id="119" name="Group 9"/>
          <p:cNvGrpSpPr>
            <a:grpSpLocks/>
          </p:cNvGrpSpPr>
          <p:nvPr/>
        </p:nvGrpSpPr>
        <p:grpSpPr bwMode="auto">
          <a:xfrm>
            <a:off x="4927636" y="1946264"/>
            <a:ext cx="285201" cy="381000"/>
            <a:chOff x="2078" y="1680"/>
            <a:chExt cx="1615" cy="1615"/>
          </a:xfrm>
        </p:grpSpPr>
        <p:sp>
          <p:nvSpPr>
            <p:cNvPr id="12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2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126" name="Group 16"/>
          <p:cNvGrpSpPr>
            <a:grpSpLocks/>
          </p:cNvGrpSpPr>
          <p:nvPr/>
        </p:nvGrpSpPr>
        <p:grpSpPr bwMode="auto">
          <a:xfrm>
            <a:off x="4927636" y="2733664"/>
            <a:ext cx="285201" cy="381000"/>
            <a:chOff x="2078" y="1680"/>
            <a:chExt cx="1615" cy="1615"/>
          </a:xfrm>
        </p:grpSpPr>
        <p:sp>
          <p:nvSpPr>
            <p:cNvPr id="127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8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9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1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32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133" name="Group 23"/>
          <p:cNvGrpSpPr>
            <a:grpSpLocks/>
          </p:cNvGrpSpPr>
          <p:nvPr/>
        </p:nvGrpSpPr>
        <p:grpSpPr bwMode="auto">
          <a:xfrm>
            <a:off x="4927636" y="3465501"/>
            <a:ext cx="285201" cy="381000"/>
            <a:chOff x="2078" y="1680"/>
            <a:chExt cx="1615" cy="1615"/>
          </a:xfrm>
        </p:grpSpPr>
        <p:sp>
          <p:nvSpPr>
            <p:cNvPr id="134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5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6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7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8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39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pic>
        <p:nvPicPr>
          <p:cNvPr id="158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3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2</a:t>
            </a:fld>
            <a:endParaRPr 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76" grpId="0" animBg="1"/>
      <p:bldP spid="77" grpId="0" animBg="1"/>
      <p:bldP spid="78" grpId="0" animBg="1"/>
      <p:bldP spid="116" grpId="0" animBg="1"/>
      <p:bldP spid="117" grpId="0" animBg="1"/>
      <p:bldP spid="1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.fdad1-1.fna.fbcdn.net/v/t1.15752-9/52738300_531873747301726_6803290263436394496_n.png?_nc_cat=103&amp;_nc_oc=AQkgbnc5aOC1EUOF3Lf2wZMeO30ey-c9H3Z6N6ChcRbjpwBbZQVIbMoCCRQITdqk_1OzZhyYJeZGKvbHcYu-4ZXu&amp;_nc_ht=scontent.fdad1-1.fna&amp;oh=07d172bab79c68f385e6b91deb3550eb&amp;oe=5CE68C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071678"/>
            <a:ext cx="2698590" cy="17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7290" y="4500570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Sắt</a:t>
            </a:r>
            <a:r>
              <a:rPr lang="en-US" sz="2400" dirty="0"/>
              <a:t> (II) </a:t>
            </a:r>
            <a:r>
              <a:rPr lang="en-US" sz="2400" dirty="0" err="1" smtClean="0"/>
              <a:t>oxalat</a:t>
            </a:r>
            <a:endParaRPr lang="en-US" sz="2400" dirty="0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714488"/>
            <a:ext cx="2714644" cy="2428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3570" y="4429132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 (II) gluconate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20</a:t>
            </a:fld>
            <a:endParaRPr lang="en-US" sz="14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VIII. </a:t>
            </a:r>
            <a:r>
              <a:rPr lang="en-US" dirty="0" err="1">
                <a:solidFill>
                  <a:srgbClr val="000000"/>
                </a:solidFill>
              </a:rPr>
              <a:t>Cơ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thuốc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điều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5203867"/>
            <a:ext cx="2678832" cy="646584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Sắt</a:t>
            </a:r>
            <a:r>
              <a:rPr lang="en-US" dirty="0" smtClean="0"/>
              <a:t> (II) </a:t>
            </a:r>
            <a:r>
              <a:rPr lang="en-US" dirty="0" err="1" smtClean="0"/>
              <a:t>sulfat</a:t>
            </a:r>
            <a:endParaRPr lang="en-US" dirty="0"/>
          </a:p>
        </p:txBody>
      </p:sp>
      <p:pic>
        <p:nvPicPr>
          <p:cNvPr id="7170" name="Picture 2" descr="https://scontent.fdad2-1.fna.fbcdn.net/v/t1.15752-9/52845290_1999228630185471_7267411675051982848_n.jpg?_nc_cat=101&amp;_nc_oc=AQl5eLd-WrXU-8nvUTjCbPj9VxtlnU5jna_TOwFaS_oX1K3eordk9ai82LmlKJB-spPEUwEcX-KVHWd-u4reeSxE&amp;_nc_ht=scontent.fdad2-1.fna&amp;oh=055d1d111ef0107376c0696e92af8017&amp;oe=5D2038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2902076" cy="23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dad2-1.fna.fbcdn.net/v/t1.15752-9/53320042_1156934304480412_2069805844442120192_n.jpg?_nc_cat=111&amp;_nc_oc=AQmqciex29CBIJvFJrH-M4NPl7icrtkEQqIlg8lRbTk8CzXMhFOZWEsqnn-xhtXcKzW1c3YF8wP0USxIh5Rf791B&amp;_nc_ht=scontent.fdad2-1.fna&amp;oh=e1b5e6cd3ec5a1b7c7c2d38bef9e3109&amp;oe=5D24F3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84" y="2523346"/>
            <a:ext cx="2109806" cy="22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428868"/>
            <a:ext cx="2143125" cy="2286016"/>
          </a:xfrm>
          <a:prstGeom prst="rect">
            <a:avLst/>
          </a:prstGeom>
        </p:spPr>
      </p:pic>
      <p:sp>
        <p:nvSpPr>
          <p:cNvPr id="9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21</a:t>
            </a:fld>
            <a:endParaRPr lang="en-US" sz="14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VIII. </a:t>
            </a:r>
            <a:r>
              <a:rPr lang="en-US" dirty="0" err="1">
                <a:solidFill>
                  <a:srgbClr val="000000"/>
                </a:solidFill>
              </a:rPr>
              <a:t>Cơ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thuốc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điều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5445224"/>
            <a:ext cx="3038872" cy="604664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Sắt</a:t>
            </a:r>
            <a:r>
              <a:rPr lang="en-US" dirty="0" smtClean="0"/>
              <a:t> (II) </a:t>
            </a:r>
            <a:r>
              <a:rPr lang="en-US" dirty="0" err="1" smtClean="0"/>
              <a:t>fumarat</a:t>
            </a:r>
            <a:endParaRPr lang="en-US" dirty="0"/>
          </a:p>
        </p:txBody>
      </p:sp>
      <p:pic>
        <p:nvPicPr>
          <p:cNvPr id="8194" name="Picture 2" descr="https://scontent.fdad2-1.fna.fbcdn.net/v/t1.15752-9/52856384_396096214281526_7375747079722762240_n.jpg?_nc_cat=101&amp;_nc_oc=AQnXCxl-Zv31neAJ30PjTNT-_q92I7PTOWyHynjFuIu34tas6kqWsWDOvmvM2vMSY-xJwUW2MKK5KsaDSZw4__Vz&amp;_nc_ht=scontent.fdad2-1.fna&amp;oh=0ef6721c122c450e97ba76f248b3f0a4&amp;oe=5D2636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72794"/>
            <a:ext cx="2520281" cy="23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fdad1-1.fna.fbcdn.net/v/t1.15752-9/52979920_418861895352401_4355661119537283072_n.jpg?_nc_cat=100&amp;_nc_oc=AQn_Pog_K2vDTre9RwwzTHaiE4EOUtkJmfZ4L57jD-H1FhV5lVcLEoQRb1DF5rBskhihgZ2lJnuDUvo39CMv8e0X&amp;_nc_ht=scontent.fdad1-1.fna&amp;oh=f184cf95dac25a4440f0468371987ad2&amp;oe=5CE680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9847"/>
            <a:ext cx="2304256" cy="236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.fdad2-1.fna.fbcdn.net/v/t1.15752-9/53525885_777534289300540_5615755591621279744_n.jpg?_nc_cat=107&amp;_nc_oc=AQnSBZHc3ClGIB4B-uKDYIPMpL27hfdlgb55yhZgeCGt-w8ZfFRUQZsPN1JfYtLJKhDRZ4wTs2PRYGxlq5t0F6-r&amp;_nc_ht=scontent.fdad2-1.fna&amp;oh=c1494b3c124a697d369e89a9128e083c&amp;oe=5CE755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81" y="1994995"/>
            <a:ext cx="2516967" cy="25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22</a:t>
            </a:fld>
            <a:endParaRPr lang="en-US" sz="14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VIII. </a:t>
            </a:r>
            <a:r>
              <a:rPr lang="en-US" dirty="0" err="1">
                <a:solidFill>
                  <a:srgbClr val="000000"/>
                </a:solidFill>
              </a:rPr>
              <a:t>Cơ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thuốc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điều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5286388"/>
            <a:ext cx="2928958" cy="5000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gluconate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content.fdad1-1.fna.fbcdn.net/v/t1.15752-9/52964796_257128468547252_5947269892267835392_n.jpg?_nc_cat=100&amp;_nc_oc=AQlBOBEowyWLq6_KV67bdd2fh7ih_8Q3RQ2pmcD2fC1EIcH_60NpAnMBAGEBrPB3JxsCoGl5T2i-H9Xx0RbikbCN&amp;_nc_ht=scontent.fdad1-1.fna&amp;oh=3896c0f224bbd763bcf56d0db96f0f35&amp;oe=5D1960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8" y="1987054"/>
            <a:ext cx="3216698" cy="29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content.fdad1-1.fna.fbcdn.net/v/t1.15752-9/52661113_1039359389581906_4848103996474261504_n.jpg?_nc_cat=105&amp;_nc_oc=AQl5PjMTNLpoO_iF-jVMNvFFRuXz4UGfse5AacL5Jd47j9Ov9-RS-0uUQNMrPx8skCnb57hxJqcIruOkkFMG3A9M&amp;_nc_ht=scontent.fdad1-1.fna&amp;oh=dd8e7c338c6e7e48cb2fd31e0500f0dc&amp;oe=5CED3C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126177"/>
            <a:ext cx="3545248" cy="25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23</a:t>
            </a:fld>
            <a:endParaRPr lang="en-US" sz="14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VIII. </a:t>
            </a:r>
            <a:r>
              <a:rPr lang="en-US" dirty="0" err="1">
                <a:solidFill>
                  <a:srgbClr val="000000"/>
                </a:solidFill>
              </a:rPr>
              <a:t>Cơ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thuốc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điều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VIII. </a:t>
            </a:r>
            <a:r>
              <a:rPr lang="en-US" dirty="0" err="1">
                <a:solidFill>
                  <a:srgbClr val="000000"/>
                </a:solidFill>
              </a:rPr>
              <a:t>Cơ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thuốc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điều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8" y="2276872"/>
            <a:ext cx="5119694" cy="36480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  <a:tabLst>
                <a:tab pos="2865755" algn="ctr"/>
              </a:tabLst>
            </a:pPr>
            <a:r>
              <a:rPr lang="en-US" sz="2200" dirty="0" err="1" smtClean="0">
                <a:latin typeface="Times New Roman"/>
                <a:ea typeface="Arial"/>
                <a:cs typeface="Times New Roman"/>
              </a:rPr>
              <a:t>Liều</a:t>
            </a:r>
            <a:r>
              <a:rPr lang="en-US" sz="22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dùng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để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điều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trị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: </a:t>
            </a:r>
            <a:r>
              <a:rPr lang="en-US" sz="2200" dirty="0" smtClean="0">
                <a:latin typeface="Times New Roman"/>
                <a:ea typeface="Arial"/>
                <a:cs typeface="Times New Roman"/>
              </a:rPr>
              <a:t>2-3mg/Kg/</a:t>
            </a:r>
            <a:r>
              <a:rPr lang="en-US" sz="2200" dirty="0" err="1" smtClean="0">
                <a:latin typeface="Times New Roman"/>
                <a:ea typeface="Arial"/>
                <a:cs typeface="Times New Roman"/>
              </a:rPr>
              <a:t>ngày</a:t>
            </a:r>
            <a:endParaRPr lang="en-US" sz="2200" dirty="0" smtClean="0">
              <a:latin typeface="Times New Roman"/>
              <a:ea typeface="Arial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2865755" algn="ctr"/>
              </a:tabLst>
            </a:pPr>
            <a:r>
              <a:rPr lang="en-US" sz="2200" dirty="0" smtClean="0">
                <a:latin typeface="Times New Roman"/>
                <a:ea typeface="Arial"/>
                <a:cs typeface="Times New Roman"/>
              </a:rPr>
              <a:t>= 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100-200mg/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ngày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>
                <a:latin typeface="Times New Roman"/>
                <a:ea typeface="Arial"/>
                <a:cs typeface="Times New Roman"/>
                <a:sym typeface="Wingdings"/>
              </a:rPr>
              <a:t>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1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vên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x 3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lần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/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ngày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(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hấp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thụ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tối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ưu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)</a:t>
            </a:r>
            <a:endParaRPr lang="en-US" sz="2200" dirty="0">
              <a:ea typeface="Arial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  <a:tabLst>
                <a:tab pos="2865755" algn="ctr"/>
              </a:tabLst>
            </a:pPr>
            <a:r>
              <a:rPr lang="en-US" sz="2200" dirty="0" err="1">
                <a:latin typeface="Times New Roman"/>
                <a:ea typeface="Arial"/>
                <a:cs typeface="Times New Roman"/>
              </a:rPr>
              <a:t>Trẻ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nhỏ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: 5mg/1kg/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ngày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; </a:t>
            </a:r>
            <a:r>
              <a:rPr lang="en-US" sz="2200" dirty="0" err="1" smtClean="0">
                <a:latin typeface="Times New Roman"/>
                <a:ea typeface="Arial"/>
                <a:cs typeface="Times New Roman"/>
              </a:rPr>
              <a:t>có</a:t>
            </a:r>
            <a:r>
              <a:rPr lang="en-US" sz="22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ea typeface="Arial"/>
                <a:cs typeface="Times New Roman"/>
              </a:rPr>
              <a:t>dạng</a:t>
            </a:r>
            <a:r>
              <a:rPr lang="en-US" sz="22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ea typeface="Arial"/>
                <a:cs typeface="Times New Roman"/>
              </a:rPr>
              <a:t>thuốc</a:t>
            </a:r>
            <a:r>
              <a:rPr lang="en-US" sz="22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nước</a:t>
            </a:r>
            <a:endParaRPr lang="en-US" sz="2200" dirty="0">
              <a:ea typeface="Arial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  <a:tabLst>
                <a:tab pos="2865755" algn="ctr"/>
              </a:tabLst>
            </a:pPr>
            <a:r>
              <a:rPr lang="en-US" sz="2200" dirty="0" err="1">
                <a:latin typeface="Times New Roman"/>
                <a:ea typeface="Arial"/>
                <a:cs typeface="Times New Roman"/>
              </a:rPr>
              <a:t>Liều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dùng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để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phòng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ngừa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: 15-30mg/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ngày</a:t>
            </a:r>
            <a:endParaRPr lang="en-US" sz="2200" dirty="0">
              <a:ea typeface="Arial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  <a:tabLst>
                <a:tab pos="2865755" algn="ctr"/>
              </a:tabLst>
            </a:pPr>
            <a:r>
              <a:rPr lang="en-US" sz="22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thai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: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uống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ea typeface="Arial"/>
                <a:cs typeface="Times New Roman"/>
              </a:rPr>
              <a:t>1viên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/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ngày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suốt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2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quý</a:t>
            </a:r>
            <a:r>
              <a:rPr lang="en-US" sz="22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200" dirty="0" err="1">
                <a:latin typeface="Times New Roman"/>
                <a:ea typeface="Arial"/>
                <a:cs typeface="Times New Roman"/>
              </a:rPr>
              <a:t>sau</a:t>
            </a:r>
            <a:endParaRPr lang="en-US" sz="2200" dirty="0">
              <a:ea typeface="Arial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04" y="1678008"/>
            <a:ext cx="29055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20" y="3909116"/>
            <a:ext cx="2905522" cy="21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24</a:t>
            </a:fld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428628" y="1643050"/>
            <a:ext cx="4572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v"/>
              <a:tabLst>
                <a:tab pos="2865755" algn="ctr"/>
              </a:tabLst>
            </a:pP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Liều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dùng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:</a:t>
            </a:r>
            <a:endParaRPr lang="en-US" sz="2400" b="1" i="1" dirty="0"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7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67014"/>
            <a:ext cx="5415136" cy="3576630"/>
          </a:xfrm>
        </p:spPr>
        <p:txBody>
          <a:bodyPr/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None/>
              <a:tabLst>
                <a:tab pos="2865755" algn="ctr"/>
              </a:tabLst>
            </a:pP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Hiện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hai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chế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phấm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:</a:t>
            </a:r>
            <a:endParaRPr lang="en-US" sz="2400" dirty="0">
              <a:ea typeface="Arial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itchFamily="2" charset="2"/>
              <a:buChar char="ü"/>
              <a:tabLst>
                <a:tab pos="2865755" algn="ctr"/>
              </a:tabLst>
            </a:pP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Sắt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dextran</a:t>
            </a:r>
            <a:endParaRPr lang="en-US" sz="2400" dirty="0">
              <a:ea typeface="Arial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Tx/>
              <a:buFont typeface="Wingdings" pitchFamily="2" charset="2"/>
              <a:buChar char="ü"/>
              <a:tabLst>
                <a:tab pos="2865755" algn="ctr"/>
              </a:tabLst>
            </a:pP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Sắt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Sucrose</a:t>
            </a:r>
            <a:endParaRPr lang="en-US" sz="2400" dirty="0">
              <a:ea typeface="Arial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2865755" algn="ctr"/>
              </a:tabLst>
            </a:pPr>
            <a:r>
              <a:rPr lang="en-US" sz="2400" dirty="0" smtClean="0">
                <a:latin typeface="Times New Roman"/>
                <a:ea typeface="Arial"/>
                <a:cs typeface="Times New Roman"/>
                <a:sym typeface="Wingdings"/>
              </a:rPr>
              <a:t>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D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ùng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tiêm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chậm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tĩnh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mạch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hoặc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truyền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tĩnh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mạch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(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khi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dùng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cần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phải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thử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liều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thấp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trước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đề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phòng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phản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ứng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phản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Arial"/>
                <a:cs typeface="Times New Roman"/>
              </a:rPr>
              <a:t>vệ</a:t>
            </a:r>
            <a:r>
              <a:rPr lang="en-US" sz="2400" dirty="0">
                <a:latin typeface="Times New Roman"/>
                <a:ea typeface="Arial"/>
                <a:cs typeface="Times New Roman"/>
              </a:rPr>
              <a:t>)</a:t>
            </a:r>
            <a:endParaRPr lang="en-US" sz="2400" dirty="0">
              <a:ea typeface="Arial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2865755" algn="ctr"/>
              </a:tabLst>
            </a:pPr>
            <a:endParaRPr lang="en-US" sz="2000" dirty="0">
              <a:ea typeface="Arial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1268760"/>
            <a:ext cx="31318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3429000"/>
            <a:ext cx="31318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25</a:t>
            </a:fld>
            <a:endParaRPr lang="en-US" sz="14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VIII. </a:t>
            </a:r>
            <a:r>
              <a:rPr lang="en-US" dirty="0" err="1">
                <a:solidFill>
                  <a:srgbClr val="000000"/>
                </a:solidFill>
              </a:rPr>
              <a:t>Cơ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thuốc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điều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trị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7158" y="1500174"/>
            <a:ext cx="4572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eriod" startAt="2"/>
              <a:tabLst>
                <a:tab pos="2865755" algn="ctr"/>
              </a:tabLs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None/>
              <a:tabLst>
                <a:tab pos="2865755" algn="ctr"/>
              </a:tabLst>
            </a:pP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2.3. 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Thuốc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sắt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 (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theo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đường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Arial"/>
                <a:cs typeface="Times New Roman"/>
              </a:rPr>
              <a:t>tiêm</a:t>
            </a:r>
            <a:r>
              <a:rPr lang="en-US" sz="2400" b="1" i="1" dirty="0" smtClean="0">
                <a:latin typeface="Times New Roman"/>
                <a:ea typeface="Arial"/>
                <a:cs typeface="Times New Roman"/>
              </a:rPr>
              <a:t>):</a:t>
            </a:r>
            <a:endParaRPr lang="en-US" sz="2400" b="1" i="1" dirty="0"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38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983" y="1727732"/>
            <a:ext cx="7200800" cy="5601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Bệnh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tiền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loét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dạ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dày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đang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uống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lbuprofen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618" y="2796463"/>
            <a:ext cx="7771790" cy="5601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(II) oxalate,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chế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kết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hợp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Vitamin C 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chống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định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loét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dạ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dày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tá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tràng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219764" y="2300818"/>
            <a:ext cx="648072" cy="424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4371" y="3865194"/>
            <a:ext cx="7992888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Chế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dạng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(II)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fumarat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ferrovit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tophem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(II)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gluconate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(II)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succinat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hay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(II) oxalate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dưới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dạng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hữu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cơ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cơ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hấp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thụ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tót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chết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dạng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vô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cơ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(II)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sulfat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giảm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tát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phụ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kích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đường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tiêu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hay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bón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752384" y="3388926"/>
            <a:ext cx="648072" cy="424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4345" y="5630871"/>
            <a:ext cx="472136" cy="232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9612" y="5360796"/>
            <a:ext cx="7164796" cy="4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fumarat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gluconate</a:t>
            </a:r>
            <a:r>
              <a:rPr lang="en-US" sz="2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1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26</a:t>
            </a:fld>
            <a:endParaRPr lang="en-US" sz="14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  <p:bldP spid="11" grpId="0" animBg="1"/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577064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27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713762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2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202379" y="598474"/>
            <a:ext cx="4953000" cy="563562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10000"/>
                  </a:schemeClr>
                </a:solidFill>
              </a:rPr>
              <a:t>MỤC LỤC</a:t>
            </a:r>
            <a:endParaRPr lang="en-US" sz="18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5" name="AutoShape 4"/>
          <p:cNvSpPr>
            <a:spLocks noChangeArrowheads="1"/>
          </p:cNvSpPr>
          <p:nvPr/>
        </p:nvSpPr>
        <p:spPr bwMode="ltGray">
          <a:xfrm rot="5400000">
            <a:off x="-2332062" y="760369"/>
            <a:ext cx="4824413" cy="616114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gray">
          <a:xfrm>
            <a:off x="3224234" y="3921132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/>
              <a:t>V</a:t>
            </a:r>
            <a:r>
              <a:rPr lang="en-US" b="1" dirty="0" smtClean="0"/>
              <a:t>. </a:t>
            </a:r>
            <a:r>
              <a:rPr lang="en-US" b="1" dirty="0" err="1" smtClean="0"/>
              <a:t>Triệu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biến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gray">
          <a:xfrm>
            <a:off x="3224234" y="333692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IV.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nhân</a:t>
            </a:r>
            <a:r>
              <a:rPr lang="en-US" b="1" dirty="0" smtClean="0"/>
              <a:t> </a:t>
            </a:r>
            <a:r>
              <a:rPr lang="en-US" b="1" dirty="0" err="1" smtClean="0"/>
              <a:t>thiếu</a:t>
            </a:r>
            <a:r>
              <a:rPr lang="en-US" b="1" dirty="0" smtClean="0"/>
              <a:t> </a:t>
            </a:r>
            <a:r>
              <a:rPr lang="en-US" b="1" dirty="0" err="1" smtClean="0"/>
              <a:t>sắt</a:t>
            </a:r>
            <a:endParaRPr lang="en-US" b="1" dirty="0"/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gray">
          <a:xfrm>
            <a:off x="3019412" y="2752724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III.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trạng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người</a:t>
            </a:r>
            <a:r>
              <a:rPr lang="en-US" b="1" dirty="0" smtClean="0"/>
              <a:t> TMTS</a:t>
            </a:r>
            <a:endParaRPr lang="en-US" b="1" dirty="0"/>
          </a:p>
        </p:txBody>
      </p:sp>
      <p:sp>
        <p:nvSpPr>
          <p:cNvPr id="80" name="AutoShape 9"/>
          <p:cNvSpPr>
            <a:spLocks noChangeArrowheads="1"/>
          </p:cNvSpPr>
          <p:nvPr/>
        </p:nvSpPr>
        <p:spPr bwMode="gray">
          <a:xfrm>
            <a:off x="2700322" y="2168516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II. </a:t>
            </a:r>
            <a:r>
              <a:rPr lang="en-US" b="1" dirty="0" err="1" smtClean="0"/>
              <a:t>Khái</a:t>
            </a:r>
            <a:r>
              <a:rPr lang="en-US" b="1" dirty="0" smtClean="0"/>
              <a:t> </a:t>
            </a:r>
            <a:r>
              <a:rPr lang="en-US" b="1" dirty="0" err="1" smtClean="0"/>
              <a:t>niệm</a:t>
            </a:r>
            <a:r>
              <a:rPr lang="en-US" b="1" dirty="0" smtClean="0"/>
              <a:t> </a:t>
            </a:r>
            <a:r>
              <a:rPr lang="en-US" b="1" dirty="0" err="1" smtClean="0"/>
              <a:t>thiếu</a:t>
            </a:r>
            <a:r>
              <a:rPr lang="en-US" b="1" dirty="0"/>
              <a:t> </a:t>
            </a:r>
            <a:r>
              <a:rPr lang="en-US" b="1" dirty="0" err="1" smtClean="0"/>
              <a:t>máu</a:t>
            </a:r>
            <a:r>
              <a:rPr lang="en-US" b="1" dirty="0" smtClean="0"/>
              <a:t> </a:t>
            </a:r>
            <a:r>
              <a:rPr lang="en-US" b="1" dirty="0" err="1" smtClean="0"/>
              <a:t>thiếu</a:t>
            </a:r>
            <a:r>
              <a:rPr lang="en-US" b="1" dirty="0" smtClean="0"/>
              <a:t> </a:t>
            </a:r>
            <a:r>
              <a:rPr lang="en-US" b="1" dirty="0" err="1" smtClean="0"/>
              <a:t>sắt</a:t>
            </a:r>
            <a:endParaRPr lang="en-US" b="1" dirty="0"/>
          </a:p>
        </p:txBody>
      </p:sp>
      <p:sp>
        <p:nvSpPr>
          <p:cNvPr id="81" name="AutoShape 10"/>
          <p:cNvSpPr>
            <a:spLocks noChangeArrowheads="1"/>
          </p:cNvSpPr>
          <p:nvPr/>
        </p:nvSpPr>
        <p:spPr bwMode="gray">
          <a:xfrm>
            <a:off x="1960542" y="1571612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I. </a:t>
            </a:r>
            <a:r>
              <a:rPr lang="en-US" b="1" dirty="0" err="1" smtClean="0"/>
              <a:t>Khái</a:t>
            </a:r>
            <a:r>
              <a:rPr lang="en-US" b="1" dirty="0" smtClean="0"/>
              <a:t> </a:t>
            </a:r>
            <a:r>
              <a:rPr lang="en-US" b="1" dirty="0" err="1" smtClean="0"/>
              <a:t>niệm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loại</a:t>
            </a:r>
            <a:r>
              <a:rPr lang="en-US" b="1" dirty="0" smtClean="0"/>
              <a:t> </a:t>
            </a:r>
            <a:r>
              <a:rPr lang="en-US" b="1" dirty="0" err="1" smtClean="0"/>
              <a:t>thiếu</a:t>
            </a:r>
            <a:r>
              <a:rPr lang="en-US" b="1" dirty="0" smtClean="0"/>
              <a:t> </a:t>
            </a:r>
            <a:r>
              <a:rPr lang="en-US" b="1" dirty="0" err="1" smtClean="0"/>
              <a:t>máu</a:t>
            </a:r>
            <a:endParaRPr lang="en-US" b="1" dirty="0"/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643042" y="1660512"/>
            <a:ext cx="381000" cy="381000"/>
            <a:chOff x="2078" y="1680"/>
            <a:chExt cx="1615" cy="1615"/>
          </a:xfrm>
        </p:grpSpPr>
        <p:sp>
          <p:nvSpPr>
            <p:cNvPr id="83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4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5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87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88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89" name="Group 18"/>
          <p:cNvGrpSpPr>
            <a:grpSpLocks/>
          </p:cNvGrpSpPr>
          <p:nvPr/>
        </p:nvGrpSpPr>
        <p:grpSpPr bwMode="auto">
          <a:xfrm>
            <a:off x="2395522" y="2274879"/>
            <a:ext cx="381000" cy="381000"/>
            <a:chOff x="2078" y="1680"/>
            <a:chExt cx="1615" cy="1615"/>
          </a:xfrm>
        </p:grpSpPr>
        <p:sp>
          <p:nvSpPr>
            <p:cNvPr id="9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9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9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96" name="Group 25"/>
          <p:cNvGrpSpPr>
            <a:grpSpLocks/>
          </p:cNvGrpSpPr>
          <p:nvPr/>
        </p:nvGrpSpPr>
        <p:grpSpPr bwMode="auto">
          <a:xfrm>
            <a:off x="2714612" y="2828924"/>
            <a:ext cx="381000" cy="381000"/>
            <a:chOff x="2078" y="1680"/>
            <a:chExt cx="1615" cy="1615"/>
          </a:xfrm>
        </p:grpSpPr>
        <p:sp>
          <p:nvSpPr>
            <p:cNvPr id="97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8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9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00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01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02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103" name="Group 32"/>
          <p:cNvGrpSpPr>
            <a:grpSpLocks/>
          </p:cNvGrpSpPr>
          <p:nvPr/>
        </p:nvGrpSpPr>
        <p:grpSpPr bwMode="auto">
          <a:xfrm>
            <a:off x="2887684" y="3438528"/>
            <a:ext cx="381000" cy="381000"/>
            <a:chOff x="2078" y="1680"/>
            <a:chExt cx="1615" cy="1615"/>
          </a:xfrm>
        </p:grpSpPr>
        <p:sp>
          <p:nvSpPr>
            <p:cNvPr id="104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5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07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08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09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110" name="Group 39"/>
          <p:cNvGrpSpPr>
            <a:grpSpLocks/>
          </p:cNvGrpSpPr>
          <p:nvPr/>
        </p:nvGrpSpPr>
        <p:grpSpPr bwMode="auto">
          <a:xfrm>
            <a:off x="2925784" y="3957645"/>
            <a:ext cx="355600" cy="381000"/>
            <a:chOff x="2078" y="1680"/>
            <a:chExt cx="1615" cy="1615"/>
          </a:xfrm>
        </p:grpSpPr>
        <p:sp>
          <p:nvSpPr>
            <p:cNvPr id="111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4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5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16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17" name="AutoShape 10"/>
          <p:cNvSpPr>
            <a:spLocks noChangeArrowheads="1"/>
          </p:cNvSpPr>
          <p:nvPr/>
        </p:nvSpPr>
        <p:spPr bwMode="gray">
          <a:xfrm>
            <a:off x="3103550" y="4505336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VI. </a:t>
            </a:r>
            <a:r>
              <a:rPr lang="en-US" b="1" dirty="0" err="1" smtClean="0"/>
              <a:t>Tiêu</a:t>
            </a:r>
            <a:r>
              <a:rPr lang="en-US" b="1" dirty="0" smtClean="0"/>
              <a:t> </a:t>
            </a:r>
            <a:r>
              <a:rPr lang="en-US" b="1" dirty="0" err="1" smtClean="0"/>
              <a:t>chí</a:t>
            </a:r>
            <a:r>
              <a:rPr lang="en-US" b="1" dirty="0" smtClean="0"/>
              <a:t> </a:t>
            </a:r>
            <a:r>
              <a:rPr lang="en-US" b="1" dirty="0" err="1" smtClean="0"/>
              <a:t>chuẩn</a:t>
            </a:r>
            <a:r>
              <a:rPr lang="en-US" b="1" dirty="0" smtClean="0"/>
              <a:t> </a:t>
            </a:r>
            <a:r>
              <a:rPr lang="en-US" b="1" dirty="0" err="1" smtClean="0"/>
              <a:t>đoán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118" name="Group 11"/>
          <p:cNvGrpSpPr>
            <a:grpSpLocks/>
          </p:cNvGrpSpPr>
          <p:nvPr/>
        </p:nvGrpSpPr>
        <p:grpSpPr bwMode="auto">
          <a:xfrm>
            <a:off x="2786050" y="4594236"/>
            <a:ext cx="381000" cy="381000"/>
            <a:chOff x="2078" y="1680"/>
            <a:chExt cx="1615" cy="1615"/>
          </a:xfrm>
        </p:grpSpPr>
        <p:sp>
          <p:nvSpPr>
            <p:cNvPr id="119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0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1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2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3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24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25" name="AutoShape 9"/>
          <p:cNvSpPr>
            <a:spLocks noChangeArrowheads="1"/>
          </p:cNvSpPr>
          <p:nvPr/>
        </p:nvSpPr>
        <p:spPr bwMode="gray">
          <a:xfrm>
            <a:off x="2606660" y="5084774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VII.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tắc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126" name="Group 18"/>
          <p:cNvGrpSpPr>
            <a:grpSpLocks/>
          </p:cNvGrpSpPr>
          <p:nvPr/>
        </p:nvGrpSpPr>
        <p:grpSpPr bwMode="auto">
          <a:xfrm>
            <a:off x="2301860" y="5191137"/>
            <a:ext cx="381000" cy="381000"/>
            <a:chOff x="2078" y="1680"/>
            <a:chExt cx="1615" cy="1615"/>
          </a:xfrm>
        </p:grpSpPr>
        <p:sp>
          <p:nvSpPr>
            <p:cNvPr id="12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9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1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3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3" name="AutoShape 8"/>
          <p:cNvSpPr>
            <a:spLocks noChangeArrowheads="1"/>
          </p:cNvSpPr>
          <p:nvPr/>
        </p:nvSpPr>
        <p:spPr bwMode="gray">
          <a:xfrm>
            <a:off x="1733528" y="5668978"/>
            <a:ext cx="478268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VIII.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chế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thuốc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  </a:t>
            </a:r>
            <a:endParaRPr lang="en-US" b="1" dirty="0"/>
          </a:p>
        </p:txBody>
      </p:sp>
      <p:grpSp>
        <p:nvGrpSpPr>
          <p:cNvPr id="134" name="Group 25"/>
          <p:cNvGrpSpPr>
            <a:grpSpLocks/>
          </p:cNvGrpSpPr>
          <p:nvPr/>
        </p:nvGrpSpPr>
        <p:grpSpPr bwMode="auto">
          <a:xfrm>
            <a:off x="1428728" y="5745178"/>
            <a:ext cx="381000" cy="381000"/>
            <a:chOff x="2078" y="1680"/>
            <a:chExt cx="1615" cy="1615"/>
          </a:xfrm>
        </p:grpSpPr>
        <p:sp>
          <p:nvSpPr>
            <p:cNvPr id="135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6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7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8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39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40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73"/>
          <a:stretch>
            <a:fillRect/>
          </a:stretch>
        </p:blipFill>
        <p:spPr bwMode="auto">
          <a:xfrm>
            <a:off x="71406" y="2357430"/>
            <a:ext cx="2928958" cy="2971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3</a:t>
            </a:fld>
            <a:endParaRPr 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117" grpId="0" animBg="1"/>
      <p:bldP spid="125" grpId="0" animBg="1"/>
      <p:bldP spid="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endParaRPr lang="vi-VN" dirty="0"/>
          </a:p>
        </p:txBody>
      </p:sp>
      <p:pic>
        <p:nvPicPr>
          <p:cNvPr id="32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2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92852"/>
            <a:ext cx="4800600" cy="348498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niệm</a:t>
            </a:r>
            <a:endParaRPr lang="en-US" sz="2400" b="1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hòng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caug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Hb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&lt; 13g/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dL</a:t>
            </a:r>
            <a:endParaRPr lang="en-US" sz="24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Hb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&lt; 12g/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dL</a:t>
            </a:r>
            <a:endParaRPr lang="en-US" sz="24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thai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Hb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&lt; 11g/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dL</a:t>
            </a:r>
            <a:endParaRPr lang="en-US" sz="24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scontent.fdad1-1.fna.fbcdn.net/v/t1.15752-9/52838834_2082044028499066_8049401988451926016_n.jpg?_nc_cat=106&amp;_nc_oc=AQl7Umoi-Nc8450HIuOScB8qlonCm56ALmCcSybEmZyBfug3b0Vu1y9QRtkMftRcEpasWaD52MBLuOLMWLKF7ngS&amp;_nc_ht=scontent.fdad1-1.fna&amp;oh=7c7871c6ae695b05c7b04ece799cef67&amp;oe=5CEFB7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7003" y="2411960"/>
            <a:ext cx="3844153" cy="216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4</a:t>
            </a:fld>
            <a:endParaRPr 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25712"/>
            <a:ext cx="8305800" cy="4648200"/>
          </a:xfrm>
        </p:spPr>
        <p:txBody>
          <a:bodyPr/>
          <a:lstStyle/>
          <a:p>
            <a:pPr marL="354013" indent="-354013">
              <a:buClr>
                <a:schemeClr val="tx1"/>
              </a:buClr>
              <a:buFont typeface="+mj-lt"/>
              <a:buAutoNum type="arabicPeriod" startAt="2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I. </a:t>
            </a:r>
            <a:r>
              <a:rPr lang="en-US" dirty="0" err="1">
                <a:solidFill>
                  <a:srgbClr val="000000"/>
                </a:solidFill>
              </a:rPr>
              <a:t>Khái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niệm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phân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loại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thiếu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máu</a:t>
            </a:r>
            <a:endParaRPr lang="vi-VN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41823" y="2369812"/>
            <a:ext cx="18712" cy="3022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47664" y="2371899"/>
            <a:ext cx="594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086036" y="2074018"/>
            <a:ext cx="19099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099235" y="3154138"/>
            <a:ext cx="218625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105275" y="4378274"/>
            <a:ext cx="2186257" cy="169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37399B"/>
              </a:buClr>
              <a:buNone/>
            </a:pP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Thiếu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máu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cơ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chế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bệnh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sinh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: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tủy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xương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giảm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sinh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hồng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cầu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tăng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hủy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hoại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hồng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cầu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995936" y="2371899"/>
            <a:ext cx="75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752104" y="2042955"/>
            <a:ext cx="756000" cy="3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745360" y="2371899"/>
            <a:ext cx="7627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745360" y="2371900"/>
            <a:ext cx="762744" cy="422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5700972" y="1785511"/>
            <a:ext cx="2615444" cy="56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700972" y="2171550"/>
            <a:ext cx="151216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tan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700972" y="2603598"/>
            <a:ext cx="160733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025280" y="3616689"/>
            <a:ext cx="75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74704" y="3616689"/>
            <a:ext cx="7627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575050" y="3071164"/>
            <a:ext cx="2741366" cy="56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602898" y="3440819"/>
            <a:ext cx="2741366" cy="56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5575050" y="3900802"/>
            <a:ext cx="2741366" cy="56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214282" y="3416340"/>
            <a:ext cx="151216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5</a:t>
            </a:fld>
            <a:endParaRPr lang="en-US" sz="140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548458" y="3500438"/>
            <a:ext cx="594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556078" y="5388306"/>
            <a:ext cx="594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 flipV="1">
            <a:off x="4792881" y="3287563"/>
            <a:ext cx="684000" cy="3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786314" y="3614486"/>
            <a:ext cx="762744" cy="422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29" grpId="0"/>
      <p:bldP spid="30" grpId="0"/>
      <p:bldP spid="31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3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sp>
        <p:nvSpPr>
          <p:cNvPr id="39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4248472" cy="426719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KN</a:t>
            </a:r>
            <a:r>
              <a:rPr lang="en-US" sz="24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mạn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Fe.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Ferritin &lt; 12 µg/ L</a:t>
            </a:r>
          </a:p>
          <a:p>
            <a:pPr algn="just"/>
            <a:endParaRPr lang="en-US" sz="2200" dirty="0">
              <a:latin typeface="+mj-lt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1928802"/>
            <a:ext cx="4286248" cy="24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6</a:t>
            </a:fld>
            <a:endParaRPr lang="en-US" sz="1400"/>
          </a:p>
        </p:txBody>
      </p:sp>
      <p:sp>
        <p:nvSpPr>
          <p:cNvPr id="10" name="Title 22"/>
          <p:cNvSpPr txBox="1">
            <a:spLocks/>
          </p:cNvSpPr>
          <p:nvPr/>
        </p:nvSpPr>
        <p:spPr bwMode="gray">
          <a:xfrm>
            <a:off x="304800" y="655638"/>
            <a:ext cx="5124456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II. </a:t>
            </a:r>
            <a:r>
              <a:rPr lang="en-US" sz="2400" b="1" smtClean="0"/>
              <a:t>Khái niệm thiếu máu thiếu sắc 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2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2400" dirty="0" smtClean="0"/>
              <a:t>III.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trạng</a:t>
            </a:r>
            <a:endParaRPr lang="vi-VN" sz="2400" dirty="0"/>
          </a:p>
        </p:txBody>
      </p:sp>
      <p:pic>
        <p:nvPicPr>
          <p:cNvPr id="38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2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1555652"/>
            <a:ext cx="8683384" cy="458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7</a:t>
            </a:fld>
            <a:endParaRPr 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2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pic>
        <p:nvPicPr>
          <p:cNvPr id="2050" name="Picture 2" descr="https://scontent.fdad2-1.fna.fbcdn.net/v/t1.15752-9/53071351_832964930384753_9097168138008526848_n.jpg?_nc_cat=101&amp;_nc_oc=AQmp1yxY5A_aU7kf99hcAXnIp-fsx64BosFrH4FtjBKIj_oxCnBOfkKfJEGOIjjmnKUaO4WIGxpJNro8Fhy1d0O_&amp;_nc_ht=scontent.fdad2-1.fna&amp;oh=dc42b77354b4b8815e2ce0d287907815&amp;oe=5CDDED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5" y="1543716"/>
            <a:ext cx="8856850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8</a:t>
            </a:fld>
            <a:endParaRPr lang="en-US" sz="1400"/>
          </a:p>
        </p:txBody>
      </p:sp>
      <p:sp>
        <p:nvSpPr>
          <p:cNvPr id="10" name="Title 22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2400" dirty="0" smtClean="0"/>
              <a:t>III.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trạng</a:t>
            </a:r>
            <a:endParaRPr lang="vi-VN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2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Arial"/>
                <a:cs typeface="Times New Roman"/>
              </a:rPr>
              <a:t>IV.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Nguyên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nhân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bệnh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thiếu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máu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err="1" smtClean="0">
                <a:latin typeface="Times New Roman"/>
                <a:ea typeface="Arial"/>
                <a:cs typeface="Times New Roman"/>
              </a:rPr>
              <a:t>thiếu</a:t>
            </a:r>
            <a:r>
              <a:rPr lang="en-US" sz="2400" smtClean="0">
                <a:latin typeface="Times New Roman"/>
                <a:ea typeface="Arial"/>
                <a:cs typeface="Times New Roman"/>
              </a:rPr>
              <a:t> sắt</a:t>
            </a:r>
            <a:endParaRPr lang="en-US" sz="1800" dirty="0">
              <a:ea typeface="Arial"/>
              <a:cs typeface="Times New Roman"/>
            </a:endParaRPr>
          </a:p>
        </p:txBody>
      </p:sp>
      <p:pic>
        <p:nvPicPr>
          <p:cNvPr id="38" name="Picture 8" descr="C:\Users\STEVEN\Desktop\logo-duy-tan_vn.png"/>
          <p:cNvPicPr>
            <a:picLocks noChangeAspect="1" noChangeArrowheads="1"/>
          </p:cNvPicPr>
          <p:nvPr/>
        </p:nvPicPr>
        <p:blipFill>
          <a:blip r:embed="rId2" cstate="print"/>
          <a:srcRect r="60918"/>
          <a:stretch>
            <a:fillRect/>
          </a:stretch>
        </p:blipFill>
        <p:spPr bwMode="auto">
          <a:xfrm>
            <a:off x="8051824" y="188890"/>
            <a:ext cx="840000" cy="720000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" y="1666063"/>
            <a:ext cx="3418656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scontent.fdad1-1.fna.fbcdn.net/v/t1.15752-9/52723239_967876786742250_6414789293029457920_n.jpg?_nc_cat=102&amp;_nc_oc=AQm3FIFil7UjzSVu7BchksYCha9Xv_R_uiwwAbn8OwOnTcIuuoe5fREi08EhdGweFmolMA0snngzX7kyUY4aRTgQ&amp;_nc_ht=scontent.fdad1-1.fna&amp;oh=30a7ccb3053b1b53d60e5f385593974e&amp;oe=5CE281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0" y="3911335"/>
            <a:ext cx="3418657" cy="15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.fdad2-1.fna.fbcdn.net/v/t1.15752-9/52694936_830550893949319_2605994122930028544_n.jpg?_nc_cat=109&amp;_nc_oc=AQkyyf58jlx6kxDBmAytnHbZcTxi1YOd4m7j_J0xTBcXlUBVhS-We3A_pmFVX4_hEdWIh1eNXVntLiAKaqSS3vTg&amp;_nc_ht=scontent.fdad2-1.fna&amp;oh=f7a23d641aacedc1e074f893093343af&amp;oe=5D26334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16" y="1615759"/>
            <a:ext cx="3535708" cy="17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16" y="3930342"/>
            <a:ext cx="3535708" cy="154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/>
          <a:p>
            <a:r>
              <a:rPr lang="en-US" sz="1400" smtClean="0"/>
              <a:t>Trang </a:t>
            </a:r>
            <a:fld id="{5D0B0DC9-8616-4D82-82A8-023A1A9A6AA4}" type="slidenum">
              <a:rPr lang="en-US" sz="1400" smtClean="0"/>
              <a:t>9</a:t>
            </a:fld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992674" y="3290982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latin typeface="Times New Roman"/>
                <a:ea typeface="Arial"/>
                <a:cs typeface="Times New Roman"/>
              </a:rPr>
              <a:t>Thiếu dinh dưỡng 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607839" y="3290982"/>
            <a:ext cx="40254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Giảm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hấp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thu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ở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đường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tiêu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hóa</a:t>
            </a:r>
            <a:endParaRPr lang="en-US" sz="2400" dirty="0" smtClean="0">
              <a:latin typeface="Times New Roman"/>
              <a:ea typeface="Arial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675" y="5539800"/>
            <a:ext cx="344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latin typeface="Times New Roman"/>
                <a:ea typeface="Arial"/>
                <a:cs typeface="Times New Roman"/>
              </a:rPr>
              <a:t>Chảy máu đường tiêu hóa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endParaRPr lang="vi-VN" sz="2400" dirty="0"/>
          </a:p>
        </p:txBody>
      </p:sp>
      <p:sp>
        <p:nvSpPr>
          <p:cNvPr id="18" name="Rectangle 17"/>
          <p:cNvSpPr/>
          <p:nvPr/>
        </p:nvSpPr>
        <p:spPr>
          <a:xfrm>
            <a:off x="4611045" y="5539800"/>
            <a:ext cx="402225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Mất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cân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bằng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giữa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cung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4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Arial"/>
                <a:cs typeface="Times New Roman"/>
              </a:rPr>
              <a:t>cầu</a:t>
            </a:r>
            <a:endParaRPr lang="en-US" sz="2400" dirty="0" smtClean="0">
              <a:latin typeface="Times New Roman"/>
              <a:ea typeface="Arial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869</TotalTime>
  <Words>1406</Words>
  <Application>Microsoft Office PowerPoint</Application>
  <PresentationFormat>On-screen Show (4:3)</PresentationFormat>
  <Paragraphs>201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cdb2004211gl</vt:lpstr>
      <vt:lpstr>Đề tài:BỆNH THIẾU MÁU DO THIẾU SẮT </vt:lpstr>
      <vt:lpstr>Thành viên nhóm</vt:lpstr>
      <vt:lpstr>MỤC LỤC</vt:lpstr>
      <vt:lpstr>I. Khái niệm và phân loại thiếu máu</vt:lpstr>
      <vt:lpstr>I. Khái niệm và phân loại thiếu máu</vt:lpstr>
      <vt:lpstr>PowerPoint Presentation</vt:lpstr>
      <vt:lpstr>III. Thực trạng</vt:lpstr>
      <vt:lpstr>III. Thực trạng</vt:lpstr>
      <vt:lpstr>IV. Nguyên nhân của bệnh thiếu máu thiếu sắt</vt:lpstr>
      <vt:lpstr>V. Triệu chứng và biến chứng</vt:lpstr>
      <vt:lpstr>V. Triệu chứng và biến chứng</vt:lpstr>
      <vt:lpstr>V. Triệu chứng và biến chứng</vt:lpstr>
      <vt:lpstr>V. Triệu chứng và biến chứng</vt:lpstr>
      <vt:lpstr>V. Triệu chứng và biến chứng</vt:lpstr>
      <vt:lpstr>VI. Tiêu chí chuẩn đoán của bệnh</vt:lpstr>
      <vt:lpstr>VII. Nguyên tắc điều trị</vt:lpstr>
      <vt:lpstr>VIII. Cơ chế tác dụng và các thuốc điều trị</vt:lpstr>
      <vt:lpstr>VIII. Cơ chế tác dụng, các thuốc điều trị:</vt:lpstr>
      <vt:lpstr>VIII. Cơ chế tác dụng và các thuốc điều trị</vt:lpstr>
      <vt:lpstr>VIII. Cơ chế tác dụng và các thuốc điều trị</vt:lpstr>
      <vt:lpstr>VIII. Cơ chế tác dụng và các thuốc điều trị</vt:lpstr>
      <vt:lpstr>VIII. Cơ chế tác dụng và các thuốc điều trị</vt:lpstr>
      <vt:lpstr>VIII. Cơ chế tác dụng và các thuốc điều trị</vt:lpstr>
      <vt:lpstr>VIII. Cơ chế tác dụng và các thuốc điều trị</vt:lpstr>
      <vt:lpstr>VIII. Cơ chế tác dụng và các thuốc điều trị</vt:lpstr>
      <vt:lpstr>Lựa chọn chế phẩm phù hợp với bệnh nhân:</vt:lpstr>
      <vt:lpstr>PowerPoint Presentation</vt:lpstr>
    </vt:vector>
  </TitlesOfParts>
  <Company>bkc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tài: VIỄN CHÍ</dc:title>
  <dc:creator>STEVEN</dc:creator>
  <cp:lastModifiedBy>PC</cp:lastModifiedBy>
  <cp:revision>400</cp:revision>
  <dcterms:created xsi:type="dcterms:W3CDTF">2019-02-13T12:03:17Z</dcterms:created>
  <dcterms:modified xsi:type="dcterms:W3CDTF">2019-02-28T14:04:38Z</dcterms:modified>
</cp:coreProperties>
</file>