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5" r:id="rId14"/>
    <p:sldId id="269" r:id="rId15"/>
    <p:sldId id="290" r:id="rId16"/>
    <p:sldId id="277" r:id="rId17"/>
    <p:sldId id="285" r:id="rId18"/>
    <p:sldId id="279" r:id="rId19"/>
    <p:sldId id="291" r:id="rId20"/>
    <p:sldId id="280" r:id="rId21"/>
    <p:sldId id="281" r:id="rId22"/>
    <p:sldId id="282" r:id="rId23"/>
    <p:sldId id="286" r:id="rId24"/>
    <p:sldId id="283" r:id="rId25"/>
    <p:sldId id="287" r:id="rId26"/>
    <p:sldId id="284" r:id="rId27"/>
    <p:sldId id="272" r:id="rId28"/>
    <p:sldId id="28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2FA-A23C-47B1-8874-DF01ECD16B4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FA89-FD44-4210-9AD1-D5D4CC68A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1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2FA-A23C-47B1-8874-DF01ECD16B4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FA89-FD44-4210-9AD1-D5D4CC68A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7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2FA-A23C-47B1-8874-DF01ECD16B4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FA89-FD44-4210-9AD1-D5D4CC68A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2FA-A23C-47B1-8874-DF01ECD16B4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FA89-FD44-4210-9AD1-D5D4CC68A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8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2FA-A23C-47B1-8874-DF01ECD16B4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FA89-FD44-4210-9AD1-D5D4CC68A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2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2FA-A23C-47B1-8874-DF01ECD16B4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FA89-FD44-4210-9AD1-D5D4CC68A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8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2FA-A23C-47B1-8874-DF01ECD16B4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FA89-FD44-4210-9AD1-D5D4CC68A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3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2FA-A23C-47B1-8874-DF01ECD16B4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FA89-FD44-4210-9AD1-D5D4CC68A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3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2FA-A23C-47B1-8874-DF01ECD16B4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FA89-FD44-4210-9AD1-D5D4CC68A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3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2FA-A23C-47B1-8874-DF01ECD16B4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FA89-FD44-4210-9AD1-D5D4CC68A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9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2FA-A23C-47B1-8874-DF01ECD16B4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FA89-FD44-4210-9AD1-D5D4CC68A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CC2FA-A23C-47B1-8874-DF01ECD16B4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CFA89-FD44-4210-9AD1-D5D4CC68A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6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0.wp.com/4.bp.blogspot.com/-THcrgdJZIa8/VZ9y6Cw2amI/AAAAAAAAFks/om2YQaIoMug/s1600/hinh-anh-dep-ve-tinh-ban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8642"/>
            <a:ext cx="12192000" cy="598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300" y="106016"/>
            <a:ext cx="10157138" cy="1204644"/>
          </a:xfrm>
        </p:spPr>
        <p:txBody>
          <a:bodyPr>
            <a:noAutofit/>
          </a:bodyPr>
          <a:lstStyle/>
          <a:p>
            <a:r>
              <a:rPr lang="en-US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THẦY VÀ CÁC BẠN</a:t>
            </a:r>
            <a:endParaRPr lang="en-US" sz="6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06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344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338" y="0"/>
            <a:ext cx="10856890" cy="669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86" y="365125"/>
            <a:ext cx="10065913" cy="1325563"/>
          </a:xfrm>
        </p:spPr>
        <p:txBody>
          <a:bodyPr/>
          <a:lstStyle/>
          <a:p>
            <a:r>
              <a:rPr lang="vi-VN" dirty="0" smtClean="0"/>
              <a:t>1.3- TRIỆU CHỨNG LÂM SÀNG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85" y="1825624"/>
            <a:ext cx="10676587" cy="4755479"/>
          </a:xfrm>
        </p:spPr>
        <p:txBody>
          <a:bodyPr>
            <a:normAutofit/>
          </a:bodyPr>
          <a:lstStyle/>
          <a:p>
            <a:pPr lvl="0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HATT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90mmHg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mmHg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</a:t>
            </a: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tái,nổi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tím,tím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</a:p>
          <a:p>
            <a:pPr lvl="0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0,5ml/kg/h)</a:t>
            </a: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to,tĩnh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),ran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thường,VD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nhanh,T1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mờ,xuất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T3,T4,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,vi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79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60" y="1279089"/>
            <a:ext cx="9988639" cy="4351338"/>
          </a:xfrm>
        </p:spPr>
        <p:txBody>
          <a:bodyPr>
            <a:normAutofit/>
          </a:bodyPr>
          <a:lstStyle/>
          <a:p>
            <a:pPr lvl="0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căn:ngộ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độc,chuyển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hóa,viêm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lvl="0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Lactate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mmol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l,nếu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4mmol/l 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giảm,áp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35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86" y="365125"/>
            <a:ext cx="10065913" cy="1325563"/>
          </a:xfrm>
        </p:spPr>
        <p:txBody>
          <a:bodyPr/>
          <a:lstStyle/>
          <a:p>
            <a:r>
              <a:rPr lang="vi-VN" dirty="0" smtClean="0"/>
              <a:t>1.4- CHẨN ĐOÁN VÀ XỬ TRÍ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86" y="1825625"/>
            <a:ext cx="10904114" cy="4678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a.Chẩn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HATT&lt;90mmHg,dùng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&gt;=90mmHg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30mmHg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&lt;30ml/h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402" y="365125"/>
            <a:ext cx="10014397" cy="1325563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402" y="1378039"/>
            <a:ext cx="10014398" cy="4798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(CI)&lt;2l/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/m2 da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2,2l/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ACC/AHA 2007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766424"/>
              </p:ext>
            </p:extLst>
          </p:nvPr>
        </p:nvGraphicFramePr>
        <p:xfrm>
          <a:off x="1159099" y="3129567"/>
          <a:ext cx="10856889" cy="345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0822"/>
                <a:gridCol w="3629802"/>
                <a:gridCol w="3106265"/>
              </a:tblGrid>
              <a:tr h="78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sốc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Sốc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điển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7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&gt;15mmHg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HATT &gt;100mmHg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&lt;2,5l/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/m2 da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ALMM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&gt;15mmHg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HHTT&lt;90mmHg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&lt;2,5l/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/m2 da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ALMM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&gt;20mmHg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&lt;2l/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/m2 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81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766" y="365125"/>
            <a:ext cx="10053034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2.Theo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0766" y="1468192"/>
            <a:ext cx="10053034" cy="512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7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5463" y="626884"/>
            <a:ext cx="9828191" cy="98715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vi-VN" dirty="0">
                <a:cs typeface="Times New Roman" panose="02020603050405020304" pitchFamily="18" charset="0"/>
              </a:rPr>
              <a:t/>
            </a:r>
            <a:br>
              <a:rPr lang="vi-VN" dirty="0">
                <a:cs typeface="Times New Roman" panose="02020603050405020304" pitchFamily="18" charset="0"/>
              </a:rPr>
            </a:b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5007" y="1468192"/>
            <a:ext cx="5396249" cy="52417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của việc theo dõi: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Theo dõi tình trạng sốc tim để tránh các trường hợp xấu có thể xảy ra. 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Theo dõi để điều trị các nguyên nhân gây ra bệnh sốc tim.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Tránh hiện tượng sốc tim lại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256" y="1614565"/>
            <a:ext cx="534594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7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524" y="528034"/>
            <a:ext cx="5666704" cy="61045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vi-V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vi-V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tim.</a:t>
            </a:r>
            <a:endParaRPr lang="vi-V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926" y="976078"/>
            <a:ext cx="4841919" cy="520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7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824"/>
            <a:ext cx="10515600" cy="819731"/>
          </a:xfrm>
        </p:spPr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 Qui 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điều dưỡng</a:t>
            </a:r>
            <a:r>
              <a:rPr lang="vi-VN" sz="1400" dirty="0"/>
              <a:t/>
            </a:r>
            <a:br>
              <a:rPr lang="vi-VN" sz="1400" dirty="0"/>
            </a:b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738648"/>
            <a:ext cx="10934700" cy="456710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ĐỊNH BỆNH NHÂN SỐC TIM: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Đau ngực, khó thở, tím tái, sợ hãi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 nhanh.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 dốc nghiêm trọng.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 tim nhanh đột ngột</a:t>
            </a:r>
          </a:p>
          <a:p>
            <a:pPr fontAlgn="base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Lẫn lộn.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653" y="2415465"/>
            <a:ext cx="4776484" cy="419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008" y="1825625"/>
            <a:ext cx="10078792" cy="4351338"/>
          </a:xfrm>
        </p:spPr>
        <p:txBody>
          <a:bodyPr/>
          <a:lstStyle/>
          <a:p>
            <a:pPr fontAlgn="base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nhợt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228" y="1144588"/>
            <a:ext cx="37147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4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80" y="558307"/>
            <a:ext cx="10984605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TÀI: CHĂM SÓC BỆNH NHÂN SỐC TIM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020" y="3490175"/>
            <a:ext cx="10283780" cy="2686787"/>
          </a:xfrm>
        </p:spPr>
        <p:txBody>
          <a:bodyPr/>
          <a:lstStyle/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GVHD: NGUYỄN PHÚC HỌC</a:t>
            </a: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LỚP: NUR 313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(K19-YDD2)</a:t>
            </a:r>
            <a:endParaRPr lang="vi-V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530" y="2678806"/>
            <a:ext cx="5306095" cy="417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2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50" y="365125"/>
            <a:ext cx="10104549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2.2.2 Chẩn đoán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250" y="1313645"/>
            <a:ext cx="6684136" cy="5396247"/>
          </a:xfrm>
        </p:spPr>
        <p:txBody>
          <a:bodyPr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huyết áp ( huyết áp tối đa &lt; 90 mmHg…)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hiệu thiếu ô xy tổ chức do sốc: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Vật vã giãy giụa do  giảm tuần hoàn não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Đái ít do giảm tuần hoàn thận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chi lạnh do giảm tuần hoàn ngoại biên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trạng lo lắng, sợ hãi do sốc.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 khó do Tình trạng suy hô hấp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386" y="1313645"/>
            <a:ext cx="4202316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50" y="365125"/>
            <a:ext cx="10104549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2.2.3 Lập kế hoạch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250" y="1825625"/>
            <a:ext cx="10104550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Giảm đau ngực cho bệnh nhân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Đảm bảo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Đảm bảo thể tích và tuần hoàn máu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trị thuốc nâng huyết áp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dõi sát tình hình của bệnh nhân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Chăm sóc cơ 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930" y="1648923"/>
            <a:ext cx="4364141" cy="368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3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870" y="392806"/>
            <a:ext cx="10515600" cy="1313646"/>
          </a:xfrm>
        </p:spPr>
        <p:txBody>
          <a:bodyPr>
            <a:normAutofit/>
          </a:bodyPr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2.2.4 Thực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1400" dirty="0"/>
              <a:t/>
            </a:r>
            <a:br>
              <a:rPr lang="vi-VN" sz="1400" dirty="0"/>
            </a:br>
            <a:endParaRPr lang="vi-VN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130" y="1429555"/>
            <a:ext cx="10091670" cy="50485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Giảm lo lắng và sợ hãi: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bệnh nhân nằm buồng riêng thoáng về mùa hè, ấm về mùa đông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Điều dưỡng luôn có mặt để theo dõi, động viên bệnh nhân.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Làm thông thoáng đường hô hấp: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Hút đờm dãi, đặt canun để phòng tụt lưỡi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Cho thở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ôxy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Phụ giúp bác sĩ đặt nội khí quản, thở máy.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524" y="1133342"/>
            <a:ext cx="10560676" cy="5043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). 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cathete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Đặt sonde bàng quang: Theo dõi lưu lượng nước tiểu, tiên lượng sốc</a:t>
            </a:r>
          </a:p>
        </p:txBody>
      </p:sp>
    </p:spTree>
    <p:extLst>
      <p:ext uri="{BB962C8B-B14F-4D97-AF65-F5344CB8AC3E}">
        <p14:creationId xmlns:p14="http://schemas.microsoft.com/office/powerpoint/2010/main" val="339826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734" y="850005"/>
            <a:ext cx="10663708" cy="53269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3200" dirty="0" smtClean="0">
                <a:latin typeface="+mj-lt"/>
              </a:rPr>
              <a:t>- Trường hợp nghi ngờ mất máu do chảy máu dạ dày, đặt ống thông dạ dày để quan sát , điều trị và nuôi dưỡng. </a:t>
            </a:r>
          </a:p>
          <a:p>
            <a:pPr marL="0" indent="0">
              <a:buNone/>
            </a:pPr>
            <a:r>
              <a:rPr lang="vi-VN" sz="3200" dirty="0" smtClean="0">
                <a:latin typeface="+mj-lt"/>
              </a:rPr>
              <a:t>- Theo dõi liên tục 10-15 phút/ lần các thông số sau: </a:t>
            </a:r>
          </a:p>
          <a:p>
            <a:pPr marL="0" indent="0">
              <a:buNone/>
            </a:pPr>
            <a:r>
              <a:rPr lang="vi-VN" sz="3200" dirty="0" smtClean="0">
                <a:latin typeface="+mj-lt"/>
              </a:rPr>
              <a:t>+ Huyết áp.</a:t>
            </a:r>
          </a:p>
          <a:p>
            <a:pPr marL="0" indent="0">
              <a:buNone/>
            </a:pPr>
            <a:r>
              <a:rPr lang="vi-VN" sz="3200" dirty="0" smtClean="0">
                <a:latin typeface="+mj-lt"/>
              </a:rPr>
              <a:t> + Mạch.</a:t>
            </a:r>
          </a:p>
          <a:p>
            <a:pPr marL="0" indent="0">
              <a:buNone/>
            </a:pPr>
            <a:r>
              <a:rPr lang="vi-VN" sz="3200" dirty="0" smtClean="0">
                <a:latin typeface="+mj-lt"/>
              </a:rPr>
              <a:t> + Nhiệt độ, nhịp thở.</a:t>
            </a:r>
          </a:p>
          <a:p>
            <a:pPr marL="0" indent="0">
              <a:buNone/>
            </a:pPr>
            <a:r>
              <a:rPr lang="vi-VN" sz="3200" dirty="0" smtClean="0">
                <a:latin typeface="+mj-lt"/>
              </a:rPr>
              <a:t> + Nước tiểu từng giờ.</a:t>
            </a:r>
          </a:p>
          <a:p>
            <a:pPr marL="0" indent="0">
              <a:buNone/>
            </a:pPr>
            <a:r>
              <a:rPr lang="vi-VN" sz="3200" dirty="0" smtClean="0">
                <a:latin typeface="+mj-lt"/>
              </a:rPr>
              <a:t> + áp lực tĩnh mạch trung tâm (ALTMTT). </a:t>
            </a:r>
            <a:endParaRPr lang="vi-VN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982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371" y="965915"/>
            <a:ext cx="10818253" cy="5211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3200" dirty="0"/>
              <a:t>- Thực hiện y lệnh thuốc và các xét nghiệm đầy đủ và chính xác.</a:t>
            </a:r>
          </a:p>
          <a:p>
            <a:pPr marL="0" indent="0">
              <a:buNone/>
            </a:pPr>
            <a:r>
              <a:rPr lang="vi-VN" sz="3200" dirty="0"/>
              <a:t> - Chăm sóc toàn thân, nuôi dưỡng và giáo dục sức khoẻ: </a:t>
            </a:r>
          </a:p>
          <a:p>
            <a:pPr marL="0" indent="0">
              <a:buNone/>
            </a:pPr>
            <a:r>
              <a:rPr lang="vi-VN" sz="3200" dirty="0"/>
              <a:t>+ Tinh thần: Nhẹ nhàng, ân cần để bệnh nhân yên tâm.</a:t>
            </a:r>
          </a:p>
          <a:p>
            <a:pPr marL="0" indent="0">
              <a:buNone/>
            </a:pPr>
            <a:r>
              <a:rPr lang="vi-VN" sz="3200" dirty="0"/>
              <a:t> + Vệ sinh thân thể tại giường. </a:t>
            </a:r>
          </a:p>
          <a:p>
            <a:pPr marL="0" indent="0">
              <a:buNone/>
            </a:pPr>
            <a:r>
              <a:rPr lang="vi-VN" sz="3200" dirty="0"/>
              <a:t>+ Nuôi dưỡng: Bằng đường tĩnh mạch và ống thông dạ dày. </a:t>
            </a:r>
          </a:p>
          <a:p>
            <a:pPr marL="0" indent="0">
              <a:buNone/>
            </a:pPr>
            <a:r>
              <a:rPr lang="vi-VN" sz="3200" dirty="0"/>
              <a:t>+ Giáo dục sức khoẻ: Hướng dẫn bệnh nhân và người nhà những chăm sóc khi về gia đình.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129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859" y="567630"/>
            <a:ext cx="9743941" cy="1325563"/>
          </a:xfrm>
        </p:spPr>
        <p:txBody>
          <a:bodyPr/>
          <a:lstStyle/>
          <a:p>
            <a:r>
              <a:rPr lang="vi-VN" dirty="0" smtClean="0"/>
              <a:t>2.2.5 Đánh giá</a:t>
            </a:r>
            <a:br>
              <a:rPr lang="vi-VN" dirty="0" smtClean="0"/>
            </a:b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402" y="1893193"/>
            <a:ext cx="10547797" cy="460573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 giá tình trạng cơn đau của bệnh nhân so với lúc ban đầu có được cải thiện không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 giá các dấu hiệu sinh tồn có trở về bình thường không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 giá bệnh nhân hết khó thở, tím tái, bớt sở hãi, da niêm mạc trở lại bình thường không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 giá tình trạng sức khỏe của bệnh nhân trước và sau điều trị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80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402" y="563496"/>
            <a:ext cx="9950003" cy="4351338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vi-V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vi-V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vi-V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658" y="3216951"/>
            <a:ext cx="5228823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8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19" y="532550"/>
            <a:ext cx="11397802" cy="1759889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THẦY VÀ CÁC BẠN ĐÃ LẮNG NGHE</a:t>
            </a:r>
            <a:endParaRPr lang="en-US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80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SVTH: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 numCol="2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Thu Hà</a:t>
            </a:r>
          </a:p>
          <a:p>
            <a:pPr marL="514350" indent="-514350">
              <a:buFont typeface="+mj-lt"/>
              <a:buAutoNum type="arabicPeriod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Thương Thương</a:t>
            </a:r>
          </a:p>
          <a:p>
            <a:pPr marL="514350" indent="-514350">
              <a:buFont typeface="+mj-lt"/>
              <a:buAutoNum type="arabicPeriod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Thùy Dung</a:t>
            </a:r>
          </a:p>
          <a:p>
            <a:pPr marL="514350" indent="-514350">
              <a:buFont typeface="+mj-lt"/>
              <a:buAutoNum type="arabicPeriod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Huỳnh Đức</a:t>
            </a:r>
          </a:p>
          <a:p>
            <a:pPr marL="514350" indent="-514350">
              <a:buFont typeface="+mj-lt"/>
              <a:buAutoNum type="arabicPeriod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Đặng Thị Thanh Huyền</a:t>
            </a:r>
          </a:p>
          <a:p>
            <a:pPr marL="514350" indent="-514350">
              <a:buFont typeface="+mj-lt"/>
              <a:buAutoNum type="arabicPeriod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Lương Thị Hoài Thương</a:t>
            </a:r>
          </a:p>
          <a:p>
            <a:pPr marL="514350" indent="-514350">
              <a:buFont typeface="+mj-lt"/>
              <a:buAutoNum type="arabicPeriod"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vi-V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Ngọc Yến</a:t>
            </a:r>
          </a:p>
          <a:p>
            <a:pPr marL="514350" indent="-514350">
              <a:buFont typeface="+mj-lt"/>
              <a:buAutoNum type="arabicPeriod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 Thị Hồng Phúc</a:t>
            </a:r>
          </a:p>
          <a:p>
            <a:pPr marL="514350" indent="-514350">
              <a:buFont typeface="+mj-lt"/>
              <a:buAutoNum type="arabicPeriod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Phan Thị Sương</a:t>
            </a:r>
          </a:p>
          <a:p>
            <a:pPr marL="514350" indent="-514350">
              <a:buFont typeface="+mj-lt"/>
              <a:buAutoNum type="arabicPeriod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Phan Thị Thu Phương</a:t>
            </a:r>
          </a:p>
          <a:p>
            <a:pPr marL="514350" indent="-514350">
              <a:buFont typeface="+mj-lt"/>
              <a:buAutoNum type="arabicPeriod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Phan Thị Hoài</a:t>
            </a:r>
          </a:p>
          <a:p>
            <a:pPr marL="514350" indent="-514350">
              <a:buFont typeface="+mj-lt"/>
              <a:buAutoNum type="arabicPeriod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 Thị Thu Hoài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1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011" y="320049"/>
            <a:ext cx="9653789" cy="897005"/>
          </a:xfrm>
        </p:spPr>
        <p:txBody>
          <a:bodyPr/>
          <a:lstStyle/>
          <a:p>
            <a:r>
              <a:rPr lang="vi-VN" dirty="0" smtClean="0"/>
              <a:t>NỘI </a:t>
            </a:r>
            <a:r>
              <a:rPr lang="vi-VN" sz="4600" dirty="0" smtClean="0"/>
              <a:t>DUNG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344" y="1352282"/>
            <a:ext cx="9795456" cy="5370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Tổng quan về sốc tim</a:t>
            </a: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1.1- Định nghĩa và khái quát chung</a:t>
            </a: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1.2- Cơ chế bệnh sinh và nguyên nhân</a:t>
            </a: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1.3- Triệu chứng lâm sàng</a:t>
            </a: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1.4- Chẩn đoán và xử trí</a:t>
            </a: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Theo dõi và chăm sóc bệnh nhân sốc tim</a:t>
            </a: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2.1- Vai trò điều dưỡng</a:t>
            </a: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2.2- Quy trình điều sưỡng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6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070" y="365125"/>
            <a:ext cx="9872730" cy="1325563"/>
          </a:xfrm>
        </p:spPr>
        <p:txBody>
          <a:bodyPr>
            <a:normAutofit/>
          </a:bodyPr>
          <a:lstStyle/>
          <a:p>
            <a:r>
              <a:rPr lang="vi-V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TỔNG QUAN VỀ SỐC TIM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4100" y="1455313"/>
            <a:ext cx="9981127" cy="512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4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88" y="0"/>
            <a:ext cx="12260688" cy="6896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766" y="631064"/>
            <a:ext cx="9924245" cy="759854"/>
          </a:xfrm>
        </p:spPr>
        <p:txBody>
          <a:bodyPr>
            <a:noAutofit/>
          </a:bodyPr>
          <a:lstStyle/>
          <a:p>
            <a:r>
              <a:rPr lang="vi-VN" dirty="0" smtClean="0"/>
              <a:t>1.1- Định nghĩa và khái quát chung</a:t>
            </a:r>
            <a:br>
              <a:rPr lang="vi-V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856" y="1068946"/>
            <a:ext cx="11007144" cy="57890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2,2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/m2. 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(&gt; 10 mmHg)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(&gt; 15mmHg). 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(DA-VO2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0,55ml O2/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vi. 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66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007" y="669701"/>
            <a:ext cx="10715223" cy="55072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– 90%.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ôtô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0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826" y="133306"/>
            <a:ext cx="10779615" cy="1325563"/>
          </a:xfrm>
        </p:spPr>
        <p:txBody>
          <a:bodyPr>
            <a:normAutofit/>
          </a:bodyPr>
          <a:lstStyle/>
          <a:p>
            <a:r>
              <a:rPr lang="vi-VN" dirty="0" smtClean="0"/>
              <a:t>1.2- NGUYÊN NHÂN- CƠ CHẾ BỆNH SINH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614" y="1133341"/>
            <a:ext cx="10981386" cy="54992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Nghẽn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tamponade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95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434" y="740244"/>
            <a:ext cx="10040154" cy="1085381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3644" y="1825625"/>
            <a:ext cx="100401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catecholamin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adosteron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60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1322</Words>
  <Application>Microsoft Office PowerPoint</Application>
  <PresentationFormat>Widescreen</PresentationFormat>
  <Paragraphs>155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CHÀO THẦY VÀ CÁC BẠN</vt:lpstr>
      <vt:lpstr>ĐỀ TÀI: CHĂM SÓC BỆNH NHÂN SỐC TIM</vt:lpstr>
      <vt:lpstr>SVTH:</vt:lpstr>
      <vt:lpstr>NỘI DUNG</vt:lpstr>
      <vt:lpstr>1- TỔNG QUAN VỀ SỐC TIM</vt:lpstr>
      <vt:lpstr>1.1- Định nghĩa và khái quát chung </vt:lpstr>
      <vt:lpstr>PowerPoint Presentation</vt:lpstr>
      <vt:lpstr>1.2- NGUYÊN NHÂN- CƠ CHẾ BỆNH SINH </vt:lpstr>
      <vt:lpstr>Cơ chế của bệnh sốc tim: </vt:lpstr>
      <vt:lpstr>PowerPoint Presentation</vt:lpstr>
      <vt:lpstr>1.3- TRIỆU CHỨNG LÂM SÀNG</vt:lpstr>
      <vt:lpstr>PowerPoint Presentation</vt:lpstr>
      <vt:lpstr>1.4- CHẨN ĐOÁN VÀ XỬ TRÍ</vt:lpstr>
      <vt:lpstr>b-Chỉ số huyết động </vt:lpstr>
      <vt:lpstr>2.Theo dõi và chăm sóc bệnh nhân sốc tim</vt:lpstr>
      <vt:lpstr>2.1 Vai trò điều dưỡng </vt:lpstr>
      <vt:lpstr>PowerPoint Presentation</vt:lpstr>
      <vt:lpstr>2.2 Qui trình điều dưỡng </vt:lpstr>
      <vt:lpstr>PowerPoint Presentation</vt:lpstr>
      <vt:lpstr>2.2.2 Chẩn đoán</vt:lpstr>
      <vt:lpstr>2.2.3 Lập kế hoạch</vt:lpstr>
      <vt:lpstr>2.2.4 Thực hiện </vt:lpstr>
      <vt:lpstr>PowerPoint Presentation</vt:lpstr>
      <vt:lpstr>PowerPoint Presentation</vt:lpstr>
      <vt:lpstr>PowerPoint Presentation</vt:lpstr>
      <vt:lpstr>2.2.5 Đánh giá </vt:lpstr>
      <vt:lpstr>PowerPoint Presentation</vt:lpstr>
      <vt:lpstr>CẢM ƠN THẦY VÀ CÁC BẠN ĐÃ LẮNG NGHE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 LONG</dc:creator>
  <cp:lastModifiedBy>PHI LONG</cp:lastModifiedBy>
  <cp:revision>16</cp:revision>
  <dcterms:created xsi:type="dcterms:W3CDTF">2016-08-15T08:02:25Z</dcterms:created>
  <dcterms:modified xsi:type="dcterms:W3CDTF">2016-08-15T14:55:30Z</dcterms:modified>
</cp:coreProperties>
</file>