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6" r:id="rId1"/>
  </p:sldMasterIdLst>
  <p:sldIdLst>
    <p:sldId id="256" r:id="rId2"/>
    <p:sldId id="257" r:id="rId3"/>
    <p:sldId id="258" r:id="rId4"/>
    <p:sldId id="259" r:id="rId5"/>
    <p:sldId id="260" r:id="rId6"/>
    <p:sldId id="288" r:id="rId7"/>
    <p:sldId id="289" r:id="rId8"/>
    <p:sldId id="272" r:id="rId9"/>
    <p:sldId id="275" r:id="rId10"/>
    <p:sldId id="291" r:id="rId11"/>
    <p:sldId id="278" r:id="rId12"/>
    <p:sldId id="280" r:id="rId13"/>
    <p:sldId id="285" r:id="rId14"/>
    <p:sldId id="283" r:id="rId15"/>
    <p:sldId id="281" r:id="rId16"/>
    <p:sldId id="282" r:id="rId17"/>
    <p:sldId id="284" r:id="rId18"/>
    <p:sldId id="269" r:id="rId19"/>
    <p:sldId id="292" r:id="rId20"/>
    <p:sldId id="293" r:id="rId21"/>
    <p:sldId id="294" r:id="rId22"/>
    <p:sldId id="295" r:id="rId23"/>
    <p:sldId id="296" r:id="rId24"/>
    <p:sldId id="28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1CF538E-457E-4FCE-9A89-7108D059AE22}" type="datetimeFigureOut">
              <a:rPr lang="en-US" smtClean="0"/>
              <a:t>8/15/2016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95994B2-AD0C-41A6-9F6C-8C3E2C45B41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CF538E-457E-4FCE-9A89-7108D059AE22}"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994B2-AD0C-41A6-9F6C-8C3E2C45B4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CF538E-457E-4FCE-9A89-7108D059AE22}"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994B2-AD0C-41A6-9F6C-8C3E2C45B4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1CF538E-457E-4FCE-9A89-7108D059AE22}" type="datetimeFigureOut">
              <a:rPr lang="en-US" smtClean="0"/>
              <a:t>8/15/2016</a:t>
            </a:fld>
            <a:endParaRPr lang="en-US"/>
          </a:p>
        </p:txBody>
      </p:sp>
      <p:sp>
        <p:nvSpPr>
          <p:cNvPr id="9" name="Slide Number Placeholder 8"/>
          <p:cNvSpPr>
            <a:spLocks noGrp="1"/>
          </p:cNvSpPr>
          <p:nvPr>
            <p:ph type="sldNum" sz="quarter" idx="15"/>
          </p:nvPr>
        </p:nvSpPr>
        <p:spPr/>
        <p:txBody>
          <a:bodyPr rtlCol="0"/>
          <a:lstStyle/>
          <a:p>
            <a:fld id="{095994B2-AD0C-41A6-9F6C-8C3E2C45B41D}"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1CF538E-457E-4FCE-9A89-7108D059AE22}" type="datetimeFigureOut">
              <a:rPr lang="en-US" smtClean="0"/>
              <a:t>8/15/2016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95994B2-AD0C-41A6-9F6C-8C3E2C45B41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1CF538E-457E-4FCE-9A89-7108D059AE22}"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5994B2-AD0C-41A6-9F6C-8C3E2C45B41D}"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1CF538E-457E-4FCE-9A89-7108D059AE22}"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5994B2-AD0C-41A6-9F6C-8C3E2C45B41D}"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1CF538E-457E-4FCE-9A89-7108D059AE22}" type="datetimeFigureOut">
              <a:rPr lang="en-US" smtClean="0"/>
              <a:t>8/15/2016</a:t>
            </a:fld>
            <a:endParaRPr lang="en-US"/>
          </a:p>
        </p:txBody>
      </p:sp>
      <p:sp>
        <p:nvSpPr>
          <p:cNvPr id="7" name="Slide Number Placeholder 6"/>
          <p:cNvSpPr>
            <a:spLocks noGrp="1"/>
          </p:cNvSpPr>
          <p:nvPr>
            <p:ph type="sldNum" sz="quarter" idx="11"/>
          </p:nvPr>
        </p:nvSpPr>
        <p:spPr/>
        <p:txBody>
          <a:bodyPr rtlCol="0"/>
          <a:lstStyle/>
          <a:p>
            <a:fld id="{095994B2-AD0C-41A6-9F6C-8C3E2C45B41D}"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F538E-457E-4FCE-9A89-7108D059AE22}"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5994B2-AD0C-41A6-9F6C-8C3E2C45B4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1CF538E-457E-4FCE-9A89-7108D059AE22}" type="datetimeFigureOut">
              <a:rPr lang="en-US" smtClean="0"/>
              <a:t>8/15/2016</a:t>
            </a:fld>
            <a:endParaRPr lang="en-US"/>
          </a:p>
        </p:txBody>
      </p:sp>
      <p:sp>
        <p:nvSpPr>
          <p:cNvPr id="22" name="Slide Number Placeholder 21"/>
          <p:cNvSpPr>
            <a:spLocks noGrp="1"/>
          </p:cNvSpPr>
          <p:nvPr>
            <p:ph type="sldNum" sz="quarter" idx="15"/>
          </p:nvPr>
        </p:nvSpPr>
        <p:spPr/>
        <p:txBody>
          <a:bodyPr rtlCol="0"/>
          <a:lstStyle/>
          <a:p>
            <a:fld id="{095994B2-AD0C-41A6-9F6C-8C3E2C45B41D}"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1CF538E-457E-4FCE-9A89-7108D059AE22}" type="datetimeFigureOut">
              <a:rPr lang="en-US" smtClean="0"/>
              <a:t>8/15/2016</a:t>
            </a:fld>
            <a:endParaRPr lang="en-US"/>
          </a:p>
        </p:txBody>
      </p:sp>
      <p:sp>
        <p:nvSpPr>
          <p:cNvPr id="18" name="Slide Number Placeholder 17"/>
          <p:cNvSpPr>
            <a:spLocks noGrp="1"/>
          </p:cNvSpPr>
          <p:nvPr>
            <p:ph type="sldNum" sz="quarter" idx="11"/>
          </p:nvPr>
        </p:nvSpPr>
        <p:spPr/>
        <p:txBody>
          <a:bodyPr rtlCol="0"/>
          <a:lstStyle/>
          <a:p>
            <a:fld id="{095994B2-AD0C-41A6-9F6C-8C3E2C45B41D}"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1CF538E-457E-4FCE-9A89-7108D059AE22}" type="datetimeFigureOut">
              <a:rPr lang="en-US" smtClean="0"/>
              <a:t>8/15/2016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95994B2-AD0C-41A6-9F6C-8C3E2C45B4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088582" cy="1780108"/>
          </a:xfrm>
        </p:spPr>
        <p:txBody>
          <a:bodyPr>
            <a:normAutofit fontScale="90000"/>
          </a:bodyPr>
          <a:lstStyle/>
          <a:p>
            <a:pPr algn="ctr"/>
            <a:r>
              <a:rPr lang="en-US" sz="4400" dirty="0" smtClean="0">
                <a:latin typeface="Times New Roman" pitchFamily="18" charset="0"/>
                <a:cs typeface="Times New Roman" pitchFamily="18" charset="0"/>
              </a:rPr>
              <a:t>CHÀO M</a:t>
            </a:r>
            <a:r>
              <a:rPr lang="vi-VN" sz="4400" dirty="0" smtClean="0">
                <a:latin typeface="Times New Roman" pitchFamily="18" charset="0"/>
                <a:cs typeface="Times New Roman" pitchFamily="18" charset="0"/>
              </a:rPr>
              <a:t>ỪNG</a:t>
            </a:r>
            <a:r>
              <a:rPr lang="en-US" sz="4400" dirty="0" smtClean="0">
                <a:latin typeface="Times New Roman" pitchFamily="18" charset="0"/>
                <a:cs typeface="Times New Roman" pitchFamily="18" charset="0"/>
              </a:rPr>
              <a:t> THẦY VÀ CÁC BẠN ĐẾN V</a:t>
            </a:r>
            <a:r>
              <a:rPr lang="vi-VN" sz="4400" dirty="0" smtClean="0">
                <a:latin typeface="Times New Roman" pitchFamily="18" charset="0"/>
                <a:cs typeface="Times New Roman" pitchFamily="18" charset="0"/>
              </a:rPr>
              <a:t>ỚI</a:t>
            </a:r>
            <a:r>
              <a:rPr lang="en-US" sz="4400" dirty="0" smtClean="0">
                <a:latin typeface="Times New Roman" pitchFamily="18" charset="0"/>
                <a:cs typeface="Times New Roman" pitchFamily="18" charset="0"/>
              </a:rPr>
              <a:t> BÀI THUYẾT TRINH</a:t>
            </a:r>
            <a:endParaRPr lang="en-US" sz="4400" dirty="0">
              <a:latin typeface="Times New Roman" pitchFamily="18" charset="0"/>
              <a:cs typeface="Times New Roman" pitchFamily="18" charset="0"/>
            </a:endParaRPr>
          </a:p>
        </p:txBody>
      </p:sp>
      <p:pic>
        <p:nvPicPr>
          <p:cNvPr id="5" name="Picture 2" descr="http://i7.glitter-graphics.org/pub/2659/2659817ohf0nfzscv.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507673"/>
            <a:ext cx="9088582" cy="4038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19200" y="5715000"/>
            <a:ext cx="6096000" cy="646331"/>
          </a:xfrm>
          <a:prstGeom prst="rect">
            <a:avLst/>
          </a:prstGeom>
          <a:noFill/>
        </p:spPr>
        <p:txBody>
          <a:bodyPr wrap="square" rtlCol="0">
            <a:spAutoFit/>
          </a:bodyPr>
          <a:lstStyle/>
          <a:p>
            <a:pPr algn="ctr"/>
            <a:r>
              <a:rPr lang="en-US" sz="3600" dirty="0">
                <a:solidFill>
                  <a:schemeClr val="tx1">
                    <a:lumMod val="95000"/>
                    <a:lumOff val="5000"/>
                  </a:schemeClr>
                </a:solidFill>
                <a:latin typeface="Times New Roman" pitchFamily="18" charset="0"/>
                <a:cs typeface="Times New Roman" pitchFamily="18" charset="0"/>
              </a:rPr>
              <a:t>GV: NGUYỄN PHÚC</a:t>
            </a:r>
            <a:r>
              <a:rPr lang="en-US" sz="3600" dirty="0" smtClean="0">
                <a:solidFill>
                  <a:schemeClr val="tx1">
                    <a:lumMod val="95000"/>
                    <a:lumOff val="5000"/>
                  </a:schemeClr>
                </a:solidFill>
                <a:latin typeface="Times New Roman" pitchFamily="18" charset="0"/>
                <a:cs typeface="Times New Roman" pitchFamily="18" charset="0"/>
              </a:rPr>
              <a:t> </a:t>
            </a:r>
            <a:r>
              <a:rPr lang="en-US" sz="3600" dirty="0">
                <a:solidFill>
                  <a:schemeClr val="tx1">
                    <a:lumMod val="95000"/>
                    <a:lumOff val="5000"/>
                  </a:schemeClr>
                </a:solidFill>
                <a:latin typeface="Times New Roman" pitchFamily="18" charset="0"/>
                <a:cs typeface="Times New Roman" pitchFamily="18" charset="0"/>
              </a:rPr>
              <a:t>HỌC</a:t>
            </a:r>
          </a:p>
        </p:txBody>
      </p:sp>
    </p:spTree>
    <p:extLst>
      <p:ext uri="{BB962C8B-B14F-4D97-AF65-F5344CB8AC3E}">
        <p14:creationId xmlns:p14="http://schemas.microsoft.com/office/powerpoint/2010/main" val="4019458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762000"/>
          </a:xfrm>
        </p:spPr>
        <p:txBody>
          <a:bodyPr>
            <a:normAutofit/>
          </a:bodyPr>
          <a:lstStyle/>
          <a:p>
            <a:pPr algn="ctr"/>
            <a:r>
              <a:rPr lang="vi-VN" sz="4000" b="1" dirty="0">
                <a:solidFill>
                  <a:srgbClr val="7030A0"/>
                </a:solidFill>
              </a:rPr>
              <a:t>3.2. Cận lâm sàng</a:t>
            </a:r>
            <a:endParaRPr lang="en-US" sz="4000" b="1" dirty="0">
              <a:solidFill>
                <a:srgbClr val="7030A0"/>
              </a:solidFill>
            </a:endParaRPr>
          </a:p>
        </p:txBody>
      </p:sp>
      <p:sp>
        <p:nvSpPr>
          <p:cNvPr id="3" name="Content Placeholder 2"/>
          <p:cNvSpPr>
            <a:spLocks noGrp="1"/>
          </p:cNvSpPr>
          <p:nvPr>
            <p:ph sz="quarter" idx="1"/>
          </p:nvPr>
        </p:nvSpPr>
        <p:spPr>
          <a:xfrm>
            <a:off x="13854" y="990600"/>
            <a:ext cx="9130145" cy="5715000"/>
          </a:xfrm>
        </p:spPr>
        <p:txBody>
          <a:bodyPr/>
          <a:lstStyle/>
          <a:p>
            <a:r>
              <a:rPr lang="vi-VN" dirty="0" smtClean="0"/>
              <a:t>- </a:t>
            </a:r>
            <a:r>
              <a:rPr lang="vi-VN" dirty="0"/>
              <a:t>Lactat máu tăng trên 1,5 mmol/l (phản ánh tình trạng thiếu oxy do giảm tưới máu tổ chức). Toan chuyển hóa và toan lactat khi lactat máu tăng kéo dài từ 2-4 mmol/l. Lactate huyết thanh là một chất chỉ dấu (Marker) thường được sử dụng để đánh giá mức độ giảm thông máu toàn hệ (systemic hypoperfusion) và mức độ bệnh nhân có thể đáp ứng với hồi sức. Nồng độ lactate huyết thanh &gt; 4mEq/L được liên kết với tỷ lệ tử vong cao nhất. </a:t>
            </a:r>
            <a:endParaRPr lang="en-US" dirty="0" smtClean="0"/>
          </a:p>
          <a:p>
            <a:r>
              <a:rPr lang="vi-VN" dirty="0" smtClean="0"/>
              <a:t>- </a:t>
            </a:r>
            <a:r>
              <a:rPr lang="vi-VN" dirty="0"/>
              <a:t>Thăm dò huyết động: áp lực tĩnh mạch trung tâm tăng, áp lực mao mạch phổi bít tăng (trên 15mmHg), cung lượng tim giảm, chỉ số tim giảm dưới 2,2 lít/phút/m2.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1" y="4800600"/>
            <a:ext cx="3775364"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571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0"/>
            <a:ext cx="9144000" cy="762000"/>
          </a:xfrm>
        </p:spPr>
        <p:txBody>
          <a:bodyPr/>
          <a:lstStyle/>
          <a:p>
            <a:pPr algn="ctr"/>
            <a:r>
              <a:rPr lang="en-US" sz="4400" b="1" dirty="0" smtClean="0">
                <a:solidFill>
                  <a:srgbClr val="7030A0"/>
                </a:solidFill>
                <a:latin typeface="Times New Roman" pitchFamily="18" charset="0"/>
                <a:cs typeface="Times New Roman" pitchFamily="18" charset="0"/>
              </a:rPr>
              <a:t>4</a:t>
            </a:r>
            <a:r>
              <a:rPr lang="en-US" b="1" dirty="0" smtClean="0">
                <a:solidFill>
                  <a:srgbClr val="7030A0"/>
                </a:solidFill>
              </a:rPr>
              <a:t>.</a:t>
            </a:r>
            <a:r>
              <a:rPr lang="vi-VN" b="1" dirty="0" smtClean="0">
                <a:solidFill>
                  <a:srgbClr val="7030A0"/>
                </a:solidFill>
              </a:rPr>
              <a:t> </a:t>
            </a:r>
            <a:r>
              <a:rPr lang="en-US" sz="4400" b="1" dirty="0" smtClean="0">
                <a:solidFill>
                  <a:srgbClr val="7030A0"/>
                </a:solidFill>
                <a:latin typeface="Times New Roman" pitchFamily="18" charset="0"/>
                <a:cs typeface="Times New Roman" pitchFamily="18" charset="0"/>
              </a:rPr>
              <a:t>CHUẨN ĐOÁN</a:t>
            </a:r>
            <a:endParaRPr lang="en-US" sz="4400" dirty="0">
              <a:solidFill>
                <a:srgbClr val="7030A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0782" y="838200"/>
            <a:ext cx="9123218" cy="6019800"/>
          </a:xfrm>
        </p:spPr>
        <p:txBody>
          <a:bodyPr>
            <a:normAutofit/>
          </a:bodyPr>
          <a:lstStyle/>
          <a:p>
            <a:pPr marL="0" indent="0">
              <a:buNone/>
            </a:pPr>
            <a:r>
              <a:rPr lang="vi-VN" dirty="0"/>
              <a:t> </a:t>
            </a:r>
            <a:r>
              <a:rPr lang="en-US" dirty="0" smtClean="0"/>
              <a:t>-</a:t>
            </a:r>
            <a:r>
              <a:rPr lang="vi-VN" dirty="0" smtClean="0"/>
              <a:t>Tình </a:t>
            </a:r>
            <a:r>
              <a:rPr lang="vi-VN" dirty="0"/>
              <a:t>trạng sốc: da trắng, lạnh, vã mồ hôi, hoặc da tím tái; huyết áp tâm thu ≤ </a:t>
            </a:r>
            <a:r>
              <a:rPr lang="en-US" dirty="0" smtClean="0"/>
              <a:t>90 </a:t>
            </a:r>
            <a:r>
              <a:rPr lang="vi-VN" dirty="0" smtClean="0"/>
              <a:t>mmHg</a:t>
            </a:r>
            <a:r>
              <a:rPr lang="vi-VN" dirty="0"/>
              <a:t>, huyết áp thấp dần cho đến khi không đo được; nhịp tim nhanh và nhỏ</a:t>
            </a:r>
            <a:r>
              <a:rPr lang="vi-VN" dirty="0" smtClean="0"/>
              <a:t>, mạc khó bắt</a:t>
            </a:r>
            <a:r>
              <a:rPr lang="en-US" dirty="0" smtClean="0"/>
              <a:t> </a:t>
            </a:r>
            <a:r>
              <a:rPr lang="vi-VN" dirty="0" smtClean="0"/>
              <a:t>; thiểu </a:t>
            </a:r>
            <a:r>
              <a:rPr lang="vi-VN" dirty="0"/>
              <a:t>niệu hoặc vô niệu; rối loạn ý </a:t>
            </a:r>
            <a:r>
              <a:rPr lang="vi-VN" dirty="0" smtClean="0"/>
              <a:t>thức.</a:t>
            </a:r>
            <a:br>
              <a:rPr lang="vi-VN" dirty="0" smtClean="0"/>
            </a:br>
            <a:r>
              <a:rPr lang="en-US" dirty="0" smtClean="0"/>
              <a:t> -</a:t>
            </a:r>
            <a:r>
              <a:rPr lang="vi-VN" dirty="0" smtClean="0"/>
              <a:t>Khám </a:t>
            </a:r>
            <a:r>
              <a:rPr lang="vi-VN" dirty="0"/>
              <a:t>thực thể thường phát hiện có bệnh lý tim mạch rõ.</a:t>
            </a:r>
            <a:br>
              <a:rPr lang="vi-VN" dirty="0"/>
            </a:br>
            <a:r>
              <a:rPr lang="en-US" dirty="0" smtClean="0"/>
              <a:t> -</a:t>
            </a:r>
            <a:r>
              <a:rPr lang="vi-VN" dirty="0" smtClean="0"/>
              <a:t>Xét </a:t>
            </a:r>
            <a:r>
              <a:rPr lang="vi-VN" dirty="0"/>
              <a:t>nghiệm cận lâm sàng:</a:t>
            </a:r>
            <a:br>
              <a:rPr lang="vi-VN" dirty="0"/>
            </a:br>
            <a:r>
              <a:rPr lang="en-US" dirty="0"/>
              <a:t>+</a:t>
            </a:r>
            <a:r>
              <a:rPr lang="vi-VN" dirty="0" smtClean="0"/>
              <a:t>Nồng </a:t>
            </a:r>
            <a:r>
              <a:rPr lang="vi-VN" dirty="0"/>
              <a:t>độ bão hoà ôxy máu động mạch giảm (SpO2 giảm).</a:t>
            </a:r>
            <a:br>
              <a:rPr lang="vi-VN" dirty="0"/>
            </a:br>
            <a:r>
              <a:rPr lang="en-US" dirty="0"/>
              <a:t>+</a:t>
            </a:r>
            <a:r>
              <a:rPr lang="vi-VN" dirty="0" smtClean="0"/>
              <a:t> </a:t>
            </a:r>
            <a:r>
              <a:rPr lang="vi-VN" dirty="0"/>
              <a:t>Siêu âm tim: giảm cung lượng tim, giảm thể tích tim/phút.</a:t>
            </a:r>
            <a:br>
              <a:rPr lang="vi-VN" dirty="0"/>
            </a:br>
            <a:r>
              <a:rPr lang="en-US" dirty="0"/>
              <a:t>+</a:t>
            </a:r>
            <a:r>
              <a:rPr lang="vi-VN" dirty="0" smtClean="0"/>
              <a:t> </a:t>
            </a:r>
            <a:r>
              <a:rPr lang="vi-VN" dirty="0"/>
              <a:t>ECG: có thể gặp một số hình ảnh rối loạn nhịp nặng gây sốc tim: blốc nhĩ thất độ II và độ III, cơn nhịp nhanh thất, rung thất; hình ảnh nhồi máu cơ tim cấp.</a:t>
            </a:r>
            <a:br>
              <a:rPr lang="vi-VN" dirty="0"/>
            </a:b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891" y="4572000"/>
            <a:ext cx="397365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776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mph" presetSubtype="0" fill="hold" grpId="0" nodeType="clickEffect">
                                  <p:stCondLst>
                                    <p:cond delay="0"/>
                                  </p:stCondLst>
                                  <p:iterate type="lt">
                                    <p:tmPct val="4000"/>
                                  </p:iterate>
                                  <p:childTnLst>
                                    <p:set>
                                      <p:cBhvr override="childStyle">
                                        <p:cTn id="11"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762000"/>
            <a:ext cx="90678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37509" y="41564"/>
            <a:ext cx="4572000" cy="646331"/>
          </a:xfrm>
          <a:prstGeom prst="rect">
            <a:avLst/>
          </a:prstGeom>
          <a:noFill/>
        </p:spPr>
        <p:txBody>
          <a:bodyPr wrap="square" rtlCol="0">
            <a:spAutoFit/>
          </a:bodyPr>
          <a:lstStyle/>
          <a:p>
            <a:pPr algn="ctr"/>
            <a:r>
              <a:rPr lang="en-US" sz="3600" b="1" dirty="0" smtClean="0">
                <a:solidFill>
                  <a:srgbClr val="7030A0"/>
                </a:solidFill>
                <a:latin typeface="Times New Roman" pitchFamily="18" charset="0"/>
                <a:cs typeface="Times New Roman" pitchFamily="18" charset="0"/>
              </a:rPr>
              <a:t>4.CHUẨN </a:t>
            </a:r>
            <a:r>
              <a:rPr lang="en-US" sz="3600" b="1" dirty="0">
                <a:solidFill>
                  <a:srgbClr val="7030A0"/>
                </a:solidFill>
                <a:latin typeface="Times New Roman" pitchFamily="18" charset="0"/>
                <a:cs typeface="Times New Roman" pitchFamily="18" charset="0"/>
              </a:rPr>
              <a:t>ĐOÁN</a:t>
            </a:r>
          </a:p>
        </p:txBody>
      </p:sp>
    </p:spTree>
    <p:extLst>
      <p:ext uri="{BB962C8B-B14F-4D97-AF65-F5344CB8AC3E}">
        <p14:creationId xmlns:p14="http://schemas.microsoft.com/office/powerpoint/2010/main" val="2307007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8991600" cy="6781800"/>
          </a:xfrm>
        </p:spPr>
        <p:txBody>
          <a:bodyPr>
            <a:normAutofit/>
          </a:bodyPr>
          <a:lstStyle/>
          <a:p>
            <a:pPr marL="0" indent="0" algn="ctr">
              <a:buNone/>
            </a:pPr>
            <a:endParaRPr lang="en-US" sz="4800" dirty="0" smtClean="0">
              <a:solidFill>
                <a:schemeClr val="tx1">
                  <a:lumMod val="95000"/>
                  <a:lumOff val="5000"/>
                </a:schemeClr>
              </a:solidFill>
              <a:latin typeface="Times New Roman" pitchFamily="18" charset="0"/>
              <a:cs typeface="Times New Roman" pitchFamily="18" charset="0"/>
            </a:endParaRPr>
          </a:p>
          <a:p>
            <a:pPr marL="0" indent="0" algn="ctr">
              <a:buNone/>
            </a:pPr>
            <a:r>
              <a:rPr lang="en-US" sz="4800" b="1" dirty="0" smtClean="0">
                <a:solidFill>
                  <a:schemeClr val="tx1">
                    <a:lumMod val="95000"/>
                    <a:lumOff val="5000"/>
                  </a:schemeClr>
                </a:solidFill>
                <a:latin typeface="Times New Roman" pitchFamily="18" charset="0"/>
                <a:cs typeface="Times New Roman" pitchFamily="18" charset="0"/>
              </a:rPr>
              <a:t>5.XỬ</a:t>
            </a:r>
            <a:r>
              <a:rPr lang="en-US" sz="4800" b="1" dirty="0" smtClean="0">
                <a:solidFill>
                  <a:schemeClr val="tx1">
                    <a:lumMod val="95000"/>
                    <a:lumOff val="5000"/>
                  </a:schemeClr>
                </a:solidFill>
              </a:rPr>
              <a:t> </a:t>
            </a:r>
            <a:r>
              <a:rPr lang="en-US" sz="4800" b="1" dirty="0">
                <a:solidFill>
                  <a:schemeClr val="tx1">
                    <a:lumMod val="95000"/>
                    <a:lumOff val="5000"/>
                  </a:schemeClr>
                </a:solidFill>
              </a:rPr>
              <a:t>TRÍ VÀ ĐIỀU </a:t>
            </a:r>
            <a:r>
              <a:rPr lang="en-US" sz="4800" b="1" dirty="0" smtClean="0">
                <a:solidFill>
                  <a:schemeClr val="tx1">
                    <a:lumMod val="95000"/>
                    <a:lumOff val="5000"/>
                  </a:schemeClr>
                </a:solidFill>
              </a:rPr>
              <a:t>TRỊ</a:t>
            </a:r>
            <a:endParaRPr lang="en-US" sz="4800" b="1" dirty="0">
              <a:solidFill>
                <a:schemeClr val="tx1">
                  <a:lumMod val="95000"/>
                  <a:lumOff val="5000"/>
                </a:schemeClr>
              </a:solidFill>
            </a:endParaRPr>
          </a:p>
        </p:txBody>
      </p:sp>
      <p:pic>
        <p:nvPicPr>
          <p:cNvPr id="9220" name="Picture 4" descr="http://www.sosphonerepairs.com.au/wp-content/themes/sos-phone-repairs-1-1/images/sos-phone-repair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971800"/>
            <a:ext cx="74676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40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1143000"/>
          </a:xfrm>
        </p:spPr>
        <p:txBody>
          <a:bodyPr>
            <a:noAutofit/>
          </a:bodyPr>
          <a:lstStyle/>
          <a:p>
            <a:pPr algn="ctr"/>
            <a:r>
              <a:rPr lang="vi-VN" sz="4000" b="1" dirty="0" smtClean="0">
                <a:solidFill>
                  <a:srgbClr val="7030A0"/>
                </a:solidFill>
              </a:rPr>
              <a:t>5</a:t>
            </a:r>
            <a:r>
              <a:rPr lang="en-US" sz="4000" b="1" dirty="0" smtClean="0">
                <a:solidFill>
                  <a:srgbClr val="7030A0"/>
                </a:solidFill>
              </a:rPr>
              <a:t>.1</a:t>
            </a:r>
            <a:r>
              <a:rPr lang="vi-VN" sz="4000" b="1" dirty="0" smtClean="0">
                <a:solidFill>
                  <a:srgbClr val="7030A0"/>
                </a:solidFill>
              </a:rPr>
              <a:t> </a:t>
            </a:r>
            <a:r>
              <a:rPr lang="vi-VN" sz="4000" b="1" dirty="0">
                <a:solidFill>
                  <a:srgbClr val="7030A0"/>
                </a:solidFill>
              </a:rPr>
              <a:t>Xử trí ban đầu và vận chuyển </a:t>
            </a:r>
            <a:r>
              <a:rPr lang="en-US" sz="4000" b="1" dirty="0" smtClean="0">
                <a:solidFill>
                  <a:srgbClr val="7030A0"/>
                </a:solidFill>
              </a:rPr>
              <a:t/>
            </a:r>
            <a:br>
              <a:rPr lang="en-US" sz="4000" b="1" dirty="0" smtClean="0">
                <a:solidFill>
                  <a:srgbClr val="7030A0"/>
                </a:solidFill>
              </a:rPr>
            </a:br>
            <a:r>
              <a:rPr lang="vi-VN" sz="4000" b="1" dirty="0" smtClean="0">
                <a:solidFill>
                  <a:srgbClr val="7030A0"/>
                </a:solidFill>
              </a:rPr>
              <a:t>cấp </a:t>
            </a:r>
            <a:r>
              <a:rPr lang="vi-VN" sz="4000" b="1" dirty="0">
                <a:solidFill>
                  <a:srgbClr val="7030A0"/>
                </a:solidFill>
              </a:rPr>
              <a:t>cứu</a:t>
            </a:r>
            <a:endParaRPr lang="en-US" sz="4000" dirty="0">
              <a:solidFill>
                <a:srgbClr val="7030A0"/>
              </a:solidFill>
            </a:endParaRPr>
          </a:p>
        </p:txBody>
      </p:sp>
      <p:sp>
        <p:nvSpPr>
          <p:cNvPr id="3" name="Content Placeholder 2"/>
          <p:cNvSpPr>
            <a:spLocks noGrp="1"/>
          </p:cNvSpPr>
          <p:nvPr>
            <p:ph sz="quarter" idx="1"/>
          </p:nvPr>
        </p:nvSpPr>
        <p:spPr>
          <a:xfrm>
            <a:off x="0" y="1219200"/>
            <a:ext cx="9144000" cy="3429000"/>
          </a:xfrm>
        </p:spPr>
        <p:txBody>
          <a:bodyPr>
            <a:normAutofit lnSpcReduction="10000"/>
          </a:bodyPr>
          <a:lstStyle/>
          <a:p>
            <a:pPr marL="0" indent="0">
              <a:buNone/>
            </a:pPr>
            <a:r>
              <a:rPr lang="vi-VN" b="1" dirty="0" smtClean="0"/>
              <a:t>-</a:t>
            </a:r>
            <a:r>
              <a:rPr lang="vi-VN" b="1" dirty="0"/>
              <a:t> </a:t>
            </a:r>
            <a:r>
              <a:rPr lang="vi-VN" dirty="0"/>
              <a:t>Nhanh chóng xác định tình trạng sốc tim của bệnh nhân, loại trừ các nguyên nhân khác gây ra huyết áp thấp. </a:t>
            </a:r>
            <a:br>
              <a:rPr lang="vi-VN" dirty="0"/>
            </a:br>
            <a:r>
              <a:rPr lang="vi-VN" b="1" dirty="0" smtClean="0"/>
              <a:t>-</a:t>
            </a:r>
            <a:r>
              <a:rPr lang="vi-VN" b="1" dirty="0"/>
              <a:t> </a:t>
            </a:r>
            <a:r>
              <a:rPr lang="vi-VN" dirty="0"/>
              <a:t>Giảm tối đa các gắng sức: giảm đau, giảm căng thẳng lo âu. </a:t>
            </a:r>
            <a:br>
              <a:rPr lang="vi-VN" dirty="0"/>
            </a:br>
            <a:r>
              <a:rPr lang="vi-VN" b="1" dirty="0" smtClean="0"/>
              <a:t>-</a:t>
            </a:r>
            <a:r>
              <a:rPr lang="vi-VN" b="1" dirty="0"/>
              <a:t> </a:t>
            </a:r>
            <a:r>
              <a:rPr lang="vi-VN" dirty="0"/>
              <a:t>Thiết lập đường truyền tĩnh mạch. </a:t>
            </a:r>
            <a:br>
              <a:rPr lang="vi-VN" dirty="0"/>
            </a:br>
            <a:r>
              <a:rPr lang="vi-VN" b="1" dirty="0" smtClean="0"/>
              <a:t>-</a:t>
            </a:r>
            <a:r>
              <a:rPr lang="vi-VN" b="1" dirty="0"/>
              <a:t> </a:t>
            </a:r>
            <a:r>
              <a:rPr lang="vi-VN" dirty="0"/>
              <a:t>Hỗ trợ thở oxy (nếu có). </a:t>
            </a:r>
            <a:br>
              <a:rPr lang="vi-VN" dirty="0"/>
            </a:br>
            <a:r>
              <a:rPr lang="vi-VN" b="1" dirty="0" smtClean="0"/>
              <a:t>-</a:t>
            </a:r>
            <a:r>
              <a:rPr lang="vi-VN" b="1" dirty="0"/>
              <a:t> </a:t>
            </a:r>
            <a:r>
              <a:rPr lang="vi-VN" dirty="0"/>
              <a:t>Làm điện tim, xác định chẩn đoán nhồi máu cơ tim cấp và xét chỉ định dùng thuốc tiêu sợi huyết nếu thời gian vận chuyển đến trung tâm can thiệp mạch gần nhất trên 3 giờ. </a:t>
            </a:r>
            <a:br>
              <a:rPr lang="vi-VN" dirty="0"/>
            </a:br>
            <a:r>
              <a:rPr lang="vi-VN" b="1" dirty="0" smtClean="0"/>
              <a:t>-</a:t>
            </a:r>
            <a:r>
              <a:rPr lang="vi-VN" b="1" dirty="0"/>
              <a:t> </a:t>
            </a:r>
            <a:r>
              <a:rPr lang="vi-VN" dirty="0"/>
              <a:t>Vận chuyển bệnh nhân đến các trung tâm cấp cứu và hồi sức gần nhất. </a:t>
            </a:r>
            <a:br>
              <a:rPr lang="vi-VN" dirty="0"/>
            </a:br>
            <a:endParaRPr lang="en-US" dirty="0"/>
          </a:p>
        </p:txBody>
      </p:sp>
      <p:pic>
        <p:nvPicPr>
          <p:cNvPr id="4" name="Picture 2" descr="http://img.khoahoc.tv/photos/image/2015/10/23/cap-cu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0" y="4475018"/>
            <a:ext cx="44577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56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 y="0"/>
            <a:ext cx="9130145" cy="685800"/>
          </a:xfrm>
        </p:spPr>
        <p:txBody>
          <a:bodyPr>
            <a:noAutofit/>
          </a:bodyPr>
          <a:lstStyle/>
          <a:p>
            <a:pPr algn="ctr"/>
            <a:r>
              <a:rPr lang="en-US" sz="4000" b="1" dirty="0" smtClean="0">
                <a:solidFill>
                  <a:srgbClr val="7030A0"/>
                </a:solidFill>
                <a:latin typeface="Times New Roman" pitchFamily="18" charset="0"/>
                <a:cs typeface="Times New Roman" pitchFamily="18" charset="0"/>
              </a:rPr>
              <a:t>5.2 XỬ </a:t>
            </a:r>
            <a:r>
              <a:rPr lang="en-US" sz="4000" b="1" dirty="0">
                <a:solidFill>
                  <a:srgbClr val="7030A0"/>
                </a:solidFill>
                <a:latin typeface="Times New Roman" pitchFamily="18" charset="0"/>
                <a:cs typeface="Times New Roman" pitchFamily="18" charset="0"/>
              </a:rPr>
              <a:t>TRÍ TẠI BỆNH VIỆN</a:t>
            </a:r>
          </a:p>
        </p:txBody>
      </p:sp>
      <p:sp>
        <p:nvSpPr>
          <p:cNvPr id="3" name="Content Placeholder 2"/>
          <p:cNvSpPr>
            <a:spLocks noGrp="1"/>
          </p:cNvSpPr>
          <p:nvPr>
            <p:ph sz="quarter" idx="1"/>
          </p:nvPr>
        </p:nvSpPr>
        <p:spPr>
          <a:xfrm>
            <a:off x="0" y="685800"/>
            <a:ext cx="9144000" cy="6172200"/>
          </a:xfrm>
        </p:spPr>
        <p:txBody>
          <a:bodyPr>
            <a:normAutofit/>
          </a:bodyPr>
          <a:lstStyle/>
          <a:p>
            <a:pPr marL="0" indent="0">
              <a:buNone/>
            </a:pPr>
            <a:r>
              <a:rPr lang="en-US" sz="2200" dirty="0" smtClean="0"/>
              <a:t>-</a:t>
            </a:r>
            <a:r>
              <a:rPr lang="vi-VN" sz="2200" dirty="0" smtClean="0"/>
              <a:t> </a:t>
            </a:r>
            <a:r>
              <a:rPr lang="vi-VN" sz="2200" dirty="0"/>
              <a:t>Ngay lập tức tiến hành cấp cứu tổng </a:t>
            </a:r>
            <a:r>
              <a:rPr lang="vi-VN" sz="2200" dirty="0" smtClean="0"/>
              <a:t>hợp</a:t>
            </a:r>
            <a:r>
              <a:rPr lang="en-US" sz="2200" dirty="0"/>
              <a:t>,</a:t>
            </a:r>
            <a:r>
              <a:rPr lang="vi-VN" sz="2200" dirty="0" smtClean="0"/>
              <a:t> nhằm </a:t>
            </a:r>
            <a:r>
              <a:rPr lang="vi-VN" sz="2200" dirty="0"/>
              <a:t>mục đích:</a:t>
            </a:r>
            <a:br>
              <a:rPr lang="vi-VN" sz="2200" dirty="0"/>
            </a:br>
            <a:r>
              <a:rPr lang="en-US" sz="2200" dirty="0"/>
              <a:t>+</a:t>
            </a:r>
            <a:r>
              <a:rPr lang="vi-VN" sz="2200" dirty="0" smtClean="0"/>
              <a:t> </a:t>
            </a:r>
            <a:r>
              <a:rPr lang="vi-VN" sz="2200" dirty="0"/>
              <a:t>Đưa bệnh nhân ra khỏi tình trạng sốc.</a:t>
            </a:r>
            <a:br>
              <a:rPr lang="vi-VN" sz="2200" dirty="0"/>
            </a:br>
            <a:r>
              <a:rPr lang="en-US" sz="2200" dirty="0"/>
              <a:t>+</a:t>
            </a:r>
            <a:r>
              <a:rPr lang="vi-VN" sz="2200" dirty="0" smtClean="0"/>
              <a:t>Điều </a:t>
            </a:r>
            <a:r>
              <a:rPr lang="vi-VN" sz="2200" dirty="0"/>
              <a:t>trị nguyên nhân sốc.</a:t>
            </a:r>
            <a:br>
              <a:rPr lang="vi-VN" sz="2200" dirty="0"/>
            </a:br>
            <a:r>
              <a:rPr lang="en-US" sz="2200" dirty="0"/>
              <a:t>+</a:t>
            </a:r>
            <a:r>
              <a:rPr lang="vi-VN" sz="2200" dirty="0" smtClean="0"/>
              <a:t>Tránh </a:t>
            </a:r>
            <a:r>
              <a:rPr lang="vi-VN" sz="2200" dirty="0"/>
              <a:t>sốc tái phát.</a:t>
            </a:r>
            <a:br>
              <a:rPr lang="vi-VN" sz="2200" dirty="0"/>
            </a:br>
            <a:r>
              <a:rPr lang="en-US" sz="2200" dirty="0"/>
              <a:t>-</a:t>
            </a:r>
            <a:r>
              <a:rPr lang="vi-VN" sz="2200" dirty="0" smtClean="0"/>
              <a:t> </a:t>
            </a:r>
            <a:r>
              <a:rPr lang="vi-VN" sz="2200" dirty="0"/>
              <a:t>Cấp cứu nhằm 3 mục tiêu:</a:t>
            </a:r>
            <a:br>
              <a:rPr lang="vi-VN" sz="2200" dirty="0"/>
            </a:br>
            <a:r>
              <a:rPr lang="en-US" sz="2200" dirty="0"/>
              <a:t>+</a:t>
            </a:r>
            <a:r>
              <a:rPr lang="vi-VN" sz="2200" dirty="0" smtClean="0"/>
              <a:t>Bảo </a:t>
            </a:r>
            <a:r>
              <a:rPr lang="vi-VN" sz="2200" dirty="0"/>
              <a:t>đảm thông khí tốt.</a:t>
            </a:r>
            <a:br>
              <a:rPr lang="vi-VN" sz="2200" dirty="0"/>
            </a:br>
            <a:r>
              <a:rPr lang="en-US" sz="2200" dirty="0"/>
              <a:t>+</a:t>
            </a:r>
            <a:r>
              <a:rPr lang="vi-VN" sz="2200" dirty="0" smtClean="0"/>
              <a:t>Bù </a:t>
            </a:r>
            <a:r>
              <a:rPr lang="vi-VN" sz="2200" dirty="0"/>
              <a:t>đủ khối lượng máu lưu hành.</a:t>
            </a:r>
            <a:br>
              <a:rPr lang="vi-VN" sz="2200" dirty="0"/>
            </a:br>
            <a:r>
              <a:rPr lang="en-US" sz="2200" dirty="0"/>
              <a:t>+</a:t>
            </a:r>
            <a:r>
              <a:rPr lang="vi-VN" sz="2200" dirty="0" smtClean="0"/>
              <a:t>Bảo </a:t>
            </a:r>
            <a:r>
              <a:rPr lang="vi-VN" sz="2200" dirty="0"/>
              <a:t>đảm chu kỳ co bóp của tim.</a:t>
            </a:r>
            <a:endParaRPr lang="en-US" sz="2200" dirty="0"/>
          </a:p>
        </p:txBody>
      </p:sp>
      <p:pic>
        <p:nvPicPr>
          <p:cNvPr id="8194" name="Picture 2" descr="https://tiengsonghuong.files.wordpress.com/2013/10/hstpcc14-1.jpg?w=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1400"/>
            <a:ext cx="45720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img.vietnamplus.vn/t660/Uploaded/xpcwvovt/2014_04_02/201424_truyenmau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657600"/>
            <a:ext cx="45720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90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barn(inVertical)">
                                      <p:cBhvr>
                                        <p:cTn id="17" dur="500"/>
                                        <p:tgtEl>
                                          <p:spTgt spid="8194"/>
                                        </p:tgtEl>
                                      </p:cBhvr>
                                    </p:animEffect>
                                  </p:childTnLst>
                                </p:cTn>
                              </p:par>
                              <p:par>
                                <p:cTn id="18" presetID="16" presetClass="entr" presetSubtype="21" fill="hold" nodeType="withEffect">
                                  <p:stCondLst>
                                    <p:cond delay="0"/>
                                  </p:stCondLst>
                                  <p:childTnLst>
                                    <p:set>
                                      <p:cBhvr>
                                        <p:cTn id="19" dur="1" fill="hold">
                                          <p:stCondLst>
                                            <p:cond delay="0"/>
                                          </p:stCondLst>
                                        </p:cTn>
                                        <p:tgtEl>
                                          <p:spTgt spid="8196"/>
                                        </p:tgtEl>
                                        <p:attrNameLst>
                                          <p:attrName>style.visibility</p:attrName>
                                        </p:attrNameLst>
                                      </p:cBhvr>
                                      <p:to>
                                        <p:strVal val="visible"/>
                                      </p:to>
                                    </p:set>
                                    <p:animEffect transition="in" filter="barn(inVertical)">
                                      <p:cBhvr>
                                        <p:cTn id="20"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838200"/>
          </a:xfrm>
        </p:spPr>
        <p:txBody>
          <a:bodyPr>
            <a:normAutofit/>
          </a:bodyPr>
          <a:lstStyle/>
          <a:p>
            <a:r>
              <a:rPr lang="en-US" sz="3600" b="1" i="1" dirty="0" smtClean="0">
                <a:solidFill>
                  <a:srgbClr val="7030A0"/>
                </a:solidFill>
                <a:latin typeface="Times New Roman" pitchFamily="18" charset="0"/>
                <a:cs typeface="Times New Roman" pitchFamily="18" charset="0"/>
              </a:rPr>
              <a:t>5.</a:t>
            </a:r>
            <a:r>
              <a:rPr lang="en-US" sz="3600" b="1" i="1" dirty="0" smtClean="0">
                <a:solidFill>
                  <a:srgbClr val="7030A0"/>
                </a:solidFill>
              </a:rPr>
              <a:t>3 </a:t>
            </a:r>
            <a:r>
              <a:rPr lang="vi-VN" sz="3600" b="1" i="1" dirty="0" smtClean="0">
                <a:solidFill>
                  <a:srgbClr val="7030A0"/>
                </a:solidFill>
              </a:rPr>
              <a:t>Các </a:t>
            </a:r>
            <a:r>
              <a:rPr lang="vi-VN" sz="3600" b="1" i="1" dirty="0">
                <a:solidFill>
                  <a:srgbClr val="7030A0"/>
                </a:solidFill>
              </a:rPr>
              <a:t>biện pháp cụ thể</a:t>
            </a:r>
            <a:r>
              <a:rPr lang="vi-VN" sz="3600" b="1" dirty="0">
                <a:solidFill>
                  <a:srgbClr val="7030A0"/>
                </a:solidFill>
              </a:rPr>
              <a:t>:</a:t>
            </a:r>
            <a:endParaRPr lang="en-US" sz="3600" dirty="0">
              <a:solidFill>
                <a:srgbClr val="7030A0"/>
              </a:solidFill>
            </a:endParaRPr>
          </a:p>
        </p:txBody>
      </p:sp>
      <p:sp>
        <p:nvSpPr>
          <p:cNvPr id="3" name="Content Placeholder 2"/>
          <p:cNvSpPr>
            <a:spLocks noGrp="1"/>
          </p:cNvSpPr>
          <p:nvPr>
            <p:ph sz="quarter" idx="1"/>
          </p:nvPr>
        </p:nvSpPr>
        <p:spPr>
          <a:xfrm>
            <a:off x="0" y="838200"/>
            <a:ext cx="9144000" cy="4873752"/>
          </a:xfrm>
        </p:spPr>
        <p:txBody>
          <a:bodyPr/>
          <a:lstStyle/>
          <a:p>
            <a:pPr marL="0" indent="0">
              <a:buNone/>
            </a:pPr>
            <a:r>
              <a:rPr lang="vi-VN" dirty="0"/>
              <a:t/>
            </a:r>
            <a:br>
              <a:rPr lang="vi-VN" dirty="0"/>
            </a:br>
            <a:r>
              <a:rPr lang="vi-VN" dirty="0"/>
              <a:t>- Thở ôxy qua mũi, hoặc hô hấp hỗ trợ qua mask, thông khí nhân tạo qua nội khí quản.</a:t>
            </a:r>
            <a:br>
              <a:rPr lang="vi-VN" dirty="0"/>
            </a:br>
            <a:r>
              <a:rPr lang="vi-VN" dirty="0"/>
              <a:t>- Dùng thuốc trợ tim và nâng huyết áp để tăng cung lượng tim và tăng huyết áp.</a:t>
            </a:r>
            <a:br>
              <a:rPr lang="vi-VN" dirty="0"/>
            </a:br>
            <a:r>
              <a:rPr lang="vi-VN" dirty="0"/>
              <a:t>- Dùng các thuốc giảm đau, thuốc an thần, thuốc chống đông máu (tùy theo nguyên nhân gây sốc).</a:t>
            </a:r>
            <a:br>
              <a:rPr lang="vi-VN" dirty="0"/>
            </a:br>
            <a:r>
              <a:rPr lang="vi-VN" dirty="0"/>
              <a:t>- Điều trị rối loạn nhịp tim: điều trị bằng thuốc hoặc bằng sốc điện.</a:t>
            </a:r>
            <a:br>
              <a:rPr lang="vi-VN" dirty="0"/>
            </a:br>
            <a:r>
              <a:rPr lang="vi-VN" dirty="0"/>
              <a:t>- Điều chỉnh cân bằng nước và điện giải</a:t>
            </a:r>
            <a:endParaRPr lang="en-US" dirty="0"/>
          </a:p>
        </p:txBody>
      </p:sp>
      <p:pic>
        <p:nvPicPr>
          <p:cNvPr id="5122" name="Picture 2" descr="http://img.khoahoc.tv/photos/image/2015/10/23/cap-cu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191000"/>
            <a:ext cx="44577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9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lgn="ctr"/>
            <a:r>
              <a:rPr lang="en-US" b="1" dirty="0" smtClean="0">
                <a:solidFill>
                  <a:srgbClr val="7030A0"/>
                </a:solidFill>
                <a:latin typeface="Times New Roman" pitchFamily="18" charset="0"/>
                <a:cs typeface="Times New Roman" pitchFamily="18" charset="0"/>
              </a:rPr>
              <a:t>5.4 CÁC </a:t>
            </a:r>
            <a:r>
              <a:rPr lang="en-US" b="1" dirty="0">
                <a:solidFill>
                  <a:srgbClr val="7030A0"/>
                </a:solidFill>
                <a:latin typeface="Times New Roman" pitchFamily="18" charset="0"/>
                <a:cs typeface="Times New Roman" pitchFamily="18" charset="0"/>
              </a:rPr>
              <a:t>LOẠI THUỐC SỬ DỤNG</a:t>
            </a:r>
          </a:p>
        </p:txBody>
      </p:sp>
      <p:sp>
        <p:nvSpPr>
          <p:cNvPr id="3" name="Content Placeholder 2"/>
          <p:cNvSpPr>
            <a:spLocks noGrp="1"/>
          </p:cNvSpPr>
          <p:nvPr>
            <p:ph sz="quarter" idx="1"/>
          </p:nvPr>
        </p:nvSpPr>
        <p:spPr>
          <a:xfrm>
            <a:off x="533400" y="914400"/>
            <a:ext cx="7772400" cy="5638800"/>
          </a:xfrm>
        </p:spPr>
        <p:txBody>
          <a:bodyPr>
            <a:noAutofit/>
          </a:bodyPr>
          <a:lstStyle/>
          <a:p>
            <a:pPr marL="0" indent="0" algn="ctr">
              <a:buNone/>
            </a:pPr>
            <a:r>
              <a:rPr lang="vi-VN" sz="2300" dirty="0">
                <a:solidFill>
                  <a:srgbClr val="0070C0"/>
                </a:solidFill>
              </a:rPr>
              <a:t>Thuốc để điều trị sốc tim làm việc để cải thiện lưu lượng máu qua tim và tăng khả năng bơm của tim.</a:t>
            </a:r>
            <a:endParaRPr lang="en-US" sz="2300" dirty="0" smtClean="0">
              <a:solidFill>
                <a:srgbClr val="0070C0"/>
              </a:solidFill>
            </a:endParaRPr>
          </a:p>
          <a:p>
            <a:pPr>
              <a:buFont typeface="Wingdings" pitchFamily="2" charset="2"/>
              <a:buChar char="Ø"/>
            </a:pPr>
            <a:r>
              <a:rPr lang="vi-VN" sz="2300" dirty="0" smtClean="0"/>
              <a:t>Aspirin </a:t>
            </a:r>
            <a:r>
              <a:rPr lang="vi-VN" sz="2300" dirty="0"/>
              <a:t>làm giảm đông máu và giúp giữ cho máu chảy qua động </a:t>
            </a:r>
            <a:r>
              <a:rPr lang="vi-VN" sz="2300" dirty="0" smtClean="0"/>
              <a:t>mạc</a:t>
            </a:r>
            <a:endParaRPr lang="en-US" sz="2300" dirty="0" smtClean="0"/>
          </a:p>
          <a:p>
            <a:pPr>
              <a:buFont typeface="Wingdings" pitchFamily="2" charset="2"/>
              <a:buChar char="Ø"/>
            </a:pPr>
            <a:r>
              <a:rPr lang="en-US" sz="2300" dirty="0" err="1" smtClean="0">
                <a:latin typeface="Times New Roman" pitchFamily="18" charset="0"/>
                <a:cs typeface="Times New Roman" pitchFamily="18" charset="0"/>
              </a:rPr>
              <a:t>Tiêu</a:t>
            </a:r>
            <a:r>
              <a:rPr lang="en-US" sz="2300" dirty="0">
                <a:latin typeface="Times New Roman" pitchFamily="18" charset="0"/>
                <a:cs typeface="Times New Roman" pitchFamily="18" charset="0"/>
              </a:rPr>
              <a:t> </a:t>
            </a:r>
            <a:r>
              <a:rPr lang="en-US" sz="2300" dirty="0" err="1" smtClean="0">
                <a:latin typeface="Times New Roman" pitchFamily="18" charset="0"/>
                <a:cs typeface="Times New Roman" pitchFamily="18" charset="0"/>
              </a:rPr>
              <a:t>huyết</a:t>
            </a:r>
            <a:r>
              <a:rPr lang="en-US" sz="2300" dirty="0">
                <a:latin typeface="Times New Roman" pitchFamily="18" charset="0"/>
                <a:cs typeface="Times New Roman" pitchFamily="18" charset="0"/>
              </a:rPr>
              <a:t> </a:t>
            </a:r>
            <a:r>
              <a:rPr lang="en-US" sz="2300" dirty="0" err="1" smtClean="0">
                <a:latin typeface="Times New Roman" pitchFamily="18" charset="0"/>
                <a:cs typeface="Times New Roman" pitchFamily="18" charset="0"/>
              </a:rPr>
              <a:t>khối</a:t>
            </a:r>
            <a:r>
              <a:rPr lang="en-US" sz="2300" dirty="0" smtClean="0">
                <a:latin typeface="Times New Roman" pitchFamily="18" charset="0"/>
                <a:cs typeface="Times New Roman" pitchFamily="18" charset="0"/>
              </a:rPr>
              <a:t> </a:t>
            </a:r>
            <a:r>
              <a:rPr lang="en-US" sz="2300" dirty="0">
                <a:latin typeface="Times New Roman" pitchFamily="18" charset="0"/>
                <a:cs typeface="Times New Roman" pitchFamily="18" charset="0"/>
              </a:rPr>
              <a:t>( </a:t>
            </a:r>
            <a:r>
              <a:rPr lang="en-US" sz="2300" dirty="0" err="1" smtClean="0">
                <a:latin typeface="Times New Roman" pitchFamily="18" charset="0"/>
                <a:cs typeface="Times New Roman" pitchFamily="18" charset="0"/>
              </a:rPr>
              <a:t>gọi</a:t>
            </a:r>
            <a:r>
              <a:rPr lang="en-US" sz="2300" dirty="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là</a:t>
            </a:r>
            <a:r>
              <a:rPr lang="en-US" sz="2300" dirty="0">
                <a:latin typeface="Times New Roman" pitchFamily="18" charset="0"/>
                <a:cs typeface="Times New Roman" pitchFamily="18" charset="0"/>
              </a:rPr>
              <a:t> </a:t>
            </a:r>
            <a:r>
              <a:rPr lang="en-US" sz="2300" dirty="0" smtClean="0"/>
              <a:t>c</a:t>
            </a:r>
            <a:r>
              <a:rPr lang="vi-VN" sz="2300" dirty="0" smtClean="0"/>
              <a:t>lotbusters</a:t>
            </a:r>
            <a:r>
              <a:rPr lang="en-US" sz="2300" dirty="0" smtClean="0"/>
              <a:t>)</a:t>
            </a:r>
            <a:r>
              <a:rPr lang="en-US" sz="2300" dirty="0"/>
              <a:t>:</a:t>
            </a:r>
            <a:r>
              <a:rPr lang="vi-VN" sz="2300" dirty="0" smtClean="0"/>
              <a:t> </a:t>
            </a:r>
            <a:r>
              <a:rPr lang="vi-VN" sz="2300" dirty="0"/>
              <a:t>giúp hòa tan cục máu đông ngăn chặn lưu lượng máu tới </a:t>
            </a:r>
            <a:r>
              <a:rPr lang="vi-VN" sz="2300" dirty="0" smtClean="0"/>
              <a:t>tim.</a:t>
            </a:r>
            <a:r>
              <a:rPr lang="vi-VN" sz="2300" dirty="0"/>
              <a:t> </a:t>
            </a:r>
            <a:r>
              <a:rPr lang="en-US" sz="2300" dirty="0" smtClean="0"/>
              <a:t>c</a:t>
            </a:r>
            <a:r>
              <a:rPr lang="vi-VN" sz="2300" dirty="0" smtClean="0"/>
              <a:t>hỉ </a:t>
            </a:r>
            <a:r>
              <a:rPr lang="vi-VN" sz="2300" dirty="0"/>
              <a:t>định tiêu huyết khối thường chỉ khi đặt ống thông tim khẩn cấp không có </a:t>
            </a:r>
            <a:r>
              <a:rPr lang="vi-VN" sz="2300" dirty="0" smtClean="0"/>
              <a:t>sẵn</a:t>
            </a:r>
            <a:r>
              <a:rPr lang="en-US" sz="2300" dirty="0" smtClean="0"/>
              <a:t>.</a:t>
            </a:r>
          </a:p>
          <a:p>
            <a:pPr>
              <a:buFont typeface="Wingdings" pitchFamily="2" charset="2"/>
              <a:buChar char="Ø"/>
            </a:pPr>
            <a:r>
              <a:rPr lang="vi-VN" sz="2300" dirty="0"/>
              <a:t>Các thuốc làm loãng máu. Có thể sẽ được cung cấp thuốc khác, chẳng hạn như heparin, để làm cho máu ít dính hơn và ít có khả năng hình thành cục máu đông nguy hiểm hơn. Heparin được tiêm tĩnh mạch hoặc tiêm dưới da và thường được sử dụng trong vài ngày đầu sau khi cơn đau tim</a:t>
            </a:r>
            <a:r>
              <a:rPr lang="vi-VN" sz="2300" dirty="0" smtClean="0"/>
              <a:t>.</a:t>
            </a:r>
            <a:endParaRPr lang="en-US" sz="2300" dirty="0" smtClean="0"/>
          </a:p>
          <a:p>
            <a:pPr>
              <a:buFont typeface="Wingdings" pitchFamily="2" charset="2"/>
              <a:buChar char="Ø"/>
            </a:pPr>
            <a:r>
              <a:rPr lang="en-US" sz="2300" dirty="0" err="1" smtClean="0">
                <a:latin typeface="Times New Roman" pitchFamily="18" charset="0"/>
                <a:cs typeface="Times New Roman" pitchFamily="18" charset="0"/>
              </a:rPr>
              <a:t>Thuốc</a:t>
            </a:r>
            <a:r>
              <a:rPr lang="en-US" sz="2300" dirty="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vận</a:t>
            </a:r>
            <a:r>
              <a:rPr lang="en-US" sz="2300" dirty="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mạch</a:t>
            </a:r>
            <a:r>
              <a:rPr lang="en-US" sz="2300" dirty="0" smtClean="0"/>
              <a:t> :D</a:t>
            </a:r>
            <a:r>
              <a:rPr lang="vi-VN" sz="2300" dirty="0" smtClean="0"/>
              <a:t>opamine </a:t>
            </a:r>
            <a:r>
              <a:rPr lang="vi-VN" sz="2300" dirty="0"/>
              <a:t>hoặc epinephrine, để cố gắng cải thiện và hỗ trợ chức năng tim cho đến khi phương pháp trị liệu khác bắt đầu hiệu quả.</a:t>
            </a:r>
            <a:endParaRPr lang="en-US" sz="2300" dirty="0"/>
          </a:p>
        </p:txBody>
      </p:sp>
    </p:spTree>
    <p:extLst>
      <p:ext uri="{BB962C8B-B14F-4D97-AF65-F5344CB8AC3E}">
        <p14:creationId xmlns:p14="http://schemas.microsoft.com/office/powerpoint/2010/main" val="404947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6927"/>
            <a:ext cx="8991600" cy="678873"/>
          </a:xfrm>
        </p:spPr>
        <p:txBody>
          <a:bodyPr>
            <a:normAutofit fontScale="90000"/>
          </a:bodyPr>
          <a:lstStyle/>
          <a:p>
            <a:pPr algn="ctr"/>
            <a:r>
              <a:rPr lang="en-US" sz="4000" b="1" dirty="0" smtClean="0">
                <a:solidFill>
                  <a:srgbClr val="7030A0"/>
                </a:solidFill>
                <a:latin typeface="Times New Roman" pitchFamily="18" charset="0"/>
                <a:cs typeface="Times New Roman" pitchFamily="18" charset="0"/>
              </a:rPr>
              <a:t>6.PHÒNG CHỐNG </a:t>
            </a:r>
            <a:endParaRPr lang="en-US" sz="4000" b="1" dirty="0">
              <a:solidFill>
                <a:srgbClr val="7030A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13855" y="685800"/>
            <a:ext cx="9144000" cy="3352800"/>
          </a:xfrm>
        </p:spPr>
        <p:txBody>
          <a:bodyPr>
            <a:normAutofit/>
          </a:bodyPr>
          <a:lstStyle/>
          <a:p>
            <a:pPr marL="0" indent="0">
              <a:buNone/>
            </a:pPr>
            <a:r>
              <a:rPr lang="vi-VN" sz="2200" dirty="0">
                <a:solidFill>
                  <a:srgbClr val="0070C0"/>
                </a:solidFill>
              </a:rPr>
              <a:t>Việc thay đổi lối sống có thể sử dụng có thể giúp ngăn ngừa một cơn đau tim. Những thay đổi lối sống bao </a:t>
            </a:r>
            <a:r>
              <a:rPr lang="vi-VN" sz="2200" dirty="0" smtClean="0">
                <a:solidFill>
                  <a:srgbClr val="0070C0"/>
                </a:solidFill>
              </a:rPr>
              <a:t>gồm</a:t>
            </a:r>
            <a:r>
              <a:rPr lang="vi-VN" sz="2200" dirty="0" smtClean="0"/>
              <a:t>:</a:t>
            </a:r>
            <a:endParaRPr lang="en-US" sz="2200" dirty="0" smtClean="0"/>
          </a:p>
          <a:p>
            <a:pPr>
              <a:buFont typeface="Wingdings" pitchFamily="2" charset="2"/>
              <a:buChar char="ü"/>
            </a:pPr>
            <a:r>
              <a:rPr lang="vi-VN" sz="2200" dirty="0" smtClean="0"/>
              <a:t>Kiểm </a:t>
            </a:r>
            <a:r>
              <a:rPr lang="vi-VN" sz="2200" dirty="0"/>
              <a:t>soát tăng huyết </a:t>
            </a:r>
            <a:r>
              <a:rPr lang="vi-VN" sz="2200" dirty="0" smtClean="0"/>
              <a:t>áp</a:t>
            </a:r>
            <a:r>
              <a:rPr lang="en-US" sz="2200" dirty="0" smtClean="0"/>
              <a:t>.</a:t>
            </a:r>
          </a:p>
          <a:p>
            <a:pPr>
              <a:buFont typeface="Wingdings" pitchFamily="2" charset="2"/>
              <a:buChar char="ü"/>
            </a:pPr>
            <a:r>
              <a:rPr lang="vi-VN" sz="2200" dirty="0"/>
              <a:t>Hạ thấp cholesterol và chất béo bão hòa trong chế độ ăn </a:t>
            </a:r>
            <a:r>
              <a:rPr lang="vi-VN" sz="2200" dirty="0" smtClean="0"/>
              <a:t>uống</a:t>
            </a:r>
            <a:r>
              <a:rPr lang="en-US" sz="2200" dirty="0"/>
              <a:t>.</a:t>
            </a:r>
          </a:p>
          <a:p>
            <a:pPr>
              <a:buFont typeface="Wingdings" pitchFamily="2" charset="2"/>
              <a:buChar char="ü"/>
            </a:pP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hút</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thuốc</a:t>
            </a:r>
            <a:endParaRPr lang="en-US" sz="2200" dirty="0" smtClean="0">
              <a:latin typeface="Times New Roman" pitchFamily="18" charset="0"/>
              <a:cs typeface="Times New Roman" pitchFamily="18" charset="0"/>
            </a:endParaRPr>
          </a:p>
          <a:p>
            <a:pPr>
              <a:buFont typeface="Wingdings" pitchFamily="2" charset="2"/>
              <a:buChar char="ü"/>
            </a:pPr>
            <a:r>
              <a:rPr lang="vi-VN" sz="2200" dirty="0"/>
              <a:t>Duy trì một trọng lượng khỏe mạnh. Thừa cân góp phần vào các yếu tố nguy cơ khác đối với cơn đau tim và sốc </a:t>
            </a:r>
            <a:r>
              <a:rPr lang="vi-VN" sz="2200" dirty="0" smtClean="0"/>
              <a:t>tim</a:t>
            </a:r>
            <a:r>
              <a:rPr lang="en-US" sz="2200" dirty="0" smtClean="0"/>
              <a:t>.</a:t>
            </a:r>
          </a:p>
          <a:p>
            <a:pPr>
              <a:buFont typeface="Wingdings" pitchFamily="2" charset="2"/>
              <a:buChar char="ü"/>
            </a:pPr>
            <a:r>
              <a:rPr lang="vi-VN" sz="2200" dirty="0"/>
              <a:t>Tập thể dục thường xuyên.</a:t>
            </a:r>
            <a:endParaRPr lang="en-US" sz="2200" dirty="0"/>
          </a:p>
        </p:txBody>
      </p:sp>
      <p:pic>
        <p:nvPicPr>
          <p:cNvPr id="11266" name="Picture 2" descr="http://chamcuucotsong.com/wp-content/uploads/2016/05/huyet-ap-1024x6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343400"/>
            <a:ext cx="2971799" cy="252152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momaucao.net/wp-content/uploads/2015/10/mo-mau-ca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799" y="4343401"/>
            <a:ext cx="3179617" cy="252152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https://file.talaweb.com/u1085008/home/%E1%BA%A2nh/bbb/khong-hut-thuoc-l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2" name="Picture 8" descr="https://file.talaweb.com/u1085008/home/%E1%BA%A2nh/bbb/khong-hut-thuoc-l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1416" y="4365480"/>
            <a:ext cx="2992584"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ungthuvu.org/wp-content/uploads/2014/11/o-OBESITY-faceboo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6966" y="4364182"/>
            <a:ext cx="3534641" cy="2500745"/>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https://encrypted-tbn1.gstatic.com/images?q=tbn:ANd9GcRzuu-4w1sLpu4Z6jDwsA_WUbyBwyojB49UIQPft4OAcWxfSk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1607" y="4364182"/>
            <a:ext cx="3439393" cy="2493818"/>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http://quysuckhoe.com/wp-content/uploads/2015/01/thuc-pham-cho-tim-mach-tai-bien-mach-mau-nao-777x68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1" y="3809999"/>
            <a:ext cx="4343400" cy="305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1266"/>
                                        </p:tgtEl>
                                        <p:attrNameLst>
                                          <p:attrName>style.visibility</p:attrName>
                                        </p:attrNameLst>
                                      </p:cBhvr>
                                      <p:to>
                                        <p:strVal val="visible"/>
                                      </p:to>
                                    </p:set>
                                    <p:animEffect transition="in" filter="barn(inVertical)">
                                      <p:cBhvr>
                                        <p:cTn id="47" dur="500"/>
                                        <p:tgtEl>
                                          <p:spTgt spid="11266"/>
                                        </p:tgtEl>
                                      </p:cBhvr>
                                    </p:animEffect>
                                  </p:childTnLst>
                                </p:cTn>
                              </p:par>
                              <p:par>
                                <p:cTn id="48" presetID="16" presetClass="entr" presetSubtype="21" fill="hold" nodeType="withEffect">
                                  <p:stCondLst>
                                    <p:cond delay="0"/>
                                  </p:stCondLst>
                                  <p:childTnLst>
                                    <p:set>
                                      <p:cBhvr>
                                        <p:cTn id="49" dur="1" fill="hold">
                                          <p:stCondLst>
                                            <p:cond delay="0"/>
                                          </p:stCondLst>
                                        </p:cTn>
                                        <p:tgtEl>
                                          <p:spTgt spid="11268"/>
                                        </p:tgtEl>
                                        <p:attrNameLst>
                                          <p:attrName>style.visibility</p:attrName>
                                        </p:attrNameLst>
                                      </p:cBhvr>
                                      <p:to>
                                        <p:strVal val="visible"/>
                                      </p:to>
                                    </p:set>
                                    <p:animEffect transition="in" filter="barn(inVertical)">
                                      <p:cBhvr>
                                        <p:cTn id="50" dur="500"/>
                                        <p:tgtEl>
                                          <p:spTgt spid="11268"/>
                                        </p:tgtEl>
                                      </p:cBhvr>
                                    </p:animEffect>
                                  </p:childTnLst>
                                </p:cTn>
                              </p:par>
                              <p:par>
                                <p:cTn id="51" presetID="16" presetClass="entr" presetSubtype="21" fill="hold" nodeType="withEffect">
                                  <p:stCondLst>
                                    <p:cond delay="0"/>
                                  </p:stCondLst>
                                  <p:childTnLst>
                                    <p:set>
                                      <p:cBhvr>
                                        <p:cTn id="52" dur="1" fill="hold">
                                          <p:stCondLst>
                                            <p:cond delay="0"/>
                                          </p:stCondLst>
                                        </p:cTn>
                                        <p:tgtEl>
                                          <p:spTgt spid="11272"/>
                                        </p:tgtEl>
                                        <p:attrNameLst>
                                          <p:attrName>style.visibility</p:attrName>
                                        </p:attrNameLst>
                                      </p:cBhvr>
                                      <p:to>
                                        <p:strVal val="visible"/>
                                      </p:to>
                                    </p:set>
                                    <p:animEffect transition="in" filter="barn(inVertical)">
                                      <p:cBhvr>
                                        <p:cTn id="53" dur="500"/>
                                        <p:tgtEl>
                                          <p:spTgt spid="1127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1274"/>
                                        </p:tgtEl>
                                        <p:attrNameLst>
                                          <p:attrName>style.visibility</p:attrName>
                                        </p:attrNameLst>
                                      </p:cBhvr>
                                      <p:to>
                                        <p:strVal val="visible"/>
                                      </p:to>
                                    </p:set>
                                    <p:animEffect transition="in" filter="barn(inVertical)">
                                      <p:cBhvr>
                                        <p:cTn id="58" dur="500"/>
                                        <p:tgtEl>
                                          <p:spTgt spid="11274"/>
                                        </p:tgtEl>
                                      </p:cBhvr>
                                    </p:animEffect>
                                  </p:childTnLst>
                                </p:cTn>
                              </p:par>
                              <p:par>
                                <p:cTn id="59" presetID="16" presetClass="entr" presetSubtype="21" fill="hold" nodeType="withEffect">
                                  <p:stCondLst>
                                    <p:cond delay="0"/>
                                  </p:stCondLst>
                                  <p:childTnLst>
                                    <p:set>
                                      <p:cBhvr>
                                        <p:cTn id="60" dur="1" fill="hold">
                                          <p:stCondLst>
                                            <p:cond delay="0"/>
                                          </p:stCondLst>
                                        </p:cTn>
                                        <p:tgtEl>
                                          <p:spTgt spid="11276"/>
                                        </p:tgtEl>
                                        <p:attrNameLst>
                                          <p:attrName>style.visibility</p:attrName>
                                        </p:attrNameLst>
                                      </p:cBhvr>
                                      <p:to>
                                        <p:strVal val="visible"/>
                                      </p:to>
                                    </p:set>
                                    <p:animEffect transition="in" filter="barn(inVertical)">
                                      <p:cBhvr>
                                        <p:cTn id="61" dur="500"/>
                                        <p:tgtEl>
                                          <p:spTgt spid="11276"/>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11278"/>
                                        </p:tgtEl>
                                        <p:attrNameLst>
                                          <p:attrName>style.visibility</p:attrName>
                                        </p:attrNameLst>
                                      </p:cBhvr>
                                      <p:to>
                                        <p:strVal val="visible"/>
                                      </p:to>
                                    </p:set>
                                    <p:animEffect transition="in" filter="circle(in)">
                                      <p:cBhvr>
                                        <p:cTn id="66" dur="20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a:bodyPr>
          <a:lstStyle/>
          <a:p>
            <a:pPr algn="ctr"/>
            <a:r>
              <a:rPr lang="en-US" sz="3600" b="1" dirty="0" smtClean="0">
                <a:solidFill>
                  <a:srgbClr val="7030A0"/>
                </a:solidFill>
                <a:latin typeface="Times New Roman" pitchFamily="18" charset="0"/>
                <a:cs typeface="Times New Roman" pitchFamily="18" charset="0"/>
              </a:rPr>
              <a:t>ii</a:t>
            </a:r>
            <a:r>
              <a:rPr lang="en-US" sz="3600" b="1" dirty="0">
                <a:solidFill>
                  <a:srgbClr val="7030A0"/>
                </a:solidFill>
                <a:latin typeface="Times New Roman" pitchFamily="18" charset="0"/>
                <a:cs typeface="Times New Roman" pitchFamily="18" charset="0"/>
              </a:rPr>
              <a:t>. PHẦN CHĂM SÓC</a:t>
            </a:r>
          </a:p>
        </p:txBody>
      </p:sp>
      <p:sp>
        <p:nvSpPr>
          <p:cNvPr id="3" name="Content Placeholder 2"/>
          <p:cNvSpPr>
            <a:spLocks noGrp="1"/>
          </p:cNvSpPr>
          <p:nvPr>
            <p:ph sz="quarter" idx="1"/>
          </p:nvPr>
        </p:nvSpPr>
        <p:spPr>
          <a:xfrm>
            <a:off x="0" y="685800"/>
            <a:ext cx="9144000" cy="6096000"/>
          </a:xfrm>
        </p:spPr>
        <p:txBody>
          <a:bodyPr>
            <a:normAutofit/>
          </a:bodyPr>
          <a:lstStyle/>
          <a:p>
            <a:pPr marL="0" indent="0">
              <a:buNone/>
            </a:pPr>
            <a:r>
              <a:rPr lang="en-US" sz="2200" b="1" dirty="0" smtClean="0">
                <a:solidFill>
                  <a:srgbClr val="FF0000"/>
                </a:solidFill>
                <a:latin typeface="Times New Roman" pitchFamily="18" charset="0"/>
                <a:cs typeface="Times New Roman" pitchFamily="18" charset="0"/>
              </a:rPr>
              <a:t>1</a:t>
            </a:r>
            <a:r>
              <a:rPr lang="en-US" sz="2200" b="1" dirty="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Nhận</a:t>
            </a:r>
            <a:r>
              <a:rPr lang="en-US" sz="2200" b="1" dirty="0" smtClean="0">
                <a:solidFill>
                  <a:srgbClr val="FF0000"/>
                </a:solidFill>
                <a:latin typeface="Times New Roman" pitchFamily="18" charset="0"/>
                <a:cs typeface="Times New Roman" pitchFamily="18" charset="0"/>
              </a:rPr>
              <a:t> </a:t>
            </a:r>
            <a:r>
              <a:rPr lang="vi-VN" sz="2200" b="1" dirty="0" smtClean="0">
                <a:solidFill>
                  <a:srgbClr val="FF0000"/>
                </a:solidFill>
                <a:latin typeface="Times New Roman" pitchFamily="18" charset="0"/>
                <a:cs typeface="Times New Roman" pitchFamily="18" charset="0"/>
              </a:rPr>
              <a:t>định</a:t>
            </a:r>
            <a:r>
              <a:rPr lang="en-US" sz="2200" b="1" dirty="0" smtClean="0">
                <a:solidFill>
                  <a:srgbClr val="FF0000"/>
                </a:solidFill>
                <a:latin typeface="Times New Roman" pitchFamily="18" charset="0"/>
                <a:cs typeface="Times New Roman" pitchFamily="18" charset="0"/>
              </a:rPr>
              <a:t> </a:t>
            </a:r>
            <a:r>
              <a:rPr lang="vi-VN" sz="2200" b="1" dirty="0" smtClean="0">
                <a:solidFill>
                  <a:srgbClr val="FF0000"/>
                </a:solidFill>
                <a:latin typeface="Times New Roman" pitchFamily="18" charset="0"/>
                <a:cs typeface="Times New Roman" pitchFamily="18" charset="0"/>
              </a:rPr>
              <a:t>đ</a:t>
            </a:r>
            <a:r>
              <a:rPr lang="en-US" sz="2200" b="1" dirty="0" err="1" smtClean="0">
                <a:solidFill>
                  <a:srgbClr val="FF0000"/>
                </a:solidFill>
                <a:latin typeface="Times New Roman" pitchFamily="18" charset="0"/>
                <a:cs typeface="Times New Roman" pitchFamily="18" charset="0"/>
              </a:rPr>
              <a:t>iều</a:t>
            </a:r>
            <a:r>
              <a:rPr lang="en-US" sz="2200" b="1" dirty="0" smtClean="0">
                <a:solidFill>
                  <a:srgbClr val="FF0000"/>
                </a:solidFill>
                <a:latin typeface="Times New Roman" pitchFamily="18" charset="0"/>
                <a:cs typeface="Times New Roman" pitchFamily="18" charset="0"/>
              </a:rPr>
              <a:t> d</a:t>
            </a:r>
            <a:r>
              <a:rPr lang="vi-VN" sz="2200" b="1" dirty="0" smtClean="0">
                <a:solidFill>
                  <a:srgbClr val="FF0000"/>
                </a:solidFill>
                <a:latin typeface="Times New Roman" pitchFamily="18" charset="0"/>
                <a:cs typeface="Times New Roman" pitchFamily="18" charset="0"/>
              </a:rPr>
              <a:t>ưỡng</a:t>
            </a:r>
            <a:endParaRPr lang="en-US" sz="2200" b="1" dirty="0" smtClean="0">
              <a:solidFill>
                <a:srgbClr val="FF0000"/>
              </a:solidFill>
              <a:latin typeface="Times New Roman" pitchFamily="18" charset="0"/>
              <a:cs typeface="Times New Roman" pitchFamily="18" charset="0"/>
            </a:endParaRPr>
          </a:p>
          <a:p>
            <a:r>
              <a:rPr lang="vi-VN" sz="2200" dirty="0" smtClean="0"/>
              <a:t>- </a:t>
            </a:r>
            <a:r>
              <a:rPr lang="vi-VN" sz="2200" dirty="0"/>
              <a:t>Khai thác người bệnh (hoặc người nhà) thật kỹ về các triệu chứng cơ năng như: Cơn đau ngực, khó thở, vã mồ hôi… Từng triệu chứng phải hỏi chi tiết về cách khởi phát, cường độ, thời gian kéo dài… </a:t>
            </a:r>
            <a:endParaRPr lang="en-US" sz="2200" dirty="0" smtClean="0"/>
          </a:p>
          <a:p>
            <a:r>
              <a:rPr lang="vi-VN" sz="2200" dirty="0" smtClean="0"/>
              <a:t>- </a:t>
            </a:r>
            <a:r>
              <a:rPr lang="vi-VN" sz="2200" dirty="0"/>
              <a:t>Khai thác tiền sử: Tăng huyết áp, NMCT cũ và các yếu tố nguy cơ khác</a:t>
            </a:r>
            <a:r>
              <a:rPr lang="vi-VN" sz="2200" dirty="0" smtClean="0"/>
              <a:t>.</a:t>
            </a:r>
            <a:endParaRPr lang="en-US" sz="2200" dirty="0" smtClean="0"/>
          </a:p>
          <a:p>
            <a:r>
              <a:rPr lang="vi-VN" sz="2200" dirty="0" smtClean="0"/>
              <a:t>- </a:t>
            </a:r>
            <a:r>
              <a:rPr lang="vi-VN" sz="2200" dirty="0"/>
              <a:t>Tham khảo bệnh án và nhận định các dấu hiệu thực thể: </a:t>
            </a:r>
            <a:endParaRPr lang="en-US" sz="2200" dirty="0" smtClean="0"/>
          </a:p>
          <a:p>
            <a:pPr marL="0" indent="0">
              <a:buNone/>
            </a:pPr>
            <a:r>
              <a:rPr lang="en-US" sz="2200" dirty="0"/>
              <a:t> </a:t>
            </a:r>
            <a:r>
              <a:rPr lang="en-US" sz="2200" dirty="0" smtClean="0"/>
              <a:t>       </a:t>
            </a:r>
            <a:r>
              <a:rPr lang="vi-VN" sz="2200" dirty="0" smtClean="0"/>
              <a:t>+ </a:t>
            </a:r>
            <a:r>
              <a:rPr lang="vi-VN" sz="2200" dirty="0"/>
              <a:t>Mạch: Đều hay không đều? Tần số ? Có loạn nhịp không ? </a:t>
            </a:r>
            <a:endParaRPr lang="en-US" sz="2200" dirty="0" smtClean="0"/>
          </a:p>
          <a:p>
            <a:pPr marL="0" indent="0">
              <a:buNone/>
            </a:pPr>
            <a:r>
              <a:rPr lang="en-US" sz="2200" dirty="0" smtClean="0"/>
              <a:t>        </a:t>
            </a:r>
            <a:r>
              <a:rPr lang="vi-VN" sz="2200" dirty="0" smtClean="0"/>
              <a:t>+ </a:t>
            </a:r>
            <a:r>
              <a:rPr lang="vi-VN" sz="2200" dirty="0"/>
              <a:t>Nghe tim: Nhịp tim đều hay không đều? Tiếng tim? Có tiếng ngựa phi, tiếng cọ màng tim , các tiếng thổi…? </a:t>
            </a:r>
            <a:endParaRPr lang="en-US" sz="2200" dirty="0" smtClean="0"/>
          </a:p>
          <a:p>
            <a:pPr marL="0" indent="0">
              <a:buNone/>
            </a:pPr>
            <a:r>
              <a:rPr lang="en-US" sz="2200" dirty="0" smtClean="0"/>
              <a:t>        </a:t>
            </a:r>
            <a:r>
              <a:rPr lang="vi-VN" sz="2200" dirty="0" smtClean="0"/>
              <a:t>+ </a:t>
            </a:r>
            <a:r>
              <a:rPr lang="vi-VN" sz="2200" dirty="0"/>
              <a:t>Đo huyết áp, chú </a:t>
            </a:r>
            <a:r>
              <a:rPr lang="vi-VN" sz="2200" dirty="0" smtClean="0"/>
              <a:t>ý</a:t>
            </a:r>
            <a:r>
              <a:rPr lang="en-US" sz="2200" dirty="0" smtClean="0"/>
              <a:t> </a:t>
            </a:r>
            <a:r>
              <a:rPr lang="vi-VN" sz="2200" dirty="0" smtClean="0"/>
              <a:t>dấu </a:t>
            </a:r>
            <a:r>
              <a:rPr lang="vi-VN" sz="2200" dirty="0"/>
              <a:t>hiệu giảm HA tâm thu. </a:t>
            </a:r>
            <a:endParaRPr lang="en-US" sz="2200" dirty="0" smtClean="0"/>
          </a:p>
          <a:p>
            <a:pPr marL="0" indent="0">
              <a:buNone/>
            </a:pPr>
            <a:r>
              <a:rPr lang="en-US" sz="2200" dirty="0" smtClean="0"/>
              <a:t>        </a:t>
            </a:r>
            <a:r>
              <a:rPr lang="vi-VN" sz="2200" dirty="0" smtClean="0"/>
              <a:t>+ </a:t>
            </a:r>
            <a:r>
              <a:rPr lang="vi-VN" sz="2200" dirty="0"/>
              <a:t>Hô hấp : Đếm tần số thở, nhận định kiểu thở, tiếng ran ẩm ở </a:t>
            </a:r>
            <a:r>
              <a:rPr lang="vi-VN" sz="2200" dirty="0" smtClean="0"/>
              <a:t>phổi</a:t>
            </a:r>
            <a:r>
              <a:rPr lang="en-US" sz="2200" dirty="0" smtClean="0"/>
              <a:t>.</a:t>
            </a:r>
          </a:p>
          <a:p>
            <a:pPr marL="0" indent="0">
              <a:buNone/>
            </a:pPr>
            <a:r>
              <a:rPr lang="en-US" sz="2200" dirty="0" smtClean="0"/>
              <a:t>        </a:t>
            </a:r>
            <a:r>
              <a:rPr lang="vi-VN" sz="2200" dirty="0" smtClean="0"/>
              <a:t>+ </a:t>
            </a:r>
            <a:r>
              <a:rPr lang="vi-VN" sz="2200" dirty="0"/>
              <a:t>Các dấu hiệu của suy tim ứ trệ: Phù, gan to, tĩnh mạch cổ nổi…</a:t>
            </a:r>
            <a:endParaRPr lang="en-US" sz="2200" dirty="0"/>
          </a:p>
        </p:txBody>
      </p:sp>
    </p:spTree>
    <p:extLst>
      <p:ext uri="{BB962C8B-B14F-4D97-AF65-F5344CB8AC3E}">
        <p14:creationId xmlns:p14="http://schemas.microsoft.com/office/powerpoint/2010/main" val="328913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400" b="1" dirty="0">
                <a:solidFill>
                  <a:schemeClr val="tx1">
                    <a:lumMod val="95000"/>
                    <a:lumOff val="5000"/>
                  </a:schemeClr>
                </a:solidFill>
                <a:latin typeface="Times New Roman" pitchFamily="18" charset="0"/>
                <a:cs typeface="Times New Roman" pitchFamily="18" charset="0"/>
              </a:rPr>
              <a:t>THÀNH VIÊN NHÓM</a:t>
            </a:r>
          </a:p>
        </p:txBody>
      </p:sp>
      <p:sp>
        <p:nvSpPr>
          <p:cNvPr id="3" name="Content Placeholder 2"/>
          <p:cNvSpPr>
            <a:spLocks noGrp="1"/>
          </p:cNvSpPr>
          <p:nvPr>
            <p:ph sz="quarter" idx="1"/>
          </p:nvPr>
        </p:nvSpPr>
        <p:spPr>
          <a:xfrm>
            <a:off x="0" y="1447800"/>
            <a:ext cx="9143999" cy="5334000"/>
          </a:xfrm>
        </p:spPr>
        <p:txBody>
          <a:bodyPr>
            <a:normAutofit/>
          </a:bodyPr>
          <a:lstStyle/>
          <a:p>
            <a:pPr marL="0" indent="0">
              <a:buNone/>
            </a:pPr>
            <a:r>
              <a:rPr lang="en-US" sz="3200" dirty="0">
                <a:solidFill>
                  <a:schemeClr val="tx1"/>
                </a:solidFill>
                <a:latin typeface="Times New Roman" pitchFamily="18" charset="0"/>
                <a:cs typeface="Times New Roman" pitchFamily="18" charset="0"/>
              </a:rPr>
              <a:t>1. </a:t>
            </a:r>
            <a:r>
              <a:rPr lang="en-US" sz="3200" dirty="0" err="1">
                <a:solidFill>
                  <a:schemeClr val="tx1"/>
                </a:solidFill>
                <a:latin typeface="Times New Roman" pitchFamily="18" charset="0"/>
                <a:cs typeface="Times New Roman" pitchFamily="18" charset="0"/>
              </a:rPr>
              <a:t>Nguyễn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Thị</a:t>
            </a:r>
            <a:r>
              <a:rPr lang="en-US" sz="3200" dirty="0">
                <a:solidFill>
                  <a:schemeClr val="tx1"/>
                </a:solidFill>
                <a:latin typeface="Times New Roman" pitchFamily="18" charset="0"/>
                <a:cs typeface="Times New Roman" pitchFamily="18" charset="0"/>
              </a:rPr>
              <a:t> Thu </a:t>
            </a:r>
            <a:r>
              <a:rPr lang="en-US" sz="3200" dirty="0" err="1">
                <a:solidFill>
                  <a:schemeClr val="tx1"/>
                </a:solidFill>
                <a:latin typeface="Times New Roman" pitchFamily="18" charset="0"/>
                <a:cs typeface="Times New Roman" pitchFamily="18" charset="0"/>
              </a:rPr>
              <a:t>Thảo</a:t>
            </a:r>
            <a:r>
              <a:rPr lang="en-US" sz="3200" dirty="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 5</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Võ</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Thị</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Hạnh</a:t>
            </a:r>
            <a:endParaRPr lang="en-US" sz="3200" dirty="0">
              <a:solidFill>
                <a:schemeClr val="tx1"/>
              </a:solidFill>
              <a:latin typeface="Times New Roman" pitchFamily="18" charset="0"/>
              <a:cs typeface="Times New Roman" pitchFamily="18" charset="0"/>
            </a:endParaRPr>
          </a:p>
          <a:p>
            <a:pPr marL="0" indent="0">
              <a:buNone/>
            </a:pPr>
            <a:r>
              <a:rPr lang="en-US" sz="3200" dirty="0">
                <a:solidFill>
                  <a:schemeClr val="tx1"/>
                </a:solidFill>
                <a:latin typeface="Times New Roman" pitchFamily="18" charset="0"/>
                <a:cs typeface="Times New Roman" pitchFamily="18" charset="0"/>
              </a:rPr>
              <a:t>2. </a:t>
            </a:r>
            <a:r>
              <a:rPr lang="en-US" sz="3200" dirty="0" err="1">
                <a:solidFill>
                  <a:schemeClr val="tx1"/>
                </a:solidFill>
                <a:latin typeface="Times New Roman" pitchFamily="18" charset="0"/>
                <a:cs typeface="Times New Roman" pitchFamily="18" charset="0"/>
              </a:rPr>
              <a:t>Nguyễn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Thị</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Bích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Ph</a:t>
            </a:r>
            <a:r>
              <a:rPr lang="vi-VN" sz="3200" dirty="0">
                <a:solidFill>
                  <a:schemeClr val="tx1"/>
                </a:solidFill>
                <a:latin typeface="Times New Roman" pitchFamily="18" charset="0"/>
                <a:cs typeface="Times New Roman" pitchFamily="18" charset="0"/>
              </a:rPr>
              <a:t>ươn</a:t>
            </a:r>
            <a:r>
              <a:rPr lang="en-US" sz="3200" dirty="0">
                <a:solidFill>
                  <a:schemeClr val="tx1"/>
                </a:solidFill>
                <a:latin typeface="Times New Roman" pitchFamily="18" charset="0"/>
                <a:cs typeface="Times New Roman" pitchFamily="18" charset="0"/>
              </a:rPr>
              <a:t>g   </a:t>
            </a:r>
            <a:r>
              <a:rPr lang="en-US" sz="3200" dirty="0" smtClean="0">
                <a:solidFill>
                  <a:schemeClr val="tx1"/>
                </a:solidFill>
                <a:latin typeface="Times New Roman" pitchFamily="18" charset="0"/>
                <a:cs typeface="Times New Roman" pitchFamily="18" charset="0"/>
              </a:rPr>
              <a:t>6</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Võ</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Thị</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Hồng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Nhung</a:t>
            </a:r>
            <a:endParaRPr lang="en-US" sz="3200" dirty="0">
              <a:solidFill>
                <a:schemeClr val="tx1"/>
              </a:solidFill>
              <a:latin typeface="Times New Roman" pitchFamily="18" charset="0"/>
              <a:cs typeface="Times New Roman" pitchFamily="18" charset="0"/>
            </a:endParaRPr>
          </a:p>
          <a:p>
            <a:pPr marL="0" indent="0">
              <a:buNone/>
            </a:pPr>
            <a:r>
              <a:rPr lang="en-US" sz="3200" dirty="0">
                <a:solidFill>
                  <a:schemeClr val="tx1"/>
                </a:solidFill>
                <a:latin typeface="Times New Roman" pitchFamily="18" charset="0"/>
                <a:cs typeface="Times New Roman" pitchFamily="18" charset="0"/>
              </a:rPr>
              <a:t>3. </a:t>
            </a:r>
            <a:r>
              <a:rPr lang="en-US" sz="3200" dirty="0" err="1">
                <a:solidFill>
                  <a:schemeClr val="tx1"/>
                </a:solidFill>
                <a:latin typeface="Times New Roman" pitchFamily="18" charset="0"/>
                <a:cs typeface="Times New Roman" pitchFamily="18" charset="0"/>
              </a:rPr>
              <a:t>Phan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Kiều</a:t>
            </a:r>
            <a:r>
              <a:rPr lang="en-US" sz="3200" dirty="0">
                <a:solidFill>
                  <a:schemeClr val="tx1"/>
                </a:solidFill>
                <a:latin typeface="Times New Roman" pitchFamily="18" charset="0"/>
                <a:cs typeface="Times New Roman" pitchFamily="18" charset="0"/>
              </a:rPr>
              <a:t> Lam </a:t>
            </a:r>
            <a:r>
              <a:rPr lang="en-US" sz="3200" dirty="0" err="1">
                <a:solidFill>
                  <a:schemeClr val="tx1"/>
                </a:solidFill>
                <a:latin typeface="Times New Roman" pitchFamily="18" charset="0"/>
                <a:cs typeface="Times New Roman" pitchFamily="18" charset="0"/>
              </a:rPr>
              <a:t>Ph</a:t>
            </a:r>
            <a:r>
              <a:rPr lang="vi-VN" sz="3200" dirty="0">
                <a:solidFill>
                  <a:schemeClr val="tx1"/>
                </a:solidFill>
                <a:latin typeface="Times New Roman" pitchFamily="18" charset="0"/>
                <a:cs typeface="Times New Roman" pitchFamily="18" charset="0"/>
              </a:rPr>
              <a:t>ươn</a:t>
            </a:r>
            <a:r>
              <a:rPr lang="en-US" sz="3200" dirty="0" smtClean="0">
                <a:solidFill>
                  <a:schemeClr val="tx1"/>
                </a:solidFill>
                <a:latin typeface="Times New Roman" pitchFamily="18" charset="0"/>
                <a:cs typeface="Times New Roman" pitchFamily="18" charset="0"/>
              </a:rPr>
              <a:t>g     7</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Trần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Thị</a:t>
            </a:r>
            <a:r>
              <a:rPr lang="en-US" sz="3200" dirty="0">
                <a:solidFill>
                  <a:schemeClr val="tx1"/>
                </a:solidFill>
                <a:latin typeface="Times New Roman" pitchFamily="18" charset="0"/>
                <a:cs typeface="Times New Roman" pitchFamily="18" charset="0"/>
              </a:rPr>
              <a:t> Mai </a:t>
            </a:r>
            <a:r>
              <a:rPr lang="en-US" sz="3200" dirty="0" err="1">
                <a:solidFill>
                  <a:schemeClr val="tx1"/>
                </a:solidFill>
                <a:latin typeface="Times New Roman" pitchFamily="18" charset="0"/>
                <a:cs typeface="Times New Roman" pitchFamily="18" charset="0"/>
              </a:rPr>
              <a:t>Ph</a:t>
            </a:r>
            <a:r>
              <a:rPr lang="vi-VN" sz="3200" dirty="0">
                <a:solidFill>
                  <a:schemeClr val="tx1"/>
                </a:solidFill>
                <a:latin typeface="Times New Roman" pitchFamily="18" charset="0"/>
                <a:cs typeface="Times New Roman" pitchFamily="18" charset="0"/>
              </a:rPr>
              <a:t>ươn</a:t>
            </a:r>
            <a:r>
              <a:rPr lang="en-US" sz="3200" dirty="0">
                <a:solidFill>
                  <a:schemeClr val="tx1"/>
                </a:solidFill>
                <a:latin typeface="Times New Roman" pitchFamily="18" charset="0"/>
                <a:cs typeface="Times New Roman" pitchFamily="18" charset="0"/>
              </a:rPr>
              <a:t>g</a:t>
            </a:r>
          </a:p>
          <a:p>
            <a:pPr marL="0" indent="0">
              <a:buNone/>
            </a:pPr>
            <a:r>
              <a:rPr lang="en-US" sz="3200" dirty="0">
                <a:solidFill>
                  <a:schemeClr val="tx1"/>
                </a:solidFill>
                <a:latin typeface="Times New Roman" pitchFamily="18" charset="0"/>
                <a:cs typeface="Times New Roman" pitchFamily="18" charset="0"/>
              </a:rPr>
              <a:t>4. </a:t>
            </a:r>
            <a:r>
              <a:rPr lang="en-US" sz="3200" dirty="0" err="1">
                <a:solidFill>
                  <a:schemeClr val="tx1"/>
                </a:solidFill>
                <a:latin typeface="Times New Roman" pitchFamily="18" charset="0"/>
                <a:cs typeface="Times New Roman" pitchFamily="18" charset="0"/>
              </a:rPr>
              <a:t>Nguyễn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Thị</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Ph</a:t>
            </a:r>
            <a:r>
              <a:rPr lang="vi-VN" sz="3200" dirty="0">
                <a:solidFill>
                  <a:schemeClr val="tx1"/>
                </a:solidFill>
                <a:latin typeface="Times New Roman" pitchFamily="18" charset="0"/>
                <a:cs typeface="Times New Roman" pitchFamily="18" charset="0"/>
              </a:rPr>
              <a:t>ượng</a:t>
            </a:r>
            <a:r>
              <a:rPr lang="en-US" sz="3200" dirty="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8</a:t>
            </a:r>
            <a:r>
              <a:rPr lang="en-US" sz="3200" dirty="0">
                <a:solidFill>
                  <a:schemeClr val="tx1"/>
                </a:solidFill>
                <a:latin typeface="Times New Roman" pitchFamily="18" charset="0"/>
                <a:cs typeface="Times New Roman" pitchFamily="18" charset="0"/>
              </a:rPr>
              <a:t>. Cao </a:t>
            </a:r>
            <a:r>
              <a:rPr lang="en-US" sz="3200" dirty="0" err="1">
                <a:solidFill>
                  <a:schemeClr val="tx1"/>
                </a:solidFill>
                <a:latin typeface="Times New Roman" pitchFamily="18" charset="0"/>
                <a:cs typeface="Times New Roman" pitchFamily="18" charset="0"/>
              </a:rPr>
              <a:t>Hà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Trang</a:t>
            </a:r>
            <a:endParaRPr lang="en-US" sz="3200" dirty="0">
              <a:solidFill>
                <a:schemeClr val="tx1"/>
              </a:solidFill>
              <a:latin typeface="Times New Roman" pitchFamily="18" charset="0"/>
              <a:cs typeface="Times New Roman" pitchFamily="18" charset="0"/>
            </a:endParaRPr>
          </a:p>
          <a:p>
            <a:pPr marL="0" indent="0">
              <a:buNone/>
            </a:pPr>
            <a:r>
              <a:rPr lang="en-US" sz="3200" dirty="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            9</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Phạm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Thị</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Thùy</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Trang</a:t>
            </a:r>
            <a:endParaRPr lang="en-US" sz="3200" dirty="0">
              <a:solidFill>
                <a:schemeClr val="tx1"/>
              </a:solidFill>
              <a:latin typeface="Times New Roman" pitchFamily="18" charset="0"/>
              <a:cs typeface="Times New Roman" pitchFamily="18" charset="0"/>
            </a:endParaRPr>
          </a:p>
          <a:p>
            <a:pPr marL="0" indent="0">
              <a:buNone/>
            </a:pPr>
            <a:endParaRPr lang="en-US" sz="3200" dirty="0">
              <a:solidFill>
                <a:schemeClr val="tx1"/>
              </a:solidFill>
              <a:latin typeface="Times New Roman" pitchFamily="18" charset="0"/>
              <a:cs typeface="Times New Roman" pitchFamily="18" charset="0"/>
            </a:endParaRPr>
          </a:p>
          <a:p>
            <a:pPr marL="0" indent="0">
              <a:buNone/>
            </a:pPr>
            <a:endParaRPr lang="en-US" sz="3200" dirty="0">
              <a:solidFill>
                <a:schemeClr val="tx1"/>
              </a:solidFill>
            </a:endParaRPr>
          </a:p>
        </p:txBody>
      </p:sp>
    </p:spTree>
    <p:extLst>
      <p:ext uri="{BB962C8B-B14F-4D97-AF65-F5344CB8AC3E}">
        <p14:creationId xmlns:p14="http://schemas.microsoft.com/office/powerpoint/2010/main" val="281348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09" y="58341"/>
            <a:ext cx="9144000" cy="4801314"/>
          </a:xfrm>
          <a:prstGeom prst="rect">
            <a:avLst/>
          </a:prstGeom>
        </p:spPr>
        <p:txBody>
          <a:bodyPr wrap="square">
            <a:spAutoFit/>
          </a:bodyPr>
          <a:lstStyle/>
          <a:p>
            <a:pPr algn="ctr"/>
            <a:r>
              <a:rPr lang="vi-VN" sz="3200" b="1" dirty="0">
                <a:solidFill>
                  <a:srgbClr val="7030A0"/>
                </a:solidFill>
              </a:rPr>
              <a:t>2. CHẨN ĐOÁN CHĂM SÓC ĐIỀU DƯỠNG: </a:t>
            </a:r>
            <a:endParaRPr lang="en-US" sz="3200" b="1" dirty="0" smtClean="0">
              <a:solidFill>
                <a:srgbClr val="7030A0"/>
              </a:solidFill>
            </a:endParaRPr>
          </a:p>
          <a:p>
            <a:endParaRPr lang="en-US" sz="3200" dirty="0" smtClean="0">
              <a:solidFill>
                <a:srgbClr val="7030A0"/>
              </a:solidFill>
            </a:endParaRPr>
          </a:p>
          <a:p>
            <a:r>
              <a:rPr lang="vi-VN" sz="2200" dirty="0" smtClean="0"/>
              <a:t>Dựa </a:t>
            </a:r>
            <a:r>
              <a:rPr lang="vi-VN" sz="2200" dirty="0"/>
              <a:t>trên các dữ kiện đã thu thập được qua phần nhận định, các chẩn đoán chăm sóc chính ở bệnh nhân NMCT có thể là : </a:t>
            </a:r>
            <a:endParaRPr lang="en-US" sz="2200" dirty="0" smtClean="0"/>
          </a:p>
          <a:p>
            <a:pPr marL="342900" indent="-342900">
              <a:buFont typeface="Wingdings" pitchFamily="2" charset="2"/>
              <a:buChar char="Ø"/>
            </a:pPr>
            <a:r>
              <a:rPr lang="vi-VN" sz="2200" dirty="0" smtClean="0"/>
              <a:t>Đau </a:t>
            </a:r>
            <a:r>
              <a:rPr lang="vi-VN" sz="2200" dirty="0"/>
              <a:t>ngực do tổn thương cơ tim. </a:t>
            </a:r>
            <a:endParaRPr lang="en-US" sz="2200" dirty="0" smtClean="0"/>
          </a:p>
          <a:p>
            <a:pPr marL="342900" indent="-342900">
              <a:buFont typeface="Wingdings" pitchFamily="2" charset="2"/>
              <a:buChar char="Ø"/>
            </a:pPr>
            <a:r>
              <a:rPr lang="vi-VN" sz="2200" dirty="0" smtClean="0"/>
              <a:t>Giảm </a:t>
            </a:r>
            <a:r>
              <a:rPr lang="vi-VN" sz="2200" dirty="0"/>
              <a:t>lượng máu từ tim tới các cơ quan tổ chức do giảm chức năng bơm của tim do có hoại tử cơ </a:t>
            </a:r>
            <a:r>
              <a:rPr lang="vi-VN" sz="2200" dirty="0" smtClean="0"/>
              <a:t>tim.</a:t>
            </a:r>
            <a:endParaRPr lang="en-US" sz="2200" dirty="0"/>
          </a:p>
          <a:p>
            <a:pPr marL="342900" indent="-342900">
              <a:buFont typeface="Wingdings" pitchFamily="2" charset="2"/>
              <a:buChar char="Ø"/>
            </a:pPr>
            <a:r>
              <a:rPr lang="vi-VN" sz="2200" dirty="0" smtClean="0"/>
              <a:t>Giảm </a:t>
            </a:r>
            <a:r>
              <a:rPr lang="vi-VN" sz="2200" dirty="0"/>
              <a:t>trao đổi khí do ứ huyết ở phổi</a:t>
            </a:r>
            <a:r>
              <a:rPr lang="vi-VN" sz="2200" dirty="0" smtClean="0"/>
              <a:t>.</a:t>
            </a:r>
            <a:endParaRPr lang="en-US" sz="2200" dirty="0" smtClean="0"/>
          </a:p>
          <a:p>
            <a:pPr marL="342900" indent="-342900">
              <a:buFont typeface="Wingdings" pitchFamily="2" charset="2"/>
              <a:buChar char="Ø"/>
            </a:pPr>
            <a:r>
              <a:rPr lang="vi-VN" sz="2200" dirty="0" smtClean="0"/>
              <a:t> Người </a:t>
            </a:r>
            <a:r>
              <a:rPr lang="vi-VN" sz="2200" dirty="0"/>
              <a:t>bệnh không chịu được hoạt động thể lực do mất cân bằng giữa cung và cầu oxy cơ tim. </a:t>
            </a:r>
            <a:endParaRPr lang="en-US" sz="2200" dirty="0" smtClean="0"/>
          </a:p>
          <a:p>
            <a:pPr marL="342900" indent="-342900">
              <a:buFont typeface="Wingdings" pitchFamily="2" charset="2"/>
              <a:buChar char="Ø"/>
            </a:pPr>
            <a:r>
              <a:rPr lang="vi-VN" sz="2200" dirty="0" smtClean="0"/>
              <a:t>Người </a:t>
            </a:r>
            <a:r>
              <a:rPr lang="vi-VN" sz="2200" dirty="0"/>
              <a:t>bệnh lo lắng về tình trạng bệnh. </a:t>
            </a:r>
            <a:endParaRPr lang="en-US" sz="2200" dirty="0" smtClean="0"/>
          </a:p>
          <a:p>
            <a:pPr marL="342900" indent="-342900">
              <a:buFont typeface="Wingdings" pitchFamily="2" charset="2"/>
              <a:buChar char="Ø"/>
            </a:pPr>
            <a:r>
              <a:rPr lang="vi-VN" sz="2200" dirty="0" smtClean="0"/>
              <a:t>Nguy </a:t>
            </a:r>
            <a:r>
              <a:rPr lang="vi-VN" sz="2200" dirty="0"/>
              <a:t>cơ người bệnh không tôn trọng trình tự chăm sóc do thiếu kiến thức về bệnh</a:t>
            </a:r>
            <a:endParaRPr lang="en-US" sz="2200" dirty="0"/>
          </a:p>
        </p:txBody>
      </p:sp>
      <p:pic>
        <p:nvPicPr>
          <p:cNvPr id="1026" name="Picture 2" descr="http://daotaoyduoc.vn/wp-content/uploads/2015/12/hoc-cao-dang-dieu-du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3791" y="4572000"/>
            <a:ext cx="47625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64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594"/>
            <a:ext cx="9144000" cy="3554819"/>
          </a:xfrm>
          <a:prstGeom prst="rect">
            <a:avLst/>
          </a:prstGeom>
        </p:spPr>
        <p:txBody>
          <a:bodyPr wrap="square">
            <a:spAutoFit/>
          </a:bodyPr>
          <a:lstStyle/>
          <a:p>
            <a:r>
              <a:rPr lang="vi-VN" sz="3200" b="1" dirty="0">
                <a:solidFill>
                  <a:srgbClr val="7030A0"/>
                </a:solidFill>
              </a:rPr>
              <a:t>3. LẬP KẾ HOẠCH CHĂM SÓC ĐIỀU DƯỠNG</a:t>
            </a:r>
            <a:r>
              <a:rPr lang="vi-VN" sz="3200" b="1" dirty="0" smtClean="0">
                <a:solidFill>
                  <a:srgbClr val="7030A0"/>
                </a:solidFill>
              </a:rPr>
              <a:t>:</a:t>
            </a:r>
            <a:endParaRPr lang="en-US" sz="3200" b="1" dirty="0" smtClean="0">
              <a:solidFill>
                <a:srgbClr val="7030A0"/>
              </a:solidFill>
            </a:endParaRPr>
          </a:p>
          <a:p>
            <a:r>
              <a:rPr lang="vi-VN" sz="3200" b="1" dirty="0" smtClean="0">
                <a:solidFill>
                  <a:srgbClr val="7030A0"/>
                </a:solidFill>
              </a:rPr>
              <a:t> </a:t>
            </a:r>
            <a:endParaRPr lang="en-US" sz="3200" b="1" dirty="0" smtClean="0">
              <a:solidFill>
                <a:srgbClr val="7030A0"/>
              </a:solidFill>
            </a:endParaRPr>
          </a:p>
          <a:p>
            <a:r>
              <a:rPr lang="vi-VN" sz="2300" dirty="0" smtClean="0">
                <a:solidFill>
                  <a:srgbClr val="FF0000"/>
                </a:solidFill>
              </a:rPr>
              <a:t>Các </a:t>
            </a:r>
            <a:r>
              <a:rPr lang="vi-VN" sz="2300" dirty="0">
                <a:solidFill>
                  <a:srgbClr val="FF0000"/>
                </a:solidFill>
              </a:rPr>
              <a:t>mục tiêu cần đạt được là</a:t>
            </a:r>
            <a:r>
              <a:rPr lang="vi-VN" sz="2300" dirty="0"/>
              <a:t>: </a:t>
            </a:r>
            <a:endParaRPr lang="en-US" sz="2300" dirty="0" smtClean="0"/>
          </a:p>
          <a:p>
            <a:pPr marL="342900" indent="-342900">
              <a:buFont typeface="Wingdings" pitchFamily="2" charset="2"/>
              <a:buChar char="Ø"/>
            </a:pPr>
            <a:r>
              <a:rPr lang="vi-VN" sz="2300" dirty="0" smtClean="0"/>
              <a:t>Người </a:t>
            </a:r>
            <a:r>
              <a:rPr lang="vi-VN" sz="2300" dirty="0"/>
              <a:t>bệnh nhanh chóng hết đau ngực</a:t>
            </a:r>
            <a:r>
              <a:rPr lang="vi-VN" sz="2300" dirty="0" smtClean="0"/>
              <a:t>.</a:t>
            </a:r>
            <a:endParaRPr lang="en-US" sz="2300" dirty="0" smtClean="0"/>
          </a:p>
          <a:p>
            <a:pPr marL="342900" indent="-342900">
              <a:buFont typeface="Wingdings" pitchFamily="2" charset="2"/>
              <a:buChar char="Ø"/>
            </a:pPr>
            <a:r>
              <a:rPr lang="vi-VN" sz="2300" dirty="0" smtClean="0"/>
              <a:t>Người </a:t>
            </a:r>
            <a:r>
              <a:rPr lang="vi-VN" sz="2300" dirty="0"/>
              <a:t>bệnh cải thiện được lượng máu từ tim tới các cơ quan tổ chức. </a:t>
            </a:r>
            <a:endParaRPr lang="en-US" sz="2300" dirty="0"/>
          </a:p>
          <a:p>
            <a:pPr marL="342900" indent="-342900">
              <a:buFont typeface="Wingdings" pitchFamily="2" charset="2"/>
              <a:buChar char="Ø"/>
            </a:pPr>
            <a:r>
              <a:rPr lang="vi-VN" sz="2300" dirty="0" smtClean="0"/>
              <a:t>Người </a:t>
            </a:r>
            <a:r>
              <a:rPr lang="vi-VN" sz="2300" dirty="0"/>
              <a:t>bệnh hết khó thở, thở bình thường</a:t>
            </a:r>
            <a:r>
              <a:rPr lang="vi-VN" sz="2300" dirty="0" smtClean="0"/>
              <a:t>.</a:t>
            </a:r>
            <a:endParaRPr lang="en-US" sz="2300" dirty="0" smtClean="0"/>
          </a:p>
          <a:p>
            <a:pPr marL="342900" indent="-342900">
              <a:buFont typeface="Wingdings" pitchFamily="2" charset="2"/>
              <a:buChar char="Ø"/>
            </a:pPr>
            <a:r>
              <a:rPr lang="vi-VN" sz="2300" dirty="0" smtClean="0"/>
              <a:t>Người </a:t>
            </a:r>
            <a:r>
              <a:rPr lang="vi-VN" sz="2300" dirty="0"/>
              <a:t>bệnh tăng dần được hoạt động thể lực mà không bị đau ngực</a:t>
            </a:r>
            <a:r>
              <a:rPr lang="vi-VN" sz="2300" dirty="0" smtClean="0"/>
              <a:t>.</a:t>
            </a:r>
            <a:endParaRPr lang="en-US" sz="2300" dirty="0" smtClean="0"/>
          </a:p>
          <a:p>
            <a:pPr marL="342900" indent="-342900">
              <a:buFont typeface="Wingdings" pitchFamily="2" charset="2"/>
              <a:buChar char="Ø"/>
            </a:pPr>
            <a:r>
              <a:rPr lang="vi-VN" sz="2300" dirty="0" smtClean="0"/>
              <a:t>Người </a:t>
            </a:r>
            <a:r>
              <a:rPr lang="vi-VN" sz="2300" dirty="0"/>
              <a:t>bệnh hết lo lắng. </a:t>
            </a:r>
            <a:endParaRPr lang="en-US" sz="2300" dirty="0" smtClean="0"/>
          </a:p>
          <a:p>
            <a:pPr marL="342900" indent="-342900">
              <a:buFont typeface="Wingdings" pitchFamily="2" charset="2"/>
              <a:buChar char="Ø"/>
            </a:pPr>
            <a:r>
              <a:rPr lang="vi-VN" sz="2300" dirty="0" smtClean="0"/>
              <a:t>Người </a:t>
            </a:r>
            <a:r>
              <a:rPr lang="vi-VN" sz="2300" dirty="0"/>
              <a:t>bệnh tôn trọng và tuân theo chương trình tự chăm sóc. </a:t>
            </a:r>
            <a:endParaRPr lang="en-US" sz="2300" dirty="0"/>
          </a:p>
        </p:txBody>
      </p:sp>
      <p:pic>
        <p:nvPicPr>
          <p:cNvPr id="6" name="Picture 2" descr="http://daotaoyduoc.vn/wp-content/uploads/2015/12/hoc-cao-dang-dieu-du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3791" y="4419600"/>
            <a:ext cx="47625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57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685800"/>
          </a:xfrm>
        </p:spPr>
        <p:txBody>
          <a:bodyPr/>
          <a:lstStyle/>
          <a:p>
            <a:pPr algn="ctr"/>
            <a:r>
              <a:rPr lang="vi-VN" b="1" dirty="0">
                <a:solidFill>
                  <a:srgbClr val="7030A0"/>
                </a:solidFill>
              </a:rPr>
              <a:t>4. THỰC HIỆN CHĂM SÓC ĐIỀU DƯỠNG:</a:t>
            </a:r>
            <a:endParaRPr lang="en-US" b="1" dirty="0">
              <a:solidFill>
                <a:srgbClr val="7030A0"/>
              </a:solidFill>
            </a:endParaRPr>
          </a:p>
        </p:txBody>
      </p:sp>
      <p:sp>
        <p:nvSpPr>
          <p:cNvPr id="3" name="Content Placeholder 2"/>
          <p:cNvSpPr>
            <a:spLocks noGrp="1"/>
          </p:cNvSpPr>
          <p:nvPr>
            <p:ph sz="quarter" idx="1"/>
          </p:nvPr>
        </p:nvSpPr>
        <p:spPr>
          <a:xfrm>
            <a:off x="13855" y="762000"/>
            <a:ext cx="9130145" cy="4873752"/>
          </a:xfrm>
        </p:spPr>
        <p:txBody>
          <a:bodyPr/>
          <a:lstStyle/>
          <a:p>
            <a:pPr marL="457200" indent="-457200">
              <a:buSzPct val="100000"/>
              <a:buFont typeface="+mj-lt"/>
              <a:buAutoNum type="arabicPeriod"/>
            </a:pPr>
            <a:r>
              <a:rPr lang="vi-VN" dirty="0" smtClean="0"/>
              <a:t>Làm </a:t>
            </a:r>
            <a:r>
              <a:rPr lang="vi-VN" dirty="0"/>
              <a:t>mất cơn đau </a:t>
            </a:r>
            <a:r>
              <a:rPr lang="vi-VN" dirty="0" smtClean="0"/>
              <a:t>ngực</a:t>
            </a:r>
            <a:r>
              <a:rPr lang="en-US" dirty="0" smtClean="0"/>
              <a:t>.</a:t>
            </a:r>
          </a:p>
          <a:p>
            <a:pPr marL="457200" indent="-457200">
              <a:buSzPct val="100000"/>
              <a:buFont typeface="+mj-lt"/>
              <a:buAutoNum type="arabicPeriod"/>
            </a:pPr>
            <a:r>
              <a:rPr lang="vi-VN" dirty="0" smtClean="0"/>
              <a:t>Cải </a:t>
            </a:r>
            <a:r>
              <a:rPr lang="vi-VN" dirty="0"/>
              <a:t>thiện lượng máu từ tim tới các cơ quan tổ </a:t>
            </a:r>
            <a:r>
              <a:rPr lang="vi-VN" dirty="0" smtClean="0"/>
              <a:t>chức</a:t>
            </a:r>
            <a:r>
              <a:rPr lang="en-US" dirty="0" smtClean="0"/>
              <a:t>.</a:t>
            </a:r>
          </a:p>
          <a:p>
            <a:pPr marL="457200" indent="-457200">
              <a:buSzPct val="100000"/>
              <a:buFont typeface="+mj-lt"/>
              <a:buAutoNum type="arabicPeriod"/>
            </a:pPr>
            <a:r>
              <a:rPr lang="vi-VN" dirty="0" smtClean="0"/>
              <a:t>Cải </a:t>
            </a:r>
            <a:r>
              <a:rPr lang="vi-VN" dirty="0"/>
              <a:t>thiện trao đổi khí ở </a:t>
            </a:r>
            <a:r>
              <a:rPr lang="vi-VN" dirty="0" smtClean="0"/>
              <a:t>phổi</a:t>
            </a:r>
            <a:r>
              <a:rPr lang="en-US" dirty="0" smtClean="0"/>
              <a:t>.</a:t>
            </a:r>
          </a:p>
          <a:p>
            <a:pPr marL="457200" indent="-457200">
              <a:buSzPct val="100000"/>
              <a:buFont typeface="+mj-lt"/>
              <a:buAutoNum type="arabicPeriod"/>
            </a:pPr>
            <a:r>
              <a:rPr lang="vi-VN" dirty="0" smtClean="0"/>
              <a:t>Tăng </a:t>
            </a:r>
            <a:r>
              <a:rPr lang="vi-VN" dirty="0"/>
              <a:t>dần hoạt động thể </a:t>
            </a:r>
            <a:r>
              <a:rPr lang="vi-VN" dirty="0" smtClean="0"/>
              <a:t>lực</a:t>
            </a:r>
            <a:r>
              <a:rPr lang="en-US" dirty="0" smtClean="0"/>
              <a:t>.</a:t>
            </a:r>
          </a:p>
          <a:p>
            <a:pPr marL="457200" indent="-457200">
              <a:buSzPct val="100000"/>
              <a:buFont typeface="+mj-lt"/>
              <a:buAutoNum type="arabicPeriod"/>
            </a:pPr>
            <a:r>
              <a:rPr lang="pt-BR" dirty="0" smtClean="0">
                <a:latin typeface="Times New Roman" pitchFamily="18" charset="0"/>
                <a:cs typeface="Times New Roman" pitchFamily="18" charset="0"/>
              </a:rPr>
              <a:t>Giảm </a:t>
            </a:r>
            <a:r>
              <a:rPr lang="pt-BR" dirty="0">
                <a:latin typeface="Times New Roman" pitchFamily="18" charset="0"/>
                <a:cs typeface="Times New Roman" pitchFamily="18" charset="0"/>
              </a:rPr>
              <a:t>lo lắng cho người </a:t>
            </a:r>
            <a:r>
              <a:rPr lang="pt-BR" dirty="0" smtClean="0">
                <a:latin typeface="Times New Roman" pitchFamily="18" charset="0"/>
                <a:cs typeface="Times New Roman" pitchFamily="18" charset="0"/>
              </a:rPr>
              <a:t>bệnh.</a:t>
            </a:r>
          </a:p>
          <a:p>
            <a:pPr marL="457200" indent="-457200">
              <a:buSzPct val="100000"/>
              <a:buFont typeface="+mj-lt"/>
              <a:buAutoNum type="arabicPeriod"/>
            </a:pPr>
            <a:r>
              <a:rPr lang="vi-VN" dirty="0" smtClean="0"/>
              <a:t>Giáo </a:t>
            </a:r>
            <a:r>
              <a:rPr lang="vi-VN" dirty="0"/>
              <a:t>dục sức khỏe và hướng dẫn người bệnh tự chăm </a:t>
            </a:r>
            <a:r>
              <a:rPr lang="vi-VN" dirty="0" smtClean="0"/>
              <a:t>sóc</a:t>
            </a:r>
            <a:r>
              <a:rPr lang="en-US" dirty="0" smtClean="0"/>
              <a:t>.</a:t>
            </a:r>
            <a:endParaRPr lang="en-US" dirty="0"/>
          </a:p>
        </p:txBody>
      </p:sp>
      <p:pic>
        <p:nvPicPr>
          <p:cNvPr id="4" name="Picture 2" descr="http://daotaoyduoc.vn/wp-content/uploads/2015/12/hoc-cao-dang-dieu-du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3791" y="4419600"/>
            <a:ext cx="47625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9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7"/>
            <a:ext cx="9067800" cy="831273"/>
          </a:xfrm>
        </p:spPr>
        <p:txBody>
          <a:bodyPr/>
          <a:lstStyle/>
          <a:p>
            <a:pPr algn="ctr"/>
            <a:r>
              <a:rPr lang="vi-VN" b="1" dirty="0">
                <a:solidFill>
                  <a:srgbClr val="7030A0"/>
                </a:solidFill>
              </a:rPr>
              <a:t>5. ĐÁNH GIÁ CHĂM SÓC ĐIỀU DƯỠNG</a:t>
            </a:r>
            <a:endParaRPr lang="en-US" b="1" dirty="0">
              <a:solidFill>
                <a:srgbClr val="7030A0"/>
              </a:solidFill>
            </a:endParaRPr>
          </a:p>
        </p:txBody>
      </p:sp>
      <p:sp>
        <p:nvSpPr>
          <p:cNvPr id="3" name="Content Placeholder 2"/>
          <p:cNvSpPr>
            <a:spLocks noGrp="1"/>
          </p:cNvSpPr>
          <p:nvPr>
            <p:ph sz="quarter" idx="1"/>
          </p:nvPr>
        </p:nvSpPr>
        <p:spPr>
          <a:xfrm>
            <a:off x="0" y="914400"/>
            <a:ext cx="9144000" cy="3276600"/>
          </a:xfrm>
        </p:spPr>
        <p:txBody>
          <a:bodyPr/>
          <a:lstStyle/>
          <a:p>
            <a:pPr>
              <a:buFont typeface="Wingdings" pitchFamily="2" charset="2"/>
              <a:buChar char="ü"/>
            </a:pPr>
            <a:r>
              <a:rPr lang="vi-VN" dirty="0" smtClean="0"/>
              <a:t> </a:t>
            </a:r>
            <a:r>
              <a:rPr lang="vi-VN" dirty="0"/>
              <a:t>Người bệnh cần đạt được các mục tiêu sau</a:t>
            </a:r>
            <a:r>
              <a:rPr lang="vi-VN" dirty="0" smtClean="0"/>
              <a:t>:</a:t>
            </a:r>
            <a:endParaRPr lang="en-US" dirty="0" smtClean="0"/>
          </a:p>
          <a:p>
            <a:pPr>
              <a:buFont typeface="Wingdings" pitchFamily="2" charset="2"/>
              <a:buChar char="ü"/>
            </a:pPr>
            <a:r>
              <a:rPr lang="vi-VN" dirty="0" smtClean="0"/>
              <a:t> Hết </a:t>
            </a:r>
            <a:r>
              <a:rPr lang="vi-VN" dirty="0"/>
              <a:t>đau ngực và cơn đau không tái diễn. </a:t>
            </a:r>
            <a:endParaRPr lang="en-US" dirty="0" smtClean="0"/>
          </a:p>
          <a:p>
            <a:pPr>
              <a:buFont typeface="Wingdings" pitchFamily="2" charset="2"/>
              <a:buChar char="ü"/>
            </a:pPr>
            <a:r>
              <a:rPr lang="vi-VN" dirty="0" smtClean="0"/>
              <a:t>Cải </a:t>
            </a:r>
            <a:r>
              <a:rPr lang="vi-VN" dirty="0"/>
              <a:t>thiện được lượng máu từ tim tới các cơ quan tổ chức</a:t>
            </a:r>
            <a:r>
              <a:rPr lang="vi-VN" dirty="0" smtClean="0"/>
              <a:t>.</a:t>
            </a:r>
            <a:endParaRPr lang="en-US" dirty="0" smtClean="0"/>
          </a:p>
          <a:p>
            <a:pPr>
              <a:buFont typeface="Wingdings" pitchFamily="2" charset="2"/>
              <a:buChar char="ü"/>
            </a:pPr>
            <a:r>
              <a:rPr lang="vi-VN" dirty="0" smtClean="0"/>
              <a:t> Hết </a:t>
            </a:r>
            <a:r>
              <a:rPr lang="vi-VN" dirty="0"/>
              <a:t>khó thở</a:t>
            </a:r>
            <a:r>
              <a:rPr lang="vi-VN" dirty="0" smtClean="0"/>
              <a:t>.</a:t>
            </a:r>
            <a:endParaRPr lang="en-US" dirty="0" smtClean="0"/>
          </a:p>
          <a:p>
            <a:pPr>
              <a:buFont typeface="Wingdings" pitchFamily="2" charset="2"/>
              <a:buChar char="ü"/>
            </a:pPr>
            <a:r>
              <a:rPr lang="vi-VN" dirty="0" smtClean="0"/>
              <a:t> Tăng </a:t>
            </a:r>
            <a:r>
              <a:rPr lang="vi-VN" dirty="0"/>
              <a:t>dần được hoạt động mà không mệt và đau ngực. </a:t>
            </a:r>
            <a:endParaRPr lang="en-US" dirty="0" smtClean="0"/>
          </a:p>
          <a:p>
            <a:pPr>
              <a:buFont typeface="Wingdings" pitchFamily="2" charset="2"/>
              <a:buChar char="ü"/>
            </a:pPr>
            <a:r>
              <a:rPr lang="vi-VN" dirty="0" smtClean="0"/>
              <a:t> </a:t>
            </a:r>
            <a:r>
              <a:rPr lang="vi-VN" dirty="0"/>
              <a:t>Hết lo </a:t>
            </a:r>
            <a:r>
              <a:rPr lang="vi-VN" dirty="0" smtClean="0"/>
              <a:t>lắng</a:t>
            </a:r>
            <a:r>
              <a:rPr lang="en-US" dirty="0" smtClean="0"/>
              <a:t>.</a:t>
            </a:r>
          </a:p>
          <a:p>
            <a:pPr>
              <a:buFont typeface="Wingdings" pitchFamily="2" charset="2"/>
              <a:buChar char="ü"/>
            </a:pPr>
            <a:r>
              <a:rPr lang="vi-VN" dirty="0" smtClean="0"/>
              <a:t> Biết </a:t>
            </a:r>
            <a:r>
              <a:rPr lang="vi-VN" dirty="0"/>
              <a:t>tự chăm sóc sau khi ra </a:t>
            </a:r>
            <a:r>
              <a:rPr lang="vi-VN" dirty="0" smtClean="0"/>
              <a:t>viện</a:t>
            </a:r>
            <a:r>
              <a:rPr lang="en-US" dirty="0" smtClean="0"/>
              <a:t>.</a:t>
            </a:r>
            <a:endParaRPr lang="en-US" dirty="0"/>
          </a:p>
        </p:txBody>
      </p:sp>
      <p:pic>
        <p:nvPicPr>
          <p:cNvPr id="4" name="Picture 2" descr="http://daotaoyduoc.vn/wp-content/uploads/2015/12/hoc-cao-dang-dieu-du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3791" y="4419600"/>
            <a:ext cx="47625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29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pumpmama.com/wp-content/uploads/2013/12/PMGoodbye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358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05000" y="2251364"/>
            <a:ext cx="1295400" cy="1143000"/>
          </a:xfrm>
        </p:spPr>
        <p:txBody>
          <a:bodyPr/>
          <a:lstStyle/>
          <a:p>
            <a:endParaRPr lang="en-US" dirty="0"/>
          </a:p>
        </p:txBody>
      </p:sp>
      <p:pic>
        <p:nvPicPr>
          <p:cNvPr id="6" name="Picture 3" descr="D:\SỐC PHẢN VỆ\ContentMarketing1-ID53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12115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00200" y="2209800"/>
            <a:ext cx="5867400" cy="1938992"/>
          </a:xfrm>
          <a:prstGeom prst="rect">
            <a:avLst/>
          </a:prstGeom>
          <a:noFill/>
        </p:spPr>
        <p:txBody>
          <a:bodyPr wrap="square" rtlCol="0">
            <a:spAutoFit/>
          </a:bodyPr>
          <a:lstStyle/>
          <a:p>
            <a:pPr algn="ctr"/>
            <a:r>
              <a:rPr lang="en-US" sz="6000" dirty="0">
                <a:latin typeface="Times New Roman" pitchFamily="18" charset="0"/>
                <a:cs typeface="Times New Roman" pitchFamily="18" charset="0"/>
              </a:rPr>
              <a:t>XỬ TRÍ </a:t>
            </a:r>
            <a:r>
              <a:rPr lang="en-US" sz="6000" dirty="0" smtClean="0">
                <a:latin typeface="Times New Roman" pitchFamily="18" charset="0"/>
                <a:cs typeface="Times New Roman" pitchFamily="18" charset="0"/>
              </a:rPr>
              <a:t>SỐC TIM</a:t>
            </a:r>
            <a:endParaRPr lang="en-US" sz="6000" dirty="0">
              <a:latin typeface="Times New Roman" pitchFamily="18" charset="0"/>
              <a:cs typeface="Times New Roman" pitchFamily="18" charset="0"/>
            </a:endParaRPr>
          </a:p>
        </p:txBody>
      </p:sp>
    </p:spTree>
    <p:extLst>
      <p:ext uri="{BB962C8B-B14F-4D97-AF65-F5344CB8AC3E}">
        <p14:creationId xmlns:p14="http://schemas.microsoft.com/office/powerpoint/2010/main" val="110984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133598" y="0"/>
            <a:ext cx="4343400" cy="707886"/>
          </a:xfrm>
          <a:prstGeom prst="rect">
            <a:avLst/>
          </a:prstGeom>
          <a:noFill/>
        </p:spPr>
        <p:txBody>
          <a:bodyPr wrap="square" rtlCol="0">
            <a:spAutoFit/>
          </a:bodyPr>
          <a:lstStyle/>
          <a:p>
            <a:pPr algn="ctr"/>
            <a:r>
              <a:rPr lang="en-US" sz="4000" b="1" dirty="0" smtClean="0">
                <a:solidFill>
                  <a:schemeClr val="tx1">
                    <a:lumMod val="95000"/>
                    <a:lumOff val="5000"/>
                  </a:schemeClr>
                </a:solidFill>
                <a:latin typeface="Times New Roman" pitchFamily="18" charset="0"/>
                <a:cs typeface="Times New Roman" pitchFamily="18" charset="0"/>
              </a:rPr>
              <a:t>NỘI DUNG</a:t>
            </a:r>
            <a:endParaRPr lang="en-US" sz="4000" b="1" dirty="0">
              <a:solidFill>
                <a:schemeClr val="tx1">
                  <a:lumMod val="95000"/>
                  <a:lumOff val="5000"/>
                </a:schemeClr>
              </a:solidFill>
              <a:latin typeface="Times New Roman" pitchFamily="18" charset="0"/>
              <a:cs typeface="Times New Roman" pitchFamily="18" charset="0"/>
            </a:endParaRPr>
          </a:p>
        </p:txBody>
      </p:sp>
      <p:sp>
        <p:nvSpPr>
          <p:cNvPr id="27" name="Oval 26"/>
          <p:cNvSpPr/>
          <p:nvPr/>
        </p:nvSpPr>
        <p:spPr>
          <a:xfrm>
            <a:off x="1295400" y="1581160"/>
            <a:ext cx="685800" cy="552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lumMod val="95000"/>
                    <a:lumOff val="5000"/>
                  </a:schemeClr>
                </a:solidFill>
                <a:latin typeface="Times New Roman" pitchFamily="18" charset="0"/>
                <a:cs typeface="Times New Roman" pitchFamily="18" charset="0"/>
              </a:rPr>
              <a:t>1</a:t>
            </a:r>
            <a:endParaRPr lang="en-US" sz="3200" dirty="0">
              <a:solidFill>
                <a:schemeClr val="tx1">
                  <a:lumMod val="95000"/>
                  <a:lumOff val="5000"/>
                </a:schemeClr>
              </a:solidFill>
              <a:latin typeface="Times New Roman" pitchFamily="18" charset="0"/>
              <a:cs typeface="Times New Roman" pitchFamily="18" charset="0"/>
            </a:endParaRPr>
          </a:p>
        </p:txBody>
      </p:sp>
      <p:sp>
        <p:nvSpPr>
          <p:cNvPr id="28" name="Rectangle 27"/>
          <p:cNvSpPr/>
          <p:nvPr/>
        </p:nvSpPr>
        <p:spPr>
          <a:xfrm>
            <a:off x="2001982" y="1427894"/>
            <a:ext cx="5805054" cy="638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lumMod val="95000"/>
                    <a:lumOff val="5000"/>
                  </a:schemeClr>
                </a:solidFill>
                <a:latin typeface="Times New Roman" pitchFamily="18" charset="0"/>
                <a:cs typeface="Times New Roman" pitchFamily="18" charset="0"/>
              </a:rPr>
              <a:t>ĐỊNH NGHĨA</a:t>
            </a:r>
          </a:p>
        </p:txBody>
      </p:sp>
      <p:sp>
        <p:nvSpPr>
          <p:cNvPr id="29" name="Oval 28"/>
          <p:cNvSpPr/>
          <p:nvPr/>
        </p:nvSpPr>
        <p:spPr>
          <a:xfrm>
            <a:off x="1492851" y="2192495"/>
            <a:ext cx="647700" cy="5715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solidFill>
                  <a:schemeClr val="tx1">
                    <a:lumMod val="95000"/>
                    <a:lumOff val="5000"/>
                  </a:schemeClr>
                </a:solidFill>
                <a:latin typeface="Times New Roman" pitchFamily="18" charset="0"/>
                <a:cs typeface="Times New Roman" pitchFamily="18" charset="0"/>
              </a:rPr>
              <a:t>2</a:t>
            </a:r>
            <a:endParaRPr lang="en-US" sz="3200" dirty="0">
              <a:solidFill>
                <a:schemeClr val="tx1">
                  <a:lumMod val="95000"/>
                  <a:lumOff val="5000"/>
                </a:schemeClr>
              </a:solidFill>
              <a:latin typeface="Times New Roman" pitchFamily="18" charset="0"/>
              <a:cs typeface="Times New Roman" pitchFamily="18" charset="0"/>
            </a:endParaRPr>
          </a:p>
        </p:txBody>
      </p:sp>
      <p:sp>
        <p:nvSpPr>
          <p:cNvPr id="30" name="Rectangle 29"/>
          <p:cNvSpPr/>
          <p:nvPr/>
        </p:nvSpPr>
        <p:spPr>
          <a:xfrm>
            <a:off x="2334515" y="2176909"/>
            <a:ext cx="5825836" cy="5715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dirty="0">
                <a:latin typeface="Times New Roman" pitchFamily="18" charset="0"/>
                <a:cs typeface="Times New Roman" pitchFamily="18" charset="0"/>
              </a:rPr>
              <a:t>DẤU HIỆU VÀ TRIỆU CHỨNG</a:t>
            </a:r>
            <a:endParaRPr lang="en-US" sz="3200" dirty="0">
              <a:latin typeface="Times New Roman" pitchFamily="18" charset="0"/>
              <a:cs typeface="Times New Roman" pitchFamily="18" charset="0"/>
            </a:endParaRPr>
          </a:p>
        </p:txBody>
      </p:sp>
      <p:sp>
        <p:nvSpPr>
          <p:cNvPr id="31" name="Oval 30"/>
          <p:cNvSpPr/>
          <p:nvPr/>
        </p:nvSpPr>
        <p:spPr>
          <a:xfrm>
            <a:off x="1614076" y="2871361"/>
            <a:ext cx="651164"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dirty="0" smtClean="0">
                <a:solidFill>
                  <a:schemeClr val="tx1">
                    <a:lumMod val="95000"/>
                    <a:lumOff val="5000"/>
                  </a:schemeClr>
                </a:solidFill>
                <a:latin typeface="Times New Roman" pitchFamily="18" charset="0"/>
                <a:cs typeface="Times New Roman" pitchFamily="18" charset="0"/>
              </a:rPr>
              <a:t>3</a:t>
            </a:r>
            <a:endParaRPr lang="en-US" sz="3200" dirty="0">
              <a:solidFill>
                <a:schemeClr val="tx1">
                  <a:lumMod val="95000"/>
                  <a:lumOff val="5000"/>
                </a:schemeClr>
              </a:solidFill>
              <a:latin typeface="Times New Roman" pitchFamily="18" charset="0"/>
              <a:cs typeface="Times New Roman" pitchFamily="18" charset="0"/>
            </a:endParaRPr>
          </a:p>
        </p:txBody>
      </p:sp>
      <p:sp>
        <p:nvSpPr>
          <p:cNvPr id="32" name="Rectangle 31"/>
          <p:cNvSpPr/>
          <p:nvPr/>
        </p:nvSpPr>
        <p:spPr>
          <a:xfrm>
            <a:off x="2376076" y="2892143"/>
            <a:ext cx="5943600" cy="5922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dirty="0">
                <a:solidFill>
                  <a:schemeClr val="tx1">
                    <a:lumMod val="95000"/>
                    <a:lumOff val="5000"/>
                  </a:schemeClr>
                </a:solidFill>
                <a:latin typeface="Times New Roman" pitchFamily="18" charset="0"/>
                <a:cs typeface="Times New Roman" pitchFamily="18" charset="0"/>
              </a:rPr>
              <a:t>NGUYÊN NHÂN</a:t>
            </a:r>
            <a:endParaRPr lang="en-US" sz="3200" dirty="0">
              <a:solidFill>
                <a:schemeClr val="tx1">
                  <a:lumMod val="95000"/>
                  <a:lumOff val="5000"/>
                </a:schemeClr>
              </a:solidFill>
              <a:latin typeface="Times New Roman" pitchFamily="18" charset="0"/>
              <a:cs typeface="Times New Roman" pitchFamily="18" charset="0"/>
            </a:endParaRPr>
          </a:p>
        </p:txBody>
      </p:sp>
      <p:sp>
        <p:nvSpPr>
          <p:cNvPr id="33" name="Oval 32"/>
          <p:cNvSpPr/>
          <p:nvPr/>
        </p:nvSpPr>
        <p:spPr>
          <a:xfrm>
            <a:off x="1756951" y="3605646"/>
            <a:ext cx="628650" cy="5230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smtClean="0">
                <a:solidFill>
                  <a:schemeClr val="tx1">
                    <a:lumMod val="95000"/>
                    <a:lumOff val="5000"/>
                  </a:schemeClr>
                </a:solidFill>
                <a:latin typeface="Times New Roman" pitchFamily="18" charset="0"/>
                <a:cs typeface="Times New Roman" pitchFamily="18" charset="0"/>
              </a:rPr>
              <a:t>4</a:t>
            </a:r>
            <a:endParaRPr lang="en-US" sz="3200" dirty="0">
              <a:solidFill>
                <a:schemeClr val="tx1">
                  <a:lumMod val="95000"/>
                  <a:lumOff val="5000"/>
                </a:schemeClr>
              </a:solidFill>
              <a:latin typeface="Times New Roman" pitchFamily="18" charset="0"/>
              <a:cs typeface="Times New Roman" pitchFamily="18" charset="0"/>
            </a:endParaRPr>
          </a:p>
        </p:txBody>
      </p:sp>
      <p:sp>
        <p:nvSpPr>
          <p:cNvPr id="34" name="Rectangle 33"/>
          <p:cNvSpPr/>
          <p:nvPr/>
        </p:nvSpPr>
        <p:spPr>
          <a:xfrm>
            <a:off x="2549258" y="3636818"/>
            <a:ext cx="5999018" cy="6477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smtClean="0">
                <a:solidFill>
                  <a:schemeClr val="tx1">
                    <a:lumMod val="95000"/>
                    <a:lumOff val="5000"/>
                  </a:schemeClr>
                </a:solidFill>
                <a:latin typeface="Times New Roman" pitchFamily="18" charset="0"/>
                <a:cs typeface="Times New Roman" pitchFamily="18" charset="0"/>
              </a:rPr>
              <a:t>CHUẨN </a:t>
            </a:r>
            <a:r>
              <a:rPr lang="en-US" sz="3200" dirty="0">
                <a:solidFill>
                  <a:schemeClr val="tx1">
                    <a:lumMod val="95000"/>
                    <a:lumOff val="5000"/>
                  </a:schemeClr>
                </a:solidFill>
                <a:latin typeface="Times New Roman" pitchFamily="18" charset="0"/>
                <a:cs typeface="Times New Roman" pitchFamily="18" charset="0"/>
              </a:rPr>
              <a:t>ĐOÁN</a:t>
            </a:r>
          </a:p>
        </p:txBody>
      </p:sp>
      <p:sp>
        <p:nvSpPr>
          <p:cNvPr id="35" name="Oval 34"/>
          <p:cNvSpPr/>
          <p:nvPr/>
        </p:nvSpPr>
        <p:spPr>
          <a:xfrm>
            <a:off x="1939652" y="4398815"/>
            <a:ext cx="644237" cy="533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smtClean="0">
                <a:solidFill>
                  <a:schemeClr val="tx1">
                    <a:lumMod val="95000"/>
                    <a:lumOff val="5000"/>
                  </a:schemeClr>
                </a:solidFill>
                <a:latin typeface="Times New Roman" pitchFamily="18" charset="0"/>
                <a:cs typeface="Times New Roman" pitchFamily="18" charset="0"/>
              </a:rPr>
              <a:t>5</a:t>
            </a:r>
            <a:endParaRPr lang="en-US" sz="3200" dirty="0">
              <a:solidFill>
                <a:schemeClr val="tx1">
                  <a:lumMod val="95000"/>
                  <a:lumOff val="5000"/>
                </a:schemeClr>
              </a:solidFill>
              <a:latin typeface="Times New Roman" pitchFamily="18" charset="0"/>
              <a:cs typeface="Times New Roman" pitchFamily="18" charset="0"/>
            </a:endParaRPr>
          </a:p>
        </p:txBody>
      </p:sp>
      <p:sp>
        <p:nvSpPr>
          <p:cNvPr id="36" name="Rectangle 35"/>
          <p:cNvSpPr/>
          <p:nvPr/>
        </p:nvSpPr>
        <p:spPr>
          <a:xfrm>
            <a:off x="2663553" y="4436915"/>
            <a:ext cx="6064827" cy="6477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solidFill>
                  <a:schemeClr val="tx1">
                    <a:lumMod val="95000"/>
                    <a:lumOff val="5000"/>
                  </a:schemeClr>
                </a:solidFill>
                <a:latin typeface="Times New Roman" pitchFamily="18" charset="0"/>
                <a:cs typeface="Times New Roman" pitchFamily="18" charset="0"/>
              </a:rPr>
              <a:t>XỬ TRÍ VÀ ĐIỀU TRỊ</a:t>
            </a:r>
          </a:p>
        </p:txBody>
      </p:sp>
      <p:sp>
        <p:nvSpPr>
          <p:cNvPr id="37" name="Oval 36"/>
          <p:cNvSpPr/>
          <p:nvPr/>
        </p:nvSpPr>
        <p:spPr>
          <a:xfrm>
            <a:off x="1974285" y="5202375"/>
            <a:ext cx="720436"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smtClean="0">
                <a:solidFill>
                  <a:schemeClr val="tx1">
                    <a:lumMod val="95000"/>
                    <a:lumOff val="5000"/>
                  </a:schemeClr>
                </a:solidFill>
                <a:latin typeface="Times New Roman" pitchFamily="18" charset="0"/>
                <a:cs typeface="Times New Roman" pitchFamily="18" charset="0"/>
              </a:rPr>
              <a:t>6</a:t>
            </a:r>
            <a:endParaRPr lang="en-US" sz="3200" dirty="0">
              <a:solidFill>
                <a:schemeClr val="tx1">
                  <a:lumMod val="95000"/>
                  <a:lumOff val="5000"/>
                </a:schemeClr>
              </a:solidFill>
              <a:latin typeface="Times New Roman" pitchFamily="18" charset="0"/>
              <a:cs typeface="Times New Roman" pitchFamily="18" charset="0"/>
            </a:endParaRPr>
          </a:p>
        </p:txBody>
      </p:sp>
      <p:sp>
        <p:nvSpPr>
          <p:cNvPr id="38" name="Rectangle 37"/>
          <p:cNvSpPr/>
          <p:nvPr/>
        </p:nvSpPr>
        <p:spPr>
          <a:xfrm>
            <a:off x="2802093" y="5178126"/>
            <a:ext cx="5988627" cy="7169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chemeClr val="tx1">
                    <a:lumMod val="95000"/>
                    <a:lumOff val="5000"/>
                  </a:schemeClr>
                </a:solidFill>
                <a:latin typeface="Times New Roman" pitchFamily="18" charset="0"/>
                <a:cs typeface="Times New Roman" pitchFamily="18" charset="0"/>
              </a:rPr>
              <a:t>PHÒNG CHỐNG</a:t>
            </a:r>
          </a:p>
        </p:txBody>
      </p:sp>
      <p:sp>
        <p:nvSpPr>
          <p:cNvPr id="3" name="Rectangle 2"/>
          <p:cNvSpPr/>
          <p:nvPr/>
        </p:nvSpPr>
        <p:spPr>
          <a:xfrm>
            <a:off x="1143000" y="6026730"/>
            <a:ext cx="6400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itchFamily="18" charset="0"/>
                <a:cs typeface="Times New Roman" pitchFamily="18" charset="0"/>
              </a:rPr>
              <a:t>PHẦN CHĂM SÓC</a:t>
            </a:r>
          </a:p>
        </p:txBody>
      </p:sp>
      <p:sp>
        <p:nvSpPr>
          <p:cNvPr id="4" name="Oval 3"/>
          <p:cNvSpPr/>
          <p:nvPr/>
        </p:nvSpPr>
        <p:spPr>
          <a:xfrm>
            <a:off x="235525" y="6179130"/>
            <a:ext cx="6858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itchFamily="18" charset="0"/>
                <a:cs typeface="Times New Roman" pitchFamily="18" charset="0"/>
              </a:rPr>
              <a:t>II</a:t>
            </a:r>
            <a:endParaRPr lang="en-US" sz="2800" dirty="0">
              <a:solidFill>
                <a:schemeClr val="tx1"/>
              </a:solidFill>
              <a:latin typeface="Times New Roman" pitchFamily="18" charset="0"/>
              <a:cs typeface="Times New Roman" pitchFamily="18" charset="0"/>
            </a:endParaRPr>
          </a:p>
        </p:txBody>
      </p:sp>
      <p:sp>
        <p:nvSpPr>
          <p:cNvPr id="19" name="Rectangle 18"/>
          <p:cNvSpPr/>
          <p:nvPr/>
        </p:nvSpPr>
        <p:spPr>
          <a:xfrm>
            <a:off x="1035625" y="6026730"/>
            <a:ext cx="6400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itchFamily="18" charset="0"/>
                <a:cs typeface="Times New Roman" pitchFamily="18" charset="0"/>
              </a:rPr>
              <a:t>PHẦN CHĂM SÓC</a:t>
            </a:r>
          </a:p>
        </p:txBody>
      </p:sp>
      <p:sp>
        <p:nvSpPr>
          <p:cNvPr id="5" name="Rectangle 4"/>
          <p:cNvSpPr/>
          <p:nvPr/>
        </p:nvSpPr>
        <p:spPr>
          <a:xfrm>
            <a:off x="1184560" y="707886"/>
            <a:ext cx="6705600" cy="587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itchFamily="18" charset="0"/>
                <a:cs typeface="Times New Roman" pitchFamily="18" charset="0"/>
              </a:rPr>
              <a:t>TỔNG QUAN VỀ BỆNH HỌC</a:t>
            </a:r>
          </a:p>
        </p:txBody>
      </p:sp>
      <p:sp>
        <p:nvSpPr>
          <p:cNvPr id="6" name="Oval 5"/>
          <p:cNvSpPr/>
          <p:nvPr/>
        </p:nvSpPr>
        <p:spPr>
          <a:xfrm>
            <a:off x="193960" y="707886"/>
            <a:ext cx="685800" cy="5875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I</a:t>
            </a:r>
            <a:endParaRPr lang="en-US" sz="3200" dirty="0">
              <a:solidFill>
                <a:schemeClr val="tx1"/>
              </a:solidFill>
            </a:endParaRPr>
          </a:p>
        </p:txBody>
      </p:sp>
    </p:spTree>
    <p:extLst>
      <p:ext uri="{BB962C8B-B14F-4D97-AF65-F5344CB8AC3E}">
        <p14:creationId xmlns:p14="http://schemas.microsoft.com/office/powerpoint/2010/main" val="95605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Vertical)">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arn(inVertical)">
                                      <p:cBhvr>
                                        <p:cTn id="28" dur="500"/>
                                        <p:tgtEl>
                                          <p:spTgt spid="3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Vertical)">
                                      <p:cBhvr>
                                        <p:cTn id="36" dur="500"/>
                                        <p:tgtEl>
                                          <p:spTgt spid="3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inVertical)">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barn(inVertical)">
                                      <p:cBhvr>
                                        <p:cTn id="44" dur="500"/>
                                        <p:tgtEl>
                                          <p:spTgt spid="3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inVertical)">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barn(inVertical)">
                                      <p:cBhvr>
                                        <p:cTn id="52" dur="500"/>
                                        <p:tgtEl>
                                          <p:spTgt spid="37"/>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barn(inVertical)">
                                      <p:cBhvr>
                                        <p:cTn id="55" dur="500"/>
                                        <p:tgtEl>
                                          <p:spTgt spid="38"/>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1000"/>
                                        <p:tgtEl>
                                          <p:spTgt spid="5"/>
                                        </p:tgtEl>
                                      </p:cBhvr>
                                    </p:animEffect>
                                    <p:anim calcmode="lin" valueType="num">
                                      <p:cBhvr>
                                        <p:cTn id="66" dur="1000" fill="hold"/>
                                        <p:tgtEl>
                                          <p:spTgt spid="5"/>
                                        </p:tgtEl>
                                        <p:attrNameLst>
                                          <p:attrName>ppt_x</p:attrName>
                                        </p:attrNameLst>
                                      </p:cBhvr>
                                      <p:tavLst>
                                        <p:tav tm="0">
                                          <p:val>
                                            <p:strVal val="#ppt_x"/>
                                          </p:val>
                                        </p:tav>
                                        <p:tav tm="100000">
                                          <p:val>
                                            <p:strVal val="#ppt_x"/>
                                          </p:val>
                                        </p:tav>
                                      </p:tavLst>
                                    </p:anim>
                                    <p:anim calcmode="lin" valueType="num">
                                      <p:cBhvr>
                                        <p:cTn id="6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4572000" cy="990600"/>
          </a:xfrm>
        </p:spPr>
        <p:txBody>
          <a:bodyPr/>
          <a:lstStyle/>
          <a:p>
            <a:r>
              <a:rPr lang="en-US" b="1" dirty="0" smtClean="0">
                <a:solidFill>
                  <a:srgbClr val="7030A0"/>
                </a:solidFill>
                <a:latin typeface="Times New Roman" pitchFamily="18" charset="0"/>
                <a:cs typeface="Times New Roman" pitchFamily="18" charset="0"/>
              </a:rPr>
              <a:t>    1</a:t>
            </a:r>
            <a:r>
              <a:rPr lang="en-US" b="1" dirty="0">
                <a:solidFill>
                  <a:srgbClr val="7030A0"/>
                </a:solidFill>
                <a:latin typeface="Times New Roman" pitchFamily="18" charset="0"/>
                <a:cs typeface="Times New Roman" pitchFamily="18" charset="0"/>
              </a:rPr>
              <a:t>. ĐỊNH NGHĨA</a:t>
            </a:r>
          </a:p>
        </p:txBody>
      </p:sp>
      <p:sp>
        <p:nvSpPr>
          <p:cNvPr id="3" name="Content Placeholder 2"/>
          <p:cNvSpPr>
            <a:spLocks noGrp="1"/>
          </p:cNvSpPr>
          <p:nvPr>
            <p:ph sz="quarter" idx="1"/>
          </p:nvPr>
        </p:nvSpPr>
        <p:spPr>
          <a:xfrm>
            <a:off x="0" y="2362200"/>
            <a:ext cx="4190999" cy="4419600"/>
          </a:xfrm>
        </p:spPr>
        <p:txBody>
          <a:bodyPr>
            <a:noAutofit/>
          </a:bodyPr>
          <a:lstStyle/>
          <a:p>
            <a:pPr algn="just">
              <a:buFont typeface="Wingdings" pitchFamily="2" charset="2"/>
              <a:buChar char="v"/>
            </a:pPr>
            <a:r>
              <a:rPr lang="vi-VN" sz="2800" b="1" i="1" dirty="0" smtClean="0">
                <a:solidFill>
                  <a:schemeClr val="tx1">
                    <a:lumMod val="95000"/>
                    <a:lumOff val="5000"/>
                  </a:schemeClr>
                </a:solidFill>
                <a:latin typeface="Times New Roman" pitchFamily="18" charset="0"/>
                <a:cs typeface="Times New Roman" pitchFamily="18" charset="0"/>
              </a:rPr>
              <a:t>Sốc </a:t>
            </a:r>
            <a:r>
              <a:rPr lang="vi-VN" sz="2800" b="1" i="1" dirty="0" smtClean="0">
                <a:solidFill>
                  <a:schemeClr val="tx1">
                    <a:lumMod val="95000"/>
                    <a:lumOff val="5000"/>
                  </a:schemeClr>
                </a:solidFill>
                <a:latin typeface="Times New Roman" pitchFamily="18" charset="0"/>
                <a:cs typeface="Times New Roman" pitchFamily="18" charset="0"/>
              </a:rPr>
              <a:t>tim</a:t>
            </a:r>
            <a:r>
              <a:rPr lang="vi-VN" sz="2800" dirty="0" smtClean="0"/>
              <a:t> </a:t>
            </a:r>
            <a:r>
              <a:rPr lang="vi-VN" sz="2800" dirty="0"/>
              <a:t>là tình trạng giảm cung lượng tim không đáp ứng được nhu cầu oxy của các tổ chức trong cơ thể</a:t>
            </a:r>
            <a:r>
              <a:rPr lang="vi-VN" sz="2800" dirty="0" smtClean="0">
                <a:solidFill>
                  <a:schemeClr val="tx1">
                    <a:lumMod val="95000"/>
                    <a:lumOff val="5000"/>
                  </a:schemeClr>
                </a:solidFill>
                <a:latin typeface="Times New Roman" pitchFamily="18" charset="0"/>
                <a:cs typeface="Times New Roman" pitchFamily="18" charset="0"/>
              </a:rPr>
              <a:t>. </a:t>
            </a:r>
            <a:endParaRPr lang="en-US" sz="2800" dirty="0" smtClean="0">
              <a:solidFill>
                <a:schemeClr val="tx1">
                  <a:lumMod val="95000"/>
                  <a:lumOff val="5000"/>
                </a:schemeClr>
              </a:solidFill>
              <a:latin typeface="Times New Roman" pitchFamily="18" charset="0"/>
              <a:cs typeface="Times New Roman" pitchFamily="18" charset="0"/>
            </a:endParaRPr>
          </a:p>
        </p:txBody>
      </p:sp>
      <p:pic>
        <p:nvPicPr>
          <p:cNvPr id="1026" name="Picture 2" descr="http://skds3.vcmedia.vn/2014/suy-tim-14058626908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599" y="1524000"/>
            <a:ext cx="4495801"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41663" y="152400"/>
            <a:ext cx="6868392"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I</a:t>
            </a:r>
            <a:r>
              <a:rPr lang="en-US" sz="3200" b="1" dirty="0">
                <a:latin typeface="Times New Roman" pitchFamily="18" charset="0"/>
                <a:cs typeface="Times New Roman" pitchFamily="18" charset="0"/>
              </a:rPr>
              <a:t>. TỔNG QUAN VỀ BỆNH HỌC</a:t>
            </a:r>
          </a:p>
        </p:txBody>
      </p:sp>
    </p:spTree>
    <p:extLst>
      <p:ext uri="{BB962C8B-B14F-4D97-AF65-F5344CB8AC3E}">
        <p14:creationId xmlns:p14="http://schemas.microsoft.com/office/powerpoint/2010/main" val="313959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mph" presetSubtype="0" fill="hold" grpId="0" nodeType="clickEffect">
                                  <p:stCondLst>
                                    <p:cond delay="0"/>
                                  </p:stCondLst>
                                  <p:iterate type="lt">
                                    <p:tmPct val="4000"/>
                                  </p:iterate>
                                  <p:childTnLst>
                                    <p:set>
                                      <p:cBhvr override="childStyle">
                                        <p:cTn id="22" dur="50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pPr algn="ctr"/>
            <a:r>
              <a:rPr lang="en-US" b="1" dirty="0">
                <a:solidFill>
                  <a:srgbClr val="7030A0"/>
                </a:solidFill>
                <a:latin typeface="Times New Roman" pitchFamily="18" charset="0"/>
                <a:ea typeface="Tahoma" pitchFamily="34" charset="0"/>
                <a:cs typeface="Times New Roman" pitchFamily="18" charset="0"/>
              </a:rPr>
              <a:t>GIAI ĐOẠN </a:t>
            </a:r>
            <a:r>
              <a:rPr lang="en-US" b="1" dirty="0" smtClean="0">
                <a:solidFill>
                  <a:srgbClr val="7030A0"/>
                </a:solidFill>
                <a:latin typeface="Times New Roman" pitchFamily="18" charset="0"/>
                <a:ea typeface="Tahoma" pitchFamily="34" charset="0"/>
                <a:cs typeface="Times New Roman" pitchFamily="18" charset="0"/>
              </a:rPr>
              <a:t>SỐC TIM</a:t>
            </a:r>
            <a:endParaRPr lang="en-US" b="1" dirty="0">
              <a:solidFill>
                <a:srgbClr val="7030A0"/>
              </a:solidFill>
              <a:latin typeface="Times New Roman" pitchFamily="18" charset="0"/>
              <a:ea typeface="Tahoma" pitchFamily="34" charset="0"/>
              <a:cs typeface="Times New Roman" pitchFamily="18" charset="0"/>
            </a:endParaRPr>
          </a:p>
        </p:txBody>
      </p:sp>
      <p:sp>
        <p:nvSpPr>
          <p:cNvPr id="3" name="Content Placeholder 2"/>
          <p:cNvSpPr>
            <a:spLocks noGrp="1"/>
          </p:cNvSpPr>
          <p:nvPr>
            <p:ph sz="quarter" idx="1"/>
          </p:nvPr>
        </p:nvSpPr>
        <p:spPr>
          <a:xfrm>
            <a:off x="0" y="762000"/>
            <a:ext cx="9144000" cy="5711952"/>
          </a:xfrm>
        </p:spPr>
        <p:txBody>
          <a:bodyPr/>
          <a:lstStyle/>
          <a:p>
            <a:r>
              <a:rPr lang="en-US" dirty="0" smtClean="0"/>
              <a:t>1. </a:t>
            </a:r>
            <a:r>
              <a:rPr lang="vi-VN" dirty="0">
                <a:solidFill>
                  <a:srgbClr val="FF0000"/>
                </a:solidFill>
              </a:rPr>
              <a:t>Trong giai đoạn khởi đầu</a:t>
            </a:r>
            <a:r>
              <a:rPr lang="vi-VN" dirty="0"/>
              <a:t>, chỉ giảm cung lượng tim mà không có bất kì triệu chứng lâm sàng. </a:t>
            </a:r>
            <a:endParaRPr lang="en-US" dirty="0" smtClean="0"/>
          </a:p>
          <a:p>
            <a:r>
              <a:rPr lang="en-US" dirty="0" smtClean="0"/>
              <a:t>2. </a:t>
            </a:r>
            <a:r>
              <a:rPr lang="vi-VN" dirty="0">
                <a:solidFill>
                  <a:srgbClr val="FF0000"/>
                </a:solidFill>
              </a:rPr>
              <a:t>Trong giai đoạn bù trừ</a:t>
            </a:r>
            <a:r>
              <a:rPr lang="vi-VN" dirty="0"/>
              <a:t>, các baroreceptors (thụ thể áp lực) đáp ứng với lưu lượng tim giảm, kích thích hệ thần kinh giao cảm để giải phóng catecholamine giúp cải thiện sự co bóp của cơ tim và co mạch, dẫn đến tăng trở lại áo lực tĩnh mạch và huyết áp động mạch. Tưới máu thận kích hoạt hệ thống renin-angiotensin, mà sản phẩm cuối cùng, angiotensin II, gây giữ natri và giữ nước cũng như sự co mạch</a:t>
            </a:r>
            <a:r>
              <a:rPr lang="vi-VN" dirty="0" smtClean="0"/>
              <a:t>.</a:t>
            </a:r>
            <a:endParaRPr lang="en-US" dirty="0" smtClean="0"/>
          </a:p>
          <a:p>
            <a:r>
              <a:rPr lang="en-US" dirty="0" smtClean="0"/>
              <a:t>3. </a:t>
            </a:r>
            <a:r>
              <a:rPr lang="vi-VN" dirty="0">
                <a:solidFill>
                  <a:srgbClr val="FF0000"/>
                </a:solidFill>
              </a:rPr>
              <a:t>Giai đoạn tiến triển </a:t>
            </a:r>
            <a:r>
              <a:rPr lang="vi-VN" dirty="0"/>
              <a:t>sau giai đoạn bù trừ nếu không có sự can thiệp hoặc nếu can thiệp không để đảo ngược sự tưới máu mô đầy đủ. </a:t>
            </a:r>
            <a:endParaRPr lang="en-US" dirty="0" smtClean="0"/>
          </a:p>
          <a:p>
            <a:r>
              <a:rPr lang="en-US" dirty="0" smtClean="0"/>
              <a:t>4.</a:t>
            </a:r>
            <a:r>
              <a:rPr lang="vi-VN" dirty="0"/>
              <a:t> </a:t>
            </a:r>
            <a:r>
              <a:rPr lang="en-US" dirty="0" smtClean="0">
                <a:solidFill>
                  <a:srgbClr val="FF0000"/>
                </a:solidFill>
              </a:rPr>
              <a:t>G</a:t>
            </a:r>
            <a:r>
              <a:rPr lang="vi-VN" dirty="0" smtClean="0">
                <a:solidFill>
                  <a:srgbClr val="FF0000"/>
                </a:solidFill>
              </a:rPr>
              <a:t>iai </a:t>
            </a:r>
            <a:r>
              <a:rPr lang="vi-VN" dirty="0">
                <a:solidFill>
                  <a:srgbClr val="FF0000"/>
                </a:solidFill>
              </a:rPr>
              <a:t>đoạn bù </a:t>
            </a:r>
            <a:r>
              <a:rPr lang="vi-VN" dirty="0" smtClean="0">
                <a:solidFill>
                  <a:srgbClr val="FF0000"/>
                </a:solidFill>
              </a:rPr>
              <a:t>trừ</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232928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838200"/>
          </a:xfrm>
        </p:spPr>
        <p:txBody>
          <a:bodyPr>
            <a:normAutofit/>
          </a:bodyPr>
          <a:lstStyle/>
          <a:p>
            <a:pPr algn="ctr"/>
            <a:r>
              <a:rPr lang="en-US" sz="4000" b="1" dirty="0">
                <a:solidFill>
                  <a:srgbClr val="7030A0"/>
                </a:solidFill>
                <a:latin typeface="Times New Roman" pitchFamily="18" charset="0"/>
                <a:cs typeface="Times New Roman" pitchFamily="18" charset="0"/>
              </a:rPr>
              <a:t>2</a:t>
            </a:r>
            <a:r>
              <a:rPr lang="en-US" sz="4000" b="1" dirty="0" smtClean="0">
                <a:solidFill>
                  <a:srgbClr val="7030A0"/>
                </a:solidFill>
                <a:latin typeface="Times New Roman" pitchFamily="18" charset="0"/>
                <a:cs typeface="Times New Roman" pitchFamily="18" charset="0"/>
              </a:rPr>
              <a:t>.DẤU </a:t>
            </a:r>
            <a:r>
              <a:rPr lang="en-US" sz="4000" b="1" dirty="0" smtClean="0">
                <a:solidFill>
                  <a:srgbClr val="7030A0"/>
                </a:solidFill>
                <a:latin typeface="Times New Roman" pitchFamily="18" charset="0"/>
                <a:cs typeface="Times New Roman" pitchFamily="18" charset="0"/>
              </a:rPr>
              <a:t>HIỆU VÀ TRIỆU CH</a:t>
            </a:r>
            <a:r>
              <a:rPr lang="vi-VN" sz="4000" b="1" dirty="0" smtClean="0">
                <a:solidFill>
                  <a:srgbClr val="7030A0"/>
                </a:solidFill>
                <a:latin typeface="Times New Roman" pitchFamily="18" charset="0"/>
                <a:cs typeface="Times New Roman" pitchFamily="18" charset="0"/>
              </a:rPr>
              <a:t>ỨNG</a:t>
            </a:r>
            <a:endParaRPr lang="en-US" sz="4000" b="1" dirty="0">
              <a:solidFill>
                <a:srgbClr val="7030A0"/>
              </a:solidFill>
              <a:latin typeface="Times New Roman" pitchFamily="18" charset="0"/>
              <a:cs typeface="Times New Roman" pitchFamily="18" charset="0"/>
            </a:endParaRPr>
          </a:p>
        </p:txBody>
      </p:sp>
      <p:sp>
        <p:nvSpPr>
          <p:cNvPr id="5" name="Content Placeholder 2"/>
          <p:cNvSpPr>
            <a:spLocks noGrp="1"/>
          </p:cNvSpPr>
          <p:nvPr>
            <p:ph sz="quarter" idx="1"/>
          </p:nvPr>
        </p:nvSpPr>
        <p:spPr>
          <a:xfrm>
            <a:off x="76200" y="914400"/>
            <a:ext cx="9067800" cy="3276600"/>
          </a:xfrm>
        </p:spPr>
        <p:txBody>
          <a:bodyPr>
            <a:normAutofit/>
          </a:bodyPr>
          <a:lstStyle/>
          <a:p>
            <a:pPr>
              <a:buFont typeface="Wingdings" pitchFamily="2" charset="2"/>
              <a:buChar char="Ø"/>
            </a:pPr>
            <a:r>
              <a:rPr lang="vi-VN" sz="2200" dirty="0"/>
              <a:t>+ Hệ thần kinh trung ương : Trạng thái tâm thần bị biến đổi</a:t>
            </a:r>
            <a:r>
              <a:rPr lang="vi-VN" sz="2200" dirty="0" smtClean="0"/>
              <a:t>.</a:t>
            </a:r>
            <a:endParaRPr lang="en-US" sz="2200" dirty="0" smtClean="0"/>
          </a:p>
          <a:p>
            <a:pPr>
              <a:buFont typeface="Wingdings" pitchFamily="2" charset="2"/>
              <a:buChar char="Ø"/>
            </a:pPr>
            <a:r>
              <a:rPr lang="vi-VN" sz="2200" dirty="0" smtClean="0"/>
              <a:t> </a:t>
            </a:r>
            <a:r>
              <a:rPr lang="vi-VN" sz="2200" dirty="0"/>
              <a:t>+ Hệ tim mạch : Giảm lưu lượng tim, tim nhịp nhanh, hạ huyết áp, mạch nhanh và yếu</a:t>
            </a:r>
            <a:r>
              <a:rPr lang="vi-VN" sz="2200" dirty="0" smtClean="0"/>
              <a:t>.</a:t>
            </a:r>
            <a:endParaRPr lang="en-US" sz="2200" dirty="0" smtClean="0"/>
          </a:p>
          <a:p>
            <a:pPr>
              <a:buFont typeface="Wingdings" pitchFamily="2" charset="2"/>
              <a:buChar char="Ø"/>
            </a:pPr>
            <a:r>
              <a:rPr lang="vi-VN" sz="2200" dirty="0" smtClean="0"/>
              <a:t> </a:t>
            </a:r>
            <a:r>
              <a:rPr lang="vi-VN" sz="2200" dirty="0"/>
              <a:t>+ Hệ hô hấp : Thở nhịp nhanh (tachypnea), thở sâu (hyperpnea), phù phổi</a:t>
            </a:r>
            <a:r>
              <a:rPr lang="vi-VN" sz="2200" dirty="0" smtClean="0"/>
              <a:t>.</a:t>
            </a:r>
            <a:endParaRPr lang="en-US" sz="2200" dirty="0" smtClean="0"/>
          </a:p>
          <a:p>
            <a:pPr>
              <a:buFont typeface="Wingdings" pitchFamily="2" charset="2"/>
              <a:buChar char="Ø"/>
            </a:pPr>
            <a:r>
              <a:rPr lang="vi-VN" sz="2200" dirty="0" smtClean="0"/>
              <a:t> </a:t>
            </a:r>
            <a:r>
              <a:rPr lang="vi-VN" sz="2200" dirty="0"/>
              <a:t>+ Thận : suy thận, giảm xuất lượng nước tiểu</a:t>
            </a:r>
            <a:r>
              <a:rPr lang="vi-VN" sz="2200" dirty="0" smtClean="0"/>
              <a:t>.</a:t>
            </a:r>
            <a:endParaRPr lang="en-US" sz="2200" dirty="0" smtClean="0"/>
          </a:p>
          <a:p>
            <a:pPr>
              <a:buFont typeface="Wingdings" pitchFamily="2" charset="2"/>
              <a:buChar char="Ø"/>
            </a:pPr>
            <a:r>
              <a:rPr lang="vi-VN" sz="2200" dirty="0" smtClean="0"/>
              <a:t> </a:t>
            </a:r>
            <a:r>
              <a:rPr lang="vi-VN" sz="2200" dirty="0"/>
              <a:t>+ Da : Capillary refill chậm, lạnh trong sốc do giảm thể tích và sốc tim và ấm trong sốc phân bố</a:t>
            </a:r>
            <a:endParaRPr lang="en-US" sz="2200" dirty="0"/>
          </a:p>
        </p:txBody>
      </p:sp>
      <p:pic>
        <p:nvPicPr>
          <p:cNvPr id="6" name="Picture 2" descr="http://thammyvienmikavuthai.com/uploaded/xoa-nhan-duoi-ma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163" y="3809999"/>
            <a:ext cx="3505200" cy="29925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thuocthang.vn/upload/image/Tim%20mach/gian%20tinh%20mach%20chi%20du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218" y="3811573"/>
            <a:ext cx="3048000" cy="30187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anthuoc.vn/images/gallery/items/original/da-lanh-am-lom-dom-cutis-marmorata-tren-chan_14019332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3" y="3809999"/>
            <a:ext cx="2576945" cy="2992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04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4"/>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arn(inVertical)">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arn(inVertical)">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barn(inVertical)">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barn(inVertical)">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barn(inVertical)">
                                      <p:cBhvr>
                                        <p:cTn id="31" dur="500"/>
                                        <p:tgtEl>
                                          <p:spTgt spid="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par>
                                <p:cTn id="37" presetID="16" presetClass="entr" presetSubtype="21"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par>
                                <p:cTn id="40" presetID="16" presetClass="entr" presetSubtype="21"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610600" cy="526473"/>
          </a:xfrm>
        </p:spPr>
        <p:txBody>
          <a:bodyPr>
            <a:noAutofit/>
          </a:bodyPr>
          <a:lstStyle/>
          <a:p>
            <a:pPr algn="ctr"/>
            <a:r>
              <a:rPr lang="en-US" sz="3100" b="1" dirty="0">
                <a:solidFill>
                  <a:srgbClr val="7030A0"/>
                </a:solidFill>
                <a:latin typeface="Times New Roman" pitchFamily="18" charset="0"/>
                <a:cs typeface="Times New Roman" pitchFamily="18" charset="0"/>
              </a:rPr>
              <a:t>3</a:t>
            </a:r>
            <a:r>
              <a:rPr lang="vi-VN" sz="3100" b="1" dirty="0" smtClean="0">
                <a:solidFill>
                  <a:srgbClr val="7030A0"/>
                </a:solidFill>
                <a:latin typeface="Times New Roman" pitchFamily="18" charset="0"/>
                <a:cs typeface="Times New Roman" pitchFamily="18" charset="0"/>
              </a:rPr>
              <a:t>. </a:t>
            </a:r>
            <a:r>
              <a:rPr lang="vi-VN" sz="3100" b="1" dirty="0">
                <a:solidFill>
                  <a:srgbClr val="7030A0"/>
                </a:solidFill>
                <a:latin typeface="Times New Roman" pitchFamily="18" charset="0"/>
                <a:cs typeface="Times New Roman" pitchFamily="18" charset="0"/>
              </a:rPr>
              <a:t>NGUYÊN NHÂN</a:t>
            </a:r>
            <a:r>
              <a:rPr lang="vi-VN" sz="3100" b="1" dirty="0">
                <a:solidFill>
                  <a:srgbClr val="7030A0"/>
                </a:solidFill>
              </a:rPr>
              <a:t> </a:t>
            </a:r>
            <a:endParaRPr lang="en-US" sz="3100" dirty="0">
              <a:solidFill>
                <a:srgbClr val="7030A0"/>
              </a:solidFill>
            </a:endParaRPr>
          </a:p>
        </p:txBody>
      </p:sp>
      <p:sp>
        <p:nvSpPr>
          <p:cNvPr id="2" name="Content Placeholder 1"/>
          <p:cNvSpPr>
            <a:spLocks noGrp="1"/>
          </p:cNvSpPr>
          <p:nvPr>
            <p:ph sz="quarter" idx="1"/>
          </p:nvPr>
        </p:nvSpPr>
        <p:spPr>
          <a:xfrm>
            <a:off x="180109" y="609600"/>
            <a:ext cx="8991600" cy="6248400"/>
          </a:xfrm>
        </p:spPr>
        <p:txBody>
          <a:bodyPr>
            <a:noAutofit/>
          </a:bodyPr>
          <a:lstStyle/>
          <a:p>
            <a:pPr marL="0" indent="0">
              <a:buNone/>
            </a:pPr>
            <a:r>
              <a:rPr lang="vi-VN" sz="2200" b="1" dirty="0">
                <a:solidFill>
                  <a:srgbClr val="FF0000"/>
                </a:solidFill>
              </a:rPr>
              <a:t>Sốc tim </a:t>
            </a:r>
            <a:r>
              <a:rPr lang="vi-VN" sz="2200" dirty="0">
                <a:solidFill>
                  <a:schemeClr val="tx1">
                    <a:lumMod val="95000"/>
                    <a:lumOff val="5000"/>
                  </a:schemeClr>
                </a:solidFill>
              </a:rPr>
              <a:t>xảy ra khi tim của không thể bơm đủ máu cho phần còn lại của cơ </a:t>
            </a:r>
            <a:r>
              <a:rPr lang="vi-VN" sz="2200" dirty="0" smtClean="0">
                <a:solidFill>
                  <a:schemeClr val="tx1">
                    <a:lumMod val="95000"/>
                    <a:lumOff val="5000"/>
                  </a:schemeClr>
                </a:solidFill>
              </a:rPr>
              <a:t>thể</a:t>
            </a:r>
            <a:r>
              <a:rPr lang="en-US" sz="2200" dirty="0" smtClean="0"/>
              <a:t>.</a:t>
            </a:r>
          </a:p>
          <a:p>
            <a:pPr marL="0" indent="0">
              <a:buNone/>
            </a:pPr>
            <a:r>
              <a:rPr lang="vi-VN" sz="2200" dirty="0">
                <a:solidFill>
                  <a:srgbClr val="FF0000"/>
                </a:solidFill>
              </a:rPr>
              <a:t>2.1. Giảm sức co bóp cơ tim </a:t>
            </a:r>
            <a:endParaRPr lang="en-US" sz="2200" dirty="0" smtClean="0">
              <a:solidFill>
                <a:srgbClr val="FF0000"/>
              </a:solidFill>
            </a:endParaRPr>
          </a:p>
          <a:p>
            <a:pPr>
              <a:buFontTx/>
              <a:buChar char="-"/>
            </a:pPr>
            <a:r>
              <a:rPr lang="vi-VN" sz="2200" dirty="0" smtClean="0"/>
              <a:t>Thiếu </a:t>
            </a:r>
            <a:r>
              <a:rPr lang="vi-VN" sz="2200" dirty="0"/>
              <a:t>máu cục bộ cơ tim (đặc biệt là nhồi máu cơ tim cấp). </a:t>
            </a:r>
            <a:endParaRPr lang="en-US" sz="2200" dirty="0" smtClean="0"/>
          </a:p>
          <a:p>
            <a:pPr>
              <a:buFontTx/>
              <a:buChar char="-"/>
            </a:pPr>
            <a:r>
              <a:rPr lang="vi-VN" sz="2200" dirty="0" smtClean="0"/>
              <a:t>- </a:t>
            </a:r>
            <a:r>
              <a:rPr lang="vi-VN" sz="2200" dirty="0"/>
              <a:t>Bệnh cơ tim do nhiễm khuẩn (liên cầu nhóm B, bệnh Chagas,…), nhiễm vi rút (enterovirus, adenovirus, HIV, vi rút viêm gan C, parvovirus B19, vi rút Herpes, EBV, CMV). - Bệnh cơ tim do miễn dịch, do chuyển hóa. </a:t>
            </a:r>
            <a:endParaRPr lang="en-US" sz="2200" dirty="0" smtClean="0"/>
          </a:p>
          <a:p>
            <a:pPr>
              <a:buFontTx/>
              <a:buChar char="-"/>
            </a:pPr>
            <a:r>
              <a:rPr lang="vi-VN" sz="2200" dirty="0" smtClean="0"/>
              <a:t>- </a:t>
            </a:r>
            <a:r>
              <a:rPr lang="vi-VN" sz="2200" dirty="0"/>
              <a:t>Bệnh cơ tim do nguyên nhân nội tiết: cường hoặc suy giáp. </a:t>
            </a:r>
            <a:endParaRPr lang="en-US" sz="2200" dirty="0" smtClean="0"/>
          </a:p>
          <a:p>
            <a:pPr>
              <a:buFontTx/>
              <a:buChar char="-"/>
            </a:pPr>
            <a:r>
              <a:rPr lang="vi-VN" sz="2200" dirty="0" smtClean="0"/>
              <a:t>- </a:t>
            </a:r>
            <a:r>
              <a:rPr lang="vi-VN" sz="2200" dirty="0"/>
              <a:t>Bệnh cơ tim do ngộ độc. - Giai đoạn cuối của bệnh cơ tim giãn hay bệnh van tim</a:t>
            </a:r>
            <a:r>
              <a:rPr lang="en-US" sz="2200" dirty="0" smtClean="0"/>
              <a:t> </a:t>
            </a:r>
            <a:endParaRPr lang="en-US" sz="22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4343400"/>
            <a:ext cx="9144000" cy="3006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82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arn(inVertical)">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pPr algn="ctr"/>
            <a:r>
              <a:rPr lang="en-US" sz="4000" b="1" dirty="0">
                <a:solidFill>
                  <a:srgbClr val="7030A0"/>
                </a:solidFill>
                <a:latin typeface="Times New Roman" pitchFamily="18" charset="0"/>
                <a:cs typeface="Times New Roman" pitchFamily="18" charset="0"/>
              </a:rPr>
              <a:t>3</a:t>
            </a:r>
            <a:r>
              <a:rPr lang="en-US" sz="4000" b="1" dirty="0" smtClean="0">
                <a:solidFill>
                  <a:srgbClr val="7030A0"/>
                </a:solidFill>
                <a:latin typeface="Times New Roman" pitchFamily="18" charset="0"/>
                <a:cs typeface="Times New Roman" pitchFamily="18" charset="0"/>
              </a:rPr>
              <a:t>.NGUYÊN </a:t>
            </a:r>
            <a:r>
              <a:rPr lang="en-US" sz="4000" b="1" dirty="0" smtClean="0">
                <a:solidFill>
                  <a:srgbClr val="7030A0"/>
                </a:solidFill>
                <a:latin typeface="Times New Roman" pitchFamily="18" charset="0"/>
                <a:cs typeface="Times New Roman" pitchFamily="18" charset="0"/>
              </a:rPr>
              <a:t>NHÂN</a:t>
            </a:r>
            <a:endParaRPr lang="en-US" b="1" dirty="0">
              <a:solidFill>
                <a:srgbClr val="7030A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0" y="838200"/>
            <a:ext cx="9144000" cy="4114800"/>
          </a:xfrm>
        </p:spPr>
        <p:txBody>
          <a:bodyPr>
            <a:normAutofit lnSpcReduction="10000"/>
          </a:bodyPr>
          <a:lstStyle/>
          <a:p>
            <a:pPr>
              <a:buFont typeface="Wingdings" pitchFamily="2" charset="2"/>
              <a:buChar char="Ø"/>
            </a:pPr>
            <a:r>
              <a:rPr lang="vi-VN" sz="2300" dirty="0">
                <a:solidFill>
                  <a:srgbClr val="FF0000"/>
                </a:solidFill>
              </a:rPr>
              <a:t>2.2</a:t>
            </a:r>
            <a:r>
              <a:rPr lang="vi-VN" sz="2300" dirty="0"/>
              <a:t>. Tăng hậu gánh (nguyên nhân tắc nghẽn) </a:t>
            </a:r>
            <a:endParaRPr lang="en-US" sz="2300" dirty="0"/>
          </a:p>
          <a:p>
            <a:pPr marL="0" indent="0">
              <a:buNone/>
            </a:pPr>
            <a:r>
              <a:rPr lang="en-US" sz="2300" dirty="0" smtClean="0"/>
              <a:t>          </a:t>
            </a:r>
            <a:r>
              <a:rPr lang="vi-VN" sz="2300" dirty="0" smtClean="0"/>
              <a:t>- </a:t>
            </a:r>
            <a:r>
              <a:rPr lang="vi-VN" sz="2300" dirty="0"/>
              <a:t>Tắc động mạch phổi nặng</a:t>
            </a:r>
            <a:r>
              <a:rPr lang="vi-VN" sz="2300" dirty="0" smtClean="0"/>
              <a:t>.</a:t>
            </a:r>
            <a:endParaRPr lang="en-US" sz="2300" dirty="0" smtClean="0"/>
          </a:p>
          <a:p>
            <a:pPr marL="0" indent="0">
              <a:buNone/>
            </a:pPr>
            <a:r>
              <a:rPr lang="en-US" sz="2300" dirty="0"/>
              <a:t> </a:t>
            </a:r>
            <a:r>
              <a:rPr lang="en-US" sz="2300" dirty="0" smtClean="0"/>
              <a:t>        </a:t>
            </a:r>
            <a:r>
              <a:rPr lang="vi-VN" sz="2300" dirty="0" smtClean="0"/>
              <a:t> </a:t>
            </a:r>
            <a:r>
              <a:rPr lang="vi-VN" sz="2300" dirty="0"/>
              <a:t>- Hẹp động mạch chủ. </a:t>
            </a:r>
            <a:endParaRPr lang="en-US" sz="2300" dirty="0" smtClean="0"/>
          </a:p>
          <a:p>
            <a:pPr>
              <a:buFont typeface="Wingdings" pitchFamily="2" charset="2"/>
              <a:buChar char="Ø"/>
            </a:pPr>
            <a:r>
              <a:rPr lang="vi-VN" sz="2300" dirty="0" smtClean="0">
                <a:solidFill>
                  <a:srgbClr val="FF0000"/>
                </a:solidFill>
              </a:rPr>
              <a:t>2.3</a:t>
            </a:r>
            <a:r>
              <a:rPr lang="vi-VN" sz="2300" dirty="0"/>
              <a:t>. Ép tim cấp do tràn dịch màng ngoài tim cấp </a:t>
            </a:r>
            <a:endParaRPr lang="en-US" sz="2300" dirty="0" smtClean="0"/>
          </a:p>
          <a:p>
            <a:pPr>
              <a:buFont typeface="Wingdings" pitchFamily="2" charset="2"/>
              <a:buChar char="Ø"/>
            </a:pPr>
            <a:r>
              <a:rPr lang="vi-VN" sz="2300" dirty="0" smtClean="0">
                <a:solidFill>
                  <a:srgbClr val="FF0000"/>
                </a:solidFill>
              </a:rPr>
              <a:t>2.4</a:t>
            </a:r>
            <a:r>
              <a:rPr lang="vi-VN" sz="2300" dirty="0">
                <a:solidFill>
                  <a:srgbClr val="FF0000"/>
                </a:solidFill>
              </a:rPr>
              <a:t>.</a:t>
            </a:r>
            <a:r>
              <a:rPr lang="vi-VN" sz="2300" dirty="0"/>
              <a:t> Tổn thương cơ học của </a:t>
            </a:r>
            <a:r>
              <a:rPr lang="vi-VN" sz="2300" dirty="0" smtClean="0"/>
              <a:t>tim</a:t>
            </a:r>
            <a:endParaRPr lang="en-US" sz="2300" dirty="0" smtClean="0"/>
          </a:p>
          <a:p>
            <a:pPr marL="0" indent="0">
              <a:buNone/>
            </a:pPr>
            <a:r>
              <a:rPr lang="vi-VN" sz="2300" dirty="0" smtClean="0"/>
              <a:t> </a:t>
            </a:r>
            <a:r>
              <a:rPr lang="en-US" sz="2300" dirty="0" smtClean="0"/>
              <a:t>         </a:t>
            </a:r>
            <a:r>
              <a:rPr lang="vi-VN" sz="2300" dirty="0" smtClean="0"/>
              <a:t>- </a:t>
            </a:r>
            <a:r>
              <a:rPr lang="vi-VN" sz="2300" dirty="0"/>
              <a:t>Hở van động mạch chủ, hở van hai lá cấp. </a:t>
            </a:r>
            <a:endParaRPr lang="en-US" sz="2300" dirty="0" smtClean="0"/>
          </a:p>
          <a:p>
            <a:pPr marL="0" indent="0">
              <a:buNone/>
            </a:pPr>
            <a:r>
              <a:rPr lang="en-US" sz="2300" dirty="0" smtClean="0"/>
              <a:t>          </a:t>
            </a:r>
            <a:r>
              <a:rPr lang="vi-VN" sz="2300" dirty="0" smtClean="0"/>
              <a:t>- </a:t>
            </a:r>
            <a:r>
              <a:rPr lang="vi-VN" sz="2300" dirty="0"/>
              <a:t>Thủng vách liên thất</a:t>
            </a:r>
            <a:r>
              <a:rPr lang="vi-VN" sz="2300" dirty="0" smtClean="0"/>
              <a:t>.</a:t>
            </a:r>
            <a:endParaRPr lang="en-US" sz="2300" dirty="0" smtClean="0"/>
          </a:p>
          <a:p>
            <a:pPr>
              <a:buFont typeface="Wingdings" pitchFamily="2" charset="2"/>
              <a:buChar char="Ø"/>
            </a:pPr>
            <a:r>
              <a:rPr lang="vi-VN" sz="2300" dirty="0">
                <a:solidFill>
                  <a:srgbClr val="FF0000"/>
                </a:solidFill>
              </a:rPr>
              <a:t>2.5</a:t>
            </a:r>
            <a:r>
              <a:rPr lang="vi-VN" sz="2300" dirty="0"/>
              <a:t>. Rối loạn nhịp tim </a:t>
            </a:r>
            <a:endParaRPr lang="en-US" sz="2300" dirty="0" smtClean="0"/>
          </a:p>
          <a:p>
            <a:pPr marL="0" indent="0">
              <a:buNone/>
            </a:pPr>
            <a:r>
              <a:rPr lang="en-US" sz="2300" dirty="0" smtClean="0"/>
              <a:t>          </a:t>
            </a:r>
            <a:r>
              <a:rPr lang="vi-VN" sz="2300" dirty="0" smtClean="0"/>
              <a:t> </a:t>
            </a:r>
            <a:r>
              <a:rPr lang="vi-VN" sz="2300" dirty="0"/>
              <a:t>Cơn nhịp nhanh, đặc biệt là cơn nhịp nhanh thất hoặc nhịp quá chậm do bloc nhĩ thất</a:t>
            </a:r>
            <a:endParaRPr lang="en-US" sz="23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1" y="4800600"/>
            <a:ext cx="3775364"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30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8" presetClass="emph" presetSubtype="0" fill="hold" grpId="0" nodeType="clickEffect">
                                  <p:stCondLst>
                                    <p:cond delay="0"/>
                                  </p:stCondLst>
                                  <p:iterate type="lt">
                                    <p:tmPct val="4000"/>
                                  </p:iterate>
                                  <p:childTnLst>
                                    <p:set>
                                      <p:cBhvr override="childStyle">
                                        <p:cTn id="60"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459</TotalTime>
  <Words>1499</Words>
  <Application>Microsoft Office PowerPoint</Application>
  <PresentationFormat>On-screen Show (4:3)</PresentationFormat>
  <Paragraphs>128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Oriel</vt:lpstr>
      <vt:lpstr>CHÀO MỪNG THẦY VÀ CÁC BẠN ĐẾN VỚI BÀI THUYẾT TRINH</vt:lpstr>
      <vt:lpstr>THÀNH VIÊN NHÓM</vt:lpstr>
      <vt:lpstr>PowerPoint Presentation</vt:lpstr>
      <vt:lpstr>PowerPoint Presentation</vt:lpstr>
      <vt:lpstr>    1. ĐỊNH NGHĨA</vt:lpstr>
      <vt:lpstr>GIAI ĐOẠN SỐC TIM</vt:lpstr>
      <vt:lpstr>2.DẤU HIỆU VÀ TRIỆU CHỨNG</vt:lpstr>
      <vt:lpstr>3. NGUYÊN NHÂN </vt:lpstr>
      <vt:lpstr>3.NGUYÊN NHÂN</vt:lpstr>
      <vt:lpstr>3.2. Cận lâm sàng</vt:lpstr>
      <vt:lpstr>4. CHUẨN ĐOÁN</vt:lpstr>
      <vt:lpstr>PowerPoint Presentation</vt:lpstr>
      <vt:lpstr>PowerPoint Presentation</vt:lpstr>
      <vt:lpstr>5.1 Xử trí ban đầu và vận chuyển  cấp cứu</vt:lpstr>
      <vt:lpstr>5.2 XỬ TRÍ TẠI BỆNH VIỆN</vt:lpstr>
      <vt:lpstr>5.3 Các biện pháp cụ thể:</vt:lpstr>
      <vt:lpstr>5.4 CÁC LOẠI THUỐC SỬ DỤNG</vt:lpstr>
      <vt:lpstr>6.PHÒNG CHỐNG </vt:lpstr>
      <vt:lpstr>ii. PHẦN CHĂM SÓC</vt:lpstr>
      <vt:lpstr>PowerPoint Presentation</vt:lpstr>
      <vt:lpstr>PowerPoint Presentation</vt:lpstr>
      <vt:lpstr>4. THỰC HIỆN CHĂM SÓC ĐIỀU DƯỠNG:</vt:lpstr>
      <vt:lpstr>5. ĐÁNH GIÁ CHĂM SÓC ĐIỀU DƯỠNG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37</cp:revision>
  <dcterms:created xsi:type="dcterms:W3CDTF">2016-08-10T07:41:10Z</dcterms:created>
  <dcterms:modified xsi:type="dcterms:W3CDTF">2016-08-15T16:06:01Z</dcterms:modified>
</cp:coreProperties>
</file>