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1" r:id="rId2"/>
    <p:sldId id="256" r:id="rId3"/>
    <p:sldId id="257" r:id="rId4"/>
    <p:sldId id="258" r:id="rId5"/>
    <p:sldId id="262" r:id="rId6"/>
    <p:sldId id="263" r:id="rId7"/>
    <p:sldId id="276" r:id="rId8"/>
    <p:sldId id="265" r:id="rId9"/>
    <p:sldId id="280" r:id="rId10"/>
    <p:sldId id="273" r:id="rId11"/>
    <p:sldId id="272" r:id="rId12"/>
    <p:sldId id="266" r:id="rId13"/>
    <p:sldId id="277" r:id="rId14"/>
    <p:sldId id="274" r:id="rId15"/>
    <p:sldId id="269" r:id="rId16"/>
    <p:sldId id="270" r:id="rId17"/>
    <p:sldId id="267" r:id="rId18"/>
    <p:sldId id="278"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66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A0019-CDC3-4D4E-998D-FD4980DA7D7B}" type="datetimeFigureOut">
              <a:rPr lang="en-US" smtClean="0"/>
              <a:pPr/>
              <a:t>8/8/2016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4186AA-6CF2-48C8-91D3-6AB6EA633F75}" type="slidenum">
              <a:rPr lang="en-US" smtClean="0"/>
              <a:pPr/>
              <a:t>‹#›</a:t>
            </a:fld>
            <a:endParaRPr lang="en-US"/>
          </a:p>
        </p:txBody>
      </p:sp>
    </p:spTree>
    <p:extLst>
      <p:ext uri="{BB962C8B-B14F-4D97-AF65-F5344CB8AC3E}">
        <p14:creationId xmlns:p14="http://schemas.microsoft.com/office/powerpoint/2010/main" val="3359647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7D32C9-533A-4DCC-BC55-CB3972CA2CFC}" type="datetimeFigureOut">
              <a:rPr lang="en-US" smtClean="0"/>
              <a:pPr/>
              <a:t>8/8/2016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CA623-D62F-407A-AC8B-B0DC390922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7D32C9-533A-4DCC-BC55-CB3972CA2CFC}" type="datetimeFigureOut">
              <a:rPr lang="en-US" smtClean="0"/>
              <a:pPr/>
              <a:t>8/8/2016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CA623-D62F-407A-AC8B-B0DC390922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7D32C9-533A-4DCC-BC55-CB3972CA2CFC}" type="datetimeFigureOut">
              <a:rPr lang="en-US" smtClean="0"/>
              <a:pPr/>
              <a:t>8/8/2016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CA623-D62F-407A-AC8B-B0DC390922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7D32C9-533A-4DCC-BC55-CB3972CA2CFC}" type="datetimeFigureOut">
              <a:rPr lang="en-US" smtClean="0"/>
              <a:pPr/>
              <a:t>8/8/2016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CA623-D62F-407A-AC8B-B0DC390922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7D32C9-533A-4DCC-BC55-CB3972CA2CFC}" type="datetimeFigureOut">
              <a:rPr lang="en-US" smtClean="0"/>
              <a:pPr/>
              <a:t>8/8/2016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CA623-D62F-407A-AC8B-B0DC390922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7D32C9-533A-4DCC-BC55-CB3972CA2CFC}" type="datetimeFigureOut">
              <a:rPr lang="en-US" smtClean="0"/>
              <a:pPr/>
              <a:t>8/8/2016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4CA623-D62F-407A-AC8B-B0DC390922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7D32C9-533A-4DCC-BC55-CB3972CA2CFC}" type="datetimeFigureOut">
              <a:rPr lang="en-US" smtClean="0"/>
              <a:pPr/>
              <a:t>8/8/2016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4CA623-D62F-407A-AC8B-B0DC390922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7D32C9-533A-4DCC-BC55-CB3972CA2CFC}" type="datetimeFigureOut">
              <a:rPr lang="en-US" smtClean="0"/>
              <a:pPr/>
              <a:t>8/8/2016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4CA623-D62F-407A-AC8B-B0DC390922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7D32C9-533A-4DCC-BC55-CB3972CA2CFC}" type="datetimeFigureOut">
              <a:rPr lang="en-US" smtClean="0"/>
              <a:pPr/>
              <a:t>8/8/2016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4CA623-D62F-407A-AC8B-B0DC390922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7D32C9-533A-4DCC-BC55-CB3972CA2CFC}" type="datetimeFigureOut">
              <a:rPr lang="en-US" smtClean="0"/>
              <a:pPr/>
              <a:t>8/8/2016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4CA623-D62F-407A-AC8B-B0DC390922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7D32C9-533A-4DCC-BC55-CB3972CA2CFC}" type="datetimeFigureOut">
              <a:rPr lang="en-US" smtClean="0"/>
              <a:pPr/>
              <a:t>8/8/2016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4CA623-D62F-407A-AC8B-B0DC390922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7D32C9-533A-4DCC-BC55-CB3972CA2CFC}" type="datetimeFigureOut">
              <a:rPr lang="en-US" smtClean="0"/>
              <a:pPr/>
              <a:t>8/8/2016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4CA623-D62F-407A-AC8B-B0DC390922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benhnoikhoa.com/cap-cuu-soc-giam-the-tich/"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benhnoikhoa.com/soc-nhiem-khuan/"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r>
            <a:br>
              <a:rPr lang="en-US" dirty="0" smtClean="0"/>
            </a:br>
            <a:endParaRPr lang="en-US" dirty="0"/>
          </a:p>
        </p:txBody>
      </p:sp>
      <p:sp>
        <p:nvSpPr>
          <p:cNvPr id="3" name="Text Placeholder 2"/>
          <p:cNvSpPr>
            <a:spLocks noGrp="1"/>
          </p:cNvSpPr>
          <p:nvPr>
            <p:ph type="body" idx="1"/>
          </p:nvPr>
        </p:nvSpPr>
        <p:spPr>
          <a:xfrm>
            <a:off x="762000" y="1905000"/>
            <a:ext cx="7772400" cy="4953000"/>
          </a:xfrm>
        </p:spPr>
        <p:txBody>
          <a:bodyPr>
            <a:normAutofit fontScale="70000" lnSpcReduction="20000"/>
          </a:bodyPr>
          <a:lstStyle/>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sz="2900" b="1" dirty="0" smtClean="0">
                <a:solidFill>
                  <a:schemeClr val="tx1"/>
                </a:solidFill>
                <a:latin typeface="Times New Roman" panose="02020603050405020304" pitchFamily="18" charset="0"/>
                <a:cs typeface="Times New Roman" panose="02020603050405020304" pitchFamily="18" charset="0"/>
              </a:rPr>
              <a:t>GVHD:</a:t>
            </a:r>
            <a:r>
              <a:rPr lang="en-US" sz="2900" dirty="0" smtClean="0">
                <a:solidFill>
                  <a:schemeClr val="tx1"/>
                </a:solidFill>
                <a:latin typeface="Times New Roman" panose="02020603050405020304" pitchFamily="18" charset="0"/>
                <a:cs typeface="Times New Roman" panose="02020603050405020304" pitchFamily="18" charset="0"/>
              </a:rPr>
              <a:t> </a:t>
            </a:r>
            <a:r>
              <a:rPr lang="en-US" sz="2900" dirty="0" err="1" smtClean="0">
                <a:solidFill>
                  <a:schemeClr val="tx1"/>
                </a:solidFill>
                <a:latin typeface="Times New Roman" panose="02020603050405020304" pitchFamily="18" charset="0"/>
                <a:cs typeface="Times New Roman" panose="02020603050405020304" pitchFamily="18" charset="0"/>
              </a:rPr>
              <a:t>Ths,Bs</a:t>
            </a:r>
            <a:r>
              <a:rPr lang="en-US" sz="2900" dirty="0" smtClean="0">
                <a:solidFill>
                  <a:schemeClr val="tx1"/>
                </a:solidFill>
                <a:latin typeface="Times New Roman" panose="02020603050405020304" pitchFamily="18" charset="0"/>
                <a:cs typeface="Times New Roman" panose="02020603050405020304" pitchFamily="18" charset="0"/>
              </a:rPr>
              <a:t> </a:t>
            </a:r>
            <a:r>
              <a:rPr lang="en-US" sz="2900" dirty="0" err="1" smtClean="0">
                <a:solidFill>
                  <a:schemeClr val="tx1"/>
                </a:solidFill>
                <a:latin typeface="Times New Roman" panose="02020603050405020304" pitchFamily="18" charset="0"/>
                <a:cs typeface="Times New Roman" panose="02020603050405020304" pitchFamily="18" charset="0"/>
              </a:rPr>
              <a:t>Nguyễn</a:t>
            </a:r>
            <a:r>
              <a:rPr lang="en-US" sz="2900" dirty="0" smtClean="0">
                <a:solidFill>
                  <a:schemeClr val="tx1"/>
                </a:solidFill>
                <a:latin typeface="Times New Roman" panose="02020603050405020304" pitchFamily="18" charset="0"/>
                <a:cs typeface="Times New Roman" panose="02020603050405020304" pitchFamily="18" charset="0"/>
              </a:rPr>
              <a:t> </a:t>
            </a:r>
            <a:r>
              <a:rPr lang="en-US" sz="2900" dirty="0" err="1" smtClean="0">
                <a:solidFill>
                  <a:schemeClr val="tx1"/>
                </a:solidFill>
                <a:latin typeface="Times New Roman" panose="02020603050405020304" pitchFamily="18" charset="0"/>
                <a:cs typeface="Times New Roman" panose="02020603050405020304" pitchFamily="18" charset="0"/>
              </a:rPr>
              <a:t>Phúc</a:t>
            </a:r>
            <a:r>
              <a:rPr lang="en-US" sz="2900" dirty="0" smtClean="0">
                <a:solidFill>
                  <a:schemeClr val="tx1"/>
                </a:solidFill>
                <a:latin typeface="Times New Roman" panose="02020603050405020304" pitchFamily="18" charset="0"/>
                <a:cs typeface="Times New Roman" panose="02020603050405020304" pitchFamily="18" charset="0"/>
              </a:rPr>
              <a:t> </a:t>
            </a:r>
            <a:r>
              <a:rPr lang="en-US" sz="2900" dirty="0" err="1" smtClean="0">
                <a:solidFill>
                  <a:schemeClr val="tx1"/>
                </a:solidFill>
                <a:latin typeface="Times New Roman" panose="02020603050405020304" pitchFamily="18" charset="0"/>
                <a:cs typeface="Times New Roman" panose="02020603050405020304" pitchFamily="18" charset="0"/>
              </a:rPr>
              <a:t>Học</a:t>
            </a:r>
            <a:endParaRPr lang="en-US" sz="2900" dirty="0" smtClean="0">
              <a:solidFill>
                <a:schemeClr val="tx1"/>
              </a:solidFill>
              <a:latin typeface="Times New Roman" panose="02020603050405020304" pitchFamily="18" charset="0"/>
              <a:cs typeface="Times New Roman" panose="02020603050405020304" pitchFamily="18" charset="0"/>
            </a:endParaRPr>
          </a:p>
          <a:p>
            <a:endParaRPr lang="en-US" dirty="0" smtClean="0">
              <a:solidFill>
                <a:schemeClr val="tx1"/>
              </a:solidFill>
              <a:latin typeface="Times New Roman" panose="02020603050405020304" pitchFamily="18" charset="0"/>
              <a:cs typeface="Times New Roman" panose="02020603050405020304" pitchFamily="18" charset="0"/>
            </a:endParaRPr>
          </a:p>
          <a:p>
            <a:r>
              <a:rPr lang="en-US" sz="2900" b="1" dirty="0" err="1" smtClean="0">
                <a:solidFill>
                  <a:schemeClr val="tx1"/>
                </a:solidFill>
                <a:latin typeface="Times New Roman" panose="02020603050405020304" pitchFamily="18" charset="0"/>
                <a:cs typeface="Times New Roman" panose="02020603050405020304" pitchFamily="18" charset="0"/>
              </a:rPr>
              <a:t>Thành</a:t>
            </a:r>
            <a:r>
              <a:rPr lang="en-US" sz="2900" b="1" dirty="0" smtClean="0">
                <a:solidFill>
                  <a:schemeClr val="tx1"/>
                </a:solidFill>
                <a:latin typeface="Times New Roman" panose="02020603050405020304" pitchFamily="18" charset="0"/>
                <a:cs typeface="Times New Roman" panose="02020603050405020304" pitchFamily="18" charset="0"/>
              </a:rPr>
              <a:t> </a:t>
            </a:r>
            <a:r>
              <a:rPr lang="en-US" sz="2900" b="1" dirty="0" err="1" smtClean="0">
                <a:solidFill>
                  <a:schemeClr val="tx1"/>
                </a:solidFill>
                <a:latin typeface="Times New Roman" panose="02020603050405020304" pitchFamily="18" charset="0"/>
                <a:cs typeface="Times New Roman" panose="02020603050405020304" pitchFamily="18" charset="0"/>
              </a:rPr>
              <a:t>viên</a:t>
            </a:r>
            <a:r>
              <a:rPr lang="en-US" sz="2900" b="1" dirty="0" smtClean="0">
                <a:solidFill>
                  <a:schemeClr val="tx1"/>
                </a:solidFill>
                <a:latin typeface="Times New Roman" panose="02020603050405020304" pitchFamily="18" charset="0"/>
                <a:cs typeface="Times New Roman" panose="02020603050405020304" pitchFamily="18" charset="0"/>
              </a:rPr>
              <a:t> </a:t>
            </a:r>
            <a:r>
              <a:rPr lang="en-US" sz="2900" b="1" dirty="0" err="1" smtClean="0">
                <a:solidFill>
                  <a:schemeClr val="tx1"/>
                </a:solidFill>
                <a:latin typeface="Times New Roman" panose="02020603050405020304" pitchFamily="18" charset="0"/>
                <a:cs typeface="Times New Roman" panose="02020603050405020304" pitchFamily="18" charset="0"/>
              </a:rPr>
              <a:t>nhóm</a:t>
            </a:r>
            <a:r>
              <a:rPr lang="en-US" sz="2900" b="1" dirty="0" smtClean="0">
                <a:solidFill>
                  <a:schemeClr val="tx1"/>
                </a:solidFill>
                <a:latin typeface="Times New Roman" panose="02020603050405020304" pitchFamily="18" charset="0"/>
                <a:cs typeface="Times New Roman" panose="02020603050405020304" pitchFamily="18" charset="0"/>
              </a:rPr>
              <a:t>:</a:t>
            </a:r>
          </a:p>
          <a:p>
            <a:pPr marL="457200" indent="-457200">
              <a:buAutoNum type="arabicPeriod"/>
            </a:pPr>
            <a:r>
              <a:rPr lang="en-US" sz="2700" dirty="0" err="1" smtClean="0">
                <a:solidFill>
                  <a:schemeClr val="tx1"/>
                </a:solidFill>
                <a:latin typeface="Times New Roman" panose="02020603050405020304" pitchFamily="18" charset="0"/>
                <a:cs typeface="Times New Roman" panose="02020603050405020304" pitchFamily="18" charset="0"/>
              </a:rPr>
              <a:t>Võ</a:t>
            </a:r>
            <a:r>
              <a:rPr lang="en-US" sz="2700" dirty="0" smtClean="0">
                <a:solidFill>
                  <a:schemeClr val="tx1"/>
                </a:solidFill>
                <a:latin typeface="Times New Roman" panose="02020603050405020304" pitchFamily="18" charset="0"/>
                <a:cs typeface="Times New Roman" panose="02020603050405020304" pitchFamily="18" charset="0"/>
              </a:rPr>
              <a:t> </a:t>
            </a:r>
            <a:r>
              <a:rPr lang="en-US" sz="2700" dirty="0" err="1" smtClean="0">
                <a:solidFill>
                  <a:schemeClr val="tx1"/>
                </a:solidFill>
                <a:latin typeface="Times New Roman" panose="02020603050405020304" pitchFamily="18" charset="0"/>
                <a:cs typeface="Times New Roman" panose="02020603050405020304" pitchFamily="18" charset="0"/>
              </a:rPr>
              <a:t>Ngọc</a:t>
            </a:r>
            <a:r>
              <a:rPr lang="en-US" sz="2700" dirty="0" smtClean="0">
                <a:solidFill>
                  <a:schemeClr val="tx1"/>
                </a:solidFill>
                <a:latin typeface="Times New Roman" panose="02020603050405020304" pitchFamily="18" charset="0"/>
                <a:cs typeface="Times New Roman" panose="02020603050405020304" pitchFamily="18" charset="0"/>
              </a:rPr>
              <a:t> </a:t>
            </a:r>
            <a:r>
              <a:rPr lang="en-US" sz="2700" dirty="0" err="1" smtClean="0">
                <a:solidFill>
                  <a:schemeClr val="tx1"/>
                </a:solidFill>
                <a:latin typeface="Times New Roman" panose="02020603050405020304" pitchFamily="18" charset="0"/>
                <a:cs typeface="Times New Roman" panose="02020603050405020304" pitchFamily="18" charset="0"/>
              </a:rPr>
              <a:t>Trung</a:t>
            </a:r>
            <a:endParaRPr lang="en-US" sz="2700" dirty="0" smtClean="0">
              <a:solidFill>
                <a:schemeClr val="tx1"/>
              </a:solidFill>
              <a:latin typeface="Times New Roman" panose="02020603050405020304" pitchFamily="18" charset="0"/>
              <a:cs typeface="Times New Roman" panose="02020603050405020304" pitchFamily="18" charset="0"/>
            </a:endParaRPr>
          </a:p>
          <a:p>
            <a:pPr marL="457200" indent="-457200">
              <a:buAutoNum type="arabicPeriod"/>
            </a:pPr>
            <a:r>
              <a:rPr lang="en-US" sz="2700" dirty="0" err="1" smtClean="0">
                <a:solidFill>
                  <a:schemeClr val="tx1"/>
                </a:solidFill>
                <a:latin typeface="Times New Roman" panose="02020603050405020304" pitchFamily="18" charset="0"/>
                <a:cs typeface="Times New Roman" panose="02020603050405020304" pitchFamily="18" charset="0"/>
              </a:rPr>
              <a:t>Trần</a:t>
            </a:r>
            <a:r>
              <a:rPr lang="en-US" sz="2700" dirty="0" smtClean="0">
                <a:solidFill>
                  <a:schemeClr val="tx1"/>
                </a:solidFill>
                <a:latin typeface="Times New Roman" panose="02020603050405020304" pitchFamily="18" charset="0"/>
                <a:cs typeface="Times New Roman" panose="02020603050405020304" pitchFamily="18" charset="0"/>
              </a:rPr>
              <a:t> </a:t>
            </a:r>
            <a:r>
              <a:rPr lang="en-US" sz="2700" dirty="0" err="1" smtClean="0">
                <a:solidFill>
                  <a:schemeClr val="tx1"/>
                </a:solidFill>
                <a:latin typeface="Times New Roman" panose="02020603050405020304" pitchFamily="18" charset="0"/>
                <a:cs typeface="Times New Roman" panose="02020603050405020304" pitchFamily="18" charset="0"/>
              </a:rPr>
              <a:t>Thị</a:t>
            </a:r>
            <a:r>
              <a:rPr lang="en-US" sz="2700" dirty="0" smtClean="0">
                <a:solidFill>
                  <a:schemeClr val="tx1"/>
                </a:solidFill>
                <a:latin typeface="Times New Roman" panose="02020603050405020304" pitchFamily="18" charset="0"/>
                <a:cs typeface="Times New Roman" panose="02020603050405020304" pitchFamily="18" charset="0"/>
              </a:rPr>
              <a:t> Thu </a:t>
            </a:r>
            <a:r>
              <a:rPr lang="en-US" sz="2700" dirty="0" err="1" smtClean="0">
                <a:solidFill>
                  <a:schemeClr val="tx1"/>
                </a:solidFill>
                <a:latin typeface="Times New Roman" panose="02020603050405020304" pitchFamily="18" charset="0"/>
                <a:cs typeface="Times New Roman" panose="02020603050405020304" pitchFamily="18" charset="0"/>
              </a:rPr>
              <a:t>Hường</a:t>
            </a:r>
            <a:endParaRPr lang="en-US" sz="2700" dirty="0" smtClean="0">
              <a:solidFill>
                <a:schemeClr val="tx1"/>
              </a:solidFill>
              <a:latin typeface="Times New Roman" panose="02020603050405020304" pitchFamily="18" charset="0"/>
              <a:cs typeface="Times New Roman" panose="02020603050405020304" pitchFamily="18" charset="0"/>
            </a:endParaRPr>
          </a:p>
          <a:p>
            <a:pPr marL="457200" indent="-457200">
              <a:buAutoNum type="arabicPeriod"/>
            </a:pPr>
            <a:r>
              <a:rPr lang="en-US" sz="2700" dirty="0" err="1" smtClean="0">
                <a:solidFill>
                  <a:schemeClr val="tx1"/>
                </a:solidFill>
                <a:latin typeface="Times New Roman" panose="02020603050405020304" pitchFamily="18" charset="0"/>
                <a:cs typeface="Times New Roman" panose="02020603050405020304" pitchFamily="18" charset="0"/>
              </a:rPr>
              <a:t>Nguyễn</a:t>
            </a:r>
            <a:r>
              <a:rPr lang="en-US" sz="2700" dirty="0" smtClean="0">
                <a:solidFill>
                  <a:schemeClr val="tx1"/>
                </a:solidFill>
                <a:latin typeface="Times New Roman" panose="02020603050405020304" pitchFamily="18" charset="0"/>
                <a:cs typeface="Times New Roman" panose="02020603050405020304" pitchFamily="18" charset="0"/>
              </a:rPr>
              <a:t> </a:t>
            </a:r>
            <a:r>
              <a:rPr lang="en-US" sz="2700" dirty="0" err="1" smtClean="0">
                <a:solidFill>
                  <a:schemeClr val="tx1"/>
                </a:solidFill>
                <a:latin typeface="Times New Roman" panose="02020603050405020304" pitchFamily="18" charset="0"/>
                <a:cs typeface="Times New Roman" panose="02020603050405020304" pitchFamily="18" charset="0"/>
              </a:rPr>
              <a:t>Thị</a:t>
            </a:r>
            <a:r>
              <a:rPr lang="en-US" sz="2700" dirty="0" smtClean="0">
                <a:solidFill>
                  <a:schemeClr val="tx1"/>
                </a:solidFill>
                <a:latin typeface="Times New Roman" panose="02020603050405020304" pitchFamily="18" charset="0"/>
                <a:cs typeface="Times New Roman" panose="02020603050405020304" pitchFamily="18" charset="0"/>
              </a:rPr>
              <a:t> </a:t>
            </a:r>
            <a:r>
              <a:rPr lang="en-US" sz="2700" dirty="0" err="1" smtClean="0">
                <a:solidFill>
                  <a:schemeClr val="tx1"/>
                </a:solidFill>
                <a:latin typeface="Times New Roman" panose="02020603050405020304" pitchFamily="18" charset="0"/>
                <a:cs typeface="Times New Roman" panose="02020603050405020304" pitchFamily="18" charset="0"/>
              </a:rPr>
              <a:t>Trang</a:t>
            </a:r>
            <a:endParaRPr lang="en-US" sz="2700" dirty="0" smtClean="0">
              <a:solidFill>
                <a:schemeClr val="tx1"/>
              </a:solidFill>
              <a:latin typeface="Times New Roman" panose="02020603050405020304" pitchFamily="18" charset="0"/>
              <a:cs typeface="Times New Roman" panose="02020603050405020304" pitchFamily="18" charset="0"/>
            </a:endParaRPr>
          </a:p>
          <a:p>
            <a:pPr marL="457200" indent="-457200">
              <a:buAutoNum type="arabicPeriod"/>
            </a:pPr>
            <a:r>
              <a:rPr lang="en-US" sz="2700" dirty="0" err="1" smtClean="0">
                <a:solidFill>
                  <a:schemeClr val="tx1"/>
                </a:solidFill>
                <a:latin typeface="Times New Roman" panose="02020603050405020304" pitchFamily="18" charset="0"/>
                <a:cs typeface="Times New Roman" panose="02020603050405020304" pitchFamily="18" charset="0"/>
              </a:rPr>
              <a:t>Nguyễn</a:t>
            </a:r>
            <a:r>
              <a:rPr lang="en-US" sz="2700" dirty="0" smtClean="0">
                <a:solidFill>
                  <a:schemeClr val="tx1"/>
                </a:solidFill>
                <a:latin typeface="Times New Roman" panose="02020603050405020304" pitchFamily="18" charset="0"/>
                <a:cs typeface="Times New Roman" panose="02020603050405020304" pitchFamily="18" charset="0"/>
              </a:rPr>
              <a:t> </a:t>
            </a:r>
            <a:r>
              <a:rPr lang="en-US" sz="2700" dirty="0" err="1" smtClean="0">
                <a:solidFill>
                  <a:schemeClr val="tx1"/>
                </a:solidFill>
                <a:latin typeface="Times New Roman" panose="02020603050405020304" pitchFamily="18" charset="0"/>
                <a:cs typeface="Times New Roman" panose="02020603050405020304" pitchFamily="18" charset="0"/>
              </a:rPr>
              <a:t>Thị</a:t>
            </a:r>
            <a:r>
              <a:rPr lang="en-US" sz="2700" dirty="0" smtClean="0">
                <a:solidFill>
                  <a:schemeClr val="tx1"/>
                </a:solidFill>
                <a:latin typeface="Times New Roman" panose="02020603050405020304" pitchFamily="18" charset="0"/>
                <a:cs typeface="Times New Roman" panose="02020603050405020304" pitchFamily="18" charset="0"/>
              </a:rPr>
              <a:t> Thu </a:t>
            </a:r>
            <a:r>
              <a:rPr lang="en-US" sz="2700" dirty="0" err="1" smtClean="0">
                <a:solidFill>
                  <a:schemeClr val="tx1"/>
                </a:solidFill>
                <a:latin typeface="Times New Roman" panose="02020603050405020304" pitchFamily="18" charset="0"/>
                <a:cs typeface="Times New Roman" panose="02020603050405020304" pitchFamily="18" charset="0"/>
              </a:rPr>
              <a:t>Trang</a:t>
            </a:r>
            <a:endParaRPr lang="en-US" sz="2700" dirty="0" smtClean="0">
              <a:solidFill>
                <a:schemeClr val="tx1"/>
              </a:solidFill>
              <a:latin typeface="Times New Roman" panose="02020603050405020304" pitchFamily="18" charset="0"/>
              <a:cs typeface="Times New Roman" panose="02020603050405020304" pitchFamily="18" charset="0"/>
            </a:endParaRPr>
          </a:p>
          <a:p>
            <a:pPr marL="457200" indent="-457200">
              <a:buAutoNum type="arabicPeriod"/>
            </a:pPr>
            <a:r>
              <a:rPr lang="en-US" sz="2700" dirty="0" err="1" smtClean="0">
                <a:solidFill>
                  <a:schemeClr val="tx1"/>
                </a:solidFill>
                <a:latin typeface="Times New Roman" panose="02020603050405020304" pitchFamily="18" charset="0"/>
                <a:cs typeface="Times New Roman" panose="02020603050405020304" pitchFamily="18" charset="0"/>
              </a:rPr>
              <a:t>Trần</a:t>
            </a:r>
            <a:r>
              <a:rPr lang="en-US" sz="2700" dirty="0" smtClean="0">
                <a:solidFill>
                  <a:schemeClr val="tx1"/>
                </a:solidFill>
                <a:latin typeface="Times New Roman" panose="02020603050405020304" pitchFamily="18" charset="0"/>
                <a:cs typeface="Times New Roman" panose="02020603050405020304" pitchFamily="18" charset="0"/>
              </a:rPr>
              <a:t> </a:t>
            </a:r>
            <a:r>
              <a:rPr lang="en-US" sz="2700" dirty="0" err="1" smtClean="0">
                <a:solidFill>
                  <a:schemeClr val="tx1"/>
                </a:solidFill>
                <a:latin typeface="Times New Roman" panose="02020603050405020304" pitchFamily="18" charset="0"/>
                <a:cs typeface="Times New Roman" panose="02020603050405020304" pitchFamily="18" charset="0"/>
              </a:rPr>
              <a:t>Thị</a:t>
            </a:r>
            <a:r>
              <a:rPr lang="en-US" sz="2700" dirty="0" smtClean="0">
                <a:solidFill>
                  <a:schemeClr val="tx1"/>
                </a:solidFill>
                <a:latin typeface="Times New Roman" panose="02020603050405020304" pitchFamily="18" charset="0"/>
                <a:cs typeface="Times New Roman" panose="02020603050405020304" pitchFamily="18" charset="0"/>
              </a:rPr>
              <a:t> </a:t>
            </a:r>
            <a:r>
              <a:rPr lang="en-US" sz="2700" dirty="0" err="1" smtClean="0">
                <a:solidFill>
                  <a:schemeClr val="tx1"/>
                </a:solidFill>
                <a:latin typeface="Times New Roman" panose="02020603050405020304" pitchFamily="18" charset="0"/>
                <a:cs typeface="Times New Roman" panose="02020603050405020304" pitchFamily="18" charset="0"/>
              </a:rPr>
              <a:t>Hải</a:t>
            </a:r>
            <a:r>
              <a:rPr lang="en-US" sz="2700" dirty="0" smtClean="0">
                <a:solidFill>
                  <a:schemeClr val="tx1"/>
                </a:solidFill>
                <a:latin typeface="Times New Roman" panose="02020603050405020304" pitchFamily="18" charset="0"/>
                <a:cs typeface="Times New Roman" panose="02020603050405020304" pitchFamily="18" charset="0"/>
              </a:rPr>
              <a:t> </a:t>
            </a:r>
            <a:r>
              <a:rPr lang="en-US" sz="2700" dirty="0" err="1" smtClean="0">
                <a:solidFill>
                  <a:schemeClr val="tx1"/>
                </a:solidFill>
                <a:latin typeface="Times New Roman" panose="02020603050405020304" pitchFamily="18" charset="0"/>
                <a:cs typeface="Times New Roman" panose="02020603050405020304" pitchFamily="18" charset="0"/>
              </a:rPr>
              <a:t>Yến</a:t>
            </a:r>
            <a:endParaRPr lang="en-US" sz="2700" dirty="0" smtClean="0">
              <a:solidFill>
                <a:schemeClr val="tx1"/>
              </a:solidFill>
              <a:latin typeface="Times New Roman" panose="02020603050405020304" pitchFamily="18" charset="0"/>
              <a:cs typeface="Times New Roman" panose="02020603050405020304" pitchFamily="18" charset="0"/>
            </a:endParaRPr>
          </a:p>
          <a:p>
            <a:pPr marL="457200" indent="-457200">
              <a:buAutoNum type="arabicPeriod"/>
            </a:pPr>
            <a:r>
              <a:rPr lang="en-US" sz="2700" dirty="0" err="1" smtClean="0">
                <a:solidFill>
                  <a:schemeClr val="tx1"/>
                </a:solidFill>
                <a:latin typeface="Times New Roman" panose="02020603050405020304" pitchFamily="18" charset="0"/>
                <a:cs typeface="Times New Roman" panose="02020603050405020304" pitchFamily="18" charset="0"/>
              </a:rPr>
              <a:t>Lê</a:t>
            </a:r>
            <a:r>
              <a:rPr lang="en-US" sz="2700" dirty="0" smtClean="0">
                <a:solidFill>
                  <a:schemeClr val="tx1"/>
                </a:solidFill>
                <a:latin typeface="Times New Roman" panose="02020603050405020304" pitchFamily="18" charset="0"/>
                <a:cs typeface="Times New Roman" panose="02020603050405020304" pitchFamily="18" charset="0"/>
              </a:rPr>
              <a:t> </a:t>
            </a:r>
            <a:r>
              <a:rPr lang="en-US" sz="2700" dirty="0" err="1" smtClean="0">
                <a:solidFill>
                  <a:schemeClr val="tx1"/>
                </a:solidFill>
                <a:latin typeface="Times New Roman" panose="02020603050405020304" pitchFamily="18" charset="0"/>
                <a:cs typeface="Times New Roman" panose="02020603050405020304" pitchFamily="18" charset="0"/>
              </a:rPr>
              <a:t>Thị</a:t>
            </a:r>
            <a:r>
              <a:rPr lang="en-US" sz="2700" dirty="0" smtClean="0">
                <a:solidFill>
                  <a:schemeClr val="tx1"/>
                </a:solidFill>
                <a:latin typeface="Times New Roman" panose="02020603050405020304" pitchFamily="18" charset="0"/>
                <a:cs typeface="Times New Roman" panose="02020603050405020304" pitchFamily="18" charset="0"/>
              </a:rPr>
              <a:t> </a:t>
            </a:r>
            <a:r>
              <a:rPr lang="en-US" sz="2700" dirty="0" err="1" smtClean="0">
                <a:solidFill>
                  <a:schemeClr val="tx1"/>
                </a:solidFill>
                <a:latin typeface="Times New Roman" panose="02020603050405020304" pitchFamily="18" charset="0"/>
                <a:cs typeface="Times New Roman" panose="02020603050405020304" pitchFamily="18" charset="0"/>
              </a:rPr>
              <a:t>Diễm</a:t>
            </a:r>
            <a:endParaRPr lang="en-US" sz="2700" dirty="0" smtClean="0">
              <a:solidFill>
                <a:schemeClr val="tx1"/>
              </a:solidFill>
              <a:latin typeface="Times New Roman" panose="02020603050405020304" pitchFamily="18" charset="0"/>
              <a:cs typeface="Times New Roman" panose="02020603050405020304" pitchFamily="18" charset="0"/>
            </a:endParaRPr>
          </a:p>
          <a:p>
            <a:pPr marL="457200" indent="-457200">
              <a:buAutoNum type="arabicPeriod"/>
            </a:pPr>
            <a:r>
              <a:rPr lang="en-US" sz="2700" dirty="0" err="1" smtClean="0">
                <a:solidFill>
                  <a:schemeClr val="tx1"/>
                </a:solidFill>
                <a:latin typeface="Times New Roman" panose="02020603050405020304" pitchFamily="18" charset="0"/>
                <a:cs typeface="Times New Roman" panose="02020603050405020304" pitchFamily="18" charset="0"/>
              </a:rPr>
              <a:t>Dương</a:t>
            </a:r>
            <a:r>
              <a:rPr lang="en-US" sz="2700" dirty="0" smtClean="0">
                <a:solidFill>
                  <a:schemeClr val="tx1"/>
                </a:solidFill>
                <a:latin typeface="Times New Roman" panose="02020603050405020304" pitchFamily="18" charset="0"/>
                <a:cs typeface="Times New Roman" panose="02020603050405020304" pitchFamily="18" charset="0"/>
              </a:rPr>
              <a:t> </a:t>
            </a:r>
            <a:r>
              <a:rPr lang="en-US" sz="2700" dirty="0" err="1" smtClean="0">
                <a:solidFill>
                  <a:schemeClr val="tx1"/>
                </a:solidFill>
                <a:latin typeface="Times New Roman" panose="02020603050405020304" pitchFamily="18" charset="0"/>
                <a:cs typeface="Times New Roman" panose="02020603050405020304" pitchFamily="18" charset="0"/>
              </a:rPr>
              <a:t>Nữ</a:t>
            </a:r>
            <a:r>
              <a:rPr lang="en-US" sz="2700" dirty="0" smtClean="0">
                <a:solidFill>
                  <a:schemeClr val="tx1"/>
                </a:solidFill>
                <a:latin typeface="Times New Roman" panose="02020603050405020304" pitchFamily="18" charset="0"/>
                <a:cs typeface="Times New Roman" panose="02020603050405020304" pitchFamily="18" charset="0"/>
              </a:rPr>
              <a:t> </a:t>
            </a:r>
            <a:r>
              <a:rPr lang="en-US" sz="2700" dirty="0" err="1" smtClean="0">
                <a:solidFill>
                  <a:schemeClr val="tx1"/>
                </a:solidFill>
                <a:latin typeface="Times New Roman" panose="02020603050405020304" pitchFamily="18" charset="0"/>
                <a:cs typeface="Times New Roman" panose="02020603050405020304" pitchFamily="18" charset="0"/>
              </a:rPr>
              <a:t>Thương</a:t>
            </a:r>
            <a:r>
              <a:rPr lang="en-US" sz="2700" dirty="0" smtClean="0">
                <a:solidFill>
                  <a:schemeClr val="tx1"/>
                </a:solidFill>
                <a:latin typeface="Times New Roman" panose="02020603050405020304" pitchFamily="18" charset="0"/>
                <a:cs typeface="Times New Roman" panose="02020603050405020304" pitchFamily="18" charset="0"/>
              </a:rPr>
              <a:t> </a:t>
            </a:r>
            <a:r>
              <a:rPr lang="en-US" sz="2700" dirty="0" err="1" smtClean="0">
                <a:solidFill>
                  <a:schemeClr val="tx1"/>
                </a:solidFill>
                <a:latin typeface="Times New Roman" panose="02020603050405020304" pitchFamily="18" charset="0"/>
                <a:cs typeface="Times New Roman" panose="02020603050405020304" pitchFamily="18" charset="0"/>
              </a:rPr>
              <a:t>Thương</a:t>
            </a:r>
            <a:endParaRPr lang="en-US" sz="2700" dirty="0" smtClean="0">
              <a:solidFill>
                <a:schemeClr val="tx1"/>
              </a:solidFill>
              <a:latin typeface="Times New Roman" panose="02020603050405020304" pitchFamily="18" charset="0"/>
              <a:cs typeface="Times New Roman" panose="02020603050405020304" pitchFamily="18" charset="0"/>
            </a:endParaRPr>
          </a:p>
          <a:p>
            <a:pPr marL="457200" indent="-457200">
              <a:buAutoNum type="arabicPeriod"/>
            </a:pPr>
            <a:r>
              <a:rPr lang="en-US" sz="2700" dirty="0" err="1" smtClean="0">
                <a:solidFill>
                  <a:schemeClr val="tx1"/>
                </a:solidFill>
                <a:latin typeface="Times New Roman" panose="02020603050405020304" pitchFamily="18" charset="0"/>
                <a:cs typeface="Times New Roman" panose="02020603050405020304" pitchFamily="18" charset="0"/>
              </a:rPr>
              <a:t>Nguyễn</a:t>
            </a:r>
            <a:r>
              <a:rPr lang="en-US" sz="2700" dirty="0" smtClean="0">
                <a:solidFill>
                  <a:schemeClr val="tx1"/>
                </a:solidFill>
                <a:latin typeface="Times New Roman" panose="02020603050405020304" pitchFamily="18" charset="0"/>
                <a:cs typeface="Times New Roman" panose="02020603050405020304" pitchFamily="18" charset="0"/>
              </a:rPr>
              <a:t> </a:t>
            </a:r>
            <a:r>
              <a:rPr lang="en-US" sz="2700" dirty="0" err="1" smtClean="0">
                <a:solidFill>
                  <a:schemeClr val="tx1"/>
                </a:solidFill>
                <a:latin typeface="Times New Roman" panose="02020603050405020304" pitchFamily="18" charset="0"/>
                <a:cs typeface="Times New Roman" panose="02020603050405020304" pitchFamily="18" charset="0"/>
              </a:rPr>
              <a:t>Thị</a:t>
            </a:r>
            <a:r>
              <a:rPr lang="en-US" sz="2700" dirty="0" smtClean="0">
                <a:solidFill>
                  <a:schemeClr val="tx1"/>
                </a:solidFill>
                <a:latin typeface="Times New Roman" panose="02020603050405020304" pitchFamily="18" charset="0"/>
                <a:cs typeface="Times New Roman" panose="02020603050405020304" pitchFamily="18" charset="0"/>
              </a:rPr>
              <a:t> </a:t>
            </a:r>
            <a:r>
              <a:rPr lang="en-US" sz="2700" dirty="0" err="1" smtClean="0">
                <a:solidFill>
                  <a:schemeClr val="tx1"/>
                </a:solidFill>
                <a:latin typeface="Times New Roman" panose="02020603050405020304" pitchFamily="18" charset="0"/>
                <a:cs typeface="Times New Roman" panose="02020603050405020304" pitchFamily="18" charset="0"/>
              </a:rPr>
              <a:t>Lý</a:t>
            </a:r>
            <a:endParaRPr lang="en-US" sz="2700" dirty="0" smtClean="0">
              <a:solidFill>
                <a:schemeClr val="tx1"/>
              </a:solidFill>
              <a:latin typeface="Times New Roman" panose="02020603050405020304" pitchFamily="18" charset="0"/>
              <a:cs typeface="Times New Roman" panose="02020603050405020304" pitchFamily="18" charset="0"/>
            </a:endParaRPr>
          </a:p>
          <a:p>
            <a:pPr marL="457200" indent="-457200">
              <a:buAutoNum type="arabicPeriod"/>
            </a:pPr>
            <a:r>
              <a:rPr lang="en-US" sz="2700" dirty="0" err="1" smtClean="0">
                <a:solidFill>
                  <a:schemeClr val="tx1"/>
                </a:solidFill>
                <a:latin typeface="Times New Roman" panose="02020603050405020304" pitchFamily="18" charset="0"/>
                <a:cs typeface="Times New Roman" panose="02020603050405020304" pitchFamily="18" charset="0"/>
              </a:rPr>
              <a:t>Đặng</a:t>
            </a:r>
            <a:r>
              <a:rPr lang="en-US" sz="2700" dirty="0" smtClean="0">
                <a:solidFill>
                  <a:schemeClr val="tx1"/>
                </a:solidFill>
                <a:latin typeface="Times New Roman" panose="02020603050405020304" pitchFamily="18" charset="0"/>
                <a:cs typeface="Times New Roman" panose="02020603050405020304" pitchFamily="18" charset="0"/>
              </a:rPr>
              <a:t> </a:t>
            </a:r>
            <a:r>
              <a:rPr lang="en-US" sz="2700" dirty="0" err="1" smtClean="0">
                <a:solidFill>
                  <a:schemeClr val="tx1"/>
                </a:solidFill>
                <a:latin typeface="Times New Roman" panose="02020603050405020304" pitchFamily="18" charset="0"/>
                <a:cs typeface="Times New Roman" panose="02020603050405020304" pitchFamily="18" charset="0"/>
              </a:rPr>
              <a:t>Thị</a:t>
            </a:r>
            <a:r>
              <a:rPr lang="en-US" sz="2700" dirty="0" smtClean="0">
                <a:solidFill>
                  <a:schemeClr val="tx1"/>
                </a:solidFill>
                <a:latin typeface="Times New Roman" panose="02020603050405020304" pitchFamily="18" charset="0"/>
                <a:cs typeface="Times New Roman" panose="02020603050405020304" pitchFamily="18" charset="0"/>
              </a:rPr>
              <a:t> </a:t>
            </a:r>
            <a:r>
              <a:rPr lang="en-US" sz="2700" dirty="0" err="1" smtClean="0">
                <a:solidFill>
                  <a:schemeClr val="tx1"/>
                </a:solidFill>
                <a:latin typeface="Times New Roman" panose="02020603050405020304" pitchFamily="18" charset="0"/>
                <a:cs typeface="Times New Roman" panose="02020603050405020304" pitchFamily="18" charset="0"/>
              </a:rPr>
              <a:t>Nhi</a:t>
            </a:r>
            <a:endParaRPr lang="en-US" sz="2700" dirty="0" smtClean="0">
              <a:solidFill>
                <a:schemeClr val="tx1"/>
              </a:solidFill>
              <a:latin typeface="Times New Roman" panose="02020603050405020304" pitchFamily="18" charset="0"/>
              <a:cs typeface="Times New Roman" panose="02020603050405020304" pitchFamily="18" charset="0"/>
            </a:endParaRPr>
          </a:p>
          <a:p>
            <a:pPr marL="457200" indent="-457200">
              <a:buAutoNum type="arabicPeriod"/>
            </a:pPr>
            <a:r>
              <a:rPr lang="en-US" sz="2700" dirty="0" err="1" smtClean="0">
                <a:solidFill>
                  <a:schemeClr val="tx1"/>
                </a:solidFill>
                <a:latin typeface="Times New Roman" panose="02020603050405020304" pitchFamily="18" charset="0"/>
                <a:cs typeface="Times New Roman" panose="02020603050405020304" pitchFamily="18" charset="0"/>
              </a:rPr>
              <a:t>Trịnh</a:t>
            </a:r>
            <a:r>
              <a:rPr lang="en-US" sz="2700" dirty="0" smtClean="0">
                <a:solidFill>
                  <a:schemeClr val="tx1"/>
                </a:solidFill>
                <a:latin typeface="Times New Roman" panose="02020603050405020304" pitchFamily="18" charset="0"/>
                <a:cs typeface="Times New Roman" panose="02020603050405020304" pitchFamily="18" charset="0"/>
              </a:rPr>
              <a:t> </a:t>
            </a:r>
            <a:r>
              <a:rPr lang="en-US" sz="2700" dirty="0" err="1" smtClean="0">
                <a:solidFill>
                  <a:schemeClr val="tx1"/>
                </a:solidFill>
                <a:latin typeface="Times New Roman" panose="02020603050405020304" pitchFamily="18" charset="0"/>
                <a:cs typeface="Times New Roman" panose="02020603050405020304" pitchFamily="18" charset="0"/>
              </a:rPr>
              <a:t>Nguyễn</a:t>
            </a:r>
            <a:r>
              <a:rPr lang="en-US" sz="2700" dirty="0" smtClean="0">
                <a:solidFill>
                  <a:schemeClr val="tx1"/>
                </a:solidFill>
                <a:latin typeface="Times New Roman" panose="02020603050405020304" pitchFamily="18" charset="0"/>
                <a:cs typeface="Times New Roman" panose="02020603050405020304" pitchFamily="18" charset="0"/>
              </a:rPr>
              <a:t> Minh </a:t>
            </a:r>
            <a:r>
              <a:rPr lang="en-US" sz="2700" dirty="0" err="1" smtClean="0">
                <a:solidFill>
                  <a:schemeClr val="tx1"/>
                </a:solidFill>
                <a:latin typeface="Times New Roman" panose="02020603050405020304" pitchFamily="18" charset="0"/>
                <a:cs typeface="Times New Roman" panose="02020603050405020304" pitchFamily="18" charset="0"/>
              </a:rPr>
              <a:t>Châu</a:t>
            </a:r>
            <a:endParaRPr lang="en-US" sz="2700" dirty="0" smtClean="0">
              <a:solidFill>
                <a:schemeClr val="tx1"/>
              </a:solidFill>
              <a:latin typeface="Times New Roman" panose="02020603050405020304" pitchFamily="18" charset="0"/>
              <a:cs typeface="Times New Roman" panose="02020603050405020304" pitchFamily="18" charset="0"/>
            </a:endParaRPr>
          </a:p>
          <a:p>
            <a:pPr marL="457200" indent="-457200">
              <a:buAutoNum type="arabicPeriod"/>
            </a:pPr>
            <a:r>
              <a:rPr lang="en-US" sz="2700" dirty="0" err="1" smtClean="0">
                <a:solidFill>
                  <a:schemeClr val="tx1"/>
                </a:solidFill>
                <a:latin typeface="Times New Roman" panose="02020603050405020304" pitchFamily="18" charset="0"/>
                <a:cs typeface="Times New Roman" panose="02020603050405020304" pitchFamily="18" charset="0"/>
              </a:rPr>
              <a:t>Lê</a:t>
            </a:r>
            <a:r>
              <a:rPr lang="en-US" sz="2700" dirty="0" smtClean="0">
                <a:solidFill>
                  <a:schemeClr val="tx1"/>
                </a:solidFill>
                <a:latin typeface="Times New Roman" panose="02020603050405020304" pitchFamily="18" charset="0"/>
                <a:cs typeface="Times New Roman" panose="02020603050405020304" pitchFamily="18" charset="0"/>
              </a:rPr>
              <a:t> </a:t>
            </a:r>
            <a:r>
              <a:rPr lang="en-US" sz="2700" dirty="0" err="1" smtClean="0">
                <a:solidFill>
                  <a:schemeClr val="tx1"/>
                </a:solidFill>
                <a:latin typeface="Times New Roman" panose="02020603050405020304" pitchFamily="18" charset="0"/>
                <a:cs typeface="Times New Roman" panose="02020603050405020304" pitchFamily="18" charset="0"/>
              </a:rPr>
              <a:t>Thị</a:t>
            </a:r>
            <a:r>
              <a:rPr lang="en-US" sz="2700" dirty="0" smtClean="0">
                <a:solidFill>
                  <a:schemeClr val="tx1"/>
                </a:solidFill>
                <a:latin typeface="Times New Roman" panose="02020603050405020304" pitchFamily="18" charset="0"/>
                <a:cs typeface="Times New Roman" panose="02020603050405020304" pitchFamily="18" charset="0"/>
              </a:rPr>
              <a:t> </a:t>
            </a:r>
            <a:r>
              <a:rPr lang="en-US" sz="2700" dirty="0" err="1" smtClean="0">
                <a:solidFill>
                  <a:schemeClr val="tx1"/>
                </a:solidFill>
                <a:latin typeface="Times New Roman" panose="02020603050405020304" pitchFamily="18" charset="0"/>
                <a:cs typeface="Times New Roman" panose="02020603050405020304" pitchFamily="18" charset="0"/>
              </a:rPr>
              <a:t>Thúy</a:t>
            </a:r>
            <a:r>
              <a:rPr lang="en-US" sz="2700" dirty="0" smtClean="0">
                <a:solidFill>
                  <a:schemeClr val="tx1"/>
                </a:solidFill>
                <a:latin typeface="Times New Roman" panose="02020603050405020304" pitchFamily="18" charset="0"/>
                <a:cs typeface="Times New Roman" panose="02020603050405020304" pitchFamily="18" charset="0"/>
              </a:rPr>
              <a:t> </a:t>
            </a:r>
            <a:r>
              <a:rPr lang="en-US" sz="2700" dirty="0" err="1" smtClean="0">
                <a:solidFill>
                  <a:schemeClr val="tx1"/>
                </a:solidFill>
                <a:latin typeface="Times New Roman" panose="02020603050405020304" pitchFamily="18" charset="0"/>
                <a:cs typeface="Times New Roman" panose="02020603050405020304" pitchFamily="18" charset="0"/>
              </a:rPr>
              <a:t>Lan</a:t>
            </a:r>
            <a:endParaRPr lang="en-US" sz="2700" dirty="0" smtClean="0">
              <a:solidFill>
                <a:schemeClr val="tx1"/>
              </a:solidFill>
              <a:latin typeface="Times New Roman" panose="02020603050405020304" pitchFamily="18" charset="0"/>
              <a:cs typeface="Times New Roman" panose="02020603050405020304" pitchFamily="18" charset="0"/>
            </a:endParaRPr>
          </a:p>
          <a:p>
            <a:pPr marL="457200" indent="-457200">
              <a:buAutoNum type="arabicPeriod"/>
            </a:pPr>
            <a:r>
              <a:rPr lang="en-US" sz="2700" dirty="0" err="1" smtClean="0">
                <a:solidFill>
                  <a:schemeClr val="tx1"/>
                </a:solidFill>
                <a:latin typeface="Times New Roman" panose="02020603050405020304" pitchFamily="18" charset="0"/>
                <a:cs typeface="Times New Roman" panose="02020603050405020304" pitchFamily="18" charset="0"/>
              </a:rPr>
              <a:t>Phan</a:t>
            </a:r>
            <a:r>
              <a:rPr lang="en-US" sz="2700" dirty="0" smtClean="0">
                <a:solidFill>
                  <a:schemeClr val="tx1"/>
                </a:solidFill>
                <a:latin typeface="Times New Roman" panose="02020603050405020304" pitchFamily="18" charset="0"/>
                <a:cs typeface="Times New Roman" panose="02020603050405020304" pitchFamily="18" charset="0"/>
              </a:rPr>
              <a:t> </a:t>
            </a:r>
            <a:r>
              <a:rPr lang="en-US" sz="2700" dirty="0" err="1" smtClean="0">
                <a:solidFill>
                  <a:schemeClr val="tx1"/>
                </a:solidFill>
                <a:latin typeface="Times New Roman" panose="02020603050405020304" pitchFamily="18" charset="0"/>
                <a:cs typeface="Times New Roman" panose="02020603050405020304" pitchFamily="18" charset="0"/>
              </a:rPr>
              <a:t>Thị</a:t>
            </a:r>
            <a:r>
              <a:rPr lang="en-US" sz="2700" dirty="0" smtClean="0">
                <a:solidFill>
                  <a:schemeClr val="tx1"/>
                </a:solidFill>
                <a:latin typeface="Times New Roman" panose="02020603050405020304" pitchFamily="18" charset="0"/>
                <a:cs typeface="Times New Roman" panose="02020603050405020304" pitchFamily="18" charset="0"/>
              </a:rPr>
              <a:t> </a:t>
            </a:r>
            <a:r>
              <a:rPr lang="en-US" sz="2700" dirty="0" err="1" smtClean="0">
                <a:solidFill>
                  <a:schemeClr val="tx1"/>
                </a:solidFill>
                <a:latin typeface="Times New Roman" panose="02020603050405020304" pitchFamily="18" charset="0"/>
                <a:cs typeface="Times New Roman" panose="02020603050405020304" pitchFamily="18" charset="0"/>
              </a:rPr>
              <a:t>Mỹ</a:t>
            </a:r>
            <a:r>
              <a:rPr lang="en-US" sz="2700" dirty="0" smtClean="0">
                <a:solidFill>
                  <a:schemeClr val="tx1"/>
                </a:solidFill>
                <a:latin typeface="Times New Roman" panose="02020603050405020304" pitchFamily="18" charset="0"/>
                <a:cs typeface="Times New Roman" panose="02020603050405020304" pitchFamily="18" charset="0"/>
              </a:rPr>
              <a:t> </a:t>
            </a:r>
            <a:r>
              <a:rPr lang="en-US" sz="2700" dirty="0" err="1" smtClean="0">
                <a:solidFill>
                  <a:schemeClr val="tx1"/>
                </a:solidFill>
                <a:latin typeface="Times New Roman" panose="02020603050405020304" pitchFamily="18" charset="0"/>
                <a:cs typeface="Times New Roman" panose="02020603050405020304" pitchFamily="18" charset="0"/>
              </a:rPr>
              <a:t>Hương</a:t>
            </a:r>
            <a:endParaRPr lang="en-US" sz="2700" dirty="0" smtClean="0">
              <a:solidFill>
                <a:schemeClr val="tx1"/>
              </a:solidFill>
              <a:latin typeface="Times New Roman" panose="02020603050405020304" pitchFamily="18" charset="0"/>
              <a:cs typeface="Times New Roman" panose="02020603050405020304" pitchFamily="18" charset="0"/>
            </a:endParaRPr>
          </a:p>
          <a:p>
            <a:endParaRPr lang="en-US" sz="2600" dirty="0" smtClean="0">
              <a:solidFill>
                <a:schemeClr val="tx1"/>
              </a:solidFill>
              <a:latin typeface="Times New Roman" panose="02020603050405020304" pitchFamily="18" charset="0"/>
              <a:cs typeface="Times New Roman" panose="02020603050405020304" pitchFamily="18" charset="0"/>
            </a:endParaRPr>
          </a:p>
          <a:p>
            <a:pPr marL="457200" indent="-457200">
              <a:buAutoNum type="arabicPeriod"/>
            </a:pP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4" name="Content Placeholder 3" descr="1.jpg"/>
          <p:cNvPicPr>
            <a:picLocks noGrp="1" noChangeAspect="1"/>
          </p:cNvPicPr>
          <p:nvPr>
            <p:ph idx="4294967295"/>
          </p:nvPr>
        </p:nvPicPr>
        <p:blipFill>
          <a:blip r:embed="rId2"/>
          <a:stretch>
            <a:fillRect/>
          </a:stretch>
        </p:blipFill>
        <p:spPr>
          <a:xfrm>
            <a:off x="4648200" y="1828800"/>
            <a:ext cx="4495800" cy="4064000"/>
          </a:xfrm>
        </p:spPr>
      </p:pic>
      <p:sp>
        <p:nvSpPr>
          <p:cNvPr id="5" name="TextBox 4"/>
          <p:cNvSpPr txBox="1"/>
          <p:nvPr/>
        </p:nvSpPr>
        <p:spPr>
          <a:xfrm>
            <a:off x="2668044" y="354077"/>
            <a:ext cx="6134622" cy="1107996"/>
          </a:xfrm>
          <a:prstGeom prst="rect">
            <a:avLst/>
          </a:prstGeom>
          <a:noFill/>
        </p:spPr>
        <p:txBody>
          <a:bodyPr wrap="square" rtlCol="0">
            <a:spAutoFit/>
          </a:bodyPr>
          <a:lstStyle/>
          <a:p>
            <a:pPr algn="ctr"/>
            <a:r>
              <a:rPr lang="en-US" sz="6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SỐC PHẢN VỆ</a:t>
            </a:r>
            <a:endParaRPr lang="en-US" sz="6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p:cNvSpPr txBox="1"/>
          <p:nvPr/>
        </p:nvSpPr>
        <p:spPr>
          <a:xfrm>
            <a:off x="322545" y="477188"/>
            <a:ext cx="2362200" cy="861774"/>
          </a:xfrm>
          <a:prstGeom prst="rect">
            <a:avLst/>
          </a:prstGeom>
          <a:noFill/>
        </p:spPr>
        <p:txBody>
          <a:bodyPr wrap="square" rtlCol="0">
            <a:spAutoFit/>
          </a:bodyPr>
          <a:lstStyle/>
          <a:p>
            <a:r>
              <a:rPr lang="en-US" sz="5000" b="1" dirty="0" err="1" smtClean="0">
                <a:latin typeface="Times New Roman" pitchFamily="18" charset="0"/>
                <a:cs typeface="Times New Roman" pitchFamily="18" charset="0"/>
              </a:rPr>
              <a:t>Đề</a:t>
            </a:r>
            <a:r>
              <a:rPr lang="en-US" sz="5000" b="1" dirty="0" smtClean="0">
                <a:latin typeface="Times New Roman" pitchFamily="18" charset="0"/>
                <a:cs typeface="Times New Roman" pitchFamily="18" charset="0"/>
              </a:rPr>
              <a:t> </a:t>
            </a:r>
            <a:r>
              <a:rPr lang="en-US" sz="5000" b="1" dirty="0" err="1" smtClean="0">
                <a:latin typeface="Times New Roman" pitchFamily="18" charset="0"/>
                <a:cs typeface="Times New Roman" pitchFamily="18" charset="0"/>
              </a:rPr>
              <a:t>tài</a:t>
            </a:r>
            <a:r>
              <a:rPr lang="en-US" sz="5000" b="1" dirty="0" smtClean="0">
                <a:latin typeface="Times New Roman" pitchFamily="18" charset="0"/>
                <a:cs typeface="Times New Roman" pitchFamily="18" charset="0"/>
              </a:rPr>
              <a:t>:</a:t>
            </a:r>
            <a:endParaRPr lang="en-US" sz="5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500"/>
                                        <p:tgtEl>
                                          <p:spTgt spid="3">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fade">
                                      <p:cBhvr>
                                        <p:cTn id="58" dur="500"/>
                                        <p:tgtEl>
                                          <p:spTgt spid="3">
                                            <p:txEl>
                                              <p:pRg st="11" end="1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Effect transition="in" filter="fade">
                                      <p:cBhvr>
                                        <p:cTn id="63" dur="500"/>
                                        <p:tgtEl>
                                          <p:spTgt spid="3">
                                            <p:txEl>
                                              <p:pRg st="12" end="1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
                                            <p:txEl>
                                              <p:pRg st="13" end="13"/>
                                            </p:txEl>
                                          </p:spTgt>
                                        </p:tgtEl>
                                        <p:attrNameLst>
                                          <p:attrName>style.visibility</p:attrName>
                                        </p:attrNameLst>
                                      </p:cBhvr>
                                      <p:to>
                                        <p:strVal val="visible"/>
                                      </p:to>
                                    </p:set>
                                    <p:animEffect transition="in" filter="fade">
                                      <p:cBhvr>
                                        <p:cTn id="68" dur="500"/>
                                        <p:tgtEl>
                                          <p:spTgt spid="3">
                                            <p:txEl>
                                              <p:pRg st="13" end="1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
                                            <p:txEl>
                                              <p:pRg st="14" end="14"/>
                                            </p:txEl>
                                          </p:spTgt>
                                        </p:tgtEl>
                                        <p:attrNameLst>
                                          <p:attrName>style.visibility</p:attrName>
                                        </p:attrNameLst>
                                      </p:cBhvr>
                                      <p:to>
                                        <p:strVal val="visible"/>
                                      </p:to>
                                    </p:set>
                                    <p:animEffect transition="in" filter="fade">
                                      <p:cBhvr>
                                        <p:cTn id="73" dur="500"/>
                                        <p:tgtEl>
                                          <p:spTgt spid="3">
                                            <p:txEl>
                                              <p:pRg st="14" end="14"/>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
                                            <p:txEl>
                                              <p:pRg st="15" end="15"/>
                                            </p:txEl>
                                          </p:spTgt>
                                        </p:tgtEl>
                                        <p:attrNameLst>
                                          <p:attrName>style.visibility</p:attrName>
                                        </p:attrNameLst>
                                      </p:cBhvr>
                                      <p:to>
                                        <p:strVal val="visible"/>
                                      </p:to>
                                    </p:set>
                                    <p:animEffect transition="in" filter="fade">
                                      <p:cBhvr>
                                        <p:cTn id="78" dur="500"/>
                                        <p:tgtEl>
                                          <p:spTgt spid="3">
                                            <p:txEl>
                                              <p:pRg st="15" end="15"/>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
                                            <p:txEl>
                                              <p:pRg st="16" end="16"/>
                                            </p:txEl>
                                          </p:spTgt>
                                        </p:tgtEl>
                                        <p:attrNameLst>
                                          <p:attrName>style.visibility</p:attrName>
                                        </p:attrNameLst>
                                      </p:cBhvr>
                                      <p:to>
                                        <p:strVal val="visible"/>
                                      </p:to>
                                    </p:set>
                                    <p:animEffect transition="in" filter="fade">
                                      <p:cBhvr>
                                        <p:cTn id="83"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8.jpg"/>
          <p:cNvPicPr>
            <a:picLocks noGrp="1" noChangeAspect="1"/>
          </p:cNvPicPr>
          <p:nvPr>
            <p:ph idx="1"/>
          </p:nvPr>
        </p:nvPicPr>
        <p:blipFill>
          <a:blip r:embed="rId2"/>
          <a:stretch>
            <a:fillRect/>
          </a:stretch>
        </p:blipFill>
        <p:spPr>
          <a:xfrm>
            <a:off x="0" y="0"/>
            <a:ext cx="9143999"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7.jpg"/>
          <p:cNvPicPr>
            <a:picLocks noGrp="1" noChangeAspect="1"/>
          </p:cNvPicPr>
          <p:nvPr>
            <p:ph idx="1"/>
          </p:nvPr>
        </p:nvPicPr>
        <p:blipFill>
          <a:blip r:embed="rId2"/>
          <a:stretch>
            <a:fillRect/>
          </a:stretch>
        </p:blipFill>
        <p:spPr>
          <a:xfrm>
            <a:off x="0" y="0"/>
            <a:ext cx="9143999"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descr="3.jpg"/>
          <p:cNvPicPr>
            <a:picLocks noChangeAspect="1"/>
          </p:cNvPicPr>
          <p:nvPr/>
        </p:nvPicPr>
        <p:blipFill>
          <a:blip r:embed="rId2"/>
          <a:stretch>
            <a:fillRect/>
          </a:stretch>
        </p:blipFill>
        <p:spPr>
          <a:xfrm>
            <a:off x="1" y="-152400"/>
            <a:ext cx="9144000" cy="6858000"/>
          </a:xfrm>
          <a:prstGeom prst="rect">
            <a:avLst/>
          </a:prstGeom>
        </p:spPr>
      </p:pic>
      <p:sp>
        <p:nvSpPr>
          <p:cNvPr id="5" name="TextBox 4"/>
          <p:cNvSpPr txBox="1"/>
          <p:nvPr/>
        </p:nvSpPr>
        <p:spPr>
          <a:xfrm>
            <a:off x="4572000" y="381000"/>
            <a:ext cx="4572000" cy="938719"/>
          </a:xfrm>
          <a:prstGeom prst="rect">
            <a:avLst/>
          </a:prstGeom>
          <a:noFill/>
        </p:spPr>
        <p:txBody>
          <a:bodyPr wrap="square" rtlCol="0">
            <a:spAutoFit/>
          </a:bodyPr>
          <a:lstStyle/>
          <a:p>
            <a:r>
              <a:rPr lang="en-US" sz="5500" b="1" dirty="0" smtClean="0">
                <a:solidFill>
                  <a:srgbClr val="FF0000"/>
                </a:solidFill>
                <a:latin typeface="Times New Roman" pitchFamily="18" charset="0"/>
                <a:cs typeface="Times New Roman" pitchFamily="18" charset="0"/>
              </a:rPr>
              <a:t>CHẨN ĐOÁN</a:t>
            </a:r>
            <a:endParaRPr lang="en-US" sz="5500" b="1" dirty="0">
              <a:solidFill>
                <a:srgbClr val="FF0000"/>
              </a:solidFill>
              <a:latin typeface="Times New Roman" pitchFamily="18" charset="0"/>
              <a:cs typeface="Times New Roman" pitchFamily="18" charset="0"/>
            </a:endParaRPr>
          </a:p>
        </p:txBody>
      </p:sp>
      <p:sp>
        <p:nvSpPr>
          <p:cNvPr id="6" name="TextBox 5"/>
          <p:cNvSpPr txBox="1"/>
          <p:nvPr/>
        </p:nvSpPr>
        <p:spPr>
          <a:xfrm>
            <a:off x="304800" y="1447800"/>
            <a:ext cx="8382000" cy="4893647"/>
          </a:xfrm>
          <a:prstGeom prst="rect">
            <a:avLst/>
          </a:prstGeom>
          <a:noFill/>
        </p:spPr>
        <p:txBody>
          <a:bodyPr wrap="square" rtlCol="0">
            <a:spAutoFit/>
          </a:bodyPr>
          <a:lstStyle/>
          <a:p>
            <a:endParaRPr lang="en-US" sz="2600" b="1" dirty="0" smtClean="0">
              <a:latin typeface="+mj-lt"/>
            </a:endParaRPr>
          </a:p>
          <a:p>
            <a:r>
              <a:rPr lang="vi-VN" sz="2600" b="1" dirty="0" smtClean="0">
                <a:latin typeface="+mj-lt"/>
              </a:rPr>
              <a:t>1. Chẩn đoán xác định</a:t>
            </a:r>
          </a:p>
          <a:p>
            <a:r>
              <a:rPr lang="vi-VN" sz="2600" b="1" dirty="0" smtClean="0">
                <a:latin typeface="+mj-lt"/>
              </a:rPr>
              <a:t>a. Chủ yếu dựa vào lâm sàng</a:t>
            </a:r>
          </a:p>
          <a:p>
            <a:r>
              <a:rPr lang="vi-VN" sz="2600" dirty="0" smtClean="0">
                <a:latin typeface="+mj-lt"/>
              </a:rPr>
              <a:t>Phản vệ xuất hiện 1-2 phút sau khi đưa vào cơ thể dị nguyên (hoặc có thể muộn hơn) biểu hiện một hội chứng lâm sàng bằng tình trạng tăng tính thấm thành mạch và nhạy cảm quá mức của phế quản</a:t>
            </a:r>
            <a:r>
              <a:rPr lang="en-US" sz="2600" dirty="0" smtClean="0">
                <a:latin typeface="+mj-lt"/>
              </a:rPr>
              <a:t>.</a:t>
            </a:r>
          </a:p>
          <a:p>
            <a:r>
              <a:rPr lang="vi-VN" sz="2600" b="1" dirty="0" smtClean="0">
                <a:latin typeface="+mj-lt"/>
              </a:rPr>
              <a:t>b. Cận lâm sàng</a:t>
            </a:r>
          </a:p>
          <a:p>
            <a:r>
              <a:rPr lang="vi-VN" sz="2600" b="1" dirty="0" smtClean="0">
                <a:latin typeface="+mj-lt"/>
              </a:rPr>
              <a:t>– Xét nghiệm máu:</a:t>
            </a:r>
            <a:r>
              <a:rPr lang="vi-VN" sz="2600" dirty="0" smtClean="0">
                <a:latin typeface="+mj-lt"/>
              </a:rPr>
              <a:t> công thức máu, đông máu, đo các chất khí trong máu, lactat, điện giải</a:t>
            </a:r>
            <a:r>
              <a:rPr lang="en-US" sz="2600" dirty="0" smtClean="0">
                <a:latin typeface="+mj-lt"/>
              </a:rPr>
              <a:t>.</a:t>
            </a:r>
            <a:endParaRPr lang="vi-VN" sz="2600" dirty="0" smtClean="0">
              <a:latin typeface="+mj-lt"/>
            </a:endParaRPr>
          </a:p>
          <a:p>
            <a:endParaRPr lang="vi-VN" sz="2600" dirty="0" smtClean="0">
              <a:latin typeface="+mj-lt"/>
            </a:endParaRPr>
          </a:p>
          <a:p>
            <a:endParaRPr lang="en-US" sz="2600" dirty="0">
              <a:latin typeface="+mj-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circle(in)">
                                      <p:cBhvr>
                                        <p:cTn id="23" dur="2000"/>
                                        <p:tgtEl>
                                          <p:spTgt spid="6">
                                            <p:txEl>
                                              <p:pRg st="4" end="4"/>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circle(in)">
                                      <p:cBhvr>
                                        <p:cTn id="26"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endParaRPr lang="en-US" dirty="0"/>
          </a:p>
        </p:txBody>
      </p:sp>
      <p:pic>
        <p:nvPicPr>
          <p:cNvPr id="4" name="Content Placeholder 3" descr="3.jpg"/>
          <p:cNvPicPr>
            <a:picLocks noChangeAspect="1"/>
          </p:cNvPicPr>
          <p:nvPr/>
        </p:nvPicPr>
        <p:blipFill>
          <a:blip r:embed="rId2"/>
          <a:stretch>
            <a:fillRect/>
          </a:stretch>
        </p:blipFill>
        <p:spPr>
          <a:xfrm>
            <a:off x="1" y="-152400"/>
            <a:ext cx="9144000" cy="6858000"/>
          </a:xfrm>
          <a:prstGeom prst="rect">
            <a:avLst/>
          </a:prstGeom>
        </p:spPr>
      </p:pic>
      <p:sp>
        <p:nvSpPr>
          <p:cNvPr id="5" name="TextBox 4"/>
          <p:cNvSpPr txBox="1"/>
          <p:nvPr/>
        </p:nvSpPr>
        <p:spPr>
          <a:xfrm>
            <a:off x="4572000" y="381000"/>
            <a:ext cx="4572000" cy="938719"/>
          </a:xfrm>
          <a:prstGeom prst="rect">
            <a:avLst/>
          </a:prstGeom>
          <a:noFill/>
        </p:spPr>
        <p:txBody>
          <a:bodyPr wrap="square" rtlCol="0">
            <a:spAutoFit/>
          </a:bodyPr>
          <a:lstStyle/>
          <a:p>
            <a:r>
              <a:rPr lang="en-US" sz="5500" b="1" dirty="0" smtClean="0">
                <a:solidFill>
                  <a:srgbClr val="FF0000"/>
                </a:solidFill>
                <a:latin typeface="Times New Roman" pitchFamily="18" charset="0"/>
                <a:cs typeface="Times New Roman" pitchFamily="18" charset="0"/>
              </a:rPr>
              <a:t>CHẨN ĐOÁN</a:t>
            </a:r>
            <a:endParaRPr lang="en-US" sz="5500" b="1" dirty="0">
              <a:solidFill>
                <a:srgbClr val="FF0000"/>
              </a:solidFill>
              <a:latin typeface="Times New Roman" pitchFamily="18" charset="0"/>
              <a:cs typeface="Times New Roman" pitchFamily="18" charset="0"/>
            </a:endParaRPr>
          </a:p>
        </p:txBody>
      </p:sp>
      <p:sp>
        <p:nvSpPr>
          <p:cNvPr id="6" name="TextBox 5"/>
          <p:cNvSpPr txBox="1"/>
          <p:nvPr/>
        </p:nvSpPr>
        <p:spPr>
          <a:xfrm>
            <a:off x="154487" y="1319719"/>
            <a:ext cx="8839200" cy="5170646"/>
          </a:xfrm>
          <a:prstGeom prst="rect">
            <a:avLst/>
          </a:prstGeom>
          <a:noFill/>
        </p:spPr>
        <p:txBody>
          <a:bodyPr wrap="square" rtlCol="0">
            <a:spAutoFit/>
          </a:bodyPr>
          <a:lstStyle/>
          <a:p>
            <a:r>
              <a:rPr lang="vi-VN" sz="2200" b="1" dirty="0" smtClean="0">
                <a:latin typeface="+mj-lt"/>
              </a:rPr>
              <a:t>2. Chẩn đoán phân biệt</a:t>
            </a:r>
          </a:p>
          <a:p>
            <a:r>
              <a:rPr lang="vi-VN" sz="2200" dirty="0" smtClean="0">
                <a:latin typeface="+mj-lt"/>
              </a:rPr>
              <a:t>– </a:t>
            </a:r>
            <a:r>
              <a:rPr lang="vi-VN" sz="2200" b="1" dirty="0" smtClean="0">
                <a:latin typeface="+mj-lt"/>
              </a:rPr>
              <a:t>Sốc do tim</a:t>
            </a:r>
            <a:r>
              <a:rPr lang="vi-VN" sz="2200" dirty="0" smtClean="0">
                <a:latin typeface="+mj-lt"/>
              </a:rPr>
              <a:t>: </a:t>
            </a:r>
            <a:r>
              <a:rPr lang="vi-VN" sz="2200" dirty="0">
                <a:latin typeface="+mj-lt"/>
              </a:rPr>
              <a:t>nhồi máu </a:t>
            </a:r>
            <a:r>
              <a:rPr lang="vi-VN" sz="2200" dirty="0" smtClean="0">
                <a:latin typeface="+mj-lt"/>
              </a:rPr>
              <a:t>cơ tim</a:t>
            </a:r>
            <a:r>
              <a:rPr lang="vi-VN" sz="2200" dirty="0" smtClean="0">
                <a:latin typeface="+mj-lt"/>
              </a:rPr>
              <a:t> cấp: bệnh nhân có đau </a:t>
            </a:r>
            <a:r>
              <a:rPr lang="vi-VN" sz="2200" dirty="0" smtClean="0">
                <a:latin typeface="+mj-lt"/>
              </a:rPr>
              <a:t>ngực.</a:t>
            </a:r>
          </a:p>
          <a:p>
            <a:r>
              <a:rPr lang="vi-VN" sz="2200" dirty="0" smtClean="0">
                <a:latin typeface="+mj-lt"/>
              </a:rPr>
              <a:t>–</a:t>
            </a:r>
            <a:r>
              <a:rPr lang="vi-VN" sz="2200" dirty="0" smtClean="0">
                <a:latin typeface="+mj-lt"/>
              </a:rPr>
              <a:t> </a:t>
            </a:r>
            <a:r>
              <a:rPr lang="vi-VN" sz="2200" b="1" dirty="0" smtClean="0">
                <a:latin typeface="+mj-lt"/>
              </a:rPr>
              <a:t>Nhồi máu </a:t>
            </a:r>
            <a:r>
              <a:rPr lang="vi-VN" sz="2200" b="1" dirty="0" smtClean="0">
                <a:latin typeface="+mj-lt"/>
              </a:rPr>
              <a:t>phổi.</a:t>
            </a:r>
          </a:p>
          <a:p>
            <a:r>
              <a:rPr lang="vi-VN" sz="2200" dirty="0" smtClean="0">
                <a:latin typeface="+mj-lt"/>
              </a:rPr>
              <a:t>–</a:t>
            </a:r>
            <a:r>
              <a:rPr lang="vi-VN" sz="2200" b="1" dirty="0" smtClean="0">
                <a:latin typeface="+mj-lt"/>
              </a:rPr>
              <a:t> Phình tách động mạch chủ.</a:t>
            </a:r>
            <a:endParaRPr lang="vi-VN" sz="2200" dirty="0" smtClean="0">
              <a:latin typeface="+mj-lt"/>
            </a:endParaRPr>
          </a:p>
          <a:p>
            <a:r>
              <a:rPr lang="vi-VN" sz="2200" b="1" dirty="0" smtClean="0">
                <a:latin typeface="+mj-lt"/>
              </a:rPr>
              <a:t>– Tràn dịch màng ngoài tim gây ép tim cấp.</a:t>
            </a:r>
            <a:endParaRPr lang="vi-VN" sz="2200" dirty="0" smtClean="0">
              <a:latin typeface="+mj-lt"/>
            </a:endParaRPr>
          </a:p>
          <a:p>
            <a:r>
              <a:rPr lang="vi-VN" sz="2200" dirty="0" smtClean="0">
                <a:latin typeface="+mj-lt"/>
              </a:rPr>
              <a:t>–</a:t>
            </a:r>
            <a:r>
              <a:rPr lang="vi-VN" sz="2200" b="1" dirty="0" smtClean="0">
                <a:latin typeface="+mj-lt"/>
              </a:rPr>
              <a:t> </a:t>
            </a:r>
            <a:r>
              <a:rPr lang="vi-VN" sz="2200" b="1" dirty="0" smtClean="0">
                <a:latin typeface="+mj-lt"/>
                <a:hlinkClick r:id="rId3" tooltip="Xem thêm về Sốc giảm thể tích"/>
              </a:rPr>
              <a:t>Sốc giảm thể tích</a:t>
            </a:r>
            <a:r>
              <a:rPr lang="vi-VN" sz="2200" b="1" dirty="0" smtClean="0">
                <a:latin typeface="+mj-lt"/>
              </a:rPr>
              <a:t>:</a:t>
            </a:r>
            <a:r>
              <a:rPr lang="vi-VN" sz="2200" dirty="0" smtClean="0">
                <a:latin typeface="+mj-lt"/>
              </a:rPr>
              <a:t> do mất máu hoặc mất nước nặng.</a:t>
            </a:r>
          </a:p>
          <a:p>
            <a:r>
              <a:rPr lang="vi-VN" sz="2200" dirty="0" smtClean="0">
                <a:latin typeface="+mj-lt"/>
              </a:rPr>
              <a:t>– </a:t>
            </a:r>
            <a:r>
              <a:rPr lang="vi-VN" sz="2200" b="1" dirty="0" smtClean="0">
                <a:latin typeface="+mj-lt"/>
                <a:hlinkClick r:id="rId4" tooltip="Xem thêm về Sốc nhiễm khuẩn"/>
              </a:rPr>
              <a:t>Sốc nhiễm khuẩn</a:t>
            </a:r>
            <a:r>
              <a:rPr lang="vi-VN" sz="2200" dirty="0" smtClean="0">
                <a:latin typeface="+mj-lt"/>
              </a:rPr>
              <a:t>: có bằng chứng nhiễm khuẩn nặng kèm theo có sốc.</a:t>
            </a:r>
          </a:p>
          <a:p>
            <a:r>
              <a:rPr lang="vi-VN" sz="2200" b="1" dirty="0" smtClean="0">
                <a:latin typeface="+mj-lt"/>
              </a:rPr>
              <a:t>3. Chẩn đoán nguyên nhân</a:t>
            </a:r>
          </a:p>
          <a:p>
            <a:r>
              <a:rPr lang="vi-VN" sz="2200" dirty="0" smtClean="0">
                <a:latin typeface="+mj-lt"/>
              </a:rPr>
              <a:t>– </a:t>
            </a:r>
            <a:r>
              <a:rPr lang="vi-VN" sz="2200" b="1" dirty="0" smtClean="0">
                <a:latin typeface="+mj-lt"/>
              </a:rPr>
              <a:t>Kháng sinh:</a:t>
            </a:r>
            <a:r>
              <a:rPr lang="vi-VN" sz="2200" dirty="0" smtClean="0">
                <a:latin typeface="+mj-lt"/>
              </a:rPr>
              <a:t> tất cả các loại kháng sinh đều có thể gây ra dị ứng hay gặp nhất các loại thuốc thuộc nhóm beta lactam, aminoglycosid…</a:t>
            </a:r>
          </a:p>
          <a:p>
            <a:r>
              <a:rPr lang="vi-VN" sz="2200" dirty="0" smtClean="0">
                <a:latin typeface="+mj-lt"/>
              </a:rPr>
              <a:t>– Các thuốc giảm đau an thần, vitamin, các thuốc cản quang có chứa iod,…</a:t>
            </a:r>
          </a:p>
          <a:p>
            <a:r>
              <a:rPr lang="vi-VN" sz="2200" dirty="0" smtClean="0">
                <a:latin typeface="+mj-lt"/>
              </a:rPr>
              <a:t>– Các chế phẩm máu, các loại vaccin, huyết thanh.</a:t>
            </a:r>
          </a:p>
          <a:p>
            <a:r>
              <a:rPr lang="vi-VN" sz="2200" dirty="0" smtClean="0">
                <a:latin typeface="+mj-lt"/>
              </a:rPr>
              <a:t>– Một số loại nọc của sinh vât: nọc ong, bò cạp, …</a:t>
            </a:r>
          </a:p>
          <a:p>
            <a:r>
              <a:rPr lang="vi-VN" sz="2200" dirty="0" smtClean="0">
                <a:latin typeface="+mj-lt"/>
              </a:rPr>
              <a:t>– Một số loại thức ăn: thủy hải sản, nhộng, trứng, dứa, phấn hoa, …</a:t>
            </a:r>
          </a:p>
          <a:p>
            <a:endParaRPr lang="en-US" sz="2200" dirty="0">
              <a:latin typeface="+mj-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heel(1)">
                                      <p:cBhvr>
                                        <p:cTn id="10" dur="2000"/>
                                        <p:tgtEl>
                                          <p:spTgt spid="6">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heel(1)">
                                      <p:cBhvr>
                                        <p:cTn id="13" dur="2000"/>
                                        <p:tgtEl>
                                          <p:spTgt spid="6">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heel(1)">
                                      <p:cBhvr>
                                        <p:cTn id="16" dur="2000"/>
                                        <p:tgtEl>
                                          <p:spTgt spid="6">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heel(1)">
                                      <p:cBhvr>
                                        <p:cTn id="19" dur="2000"/>
                                        <p:tgtEl>
                                          <p:spTgt spid="6">
                                            <p:txEl>
                                              <p:pRg st="4" end="4"/>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heel(1)">
                                      <p:cBhvr>
                                        <p:cTn id="22" dur="2000"/>
                                        <p:tgtEl>
                                          <p:spTgt spid="6">
                                            <p:txEl>
                                              <p:pRg st="5" end="5"/>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wheel(1)">
                                      <p:cBhvr>
                                        <p:cTn id="25" dur="2000"/>
                                        <p:tgtEl>
                                          <p:spTgt spid="6">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wipe(down)">
                                      <p:cBhvr>
                                        <p:cTn id="30" dur="500"/>
                                        <p:tgtEl>
                                          <p:spTgt spid="6">
                                            <p:txEl>
                                              <p:pRg st="7" end="7"/>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Effect transition="in" filter="wipe(down)">
                                      <p:cBhvr>
                                        <p:cTn id="33" dur="500"/>
                                        <p:tgtEl>
                                          <p:spTgt spid="6">
                                            <p:txEl>
                                              <p:pRg st="8" end="8"/>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6">
                                            <p:txEl>
                                              <p:pRg st="9" end="9"/>
                                            </p:txEl>
                                          </p:spTgt>
                                        </p:tgtEl>
                                        <p:attrNameLst>
                                          <p:attrName>style.visibility</p:attrName>
                                        </p:attrNameLst>
                                      </p:cBhvr>
                                      <p:to>
                                        <p:strVal val="visible"/>
                                      </p:to>
                                    </p:set>
                                    <p:animEffect transition="in" filter="wipe(down)">
                                      <p:cBhvr>
                                        <p:cTn id="36" dur="500"/>
                                        <p:tgtEl>
                                          <p:spTgt spid="6">
                                            <p:txEl>
                                              <p:pRg st="9" end="9"/>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animEffect transition="in" filter="wipe(down)">
                                      <p:cBhvr>
                                        <p:cTn id="39" dur="500"/>
                                        <p:tgtEl>
                                          <p:spTgt spid="6">
                                            <p:txEl>
                                              <p:pRg st="10" end="10"/>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6">
                                            <p:txEl>
                                              <p:pRg st="11" end="11"/>
                                            </p:txEl>
                                          </p:spTgt>
                                        </p:tgtEl>
                                        <p:attrNameLst>
                                          <p:attrName>style.visibility</p:attrName>
                                        </p:attrNameLst>
                                      </p:cBhvr>
                                      <p:to>
                                        <p:strVal val="visible"/>
                                      </p:to>
                                    </p:set>
                                    <p:animEffect transition="in" filter="wipe(down)">
                                      <p:cBhvr>
                                        <p:cTn id="42" dur="500"/>
                                        <p:tgtEl>
                                          <p:spTgt spid="6">
                                            <p:txEl>
                                              <p:pRg st="11" end="11"/>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6">
                                            <p:txEl>
                                              <p:pRg st="12" end="12"/>
                                            </p:txEl>
                                          </p:spTgt>
                                        </p:tgtEl>
                                        <p:attrNameLst>
                                          <p:attrName>style.visibility</p:attrName>
                                        </p:attrNameLst>
                                      </p:cBhvr>
                                      <p:to>
                                        <p:strVal val="visible"/>
                                      </p:to>
                                    </p:set>
                                    <p:animEffect transition="in" filter="wipe(down)">
                                      <p:cBhvr>
                                        <p:cTn id="45"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jpg"/>
          <p:cNvPicPr>
            <a:picLocks noGrp="1" noChangeAspect="1"/>
          </p:cNvPicPr>
          <p:nvPr>
            <p:ph idx="1"/>
          </p:nvPr>
        </p:nvPicPr>
        <p:blipFill>
          <a:blip r:embed="rId2"/>
          <a:stretch>
            <a:fillRect/>
          </a:stretch>
        </p:blipFill>
        <p:spPr>
          <a:xfrm>
            <a:off x="1" y="0"/>
            <a:ext cx="9144000" cy="6858000"/>
          </a:xfrm>
          <a:prstGeom prst="rect">
            <a:avLst/>
          </a:prstGeom>
        </p:spPr>
      </p:pic>
      <p:sp>
        <p:nvSpPr>
          <p:cNvPr id="5" name="TextBox 4"/>
          <p:cNvSpPr txBox="1"/>
          <p:nvPr/>
        </p:nvSpPr>
        <p:spPr>
          <a:xfrm>
            <a:off x="533400" y="228600"/>
            <a:ext cx="8305800" cy="1015663"/>
          </a:xfrm>
          <a:prstGeom prst="rect">
            <a:avLst/>
          </a:prstGeom>
          <a:noFill/>
        </p:spPr>
        <p:txBody>
          <a:bodyPr wrap="square" rtlCol="0">
            <a:spAutoFit/>
          </a:bodyPr>
          <a:lstStyle/>
          <a:p>
            <a:r>
              <a:rPr lang="en-US" sz="6000" b="1" dirty="0" err="1" smtClean="0">
                <a:solidFill>
                  <a:srgbClr val="FF0000"/>
                </a:solidFill>
                <a:latin typeface="Times New Roman" pitchFamily="18" charset="0"/>
                <a:cs typeface="Times New Roman" pitchFamily="18" charset="0"/>
              </a:rPr>
              <a:t>ĐiỀU</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TRỊ</a:t>
            </a:r>
            <a:r>
              <a:rPr lang="en-US" sz="6000" b="1" dirty="0" smtClean="0">
                <a:solidFill>
                  <a:srgbClr val="FF0000"/>
                </a:solidFill>
                <a:latin typeface="Times New Roman" pitchFamily="18" charset="0"/>
                <a:cs typeface="Times New Roman" pitchFamily="18" charset="0"/>
              </a:rPr>
              <a:t> VÀ THUỐC</a:t>
            </a:r>
            <a:endParaRPr lang="en-US" sz="6000" b="1" dirty="0">
              <a:solidFill>
                <a:srgbClr val="FF0000"/>
              </a:solidFill>
              <a:latin typeface="Times New Roman" pitchFamily="18" charset="0"/>
              <a:cs typeface="Times New Roman" pitchFamily="18" charset="0"/>
            </a:endParaRPr>
          </a:p>
        </p:txBody>
      </p:sp>
      <p:sp>
        <p:nvSpPr>
          <p:cNvPr id="6" name="TextBox 5"/>
          <p:cNvSpPr txBox="1"/>
          <p:nvPr/>
        </p:nvSpPr>
        <p:spPr>
          <a:xfrm>
            <a:off x="0" y="1600200"/>
            <a:ext cx="9144000" cy="5586145"/>
          </a:xfrm>
          <a:prstGeom prst="rect">
            <a:avLst/>
          </a:prstGeom>
          <a:noFill/>
        </p:spPr>
        <p:txBody>
          <a:bodyPr wrap="square" rtlCol="0">
            <a:spAutoFit/>
          </a:bodyPr>
          <a:lstStyle/>
          <a:p>
            <a:r>
              <a:rPr lang="vi-VN" sz="2100" b="1" dirty="0" smtClean="0">
                <a:latin typeface="+mj-lt"/>
              </a:rPr>
              <a:t>1. Tại chỗ</a:t>
            </a:r>
          </a:p>
          <a:p>
            <a:r>
              <a:rPr lang="vi-VN" sz="2100" dirty="0" smtClean="0">
                <a:latin typeface="+mj-lt"/>
              </a:rPr>
              <a:t>Ngừng ngay tiếp xúc với dị nguyên (các loại thuốc, dịch truyền, máu và các chế phẩm máu các loại thuốc uống, bôi, nhỏ mắt, …).</a:t>
            </a:r>
          </a:p>
          <a:p>
            <a:r>
              <a:rPr lang="vi-VN" sz="2100" b="1" dirty="0" smtClean="0">
                <a:latin typeface="+mj-lt"/>
              </a:rPr>
              <a:t>2. Điều trị chung</a:t>
            </a:r>
          </a:p>
          <a:p>
            <a:r>
              <a:rPr lang="vi-VN" sz="2100" dirty="0" smtClean="0">
                <a:latin typeface="+mj-lt"/>
              </a:rPr>
              <a:t>• </a:t>
            </a:r>
            <a:r>
              <a:rPr lang="en-US" sz="2100" dirty="0" smtClean="0">
                <a:latin typeface="+mj-lt"/>
              </a:rPr>
              <a:t>M</a:t>
            </a:r>
            <a:r>
              <a:rPr lang="vi-VN" sz="2100" dirty="0" smtClean="0">
                <a:latin typeface="+mj-lt"/>
              </a:rPr>
              <a:t>ức độ nhẹ: </a:t>
            </a:r>
            <a:r>
              <a:rPr lang="en-US" sz="2100" dirty="0" smtClean="0">
                <a:latin typeface="+mj-lt"/>
              </a:rPr>
              <a:t>K</a:t>
            </a:r>
            <a:r>
              <a:rPr lang="vi-VN" sz="2100" dirty="0" smtClean="0">
                <a:latin typeface="+mj-lt"/>
              </a:rPr>
              <a:t>háng histamin tiêm dưới da. Methylprednisolon 40-80mg tiêm tĩnh mạch.</a:t>
            </a:r>
          </a:p>
          <a:p>
            <a:r>
              <a:rPr lang="vi-VN" sz="2100" dirty="0" smtClean="0">
                <a:latin typeface="+mj-lt"/>
              </a:rPr>
              <a:t>• Mức độ nặng: Adrenalin ống 1mg tiêm bắp.</a:t>
            </a:r>
          </a:p>
          <a:p>
            <a:r>
              <a:rPr lang="vi-VN" sz="2100" dirty="0" smtClean="0">
                <a:latin typeface="+mj-lt"/>
              </a:rPr>
              <a:t>• Điều trị khác </a:t>
            </a:r>
          </a:p>
          <a:p>
            <a:r>
              <a:rPr lang="vi-VN" sz="2100" dirty="0" smtClean="0">
                <a:latin typeface="+mj-lt"/>
              </a:rPr>
              <a:t>– Hô hấp: đảm bảo khai thông đường thở, thở oxy qua gọng kính hoặc mặt nạ.</a:t>
            </a:r>
          </a:p>
          <a:p>
            <a:r>
              <a:rPr lang="vi-VN" sz="2100" dirty="0" smtClean="0">
                <a:latin typeface="+mj-lt"/>
              </a:rPr>
              <a:t>– Tuần hoàn:</a:t>
            </a:r>
          </a:p>
          <a:p>
            <a:r>
              <a:rPr lang="vi-VN" sz="2100" dirty="0" smtClean="0">
                <a:latin typeface="+mj-lt"/>
              </a:rPr>
              <a:t>+ Đặt đường truyền tĩnh mạch</a:t>
            </a:r>
          </a:p>
          <a:p>
            <a:r>
              <a:rPr lang="vi-VN" sz="2100" dirty="0" smtClean="0">
                <a:latin typeface="+mj-lt"/>
              </a:rPr>
              <a:t>+ Truyền dịch nhanh natri clorua 0,9% 1-2 lít có thể phối hợp với dịch keo hoặc Haesteril 6</a:t>
            </a:r>
            <a:r>
              <a:rPr lang="en-US" sz="2100" dirty="0" smtClean="0">
                <a:latin typeface="+mj-lt"/>
              </a:rPr>
              <a:t>%</a:t>
            </a:r>
            <a:endParaRPr lang="vi-VN" sz="2100" dirty="0" smtClean="0">
              <a:latin typeface="+mj-lt"/>
            </a:endParaRPr>
          </a:p>
          <a:p>
            <a:r>
              <a:rPr lang="vi-VN" sz="2100" dirty="0" smtClean="0">
                <a:latin typeface="+mj-lt"/>
              </a:rPr>
              <a:t>+ Adrenalin truyền tĩnh mạch liên tục liều bắt đầu 0,1</a:t>
            </a:r>
            <a:r>
              <a:rPr lang="el-GR" sz="2100" dirty="0" smtClean="0">
                <a:latin typeface="+mj-lt"/>
              </a:rPr>
              <a:t>μ</a:t>
            </a:r>
            <a:r>
              <a:rPr lang="vi-VN" sz="2100" dirty="0" smtClean="0">
                <a:latin typeface="+mj-lt"/>
              </a:rPr>
              <a:t>g/kg điều chỉnh liều sao cho huyết áp tâm thu &gt; 90mmHg.</a:t>
            </a:r>
          </a:p>
          <a:p>
            <a:endParaRPr lang="vi-VN" sz="2100" dirty="0" smtClean="0">
              <a:latin typeface="+mj-lt"/>
            </a:endParaRPr>
          </a:p>
          <a:p>
            <a:endParaRPr lang="en-US" sz="21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barn(inVertical)">
                                      <p:cBhvr>
                                        <p:cTn id="25" dur="500"/>
                                        <p:tgtEl>
                                          <p:spTgt spid="6">
                                            <p:txEl>
                                              <p:pRg st="0" end="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barn(inVertical)">
                                      <p:cBhvr>
                                        <p:cTn id="28" dur="5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 calcmode="lin" valueType="num">
                                      <p:cBhvr additive="base">
                                        <p:cTn id="3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additive="base">
                                        <p:cTn id="3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 calcmode="lin" valueType="num">
                                      <p:cBhvr additive="base">
                                        <p:cTn id="4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 calcmode="lin" valueType="num">
                                      <p:cBhvr additive="base">
                                        <p:cTn id="4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5" end="5"/>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 calcmode="lin" valueType="num">
                                      <p:cBhvr additive="base">
                                        <p:cTn id="4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6" end="6"/>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6">
                                            <p:txEl>
                                              <p:pRg st="7" end="7"/>
                                            </p:txEl>
                                          </p:spTgt>
                                        </p:tgtEl>
                                        <p:attrNameLst>
                                          <p:attrName>style.visibility</p:attrName>
                                        </p:attrNameLst>
                                      </p:cBhvr>
                                      <p:to>
                                        <p:strVal val="visible"/>
                                      </p:to>
                                    </p:set>
                                    <p:anim calcmode="lin" valueType="num">
                                      <p:cBhvr additive="base">
                                        <p:cTn id="5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7" end="7"/>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6">
                                            <p:txEl>
                                              <p:pRg st="8" end="8"/>
                                            </p:txEl>
                                          </p:spTgt>
                                        </p:tgtEl>
                                        <p:attrNameLst>
                                          <p:attrName>style.visibility</p:attrName>
                                        </p:attrNameLst>
                                      </p:cBhvr>
                                      <p:to>
                                        <p:strVal val="visible"/>
                                      </p:to>
                                    </p:set>
                                    <p:anim calcmode="lin" valueType="num">
                                      <p:cBhvr additive="base">
                                        <p:cTn id="5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8" end="8"/>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9" end="9"/>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6">
                                            <p:txEl>
                                              <p:pRg st="10" end="10"/>
                                            </p:txEl>
                                          </p:spTgt>
                                        </p:tgtEl>
                                        <p:attrNameLst>
                                          <p:attrName>style.visibility</p:attrName>
                                        </p:attrNameLst>
                                      </p:cBhvr>
                                      <p:to>
                                        <p:strVal val="visible"/>
                                      </p:to>
                                    </p:set>
                                    <p:anim calcmode="lin" valueType="num">
                                      <p:cBhvr additive="base">
                                        <p:cTn id="65"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descr="3.jpg"/>
          <p:cNvPicPr>
            <a:picLocks noChangeAspect="1"/>
          </p:cNvPicPr>
          <p:nvPr/>
        </p:nvPicPr>
        <p:blipFill>
          <a:blip r:embed="rId2"/>
          <a:stretch>
            <a:fillRect/>
          </a:stretch>
        </p:blipFill>
        <p:spPr>
          <a:xfrm>
            <a:off x="1" y="0"/>
            <a:ext cx="9144000" cy="6858000"/>
          </a:xfrm>
          <a:prstGeom prst="rect">
            <a:avLst/>
          </a:prstGeom>
        </p:spPr>
      </p:pic>
      <p:pic>
        <p:nvPicPr>
          <p:cNvPr id="5" name="Content Placeholder 3" descr="3.jpg"/>
          <p:cNvPicPr>
            <a:picLocks noChangeAspect="1"/>
          </p:cNvPicPr>
          <p:nvPr/>
        </p:nvPicPr>
        <p:blipFill>
          <a:blip r:embed="rId2"/>
          <a:stretch>
            <a:fillRect/>
          </a:stretch>
        </p:blipFill>
        <p:spPr>
          <a:xfrm>
            <a:off x="1" y="0"/>
            <a:ext cx="9144000" cy="6858000"/>
          </a:xfrm>
          <a:prstGeom prst="rect">
            <a:avLst/>
          </a:prstGeom>
        </p:spPr>
      </p:pic>
      <p:sp>
        <p:nvSpPr>
          <p:cNvPr id="6" name="TextBox 5"/>
          <p:cNvSpPr txBox="1"/>
          <p:nvPr/>
        </p:nvSpPr>
        <p:spPr>
          <a:xfrm>
            <a:off x="533400" y="228600"/>
            <a:ext cx="8305800" cy="1015663"/>
          </a:xfrm>
          <a:prstGeom prst="rect">
            <a:avLst/>
          </a:prstGeom>
          <a:noFill/>
        </p:spPr>
        <p:txBody>
          <a:bodyPr wrap="square" rtlCol="0">
            <a:spAutoFit/>
          </a:bodyPr>
          <a:lstStyle/>
          <a:p>
            <a:r>
              <a:rPr lang="en-US" sz="6000" b="1" dirty="0" err="1" smtClean="0">
                <a:solidFill>
                  <a:srgbClr val="FF0000"/>
                </a:solidFill>
                <a:latin typeface="Times New Roman" pitchFamily="18" charset="0"/>
                <a:cs typeface="Times New Roman" pitchFamily="18" charset="0"/>
              </a:rPr>
              <a:t>ĐiỀU</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TRỊ</a:t>
            </a:r>
            <a:r>
              <a:rPr lang="en-US" sz="6000" b="1" dirty="0" smtClean="0">
                <a:solidFill>
                  <a:srgbClr val="FF0000"/>
                </a:solidFill>
                <a:latin typeface="Times New Roman" pitchFamily="18" charset="0"/>
                <a:cs typeface="Times New Roman" pitchFamily="18" charset="0"/>
              </a:rPr>
              <a:t> VÀ THUỐC</a:t>
            </a:r>
            <a:endParaRPr lang="en-US" sz="6000" b="1" dirty="0">
              <a:solidFill>
                <a:srgbClr val="FF0000"/>
              </a:solidFill>
              <a:latin typeface="Times New Roman" pitchFamily="18" charset="0"/>
              <a:cs typeface="Times New Roman" pitchFamily="18" charset="0"/>
            </a:endParaRPr>
          </a:p>
        </p:txBody>
      </p:sp>
      <p:sp>
        <p:nvSpPr>
          <p:cNvPr id="8" name="Rectangle 7"/>
          <p:cNvSpPr/>
          <p:nvPr/>
        </p:nvSpPr>
        <p:spPr>
          <a:xfrm>
            <a:off x="228600" y="1828800"/>
            <a:ext cx="8915400" cy="4832092"/>
          </a:xfrm>
          <a:prstGeom prst="rect">
            <a:avLst/>
          </a:prstGeom>
        </p:spPr>
        <p:txBody>
          <a:bodyPr wrap="square">
            <a:spAutoFit/>
          </a:bodyPr>
          <a:lstStyle/>
          <a:p>
            <a:r>
              <a:rPr lang="vi-VN" sz="2800" b="1" dirty="0" smtClean="0">
                <a:latin typeface="+mj-lt"/>
              </a:rPr>
              <a:t>• Các điều trị khác:</a:t>
            </a:r>
            <a:endParaRPr lang="vi-VN" sz="2800" dirty="0" smtClean="0">
              <a:latin typeface="+mj-lt"/>
            </a:endParaRPr>
          </a:p>
          <a:p>
            <a:r>
              <a:rPr lang="vi-VN" sz="2800" dirty="0" smtClean="0">
                <a:latin typeface="+mj-lt"/>
              </a:rPr>
              <a:t>+ Methylprednisolon 1mg/kg/4 giờ, tiêm tĩnh mạch hoặc,</a:t>
            </a:r>
          </a:p>
          <a:p>
            <a:r>
              <a:rPr lang="vi-VN" sz="2800" dirty="0" smtClean="0">
                <a:latin typeface="+mj-lt"/>
              </a:rPr>
              <a:t>+ Hydrocortison hemisuccinat 5mg/kg/4 giờ, tiêm tĩnh mạch.</a:t>
            </a:r>
          </a:p>
          <a:p>
            <a:r>
              <a:rPr lang="vi-VN" sz="2800" dirty="0" smtClean="0">
                <a:latin typeface="+mj-lt"/>
              </a:rPr>
              <a:t>+ Salbutamol hoặc ventolin xịt họng hoặc khí dung nếu có khó thở hoặc phối hợp thêm với aminophylin truyền bolus tĩnh mạch.</a:t>
            </a:r>
          </a:p>
          <a:p>
            <a:r>
              <a:rPr lang="vi-VN" sz="2800" dirty="0" smtClean="0">
                <a:latin typeface="+mj-lt"/>
              </a:rPr>
              <a:t>+ Kháng histamin: promethazin 0,5-1 mg, tiêm bắp.</a:t>
            </a:r>
          </a:p>
          <a:p>
            <a:r>
              <a:rPr lang="vi-VN" sz="2800" dirty="0" smtClean="0">
                <a:latin typeface="+mj-lt"/>
              </a:rPr>
              <a:t>+ Uống than hoạt và thuốc nhuận tràng nếu dị nguyên vào qua đường tiêu hóa.</a:t>
            </a:r>
          </a:p>
          <a:p>
            <a:r>
              <a:rPr lang="vi-VN" sz="2800" dirty="0" smtClean="0">
                <a:latin typeface="+mj-lt"/>
              </a:rPr>
              <a:t>+ Băng ép chi phía trên chỗ tiêm hoặc đường vào của nọc độc nếu có thể.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anim calcmode="lin" valueType="num">
                                      <p:cBhvr>
                                        <p:cTn id="8" dur="2000" fill="hold"/>
                                        <p:tgtEl>
                                          <p:spTgt spid="8">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8">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anim calcmode="lin" valueType="num">
                                      <p:cBhvr>
                                        <p:cTn id="13" dur="2000" fill="hold"/>
                                        <p:tgtEl>
                                          <p:spTgt spid="8">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8">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anim calcmode="lin" valueType="num">
                                      <p:cBhvr>
                                        <p:cTn id="18" dur="2000" fill="hold"/>
                                        <p:tgtEl>
                                          <p:spTgt spid="8">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8">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2000"/>
                                        <p:tgtEl>
                                          <p:spTgt spid="8">
                                            <p:txEl>
                                              <p:pRg st="3" end="3"/>
                                            </p:txEl>
                                          </p:spTgt>
                                        </p:tgtEl>
                                      </p:cBhvr>
                                    </p:animEffect>
                                    <p:anim calcmode="lin" valueType="num">
                                      <p:cBhvr>
                                        <p:cTn id="23" dur="2000" fill="hold"/>
                                        <p:tgtEl>
                                          <p:spTgt spid="8">
                                            <p:txEl>
                                              <p:pRg st="3" end="3"/>
                                            </p:txEl>
                                          </p:spTgt>
                                        </p:tgtEl>
                                        <p:attrNameLst>
                                          <p:attrName>ppt_w</p:attrName>
                                        </p:attrNameLst>
                                      </p:cBhvr>
                                      <p:tavLst>
                                        <p:tav tm="0" fmla="#ppt_w*sin(2.5*pi*$)">
                                          <p:val>
                                            <p:fltVal val="0"/>
                                          </p:val>
                                        </p:tav>
                                        <p:tav tm="100000">
                                          <p:val>
                                            <p:fltVal val="1"/>
                                          </p:val>
                                        </p:tav>
                                      </p:tavLst>
                                    </p:anim>
                                    <p:anim calcmode="lin" valueType="num">
                                      <p:cBhvr>
                                        <p:cTn id="24" dur="2000" fill="hold"/>
                                        <p:tgtEl>
                                          <p:spTgt spid="8">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2000"/>
                                        <p:tgtEl>
                                          <p:spTgt spid="8">
                                            <p:txEl>
                                              <p:pRg st="4" end="4"/>
                                            </p:txEl>
                                          </p:spTgt>
                                        </p:tgtEl>
                                      </p:cBhvr>
                                    </p:animEffect>
                                    <p:anim calcmode="lin" valueType="num">
                                      <p:cBhvr>
                                        <p:cTn id="28" dur="2000" fill="hold"/>
                                        <p:tgtEl>
                                          <p:spTgt spid="8">
                                            <p:txEl>
                                              <p:pRg st="4" end="4"/>
                                            </p:txEl>
                                          </p:spTgt>
                                        </p:tgtEl>
                                        <p:attrNameLst>
                                          <p:attrName>ppt_w</p:attrName>
                                        </p:attrNameLst>
                                      </p:cBhvr>
                                      <p:tavLst>
                                        <p:tav tm="0" fmla="#ppt_w*sin(2.5*pi*$)">
                                          <p:val>
                                            <p:fltVal val="0"/>
                                          </p:val>
                                        </p:tav>
                                        <p:tav tm="100000">
                                          <p:val>
                                            <p:fltVal val="1"/>
                                          </p:val>
                                        </p:tav>
                                      </p:tavLst>
                                    </p:anim>
                                    <p:anim calcmode="lin" valueType="num">
                                      <p:cBhvr>
                                        <p:cTn id="29" dur="2000" fill="hold"/>
                                        <p:tgtEl>
                                          <p:spTgt spid="8">
                                            <p:txEl>
                                              <p:pRg st="4" end="4"/>
                                            </p:txEl>
                                          </p:spTgt>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2000"/>
                                        <p:tgtEl>
                                          <p:spTgt spid="8">
                                            <p:txEl>
                                              <p:pRg st="5" end="5"/>
                                            </p:txEl>
                                          </p:spTgt>
                                        </p:tgtEl>
                                      </p:cBhvr>
                                    </p:animEffect>
                                    <p:anim calcmode="lin" valueType="num">
                                      <p:cBhvr>
                                        <p:cTn id="33" dur="2000" fill="hold"/>
                                        <p:tgtEl>
                                          <p:spTgt spid="8">
                                            <p:txEl>
                                              <p:pRg st="5" end="5"/>
                                            </p:txEl>
                                          </p:spTgt>
                                        </p:tgtEl>
                                        <p:attrNameLst>
                                          <p:attrName>ppt_w</p:attrName>
                                        </p:attrNameLst>
                                      </p:cBhvr>
                                      <p:tavLst>
                                        <p:tav tm="0" fmla="#ppt_w*sin(2.5*pi*$)">
                                          <p:val>
                                            <p:fltVal val="0"/>
                                          </p:val>
                                        </p:tav>
                                        <p:tav tm="100000">
                                          <p:val>
                                            <p:fltVal val="1"/>
                                          </p:val>
                                        </p:tav>
                                      </p:tavLst>
                                    </p:anim>
                                    <p:anim calcmode="lin" valueType="num">
                                      <p:cBhvr>
                                        <p:cTn id="34" dur="2000" fill="hold"/>
                                        <p:tgtEl>
                                          <p:spTgt spid="8">
                                            <p:txEl>
                                              <p:pRg st="5" end="5"/>
                                            </p:txEl>
                                          </p:spTgt>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2000"/>
                                        <p:tgtEl>
                                          <p:spTgt spid="8">
                                            <p:txEl>
                                              <p:pRg st="6" end="6"/>
                                            </p:txEl>
                                          </p:spTgt>
                                        </p:tgtEl>
                                      </p:cBhvr>
                                    </p:animEffect>
                                    <p:anim calcmode="lin" valueType="num">
                                      <p:cBhvr>
                                        <p:cTn id="38" dur="2000" fill="hold"/>
                                        <p:tgtEl>
                                          <p:spTgt spid="8">
                                            <p:txEl>
                                              <p:pRg st="6" end="6"/>
                                            </p:txEl>
                                          </p:spTgt>
                                        </p:tgtEl>
                                        <p:attrNameLst>
                                          <p:attrName>ppt_w</p:attrName>
                                        </p:attrNameLst>
                                      </p:cBhvr>
                                      <p:tavLst>
                                        <p:tav tm="0" fmla="#ppt_w*sin(2.5*pi*$)">
                                          <p:val>
                                            <p:fltVal val="0"/>
                                          </p:val>
                                        </p:tav>
                                        <p:tav tm="100000">
                                          <p:val>
                                            <p:fltVal val="1"/>
                                          </p:val>
                                        </p:tav>
                                      </p:tavLst>
                                    </p:anim>
                                    <p:anim calcmode="lin" valueType="num">
                                      <p:cBhvr>
                                        <p:cTn id="39" dur="2000" fill="hold"/>
                                        <p:tgtEl>
                                          <p:spTgt spid="8">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descr="3.jpg"/>
          <p:cNvPicPr>
            <a:picLocks noChangeAspect="1"/>
          </p:cNvPicPr>
          <p:nvPr/>
        </p:nvPicPr>
        <p:blipFill>
          <a:blip r:embed="rId2"/>
          <a:stretch>
            <a:fillRect/>
          </a:stretch>
        </p:blipFill>
        <p:spPr>
          <a:xfrm>
            <a:off x="1" y="0"/>
            <a:ext cx="9144000" cy="6858000"/>
          </a:xfrm>
          <a:prstGeom prst="rect">
            <a:avLst/>
          </a:prstGeom>
        </p:spPr>
      </p:pic>
      <p:sp>
        <p:nvSpPr>
          <p:cNvPr id="6" name="TextBox 5"/>
          <p:cNvSpPr txBox="1"/>
          <p:nvPr/>
        </p:nvSpPr>
        <p:spPr>
          <a:xfrm>
            <a:off x="3810002" y="379114"/>
            <a:ext cx="5562600" cy="1015663"/>
          </a:xfrm>
          <a:prstGeom prst="rect">
            <a:avLst/>
          </a:prstGeom>
          <a:noFill/>
        </p:spPr>
        <p:txBody>
          <a:bodyPr wrap="square" rtlCol="0">
            <a:spAutoFit/>
          </a:bodyPr>
          <a:lstStyle/>
          <a:p>
            <a:r>
              <a:rPr lang="en-US" sz="6000" b="1" dirty="0" err="1" smtClean="0">
                <a:solidFill>
                  <a:srgbClr val="FF0000"/>
                </a:solidFill>
                <a:latin typeface="Times New Roman" pitchFamily="18" charset="0"/>
                <a:cs typeface="Times New Roman" pitchFamily="18" charset="0"/>
              </a:rPr>
              <a:t>PHÒNG</a:t>
            </a:r>
            <a:r>
              <a:rPr lang="en-US" sz="6000" b="1" dirty="0" smtClean="0">
                <a:solidFill>
                  <a:srgbClr val="FF0000"/>
                </a:solidFill>
                <a:latin typeface="Times New Roman" pitchFamily="18" charset="0"/>
                <a:cs typeface="Times New Roman" pitchFamily="18" charset="0"/>
              </a:rPr>
              <a:t> BỆNH</a:t>
            </a:r>
            <a:endParaRPr lang="en-US" sz="6000" b="1" dirty="0">
              <a:solidFill>
                <a:srgbClr val="FF0000"/>
              </a:solidFill>
              <a:latin typeface="Times New Roman" pitchFamily="18" charset="0"/>
              <a:cs typeface="Times New Roman" pitchFamily="18" charset="0"/>
            </a:endParaRPr>
          </a:p>
        </p:txBody>
      </p:sp>
      <p:sp>
        <p:nvSpPr>
          <p:cNvPr id="7" name="Rectangle 6"/>
          <p:cNvSpPr/>
          <p:nvPr/>
        </p:nvSpPr>
        <p:spPr>
          <a:xfrm>
            <a:off x="228600" y="1981200"/>
            <a:ext cx="8686800" cy="3939540"/>
          </a:xfrm>
          <a:prstGeom prst="rect">
            <a:avLst/>
          </a:prstGeom>
        </p:spPr>
        <p:txBody>
          <a:bodyPr wrap="square">
            <a:spAutoFit/>
          </a:bodyPr>
          <a:lstStyle/>
          <a:p>
            <a:pPr fontAlgn="base"/>
            <a:r>
              <a:rPr lang="vi-VN" sz="2500" dirty="0" smtClean="0">
                <a:latin typeface="Times New Roman" pitchFamily="18" charset="0"/>
                <a:cs typeface="Times New Roman" pitchFamily="18" charset="0"/>
              </a:rPr>
              <a:t>- Khi đang tiêm thuốc, nếu thấy có những cảm giác khác thường như bồn chồn, hốt hoảng, sợ hãi, tê lưỡi.. hãy nói ngay với bác sĩ để ngừng tiêm và kịp thời xử lý như sốc phản vệ.</a:t>
            </a:r>
          </a:p>
          <a:p>
            <a:pPr fontAlgn="base"/>
            <a:r>
              <a:rPr lang="vi-VN" sz="2500" dirty="0" smtClean="0">
                <a:latin typeface="Times New Roman" pitchFamily="18" charset="0"/>
                <a:cs typeface="Times New Roman" pitchFamily="18" charset="0"/>
              </a:rPr>
              <a:t>- Sau khi tiêm thuốc xong nên ở lại phòng tiêm khoảng 15-30 phút, không nên ra về ngay đề phòng sốc phản vệ xảy ra muộn hơn với tùy cơ địa từng người.</a:t>
            </a:r>
          </a:p>
          <a:p>
            <a:pPr fontAlgn="base"/>
            <a:r>
              <a:rPr lang="vi-VN" sz="2500" dirty="0" smtClean="0">
                <a:latin typeface="Times New Roman" pitchFamily="18" charset="0"/>
                <a:cs typeface="Times New Roman" pitchFamily="18" charset="0"/>
              </a:rPr>
              <a:t>- Sử dụng thuốc hợp lý, an toàn, đúng chỉ định.</a:t>
            </a:r>
          </a:p>
          <a:p>
            <a:pPr fontAlgn="base"/>
            <a:r>
              <a:rPr lang="vi-VN" sz="2500" dirty="0" smtClean="0">
                <a:latin typeface="Times New Roman" pitchFamily="18" charset="0"/>
                <a:cs typeface="Times New Roman" pitchFamily="18" charset="0"/>
              </a:rPr>
              <a:t>- Khi ăn đồ ăn lạ, nên thử một lượng nhỏ để xét phản ứng của cơ thể. Chờ sau 24 giờ mới nên ăn lại nếu không thấy hiện tượng gì bất thường.</a:t>
            </a:r>
            <a:endParaRPr lang="vi-VN" sz="25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descr="3.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228600" y="0"/>
            <a:ext cx="8610600" cy="1785104"/>
          </a:xfrm>
          <a:prstGeom prst="rect">
            <a:avLst/>
          </a:prstGeom>
          <a:noFill/>
        </p:spPr>
        <p:txBody>
          <a:bodyPr wrap="square" rtlCol="0">
            <a:spAutoFit/>
          </a:bodyPr>
          <a:lstStyle/>
          <a:p>
            <a:pPr algn="ctr"/>
            <a:r>
              <a:rPr lang="en-US" sz="5500" b="1" dirty="0" err="1" smtClean="0">
                <a:solidFill>
                  <a:srgbClr val="FF0000"/>
                </a:solidFill>
                <a:latin typeface="Times New Roman" pitchFamily="18" charset="0"/>
                <a:cs typeface="Times New Roman" pitchFamily="18" charset="0"/>
              </a:rPr>
              <a:t>LÀM</a:t>
            </a:r>
            <a:r>
              <a:rPr lang="en-US" sz="5500" b="1" dirty="0" smtClean="0">
                <a:solidFill>
                  <a:srgbClr val="FF0000"/>
                </a:solidFill>
                <a:latin typeface="Times New Roman" pitchFamily="18" charset="0"/>
                <a:cs typeface="Times New Roman" pitchFamily="18" charset="0"/>
              </a:rPr>
              <a:t> </a:t>
            </a:r>
            <a:r>
              <a:rPr lang="en-US" sz="5500" b="1" dirty="0" err="1" smtClean="0">
                <a:solidFill>
                  <a:srgbClr val="FF0000"/>
                </a:solidFill>
                <a:latin typeface="Times New Roman" pitchFamily="18" charset="0"/>
                <a:cs typeface="Times New Roman" pitchFamily="18" charset="0"/>
              </a:rPr>
              <a:t>GÌ</a:t>
            </a:r>
            <a:r>
              <a:rPr lang="en-US" sz="5500" b="1" dirty="0" smtClean="0">
                <a:solidFill>
                  <a:srgbClr val="FF0000"/>
                </a:solidFill>
                <a:latin typeface="Times New Roman" pitchFamily="18" charset="0"/>
                <a:cs typeface="Times New Roman" pitchFamily="18" charset="0"/>
              </a:rPr>
              <a:t> KHI BỊ </a:t>
            </a:r>
          </a:p>
          <a:p>
            <a:pPr algn="ctr"/>
            <a:r>
              <a:rPr lang="en-US" sz="5500" b="1" dirty="0" smtClean="0">
                <a:solidFill>
                  <a:srgbClr val="FF0000"/>
                </a:solidFill>
                <a:latin typeface="Times New Roman" pitchFamily="18" charset="0"/>
                <a:cs typeface="Times New Roman" pitchFamily="18" charset="0"/>
              </a:rPr>
              <a:t>SỐC PHẢN VỆ ?</a:t>
            </a:r>
            <a:endParaRPr lang="en-US" sz="5500" b="1" dirty="0">
              <a:solidFill>
                <a:srgbClr val="FF0000"/>
              </a:solidFill>
              <a:latin typeface="Times New Roman" pitchFamily="18" charset="0"/>
              <a:cs typeface="Times New Roman" pitchFamily="18" charset="0"/>
            </a:endParaRPr>
          </a:p>
        </p:txBody>
      </p:sp>
      <p:sp>
        <p:nvSpPr>
          <p:cNvPr id="6" name="Rectangle 5"/>
          <p:cNvSpPr/>
          <p:nvPr/>
        </p:nvSpPr>
        <p:spPr>
          <a:xfrm>
            <a:off x="381000" y="2057400"/>
            <a:ext cx="8534400" cy="4832092"/>
          </a:xfrm>
          <a:prstGeom prst="rect">
            <a:avLst/>
          </a:prstGeom>
        </p:spPr>
        <p:txBody>
          <a:bodyPr wrap="square">
            <a:spAutoFit/>
          </a:bodyPr>
          <a:lstStyle/>
          <a:p>
            <a:pPr>
              <a:buFont typeface="Wingdings" pitchFamily="2" charset="2"/>
              <a:buChar char="Ø"/>
            </a:pPr>
            <a:r>
              <a:rPr lang="en-US" sz="2800" dirty="0" smtClean="0">
                <a:latin typeface="+mj-lt"/>
              </a:rPr>
              <a:t> </a:t>
            </a:r>
            <a:r>
              <a:rPr lang="vi-VN" sz="2800" dirty="0" smtClean="0">
                <a:latin typeface="+mj-lt"/>
              </a:rPr>
              <a:t>Đặt người bệnh nằm ở tư thế chân cao hơn đầu</a:t>
            </a:r>
            <a:endParaRPr lang="en-US" sz="2800" dirty="0" smtClean="0">
              <a:latin typeface="+mj-lt"/>
            </a:endParaRPr>
          </a:p>
          <a:p>
            <a:pPr>
              <a:buFont typeface="Wingdings" pitchFamily="2" charset="2"/>
              <a:buChar char="Ø"/>
            </a:pPr>
            <a:r>
              <a:rPr lang="en-US" sz="2800" dirty="0" smtClean="0">
                <a:latin typeface="+mj-lt"/>
              </a:rPr>
              <a:t> </a:t>
            </a:r>
            <a:r>
              <a:rPr lang="vi-VN" sz="2800" dirty="0" smtClean="0">
                <a:latin typeface="+mj-lt"/>
              </a:rPr>
              <a:t>Nới lỏng quần áo và đắp chăn cho người bệnh</a:t>
            </a:r>
            <a:endParaRPr lang="en-US" sz="2800" dirty="0" smtClean="0">
              <a:latin typeface="+mj-lt"/>
            </a:endParaRPr>
          </a:p>
          <a:p>
            <a:pPr>
              <a:buFont typeface="Wingdings" pitchFamily="2" charset="2"/>
              <a:buChar char="Ø"/>
            </a:pPr>
            <a:r>
              <a:rPr lang="en-US" sz="2800" dirty="0" smtClean="0">
                <a:latin typeface="+mj-lt"/>
              </a:rPr>
              <a:t> </a:t>
            </a:r>
            <a:r>
              <a:rPr lang="vi-VN" sz="2800" dirty="0" smtClean="0">
                <a:latin typeface="+mj-lt"/>
              </a:rPr>
              <a:t>Nếu người bệnh bị nôn hay chảy máu từ miệng, hãy lật người bệnh nằm nghiêng để phòng sặc.</a:t>
            </a:r>
            <a:endParaRPr lang="en-US" sz="2800" dirty="0" smtClean="0">
              <a:latin typeface="+mj-lt"/>
            </a:endParaRPr>
          </a:p>
          <a:p>
            <a:pPr>
              <a:buFont typeface="Wingdings" pitchFamily="2" charset="2"/>
              <a:buChar char="Ø"/>
            </a:pPr>
            <a:r>
              <a:rPr lang="en-US" sz="2800" dirty="0" smtClean="0">
                <a:latin typeface="+mj-lt"/>
              </a:rPr>
              <a:t> </a:t>
            </a:r>
            <a:r>
              <a:rPr lang="vi-VN" sz="2800" dirty="0" smtClean="0">
                <a:latin typeface="+mj-lt"/>
              </a:rPr>
              <a:t>Nói chuyện liên tục với bệnh nhân để bệnh nhân giữ được nhịp thở, tránh rơi vào trạng thái hôn mê.</a:t>
            </a:r>
            <a:endParaRPr lang="en-US" sz="2800" dirty="0" smtClean="0">
              <a:latin typeface="+mj-lt"/>
            </a:endParaRPr>
          </a:p>
          <a:p>
            <a:pPr>
              <a:buFont typeface="Wingdings" pitchFamily="2" charset="2"/>
              <a:buChar char="Ø"/>
            </a:pPr>
            <a:r>
              <a:rPr lang="en-US" sz="2800" dirty="0" smtClean="0">
                <a:latin typeface="+mj-lt"/>
              </a:rPr>
              <a:t> </a:t>
            </a:r>
            <a:r>
              <a:rPr lang="vi-VN" sz="2800" dirty="0" smtClean="0">
                <a:latin typeface="+mj-lt"/>
              </a:rPr>
              <a:t>Nếu bệnh nhân ngưng thở hãy bắt đầu hồi sức tim phổi bằng ép hơi lồng ngực và hà hơi thổi ngạt cho bệnh nhân.</a:t>
            </a:r>
            <a:endParaRPr lang="en-US" sz="2800" dirty="0" smtClean="0">
              <a:latin typeface="+mj-lt"/>
            </a:endParaRPr>
          </a:p>
          <a:p>
            <a:pPr>
              <a:buFont typeface="Wingdings" pitchFamily="2" charset="2"/>
              <a:buChar char="Ø"/>
            </a:pPr>
            <a:r>
              <a:rPr lang="en-US" sz="2800" dirty="0" smtClean="0">
                <a:latin typeface="+mj-lt"/>
              </a:rPr>
              <a:t> </a:t>
            </a:r>
            <a:r>
              <a:rPr lang="vi-VN" sz="2800" dirty="0" smtClean="0">
                <a:latin typeface="+mj-lt"/>
              </a:rPr>
              <a:t>Kiểm tra xem nguyên nhân gây nên sốc phản vệ là do đâu </a:t>
            </a:r>
            <a:br>
              <a:rPr lang="vi-VN" sz="2800" dirty="0" smtClean="0">
                <a:latin typeface="+mj-lt"/>
              </a:rPr>
            </a:br>
            <a:endParaRPr lang="en-US" sz="2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images.jpg"/>
          <p:cNvPicPr>
            <a:picLocks noGrp="1" noChangeAspect="1"/>
          </p:cNvPicPr>
          <p:nvPr>
            <p:ph idx="1"/>
          </p:nvPr>
        </p:nvPicPr>
        <p:blipFill>
          <a:blip r:embed="rId2"/>
          <a:stretch>
            <a:fillRect/>
          </a:stretch>
        </p:blipFill>
        <p:spPr>
          <a:xfrm>
            <a:off x="457199" y="152400"/>
            <a:ext cx="4038601" cy="4038600"/>
          </a:xfrm>
        </p:spPr>
      </p:pic>
      <p:sp>
        <p:nvSpPr>
          <p:cNvPr id="7" name="Rectangle 6"/>
          <p:cNvSpPr/>
          <p:nvPr/>
        </p:nvSpPr>
        <p:spPr>
          <a:xfrm>
            <a:off x="228600" y="4572000"/>
            <a:ext cx="8686800" cy="1938992"/>
          </a:xfrm>
          <a:prstGeom prst="rect">
            <a:avLst/>
          </a:prstGeom>
        </p:spPr>
        <p:txBody>
          <a:bodyPr wrap="square">
            <a:spAutoFit/>
          </a:bodyPr>
          <a:lstStyle/>
          <a:p>
            <a:pPr algn="just"/>
            <a:r>
              <a:rPr lang="vi-VN" sz="3000" dirty="0" smtClean="0">
                <a:latin typeface="+mj-lt"/>
              </a:rPr>
              <a:t>Dù diễn biến sốc phản vệ nhẹ, trung bình hay nặng đều phải </a:t>
            </a:r>
            <a:r>
              <a:rPr lang="vi-VN" sz="3000" b="1" dirty="0" smtClean="0">
                <a:latin typeface="+mj-lt"/>
              </a:rPr>
              <a:t>dùng ngay adrenalin cho người bệnh</a:t>
            </a:r>
            <a:r>
              <a:rPr lang="vi-VN" sz="3000" dirty="0" smtClean="0">
                <a:latin typeface="+mj-lt"/>
              </a:rPr>
              <a:t>. Tiên lượng tốt hay không phụ thuộc vào việc sử dụng sớm và đủ liều adrenalin cho người bệnh.</a:t>
            </a:r>
            <a:endParaRPr lang="en-US" sz="3000" dirty="0">
              <a:latin typeface="+mj-lt"/>
            </a:endParaRPr>
          </a:p>
        </p:txBody>
      </p:sp>
      <p:pic>
        <p:nvPicPr>
          <p:cNvPr id="8" name="Picture 7" descr="adrenalin-1mg.jpg"/>
          <p:cNvPicPr>
            <a:picLocks noChangeAspect="1"/>
          </p:cNvPicPr>
          <p:nvPr/>
        </p:nvPicPr>
        <p:blipFill>
          <a:blip r:embed="rId3"/>
          <a:stretch>
            <a:fillRect/>
          </a:stretch>
        </p:blipFill>
        <p:spPr>
          <a:xfrm>
            <a:off x="4800600" y="228600"/>
            <a:ext cx="4114800" cy="3962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m_on.jpg"/>
          <p:cNvPicPr>
            <a:picLocks noGrp="1" noChangeAspect="1"/>
          </p:cNvPicPr>
          <p:nvPr>
            <p:ph idx="1"/>
          </p:nvPr>
        </p:nvPicPr>
        <p:blipFill>
          <a:blip r:embed="rId2"/>
          <a:stretch>
            <a:fillRect/>
          </a:stretch>
        </p:blipFill>
        <p:spPr>
          <a:xfrm>
            <a:off x="0" y="0"/>
            <a:ext cx="9144000" cy="6857999"/>
          </a:xfr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3.jpg"/>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4800600" y="457201"/>
            <a:ext cx="4343400" cy="861774"/>
          </a:xfrm>
          <a:prstGeom prst="rect">
            <a:avLst/>
          </a:prstGeom>
          <a:noFill/>
        </p:spPr>
        <p:txBody>
          <a:bodyPr wrap="square" rtlCol="0">
            <a:spAutoFit/>
          </a:bodyPr>
          <a:lstStyle/>
          <a:p>
            <a:r>
              <a:rPr lang="en-US" sz="5000" b="1" dirty="0" smtClean="0">
                <a:solidFill>
                  <a:srgbClr val="FF0000"/>
                </a:solidFill>
                <a:latin typeface="Times New Roman" pitchFamily="18" charset="0"/>
                <a:cs typeface="Times New Roman" pitchFamily="18" charset="0"/>
              </a:rPr>
              <a:t>ĐỊNH NGHĨA</a:t>
            </a:r>
            <a:endParaRPr lang="en-US" sz="5000" b="1" dirty="0">
              <a:solidFill>
                <a:srgbClr val="FF0000"/>
              </a:solidFill>
              <a:latin typeface="Times New Roman" pitchFamily="18" charset="0"/>
              <a:cs typeface="Times New Roman" pitchFamily="18" charset="0"/>
            </a:endParaRPr>
          </a:p>
        </p:txBody>
      </p:sp>
      <p:sp>
        <p:nvSpPr>
          <p:cNvPr id="7" name="TextBox 6"/>
          <p:cNvSpPr txBox="1"/>
          <p:nvPr/>
        </p:nvSpPr>
        <p:spPr>
          <a:xfrm>
            <a:off x="0" y="2209800"/>
            <a:ext cx="9144000" cy="3631763"/>
          </a:xfrm>
          <a:prstGeom prst="rect">
            <a:avLst/>
          </a:prstGeom>
          <a:noFill/>
        </p:spPr>
        <p:txBody>
          <a:bodyPr wrap="square" rtlCol="0">
            <a:spAutoFit/>
          </a:bodyPr>
          <a:lstStyle/>
          <a:p>
            <a:pPr marL="457200" indent="-457200">
              <a:buFont typeface="Wingdings" pitchFamily="2" charset="2"/>
              <a:buChar char="§"/>
            </a:pPr>
            <a:r>
              <a:rPr lang="vi-VN" sz="3200" dirty="0">
                <a:latin typeface="+mj-lt"/>
              </a:rPr>
              <a:t>Sốc phản vệ là một phản ứng dị ứng tức thì nguy hiểm nhất có thể dẫn đến tử vong đột ngột trong vòng một vài phút, sau khi tiếp xúc với dị nguyên</a:t>
            </a:r>
            <a:r>
              <a:rPr lang="vi-VN" sz="3200" dirty="0" smtClean="0">
                <a:latin typeface="+mj-lt"/>
              </a:rPr>
              <a:t>.</a:t>
            </a:r>
          </a:p>
          <a:p>
            <a:r>
              <a:rPr lang="vi-VN" sz="3200" dirty="0"/>
              <a:t> </a:t>
            </a:r>
            <a:endParaRPr lang="en-US" sz="3200" dirty="0" smtClean="0"/>
          </a:p>
          <a:p>
            <a:pPr marL="457200" indent="-457200">
              <a:buFont typeface="Wingdings" pitchFamily="2" charset="2"/>
              <a:buChar char="§"/>
            </a:pPr>
            <a:r>
              <a:rPr lang="en-US" sz="3200" dirty="0" err="1" smtClean="0">
                <a:latin typeface="Times New Roman" pitchFamily="18" charset="0"/>
                <a:cs typeface="Times New Roman" pitchFamily="18" charset="0"/>
              </a:rPr>
              <a:t>Đặc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điểm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huyết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áp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nhiệt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trụy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mạch,tăng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thấm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mạch</a:t>
            </a:r>
            <a:r>
              <a:rPr lang="en-US" sz="3200" dirty="0" smtClean="0">
                <a:latin typeface="Times New Roman" pitchFamily="18" charset="0"/>
                <a:cs typeface="Times New Roman" pitchFamily="18" charset="0"/>
              </a:rPr>
              <a:t> và co </a:t>
            </a:r>
            <a:r>
              <a:rPr lang="en-US" sz="3200" dirty="0" err="1" smtClean="0">
                <a:latin typeface="Times New Roman" pitchFamily="18" charset="0"/>
                <a:cs typeface="Times New Roman" pitchFamily="18" charset="0"/>
              </a:rPr>
              <a:t>thắt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trơn</a:t>
            </a:r>
            <a:r>
              <a:rPr lang="en-US" sz="3200" dirty="0" smtClean="0">
                <a:latin typeface="Times New Roman" pitchFamily="18" charset="0"/>
                <a:cs typeface="Times New Roman" pitchFamily="18" charset="0"/>
              </a:rPr>
              <a:t>.</a:t>
            </a:r>
          </a:p>
          <a:p>
            <a:endParaRPr lang="en-US" sz="38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jpg"/>
          <p:cNvPicPr>
            <a:picLocks noGrp="1" noChangeAspect="1"/>
          </p:cNvPicPr>
          <p:nvPr>
            <p:ph idx="1"/>
          </p:nvPr>
        </p:nvPicPr>
        <p:blipFill>
          <a:blip r:embed="rId2"/>
          <a:stretch>
            <a:fillRect/>
          </a:stretch>
        </p:blipFill>
        <p:spPr>
          <a:xfrm>
            <a:off x="1" y="0"/>
            <a:ext cx="9144000" cy="6858000"/>
          </a:xfrm>
        </p:spPr>
      </p:pic>
      <p:sp>
        <p:nvSpPr>
          <p:cNvPr id="6" name="TextBox 5"/>
          <p:cNvSpPr txBox="1"/>
          <p:nvPr/>
        </p:nvSpPr>
        <p:spPr>
          <a:xfrm>
            <a:off x="4953000" y="457200"/>
            <a:ext cx="4191000" cy="861774"/>
          </a:xfrm>
          <a:prstGeom prst="rect">
            <a:avLst/>
          </a:prstGeom>
          <a:noFill/>
        </p:spPr>
        <p:txBody>
          <a:bodyPr wrap="square" rtlCol="0">
            <a:spAutoFit/>
          </a:bodyPr>
          <a:lstStyle/>
          <a:p>
            <a:r>
              <a:rPr lang="en-US" sz="5000" b="1" dirty="0" smtClean="0">
                <a:solidFill>
                  <a:srgbClr val="FF0000"/>
                </a:solidFill>
                <a:latin typeface="Times New Roman" pitchFamily="18" charset="0"/>
                <a:cs typeface="Times New Roman" pitchFamily="18" charset="0"/>
              </a:rPr>
              <a:t>ĐẠI CƯƠNG</a:t>
            </a:r>
            <a:endParaRPr lang="en-US" sz="5000" b="1" dirty="0">
              <a:solidFill>
                <a:srgbClr val="FF0000"/>
              </a:solidFill>
              <a:latin typeface="Times New Roman" pitchFamily="18" charset="0"/>
              <a:cs typeface="Times New Roman" pitchFamily="18" charset="0"/>
            </a:endParaRPr>
          </a:p>
        </p:txBody>
      </p:sp>
      <p:sp>
        <p:nvSpPr>
          <p:cNvPr id="7" name="TextBox 6"/>
          <p:cNvSpPr txBox="1"/>
          <p:nvPr/>
        </p:nvSpPr>
        <p:spPr>
          <a:xfrm>
            <a:off x="381000" y="1981200"/>
            <a:ext cx="8534400" cy="4401205"/>
          </a:xfrm>
          <a:prstGeom prst="rect">
            <a:avLst/>
          </a:prstGeom>
          <a:noFill/>
        </p:spPr>
        <p:txBody>
          <a:bodyPr wrap="square" rtlCol="0">
            <a:spAutoFit/>
          </a:bodyPr>
          <a:lstStyle/>
          <a:p>
            <a:pPr>
              <a:buFont typeface="Wingdings" pitchFamily="2" charset="2"/>
              <a:buChar char="Ø"/>
            </a:pPr>
            <a:r>
              <a:rPr lang="en-US" sz="2800" dirty="0" smtClean="0">
                <a:latin typeface="Times New Roman" pitchFamily="18" charset="0"/>
                <a:cs typeface="Times New Roman" pitchFamily="18" charset="0"/>
              </a:rPr>
              <a:t>Sốc phản vệ (</a:t>
            </a:r>
            <a:r>
              <a:rPr lang="en-US" sz="2800" dirty="0" err="1" smtClean="0">
                <a:latin typeface="Times New Roman" pitchFamily="18" charset="0"/>
                <a:cs typeface="Times New Roman" pitchFamily="18" charset="0"/>
              </a:rPr>
              <a:t>SPV</a:t>
            </a:r>
            <a:r>
              <a:rPr lang="en-US" sz="2800" dirty="0" smtClean="0">
                <a:latin typeface="Times New Roman" pitchFamily="18" charset="0"/>
                <a:cs typeface="Times New Roman" pitchFamily="18" charset="0"/>
              </a:rPr>
              <a:t>) là tai biến dị ứng nghiêm trọng nhất, dễ gây tử vong nếu không được chẩn đoán và xử lý kịp thời</a:t>
            </a:r>
          </a:p>
          <a:p>
            <a:pPr>
              <a:buFont typeface="Wingdings" pitchFamily="2" charset="2"/>
              <a:buChar char="Ø"/>
            </a:pPr>
            <a:r>
              <a:rPr lang="en-US" sz="2800" dirty="0">
                <a:latin typeface="Times New Roman" pitchFamily="18" charset="0"/>
                <a:cs typeface="Times New Roman" pitchFamily="18" charset="0"/>
              </a:rPr>
              <a:t>Bệnh xuất hiện nhanh, ngay lập tức hoặc 30 phút sau khi dùng thuốc, thử test, bị ong </a:t>
            </a:r>
            <a:r>
              <a:rPr lang="en-US" sz="2800" dirty="0" err="1">
                <a:latin typeface="Times New Roman" pitchFamily="18" charset="0"/>
                <a:cs typeface="Times New Roman" pitchFamily="18" charset="0"/>
              </a:rPr>
              <a:t>đốt</a:t>
            </a:r>
            <a:r>
              <a:rPr lang="en-US" sz="2800" dirty="0">
                <a:latin typeface="Times New Roman" pitchFamily="18" charset="0"/>
                <a:cs typeface="Times New Roman" pitchFamily="18" charset="0"/>
              </a:rPr>
              <a:t> hoặc sau  khi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a:buFont typeface="Wingdings" pitchFamily="2" charset="2"/>
              <a:buChar char="Ø"/>
            </a:pP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đưa</a:t>
            </a:r>
            <a:r>
              <a:rPr lang="en-US" sz="2800" dirty="0">
                <a:latin typeface="Times New Roman" pitchFamily="18" charset="0"/>
                <a:cs typeface="Times New Roman" pitchFamily="18" charset="0"/>
              </a:rPr>
              <a:t> thuốc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tĩnh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bắp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dưới</a:t>
            </a:r>
            <a:r>
              <a:rPr lang="en-US" sz="2800" dirty="0">
                <a:latin typeface="Times New Roman" pitchFamily="18" charset="0"/>
                <a:cs typeface="Times New Roman" pitchFamily="18" charset="0"/>
              </a:rPr>
              <a:t> da,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da, </a:t>
            </a:r>
            <a:r>
              <a:rPr lang="en-US" sz="2800" dirty="0" err="1">
                <a:latin typeface="Times New Roman" pitchFamily="18" charset="0"/>
                <a:cs typeface="Times New Roman" pitchFamily="18" charset="0"/>
              </a:rPr>
              <a:t>uống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ngoài</a:t>
            </a:r>
            <a:r>
              <a:rPr lang="en-US" sz="2800" dirty="0">
                <a:latin typeface="Times New Roman" pitchFamily="18" charset="0"/>
                <a:cs typeface="Times New Roman" pitchFamily="18" charset="0"/>
              </a:rPr>
              <a:t> da, </a:t>
            </a:r>
            <a:r>
              <a:rPr lang="en-US" sz="2800" dirty="0" err="1">
                <a:latin typeface="Times New Roman" pitchFamily="18" charset="0"/>
                <a:cs typeface="Times New Roman" pitchFamily="18" charset="0"/>
              </a:rPr>
              <a:t>nhỏ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đạo.v.v</a:t>
            </a: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đều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gây </a:t>
            </a:r>
            <a:r>
              <a:rPr lang="en-US" sz="2800" dirty="0" err="1">
                <a:latin typeface="Times New Roman" pitchFamily="18" charset="0"/>
                <a:cs typeface="Times New Roman" pitchFamily="18" charset="0"/>
              </a:rPr>
              <a:t>sốc</a:t>
            </a:r>
            <a:r>
              <a:rPr lang="en-US" sz="2800" dirty="0">
                <a:latin typeface="Times New Roman" pitchFamily="18" charset="0"/>
                <a:cs typeface="Times New Roman" pitchFamily="18" charset="0"/>
              </a:rPr>
              <a:t> phản vệ, </a:t>
            </a:r>
            <a:r>
              <a:rPr lang="en-US" sz="2800" dirty="0" err="1">
                <a:latin typeface="Times New Roman" pitchFamily="18" charset="0"/>
                <a:cs typeface="Times New Roman" pitchFamily="18" charset="0"/>
              </a:rPr>
              <a:t>tuy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tĩnh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mạch</a:t>
            </a:r>
            <a:r>
              <a:rPr lang="en-US" sz="2800" dirty="0">
                <a:latin typeface="Times New Roman" pitchFamily="18" charset="0"/>
                <a:cs typeface="Times New Roman" pitchFamily="18" charset="0"/>
              </a:rPr>
              <a:t> là </a:t>
            </a:r>
            <a:r>
              <a:rPr lang="en-US" sz="2800" dirty="0" err="1">
                <a:latin typeface="Times New Roman" pitchFamily="18" charset="0"/>
                <a:cs typeface="Times New Roman" pitchFamily="18" charset="0"/>
              </a:rPr>
              <a:t>nguy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hiểm</a:t>
            </a:r>
            <a:r>
              <a:rPr lang="en-US" sz="2800" dirty="0">
                <a:latin typeface="Times New Roman" pitchFamily="18" charset="0"/>
                <a:cs typeface="Times New Roman" pitchFamily="18" charset="0"/>
              </a:rPr>
              <a:t> nhất. </a:t>
            </a:r>
            <a:endParaRPr lang="en-US"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arn(inVertical)">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wheel(1)">
                                      <p:cBhvr>
                                        <p:cTn id="18" dur="20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1000"/>
                                        <p:tgtEl>
                                          <p:spTgt spid="7">
                                            <p:txEl>
                                              <p:pRg st="2" end="2"/>
                                            </p:txEl>
                                          </p:spTgt>
                                        </p:tgtEl>
                                      </p:cBhvr>
                                    </p:animEffect>
                                    <p:anim calcmode="lin" valueType="num">
                                      <p:cBhvr>
                                        <p:cTn id="2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133600"/>
            <a:ext cx="9144000" cy="4724400"/>
          </a:xfrm>
        </p:spPr>
      </p:pic>
      <p:sp>
        <p:nvSpPr>
          <p:cNvPr id="5" name="TextBox 4"/>
          <p:cNvSpPr txBox="1"/>
          <p:nvPr/>
        </p:nvSpPr>
        <p:spPr>
          <a:xfrm>
            <a:off x="0" y="228600"/>
            <a:ext cx="9144000" cy="938719"/>
          </a:xfrm>
          <a:prstGeom prst="rect">
            <a:avLst/>
          </a:prstGeom>
          <a:noFill/>
        </p:spPr>
        <p:txBody>
          <a:bodyPr wrap="square" rtlCol="0">
            <a:spAutoFit/>
          </a:bodyPr>
          <a:lstStyle/>
          <a:p>
            <a:pPr algn="r"/>
            <a:r>
              <a:rPr lang="en-US" sz="5500" b="1" dirty="0" smtClean="0">
                <a:solidFill>
                  <a:srgbClr val="FF0000"/>
                </a:solidFill>
                <a:latin typeface="Times New Roman" pitchFamily="18" charset="0"/>
                <a:cs typeface="Times New Roman" pitchFamily="18" charset="0"/>
              </a:rPr>
              <a:t>CƠ CHẾ SPV</a:t>
            </a:r>
            <a:endParaRPr lang="en-US" sz="4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descr="3.jpg"/>
          <p:cNvPicPr>
            <a:picLocks noChangeAspect="1"/>
          </p:cNvPicPr>
          <p:nvPr/>
        </p:nvPicPr>
        <p:blipFill>
          <a:blip r:embed="rId2"/>
          <a:stretch>
            <a:fillRect/>
          </a:stretch>
        </p:blipFill>
        <p:spPr>
          <a:xfrm>
            <a:off x="0" y="0"/>
            <a:ext cx="9372599" cy="7010400"/>
          </a:xfrm>
          <a:prstGeom prst="rect">
            <a:avLst/>
          </a:prstGeom>
        </p:spPr>
      </p:pic>
      <p:sp>
        <p:nvSpPr>
          <p:cNvPr id="5" name="TextBox 4"/>
          <p:cNvSpPr txBox="1"/>
          <p:nvPr/>
        </p:nvSpPr>
        <p:spPr>
          <a:xfrm>
            <a:off x="228600" y="308591"/>
            <a:ext cx="9525000" cy="800219"/>
          </a:xfrm>
          <a:prstGeom prst="rect">
            <a:avLst/>
          </a:prstGeom>
          <a:noFill/>
        </p:spPr>
        <p:txBody>
          <a:bodyPr wrap="square" rtlCol="0">
            <a:spAutoFit/>
          </a:bodyPr>
          <a:lstStyle/>
          <a:p>
            <a:r>
              <a:rPr lang="en-US" sz="4600" b="1" dirty="0">
                <a:solidFill>
                  <a:srgbClr val="FF0000"/>
                </a:solidFill>
                <a:latin typeface="Times New Roman" pitchFamily="18" charset="0"/>
                <a:cs typeface="Times New Roman" pitchFamily="18" charset="0"/>
              </a:rPr>
              <a:t>BIỂU </a:t>
            </a:r>
            <a:r>
              <a:rPr lang="en-US" sz="4600" b="1" dirty="0" smtClean="0">
                <a:solidFill>
                  <a:srgbClr val="FF0000"/>
                </a:solidFill>
                <a:latin typeface="Times New Roman" pitchFamily="18" charset="0"/>
                <a:cs typeface="Times New Roman" pitchFamily="18" charset="0"/>
              </a:rPr>
              <a:t>HIỆN LÊN </a:t>
            </a:r>
            <a:r>
              <a:rPr lang="en-US" sz="4600" b="1" dirty="0" smtClean="0">
                <a:solidFill>
                  <a:srgbClr val="FF0000"/>
                </a:solidFill>
                <a:latin typeface="Times New Roman" pitchFamily="18" charset="0"/>
                <a:cs typeface="Times New Roman" pitchFamily="18" charset="0"/>
              </a:rPr>
              <a:t>CÁC CƠ QUAN</a:t>
            </a:r>
            <a:endParaRPr lang="en-US" sz="4600" b="1" dirty="0">
              <a:solidFill>
                <a:srgbClr val="FF0000"/>
              </a:solidFill>
              <a:latin typeface="Times New Roman" pitchFamily="18" charset="0"/>
              <a:cs typeface="Times New Roman" pitchFamily="18" charset="0"/>
            </a:endParaRPr>
          </a:p>
        </p:txBody>
      </p:sp>
      <p:sp>
        <p:nvSpPr>
          <p:cNvPr id="7" name="TextBox 6"/>
          <p:cNvSpPr txBox="1"/>
          <p:nvPr/>
        </p:nvSpPr>
        <p:spPr>
          <a:xfrm>
            <a:off x="457199" y="1981200"/>
            <a:ext cx="8915399" cy="4524315"/>
          </a:xfrm>
          <a:prstGeom prst="rect">
            <a:avLst/>
          </a:prstGeom>
          <a:noFill/>
        </p:spPr>
        <p:txBody>
          <a:bodyPr wrap="square" rtlCol="0">
            <a:spAutoFit/>
          </a:bodyPr>
          <a:lstStyle/>
          <a:p>
            <a:pPr fontAlgn="base">
              <a:buFont typeface="Wingdings" pitchFamily="2" charset="2"/>
              <a:buChar char="Ø"/>
            </a:pP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huyết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truỵ</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mạch</a:t>
            </a:r>
            <a:r>
              <a:rPr lang="en-US" sz="3200" dirty="0">
                <a:latin typeface="Times New Roman" pitchFamily="18" charset="0"/>
                <a:cs typeface="Times New Roman" pitchFamily="18" charset="0"/>
              </a:rPr>
              <a:t>.</a:t>
            </a:r>
          </a:p>
          <a:p>
            <a:pPr fontAlgn="base">
              <a:buFont typeface="Wingdings" pitchFamily="2" charset="2"/>
              <a:buChar char="Ø"/>
            </a:pP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hệ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hấp</a:t>
            </a:r>
            <a:r>
              <a:rPr lang="en-US" sz="3200" dirty="0">
                <a:latin typeface="Times New Roman" pitchFamily="18" charset="0"/>
                <a:cs typeface="Times New Roman" pitchFamily="18" charset="0"/>
              </a:rPr>
              <a:t>: co </a:t>
            </a:r>
            <a:r>
              <a:rPr lang="en-US" sz="3200" dirty="0" err="1">
                <a:latin typeface="Times New Roman" pitchFamily="18" charset="0"/>
                <a:cs typeface="Times New Roman" pitchFamily="18" charset="0"/>
              </a:rPr>
              <a:t>thắt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quản</a:t>
            </a:r>
            <a:r>
              <a:rPr lang="en-US" sz="3200" dirty="0">
                <a:latin typeface="Times New Roman" pitchFamily="18" charset="0"/>
                <a:cs typeface="Times New Roman" pitchFamily="18" charset="0"/>
              </a:rPr>
              <a:t> gây </a:t>
            </a:r>
            <a:r>
              <a:rPr lang="en-US" sz="3200" dirty="0" err="1">
                <a:latin typeface="Times New Roman" pitchFamily="18" charset="0"/>
                <a:cs typeface="Times New Roman" pitchFamily="18" charset="0"/>
              </a:rPr>
              <a:t>nghẹt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thở</a:t>
            </a:r>
            <a:r>
              <a:rPr lang="en-US" sz="3200" dirty="0">
                <a:latin typeface="Times New Roman" pitchFamily="18" charset="0"/>
                <a:cs typeface="Times New Roman" pitchFamily="18" charset="0"/>
              </a:rPr>
              <a:t>.</a:t>
            </a:r>
          </a:p>
          <a:p>
            <a:pPr fontAlgn="base">
              <a:buFont typeface="Wingdings" pitchFamily="2" charset="2"/>
              <a:buChar char="Ø"/>
            </a:pP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kinh</a:t>
            </a:r>
            <a:r>
              <a:rPr lang="en-US" sz="3200" dirty="0">
                <a:latin typeface="Times New Roman" pitchFamily="18" charset="0"/>
                <a:cs typeface="Times New Roman" pitchFamily="18" charset="0"/>
              </a:rPr>
              <a:t>: co </a:t>
            </a:r>
            <a:r>
              <a:rPr lang="en-US" sz="3200" dirty="0" err="1">
                <a:latin typeface="Times New Roman" pitchFamily="18" charset="0"/>
                <a:cs typeface="Times New Roman" pitchFamily="18" charset="0"/>
              </a:rPr>
              <a:t>mạch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não</a:t>
            </a:r>
            <a:r>
              <a:rPr lang="en-US" sz="3200" dirty="0">
                <a:latin typeface="Times New Roman" pitchFamily="18" charset="0"/>
                <a:cs typeface="Times New Roman" pitchFamily="18" charset="0"/>
              </a:rPr>
              <a:t> gây </a:t>
            </a:r>
            <a:r>
              <a:rPr lang="en-US" sz="3200" dirty="0" err="1">
                <a:latin typeface="Times New Roman" pitchFamily="18" charset="0"/>
                <a:cs typeface="Times New Roman" pitchFamily="18" charset="0"/>
              </a:rPr>
              <a:t>đau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mê</a:t>
            </a:r>
            <a:r>
              <a:rPr lang="en-US" sz="3200" dirty="0">
                <a:latin typeface="Times New Roman" pitchFamily="18" charset="0"/>
                <a:cs typeface="Times New Roman" pitchFamily="18" charset="0"/>
              </a:rPr>
              <a:t>.</a:t>
            </a:r>
          </a:p>
          <a:p>
            <a:pPr fontAlgn="base">
              <a:buFont typeface="Wingdings" pitchFamily="2" charset="2"/>
              <a:buChar char="Ø"/>
            </a:pP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dịch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ruột</a:t>
            </a:r>
            <a:r>
              <a:rPr lang="en-US" sz="3200" dirty="0">
                <a:latin typeface="Times New Roman" pitchFamily="18" charset="0"/>
                <a:cs typeface="Times New Roman" pitchFamily="18" charset="0"/>
              </a:rPr>
              <a:t> gây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ỉa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loạn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hậu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môn</a:t>
            </a:r>
            <a:r>
              <a:rPr lang="en-US" sz="3200" dirty="0">
                <a:latin typeface="Times New Roman" pitchFamily="18" charset="0"/>
                <a:cs typeface="Times New Roman" pitchFamily="18" charset="0"/>
              </a:rPr>
              <a:t> gây </a:t>
            </a:r>
            <a:r>
              <a:rPr lang="en-US" sz="3200" dirty="0" err="1">
                <a:latin typeface="Times New Roman" pitchFamily="18" charset="0"/>
                <a:cs typeface="Times New Roman" pitchFamily="18" charset="0"/>
              </a:rPr>
              <a:t>đái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ỉa</a:t>
            </a:r>
            <a:r>
              <a:rPr lang="en-US" sz="3200" dirty="0">
                <a:latin typeface="Times New Roman" pitchFamily="18" charset="0"/>
                <a:cs typeface="Times New Roman" pitchFamily="18" charset="0"/>
              </a:rPr>
              <a:t> không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chủ</a:t>
            </a:r>
            <a:r>
              <a:rPr lang="en-US" sz="3200" dirty="0">
                <a:latin typeface="Times New Roman" pitchFamily="18" charset="0"/>
                <a:cs typeface="Times New Roman" pitchFamily="18" charset="0"/>
              </a:rPr>
              <a:t>.</a:t>
            </a:r>
          </a:p>
          <a:p>
            <a:pPr>
              <a:buFont typeface="Wingdings" pitchFamily="2" charset="2"/>
              <a:buChar char="Ø"/>
            </a:pP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da</a:t>
            </a:r>
            <a:r>
              <a:rPr lang="en-US" sz="3200" dirty="0">
                <a:latin typeface="Times New Roman" pitchFamily="18" charset="0"/>
                <a:cs typeface="Times New Roman" pitchFamily="18" charset="0"/>
              </a:rPr>
              <a:t>: gây </a:t>
            </a:r>
            <a:r>
              <a:rPr lang="en-US" sz="3200" dirty="0" err="1">
                <a:latin typeface="Times New Roman" pitchFamily="18" charset="0"/>
                <a:cs typeface="Times New Roman" pitchFamily="18" charset="0"/>
              </a:rPr>
              <a:t>mày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đay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phù</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Quincke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mẫn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ngứa</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circle(in)">
                                      <p:cBhvr>
                                        <p:cTn id="17" dur="2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heel(1)">
                                      <p:cBhvr>
                                        <p:cTn id="22" dur="20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 calcmode="lin" valueType="num">
                                      <p:cBhvr additive="base">
                                        <p:cTn id="2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circle(in)">
                                      <p:cBhvr>
                                        <p:cTn id="33"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amp;.jpg"/>
          <p:cNvPicPr>
            <a:picLocks noGrp="1" noChangeAspect="1"/>
          </p:cNvPicPr>
          <p:nvPr>
            <p:ph idx="1"/>
          </p:nvPr>
        </p:nvPicPr>
        <p:blipFill>
          <a:blip r:embed="rId2"/>
          <a:stretch>
            <a:fillRect/>
          </a:stretch>
        </p:blipFill>
        <p:spPr>
          <a:xfrm>
            <a:off x="3962400" y="3405981"/>
            <a:ext cx="1219200" cy="914400"/>
          </a:xfrm>
        </p:spPr>
      </p:pic>
      <p:pic>
        <p:nvPicPr>
          <p:cNvPr id="4" name="Picture 3" descr="3.jpg"/>
          <p:cNvPicPr>
            <a:picLocks noChangeAspect="1"/>
          </p:cNvPicPr>
          <p:nvPr/>
        </p:nvPicPr>
        <p:blipFill>
          <a:blip r:embed="rId3"/>
          <a:stretch>
            <a:fillRect/>
          </a:stretch>
        </p:blipFill>
        <p:spPr>
          <a:xfrm>
            <a:off x="0" y="0"/>
            <a:ext cx="9144000" cy="6858000"/>
          </a:xfrm>
          <a:prstGeom prst="rect">
            <a:avLst/>
          </a:prstGeom>
        </p:spPr>
      </p:pic>
      <p:sp>
        <p:nvSpPr>
          <p:cNvPr id="5" name="TextBox 4"/>
          <p:cNvSpPr txBox="1"/>
          <p:nvPr/>
        </p:nvSpPr>
        <p:spPr>
          <a:xfrm>
            <a:off x="533400" y="304800"/>
            <a:ext cx="8382000" cy="1015663"/>
          </a:xfrm>
          <a:prstGeom prst="rect">
            <a:avLst/>
          </a:prstGeom>
          <a:noFill/>
        </p:spPr>
        <p:txBody>
          <a:bodyPr wrap="square" rtlCol="0">
            <a:spAutoFit/>
          </a:bodyPr>
          <a:lstStyle/>
          <a:p>
            <a:r>
              <a:rPr lang="en-US" sz="6000" b="1" dirty="0" err="1" smtClean="0">
                <a:solidFill>
                  <a:srgbClr val="FF0000"/>
                </a:solidFill>
                <a:latin typeface="Times New Roman" pitchFamily="18" charset="0"/>
                <a:cs typeface="Times New Roman" pitchFamily="18" charset="0"/>
              </a:rPr>
              <a:t>NGUYÊN</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NHÂN</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SPV</a:t>
            </a:r>
            <a:endParaRPr lang="en-US" sz="6000" b="1" dirty="0">
              <a:solidFill>
                <a:srgbClr val="FF0000"/>
              </a:solidFill>
              <a:latin typeface="Times New Roman" pitchFamily="18" charset="0"/>
              <a:cs typeface="Times New Roman" pitchFamily="18" charset="0"/>
            </a:endParaRPr>
          </a:p>
        </p:txBody>
      </p:sp>
      <p:sp>
        <p:nvSpPr>
          <p:cNvPr id="8" name="TextBox 7"/>
          <p:cNvSpPr txBox="1"/>
          <p:nvPr/>
        </p:nvSpPr>
        <p:spPr>
          <a:xfrm>
            <a:off x="304800" y="1905000"/>
            <a:ext cx="8229600" cy="4832092"/>
          </a:xfrm>
          <a:prstGeom prst="rect">
            <a:avLst/>
          </a:prstGeom>
          <a:noFill/>
        </p:spPr>
        <p:txBody>
          <a:bodyPr wrap="square" rtlCol="0">
            <a:spAutoFit/>
          </a:bodyPr>
          <a:lstStyle/>
          <a:p>
            <a:pPr>
              <a:buFont typeface="Wingdings" pitchFamily="2" charset="2"/>
              <a:buChar char="Ø"/>
            </a:pPr>
            <a:r>
              <a:rPr lang="vi-VN" sz="2800" b="1" i="1" u="sng" dirty="0" smtClean="0">
                <a:latin typeface="+mj-lt"/>
              </a:rPr>
              <a:t>Các nguyên nhân gây phản vệ thường gặp bao gồm</a:t>
            </a:r>
            <a:r>
              <a:rPr lang="vi-VN" sz="2800" b="1" i="1" dirty="0" smtClean="0">
                <a:latin typeface="+mj-lt"/>
              </a:rPr>
              <a:t>:</a:t>
            </a:r>
            <a:r>
              <a:rPr lang="vi-VN" sz="2800" dirty="0" smtClean="0">
                <a:latin typeface="+mj-lt"/>
              </a:rPr>
              <a:t/>
            </a:r>
            <a:br>
              <a:rPr lang="vi-VN" sz="2800" dirty="0" smtClean="0">
                <a:latin typeface="+mj-lt"/>
              </a:rPr>
            </a:br>
            <a:r>
              <a:rPr lang="vi-VN" sz="2800" dirty="0" smtClean="0">
                <a:latin typeface="+mj-lt"/>
              </a:rPr>
              <a:t>- Một số loại thuốc, đặc biệt là penicillin</a:t>
            </a:r>
            <a:br>
              <a:rPr lang="vi-VN" sz="2800" dirty="0" smtClean="0">
                <a:latin typeface="+mj-lt"/>
              </a:rPr>
            </a:br>
            <a:r>
              <a:rPr lang="vi-VN" sz="2800" dirty="0" smtClean="0">
                <a:latin typeface="+mj-lt"/>
              </a:rPr>
              <a:t>- Thực phẩm, chẳng hạn như: củ lạc, các loại hạt (quả óc chó, trái hồ đào, hạnh nhân, hạt điều), lúa mì (ở trẻ em), động vật có vỏ cứng (sò, ốc), sữa và trứng.</a:t>
            </a:r>
            <a:br>
              <a:rPr lang="vi-VN" sz="2800" dirty="0" smtClean="0">
                <a:latin typeface="+mj-lt"/>
              </a:rPr>
            </a:br>
            <a:r>
              <a:rPr lang="vi-VN" sz="2800" dirty="0" smtClean="0">
                <a:latin typeface="+mj-lt"/>
              </a:rPr>
              <a:t>- Côn trùng đốt: ong (ong vàng, ong bắp cày, ong vò vẽ lớn) và kiến lửa</a:t>
            </a:r>
            <a:endParaRPr lang="en-US" sz="2800" dirty="0" smtClean="0">
              <a:latin typeface="+mj-lt"/>
            </a:endParaRPr>
          </a:p>
          <a:p>
            <a:pPr>
              <a:buFont typeface="Wingdings" pitchFamily="2" charset="2"/>
              <a:buChar char="Ø"/>
            </a:pPr>
            <a:endParaRPr lang="en-US" sz="2800" dirty="0" smtClean="0">
              <a:latin typeface="+mj-lt"/>
            </a:endParaRPr>
          </a:p>
          <a:p>
            <a:endParaRPr lang="en-US" sz="2800" dirty="0" smtClean="0">
              <a:latin typeface="+mj-lt"/>
            </a:endParaRPr>
          </a:p>
          <a:p>
            <a:r>
              <a:rPr lang="vi-VN" sz="2800" dirty="0" smtClean="0">
                <a:latin typeface="+mj-lt"/>
              </a:rPr>
              <a:t/>
            </a:r>
            <a:br>
              <a:rPr lang="vi-VN" sz="2800" dirty="0" smtClean="0">
                <a:latin typeface="+mj-lt"/>
              </a:rPr>
            </a:br>
            <a:endParaRPr lang="en-US" sz="2800" dirty="0">
              <a:latin typeface="+mj-lt"/>
              <a:cs typeface="Times New Roman" pitchFamily="18" charset="0"/>
            </a:endParaRPr>
          </a:p>
        </p:txBody>
      </p:sp>
      <p:pic>
        <p:nvPicPr>
          <p:cNvPr id="9" name="Picture 8" descr="&amp;.jpg"/>
          <p:cNvPicPr>
            <a:picLocks noChangeAspect="1"/>
          </p:cNvPicPr>
          <p:nvPr/>
        </p:nvPicPr>
        <p:blipFill>
          <a:blip r:embed="rId2"/>
          <a:stretch>
            <a:fillRect/>
          </a:stretch>
        </p:blipFill>
        <p:spPr>
          <a:xfrm>
            <a:off x="990600" y="4953000"/>
            <a:ext cx="6858000" cy="1905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1438307608-22-0713.jpg"/>
          <p:cNvPicPr>
            <a:picLocks noGrp="1" noChangeAspect="1"/>
          </p:cNvPicPr>
          <p:nvPr>
            <p:ph idx="1"/>
          </p:nvPr>
        </p:nvPicPr>
        <p:blipFill>
          <a:blip r:embed="rId2"/>
          <a:stretch>
            <a:fillRect/>
          </a:stretch>
        </p:blipFill>
        <p:spPr>
          <a:xfrm>
            <a:off x="1714500" y="1958181"/>
            <a:ext cx="5715000" cy="3810000"/>
          </a:xfrm>
        </p:spPr>
      </p:pic>
      <p:pic>
        <p:nvPicPr>
          <p:cNvPr id="4" name="Picture 3" descr="3.jpg"/>
          <p:cNvPicPr>
            <a:picLocks noChangeAspect="1"/>
          </p:cNvPicPr>
          <p:nvPr/>
        </p:nvPicPr>
        <p:blipFill>
          <a:blip r:embed="rId3"/>
          <a:stretch>
            <a:fillRect/>
          </a:stretch>
        </p:blipFill>
        <p:spPr>
          <a:xfrm>
            <a:off x="0" y="0"/>
            <a:ext cx="9144000" cy="6858000"/>
          </a:xfrm>
          <a:prstGeom prst="rect">
            <a:avLst/>
          </a:prstGeom>
        </p:spPr>
      </p:pic>
      <p:sp>
        <p:nvSpPr>
          <p:cNvPr id="5" name="TextBox 4"/>
          <p:cNvSpPr txBox="1"/>
          <p:nvPr/>
        </p:nvSpPr>
        <p:spPr>
          <a:xfrm>
            <a:off x="533400" y="304800"/>
            <a:ext cx="8382000" cy="1015663"/>
          </a:xfrm>
          <a:prstGeom prst="rect">
            <a:avLst/>
          </a:prstGeom>
          <a:noFill/>
        </p:spPr>
        <p:txBody>
          <a:bodyPr wrap="square" rtlCol="0">
            <a:spAutoFit/>
          </a:bodyPr>
          <a:lstStyle/>
          <a:p>
            <a:r>
              <a:rPr lang="en-US" sz="6000" b="1" dirty="0" err="1" smtClean="0">
                <a:solidFill>
                  <a:srgbClr val="FF0000"/>
                </a:solidFill>
                <a:latin typeface="Times New Roman" pitchFamily="18" charset="0"/>
                <a:cs typeface="Times New Roman" pitchFamily="18" charset="0"/>
              </a:rPr>
              <a:t>NGUYÊN</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NHÂN</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SPV</a:t>
            </a:r>
            <a:endParaRPr lang="en-US" sz="6000" b="1" dirty="0">
              <a:solidFill>
                <a:srgbClr val="FF0000"/>
              </a:solidFill>
              <a:latin typeface="Times New Roman" pitchFamily="18" charset="0"/>
              <a:cs typeface="Times New Roman" pitchFamily="18" charset="0"/>
            </a:endParaRPr>
          </a:p>
        </p:txBody>
      </p:sp>
      <p:sp>
        <p:nvSpPr>
          <p:cNvPr id="6" name="TextBox 5"/>
          <p:cNvSpPr txBox="1"/>
          <p:nvPr/>
        </p:nvSpPr>
        <p:spPr>
          <a:xfrm>
            <a:off x="304800" y="1905000"/>
            <a:ext cx="8229600" cy="3108543"/>
          </a:xfrm>
          <a:prstGeom prst="rect">
            <a:avLst/>
          </a:prstGeom>
          <a:noFill/>
        </p:spPr>
        <p:txBody>
          <a:bodyPr wrap="square" rtlCol="0">
            <a:spAutoFit/>
          </a:bodyPr>
          <a:lstStyle/>
          <a:p>
            <a:pPr>
              <a:buFont typeface="Wingdings" pitchFamily="2" charset="2"/>
              <a:buChar char="Ø"/>
            </a:pPr>
            <a:r>
              <a:rPr lang="vi-VN" sz="2800" b="1" i="1" u="sng" dirty="0" smtClean="0">
                <a:latin typeface="Times New Roman" pitchFamily="18" charset="0"/>
                <a:cs typeface="Times New Roman" pitchFamily="18" charset="0"/>
              </a:rPr>
              <a:t>Các</a:t>
            </a:r>
            <a:r>
              <a:rPr lang="vi-VN" sz="2800" i="1" u="sng" dirty="0" smtClean="0">
                <a:latin typeface="Times New Roman" pitchFamily="18" charset="0"/>
                <a:cs typeface="Times New Roman" pitchFamily="18" charset="0"/>
              </a:rPr>
              <a:t> </a:t>
            </a:r>
            <a:r>
              <a:rPr lang="vi-VN" sz="2800" b="1" i="1" u="sng" dirty="0" smtClean="0">
                <a:latin typeface="Times New Roman" pitchFamily="18" charset="0"/>
                <a:cs typeface="Times New Roman" pitchFamily="18" charset="0"/>
              </a:rPr>
              <a:t>nguyên nhân ít gây phản vệ bao gồm</a:t>
            </a:r>
            <a:r>
              <a:rPr lang="en-US" sz="2800" b="1" i="1" u="sng"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
            </a:r>
            <a:br>
              <a:rPr lang="vi-VN" sz="2800" dirty="0" smtClean="0">
                <a:latin typeface="Times New Roman" pitchFamily="18" charset="0"/>
                <a:cs typeface="Times New Roman" pitchFamily="18" charset="0"/>
              </a:rPr>
            </a:br>
            <a:r>
              <a:rPr lang="vi-VN" sz="2800" dirty="0" smtClean="0">
                <a:latin typeface="Times New Roman" pitchFamily="18" charset="0"/>
                <a:cs typeface="Times New Roman" pitchFamily="18" charset="0"/>
              </a:rPr>
              <a:t>- Mủ cây (mủ cao su)</a:t>
            </a:r>
            <a:br>
              <a:rPr lang="vi-VN" sz="2800" dirty="0" smtClean="0">
                <a:latin typeface="Times New Roman" pitchFamily="18" charset="0"/>
                <a:cs typeface="Times New Roman" pitchFamily="18" charset="0"/>
              </a:rPr>
            </a:br>
            <a:r>
              <a:rPr lang="vi-VN" sz="2800" dirty="0" smtClean="0">
                <a:latin typeface="Times New Roman" pitchFamily="18" charset="0"/>
                <a:cs typeface="Times New Roman" pitchFamily="18" charset="0"/>
              </a:rPr>
              <a:t>- Thuốc được sử dụng trong gây mê</a:t>
            </a:r>
            <a:br>
              <a:rPr lang="vi-VN" sz="2800" dirty="0" smtClean="0">
                <a:latin typeface="Times New Roman" pitchFamily="18" charset="0"/>
                <a:cs typeface="Times New Roman" pitchFamily="18" charset="0"/>
              </a:rPr>
            </a:br>
            <a:r>
              <a:rPr lang="vi-VN" sz="2800" dirty="0" smtClean="0">
                <a:latin typeface="Times New Roman" pitchFamily="18" charset="0"/>
                <a:cs typeface="Times New Roman" pitchFamily="18" charset="0"/>
              </a:rPr>
              <a:t>- Luyện t</a:t>
            </a:r>
            <a:r>
              <a:rPr lang="en-US" sz="2800" dirty="0" err="1" smtClean="0">
                <a:latin typeface="Times New Roman" pitchFamily="18" charset="0"/>
                <a:cs typeface="Times New Roman" pitchFamily="18" charset="0"/>
              </a:rPr>
              <a:t>ập</a:t>
            </a:r>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r>
              <a:rPr lang="vi-VN" sz="2800" dirty="0" smtClean="0">
                <a:latin typeface="Times New Roman" pitchFamily="18" charset="0"/>
                <a:cs typeface="Times New Roman" pitchFamily="18" charset="0"/>
              </a:rPr>
              <a:t/>
            </a:r>
            <a:br>
              <a:rPr lang="vi-VN" sz="2800"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pic>
        <p:nvPicPr>
          <p:cNvPr id="8" name="Picture 7" descr="1438307608-22-0713.jpg"/>
          <p:cNvPicPr>
            <a:picLocks noChangeAspect="1"/>
          </p:cNvPicPr>
          <p:nvPr/>
        </p:nvPicPr>
        <p:blipFill>
          <a:blip r:embed="rId2"/>
          <a:stretch>
            <a:fillRect/>
          </a:stretch>
        </p:blipFill>
        <p:spPr>
          <a:xfrm>
            <a:off x="457200" y="3733800"/>
            <a:ext cx="3733800" cy="2895600"/>
          </a:xfrm>
          <a:prstGeom prst="rect">
            <a:avLst/>
          </a:prstGeom>
        </p:spPr>
      </p:pic>
      <p:pic>
        <p:nvPicPr>
          <p:cNvPr id="9" name="Picture 8" descr="2074163246-gia-cao-su-san-tocom-472016.jpg"/>
          <p:cNvPicPr>
            <a:picLocks noChangeAspect="1"/>
          </p:cNvPicPr>
          <p:nvPr/>
        </p:nvPicPr>
        <p:blipFill>
          <a:blip r:embed="rId4"/>
          <a:stretch>
            <a:fillRect/>
          </a:stretch>
        </p:blipFill>
        <p:spPr>
          <a:xfrm>
            <a:off x="4648200" y="3733800"/>
            <a:ext cx="3790950" cy="2895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descr="3.jpg"/>
          <p:cNvPicPr>
            <a:picLocks noChangeAspect="1"/>
          </p:cNvPicPr>
          <p:nvPr/>
        </p:nvPicPr>
        <p:blipFill>
          <a:blip r:embed="rId2"/>
          <a:stretch>
            <a:fillRect/>
          </a:stretch>
        </p:blipFill>
        <p:spPr>
          <a:xfrm>
            <a:off x="1" y="0"/>
            <a:ext cx="9144000" cy="6858000"/>
          </a:xfrm>
          <a:prstGeom prst="rect">
            <a:avLst/>
          </a:prstGeom>
        </p:spPr>
      </p:pic>
      <p:pic>
        <p:nvPicPr>
          <p:cNvPr id="6" name="Content Placeholder 3" descr="3.jpg"/>
          <p:cNvPicPr>
            <a:picLocks noChangeAspect="1"/>
          </p:cNvPicPr>
          <p:nvPr/>
        </p:nvPicPr>
        <p:blipFill>
          <a:blip r:embed="rId2"/>
          <a:stretch>
            <a:fillRect/>
          </a:stretch>
        </p:blipFill>
        <p:spPr>
          <a:xfrm>
            <a:off x="0" y="0"/>
            <a:ext cx="9144000" cy="6858000"/>
          </a:xfrm>
          <a:prstGeom prst="rect">
            <a:avLst/>
          </a:prstGeom>
        </p:spPr>
      </p:pic>
      <p:sp>
        <p:nvSpPr>
          <p:cNvPr id="7" name="TextBox 6"/>
          <p:cNvSpPr txBox="1"/>
          <p:nvPr/>
        </p:nvSpPr>
        <p:spPr>
          <a:xfrm>
            <a:off x="685800" y="228600"/>
            <a:ext cx="8153400" cy="1015663"/>
          </a:xfrm>
          <a:prstGeom prst="rect">
            <a:avLst/>
          </a:prstGeom>
          <a:noFill/>
        </p:spPr>
        <p:txBody>
          <a:bodyPr wrap="square" rtlCol="0">
            <a:spAutoFit/>
          </a:bodyPr>
          <a:lstStyle/>
          <a:p>
            <a:r>
              <a:rPr lang="en-US" sz="6000" b="1" dirty="0" err="1" smtClean="0">
                <a:solidFill>
                  <a:srgbClr val="FF0000"/>
                </a:solidFill>
                <a:latin typeface="Times New Roman" pitchFamily="18" charset="0"/>
                <a:cs typeface="Times New Roman" pitchFamily="18" charset="0"/>
              </a:rPr>
              <a:t>TRIỆU</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CHỨNG</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SPV</a:t>
            </a:r>
            <a:endParaRPr lang="en-US" sz="6000" b="1" dirty="0">
              <a:solidFill>
                <a:srgbClr val="FF0000"/>
              </a:solidFill>
              <a:latin typeface="Times New Roman" pitchFamily="18" charset="0"/>
              <a:cs typeface="Times New Roman" pitchFamily="18" charset="0"/>
            </a:endParaRPr>
          </a:p>
        </p:txBody>
      </p:sp>
      <p:sp>
        <p:nvSpPr>
          <p:cNvPr id="8" name="TextBox 7"/>
          <p:cNvSpPr txBox="1"/>
          <p:nvPr/>
        </p:nvSpPr>
        <p:spPr>
          <a:xfrm>
            <a:off x="228600" y="1828800"/>
            <a:ext cx="3823268" cy="5509200"/>
          </a:xfrm>
          <a:prstGeom prst="rect">
            <a:avLst/>
          </a:prstGeom>
          <a:noFill/>
        </p:spPr>
        <p:txBody>
          <a:bodyPr wrap="square" rtlCol="0">
            <a:spAutoFit/>
          </a:bodyPr>
          <a:lstStyle/>
          <a:p>
            <a:pPr>
              <a:buFont typeface="Wingdings" pitchFamily="2" charset="2"/>
              <a:buChar char="Ø"/>
            </a:pPr>
            <a:r>
              <a:rPr lang="en-US" sz="3200" dirty="0" smtClean="0">
                <a:latin typeface="+mj-lt"/>
              </a:rPr>
              <a:t> </a:t>
            </a:r>
            <a:r>
              <a:rPr lang="vi-VN" sz="3200" dirty="0" smtClean="0">
                <a:latin typeface="+mj-lt"/>
              </a:rPr>
              <a:t>Phản ứng da: da nổi mề đay ngứa, và da đỏ rực hoặc tái nhợt (gần như luôn luôn biểu hiện với phản vệ)</a:t>
            </a:r>
            <a:endParaRPr lang="en-US" sz="3200" dirty="0" smtClean="0">
              <a:latin typeface="+mj-lt"/>
            </a:endParaRPr>
          </a:p>
          <a:p>
            <a:pPr>
              <a:buFont typeface="Wingdings" pitchFamily="2" charset="2"/>
              <a:buChar char="Ø"/>
            </a:pPr>
            <a:r>
              <a:rPr lang="en-US" sz="3200" dirty="0" smtClean="0">
                <a:latin typeface="+mj-lt"/>
              </a:rPr>
              <a:t> </a:t>
            </a:r>
            <a:r>
              <a:rPr lang="vi-VN" sz="3200" dirty="0" smtClean="0">
                <a:latin typeface="+mj-lt"/>
              </a:rPr>
              <a:t>Cảm giác ấm/bốc hỏa</a:t>
            </a:r>
            <a:endParaRPr lang="en-US" sz="3200" dirty="0" smtClean="0">
              <a:latin typeface="+mj-lt"/>
            </a:endParaRPr>
          </a:p>
          <a:p>
            <a:pPr>
              <a:buFont typeface="Wingdings" pitchFamily="2" charset="2"/>
              <a:buChar char="Ø"/>
            </a:pPr>
            <a:r>
              <a:rPr lang="en-US" sz="3200" dirty="0" smtClean="0">
                <a:latin typeface="+mj-lt"/>
              </a:rPr>
              <a:t> </a:t>
            </a:r>
            <a:r>
              <a:rPr lang="vi-VN" sz="3200" dirty="0" smtClean="0">
                <a:latin typeface="+mj-lt"/>
              </a:rPr>
              <a:t>Cảm giác nghẹn cổ họng</a:t>
            </a:r>
            <a:endParaRPr lang="en-US" sz="3200" dirty="0" smtClean="0">
              <a:latin typeface="+mj-lt"/>
            </a:endParaRPr>
          </a:p>
          <a:p>
            <a:endParaRPr lang="en-US" sz="3200" dirty="0">
              <a:latin typeface="+mj-lt"/>
              <a:cs typeface="Times New Roman" pitchFamily="18" charset="0"/>
            </a:endParaRPr>
          </a:p>
        </p:txBody>
      </p:sp>
      <p:pic>
        <p:nvPicPr>
          <p:cNvPr id="9" name="Content Placeholder 3" descr="1.jpg"/>
          <p:cNvPicPr>
            <a:picLocks noChangeAspect="1"/>
          </p:cNvPicPr>
          <p:nvPr/>
        </p:nvPicPr>
        <p:blipFill>
          <a:blip r:embed="rId3"/>
          <a:stretch>
            <a:fillRect/>
          </a:stretch>
        </p:blipFill>
        <p:spPr>
          <a:xfrm>
            <a:off x="4051868" y="1692276"/>
            <a:ext cx="5015931" cy="49027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304800" y="2209800"/>
            <a:ext cx="3429000" cy="3970318"/>
          </a:xfrm>
          <a:prstGeom prst="rect">
            <a:avLst/>
          </a:prstGeom>
        </p:spPr>
        <p:txBody>
          <a:bodyPr wrap="square">
            <a:spAutoFit/>
          </a:bodyPr>
          <a:lstStyle/>
          <a:p>
            <a:pPr>
              <a:buFont typeface="Wingdings" pitchFamily="2" charset="2"/>
              <a:buChar char="Ø"/>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Co thắt đường thở và lưỡi hoặc họng sưng nề có thể gây thở khò khè và khó thở</a:t>
            </a:r>
            <a:endParaRPr lang="en-US" sz="2800" dirty="0">
              <a:latin typeface="Times New Roman" panose="02020603050405020304" pitchFamily="18" charset="0"/>
              <a:cs typeface="Times New Roman" panose="02020603050405020304" pitchFamily="18" charset="0"/>
            </a:endParaRPr>
          </a:p>
          <a:p>
            <a:pPr>
              <a:buFont typeface="Wingdings" pitchFamily="2" charset="2"/>
              <a:buChar char="Ø"/>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Mạch nhanh và yếu</a:t>
            </a:r>
            <a:endParaRPr lang="en-US" sz="2800" dirty="0">
              <a:latin typeface="Times New Roman" panose="02020603050405020304" pitchFamily="18" charset="0"/>
              <a:cs typeface="Times New Roman" panose="02020603050405020304" pitchFamily="18" charset="0"/>
            </a:endParaRPr>
          </a:p>
          <a:p>
            <a:pPr>
              <a:buFont typeface="Wingdings" pitchFamily="2" charset="2"/>
              <a:buChar char="Ø"/>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Buồn nôn, nôn hoặc tiêu chảy</a:t>
            </a:r>
            <a:endParaRPr lang="en-US" sz="2800" dirty="0">
              <a:latin typeface="Times New Roman" panose="02020603050405020304" pitchFamily="18" charset="0"/>
              <a:cs typeface="Times New Roman" panose="02020603050405020304" pitchFamily="18" charset="0"/>
            </a:endParaRPr>
          </a:p>
          <a:p>
            <a:pPr>
              <a:buFont typeface="Wingdings" pitchFamily="2" charset="2"/>
              <a:buChar char="Ø"/>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Chóng mặt hoặc ngất xỉu</a:t>
            </a:r>
            <a:endParaRPr lang="en-US" sz="28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990600" y="152400"/>
            <a:ext cx="8153400" cy="923330"/>
          </a:xfrm>
          <a:prstGeom prst="rect">
            <a:avLst/>
          </a:prstGeom>
          <a:noFill/>
        </p:spPr>
        <p:txBody>
          <a:bodyPr wrap="square" rtlCol="0">
            <a:spAutoFit/>
          </a:bodyPr>
          <a:lstStyle/>
          <a:p>
            <a:pPr algn="r"/>
            <a:r>
              <a:rPr lang="en-US" sz="5400" b="1" dirty="0" smtClean="0">
                <a:solidFill>
                  <a:srgbClr val="FF0000"/>
                </a:solidFill>
                <a:latin typeface="Times New Roman" pitchFamily="18" charset="0"/>
                <a:cs typeface="Times New Roman" pitchFamily="18" charset="0"/>
              </a:rPr>
              <a:t>TRIỆU </a:t>
            </a:r>
            <a:r>
              <a:rPr lang="en-US" sz="5400" b="1" dirty="0" smtClean="0">
                <a:solidFill>
                  <a:srgbClr val="FF0000"/>
                </a:solidFill>
                <a:latin typeface="Times New Roman" pitchFamily="18" charset="0"/>
                <a:cs typeface="Times New Roman" pitchFamily="18" charset="0"/>
              </a:rPr>
              <a:t>CHỨNG</a:t>
            </a:r>
            <a:endParaRPr lang="en-US" sz="5400" b="1" dirty="0">
              <a:solidFill>
                <a:srgbClr val="FF0000"/>
              </a:solidFill>
              <a:latin typeface="Times New Roman" pitchFamily="18" charset="0"/>
              <a:cs typeface="Times New Roman"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2057400"/>
            <a:ext cx="4991100" cy="22098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4267200"/>
            <a:ext cx="4991100" cy="2526556"/>
          </a:xfrm>
          <a:prstGeom prst="rect">
            <a:avLst/>
          </a:prstGeom>
        </p:spPr>
      </p:pic>
    </p:spTree>
    <p:extLst>
      <p:ext uri="{BB962C8B-B14F-4D97-AF65-F5344CB8AC3E}">
        <p14:creationId xmlns:p14="http://schemas.microsoft.com/office/powerpoint/2010/main" val="344876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TotalTime>
  <Words>837</Words>
  <Application>Microsoft Office PowerPoint</Application>
  <PresentationFormat>On-screen Show (4:3)</PresentationFormat>
  <Paragraphs>109</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Times New Roman</vt:lpstr>
      <vt:lpstr>Wingdings</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dc:creator>
  <cp:lastModifiedBy>Man Uyen</cp:lastModifiedBy>
  <cp:revision>45</cp:revision>
  <dcterms:created xsi:type="dcterms:W3CDTF">2016-08-06T17:32:06Z</dcterms:created>
  <dcterms:modified xsi:type="dcterms:W3CDTF">2016-08-08T08:25:48Z</dcterms:modified>
</cp:coreProperties>
</file>