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8" r:id="rId3"/>
    <p:sldId id="270" r:id="rId4"/>
    <p:sldId id="259" r:id="rId5"/>
    <p:sldId id="260" r:id="rId6"/>
    <p:sldId id="261" r:id="rId7"/>
    <p:sldId id="262" r:id="rId8"/>
    <p:sldId id="263" r:id="rId9"/>
    <p:sldId id="265" r:id="rId10"/>
    <p:sldId id="266" r:id="rId11"/>
    <p:sldId id="267" r:id="rId12"/>
    <p:sldId id="277" r:id="rId13"/>
    <p:sldId id="264" r:id="rId14"/>
    <p:sldId id="268" r:id="rId15"/>
    <p:sldId id="281" r:id="rId16"/>
    <p:sldId id="269" r:id="rId17"/>
    <p:sldId id="271" r:id="rId18"/>
    <p:sldId id="272" r:id="rId19"/>
    <p:sldId id="273" r:id="rId20"/>
    <p:sldId id="274" r:id="rId21"/>
    <p:sldId id="275" r:id="rId22"/>
    <p:sldId id="278" r:id="rId23"/>
    <p:sldId id="279" r:id="rId24"/>
    <p:sldId id="280" r:id="rId25"/>
    <p:sldId id="276"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118" autoAdjust="0"/>
    <p:restoredTop sz="94660"/>
  </p:normalViewPr>
  <p:slideViewPr>
    <p:cSldViewPr>
      <p:cViewPr>
        <p:scale>
          <a:sx n="70" d="100"/>
          <a:sy n="70" d="100"/>
        </p:scale>
        <p:origin x="-1404"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F3F7AF52-12C2-47F8-9A8F-5CE7A53A44B8}" type="datetimeFigureOut">
              <a:rPr lang="en-US" smtClean="0"/>
              <a:t>8/29/2016</a:t>
            </a:fld>
            <a:endParaRPr lang="en-US"/>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6172EE47-1BD2-4020-8A0A-37DEC6AB474B}"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3F7AF52-12C2-47F8-9A8F-5CE7A53A44B8}" type="datetimeFigureOut">
              <a:rPr lang="en-US" smtClean="0"/>
              <a:t>8/29/2016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72EE47-1BD2-4020-8A0A-37DEC6AB474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3F7AF52-12C2-47F8-9A8F-5CE7A53A44B8}" type="datetimeFigureOut">
              <a:rPr lang="en-US" smtClean="0"/>
              <a:t>8/29/2016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72EE47-1BD2-4020-8A0A-37DEC6AB474B}"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F3F7AF52-12C2-47F8-9A8F-5CE7A53A44B8}" type="datetimeFigureOut">
              <a:rPr lang="en-US" smtClean="0"/>
              <a:t>8/29/2016</a:t>
            </a:fld>
            <a:endParaRPr lang="en-US"/>
          </a:p>
        </p:txBody>
      </p:sp>
      <p:sp>
        <p:nvSpPr>
          <p:cNvPr id="9" name="Slide Number Placeholder 8"/>
          <p:cNvSpPr>
            <a:spLocks noGrp="1"/>
          </p:cNvSpPr>
          <p:nvPr>
            <p:ph type="sldNum" sz="quarter" idx="15"/>
          </p:nvPr>
        </p:nvSpPr>
        <p:spPr/>
        <p:txBody>
          <a:bodyPr rtlCol="0"/>
          <a:lstStyle/>
          <a:p>
            <a:fld id="{6172EE47-1BD2-4020-8A0A-37DEC6AB474B}" type="slidenum">
              <a:rPr lang="en-US" smtClean="0"/>
              <a:t>‹#›</a:t>
            </a:fld>
            <a:endParaRPr lang="en-US"/>
          </a:p>
        </p:txBody>
      </p:sp>
      <p:sp>
        <p:nvSpPr>
          <p:cNvPr id="10" name="Footer Placeholder 9"/>
          <p:cNvSpPr>
            <a:spLocks noGrp="1"/>
          </p:cNvSpPr>
          <p:nvPr>
            <p:ph type="ftr" sz="quarter" idx="16"/>
          </p:nvPr>
        </p:nvSpPr>
        <p:spPr/>
        <p:txBody>
          <a:bodyPr rtlCol="0"/>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F3F7AF52-12C2-47F8-9A8F-5CE7A53A44B8}" type="datetimeFigureOut">
              <a:rPr lang="en-US" smtClean="0"/>
              <a:t>8/29/2016</a:t>
            </a:fld>
            <a:endParaRPr lang="en-US"/>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6172EE47-1BD2-4020-8A0A-37DEC6AB474B}"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F3F7AF52-12C2-47F8-9A8F-5CE7A53A44B8}" type="datetimeFigureOut">
              <a:rPr lang="en-US" smtClean="0"/>
              <a:t>8/29/2016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72EE47-1BD2-4020-8A0A-37DEC6AB474B}" type="slidenum">
              <a:rPr lang="en-US" smtClean="0"/>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F3F7AF52-12C2-47F8-9A8F-5CE7A53A44B8}" type="datetimeFigureOut">
              <a:rPr lang="en-US" smtClean="0"/>
              <a:t>8/29/2016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172EE47-1BD2-4020-8A0A-37DEC6AB474B}" type="slidenum">
              <a:rPr lang="en-US" smtClean="0"/>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F3F7AF52-12C2-47F8-9A8F-5CE7A53A44B8}" type="datetimeFigureOut">
              <a:rPr lang="en-US" smtClean="0"/>
              <a:t>8/29/2016</a:t>
            </a:fld>
            <a:endParaRPr lang="en-US"/>
          </a:p>
        </p:txBody>
      </p:sp>
      <p:sp>
        <p:nvSpPr>
          <p:cNvPr id="7" name="Slide Number Placeholder 6"/>
          <p:cNvSpPr>
            <a:spLocks noGrp="1"/>
          </p:cNvSpPr>
          <p:nvPr>
            <p:ph type="sldNum" sz="quarter" idx="11"/>
          </p:nvPr>
        </p:nvSpPr>
        <p:spPr/>
        <p:txBody>
          <a:bodyPr rtlCol="0"/>
          <a:lstStyle/>
          <a:p>
            <a:fld id="{6172EE47-1BD2-4020-8A0A-37DEC6AB474B}" type="slidenum">
              <a:rPr lang="en-US" smtClean="0"/>
              <a:t>‹#›</a:t>
            </a:fld>
            <a:endParaRPr lang="en-US"/>
          </a:p>
        </p:txBody>
      </p:sp>
      <p:sp>
        <p:nvSpPr>
          <p:cNvPr id="8" name="Footer Placeholder 7"/>
          <p:cNvSpPr>
            <a:spLocks noGrp="1"/>
          </p:cNvSpPr>
          <p:nvPr>
            <p:ph type="ftr" sz="quarter" idx="12"/>
          </p:nvPr>
        </p:nvSpPr>
        <p:spPr/>
        <p:txBody>
          <a:bodyPr rtlCol="0"/>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F7AF52-12C2-47F8-9A8F-5CE7A53A44B8}" type="datetimeFigureOut">
              <a:rPr lang="en-US" smtClean="0"/>
              <a:t>8/29/2016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172EE47-1BD2-4020-8A0A-37DEC6AB474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F3F7AF52-12C2-47F8-9A8F-5CE7A53A44B8}" type="datetimeFigureOut">
              <a:rPr lang="en-US" smtClean="0"/>
              <a:t>8/29/2016</a:t>
            </a:fld>
            <a:endParaRPr lang="en-US"/>
          </a:p>
        </p:txBody>
      </p:sp>
      <p:sp>
        <p:nvSpPr>
          <p:cNvPr id="22" name="Slide Number Placeholder 21"/>
          <p:cNvSpPr>
            <a:spLocks noGrp="1"/>
          </p:cNvSpPr>
          <p:nvPr>
            <p:ph type="sldNum" sz="quarter" idx="15"/>
          </p:nvPr>
        </p:nvSpPr>
        <p:spPr/>
        <p:txBody>
          <a:bodyPr rtlCol="0"/>
          <a:lstStyle/>
          <a:p>
            <a:fld id="{6172EE47-1BD2-4020-8A0A-37DEC6AB474B}" type="slidenum">
              <a:rPr lang="en-US" smtClean="0"/>
              <a:t>‹#›</a:t>
            </a:fld>
            <a:endParaRPr lang="en-US"/>
          </a:p>
        </p:txBody>
      </p:sp>
      <p:sp>
        <p:nvSpPr>
          <p:cNvPr id="23" name="Footer Placeholder 22"/>
          <p:cNvSpPr>
            <a:spLocks noGrp="1"/>
          </p:cNvSpPr>
          <p:nvPr>
            <p:ph type="ftr" sz="quarter" idx="16"/>
          </p:nvPr>
        </p:nvSpPr>
        <p:spPr/>
        <p:txBody>
          <a:bodyPr rtlCol="0"/>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F3F7AF52-12C2-47F8-9A8F-5CE7A53A44B8}" type="datetimeFigureOut">
              <a:rPr lang="en-US" smtClean="0"/>
              <a:t>8/29/2016</a:t>
            </a:fld>
            <a:endParaRPr lang="en-US"/>
          </a:p>
        </p:txBody>
      </p:sp>
      <p:sp>
        <p:nvSpPr>
          <p:cNvPr id="18" name="Slide Number Placeholder 17"/>
          <p:cNvSpPr>
            <a:spLocks noGrp="1"/>
          </p:cNvSpPr>
          <p:nvPr>
            <p:ph type="sldNum" sz="quarter" idx="11"/>
          </p:nvPr>
        </p:nvSpPr>
        <p:spPr/>
        <p:txBody>
          <a:bodyPr rtlCol="0"/>
          <a:lstStyle/>
          <a:p>
            <a:fld id="{6172EE47-1BD2-4020-8A0A-37DEC6AB474B}" type="slidenum">
              <a:rPr lang="en-US" smtClean="0"/>
              <a:t>‹#›</a:t>
            </a:fld>
            <a:endParaRPr lang="en-US"/>
          </a:p>
        </p:txBody>
      </p:sp>
      <p:sp>
        <p:nvSpPr>
          <p:cNvPr id="21" name="Footer Placeholder 20"/>
          <p:cNvSpPr>
            <a:spLocks noGrp="1"/>
          </p:cNvSpPr>
          <p:nvPr>
            <p:ph type="ftr" sz="quarter" idx="12"/>
          </p:nvPr>
        </p:nvSpPr>
        <p:spPr/>
        <p:txBody>
          <a:bodyPr rtlCol="0"/>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F3F7AF52-12C2-47F8-9A8F-5CE7A53A44B8}" type="datetimeFigureOut">
              <a:rPr lang="en-US" smtClean="0"/>
              <a:t>8/29/2016</a:t>
            </a:fld>
            <a:endParaRPr lang="en-US"/>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6172EE47-1BD2-4020-8A0A-37DEC6AB474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304800"/>
            <a:ext cx="8686800" cy="1752600"/>
          </a:xfrm>
        </p:spPr>
        <p:txBody>
          <a:bodyPr>
            <a:normAutofit/>
          </a:bodyPr>
          <a:lstStyle/>
          <a:p>
            <a:pPr algn="ctr"/>
            <a:r>
              <a:rPr lang="en-US" sz="3600" dirty="0">
                <a:solidFill>
                  <a:schemeClr val="tx1"/>
                </a:solidFill>
                <a:latin typeface="Times New Roman" pitchFamily="18" charset="0"/>
                <a:cs typeface="Times New Roman" pitchFamily="18" charset="0"/>
              </a:rPr>
              <a:t>CHÀO M</a:t>
            </a:r>
            <a:r>
              <a:rPr lang="vi-VN" sz="3600" dirty="0">
                <a:solidFill>
                  <a:schemeClr val="tx1"/>
                </a:solidFill>
                <a:latin typeface="Times New Roman" pitchFamily="18" charset="0"/>
                <a:cs typeface="Times New Roman" pitchFamily="18" charset="0"/>
              </a:rPr>
              <a:t>ỪNG</a:t>
            </a:r>
            <a:r>
              <a:rPr lang="en-US" sz="3600" dirty="0">
                <a:solidFill>
                  <a:schemeClr val="tx1"/>
                </a:solidFill>
                <a:latin typeface="Times New Roman" pitchFamily="18" charset="0"/>
                <a:cs typeface="Times New Roman" pitchFamily="18" charset="0"/>
              </a:rPr>
              <a:t> THẦY VÀ CÁC BẠN ĐẾN V</a:t>
            </a:r>
            <a:r>
              <a:rPr lang="vi-VN" sz="3600" dirty="0" smtClean="0">
                <a:solidFill>
                  <a:schemeClr val="tx1"/>
                </a:solidFill>
                <a:latin typeface="Times New Roman" pitchFamily="18" charset="0"/>
                <a:cs typeface="Times New Roman" pitchFamily="18" charset="0"/>
              </a:rPr>
              <a:t>ỚI</a:t>
            </a:r>
            <a:r>
              <a:rPr lang="en-US" sz="3600" dirty="0">
                <a:solidFill>
                  <a:schemeClr val="tx1"/>
                </a:solidFill>
                <a:latin typeface="Times New Roman" pitchFamily="18" charset="0"/>
                <a:cs typeface="Times New Roman" pitchFamily="18" charset="0"/>
              </a:rPr>
              <a:t> </a:t>
            </a:r>
            <a:r>
              <a:rPr lang="en-US" sz="3600" dirty="0" smtClean="0">
                <a:solidFill>
                  <a:schemeClr val="tx1"/>
                </a:solidFill>
                <a:latin typeface="Times New Roman" pitchFamily="18" charset="0"/>
                <a:cs typeface="Times New Roman" pitchFamily="18" charset="0"/>
              </a:rPr>
              <a:t>BÀI </a:t>
            </a:r>
            <a:r>
              <a:rPr lang="en-US" sz="3600" dirty="0">
                <a:solidFill>
                  <a:schemeClr val="tx1"/>
                </a:solidFill>
                <a:latin typeface="Times New Roman" pitchFamily="18" charset="0"/>
                <a:cs typeface="Times New Roman" pitchFamily="18" charset="0"/>
              </a:rPr>
              <a:t>THUYẾT </a:t>
            </a:r>
            <a:r>
              <a:rPr lang="en-US" sz="4400" dirty="0" err="1">
                <a:solidFill>
                  <a:schemeClr val="tx1"/>
                </a:solidFill>
                <a:latin typeface="Times New Roman" pitchFamily="18" charset="0"/>
                <a:cs typeface="Times New Roman" pitchFamily="18" charset="0"/>
              </a:rPr>
              <a:t>trình</a:t>
            </a:r>
            <a:endParaRPr lang="en-US" sz="4400" dirty="0">
              <a:solidFill>
                <a:schemeClr val="tx1"/>
              </a:solidFill>
            </a:endParaRPr>
          </a:p>
        </p:txBody>
      </p:sp>
      <p:sp>
        <p:nvSpPr>
          <p:cNvPr id="3" name="Subtitle 2"/>
          <p:cNvSpPr>
            <a:spLocks noGrp="1"/>
          </p:cNvSpPr>
          <p:nvPr>
            <p:ph type="subTitle" idx="1"/>
          </p:nvPr>
        </p:nvSpPr>
        <p:spPr>
          <a:xfrm>
            <a:off x="609600" y="2133600"/>
            <a:ext cx="7848600" cy="4241322"/>
          </a:xfrm>
        </p:spPr>
        <p:txBody>
          <a:bodyPr/>
          <a:lstStyle/>
          <a:p>
            <a:endParaRPr lang="vi-VN" dirty="0" smtClean="0">
              <a:solidFill>
                <a:schemeClr val="tx1"/>
              </a:solidFill>
            </a:endParaRPr>
          </a:p>
          <a:p>
            <a:endParaRPr lang="vi-VN" dirty="0">
              <a:solidFill>
                <a:schemeClr val="tx1"/>
              </a:solidFill>
            </a:endParaRPr>
          </a:p>
          <a:p>
            <a:endParaRPr lang="vi-VN" dirty="0" smtClean="0">
              <a:solidFill>
                <a:schemeClr val="tx1"/>
              </a:solidFill>
            </a:endParaRPr>
          </a:p>
          <a:p>
            <a:endParaRPr lang="vi-VN" dirty="0">
              <a:solidFill>
                <a:schemeClr val="tx1"/>
              </a:solidFill>
            </a:endParaRPr>
          </a:p>
          <a:p>
            <a:endParaRPr lang="vi-VN" dirty="0" smtClean="0">
              <a:solidFill>
                <a:schemeClr val="tx1"/>
              </a:solidFill>
            </a:endParaRPr>
          </a:p>
          <a:p>
            <a:endParaRPr lang="vi-VN" dirty="0">
              <a:solidFill>
                <a:schemeClr val="tx1"/>
              </a:solidFill>
            </a:endParaRPr>
          </a:p>
          <a:p>
            <a:endParaRPr lang="vi-VN" dirty="0" smtClean="0">
              <a:solidFill>
                <a:schemeClr val="tx1"/>
              </a:solidFill>
            </a:endParaRPr>
          </a:p>
          <a:p>
            <a:endParaRPr lang="vi-VN" dirty="0">
              <a:solidFill>
                <a:schemeClr val="tx1"/>
              </a:solidFill>
            </a:endParaRPr>
          </a:p>
          <a:p>
            <a:endParaRPr lang="vi-VN" dirty="0" smtClean="0">
              <a:solidFill>
                <a:schemeClr val="tx1"/>
              </a:solidFill>
            </a:endParaRPr>
          </a:p>
          <a:p>
            <a:endParaRPr lang="vi-VN" dirty="0">
              <a:solidFill>
                <a:schemeClr val="tx1"/>
              </a:solidFill>
            </a:endParaRPr>
          </a:p>
          <a:p>
            <a:r>
              <a:rPr lang="vi-VN" sz="3200" dirty="0" smtClean="0">
                <a:solidFill>
                  <a:schemeClr val="tx1"/>
                </a:solidFill>
              </a:rPr>
              <a:t>              GV: NGUYỄN PHÚC HỌC</a:t>
            </a:r>
            <a:endParaRPr lang="en-US" sz="3200" dirty="0">
              <a:solidFill>
                <a:schemeClr val="tx1"/>
              </a:solidFill>
            </a:endParaRPr>
          </a:p>
        </p:txBody>
      </p:sp>
      <p:pic>
        <p:nvPicPr>
          <p:cNvPr id="4" name="Picture 3" descr="http://i7.glitter-graphics.org/pub/2659/2659817ohf0nfzscv.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569794" y="2667000"/>
            <a:ext cx="8153400" cy="37235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1674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228600" y="381000"/>
            <a:ext cx="8686800" cy="6324600"/>
          </a:xfrm>
        </p:spPr>
        <p:txBody>
          <a:bodyPr>
            <a:noAutofit/>
          </a:bodyPr>
          <a:lstStyle/>
          <a:p>
            <a:pPr fontAlgn="base">
              <a:buFont typeface="Wingdings" pitchFamily="2" charset="2"/>
              <a:buChar char="Ø"/>
            </a:pPr>
            <a:r>
              <a:rPr lang="vi-VN" b="1" dirty="0"/>
              <a:t>Xanh tím</a:t>
            </a:r>
          </a:p>
          <a:p>
            <a:pPr fontAlgn="base">
              <a:buFont typeface="Wingdings" pitchFamily="2" charset="2"/>
              <a:buChar char="§"/>
            </a:pPr>
            <a:r>
              <a:rPr lang="vi-VN" dirty="0"/>
              <a:t>Ở mọi đầu chi khi Hb khử trên 5g/100ml, SaO2&lt;85%, các đầu chi vẫn nóng.</a:t>
            </a:r>
          </a:p>
          <a:p>
            <a:pPr fontAlgn="base">
              <a:buFont typeface="Wingdings" pitchFamily="2" charset="2"/>
              <a:buChar char="§"/>
            </a:pPr>
            <a:r>
              <a:rPr lang="vi-VN" dirty="0"/>
              <a:t>Không có xanh tím nếu thiếu máu.</a:t>
            </a:r>
          </a:p>
          <a:p>
            <a:pPr fontAlgn="base">
              <a:buFont typeface="Wingdings" pitchFamily="2" charset="2"/>
              <a:buChar char="§"/>
            </a:pPr>
            <a:r>
              <a:rPr lang="vi-VN" dirty="0" smtClean="0"/>
              <a:t>Không </a:t>
            </a:r>
            <a:r>
              <a:rPr lang="vi-VN" dirty="0"/>
              <a:t>có xanh tím mà đỏ tía, vã mồ hôi nếu tăng PaCO2 nhiều, thường kèm theo ngón tay dùi trống: Đợt cấp của viêm phế quản phổi mãn.</a:t>
            </a:r>
          </a:p>
          <a:p>
            <a:pPr fontAlgn="base">
              <a:buFont typeface="Wingdings" pitchFamily="2" charset="2"/>
              <a:buChar char="Ø"/>
            </a:pPr>
            <a:r>
              <a:rPr lang="vi-VN" dirty="0" smtClean="0"/>
              <a:t> </a:t>
            </a:r>
            <a:r>
              <a:rPr lang="vi-VN" b="1" dirty="0"/>
              <a:t>Tim </a:t>
            </a:r>
            <a:r>
              <a:rPr lang="vi-VN" b="1" dirty="0" smtClean="0"/>
              <a:t>mạch</a:t>
            </a:r>
            <a:endParaRPr lang="vi-VN" b="1" dirty="0"/>
          </a:p>
          <a:p>
            <a:pPr fontAlgn="base">
              <a:buFont typeface="Wingdings" pitchFamily="2" charset="2"/>
              <a:buChar char="§"/>
            </a:pPr>
            <a:r>
              <a:rPr lang="vi-VN" dirty="0" smtClean="0"/>
              <a:t>Nhanh </a:t>
            </a:r>
            <a:r>
              <a:rPr lang="vi-VN" dirty="0"/>
              <a:t>xoang, cơn nhịp nhanh (Flutter nhĩ, rung nhĩ, cơn nhịp nhanh bộ nối), rung thất thường là biểu hiện cuối cùng.</a:t>
            </a:r>
          </a:p>
          <a:p>
            <a:pPr fontAlgn="base">
              <a:buFont typeface="Wingdings" pitchFamily="2" charset="2"/>
              <a:buChar char="§"/>
            </a:pPr>
            <a:r>
              <a:rPr lang="vi-VN" dirty="0"/>
              <a:t>Ngưng tim do thiếu oxy nặng hoặc tăng PaCO2 quá mức, cần cấp cứu ngay, có thể phục hồi nếu can thiệp trước 5 phút.</a:t>
            </a:r>
          </a:p>
          <a:p>
            <a:pPr fontAlgn="base">
              <a:buFont typeface="Wingdings" pitchFamily="2" charset="2"/>
              <a:buChar char="§"/>
            </a:pPr>
            <a:r>
              <a:rPr lang="vi-VN" dirty="0"/>
              <a:t>Huyết áp tăng hoặc hạ, thường tăng trước rồi hạ sau.</a:t>
            </a:r>
          </a:p>
          <a:p>
            <a:pPr>
              <a:buFont typeface="Wingdings" pitchFamily="2" charset="2"/>
              <a:buChar char="Ø"/>
            </a:pPr>
            <a:endParaRPr lang="en-US" dirty="0"/>
          </a:p>
        </p:txBody>
      </p:sp>
    </p:spTree>
    <p:extLst>
      <p:ext uri="{BB962C8B-B14F-4D97-AF65-F5344CB8AC3E}">
        <p14:creationId xmlns:p14="http://schemas.microsoft.com/office/powerpoint/2010/main" val="3863038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52400" y="457200"/>
            <a:ext cx="4800600" cy="6248400"/>
          </a:xfrm>
        </p:spPr>
        <p:txBody>
          <a:bodyPr>
            <a:normAutofit/>
          </a:bodyPr>
          <a:lstStyle/>
          <a:p>
            <a:pPr fontAlgn="base">
              <a:buFont typeface="Wingdings" pitchFamily="2" charset="2"/>
              <a:buChar char="Ø"/>
            </a:pPr>
            <a:r>
              <a:rPr lang="vi-VN" b="1" dirty="0"/>
              <a:t>Thần kinh</a:t>
            </a:r>
          </a:p>
          <a:p>
            <a:pPr fontAlgn="base">
              <a:buFont typeface="Wingdings" pitchFamily="2" charset="2"/>
              <a:buChar char="§"/>
            </a:pPr>
            <a:r>
              <a:rPr lang="vi-VN" dirty="0"/>
              <a:t>Giãy giụa, lẫn lộn, mất phản xạ gân xương, li bì, lờ đờ hoặc hôn mê.</a:t>
            </a:r>
          </a:p>
          <a:p>
            <a:pPr fontAlgn="base">
              <a:buFont typeface="Wingdings" pitchFamily="2" charset="2"/>
              <a:buChar char="Ø"/>
            </a:pPr>
            <a:r>
              <a:rPr lang="vi-VN" b="1" dirty="0"/>
              <a:t>Phổi và các cơ hô hấp</a:t>
            </a:r>
          </a:p>
          <a:p>
            <a:pPr fontAlgn="base">
              <a:buFont typeface="Wingdings" pitchFamily="2" charset="2"/>
              <a:buChar char="§"/>
            </a:pPr>
            <a:r>
              <a:rPr lang="vi-VN" dirty="0"/>
              <a:t>Ran ở phổi, tràn khí hoặc tràn dịch màng phổi, xẹp phổi.</a:t>
            </a:r>
          </a:p>
          <a:p>
            <a:pPr fontAlgn="base">
              <a:buFont typeface="Wingdings" pitchFamily="2" charset="2"/>
              <a:buChar char="§"/>
            </a:pPr>
            <a:r>
              <a:rPr lang="vi-VN" dirty="0"/>
              <a:t>Liệt cơ gian sườn (lồng ngực xẹp khi hít vào), liệt cơ hoành (vùng thượng vị không phồng lên khi hít vào, cơ ức đòn chủm và cơ thang co kéo), liệt màn hầu (mất phản xạ nuốt và ứ đọng đàm dãi).</a:t>
            </a:r>
          </a:p>
          <a:p>
            <a:pPr marL="0" indent="0">
              <a:buNone/>
            </a:pPr>
            <a:endParaRPr lang="en-US"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1219200"/>
            <a:ext cx="3581400"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89983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8194"/>
                                        </p:tgtEl>
                                        <p:attrNameLst>
                                          <p:attrName>style.visibility</p:attrName>
                                        </p:attrNameLst>
                                      </p:cBhvr>
                                      <p:to>
                                        <p:strVal val="visible"/>
                                      </p:to>
                                    </p:set>
                                    <p:animEffect transition="in" filter="barn(inVertical)">
                                      <p:cBhvr>
                                        <p:cTn id="32" dur="500"/>
                                        <p:tgtEl>
                                          <p:spTgt spid="8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7467600" cy="715962"/>
          </a:xfrm>
        </p:spPr>
        <p:txBody>
          <a:bodyPr>
            <a:normAutofit/>
          </a:bodyPr>
          <a:lstStyle/>
          <a:p>
            <a:pPr algn="ctr"/>
            <a:r>
              <a:rPr lang="vi-VN" sz="4000" b="1" dirty="0" smtClean="0">
                <a:solidFill>
                  <a:schemeClr val="accent3">
                    <a:lumMod val="75000"/>
                  </a:schemeClr>
                </a:solidFill>
              </a:rPr>
              <a:t>5. CHẨN ĐOÁN</a:t>
            </a:r>
            <a:endParaRPr lang="en-US" sz="4000" b="1" dirty="0">
              <a:solidFill>
                <a:schemeClr val="accent3">
                  <a:lumMod val="75000"/>
                </a:schemeClr>
              </a:solidFill>
            </a:endParaRPr>
          </a:p>
        </p:txBody>
      </p:sp>
      <p:sp>
        <p:nvSpPr>
          <p:cNvPr id="3" name="Content Placeholder 2"/>
          <p:cNvSpPr>
            <a:spLocks noGrp="1"/>
          </p:cNvSpPr>
          <p:nvPr>
            <p:ph sz="quarter" idx="1"/>
          </p:nvPr>
        </p:nvSpPr>
        <p:spPr>
          <a:xfrm>
            <a:off x="0" y="762000"/>
            <a:ext cx="8991600" cy="6096000"/>
          </a:xfrm>
        </p:spPr>
        <p:txBody>
          <a:bodyPr>
            <a:normAutofit lnSpcReduction="10000"/>
          </a:bodyPr>
          <a:lstStyle/>
          <a:p>
            <a:r>
              <a:rPr lang="vi-VN" dirty="0"/>
              <a:t>Chẩn đoán quyết định suy hô hấp cấp thường là dễ, đó là một chẩn đoán lâm sàng. Xác định thể loại suy hô hấp cấp có thể khó khăn hơn vì phải dựa vào xét nghiệm. Cách giải quyết tốt nhất là xác định nguyên nhân rồi từ đó tìm ra cơ chế sinh bệnh để quyết định thái độ xử trí.</a:t>
            </a:r>
          </a:p>
          <a:p>
            <a:r>
              <a:rPr lang="vi-VN" dirty="0"/>
              <a:t>Chẩn đoán phân biệt cũng rất quan trọng để tránh việc xử trí không đúng.</a:t>
            </a:r>
          </a:p>
          <a:p>
            <a:pPr marL="0" indent="0">
              <a:buNone/>
            </a:pPr>
            <a:r>
              <a:rPr lang="vi-VN" dirty="0"/>
              <a:t>- Tăng không khí ( không phải là khó thở) có trong toan chuyển hoá, ngộ độc aspirin, tổn thương thân não.</a:t>
            </a:r>
          </a:p>
          <a:p>
            <a:pPr marL="0" indent="0">
              <a:buNone/>
            </a:pPr>
            <a:r>
              <a:rPr lang="vi-VN" dirty="0"/>
              <a:t>- Nhịp thở Cheyne-Stokes hay gặp trong các trường hợp khác không phải là suy hô hấp như: suy tim, suy thận, tai biến mạch máu não. Đôi khi gặp trong ngộ độc opi (ở đây có chỉ định thở máy).</a:t>
            </a:r>
          </a:p>
          <a:p>
            <a:pPr marL="0" indent="0">
              <a:buNone/>
            </a:pPr>
            <a:r>
              <a:rPr lang="vi-VN" dirty="0"/>
              <a:t>- Xanh tím và khó thở có thể do tràn dịch màng tim gây ép tim, thiếu vitamin B1 (thường mất phản xạ gân xương).</a:t>
            </a:r>
          </a:p>
          <a:p>
            <a:pPr marL="0" indent="0">
              <a:buNone/>
            </a:pPr>
            <a:r>
              <a:rPr lang="vi-VN" dirty="0"/>
              <a:t>-  Bệnh não do suy hô hấp cấp có thể nhầm với viêm não có suy hô hấp cấp. Sốt rét ác tính lại thường có biến chứng phổi làm bệnh nặng thêm.</a:t>
            </a:r>
          </a:p>
        </p:txBody>
      </p:sp>
    </p:spTree>
    <p:extLst>
      <p:ext uri="{BB962C8B-B14F-4D97-AF65-F5344CB8AC3E}">
        <p14:creationId xmlns:p14="http://schemas.microsoft.com/office/powerpoint/2010/main" val="1111979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153400" cy="639762"/>
          </a:xfrm>
        </p:spPr>
        <p:txBody>
          <a:bodyPr>
            <a:noAutofit/>
          </a:bodyPr>
          <a:lstStyle/>
          <a:p>
            <a:pPr algn="ctr"/>
            <a:r>
              <a:rPr lang="vi-VN" sz="4000" b="1" dirty="0" smtClean="0">
                <a:solidFill>
                  <a:schemeClr val="accent3">
                    <a:lumMod val="75000"/>
                  </a:schemeClr>
                </a:solidFill>
              </a:rPr>
              <a:t>6. ĐIỀU TRỊ</a:t>
            </a:r>
            <a:endParaRPr lang="en-US" sz="4000" b="1" dirty="0">
              <a:solidFill>
                <a:schemeClr val="accent3">
                  <a:lumMod val="75000"/>
                </a:schemeClr>
              </a:solidFill>
            </a:endParaRPr>
          </a:p>
        </p:txBody>
      </p:sp>
      <p:sp>
        <p:nvSpPr>
          <p:cNvPr id="7" name="Content Placeholder 6"/>
          <p:cNvSpPr>
            <a:spLocks noGrp="1"/>
          </p:cNvSpPr>
          <p:nvPr>
            <p:ph sz="quarter" idx="1"/>
          </p:nvPr>
        </p:nvSpPr>
        <p:spPr>
          <a:xfrm>
            <a:off x="228600" y="685800"/>
            <a:ext cx="8534400" cy="6172200"/>
          </a:xfrm>
        </p:spPr>
        <p:txBody>
          <a:bodyPr>
            <a:normAutofit fontScale="92500" lnSpcReduction="10000"/>
          </a:bodyPr>
          <a:lstStyle/>
          <a:p>
            <a:pPr marL="0" indent="0" fontAlgn="base">
              <a:buNone/>
            </a:pPr>
            <a:r>
              <a:rPr lang="vi-VN" sz="3000" b="1" dirty="0" smtClean="0"/>
              <a:t>5.1Các </a:t>
            </a:r>
            <a:r>
              <a:rPr lang="vi-VN" sz="3000" b="1" dirty="0"/>
              <a:t>thuôc dùng trong hồi sức hô hấp</a:t>
            </a:r>
            <a:endParaRPr lang="vi-VN" sz="3000" dirty="0"/>
          </a:p>
          <a:p>
            <a:pPr fontAlgn="base"/>
            <a:r>
              <a:rPr lang="vi-VN" dirty="0">
                <a:solidFill>
                  <a:srgbClr val="FF0000"/>
                </a:solidFill>
              </a:rPr>
              <a:t>Aminophylin (Diaphylin) </a:t>
            </a:r>
            <a:r>
              <a:rPr lang="vi-VN" dirty="0"/>
              <a:t>có tác dụng tốt trong cơn hen phế quản. Thuốc này cần hoà loãng trong 20 ml glucose 30% tiêm chậm tĩnh mạch trong 5 phút. Tiêm nhanh có thể gây cơn nhịp nhanh (trên thất, rung thất). Các thuốc này hiện nay ít dùng và được thay thế bằng các thuốc ipratropium, salbutamol, fenoterol có tác dụng tốt nhất trong viêm phế quản mạn. Thường dùng dạng xịt hay khí dung.</a:t>
            </a:r>
          </a:p>
          <a:p>
            <a:pPr fontAlgn="base"/>
            <a:r>
              <a:rPr lang="vi-VN" dirty="0">
                <a:solidFill>
                  <a:srgbClr val="FF0000"/>
                </a:solidFill>
              </a:rPr>
              <a:t>Naloxon, nalorphi</a:t>
            </a:r>
            <a:r>
              <a:rPr lang="vi-VN" dirty="0"/>
              <a:t>n có tác dụng trong ngộ độc ôpi có suy hô hấp cấp.</a:t>
            </a:r>
          </a:p>
          <a:p>
            <a:pPr fontAlgn="base"/>
            <a:r>
              <a:rPr lang="vi-VN" dirty="0"/>
              <a:t>Các corticoid chỉ có tác dụng trong một số cấp cứu cơn hen phế quản, phù thanh quản, phù phổi cấp tổn thương, hội chứng </a:t>
            </a:r>
            <a:r>
              <a:rPr lang="vi-VN" dirty="0" smtClean="0"/>
              <a:t>Mendelson.</a:t>
            </a:r>
          </a:p>
          <a:p>
            <a:pPr fontAlgn="base"/>
            <a:r>
              <a:rPr lang="vi-VN" dirty="0" smtClean="0">
                <a:solidFill>
                  <a:srgbClr val="FF0000"/>
                </a:solidFill>
              </a:rPr>
              <a:t>Natribicarbonat </a:t>
            </a:r>
            <a:r>
              <a:rPr lang="vi-VN" dirty="0"/>
              <a:t>không có tác dụng điều chỉnh toan hô hấp lâu dài. Truyền nhanh 200ml natri bicarbonat 4,2% kết hợp cho bệnh nhân thở oxy qua ông thông mũi hoặc mặt nạ, bóp bóng là biện pháp chuẩn bị tốt việc đặt nội khí quản cho bệnh nhân đang bị suy hô hấp nặng, tránh tai biến ngừng tim đột ngột.</a:t>
            </a:r>
          </a:p>
          <a:p>
            <a:pPr fontAlgn="base"/>
            <a:r>
              <a:rPr lang="vi-VN" dirty="0">
                <a:solidFill>
                  <a:srgbClr val="FF0000"/>
                </a:solidFill>
              </a:rPr>
              <a:t>Adrenalin</a:t>
            </a:r>
            <a:r>
              <a:rPr lang="vi-VN" dirty="0"/>
              <a:t> đặc biệt có tác dụng trong sốc phản vệ có cơn hen phế quản và co thắt thanh môn.</a:t>
            </a:r>
          </a:p>
          <a:p>
            <a:pPr marL="0" indent="0">
              <a:buNone/>
            </a:pPr>
            <a:endParaRPr lang="en-US" dirty="0"/>
          </a:p>
        </p:txBody>
      </p:sp>
    </p:spTree>
    <p:extLst>
      <p:ext uri="{BB962C8B-B14F-4D97-AF65-F5344CB8AC3E}">
        <p14:creationId xmlns:p14="http://schemas.microsoft.com/office/powerpoint/2010/main" val="610055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fade">
                                      <p:cBhvr>
                                        <p:cTn id="22" dur="5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fade">
                                      <p:cBhvr>
                                        <p:cTn id="27" dur="500"/>
                                        <p:tgtEl>
                                          <p:spTgt spid="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
                                            <p:txEl>
                                              <p:pRg st="5" end="5"/>
                                            </p:txEl>
                                          </p:spTgt>
                                        </p:tgtEl>
                                        <p:attrNameLst>
                                          <p:attrName>style.visibility</p:attrName>
                                        </p:attrNameLst>
                                      </p:cBhvr>
                                      <p:to>
                                        <p:strVal val="visible"/>
                                      </p:to>
                                    </p:set>
                                    <p:animEffect transition="in" filter="fade">
                                      <p:cBhvr>
                                        <p:cTn id="32" dur="5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52400" y="152400"/>
            <a:ext cx="8610600" cy="6553200"/>
          </a:xfrm>
        </p:spPr>
        <p:txBody>
          <a:bodyPr>
            <a:normAutofit fontScale="92500" lnSpcReduction="20000"/>
          </a:bodyPr>
          <a:lstStyle/>
          <a:p>
            <a:pPr marL="0" indent="0">
              <a:buNone/>
            </a:pPr>
            <a:r>
              <a:rPr lang="vi-VN" sz="3000" b="1" dirty="0" smtClean="0"/>
              <a:t>5.2.Khai </a:t>
            </a:r>
            <a:r>
              <a:rPr lang="vi-VN" sz="3000" b="1" dirty="0"/>
              <a:t>thông đường dẫn </a:t>
            </a:r>
            <a:r>
              <a:rPr lang="vi-VN" sz="3000" b="1" dirty="0" smtClean="0"/>
              <a:t>khí</a:t>
            </a:r>
          </a:p>
          <a:p>
            <a:pPr marL="0" indent="0">
              <a:buNone/>
            </a:pPr>
            <a:r>
              <a:rPr lang="vi-VN" dirty="0"/>
              <a:t>Là việc đầu tiên phải làm, phải xem xét không những cho các bệnh nhân có suy hô hấp câp mà cho tất cả các bệnh nhân cấp cứu ngay từ giây phút đầu tiên tiếp xúc</a:t>
            </a:r>
            <a:r>
              <a:rPr lang="vi-VN" dirty="0" smtClean="0"/>
              <a:t>.</a:t>
            </a:r>
          </a:p>
          <a:p>
            <a:pPr marL="0" indent="0">
              <a:buNone/>
            </a:pPr>
            <a:r>
              <a:rPr lang="vi-VN" sz="3000" b="1" dirty="0" smtClean="0"/>
              <a:t>5.3.</a:t>
            </a:r>
            <a:r>
              <a:rPr lang="en-US" sz="3000" b="1" dirty="0" err="1" smtClean="0">
                <a:latin typeface="Times New Roman" pitchFamily="18" charset="0"/>
                <a:cs typeface="Times New Roman" pitchFamily="18" charset="0"/>
              </a:rPr>
              <a:t>Rửa</a:t>
            </a:r>
            <a:r>
              <a:rPr lang="en-US" sz="3000" b="1" dirty="0" smtClean="0">
                <a:latin typeface="Times New Roman" pitchFamily="18" charset="0"/>
                <a:cs typeface="Times New Roman" pitchFamily="18" charset="0"/>
              </a:rPr>
              <a:t> </a:t>
            </a:r>
            <a:r>
              <a:rPr lang="en-US" sz="3000" b="1" dirty="0" err="1">
                <a:latin typeface="Times New Roman" pitchFamily="18" charset="0"/>
                <a:cs typeface="Times New Roman" pitchFamily="18" charset="0"/>
              </a:rPr>
              <a:t>phế</a:t>
            </a:r>
            <a:r>
              <a:rPr lang="en-US" sz="3000" b="1" dirty="0">
                <a:latin typeface="Times New Roman" pitchFamily="18" charset="0"/>
                <a:cs typeface="Times New Roman" pitchFamily="18" charset="0"/>
              </a:rPr>
              <a:t> </a:t>
            </a:r>
            <a:r>
              <a:rPr lang="en-US" sz="3000" b="1" dirty="0" err="1" smtClean="0">
                <a:latin typeface="Times New Roman" pitchFamily="18" charset="0"/>
                <a:cs typeface="Times New Roman" pitchFamily="18" charset="0"/>
              </a:rPr>
              <a:t>quản</a:t>
            </a:r>
            <a:endParaRPr lang="vi-VN" sz="3000" b="1" dirty="0" smtClean="0">
              <a:latin typeface="Times New Roman" pitchFamily="18" charset="0"/>
              <a:cs typeface="Times New Roman" pitchFamily="18" charset="0"/>
            </a:endParaRPr>
          </a:p>
          <a:p>
            <a:pPr marL="0" indent="0">
              <a:buNone/>
            </a:pPr>
            <a:r>
              <a:rPr lang="vi-VN" dirty="0"/>
              <a:t>Là một thủ thuật dễ làm và có hiệu quả. Tuy nhiên cần phải chuẩn bị tốt bệnh nhân (thở oxy 100% ít nhất 20 phứt trước</a:t>
            </a:r>
            <a:r>
              <a:rPr lang="vi-VN" dirty="0" smtClean="0"/>
              <a:t>).</a:t>
            </a:r>
          </a:p>
          <a:p>
            <a:pPr fontAlgn="base"/>
            <a:r>
              <a:rPr lang="vi-VN" dirty="0"/>
              <a:t>Rửa phế quản kết hợp với vỗ, rung vùng ngực, ho hỗ trợ là các biện pháp tích cực làm cho long đờm.</a:t>
            </a:r>
          </a:p>
          <a:p>
            <a:pPr fontAlgn="base"/>
            <a:r>
              <a:rPr lang="vi-VN" dirty="0"/>
              <a:t>Các thuốc làm long đờm hoặc khí dung thường ít kết quả, chỉ có tác dụng hỗ trợ nếu đã thông khí nhân tạo.</a:t>
            </a:r>
          </a:p>
          <a:p>
            <a:pPr marL="0" indent="0" fontAlgn="base">
              <a:buNone/>
            </a:pPr>
            <a:r>
              <a:rPr lang="vi-VN" sz="3300" b="1" dirty="0" smtClean="0"/>
              <a:t>5.4.Thở </a:t>
            </a:r>
            <a:r>
              <a:rPr lang="vi-VN" sz="3300" b="1" dirty="0"/>
              <a:t>máy</a:t>
            </a:r>
          </a:p>
          <a:p>
            <a:pPr fontAlgn="base"/>
            <a:r>
              <a:rPr lang="vi-VN" dirty="0"/>
              <a:t>Thở máy sau khi đặt ống thông nội khí quản thở máy xâm nhập có chỉ định tức khắc thấy một trong các dầu hiệu sau đây ở một bệnh nhân có suy hô hâp cấp:</a:t>
            </a:r>
          </a:p>
          <a:p>
            <a:pPr fontAlgn="base"/>
            <a:r>
              <a:rPr lang="vi-VN" dirty="0"/>
              <a:t>Sa0</a:t>
            </a:r>
            <a:r>
              <a:rPr lang="vi-VN" baseline="-25000" dirty="0"/>
              <a:t>2</a:t>
            </a:r>
            <a:r>
              <a:rPr lang="vi-VN" dirty="0"/>
              <a:t> dưối 80%, PaC0</a:t>
            </a:r>
            <a:r>
              <a:rPr lang="vi-VN" baseline="-25000" dirty="0"/>
              <a:t>2</a:t>
            </a:r>
            <a:r>
              <a:rPr lang="vi-VN" dirty="0"/>
              <a:t> trên 50 mmHg, Pa0</a:t>
            </a:r>
            <a:r>
              <a:rPr lang="vi-VN" baseline="-25000" dirty="0"/>
              <a:t>2</a:t>
            </a:r>
            <a:r>
              <a:rPr lang="vi-VN" dirty="0"/>
              <a:t> dưới 60mmHg mặc dù đã cho thở oxy mũi hoặc mặt nạ.</a:t>
            </a:r>
          </a:p>
          <a:p>
            <a:pPr fontAlgn="base"/>
            <a:r>
              <a:rPr lang="vi-VN" dirty="0"/>
              <a:t>Rối loạn ý thức và thần kinh (hội chứng não do suy hô hấp cấp). Tình trạng suy hô hấp cấp không đỡ sau khi đã dùng các biện pháp thông thường.</a:t>
            </a:r>
          </a:p>
          <a:p>
            <a:pPr marL="0" indent="0">
              <a:buNone/>
            </a:pPr>
            <a:endParaRPr lang="en-US" dirty="0"/>
          </a:p>
        </p:txBody>
      </p:sp>
    </p:spTree>
    <p:extLst>
      <p:ext uri="{BB962C8B-B14F-4D97-AF65-F5344CB8AC3E}">
        <p14:creationId xmlns:p14="http://schemas.microsoft.com/office/powerpoint/2010/main" val="2262742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fade">
                                      <p:cBhvr>
                                        <p:cTn id="5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5-Point Star 3"/>
          <p:cNvSpPr/>
          <p:nvPr/>
        </p:nvSpPr>
        <p:spPr>
          <a:xfrm>
            <a:off x="2604655" y="1752600"/>
            <a:ext cx="3810000" cy="3505200"/>
          </a:xfrm>
          <a:prstGeom prst="star5">
            <a:avLst>
              <a:gd name="adj" fmla="val 24500"/>
              <a:gd name="hf" fmla="val 105146"/>
              <a:gd name="vf" fmla="val 110557"/>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smtClean="0">
                <a:solidFill>
                  <a:schemeClr val="tx1"/>
                </a:solidFill>
                <a:latin typeface="Times New Roman" pitchFamily="18" charset="0"/>
                <a:cs typeface="Times New Roman" pitchFamily="18" charset="0"/>
              </a:rPr>
              <a:t>QUY TRÌNH ĐIỀU DƯỠNG</a:t>
            </a:r>
            <a:endParaRPr lang="en-US" sz="2600" b="1">
              <a:solidFill>
                <a:schemeClr val="tx1"/>
              </a:solidFill>
              <a:latin typeface="Times New Roman" pitchFamily="18" charset="0"/>
              <a:cs typeface="Times New Roman" pitchFamily="18" charset="0"/>
            </a:endParaRPr>
          </a:p>
        </p:txBody>
      </p:sp>
      <p:sp>
        <p:nvSpPr>
          <p:cNvPr id="5" name="Flowchart: Connector 4"/>
          <p:cNvSpPr/>
          <p:nvPr/>
        </p:nvSpPr>
        <p:spPr>
          <a:xfrm>
            <a:off x="3661064" y="0"/>
            <a:ext cx="1697182" cy="1745673"/>
          </a:xfrm>
          <a:prstGeom prst="flowChartConnector">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smtClean="0">
                <a:solidFill>
                  <a:schemeClr val="tx1"/>
                </a:solidFill>
                <a:latin typeface="Times New Roman" pitchFamily="18" charset="0"/>
                <a:cs typeface="Times New Roman" pitchFamily="18" charset="0"/>
              </a:rPr>
              <a:t>Nhận định</a:t>
            </a:r>
            <a:endParaRPr lang="en-US" sz="2600">
              <a:solidFill>
                <a:schemeClr val="tx1"/>
              </a:solidFill>
              <a:latin typeface="Times New Roman" pitchFamily="18" charset="0"/>
              <a:cs typeface="Times New Roman" pitchFamily="18" charset="0"/>
            </a:endParaRPr>
          </a:p>
        </p:txBody>
      </p:sp>
      <p:sp>
        <p:nvSpPr>
          <p:cNvPr id="6" name="Flowchart: Connector 5"/>
          <p:cNvSpPr/>
          <p:nvPr/>
        </p:nvSpPr>
        <p:spPr>
          <a:xfrm>
            <a:off x="6414655" y="2286000"/>
            <a:ext cx="1697182" cy="1745673"/>
          </a:xfrm>
          <a:prstGeom prst="flowChartConnector">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smtClean="0">
                <a:solidFill>
                  <a:schemeClr val="tx1"/>
                </a:solidFill>
                <a:latin typeface="Times New Roman" pitchFamily="18" charset="0"/>
                <a:cs typeface="Times New Roman" pitchFamily="18" charset="0"/>
              </a:rPr>
              <a:t>Chẩn đoán</a:t>
            </a:r>
            <a:endParaRPr lang="en-US" sz="2600">
              <a:solidFill>
                <a:schemeClr val="tx1"/>
              </a:solidFill>
              <a:latin typeface="Times New Roman" pitchFamily="18" charset="0"/>
              <a:cs typeface="Times New Roman" pitchFamily="18" charset="0"/>
            </a:endParaRPr>
          </a:p>
        </p:txBody>
      </p:sp>
      <p:sp>
        <p:nvSpPr>
          <p:cNvPr id="7" name="Flowchart: Connector 6"/>
          <p:cNvSpPr/>
          <p:nvPr/>
        </p:nvSpPr>
        <p:spPr>
          <a:xfrm>
            <a:off x="5257800" y="5112327"/>
            <a:ext cx="1697182" cy="1745673"/>
          </a:xfrm>
          <a:prstGeom prst="flowChartConnector">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err="1" smtClean="0">
                <a:solidFill>
                  <a:schemeClr val="tx1"/>
                </a:solidFill>
                <a:latin typeface="Times New Roman" pitchFamily="18" charset="0"/>
                <a:cs typeface="Times New Roman" pitchFamily="18" charset="0"/>
              </a:rPr>
              <a:t>Lập</a:t>
            </a:r>
            <a:r>
              <a:rPr lang="en-US" sz="2600" dirty="0" smtClean="0">
                <a:solidFill>
                  <a:schemeClr val="tx1"/>
                </a:solidFill>
                <a:latin typeface="Times New Roman" pitchFamily="18" charset="0"/>
                <a:cs typeface="Times New Roman" pitchFamily="18" charset="0"/>
              </a:rPr>
              <a:t> </a:t>
            </a:r>
          </a:p>
          <a:p>
            <a:pPr algn="ctr"/>
            <a:r>
              <a:rPr lang="en-US" sz="2600" dirty="0" err="1" smtClean="0">
                <a:solidFill>
                  <a:schemeClr val="tx1"/>
                </a:solidFill>
                <a:latin typeface="Times New Roman" pitchFamily="18" charset="0"/>
                <a:cs typeface="Times New Roman" pitchFamily="18" charset="0"/>
              </a:rPr>
              <a:t>Kế</a:t>
            </a:r>
            <a:r>
              <a:rPr lang="en-US" sz="2600" dirty="0" smtClean="0">
                <a:solidFill>
                  <a:schemeClr val="tx1"/>
                </a:solidFill>
                <a:latin typeface="Times New Roman" pitchFamily="18" charset="0"/>
                <a:cs typeface="Times New Roman" pitchFamily="18" charset="0"/>
              </a:rPr>
              <a:t> </a:t>
            </a:r>
            <a:r>
              <a:rPr lang="en-US" sz="2600" dirty="0" err="1" smtClean="0">
                <a:solidFill>
                  <a:schemeClr val="tx1"/>
                </a:solidFill>
                <a:latin typeface="Times New Roman" pitchFamily="18" charset="0"/>
                <a:cs typeface="Times New Roman" pitchFamily="18" charset="0"/>
              </a:rPr>
              <a:t>Hoạch</a:t>
            </a:r>
            <a:endParaRPr lang="en-US" sz="2600" dirty="0">
              <a:solidFill>
                <a:schemeClr val="tx1"/>
              </a:solidFill>
              <a:latin typeface="Times New Roman" pitchFamily="18" charset="0"/>
              <a:cs typeface="Times New Roman" pitchFamily="18" charset="0"/>
            </a:endParaRPr>
          </a:p>
        </p:txBody>
      </p:sp>
      <p:sp>
        <p:nvSpPr>
          <p:cNvPr id="8" name="Flowchart: Connector 7"/>
          <p:cNvSpPr/>
          <p:nvPr/>
        </p:nvSpPr>
        <p:spPr>
          <a:xfrm>
            <a:off x="907473" y="2230581"/>
            <a:ext cx="1697182" cy="1745673"/>
          </a:xfrm>
          <a:prstGeom prst="flowChartConnector">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smtClean="0">
                <a:solidFill>
                  <a:schemeClr val="tx1"/>
                </a:solidFill>
                <a:latin typeface="Times New Roman" pitchFamily="18" charset="0"/>
                <a:cs typeface="Times New Roman" pitchFamily="18" charset="0"/>
              </a:rPr>
              <a:t>Lượng Giá</a:t>
            </a:r>
            <a:endParaRPr lang="en-US" sz="2600">
              <a:solidFill>
                <a:schemeClr val="tx1"/>
              </a:solidFill>
              <a:latin typeface="Times New Roman" pitchFamily="18" charset="0"/>
              <a:cs typeface="Times New Roman" pitchFamily="18" charset="0"/>
            </a:endParaRPr>
          </a:p>
        </p:txBody>
      </p:sp>
      <p:sp>
        <p:nvSpPr>
          <p:cNvPr id="9" name="Flowchart: Connector 8"/>
          <p:cNvSpPr/>
          <p:nvPr/>
        </p:nvSpPr>
        <p:spPr>
          <a:xfrm>
            <a:off x="1991591" y="5098472"/>
            <a:ext cx="1697182" cy="1745673"/>
          </a:xfrm>
          <a:prstGeom prst="flowChartConnector">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err="1" smtClean="0">
                <a:solidFill>
                  <a:schemeClr val="tx1"/>
                </a:solidFill>
                <a:latin typeface="Times New Roman" pitchFamily="18" charset="0"/>
                <a:cs typeface="Times New Roman" pitchFamily="18" charset="0"/>
              </a:rPr>
              <a:t>Thực</a:t>
            </a:r>
            <a:r>
              <a:rPr lang="en-US" sz="2600" dirty="0" smtClean="0">
                <a:solidFill>
                  <a:schemeClr val="tx1"/>
                </a:solidFill>
                <a:latin typeface="Times New Roman" pitchFamily="18" charset="0"/>
                <a:cs typeface="Times New Roman" pitchFamily="18" charset="0"/>
              </a:rPr>
              <a:t> </a:t>
            </a:r>
            <a:r>
              <a:rPr lang="en-US" sz="2600" dirty="0" err="1" smtClean="0">
                <a:solidFill>
                  <a:schemeClr val="tx1"/>
                </a:solidFill>
                <a:latin typeface="Times New Roman" pitchFamily="18" charset="0"/>
                <a:cs typeface="Times New Roman" pitchFamily="18" charset="0"/>
              </a:rPr>
              <a:t>Hiện</a:t>
            </a:r>
            <a:endParaRPr lang="en-US" sz="2600" dirty="0" smtClean="0">
              <a:solidFill>
                <a:schemeClr val="tx1"/>
              </a:solidFill>
              <a:latin typeface="Times New Roman" pitchFamily="18" charset="0"/>
              <a:cs typeface="Times New Roman" pitchFamily="18" charset="0"/>
            </a:endParaRPr>
          </a:p>
          <a:p>
            <a:pPr algn="ctr"/>
            <a:r>
              <a:rPr lang="en-US" sz="2600" dirty="0" err="1" smtClean="0">
                <a:solidFill>
                  <a:schemeClr val="tx1"/>
                </a:solidFill>
                <a:latin typeface="Times New Roman" pitchFamily="18" charset="0"/>
                <a:cs typeface="Times New Roman" pitchFamily="18" charset="0"/>
              </a:rPr>
              <a:t>Kế</a:t>
            </a:r>
            <a:r>
              <a:rPr lang="en-US" sz="2600" dirty="0" smtClean="0">
                <a:solidFill>
                  <a:schemeClr val="tx1"/>
                </a:solidFill>
                <a:latin typeface="Times New Roman" pitchFamily="18" charset="0"/>
                <a:cs typeface="Times New Roman" pitchFamily="18" charset="0"/>
              </a:rPr>
              <a:t> </a:t>
            </a:r>
            <a:r>
              <a:rPr lang="en-US" sz="2600" dirty="0" err="1" smtClean="0">
                <a:solidFill>
                  <a:schemeClr val="tx1"/>
                </a:solidFill>
                <a:latin typeface="Times New Roman" pitchFamily="18" charset="0"/>
                <a:cs typeface="Times New Roman" pitchFamily="18" charset="0"/>
              </a:rPr>
              <a:t>Hoạch</a:t>
            </a:r>
            <a:endParaRPr lang="en-US" sz="2600"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397963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ppt_x"/>
                                          </p:val>
                                        </p:tav>
                                        <p:tav tm="100000">
                                          <p:val>
                                            <p:strVal val="#ppt_x"/>
                                          </p:val>
                                        </p:tav>
                                      </p:tavLst>
                                    </p:anim>
                                    <p:anim calcmode="lin" valueType="num">
                                      <p:cBhvr additive="base">
                                        <p:cTn id="2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circle(in)">
                                      <p:cBhvr>
                                        <p:cTn id="29"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7467600" cy="639762"/>
          </a:xfrm>
        </p:spPr>
        <p:txBody>
          <a:bodyPr>
            <a:noAutofit/>
          </a:bodyPr>
          <a:lstStyle/>
          <a:p>
            <a:pPr algn="ctr"/>
            <a:r>
              <a:rPr lang="vi-VN" sz="4000" b="1" dirty="0" smtClean="0">
                <a:solidFill>
                  <a:srgbClr val="FF0000"/>
                </a:solidFill>
              </a:rPr>
              <a:t>ii. PHẦN CHĂM SÓC</a:t>
            </a:r>
            <a:endParaRPr lang="en-US" sz="4000" b="1" dirty="0">
              <a:solidFill>
                <a:srgbClr val="FF0000"/>
              </a:solidFill>
            </a:endParaRPr>
          </a:p>
        </p:txBody>
      </p:sp>
      <p:sp>
        <p:nvSpPr>
          <p:cNvPr id="3" name="Content Placeholder 2"/>
          <p:cNvSpPr>
            <a:spLocks noGrp="1"/>
          </p:cNvSpPr>
          <p:nvPr>
            <p:ph sz="quarter" idx="1"/>
          </p:nvPr>
        </p:nvSpPr>
        <p:spPr>
          <a:xfrm>
            <a:off x="228600" y="762000"/>
            <a:ext cx="8610600" cy="5867400"/>
          </a:xfrm>
        </p:spPr>
        <p:txBody>
          <a:bodyPr>
            <a:normAutofit/>
          </a:bodyPr>
          <a:lstStyle/>
          <a:p>
            <a:pPr marL="0" indent="0">
              <a:buNone/>
            </a:pPr>
            <a:r>
              <a:rPr lang="vi-VN" b="1" dirty="0" smtClean="0">
                <a:solidFill>
                  <a:schemeClr val="accent2">
                    <a:lumMod val="75000"/>
                  </a:schemeClr>
                </a:solidFill>
              </a:rPr>
              <a:t>1.Nhận định điều dưỡng:</a:t>
            </a:r>
          </a:p>
          <a:p>
            <a:pPr marL="0" indent="0">
              <a:buNone/>
            </a:pPr>
            <a:r>
              <a:rPr lang="vi-VN" b="1" dirty="0"/>
              <a:t>Các chức năng sống </a:t>
            </a:r>
            <a:endParaRPr lang="en-US" b="1" dirty="0"/>
          </a:p>
          <a:p>
            <a:pPr marL="0" indent="0" fontAlgn="base">
              <a:buNone/>
            </a:pPr>
            <a:r>
              <a:rPr lang="vi-VN" dirty="0" smtClean="0"/>
              <a:t>  </a:t>
            </a:r>
            <a:r>
              <a:rPr lang="en-US" dirty="0"/>
              <a:t>-</a:t>
            </a:r>
            <a:r>
              <a:rPr lang="vi-VN" dirty="0" smtClean="0"/>
              <a:t>Hô </a:t>
            </a:r>
            <a:r>
              <a:rPr lang="vi-VN" dirty="0"/>
              <a:t>hấp:</a:t>
            </a:r>
          </a:p>
          <a:p>
            <a:pPr marL="0" indent="0" fontAlgn="base">
              <a:buNone/>
            </a:pPr>
            <a:r>
              <a:rPr lang="en-US" dirty="0"/>
              <a:t>  -</a:t>
            </a:r>
            <a:r>
              <a:rPr lang="vi-VN" dirty="0"/>
              <a:t>Đường thở: ứ đọng đờm dãi, tụt lưỡi</a:t>
            </a:r>
          </a:p>
          <a:p>
            <a:pPr marL="0" indent="0" fontAlgn="base">
              <a:buNone/>
            </a:pPr>
            <a:r>
              <a:rPr lang="en-US" dirty="0"/>
              <a:t>  -</a:t>
            </a:r>
            <a:r>
              <a:rPr lang="vi-VN" dirty="0"/>
              <a:t>Nhịp thở (nhanh,chậm,ngừng thở), biên độ thở (nông, yếu)</a:t>
            </a:r>
          </a:p>
          <a:p>
            <a:pPr marL="0" indent="0" fontAlgn="base">
              <a:buNone/>
            </a:pPr>
            <a:r>
              <a:rPr lang="en-US" dirty="0"/>
              <a:t>  -</a:t>
            </a:r>
            <a:r>
              <a:rPr lang="vi-VN" dirty="0"/>
              <a:t>Đo SpO2 (độ bão hoà oxy máu động mạch)</a:t>
            </a:r>
          </a:p>
          <a:p>
            <a:pPr marL="0" indent="0" fontAlgn="base">
              <a:buNone/>
            </a:pPr>
            <a:r>
              <a:rPr lang="en-US" dirty="0"/>
              <a:t>  -</a:t>
            </a:r>
            <a:r>
              <a:rPr lang="vi-VN" dirty="0"/>
              <a:t>Dấu hiệu suy hô hấp: tím, vã mồ hôi, vật vã hoảng hốt...</a:t>
            </a:r>
          </a:p>
          <a:p>
            <a:pPr marL="0" indent="0" fontAlgn="base">
              <a:buNone/>
            </a:pPr>
            <a:r>
              <a:rPr lang="en-US" dirty="0"/>
              <a:t>  -</a:t>
            </a:r>
            <a:r>
              <a:rPr lang="vi-VN" dirty="0"/>
              <a:t>Tuần hoàn:</a:t>
            </a:r>
          </a:p>
          <a:p>
            <a:pPr marL="0" indent="0" fontAlgn="base">
              <a:buNone/>
            </a:pPr>
            <a:r>
              <a:rPr lang="en-US" dirty="0"/>
              <a:t>  -</a:t>
            </a:r>
            <a:r>
              <a:rPr lang="vi-VN" dirty="0"/>
              <a:t>Mạch, HA, nhịp tim (nghe tim, máy monitoring, ghi điện tim)</a:t>
            </a:r>
          </a:p>
          <a:p>
            <a:pPr marL="0" indent="0">
              <a:buNone/>
            </a:pPr>
            <a:r>
              <a:rPr lang="vi-VN" b="1" dirty="0" smtClean="0"/>
              <a:t>Đánh giá mức độ suy hô hấp và can thiệp cấp cứu</a:t>
            </a:r>
          </a:p>
        </p:txBody>
      </p:sp>
    </p:spTree>
    <p:extLst>
      <p:ext uri="{BB962C8B-B14F-4D97-AF65-F5344CB8AC3E}">
        <p14:creationId xmlns:p14="http://schemas.microsoft.com/office/powerpoint/2010/main" val="1188844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500"/>
                                        <p:tgtEl>
                                          <p:spTgt spid="3">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Effect transition="in" filter="fade">
                                      <p:cBhvr>
                                        <p:cTn id="47" dur="500"/>
                                        <p:tgtEl>
                                          <p:spTgt spid="3">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
                                            <p:txEl>
                                              <p:pRg st="8" end="8"/>
                                            </p:txEl>
                                          </p:spTgt>
                                        </p:tgtEl>
                                        <p:attrNameLst>
                                          <p:attrName>style.visibility</p:attrName>
                                        </p:attrNameLst>
                                      </p:cBhvr>
                                      <p:to>
                                        <p:strVal val="visible"/>
                                      </p:to>
                                    </p:set>
                                    <p:animEffect transition="in" filter="fade">
                                      <p:cBhvr>
                                        <p:cTn id="52" dur="500"/>
                                        <p:tgtEl>
                                          <p:spTgt spid="3">
                                            <p:txEl>
                                              <p:pRg st="8" end="8"/>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3">
                                            <p:txEl>
                                              <p:pRg st="9" end="9"/>
                                            </p:txEl>
                                          </p:spTgt>
                                        </p:tgtEl>
                                        <p:attrNameLst>
                                          <p:attrName>style.visibility</p:attrName>
                                        </p:attrNameLst>
                                      </p:cBhvr>
                                      <p:to>
                                        <p:strVal val="visible"/>
                                      </p:to>
                                    </p:set>
                                    <p:animEffect transition="in" filter="fade">
                                      <p:cBhvr>
                                        <p:cTn id="57"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467600" cy="609600"/>
          </a:xfrm>
        </p:spPr>
        <p:txBody>
          <a:bodyPr>
            <a:noAutofit/>
          </a:bodyPr>
          <a:lstStyle/>
          <a:p>
            <a:r>
              <a:rPr lang="vi-VN" sz="3600" b="1" dirty="0" smtClean="0">
                <a:solidFill>
                  <a:srgbClr val="00B0F0"/>
                </a:solidFill>
              </a:rPr>
              <a:t>2. CHẨN ĐOÁN ĐIỀU DƯỠNG</a:t>
            </a:r>
            <a:endParaRPr lang="en-US" sz="3600" b="1" dirty="0">
              <a:solidFill>
                <a:srgbClr val="00B0F0"/>
              </a:solidFill>
            </a:endParaRPr>
          </a:p>
        </p:txBody>
      </p:sp>
      <p:sp>
        <p:nvSpPr>
          <p:cNvPr id="3" name="Content Placeholder 2"/>
          <p:cNvSpPr>
            <a:spLocks noGrp="1"/>
          </p:cNvSpPr>
          <p:nvPr>
            <p:ph sz="quarter" idx="1"/>
          </p:nvPr>
        </p:nvSpPr>
        <p:spPr>
          <a:xfrm>
            <a:off x="228600" y="1066800"/>
            <a:ext cx="8534400" cy="5791200"/>
          </a:xfrm>
        </p:spPr>
        <p:txBody>
          <a:bodyPr>
            <a:normAutofit/>
          </a:bodyPr>
          <a:lstStyle/>
          <a:p>
            <a:pPr>
              <a:buFont typeface="Wingdings" pitchFamily="2" charset="2"/>
              <a:buChar char="v"/>
            </a:pPr>
            <a:r>
              <a:rPr lang="vi-VN" dirty="0" smtClean="0"/>
              <a:t> Tắt ngẵn đường thở liên quan đến co thắt khí phế quản, tăng tiết đàm </a:t>
            </a:r>
            <a:r>
              <a:rPr lang="vi-VN" dirty="0" smtClean="0"/>
              <a:t>nhớt</a:t>
            </a:r>
            <a:r>
              <a:rPr lang="en-US" dirty="0" smtClean="0"/>
              <a:t>.</a:t>
            </a:r>
            <a:endParaRPr lang="vi-VN" dirty="0" smtClean="0"/>
          </a:p>
          <a:p>
            <a:pPr>
              <a:buFont typeface="Wingdings" pitchFamily="2" charset="2"/>
              <a:buChar char="v"/>
            </a:pPr>
            <a:r>
              <a:rPr lang="vi-VN" dirty="0" smtClean="0"/>
              <a:t>Trao đổi khí kém liên quan đến tổn thương </a:t>
            </a:r>
            <a:r>
              <a:rPr lang="vi-VN" dirty="0" smtClean="0"/>
              <a:t>phổi</a:t>
            </a:r>
            <a:r>
              <a:rPr lang="en-US" dirty="0" smtClean="0"/>
              <a:t>.</a:t>
            </a:r>
            <a:endParaRPr lang="vi-VN" dirty="0" smtClean="0"/>
          </a:p>
          <a:p>
            <a:pPr>
              <a:buFont typeface="Wingdings" pitchFamily="2" charset="2"/>
              <a:buChar char="v"/>
            </a:pPr>
            <a:r>
              <a:rPr lang="vi-VN" dirty="0" smtClean="0"/>
              <a:t>Hô hấp kém hiệu quả liên quan đến giảm vận động thành </a:t>
            </a:r>
            <a:r>
              <a:rPr lang="vi-VN" dirty="0" smtClean="0"/>
              <a:t>ngực</a:t>
            </a:r>
            <a:r>
              <a:rPr lang="en-US" dirty="0" smtClean="0"/>
              <a:t>.</a:t>
            </a:r>
            <a:endParaRPr lang="vi-VN" dirty="0" smtClean="0"/>
          </a:p>
          <a:p>
            <a:pPr>
              <a:buFont typeface="Wingdings" pitchFamily="2" charset="2"/>
              <a:buChar char="v"/>
            </a:pPr>
            <a:r>
              <a:rPr lang="en-US" dirty="0">
                <a:latin typeface="Times New Roman" pitchFamily="18" charset="0"/>
                <a:cs typeface="Times New Roman" pitchFamily="18" charset="0"/>
              </a:rPr>
              <a:t>R</a:t>
            </a:r>
            <a:r>
              <a:rPr lang="vi-VN" dirty="0" smtClean="0"/>
              <a:t>ối </a:t>
            </a:r>
            <a:r>
              <a:rPr lang="vi-VN" dirty="0" smtClean="0"/>
              <a:t>loạn tgri giác liên quan đến giảm oxy </a:t>
            </a:r>
            <a:r>
              <a:rPr lang="vi-VN" dirty="0" smtClean="0"/>
              <a:t>máu</a:t>
            </a:r>
            <a:r>
              <a:rPr lang="en-US" dirty="0" smtClean="0"/>
              <a:t>.</a:t>
            </a:r>
            <a:endParaRPr lang="vi-VN" dirty="0" smtClean="0"/>
          </a:p>
          <a:p>
            <a:pPr>
              <a:buFont typeface="Wingdings" pitchFamily="2" charset="2"/>
              <a:buChar char="v"/>
            </a:pPr>
            <a:r>
              <a:rPr lang="vi-VN" dirty="0" smtClean="0"/>
              <a:t>Lo lắng liên quan đến thiếu hiểu biết về bệnh </a:t>
            </a:r>
            <a:r>
              <a:rPr lang="vi-VN" dirty="0" smtClean="0"/>
              <a:t>tật</a:t>
            </a:r>
            <a:r>
              <a:rPr lang="en-US" dirty="0" smtClean="0"/>
              <a:t>.</a:t>
            </a:r>
            <a:endParaRPr lang="en-US" dirty="0"/>
          </a:p>
        </p:txBody>
      </p:sp>
      <p:pic>
        <p:nvPicPr>
          <p:cNvPr id="4" name="Picture 3" descr="http://daotaoyduoc.vn/wp-content/uploads/2015/12/hoc-cao-dang-dieu-duon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0" y="4343400"/>
            <a:ext cx="5257800" cy="2514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9120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additive="base">
                                        <p:cTn id="24"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 calcmode="lin" valueType="num">
                                      <p:cBhvr additive="base">
                                        <p:cTn id="30"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3">
                                            <p:txEl>
                                              <p:pRg st="4" end="4"/>
                                            </p:txEl>
                                          </p:spTgt>
                                        </p:tgtEl>
                                        <p:attrNameLst>
                                          <p:attrName>style.visibility</p:attrName>
                                        </p:attrNameLst>
                                      </p:cBhvr>
                                      <p:to>
                                        <p:strVal val="visible"/>
                                      </p:to>
                                    </p:set>
                                    <p:anim calcmode="lin" valueType="num">
                                      <p:cBhvr additive="base">
                                        <p:cTn id="36"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barn(inVertical)">
                                      <p:cBhvr>
                                        <p:cTn id="4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7696200" cy="715962"/>
          </a:xfrm>
        </p:spPr>
        <p:txBody>
          <a:bodyPr>
            <a:normAutofit/>
          </a:bodyPr>
          <a:lstStyle/>
          <a:p>
            <a:pPr algn="ctr"/>
            <a:r>
              <a:rPr lang="vi-VN" sz="3600" b="1" dirty="0" smtClean="0">
                <a:solidFill>
                  <a:srgbClr val="00B0F0"/>
                </a:solidFill>
              </a:rPr>
              <a:t>3. LẬP KẾ HOẠCH CHĂM SÓC</a:t>
            </a:r>
            <a:endParaRPr lang="en-US" sz="3600" b="1" dirty="0">
              <a:solidFill>
                <a:srgbClr val="00B0F0"/>
              </a:solidFill>
            </a:endParaRPr>
          </a:p>
        </p:txBody>
      </p:sp>
      <p:sp>
        <p:nvSpPr>
          <p:cNvPr id="3" name="Content Placeholder 2"/>
          <p:cNvSpPr>
            <a:spLocks noGrp="1"/>
          </p:cNvSpPr>
          <p:nvPr>
            <p:ph sz="quarter" idx="1"/>
          </p:nvPr>
        </p:nvSpPr>
        <p:spPr>
          <a:xfrm>
            <a:off x="457200" y="1219200"/>
            <a:ext cx="7467600" cy="5254752"/>
          </a:xfrm>
        </p:spPr>
        <p:txBody>
          <a:bodyPr>
            <a:normAutofit/>
          </a:bodyPr>
          <a:lstStyle/>
          <a:p>
            <a:r>
              <a:rPr lang="vi-VN" dirty="0" smtClean="0"/>
              <a:t>Cải thiện oxy và thông khí</a:t>
            </a:r>
          </a:p>
          <a:p>
            <a:r>
              <a:rPr lang="vi-VN" dirty="0" smtClean="0"/>
              <a:t>Điều trị bệnh lý và nguyên nhân</a:t>
            </a:r>
          </a:p>
          <a:p>
            <a:r>
              <a:rPr lang="vi-VN" dirty="0" smtClean="0"/>
              <a:t>Giảm lo lắng</a:t>
            </a:r>
          </a:p>
          <a:p>
            <a:r>
              <a:rPr lang="vi-VN" dirty="0" smtClean="0"/>
              <a:t>Phòng và xử lý các biến chứng</a:t>
            </a:r>
          </a:p>
          <a:p>
            <a:pPr marL="0" indent="0">
              <a:buNone/>
            </a:pPr>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3749722"/>
            <a:ext cx="3886200"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descr="Kết quả hình ảnh cho điều duo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3657600"/>
            <a:ext cx="3505200" cy="2819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4956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5122"/>
                                        </p:tgtEl>
                                        <p:attrNameLst>
                                          <p:attrName>style.visibility</p:attrName>
                                        </p:attrNameLst>
                                      </p:cBhvr>
                                      <p:to>
                                        <p:strVal val="visible"/>
                                      </p:to>
                                    </p:set>
                                    <p:animEffect transition="in" filter="barn(inVertical)">
                                      <p:cBhvr>
                                        <p:cTn id="32" dur="500"/>
                                        <p:tgtEl>
                                          <p:spTgt spid="5122"/>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5124"/>
                                        </p:tgtEl>
                                        <p:attrNameLst>
                                          <p:attrName>style.visibility</p:attrName>
                                        </p:attrNameLst>
                                      </p:cBhvr>
                                      <p:to>
                                        <p:strVal val="visible"/>
                                      </p:to>
                                    </p:set>
                                    <p:animEffect transition="in" filter="barn(inVertical)">
                                      <p:cBhvr>
                                        <p:cTn id="37" dur="500"/>
                                        <p:tgtEl>
                                          <p:spTgt spid="5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534400" cy="609600"/>
          </a:xfrm>
        </p:spPr>
        <p:txBody>
          <a:bodyPr>
            <a:noAutofit/>
          </a:bodyPr>
          <a:lstStyle/>
          <a:p>
            <a:pPr algn="ctr"/>
            <a:r>
              <a:rPr lang="vi-VN" sz="3600" b="1" dirty="0" smtClean="0">
                <a:solidFill>
                  <a:srgbClr val="00B0F0"/>
                </a:solidFill>
              </a:rPr>
              <a:t>4. THỰC HIỆN KẾ HOẠCH CHĂM SÓC</a:t>
            </a:r>
            <a:endParaRPr lang="en-US" sz="3600" b="1" dirty="0">
              <a:solidFill>
                <a:srgbClr val="00B0F0"/>
              </a:solidFill>
            </a:endParaRPr>
          </a:p>
        </p:txBody>
      </p:sp>
      <p:sp>
        <p:nvSpPr>
          <p:cNvPr id="3" name="Content Placeholder 2"/>
          <p:cNvSpPr>
            <a:spLocks noGrp="1"/>
          </p:cNvSpPr>
          <p:nvPr>
            <p:ph sz="quarter" idx="1"/>
          </p:nvPr>
        </p:nvSpPr>
        <p:spPr>
          <a:xfrm>
            <a:off x="457200" y="838200"/>
            <a:ext cx="8305800" cy="5635752"/>
          </a:xfrm>
        </p:spPr>
        <p:txBody>
          <a:bodyPr>
            <a:noAutofit/>
          </a:bodyPr>
          <a:lstStyle/>
          <a:p>
            <a:pPr>
              <a:buFont typeface="Wingdings" pitchFamily="2" charset="2"/>
              <a:buChar char="Ø"/>
            </a:pPr>
            <a:r>
              <a:rPr lang="vi-VN" b="1" i="1" dirty="0" smtClean="0"/>
              <a:t>Cải thiện oxy và thông khí</a:t>
            </a:r>
          </a:p>
          <a:p>
            <a:pPr>
              <a:buFont typeface="Wingdings" pitchFamily="2" charset="2"/>
              <a:buChar char="§"/>
            </a:pPr>
            <a:r>
              <a:rPr lang="vi-VN" dirty="0" smtClean="0"/>
              <a:t>Đường thở thông thoáng: nằm ưỡn cổ, đặt mayor nếu BN bị tụt lưỡi, ho khạt </a:t>
            </a:r>
            <a:r>
              <a:rPr lang="vi-VN" dirty="0" smtClean="0"/>
              <a:t>kém</a:t>
            </a:r>
            <a:r>
              <a:rPr lang="en-US" dirty="0" smtClean="0"/>
              <a:t>.</a:t>
            </a:r>
            <a:endParaRPr lang="vi-VN" dirty="0" smtClean="0"/>
          </a:p>
          <a:p>
            <a:pPr>
              <a:buFont typeface="Wingdings" pitchFamily="2" charset="2"/>
              <a:buChar char="§"/>
            </a:pPr>
            <a:r>
              <a:rPr lang="vi-VN" dirty="0" smtClean="0"/>
              <a:t>Hút hầu họng nếu có dịch </a:t>
            </a:r>
            <a:r>
              <a:rPr lang="vi-VN" dirty="0" smtClean="0"/>
              <a:t>đàm</a:t>
            </a:r>
            <a:r>
              <a:rPr lang="en-US" dirty="0" smtClean="0"/>
              <a:t>.</a:t>
            </a:r>
            <a:endParaRPr lang="vi-VN" dirty="0" smtClean="0"/>
          </a:p>
          <a:p>
            <a:pPr>
              <a:buFont typeface="Wingdings" pitchFamily="2" charset="2"/>
              <a:buChar char="§"/>
            </a:pPr>
            <a:r>
              <a:rPr lang="vi-VN" dirty="0" smtClean="0"/>
              <a:t>Thở oxy để kiểm soát </a:t>
            </a:r>
            <a:r>
              <a:rPr lang="vi-VN" dirty="0" smtClean="0"/>
              <a:t>PaO2</a:t>
            </a:r>
            <a:r>
              <a:rPr lang="en-US" dirty="0" smtClean="0"/>
              <a:t>.</a:t>
            </a:r>
            <a:endParaRPr lang="vi-VN" dirty="0" smtClean="0"/>
          </a:p>
          <a:p>
            <a:pPr>
              <a:buFont typeface="Wingdings" pitchFamily="2" charset="2"/>
              <a:buChar char="§"/>
            </a:pPr>
            <a:r>
              <a:rPr lang="vi-VN" dirty="0" smtClean="0"/>
              <a:t>Thông khí nhân tạo nếu tình trạng thiếu oxy không cải </a:t>
            </a:r>
            <a:r>
              <a:rPr lang="vi-VN" dirty="0" smtClean="0"/>
              <a:t>thiện</a:t>
            </a:r>
            <a:r>
              <a:rPr lang="en-US" dirty="0" smtClean="0"/>
              <a:t>.</a:t>
            </a:r>
            <a:endParaRPr lang="vi-VN" dirty="0" smtClean="0"/>
          </a:p>
          <a:p>
            <a:pPr>
              <a:buFont typeface="Wingdings" pitchFamily="2" charset="2"/>
              <a:buChar char="Ø"/>
            </a:pPr>
            <a:r>
              <a:rPr lang="vi-VN" b="1" i="1" dirty="0" smtClean="0"/>
              <a:t>Điều trị bệnh lý và nguyên nhân:</a:t>
            </a:r>
          </a:p>
          <a:p>
            <a:pPr marL="0" indent="0">
              <a:buNone/>
            </a:pPr>
            <a:r>
              <a:rPr lang="vi-VN" dirty="0" smtClean="0"/>
              <a:t>Điều trị nguyên nhân SHH càng sớm càng tốt, giúp bệnh nhân tránh khỏi tình trạnh SHH nhanh chóng và tăng cơ hội </a:t>
            </a:r>
            <a:r>
              <a:rPr lang="vi-VN" dirty="0" smtClean="0"/>
              <a:t>sống</a:t>
            </a:r>
            <a:r>
              <a:rPr lang="en-US" dirty="0" smtClean="0"/>
              <a:t>.</a:t>
            </a:r>
            <a:endParaRPr lang="vi-VN" dirty="0" smtClean="0"/>
          </a:p>
          <a:p>
            <a:pPr>
              <a:buFont typeface="Wingdings" pitchFamily="2" charset="2"/>
              <a:buChar char="§"/>
            </a:pPr>
            <a:r>
              <a:rPr lang="vi-VN" dirty="0" smtClean="0"/>
              <a:t>Khó thở nhanh do viêm phù nề: kháng sinh, corticoid, adrenalin xịt họng.....</a:t>
            </a:r>
          </a:p>
          <a:p>
            <a:pPr>
              <a:buFont typeface="Wingdings" pitchFamily="2" charset="2"/>
              <a:buChar char="§"/>
            </a:pPr>
            <a:r>
              <a:rPr lang="vi-VN" dirty="0" smtClean="0"/>
              <a:t>Cơn hen phế quản: dùng thuốc giãn phế quản phun khí dung hoặc truyền TM....</a:t>
            </a:r>
            <a:endParaRPr lang="en-US" dirty="0"/>
          </a:p>
        </p:txBody>
      </p:sp>
    </p:spTree>
    <p:extLst>
      <p:ext uri="{BB962C8B-B14F-4D97-AF65-F5344CB8AC3E}">
        <p14:creationId xmlns:p14="http://schemas.microsoft.com/office/powerpoint/2010/main" val="1803579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868362"/>
          </a:xfrm>
        </p:spPr>
        <p:txBody>
          <a:bodyPr>
            <a:normAutofit/>
          </a:bodyPr>
          <a:lstStyle/>
          <a:p>
            <a:pPr algn="ctr"/>
            <a:r>
              <a:rPr lang="vi-VN" sz="4000" b="1" dirty="0" smtClean="0">
                <a:solidFill>
                  <a:srgbClr val="00B050"/>
                </a:solidFill>
              </a:rPr>
              <a:t>THÀNH VIÊN NHÓM</a:t>
            </a:r>
            <a:endParaRPr lang="en-US" sz="4000" b="1" dirty="0">
              <a:solidFill>
                <a:srgbClr val="00B050"/>
              </a:solidFill>
            </a:endParaRPr>
          </a:p>
        </p:txBody>
      </p:sp>
      <p:sp>
        <p:nvSpPr>
          <p:cNvPr id="4" name="Content Placeholder 3"/>
          <p:cNvSpPr>
            <a:spLocks noGrp="1"/>
          </p:cNvSpPr>
          <p:nvPr>
            <p:ph sz="quarter" idx="1"/>
          </p:nvPr>
        </p:nvSpPr>
        <p:spPr>
          <a:xfrm>
            <a:off x="228600" y="1295400"/>
            <a:ext cx="8534400" cy="5334000"/>
          </a:xfrm>
        </p:spPr>
        <p:txBody>
          <a:bodyPr>
            <a:normAutofit/>
          </a:bodyPr>
          <a:lstStyle/>
          <a:p>
            <a:pPr marL="0" indent="0">
              <a:lnSpc>
                <a:spcPct val="200000"/>
              </a:lnSpc>
              <a:buNone/>
            </a:pPr>
            <a:r>
              <a:rPr lang="vi-VN" sz="2600" b="1" dirty="0" smtClean="0">
                <a:latin typeface="Times New Roman" pitchFamily="18" charset="0"/>
                <a:cs typeface="Times New Roman" pitchFamily="18" charset="0"/>
              </a:rPr>
              <a:t>1. </a:t>
            </a:r>
            <a:r>
              <a:rPr lang="en-US" sz="2600" b="1" dirty="0" err="1" smtClean="0">
                <a:latin typeface="Times New Roman" pitchFamily="18" charset="0"/>
                <a:cs typeface="Times New Roman" pitchFamily="18" charset="0"/>
              </a:rPr>
              <a:t>Nguyễn</a:t>
            </a:r>
            <a:r>
              <a:rPr lang="en-US" sz="2600" b="1" dirty="0" smtClean="0">
                <a:latin typeface="Times New Roman" pitchFamily="18" charset="0"/>
                <a:cs typeface="Times New Roman" pitchFamily="18" charset="0"/>
              </a:rPr>
              <a:t> </a:t>
            </a:r>
            <a:r>
              <a:rPr lang="vi-VN" sz="2600" b="1" dirty="0" err="1" smtClean="0">
                <a:latin typeface="Times New Roman" pitchFamily="18" charset="0"/>
                <a:cs typeface="Times New Roman" pitchFamily="18" charset="0"/>
              </a:rPr>
              <a:t>T</a:t>
            </a:r>
            <a:r>
              <a:rPr lang="en-US" sz="2600" b="1" dirty="0" err="1" smtClean="0">
                <a:latin typeface="Times New Roman" pitchFamily="18" charset="0"/>
                <a:cs typeface="Times New Roman" pitchFamily="18" charset="0"/>
              </a:rPr>
              <a:t>hị</a:t>
            </a:r>
            <a:r>
              <a:rPr lang="en-US" sz="2600" b="1" dirty="0" smtClean="0">
                <a:latin typeface="Times New Roman" pitchFamily="18" charset="0"/>
                <a:cs typeface="Times New Roman" pitchFamily="18" charset="0"/>
              </a:rPr>
              <a:t> </a:t>
            </a:r>
            <a:r>
              <a:rPr lang="en-US" sz="2600" b="1" dirty="0">
                <a:latin typeface="Times New Roman" pitchFamily="18" charset="0"/>
                <a:cs typeface="Times New Roman" pitchFamily="18" charset="0"/>
              </a:rPr>
              <a:t>Thu </a:t>
            </a:r>
            <a:r>
              <a:rPr lang="en-US" sz="2600" b="1" dirty="0" err="1" smtClean="0">
                <a:latin typeface="Times New Roman" pitchFamily="18" charset="0"/>
                <a:cs typeface="Times New Roman" pitchFamily="18" charset="0"/>
              </a:rPr>
              <a:t>Thảo</a:t>
            </a:r>
            <a:r>
              <a:rPr lang="en-US" sz="2600" b="1" dirty="0" smtClean="0">
                <a:latin typeface="Times New Roman" pitchFamily="18" charset="0"/>
                <a:cs typeface="Times New Roman" pitchFamily="18" charset="0"/>
              </a:rPr>
              <a:t>	  </a:t>
            </a:r>
            <a:r>
              <a:rPr lang="vi-VN" sz="2600" b="1" dirty="0" smtClean="0">
                <a:latin typeface="Times New Roman" pitchFamily="18" charset="0"/>
                <a:cs typeface="Times New Roman" pitchFamily="18" charset="0"/>
              </a:rPr>
              <a:t>      </a:t>
            </a:r>
            <a:r>
              <a:rPr lang="en-US" sz="2600" b="1" dirty="0" smtClean="0">
                <a:latin typeface="Times New Roman" pitchFamily="18" charset="0"/>
                <a:cs typeface="Times New Roman" pitchFamily="18" charset="0"/>
              </a:rPr>
              <a:t> </a:t>
            </a:r>
            <a:r>
              <a:rPr lang="en-US" sz="2600" b="1" dirty="0">
                <a:latin typeface="Times New Roman" pitchFamily="18" charset="0"/>
                <a:cs typeface="Times New Roman" pitchFamily="18" charset="0"/>
              </a:rPr>
              <a:t>5. </a:t>
            </a:r>
            <a:r>
              <a:rPr lang="en-US" sz="2600" b="1" dirty="0" err="1">
                <a:latin typeface="Times New Roman" pitchFamily="18" charset="0"/>
                <a:cs typeface="Times New Roman" pitchFamily="18" charset="0"/>
              </a:rPr>
              <a:t>Võ</a:t>
            </a:r>
            <a:r>
              <a:rPr lang="en-US" sz="2600" b="1" dirty="0">
                <a:latin typeface="Times New Roman" pitchFamily="18" charset="0"/>
                <a:cs typeface="Times New Roman" pitchFamily="18" charset="0"/>
              </a:rPr>
              <a:t> </a:t>
            </a:r>
            <a:r>
              <a:rPr lang="en-US" sz="2600" b="1" dirty="0" err="1">
                <a:latin typeface="Times New Roman" pitchFamily="18" charset="0"/>
                <a:cs typeface="Times New Roman" pitchFamily="18" charset="0"/>
              </a:rPr>
              <a:t>Thị</a:t>
            </a:r>
            <a:r>
              <a:rPr lang="en-US" sz="2600" b="1" dirty="0">
                <a:latin typeface="Times New Roman" pitchFamily="18" charset="0"/>
                <a:cs typeface="Times New Roman" pitchFamily="18" charset="0"/>
              </a:rPr>
              <a:t> </a:t>
            </a:r>
            <a:r>
              <a:rPr lang="en-US" sz="2600" b="1" dirty="0" err="1">
                <a:latin typeface="Times New Roman" pitchFamily="18" charset="0"/>
                <a:cs typeface="Times New Roman" pitchFamily="18" charset="0"/>
              </a:rPr>
              <a:t>Hạnh</a:t>
            </a:r>
            <a:endParaRPr lang="en-US" sz="2600" b="1" dirty="0">
              <a:latin typeface="Times New Roman" pitchFamily="18" charset="0"/>
              <a:cs typeface="Times New Roman" pitchFamily="18" charset="0"/>
            </a:endParaRPr>
          </a:p>
          <a:p>
            <a:pPr marL="0" indent="0">
              <a:lnSpc>
                <a:spcPct val="200000"/>
              </a:lnSpc>
              <a:buNone/>
            </a:pPr>
            <a:r>
              <a:rPr lang="en-US" sz="2600" b="1" dirty="0">
                <a:latin typeface="Times New Roman" pitchFamily="18" charset="0"/>
                <a:cs typeface="Times New Roman" pitchFamily="18" charset="0"/>
              </a:rPr>
              <a:t>2. </a:t>
            </a:r>
            <a:r>
              <a:rPr lang="vi-VN" sz="2600" b="1" dirty="0" smtClean="0">
                <a:latin typeface="Times New Roman" pitchFamily="18" charset="0"/>
                <a:cs typeface="Times New Roman" pitchFamily="18" charset="0"/>
              </a:rPr>
              <a:t>Phạm</a:t>
            </a:r>
            <a:r>
              <a:rPr lang="en-US" sz="2600" b="1" dirty="0" smtClean="0">
                <a:latin typeface="Times New Roman" pitchFamily="18" charset="0"/>
                <a:cs typeface="Times New Roman" pitchFamily="18" charset="0"/>
              </a:rPr>
              <a:t> </a:t>
            </a:r>
            <a:r>
              <a:rPr lang="en-US" sz="2600" b="1" dirty="0" err="1">
                <a:latin typeface="Times New Roman" pitchFamily="18" charset="0"/>
                <a:cs typeface="Times New Roman" pitchFamily="18" charset="0"/>
              </a:rPr>
              <a:t>Thị</a:t>
            </a:r>
            <a:r>
              <a:rPr lang="en-US" sz="2600" b="1" dirty="0">
                <a:latin typeface="Times New Roman" pitchFamily="18" charset="0"/>
                <a:cs typeface="Times New Roman" pitchFamily="18" charset="0"/>
              </a:rPr>
              <a:t> </a:t>
            </a:r>
            <a:r>
              <a:rPr lang="en-US" sz="2600" b="1" dirty="0" err="1">
                <a:latin typeface="Times New Roman" pitchFamily="18" charset="0"/>
                <a:cs typeface="Times New Roman" pitchFamily="18" charset="0"/>
              </a:rPr>
              <a:t>Bích</a:t>
            </a:r>
            <a:r>
              <a:rPr lang="en-US" sz="2600" b="1" dirty="0">
                <a:latin typeface="Times New Roman" pitchFamily="18" charset="0"/>
                <a:cs typeface="Times New Roman" pitchFamily="18" charset="0"/>
              </a:rPr>
              <a:t> </a:t>
            </a:r>
            <a:r>
              <a:rPr lang="en-US" sz="2600" b="1" dirty="0" err="1">
                <a:latin typeface="Times New Roman" pitchFamily="18" charset="0"/>
                <a:cs typeface="Times New Roman" pitchFamily="18" charset="0"/>
              </a:rPr>
              <a:t>Ph</a:t>
            </a:r>
            <a:r>
              <a:rPr lang="vi-VN" sz="2600" b="1" dirty="0">
                <a:latin typeface="Times New Roman" pitchFamily="18" charset="0"/>
                <a:cs typeface="Times New Roman" pitchFamily="18" charset="0"/>
              </a:rPr>
              <a:t>ươn</a:t>
            </a:r>
            <a:r>
              <a:rPr lang="en-US" sz="2600" b="1" dirty="0">
                <a:latin typeface="Times New Roman" pitchFamily="18" charset="0"/>
                <a:cs typeface="Times New Roman" pitchFamily="18" charset="0"/>
              </a:rPr>
              <a:t>g  </a:t>
            </a:r>
            <a:r>
              <a:rPr lang="vi-VN" sz="2600" b="1" dirty="0" smtClean="0">
                <a:latin typeface="Times New Roman" pitchFamily="18" charset="0"/>
                <a:cs typeface="Times New Roman" pitchFamily="18" charset="0"/>
              </a:rPr>
              <a:t>    </a:t>
            </a:r>
            <a:r>
              <a:rPr lang="en-US" sz="2600" b="1" dirty="0" smtClean="0">
                <a:latin typeface="Times New Roman" pitchFamily="18" charset="0"/>
                <a:cs typeface="Times New Roman" pitchFamily="18" charset="0"/>
              </a:rPr>
              <a:t> </a:t>
            </a:r>
            <a:r>
              <a:rPr lang="vi-VN" sz="2600" b="1" dirty="0" smtClean="0">
                <a:latin typeface="Times New Roman" pitchFamily="18" charset="0"/>
                <a:cs typeface="Times New Roman" pitchFamily="18" charset="0"/>
              </a:rPr>
              <a:t>      </a:t>
            </a:r>
            <a:r>
              <a:rPr lang="en-US" sz="2600" b="1" dirty="0" smtClean="0">
                <a:latin typeface="Times New Roman" pitchFamily="18" charset="0"/>
                <a:cs typeface="Times New Roman" pitchFamily="18" charset="0"/>
              </a:rPr>
              <a:t>6</a:t>
            </a:r>
            <a:r>
              <a:rPr lang="en-US" sz="2600" b="1" dirty="0">
                <a:latin typeface="Times New Roman" pitchFamily="18" charset="0"/>
                <a:cs typeface="Times New Roman" pitchFamily="18" charset="0"/>
              </a:rPr>
              <a:t>. </a:t>
            </a:r>
            <a:r>
              <a:rPr lang="en-US" sz="2600" b="1" dirty="0" err="1">
                <a:latin typeface="Times New Roman" pitchFamily="18" charset="0"/>
                <a:cs typeface="Times New Roman" pitchFamily="18" charset="0"/>
              </a:rPr>
              <a:t>Võ</a:t>
            </a:r>
            <a:r>
              <a:rPr lang="en-US" sz="2600" b="1" dirty="0">
                <a:latin typeface="Times New Roman" pitchFamily="18" charset="0"/>
                <a:cs typeface="Times New Roman" pitchFamily="18" charset="0"/>
              </a:rPr>
              <a:t> </a:t>
            </a:r>
            <a:r>
              <a:rPr lang="en-US" sz="2600" b="1" dirty="0" err="1">
                <a:latin typeface="Times New Roman" pitchFamily="18" charset="0"/>
                <a:cs typeface="Times New Roman" pitchFamily="18" charset="0"/>
              </a:rPr>
              <a:t>Thị</a:t>
            </a:r>
            <a:r>
              <a:rPr lang="en-US" sz="2600" b="1" dirty="0">
                <a:latin typeface="Times New Roman" pitchFamily="18" charset="0"/>
                <a:cs typeface="Times New Roman" pitchFamily="18" charset="0"/>
              </a:rPr>
              <a:t> </a:t>
            </a:r>
            <a:r>
              <a:rPr lang="en-US" sz="2600" b="1" dirty="0" err="1">
                <a:latin typeface="Times New Roman" pitchFamily="18" charset="0"/>
                <a:cs typeface="Times New Roman" pitchFamily="18" charset="0"/>
              </a:rPr>
              <a:t>Hồng</a:t>
            </a:r>
            <a:r>
              <a:rPr lang="en-US" sz="2600" b="1" dirty="0">
                <a:latin typeface="Times New Roman" pitchFamily="18" charset="0"/>
                <a:cs typeface="Times New Roman" pitchFamily="18" charset="0"/>
              </a:rPr>
              <a:t> </a:t>
            </a:r>
            <a:r>
              <a:rPr lang="en-US" sz="2600" b="1" dirty="0" err="1">
                <a:latin typeface="Times New Roman" pitchFamily="18" charset="0"/>
                <a:cs typeface="Times New Roman" pitchFamily="18" charset="0"/>
              </a:rPr>
              <a:t>Nhung</a:t>
            </a:r>
            <a:endParaRPr lang="en-US" sz="2600" b="1" dirty="0">
              <a:latin typeface="Times New Roman" pitchFamily="18" charset="0"/>
              <a:cs typeface="Times New Roman" pitchFamily="18" charset="0"/>
            </a:endParaRPr>
          </a:p>
          <a:p>
            <a:pPr marL="0" indent="0">
              <a:lnSpc>
                <a:spcPct val="200000"/>
              </a:lnSpc>
              <a:buNone/>
            </a:pPr>
            <a:r>
              <a:rPr lang="en-US" sz="2600" b="1" dirty="0">
                <a:latin typeface="Times New Roman" pitchFamily="18" charset="0"/>
                <a:cs typeface="Times New Roman" pitchFamily="18" charset="0"/>
              </a:rPr>
              <a:t>3. </a:t>
            </a:r>
            <a:r>
              <a:rPr lang="en-US" sz="2600" b="1" dirty="0" err="1">
                <a:latin typeface="Times New Roman" pitchFamily="18" charset="0"/>
                <a:cs typeface="Times New Roman" pitchFamily="18" charset="0"/>
              </a:rPr>
              <a:t>Phan</a:t>
            </a:r>
            <a:r>
              <a:rPr lang="en-US" sz="2600" b="1" dirty="0">
                <a:latin typeface="Times New Roman" pitchFamily="18" charset="0"/>
                <a:cs typeface="Times New Roman" pitchFamily="18" charset="0"/>
              </a:rPr>
              <a:t> </a:t>
            </a:r>
            <a:r>
              <a:rPr lang="en-US" sz="2600" b="1" dirty="0" err="1">
                <a:latin typeface="Times New Roman" pitchFamily="18" charset="0"/>
                <a:cs typeface="Times New Roman" pitchFamily="18" charset="0"/>
              </a:rPr>
              <a:t>Kiều</a:t>
            </a:r>
            <a:r>
              <a:rPr lang="en-US" sz="2600" b="1" dirty="0">
                <a:latin typeface="Times New Roman" pitchFamily="18" charset="0"/>
                <a:cs typeface="Times New Roman" pitchFamily="18" charset="0"/>
              </a:rPr>
              <a:t> Lam </a:t>
            </a:r>
            <a:r>
              <a:rPr lang="en-US" sz="2600" b="1" dirty="0" err="1">
                <a:latin typeface="Times New Roman" pitchFamily="18" charset="0"/>
                <a:cs typeface="Times New Roman" pitchFamily="18" charset="0"/>
              </a:rPr>
              <a:t>Ph</a:t>
            </a:r>
            <a:r>
              <a:rPr lang="vi-VN" sz="2600" b="1" dirty="0">
                <a:latin typeface="Times New Roman" pitchFamily="18" charset="0"/>
                <a:cs typeface="Times New Roman" pitchFamily="18" charset="0"/>
              </a:rPr>
              <a:t>ươn</a:t>
            </a:r>
            <a:r>
              <a:rPr lang="en-US" sz="2600" b="1" dirty="0">
                <a:latin typeface="Times New Roman" pitchFamily="18" charset="0"/>
                <a:cs typeface="Times New Roman" pitchFamily="18" charset="0"/>
              </a:rPr>
              <a:t>g    </a:t>
            </a:r>
            <a:r>
              <a:rPr lang="vi-VN" sz="2600" b="1" dirty="0" smtClean="0">
                <a:latin typeface="Times New Roman" pitchFamily="18" charset="0"/>
                <a:cs typeface="Times New Roman" pitchFamily="18" charset="0"/>
              </a:rPr>
              <a:t>    </a:t>
            </a:r>
            <a:r>
              <a:rPr lang="en-US" sz="2600" b="1" dirty="0" smtClean="0">
                <a:latin typeface="Times New Roman" pitchFamily="18" charset="0"/>
                <a:cs typeface="Times New Roman" pitchFamily="18" charset="0"/>
              </a:rPr>
              <a:t> </a:t>
            </a:r>
            <a:r>
              <a:rPr lang="vi-VN" sz="2600" b="1" dirty="0" smtClean="0">
                <a:latin typeface="Times New Roman" pitchFamily="18" charset="0"/>
                <a:cs typeface="Times New Roman" pitchFamily="18" charset="0"/>
              </a:rPr>
              <a:t> </a:t>
            </a:r>
            <a:r>
              <a:rPr lang="en-US" sz="2600" b="1" dirty="0" smtClean="0">
                <a:latin typeface="Times New Roman" pitchFamily="18" charset="0"/>
                <a:cs typeface="Times New Roman" pitchFamily="18" charset="0"/>
              </a:rPr>
              <a:t>7</a:t>
            </a:r>
            <a:r>
              <a:rPr lang="en-US" sz="2600" b="1" dirty="0">
                <a:latin typeface="Times New Roman" pitchFamily="18" charset="0"/>
                <a:cs typeface="Times New Roman" pitchFamily="18" charset="0"/>
              </a:rPr>
              <a:t>. </a:t>
            </a:r>
            <a:r>
              <a:rPr lang="en-US" sz="2600" b="1" dirty="0" err="1">
                <a:latin typeface="Times New Roman" pitchFamily="18" charset="0"/>
                <a:cs typeface="Times New Roman" pitchFamily="18" charset="0"/>
              </a:rPr>
              <a:t>Trần</a:t>
            </a:r>
            <a:r>
              <a:rPr lang="en-US" sz="2600" b="1" dirty="0">
                <a:latin typeface="Times New Roman" pitchFamily="18" charset="0"/>
                <a:cs typeface="Times New Roman" pitchFamily="18" charset="0"/>
              </a:rPr>
              <a:t> </a:t>
            </a:r>
            <a:r>
              <a:rPr lang="en-US" sz="2600" b="1" dirty="0" err="1">
                <a:latin typeface="Times New Roman" pitchFamily="18" charset="0"/>
                <a:cs typeface="Times New Roman" pitchFamily="18" charset="0"/>
              </a:rPr>
              <a:t>Thị</a:t>
            </a:r>
            <a:r>
              <a:rPr lang="en-US" sz="2600" b="1" dirty="0">
                <a:latin typeface="Times New Roman" pitchFamily="18" charset="0"/>
                <a:cs typeface="Times New Roman" pitchFamily="18" charset="0"/>
              </a:rPr>
              <a:t> Mai </a:t>
            </a:r>
            <a:r>
              <a:rPr lang="en-US" sz="2600" b="1" dirty="0" err="1">
                <a:latin typeface="Times New Roman" pitchFamily="18" charset="0"/>
                <a:cs typeface="Times New Roman" pitchFamily="18" charset="0"/>
              </a:rPr>
              <a:t>Ph</a:t>
            </a:r>
            <a:r>
              <a:rPr lang="vi-VN" sz="2600" b="1" dirty="0">
                <a:latin typeface="Times New Roman" pitchFamily="18" charset="0"/>
                <a:cs typeface="Times New Roman" pitchFamily="18" charset="0"/>
              </a:rPr>
              <a:t>ươn</a:t>
            </a:r>
            <a:r>
              <a:rPr lang="en-US" sz="2600" b="1" dirty="0">
                <a:latin typeface="Times New Roman" pitchFamily="18" charset="0"/>
                <a:cs typeface="Times New Roman" pitchFamily="18" charset="0"/>
              </a:rPr>
              <a:t>g</a:t>
            </a:r>
          </a:p>
          <a:p>
            <a:pPr marL="0" indent="0">
              <a:lnSpc>
                <a:spcPct val="200000"/>
              </a:lnSpc>
              <a:buNone/>
            </a:pPr>
            <a:r>
              <a:rPr lang="en-US" sz="2600" b="1" dirty="0">
                <a:latin typeface="Times New Roman" pitchFamily="18" charset="0"/>
                <a:cs typeface="Times New Roman" pitchFamily="18" charset="0"/>
              </a:rPr>
              <a:t>4. </a:t>
            </a:r>
            <a:r>
              <a:rPr lang="en-US" sz="2600" b="1" dirty="0" err="1">
                <a:latin typeface="Times New Roman" pitchFamily="18" charset="0"/>
                <a:cs typeface="Times New Roman" pitchFamily="18" charset="0"/>
              </a:rPr>
              <a:t>Nguyễn</a:t>
            </a:r>
            <a:r>
              <a:rPr lang="en-US" sz="2600" b="1" dirty="0">
                <a:latin typeface="Times New Roman" pitchFamily="18" charset="0"/>
                <a:cs typeface="Times New Roman" pitchFamily="18" charset="0"/>
              </a:rPr>
              <a:t> </a:t>
            </a:r>
            <a:r>
              <a:rPr lang="en-US" sz="2600" b="1" dirty="0" err="1">
                <a:latin typeface="Times New Roman" pitchFamily="18" charset="0"/>
                <a:cs typeface="Times New Roman" pitchFamily="18" charset="0"/>
              </a:rPr>
              <a:t>Thị</a:t>
            </a:r>
            <a:r>
              <a:rPr lang="en-US" sz="2600" b="1" dirty="0">
                <a:latin typeface="Times New Roman" pitchFamily="18" charset="0"/>
                <a:cs typeface="Times New Roman" pitchFamily="18" charset="0"/>
              </a:rPr>
              <a:t> </a:t>
            </a:r>
            <a:r>
              <a:rPr lang="en-US" sz="2600" b="1" dirty="0" err="1">
                <a:latin typeface="Times New Roman" pitchFamily="18" charset="0"/>
                <a:cs typeface="Times New Roman" pitchFamily="18" charset="0"/>
              </a:rPr>
              <a:t>Ph</a:t>
            </a:r>
            <a:r>
              <a:rPr lang="vi-VN" sz="2600" b="1" dirty="0">
                <a:latin typeface="Times New Roman" pitchFamily="18" charset="0"/>
                <a:cs typeface="Times New Roman" pitchFamily="18" charset="0"/>
              </a:rPr>
              <a:t>ượng</a:t>
            </a:r>
            <a:r>
              <a:rPr lang="en-US" sz="2600" b="1" dirty="0">
                <a:latin typeface="Times New Roman" pitchFamily="18" charset="0"/>
                <a:cs typeface="Times New Roman" pitchFamily="18" charset="0"/>
              </a:rPr>
              <a:t>	 </a:t>
            </a:r>
            <a:r>
              <a:rPr lang="vi-VN" sz="2600" b="1" dirty="0" smtClean="0">
                <a:latin typeface="Times New Roman" pitchFamily="18" charset="0"/>
                <a:cs typeface="Times New Roman" pitchFamily="18" charset="0"/>
              </a:rPr>
              <a:t>    </a:t>
            </a:r>
            <a:r>
              <a:rPr lang="vi-VN" sz="2600" b="1" dirty="0">
                <a:latin typeface="Times New Roman" pitchFamily="18" charset="0"/>
                <a:cs typeface="Times New Roman" pitchFamily="18" charset="0"/>
              </a:rPr>
              <a:t> </a:t>
            </a:r>
            <a:r>
              <a:rPr lang="vi-VN" sz="2600" b="1" dirty="0" smtClean="0">
                <a:latin typeface="Times New Roman" pitchFamily="18" charset="0"/>
                <a:cs typeface="Times New Roman" pitchFamily="18" charset="0"/>
              </a:rPr>
              <a:t>   </a:t>
            </a:r>
            <a:r>
              <a:rPr lang="en-US" sz="2600" b="1" dirty="0" smtClean="0">
                <a:latin typeface="Times New Roman" pitchFamily="18" charset="0"/>
                <a:cs typeface="Times New Roman" pitchFamily="18" charset="0"/>
              </a:rPr>
              <a:t> </a:t>
            </a:r>
            <a:r>
              <a:rPr lang="en-US" sz="2600" b="1" dirty="0">
                <a:latin typeface="Times New Roman" pitchFamily="18" charset="0"/>
                <a:cs typeface="Times New Roman" pitchFamily="18" charset="0"/>
              </a:rPr>
              <a:t>8. Cao </a:t>
            </a:r>
            <a:r>
              <a:rPr lang="en-US" sz="2600" b="1" dirty="0" err="1">
                <a:latin typeface="Times New Roman" pitchFamily="18" charset="0"/>
                <a:cs typeface="Times New Roman" pitchFamily="18" charset="0"/>
              </a:rPr>
              <a:t>Hà</a:t>
            </a:r>
            <a:r>
              <a:rPr lang="en-US" sz="2600" b="1" dirty="0">
                <a:latin typeface="Times New Roman" pitchFamily="18" charset="0"/>
                <a:cs typeface="Times New Roman" pitchFamily="18" charset="0"/>
              </a:rPr>
              <a:t> </a:t>
            </a:r>
            <a:r>
              <a:rPr lang="en-US" sz="2600" b="1" dirty="0" err="1">
                <a:latin typeface="Times New Roman" pitchFamily="18" charset="0"/>
                <a:cs typeface="Times New Roman" pitchFamily="18" charset="0"/>
              </a:rPr>
              <a:t>Trang</a:t>
            </a:r>
            <a:endParaRPr lang="en-US" sz="2600" b="1" dirty="0">
              <a:latin typeface="Times New Roman" pitchFamily="18" charset="0"/>
              <a:cs typeface="Times New Roman" pitchFamily="18" charset="0"/>
            </a:endParaRPr>
          </a:p>
          <a:p>
            <a:pPr marL="0" indent="0">
              <a:lnSpc>
                <a:spcPct val="200000"/>
              </a:lnSpc>
              <a:buNone/>
            </a:pPr>
            <a:r>
              <a:rPr lang="en-US" sz="2600" b="1" dirty="0">
                <a:latin typeface="Times New Roman" pitchFamily="18" charset="0"/>
                <a:cs typeface="Times New Roman" pitchFamily="18" charset="0"/>
              </a:rPr>
              <a:t>	</a:t>
            </a:r>
            <a:r>
              <a:rPr lang="en-US" sz="2600" b="1" dirty="0" smtClean="0">
                <a:latin typeface="Times New Roman" pitchFamily="18" charset="0"/>
                <a:cs typeface="Times New Roman" pitchFamily="18" charset="0"/>
              </a:rPr>
              <a:t>			   </a:t>
            </a:r>
            <a:r>
              <a:rPr lang="vi-VN" sz="2600" b="1" dirty="0" smtClean="0">
                <a:latin typeface="Times New Roman" pitchFamily="18" charset="0"/>
                <a:cs typeface="Times New Roman" pitchFamily="18" charset="0"/>
              </a:rPr>
              <a:t>   </a:t>
            </a:r>
            <a:r>
              <a:rPr lang="en-US" sz="2600" b="1" dirty="0" smtClean="0">
                <a:latin typeface="Times New Roman" pitchFamily="18" charset="0"/>
                <a:cs typeface="Times New Roman" pitchFamily="18" charset="0"/>
              </a:rPr>
              <a:t> </a:t>
            </a:r>
            <a:r>
              <a:rPr lang="en-US" sz="2600" b="1" dirty="0">
                <a:latin typeface="Times New Roman" pitchFamily="18" charset="0"/>
                <a:cs typeface="Times New Roman" pitchFamily="18" charset="0"/>
              </a:rPr>
              <a:t>9. </a:t>
            </a:r>
            <a:r>
              <a:rPr lang="en-US" sz="2600" b="1" dirty="0" err="1">
                <a:latin typeface="Times New Roman" pitchFamily="18" charset="0"/>
                <a:cs typeface="Times New Roman" pitchFamily="18" charset="0"/>
              </a:rPr>
              <a:t>Phạm</a:t>
            </a:r>
            <a:r>
              <a:rPr lang="en-US" sz="2600" b="1" dirty="0">
                <a:latin typeface="Times New Roman" pitchFamily="18" charset="0"/>
                <a:cs typeface="Times New Roman" pitchFamily="18" charset="0"/>
              </a:rPr>
              <a:t> </a:t>
            </a:r>
            <a:r>
              <a:rPr lang="en-US" sz="2600" b="1" dirty="0" err="1">
                <a:latin typeface="Times New Roman" pitchFamily="18" charset="0"/>
                <a:cs typeface="Times New Roman" pitchFamily="18" charset="0"/>
              </a:rPr>
              <a:t>Thị</a:t>
            </a:r>
            <a:r>
              <a:rPr lang="en-US" sz="2600" b="1" dirty="0">
                <a:latin typeface="Times New Roman" pitchFamily="18" charset="0"/>
                <a:cs typeface="Times New Roman" pitchFamily="18" charset="0"/>
              </a:rPr>
              <a:t> </a:t>
            </a:r>
            <a:r>
              <a:rPr lang="en-US" sz="2600" b="1" dirty="0" smtClean="0">
                <a:latin typeface="Times New Roman" pitchFamily="18" charset="0"/>
                <a:cs typeface="Times New Roman" pitchFamily="18" charset="0"/>
              </a:rPr>
              <a:t>T</a:t>
            </a:r>
            <a:r>
              <a:rPr lang="vi-VN" sz="2600" b="1" dirty="0" smtClean="0">
                <a:latin typeface="Times New Roman" pitchFamily="18" charset="0"/>
                <a:cs typeface="Times New Roman" pitchFamily="18" charset="0"/>
              </a:rPr>
              <a:t>hùy </a:t>
            </a:r>
            <a:r>
              <a:rPr lang="en-US" sz="2600" b="1" dirty="0" err="1" smtClean="0">
                <a:latin typeface="Times New Roman" pitchFamily="18" charset="0"/>
                <a:cs typeface="Times New Roman" pitchFamily="18" charset="0"/>
              </a:rPr>
              <a:t>Trang</a:t>
            </a:r>
            <a:endParaRPr lang="en-US" sz="2600" b="1" dirty="0">
              <a:latin typeface="Times New Roman" pitchFamily="18" charset="0"/>
              <a:cs typeface="Times New Roman" pitchFamily="18" charset="0"/>
            </a:endParaRPr>
          </a:p>
          <a:p>
            <a:pPr marL="0" indent="0">
              <a:lnSpc>
                <a:spcPct val="200000"/>
              </a:lnSpc>
              <a:buNone/>
            </a:pPr>
            <a:endParaRPr lang="en-US" sz="2600" dirty="0">
              <a:latin typeface="Times New Roman" pitchFamily="18" charset="0"/>
              <a:cs typeface="Times New Roman" pitchFamily="18" charset="0"/>
            </a:endParaRPr>
          </a:p>
          <a:p>
            <a:pPr marL="0" indent="0">
              <a:buNone/>
            </a:pPr>
            <a:endParaRPr lang="en-US" dirty="0"/>
          </a:p>
          <a:p>
            <a:endParaRPr lang="en-US" dirty="0"/>
          </a:p>
        </p:txBody>
      </p:sp>
    </p:spTree>
    <p:extLst>
      <p:ext uri="{BB962C8B-B14F-4D97-AF65-F5344CB8AC3E}">
        <p14:creationId xmlns:p14="http://schemas.microsoft.com/office/powerpoint/2010/main" val="1738610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fade">
                                      <p:cBhvr>
                                        <p:cTn id="14" dur="1000"/>
                                        <p:tgtEl>
                                          <p:spTgt spid="4">
                                            <p:txEl>
                                              <p:pRg st="0" end="0"/>
                                            </p:txEl>
                                          </p:spTgt>
                                        </p:tgtEl>
                                      </p:cBhvr>
                                    </p:animEffect>
                                    <p:anim calcmode="lin" valueType="num">
                                      <p:cBhvr>
                                        <p:cTn id="15"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xEl>
                                              <p:pRg st="1" end="1"/>
                                            </p:txEl>
                                          </p:spTgt>
                                        </p:tgtEl>
                                        <p:attrNameLst>
                                          <p:attrName>style.visibility</p:attrName>
                                        </p:attrNameLst>
                                      </p:cBhvr>
                                      <p:to>
                                        <p:strVal val="visible"/>
                                      </p:to>
                                    </p:set>
                                    <p:animEffect transition="in" filter="fade">
                                      <p:cBhvr>
                                        <p:cTn id="21" dur="1000"/>
                                        <p:tgtEl>
                                          <p:spTgt spid="4">
                                            <p:txEl>
                                              <p:pRg st="1" end="1"/>
                                            </p:txEl>
                                          </p:spTgt>
                                        </p:tgtEl>
                                      </p:cBhvr>
                                    </p:animEffect>
                                    <p:anim calcmode="lin" valueType="num">
                                      <p:cBhvr>
                                        <p:cTn id="22"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
                                            <p:txEl>
                                              <p:pRg st="2" end="2"/>
                                            </p:txEl>
                                          </p:spTgt>
                                        </p:tgtEl>
                                        <p:attrNameLst>
                                          <p:attrName>style.visibility</p:attrName>
                                        </p:attrNameLst>
                                      </p:cBhvr>
                                      <p:to>
                                        <p:strVal val="visible"/>
                                      </p:to>
                                    </p:set>
                                    <p:animEffect transition="in" filter="fade">
                                      <p:cBhvr>
                                        <p:cTn id="28" dur="1000"/>
                                        <p:tgtEl>
                                          <p:spTgt spid="4">
                                            <p:txEl>
                                              <p:pRg st="2" end="2"/>
                                            </p:txEl>
                                          </p:spTgt>
                                        </p:tgtEl>
                                      </p:cBhvr>
                                    </p:animEffect>
                                    <p:anim calcmode="lin" valueType="num">
                                      <p:cBhvr>
                                        <p:cTn id="29"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4">
                                            <p:txEl>
                                              <p:pRg st="3" end="3"/>
                                            </p:txEl>
                                          </p:spTgt>
                                        </p:tgtEl>
                                        <p:attrNameLst>
                                          <p:attrName>style.visibility</p:attrName>
                                        </p:attrNameLst>
                                      </p:cBhvr>
                                      <p:to>
                                        <p:strVal val="visible"/>
                                      </p:to>
                                    </p:set>
                                    <p:animEffect transition="in" filter="fade">
                                      <p:cBhvr>
                                        <p:cTn id="35" dur="1000"/>
                                        <p:tgtEl>
                                          <p:spTgt spid="4">
                                            <p:txEl>
                                              <p:pRg st="3" end="3"/>
                                            </p:txEl>
                                          </p:spTgt>
                                        </p:tgtEl>
                                      </p:cBhvr>
                                    </p:animEffect>
                                    <p:anim calcmode="lin" valueType="num">
                                      <p:cBhvr>
                                        <p:cTn id="36"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4">
                                            <p:txEl>
                                              <p:pRg st="4" end="4"/>
                                            </p:txEl>
                                          </p:spTgt>
                                        </p:tgtEl>
                                        <p:attrNameLst>
                                          <p:attrName>style.visibility</p:attrName>
                                        </p:attrNameLst>
                                      </p:cBhvr>
                                      <p:to>
                                        <p:strVal val="visible"/>
                                      </p:to>
                                    </p:set>
                                    <p:animEffect transition="in" filter="fade">
                                      <p:cBhvr>
                                        <p:cTn id="42" dur="1000"/>
                                        <p:tgtEl>
                                          <p:spTgt spid="4">
                                            <p:txEl>
                                              <p:pRg st="4" end="4"/>
                                            </p:txEl>
                                          </p:spTgt>
                                        </p:tgtEl>
                                      </p:cBhvr>
                                    </p:animEffect>
                                    <p:anim calcmode="lin" valueType="num">
                                      <p:cBhvr>
                                        <p:cTn id="43"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639762"/>
          </a:xfrm>
        </p:spPr>
        <p:txBody>
          <a:bodyPr/>
          <a:lstStyle/>
          <a:p>
            <a:pPr algn="ctr"/>
            <a:r>
              <a:rPr lang="vi-VN" b="1" dirty="0" smtClean="0">
                <a:solidFill>
                  <a:srgbClr val="00B0F0"/>
                </a:solidFill>
              </a:rPr>
              <a:t>4. THỰC HIỆN KẾ HOẠCH CHĂM SÓC</a:t>
            </a:r>
            <a:endParaRPr lang="en-US" b="1" dirty="0">
              <a:solidFill>
                <a:srgbClr val="00B0F0"/>
              </a:solidFill>
            </a:endParaRPr>
          </a:p>
        </p:txBody>
      </p:sp>
      <p:sp>
        <p:nvSpPr>
          <p:cNvPr id="3" name="Content Placeholder 2"/>
          <p:cNvSpPr>
            <a:spLocks noGrp="1"/>
          </p:cNvSpPr>
          <p:nvPr>
            <p:ph sz="quarter" idx="1"/>
          </p:nvPr>
        </p:nvSpPr>
        <p:spPr>
          <a:xfrm>
            <a:off x="457200" y="1219200"/>
            <a:ext cx="8305800" cy="5254752"/>
          </a:xfrm>
        </p:spPr>
        <p:txBody>
          <a:bodyPr>
            <a:normAutofit/>
          </a:bodyPr>
          <a:lstStyle/>
          <a:p>
            <a:pPr>
              <a:buFont typeface="Wingdings" pitchFamily="2" charset="2"/>
              <a:buChar char="Ø"/>
            </a:pPr>
            <a:r>
              <a:rPr lang="vi-VN" b="1" i="1" dirty="0" smtClean="0"/>
              <a:t>Giảm lo lắng:</a:t>
            </a:r>
          </a:p>
          <a:p>
            <a:pPr>
              <a:buFont typeface="Wingdings" pitchFamily="2" charset="2"/>
              <a:buChar char="§"/>
            </a:pPr>
            <a:r>
              <a:rPr lang="vi-VN" dirty="0" smtClean="0"/>
              <a:t>Giúp BN hợp tác và giảm bớt nhu cầu oxy</a:t>
            </a:r>
          </a:p>
          <a:p>
            <a:pPr>
              <a:buFont typeface="Wingdings" pitchFamily="2" charset="2"/>
              <a:buChar char="§"/>
            </a:pPr>
            <a:r>
              <a:rPr lang="vi-VN" dirty="0" smtClean="0"/>
              <a:t>Môi trường yên tĩnh, thái độ quan tâm giúp BN bình tĩnh và tránh lo lắng</a:t>
            </a:r>
          </a:p>
          <a:p>
            <a:pPr>
              <a:buFont typeface="Wingdings" pitchFamily="2" charset="2"/>
              <a:buChar char="§"/>
            </a:pPr>
            <a:r>
              <a:rPr lang="vi-VN" dirty="0" smtClean="0"/>
              <a:t>Động viên giải thích rõ ràng cho BN đỡ hoảng sợ</a:t>
            </a:r>
          </a:p>
          <a:p>
            <a:pPr>
              <a:buFont typeface="Wingdings" pitchFamily="2" charset="2"/>
              <a:buChar char="Ø"/>
            </a:pPr>
            <a:r>
              <a:rPr lang="vi-VN" b="1" i="1" dirty="0" smtClean="0"/>
              <a:t>Phòng và xử lý biến chứng</a:t>
            </a:r>
          </a:p>
          <a:p>
            <a:pPr>
              <a:buFont typeface="Wingdings" pitchFamily="2" charset="2"/>
              <a:buChar char="§"/>
            </a:pPr>
            <a:r>
              <a:rPr lang="vi-VN" dirty="0" smtClean="0"/>
              <a:t>Biến chứng do máy thở</a:t>
            </a:r>
          </a:p>
          <a:p>
            <a:pPr>
              <a:buFont typeface="Wingdings" pitchFamily="2" charset="2"/>
              <a:buChar char="§"/>
            </a:pPr>
            <a:r>
              <a:rPr lang="vi-VN" dirty="0" smtClean="0"/>
              <a:t>Biến chứng liên quan đên thuốc</a:t>
            </a:r>
          </a:p>
          <a:p>
            <a:pPr>
              <a:buFont typeface="Wingdings" pitchFamily="2" charset="2"/>
              <a:buChar char="§"/>
            </a:pPr>
            <a:r>
              <a:rPr lang="vi-VN" dirty="0" smtClean="0"/>
              <a:t>Dự phòng: nuôi dưỡng qua đường tiêu hóa và thuốc bảo vệ niêm mạc dạ dày</a:t>
            </a:r>
            <a:endParaRPr lang="en-US" dirty="0"/>
          </a:p>
        </p:txBody>
      </p:sp>
    </p:spTree>
    <p:extLst>
      <p:ext uri="{BB962C8B-B14F-4D97-AF65-F5344CB8AC3E}">
        <p14:creationId xmlns:p14="http://schemas.microsoft.com/office/powerpoint/2010/main" val="454422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500"/>
                                        <p:tgtEl>
                                          <p:spTgt spid="3">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Effect transition="in" filter="fade">
                                      <p:cBhvr>
                                        <p:cTn id="4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467600" cy="762000"/>
          </a:xfrm>
        </p:spPr>
        <p:txBody>
          <a:bodyPr>
            <a:normAutofit/>
          </a:bodyPr>
          <a:lstStyle/>
          <a:p>
            <a:pPr algn="ctr"/>
            <a:r>
              <a:rPr lang="vi-VN" sz="3600" b="1" dirty="0" smtClean="0">
                <a:solidFill>
                  <a:srgbClr val="00B0F0"/>
                </a:solidFill>
              </a:rPr>
              <a:t>5. LƯỢNG GIÁ CHĂM SÓC</a:t>
            </a:r>
            <a:endParaRPr lang="en-US" sz="3600" b="1" dirty="0">
              <a:solidFill>
                <a:srgbClr val="00B0F0"/>
              </a:solidFill>
            </a:endParaRPr>
          </a:p>
        </p:txBody>
      </p:sp>
      <p:sp>
        <p:nvSpPr>
          <p:cNvPr id="3" name="Content Placeholder 2"/>
          <p:cNvSpPr>
            <a:spLocks noGrp="1"/>
          </p:cNvSpPr>
          <p:nvPr>
            <p:ph sz="quarter" idx="1"/>
          </p:nvPr>
        </p:nvSpPr>
        <p:spPr>
          <a:xfrm>
            <a:off x="304800" y="1143000"/>
            <a:ext cx="8458200" cy="5715000"/>
          </a:xfrm>
        </p:spPr>
        <p:txBody>
          <a:bodyPr/>
          <a:lstStyle/>
          <a:p>
            <a:pPr>
              <a:buFont typeface="Wingdings" pitchFamily="2" charset="2"/>
              <a:buChar char="§"/>
            </a:pPr>
            <a:r>
              <a:rPr lang="vi-VN" sz="2800" dirty="0" smtClean="0"/>
              <a:t>Bệnh nhân được đánh giá là chăm sóc tốt khi:</a:t>
            </a:r>
          </a:p>
          <a:p>
            <a:pPr>
              <a:buFont typeface="Wingdings" pitchFamily="2" charset="2"/>
              <a:buChar char="§"/>
            </a:pPr>
            <a:r>
              <a:rPr lang="vi-VN" sz="2800" dirty="0" smtClean="0"/>
              <a:t>Ăn uống đầy đủ chất dinh dưỡng, nghĩ ngơi hợp lý</a:t>
            </a:r>
          </a:p>
          <a:p>
            <a:pPr>
              <a:buFont typeface="Wingdings" pitchFamily="2" charset="2"/>
              <a:buChar char="§"/>
            </a:pPr>
            <a:r>
              <a:rPr lang="vi-VN" sz="2800" dirty="0" smtClean="0"/>
              <a:t>Các y lệnh thuốc được thực hiện đầy đủ</a:t>
            </a:r>
          </a:p>
          <a:p>
            <a:pPr>
              <a:buFont typeface="Wingdings" pitchFamily="2" charset="2"/>
              <a:buChar char="§"/>
            </a:pPr>
            <a:r>
              <a:rPr lang="vi-VN" sz="2800" dirty="0" smtClean="0"/>
              <a:t>Tình trạng hô hấp được cải thiện</a:t>
            </a:r>
          </a:p>
          <a:p>
            <a:pPr>
              <a:buFont typeface="Wingdings" pitchFamily="2" charset="2"/>
              <a:buChar char="§"/>
            </a:pPr>
            <a:r>
              <a:rPr lang="vi-VN" sz="2800" dirty="0" smtClean="0"/>
              <a:t>Bệnh nhân và người nhà  BN được hướng dẫn cách chăm sóc và nghĩ ngơi hợp lý</a:t>
            </a:r>
          </a:p>
          <a:p>
            <a:pPr>
              <a:buFont typeface="Wingdings" pitchFamily="2" charset="2"/>
              <a:buChar char="§"/>
            </a:pPr>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4114800"/>
            <a:ext cx="5257800"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45902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5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fade">
                                      <p:cBhvr>
                                        <p:cTn id="24" dur="500"/>
                                        <p:tgtEl>
                                          <p:spTgt spid="3">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fade">
                                      <p:cBhvr>
                                        <p:cTn id="29" dur="500"/>
                                        <p:tgtEl>
                                          <p:spTgt spid="3">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Effect transition="in" filter="fade">
                                      <p:cBhvr>
                                        <p:cTn id="34" dur="500"/>
                                        <p:tgtEl>
                                          <p:spTgt spid="3">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6146"/>
                                        </p:tgtEl>
                                        <p:attrNameLst>
                                          <p:attrName>style.visibility</p:attrName>
                                        </p:attrNameLst>
                                      </p:cBhvr>
                                      <p:to>
                                        <p:strVal val="visible"/>
                                      </p:to>
                                    </p:set>
                                    <p:animEffect transition="in" filter="wipe(down)">
                                      <p:cBhvr>
                                        <p:cTn id="39" dur="5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74638"/>
            <a:ext cx="7467600" cy="792162"/>
          </a:xfrm>
        </p:spPr>
        <p:txBody>
          <a:bodyPr/>
          <a:lstStyle/>
          <a:p>
            <a:pPr algn="ctr"/>
            <a:r>
              <a:rPr lang="en-US" dirty="0" err="1" smtClean="0">
                <a:solidFill>
                  <a:srgbClr val="FF0000"/>
                </a:solidFill>
              </a:rPr>
              <a:t>Câu</a:t>
            </a:r>
            <a:r>
              <a:rPr lang="en-US" dirty="0" smtClean="0">
                <a:solidFill>
                  <a:srgbClr val="FF0000"/>
                </a:solidFill>
              </a:rPr>
              <a:t> </a:t>
            </a:r>
            <a:r>
              <a:rPr lang="en-US" dirty="0" err="1" smtClean="0">
                <a:solidFill>
                  <a:srgbClr val="FF0000"/>
                </a:solidFill>
              </a:rPr>
              <a:t>hỏi</a:t>
            </a:r>
            <a:r>
              <a:rPr lang="en-US" dirty="0" smtClean="0">
                <a:solidFill>
                  <a:srgbClr val="FF0000"/>
                </a:solidFill>
              </a:rPr>
              <a:t> </a:t>
            </a:r>
            <a:r>
              <a:rPr lang="en-US" dirty="0" err="1" smtClean="0">
                <a:solidFill>
                  <a:srgbClr val="FF0000"/>
                </a:solidFill>
              </a:rPr>
              <a:t>lượng</a:t>
            </a:r>
            <a:r>
              <a:rPr lang="en-US" dirty="0" smtClean="0">
                <a:solidFill>
                  <a:srgbClr val="FF0000"/>
                </a:solidFill>
              </a:rPr>
              <a:t> </a:t>
            </a:r>
            <a:r>
              <a:rPr lang="en-US" dirty="0" err="1" smtClean="0">
                <a:solidFill>
                  <a:srgbClr val="FF0000"/>
                </a:solidFill>
              </a:rPr>
              <a:t>giá</a:t>
            </a:r>
            <a:endParaRPr lang="en-US" dirty="0">
              <a:solidFill>
                <a:srgbClr val="FF0000"/>
              </a:solidFill>
            </a:endParaRPr>
          </a:p>
        </p:txBody>
      </p:sp>
      <p:sp>
        <p:nvSpPr>
          <p:cNvPr id="5" name="Content Placeholder 2"/>
          <p:cNvSpPr txBox="1">
            <a:spLocks/>
          </p:cNvSpPr>
          <p:nvPr/>
        </p:nvSpPr>
        <p:spPr>
          <a:xfrm>
            <a:off x="228600" y="1676400"/>
            <a:ext cx="8077200" cy="4873752"/>
          </a:xfrm>
          <a:prstGeom prst="rect">
            <a:avLst/>
          </a:prstGeom>
        </p:spPr>
        <p:txBody>
          <a:bodyPr vert="horz">
            <a:norm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buFont typeface="Wingdings"/>
              <a:buNone/>
            </a:pPr>
            <a:r>
              <a:rPr lang="en-US" dirty="0" smtClean="0"/>
              <a:t> 1.Nguyên </a:t>
            </a:r>
            <a:r>
              <a:rPr lang="en-US" dirty="0" err="1" smtClean="0"/>
              <a:t>nhân</a:t>
            </a:r>
            <a:r>
              <a:rPr lang="en-US" dirty="0" smtClean="0"/>
              <a:t> </a:t>
            </a:r>
            <a:r>
              <a:rPr lang="en-US" dirty="0" err="1" smtClean="0"/>
              <a:t>gây</a:t>
            </a:r>
            <a:r>
              <a:rPr lang="en-US" dirty="0" smtClean="0"/>
              <a:t> </a:t>
            </a:r>
            <a:r>
              <a:rPr lang="en-US" dirty="0" err="1" smtClean="0"/>
              <a:t>suy</a:t>
            </a:r>
            <a:r>
              <a:rPr lang="en-US" dirty="0" smtClean="0"/>
              <a:t> </a:t>
            </a:r>
            <a:r>
              <a:rPr lang="en-US" dirty="0" err="1" smtClean="0"/>
              <a:t>hô</a:t>
            </a:r>
            <a:r>
              <a:rPr lang="en-US" dirty="0" smtClean="0"/>
              <a:t> </a:t>
            </a:r>
            <a:r>
              <a:rPr lang="en-US" dirty="0" err="1" smtClean="0"/>
              <a:t>hấp</a:t>
            </a:r>
            <a:r>
              <a:rPr lang="en-US" dirty="0" smtClean="0"/>
              <a:t> </a:t>
            </a:r>
            <a:r>
              <a:rPr lang="en-US" dirty="0" err="1" smtClean="0"/>
              <a:t>cấp</a:t>
            </a:r>
            <a:r>
              <a:rPr lang="en-US" dirty="0" smtClean="0"/>
              <a:t> </a:t>
            </a:r>
            <a:r>
              <a:rPr lang="en-US" dirty="0" err="1" smtClean="0"/>
              <a:t>tại</a:t>
            </a:r>
            <a:r>
              <a:rPr lang="en-US" dirty="0" smtClean="0"/>
              <a:t> </a:t>
            </a:r>
            <a:r>
              <a:rPr lang="en-US" dirty="0" err="1" smtClean="0"/>
              <a:t>phổi</a:t>
            </a:r>
            <a:r>
              <a:rPr lang="en-US" dirty="0" smtClean="0"/>
              <a:t>, </a:t>
            </a:r>
            <a:r>
              <a:rPr lang="en-US" dirty="0" err="1" smtClean="0"/>
              <a:t>ngoại</a:t>
            </a:r>
            <a:r>
              <a:rPr lang="en-US" dirty="0" smtClean="0"/>
              <a:t> </a:t>
            </a:r>
            <a:r>
              <a:rPr lang="en-US" dirty="0" err="1" smtClean="0"/>
              <a:t>trừ</a:t>
            </a:r>
            <a:r>
              <a:rPr lang="en-US" dirty="0" smtClean="0"/>
              <a:t>:</a:t>
            </a:r>
          </a:p>
          <a:p>
            <a:pPr marL="0" indent="0">
              <a:buFont typeface="Wingdings"/>
              <a:buNone/>
            </a:pPr>
            <a:r>
              <a:rPr lang="en-US" dirty="0" err="1" smtClean="0"/>
              <a:t>A.Phù</a:t>
            </a:r>
            <a:r>
              <a:rPr lang="en-US" dirty="0" smtClean="0"/>
              <a:t> </a:t>
            </a:r>
            <a:r>
              <a:rPr lang="en-US" dirty="0" err="1" smtClean="0"/>
              <a:t>phổi</a:t>
            </a:r>
            <a:r>
              <a:rPr lang="en-US" dirty="0" smtClean="0"/>
              <a:t> </a:t>
            </a:r>
            <a:r>
              <a:rPr lang="en-US" dirty="0" err="1" smtClean="0"/>
              <a:t>cấp</a:t>
            </a:r>
            <a:endParaRPr lang="en-US" dirty="0" smtClean="0"/>
          </a:p>
          <a:p>
            <a:pPr marL="0" indent="0">
              <a:buFont typeface="Wingdings"/>
              <a:buNone/>
            </a:pPr>
            <a:r>
              <a:rPr lang="vi-VN" dirty="0" smtClean="0"/>
              <a:t>B.</a:t>
            </a:r>
            <a:r>
              <a:rPr lang="en-US" dirty="0" err="1" smtClean="0"/>
              <a:t>Chấn</a:t>
            </a:r>
            <a:r>
              <a:rPr lang="en-US" dirty="0" smtClean="0"/>
              <a:t> </a:t>
            </a:r>
            <a:r>
              <a:rPr lang="en-US" dirty="0" err="1" smtClean="0"/>
              <a:t>thương</a:t>
            </a:r>
            <a:r>
              <a:rPr lang="en-US" dirty="0" smtClean="0"/>
              <a:t> </a:t>
            </a:r>
            <a:r>
              <a:rPr lang="en-US" dirty="0" err="1" smtClean="0"/>
              <a:t>lồng</a:t>
            </a:r>
            <a:r>
              <a:rPr lang="en-US" dirty="0" smtClean="0"/>
              <a:t> </a:t>
            </a:r>
            <a:r>
              <a:rPr lang="en-US" dirty="0" err="1" smtClean="0"/>
              <a:t>ngực</a:t>
            </a:r>
            <a:endParaRPr lang="en-US" dirty="0" smtClean="0"/>
          </a:p>
          <a:p>
            <a:pPr marL="0" indent="0">
              <a:buFont typeface="Wingdings"/>
              <a:buNone/>
            </a:pPr>
            <a:r>
              <a:rPr lang="vi-VN" dirty="0" smtClean="0"/>
              <a:t>C. </a:t>
            </a:r>
            <a:r>
              <a:rPr lang="en-US" dirty="0" err="1" smtClean="0"/>
              <a:t>Tắc</a:t>
            </a:r>
            <a:r>
              <a:rPr lang="en-US" dirty="0" smtClean="0"/>
              <a:t> </a:t>
            </a:r>
            <a:r>
              <a:rPr lang="en-US" dirty="0" err="1" smtClean="0"/>
              <a:t>ngẽn</a:t>
            </a:r>
            <a:r>
              <a:rPr lang="en-US" dirty="0" smtClean="0"/>
              <a:t> </a:t>
            </a:r>
            <a:r>
              <a:rPr lang="en-US" dirty="0" err="1" smtClean="0"/>
              <a:t>phế</a:t>
            </a:r>
            <a:r>
              <a:rPr lang="en-US" dirty="0" smtClean="0"/>
              <a:t> </a:t>
            </a:r>
            <a:r>
              <a:rPr lang="en-US" dirty="0" err="1" smtClean="0"/>
              <a:t>quản</a:t>
            </a:r>
            <a:r>
              <a:rPr lang="en-US" dirty="0" smtClean="0"/>
              <a:t> </a:t>
            </a:r>
            <a:r>
              <a:rPr lang="en-US" dirty="0" err="1" smtClean="0"/>
              <a:t>cấp</a:t>
            </a:r>
            <a:endParaRPr lang="en-US" dirty="0" smtClean="0"/>
          </a:p>
          <a:p>
            <a:pPr marL="0" indent="0">
              <a:buFont typeface="Wingdings"/>
              <a:buNone/>
            </a:pPr>
            <a:r>
              <a:rPr lang="vi-VN" dirty="0" smtClean="0"/>
              <a:t>D. </a:t>
            </a:r>
            <a:r>
              <a:rPr lang="en-US" dirty="0" err="1" smtClean="0"/>
              <a:t>Những</a:t>
            </a:r>
            <a:r>
              <a:rPr lang="en-US" dirty="0" smtClean="0"/>
              <a:t> </a:t>
            </a:r>
            <a:r>
              <a:rPr lang="en-US" dirty="0" err="1" smtClean="0"/>
              <a:t>bệnh</a:t>
            </a:r>
            <a:r>
              <a:rPr lang="en-US" dirty="0" smtClean="0"/>
              <a:t> </a:t>
            </a:r>
            <a:r>
              <a:rPr lang="en-US" dirty="0" err="1" smtClean="0"/>
              <a:t>phổi</a:t>
            </a:r>
            <a:r>
              <a:rPr lang="en-US" dirty="0" smtClean="0"/>
              <a:t> </a:t>
            </a:r>
            <a:r>
              <a:rPr lang="en-US" dirty="0" err="1" smtClean="0"/>
              <a:t>nhiễm</a:t>
            </a:r>
            <a:r>
              <a:rPr lang="en-US" dirty="0" smtClean="0"/>
              <a:t> </a:t>
            </a:r>
            <a:r>
              <a:rPr lang="en-US" dirty="0" err="1" smtClean="0"/>
              <a:t>trùng</a:t>
            </a:r>
            <a:endParaRPr lang="en-US" dirty="0"/>
          </a:p>
        </p:txBody>
      </p:sp>
      <p:sp>
        <p:nvSpPr>
          <p:cNvPr id="6" name="Oval 5"/>
          <p:cNvSpPr/>
          <p:nvPr/>
        </p:nvSpPr>
        <p:spPr>
          <a:xfrm>
            <a:off x="152400" y="2667000"/>
            <a:ext cx="457200" cy="3053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59141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74638"/>
            <a:ext cx="7467600" cy="639762"/>
          </a:xfrm>
        </p:spPr>
        <p:txBody>
          <a:bodyPr/>
          <a:lstStyle/>
          <a:p>
            <a:pPr algn="ctr"/>
            <a:r>
              <a:rPr lang="en-US" dirty="0" err="1">
                <a:solidFill>
                  <a:srgbClr val="FF0000"/>
                </a:solidFill>
              </a:rPr>
              <a:t>Câu</a:t>
            </a:r>
            <a:r>
              <a:rPr lang="en-US" dirty="0">
                <a:solidFill>
                  <a:srgbClr val="FF0000"/>
                </a:solidFill>
              </a:rPr>
              <a:t> </a:t>
            </a:r>
            <a:r>
              <a:rPr lang="en-US" dirty="0" err="1">
                <a:solidFill>
                  <a:srgbClr val="FF0000"/>
                </a:solidFill>
              </a:rPr>
              <a:t>hỏi</a:t>
            </a:r>
            <a:r>
              <a:rPr lang="en-US" dirty="0">
                <a:solidFill>
                  <a:srgbClr val="FF0000"/>
                </a:solidFill>
              </a:rPr>
              <a:t> </a:t>
            </a:r>
            <a:r>
              <a:rPr lang="en-US" dirty="0" err="1">
                <a:solidFill>
                  <a:srgbClr val="FF0000"/>
                </a:solidFill>
              </a:rPr>
              <a:t>lượng</a:t>
            </a:r>
            <a:r>
              <a:rPr lang="en-US" dirty="0">
                <a:solidFill>
                  <a:srgbClr val="FF0000"/>
                </a:solidFill>
              </a:rPr>
              <a:t> </a:t>
            </a:r>
            <a:r>
              <a:rPr lang="en-US" dirty="0" err="1">
                <a:solidFill>
                  <a:srgbClr val="FF0000"/>
                </a:solidFill>
              </a:rPr>
              <a:t>giá</a:t>
            </a:r>
            <a:endParaRPr lang="en-US" dirty="0"/>
          </a:p>
        </p:txBody>
      </p:sp>
      <p:sp>
        <p:nvSpPr>
          <p:cNvPr id="5" name="Content Placeholder 2"/>
          <p:cNvSpPr txBox="1">
            <a:spLocks/>
          </p:cNvSpPr>
          <p:nvPr/>
        </p:nvSpPr>
        <p:spPr>
          <a:xfrm>
            <a:off x="457200" y="1295400"/>
            <a:ext cx="8305800" cy="5178552"/>
          </a:xfrm>
          <a:prstGeom prst="rect">
            <a:avLst/>
          </a:prstGeom>
        </p:spPr>
        <p:txBody>
          <a:bodyPr vert="horz">
            <a:norm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buFont typeface="Wingdings"/>
              <a:buNone/>
            </a:pPr>
            <a:r>
              <a:rPr lang="en-US" dirty="0" smtClean="0"/>
              <a:t> 2</a:t>
            </a:r>
            <a:r>
              <a:rPr lang="vi-VN" dirty="0" smtClean="0"/>
              <a:t>. </a:t>
            </a:r>
            <a:r>
              <a:rPr lang="en-US" dirty="0" err="1" smtClean="0"/>
              <a:t>Trước</a:t>
            </a:r>
            <a:r>
              <a:rPr lang="en-US" dirty="0" smtClean="0"/>
              <a:t> </a:t>
            </a:r>
            <a:r>
              <a:rPr lang="en-US" dirty="0" err="1" smtClean="0"/>
              <a:t>khi</a:t>
            </a:r>
            <a:r>
              <a:rPr lang="en-US" dirty="0" smtClean="0"/>
              <a:t> </a:t>
            </a:r>
            <a:r>
              <a:rPr lang="en-US" dirty="0" err="1" smtClean="0"/>
              <a:t>rửa</a:t>
            </a:r>
            <a:r>
              <a:rPr lang="en-US" dirty="0" smtClean="0"/>
              <a:t> </a:t>
            </a:r>
            <a:r>
              <a:rPr lang="en-US" dirty="0" err="1" smtClean="0"/>
              <a:t>phế</a:t>
            </a:r>
            <a:r>
              <a:rPr lang="en-US" dirty="0" smtClean="0"/>
              <a:t> </a:t>
            </a:r>
            <a:r>
              <a:rPr lang="en-US" dirty="0" err="1" smtClean="0"/>
              <a:t>quản</a:t>
            </a:r>
            <a:r>
              <a:rPr lang="en-US" dirty="0" smtClean="0"/>
              <a:t> </a:t>
            </a:r>
            <a:r>
              <a:rPr lang="en-US" dirty="0" err="1" smtClean="0"/>
              <a:t>cần</a:t>
            </a:r>
            <a:r>
              <a:rPr lang="en-US" dirty="0" smtClean="0"/>
              <a:t> </a:t>
            </a:r>
            <a:r>
              <a:rPr lang="en-US" dirty="0" err="1" smtClean="0"/>
              <a:t>cho</a:t>
            </a:r>
            <a:r>
              <a:rPr lang="en-US" dirty="0" smtClean="0"/>
              <a:t> </a:t>
            </a:r>
            <a:r>
              <a:rPr lang="en-US" dirty="0" err="1" smtClean="0"/>
              <a:t>bệnh</a:t>
            </a:r>
            <a:r>
              <a:rPr lang="en-US" dirty="0" smtClean="0"/>
              <a:t> </a:t>
            </a:r>
            <a:r>
              <a:rPr lang="en-US" dirty="0" err="1" smtClean="0"/>
              <a:t>nhân</a:t>
            </a:r>
            <a:r>
              <a:rPr lang="en-US" dirty="0" smtClean="0"/>
              <a:t> </a:t>
            </a:r>
            <a:r>
              <a:rPr lang="en-US" dirty="0" err="1" smtClean="0"/>
              <a:t>thở</a:t>
            </a:r>
            <a:r>
              <a:rPr lang="en-US" dirty="0" smtClean="0"/>
              <a:t> oxy </a:t>
            </a:r>
            <a:r>
              <a:rPr lang="en-US" dirty="0" err="1" smtClean="0"/>
              <a:t>trước</a:t>
            </a:r>
            <a:r>
              <a:rPr lang="en-US" dirty="0" smtClean="0"/>
              <a:t> </a:t>
            </a:r>
            <a:r>
              <a:rPr lang="en-US" dirty="0" err="1" smtClean="0"/>
              <a:t>ít</a:t>
            </a:r>
            <a:r>
              <a:rPr lang="en-US" dirty="0" smtClean="0"/>
              <a:t> </a:t>
            </a:r>
            <a:r>
              <a:rPr lang="en-US" dirty="0" err="1" smtClean="0"/>
              <a:t>nhất</a:t>
            </a:r>
            <a:r>
              <a:rPr lang="en-US" dirty="0" smtClean="0"/>
              <a:t> </a:t>
            </a:r>
            <a:r>
              <a:rPr lang="en-US" dirty="0" err="1" smtClean="0"/>
              <a:t>bao</a:t>
            </a:r>
            <a:r>
              <a:rPr lang="en-US" dirty="0" smtClean="0"/>
              <a:t> </a:t>
            </a:r>
            <a:r>
              <a:rPr lang="en-US" dirty="0" err="1" smtClean="0"/>
              <a:t>nhiêu</a:t>
            </a:r>
            <a:r>
              <a:rPr lang="en-US" dirty="0" smtClean="0"/>
              <a:t> </a:t>
            </a:r>
            <a:r>
              <a:rPr lang="en-US" dirty="0" err="1" smtClean="0"/>
              <a:t>phút</a:t>
            </a:r>
            <a:r>
              <a:rPr lang="en-US" dirty="0" smtClean="0"/>
              <a:t>:</a:t>
            </a:r>
          </a:p>
          <a:p>
            <a:pPr marL="0" indent="0">
              <a:buFont typeface="Wingdings"/>
              <a:buNone/>
            </a:pPr>
            <a:r>
              <a:rPr lang="vi-VN" dirty="0" smtClean="0"/>
              <a:t>A. </a:t>
            </a:r>
            <a:r>
              <a:rPr lang="en-US" dirty="0" smtClean="0"/>
              <a:t>5 </a:t>
            </a:r>
            <a:r>
              <a:rPr lang="en-US" dirty="0" err="1" smtClean="0"/>
              <a:t>phút</a:t>
            </a:r>
            <a:endParaRPr lang="en-US" dirty="0" smtClean="0"/>
          </a:p>
          <a:p>
            <a:pPr marL="0" indent="0">
              <a:buFont typeface="Wingdings"/>
              <a:buNone/>
            </a:pPr>
            <a:r>
              <a:rPr lang="vi-VN" dirty="0" smtClean="0"/>
              <a:t>B. </a:t>
            </a:r>
            <a:r>
              <a:rPr lang="en-US" dirty="0" smtClean="0"/>
              <a:t>10 </a:t>
            </a:r>
            <a:r>
              <a:rPr lang="en-US" dirty="0" err="1" smtClean="0"/>
              <a:t>phút</a:t>
            </a:r>
            <a:endParaRPr lang="en-US" dirty="0" smtClean="0"/>
          </a:p>
          <a:p>
            <a:pPr marL="0" indent="0">
              <a:buFont typeface="Wingdings"/>
              <a:buNone/>
            </a:pPr>
            <a:r>
              <a:rPr lang="vi-VN" dirty="0" smtClean="0"/>
              <a:t>C. </a:t>
            </a:r>
            <a:r>
              <a:rPr lang="en-US" dirty="0" smtClean="0"/>
              <a:t> 20 </a:t>
            </a:r>
            <a:r>
              <a:rPr lang="en-US" dirty="0" err="1" smtClean="0"/>
              <a:t>phút</a:t>
            </a:r>
            <a:endParaRPr lang="en-US" dirty="0" smtClean="0"/>
          </a:p>
          <a:p>
            <a:pPr marL="0" indent="0">
              <a:buFont typeface="Wingdings"/>
              <a:buNone/>
            </a:pPr>
            <a:r>
              <a:rPr lang="vi-VN" dirty="0" smtClean="0"/>
              <a:t>D. </a:t>
            </a:r>
            <a:r>
              <a:rPr lang="en-US" dirty="0" smtClean="0"/>
              <a:t>60 </a:t>
            </a:r>
            <a:r>
              <a:rPr lang="en-US" dirty="0" err="1" smtClean="0"/>
              <a:t>phút</a:t>
            </a:r>
            <a:endParaRPr lang="en-US" dirty="0"/>
          </a:p>
        </p:txBody>
      </p:sp>
      <p:sp>
        <p:nvSpPr>
          <p:cNvPr id="6" name="Oval 5"/>
          <p:cNvSpPr/>
          <p:nvPr/>
        </p:nvSpPr>
        <p:spPr>
          <a:xfrm>
            <a:off x="457200" y="3374978"/>
            <a:ext cx="43006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53160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 calcmode="lin" valueType="num">
                                      <p:cBhvr additive="base">
                                        <p:cTn id="12"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5">
                                            <p:txEl>
                                              <p:pRg st="1" end="1"/>
                                            </p:txEl>
                                          </p:spTgt>
                                        </p:tgtEl>
                                        <p:attrNameLst>
                                          <p:attrName>style.visibility</p:attrName>
                                        </p:attrNameLst>
                                      </p:cBhvr>
                                      <p:to>
                                        <p:strVal val="visible"/>
                                      </p:to>
                                    </p:set>
                                    <p:anim calcmode="lin" valueType="num">
                                      <p:cBhvr additive="base">
                                        <p:cTn id="18"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5">
                                            <p:txEl>
                                              <p:pRg st="2" end="2"/>
                                            </p:txEl>
                                          </p:spTgt>
                                        </p:tgtEl>
                                        <p:attrNameLst>
                                          <p:attrName>style.visibility</p:attrName>
                                        </p:attrNameLst>
                                      </p:cBhvr>
                                      <p:to>
                                        <p:strVal val="visible"/>
                                      </p:to>
                                    </p:set>
                                    <p:anim calcmode="lin" valueType="num">
                                      <p:cBhvr additive="base">
                                        <p:cTn id="24"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5">
                                            <p:txEl>
                                              <p:pRg st="3" end="3"/>
                                            </p:txEl>
                                          </p:spTgt>
                                        </p:tgtEl>
                                        <p:attrNameLst>
                                          <p:attrName>style.visibility</p:attrName>
                                        </p:attrNameLst>
                                      </p:cBhvr>
                                      <p:to>
                                        <p:strVal val="visible"/>
                                      </p:to>
                                    </p:set>
                                    <p:anim calcmode="lin" valueType="num">
                                      <p:cBhvr additive="base">
                                        <p:cTn id="30"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5">
                                            <p:txEl>
                                              <p:pRg st="4" end="4"/>
                                            </p:txEl>
                                          </p:spTgt>
                                        </p:tgtEl>
                                        <p:attrNameLst>
                                          <p:attrName>style.visibility</p:attrName>
                                        </p:attrNameLst>
                                      </p:cBhvr>
                                      <p:to>
                                        <p:strVal val="visible"/>
                                      </p:to>
                                    </p:set>
                                    <p:anim calcmode="lin" valueType="num">
                                      <p:cBhvr additive="base">
                                        <p:cTn id="36"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fade">
                                      <p:cBhvr>
                                        <p:cTn id="42" dur="1000"/>
                                        <p:tgtEl>
                                          <p:spTgt spid="6"/>
                                        </p:tgtEl>
                                      </p:cBhvr>
                                    </p:animEffect>
                                    <p:anim calcmode="lin" valueType="num">
                                      <p:cBhvr>
                                        <p:cTn id="43" dur="1000" fill="hold"/>
                                        <p:tgtEl>
                                          <p:spTgt spid="6"/>
                                        </p:tgtEl>
                                        <p:attrNameLst>
                                          <p:attrName>ppt_x</p:attrName>
                                        </p:attrNameLst>
                                      </p:cBhvr>
                                      <p:tavLst>
                                        <p:tav tm="0">
                                          <p:val>
                                            <p:strVal val="#ppt_x"/>
                                          </p:val>
                                        </p:tav>
                                        <p:tav tm="100000">
                                          <p:val>
                                            <p:strVal val="#ppt_x"/>
                                          </p:val>
                                        </p:tav>
                                      </p:tavLst>
                                    </p:anim>
                                    <p:anim calcmode="lin" valueType="num">
                                      <p:cBhvr>
                                        <p:cTn id="4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P spid="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74638"/>
            <a:ext cx="7467600" cy="792162"/>
          </a:xfrm>
        </p:spPr>
        <p:txBody>
          <a:bodyPr/>
          <a:lstStyle/>
          <a:p>
            <a:pPr algn="ctr"/>
            <a:r>
              <a:rPr lang="en-US" dirty="0" err="1">
                <a:solidFill>
                  <a:srgbClr val="FF0000"/>
                </a:solidFill>
              </a:rPr>
              <a:t>Câu</a:t>
            </a:r>
            <a:r>
              <a:rPr lang="en-US" dirty="0">
                <a:solidFill>
                  <a:srgbClr val="FF0000"/>
                </a:solidFill>
              </a:rPr>
              <a:t> </a:t>
            </a:r>
            <a:r>
              <a:rPr lang="en-US" dirty="0" err="1">
                <a:solidFill>
                  <a:srgbClr val="FF0000"/>
                </a:solidFill>
              </a:rPr>
              <a:t>hỏi</a:t>
            </a:r>
            <a:r>
              <a:rPr lang="en-US" dirty="0">
                <a:solidFill>
                  <a:srgbClr val="FF0000"/>
                </a:solidFill>
              </a:rPr>
              <a:t> </a:t>
            </a:r>
            <a:r>
              <a:rPr lang="en-US" dirty="0" err="1">
                <a:solidFill>
                  <a:srgbClr val="FF0000"/>
                </a:solidFill>
              </a:rPr>
              <a:t>lượng</a:t>
            </a:r>
            <a:r>
              <a:rPr lang="en-US" dirty="0">
                <a:solidFill>
                  <a:srgbClr val="FF0000"/>
                </a:solidFill>
              </a:rPr>
              <a:t> </a:t>
            </a:r>
            <a:r>
              <a:rPr lang="en-US" dirty="0" err="1">
                <a:solidFill>
                  <a:srgbClr val="FF0000"/>
                </a:solidFill>
              </a:rPr>
              <a:t>giá</a:t>
            </a:r>
            <a:endParaRPr lang="en-US" dirty="0"/>
          </a:p>
        </p:txBody>
      </p:sp>
      <p:sp>
        <p:nvSpPr>
          <p:cNvPr id="5" name="Content Placeholder 2"/>
          <p:cNvSpPr>
            <a:spLocks noGrp="1"/>
          </p:cNvSpPr>
          <p:nvPr>
            <p:ph sz="quarter" idx="1"/>
          </p:nvPr>
        </p:nvSpPr>
        <p:spPr>
          <a:xfrm>
            <a:off x="457200" y="1600200"/>
            <a:ext cx="7467600" cy="4873752"/>
          </a:xfrm>
        </p:spPr>
        <p:txBody>
          <a:bodyPr/>
          <a:lstStyle/>
          <a:p>
            <a:pPr marL="0" indent="0">
              <a:buNone/>
            </a:pPr>
            <a:r>
              <a:rPr lang="en-US" dirty="0" smtClean="0"/>
              <a:t>  3</a:t>
            </a:r>
            <a:r>
              <a:rPr lang="vi-VN" dirty="0" smtClean="0"/>
              <a:t>. </a:t>
            </a:r>
            <a:r>
              <a:rPr lang="en-US" dirty="0" err="1" smtClean="0"/>
              <a:t>Biểu</a:t>
            </a:r>
            <a:r>
              <a:rPr lang="en-US" dirty="0" smtClean="0"/>
              <a:t> </a:t>
            </a:r>
            <a:r>
              <a:rPr lang="en-US" dirty="0" err="1" smtClean="0"/>
              <a:t>hiện</a:t>
            </a:r>
            <a:r>
              <a:rPr lang="en-US" dirty="0" smtClean="0"/>
              <a:t> </a:t>
            </a:r>
            <a:r>
              <a:rPr lang="en-US" dirty="0" err="1" smtClean="0"/>
              <a:t>đầu</a:t>
            </a:r>
            <a:r>
              <a:rPr lang="en-US" dirty="0" smtClean="0"/>
              <a:t> </a:t>
            </a:r>
            <a:r>
              <a:rPr lang="en-US" dirty="0" err="1" smtClean="0"/>
              <a:t>tiên</a:t>
            </a:r>
            <a:r>
              <a:rPr lang="en-US" dirty="0" smtClean="0"/>
              <a:t> </a:t>
            </a:r>
            <a:r>
              <a:rPr lang="en-US" dirty="0" err="1" smtClean="0"/>
              <a:t>và</a:t>
            </a:r>
            <a:r>
              <a:rPr lang="en-US" dirty="0" smtClean="0"/>
              <a:t> </a:t>
            </a:r>
            <a:r>
              <a:rPr lang="en-US" dirty="0" err="1" smtClean="0"/>
              <a:t>quan</a:t>
            </a:r>
            <a:r>
              <a:rPr lang="en-US" dirty="0" smtClean="0"/>
              <a:t> </a:t>
            </a:r>
            <a:r>
              <a:rPr lang="en-US" dirty="0" err="1" smtClean="0"/>
              <a:t>trọng</a:t>
            </a:r>
            <a:r>
              <a:rPr lang="en-US" dirty="0" smtClean="0"/>
              <a:t> </a:t>
            </a:r>
            <a:r>
              <a:rPr lang="en-US" dirty="0" err="1" smtClean="0"/>
              <a:t>để</a:t>
            </a:r>
            <a:r>
              <a:rPr lang="en-US" dirty="0" smtClean="0"/>
              <a:t> </a:t>
            </a:r>
            <a:r>
              <a:rPr lang="en-US" dirty="0" err="1" smtClean="0"/>
              <a:t>chẩn</a:t>
            </a:r>
            <a:r>
              <a:rPr lang="en-US" dirty="0" smtClean="0"/>
              <a:t> </a:t>
            </a:r>
            <a:r>
              <a:rPr lang="en-US" dirty="0" err="1" smtClean="0"/>
              <a:t>đoán</a:t>
            </a:r>
            <a:r>
              <a:rPr lang="en-US" dirty="0" smtClean="0"/>
              <a:t> </a:t>
            </a:r>
            <a:r>
              <a:rPr lang="en-US" dirty="0" err="1" smtClean="0"/>
              <a:t>bệnh</a:t>
            </a:r>
            <a:r>
              <a:rPr lang="en-US" dirty="0" smtClean="0"/>
              <a:t> </a:t>
            </a:r>
            <a:r>
              <a:rPr lang="en-US" dirty="0" err="1" smtClean="0"/>
              <a:t>nhân</a:t>
            </a:r>
            <a:r>
              <a:rPr lang="en-US" dirty="0" smtClean="0"/>
              <a:t>  </a:t>
            </a:r>
            <a:r>
              <a:rPr lang="en-US" dirty="0" err="1" smtClean="0"/>
              <a:t>suy</a:t>
            </a:r>
            <a:r>
              <a:rPr lang="en-US" dirty="0" smtClean="0"/>
              <a:t> </a:t>
            </a:r>
            <a:r>
              <a:rPr lang="en-US" dirty="0" err="1" smtClean="0"/>
              <a:t>hô</a:t>
            </a:r>
            <a:r>
              <a:rPr lang="en-US" dirty="0" smtClean="0"/>
              <a:t> </a:t>
            </a:r>
            <a:r>
              <a:rPr lang="en-US" dirty="0" err="1" smtClean="0"/>
              <a:t>hấp</a:t>
            </a:r>
            <a:r>
              <a:rPr lang="en-US" dirty="0" smtClean="0"/>
              <a:t> </a:t>
            </a:r>
            <a:r>
              <a:rPr lang="en-US" dirty="0" err="1" smtClean="0"/>
              <a:t>cấp</a:t>
            </a:r>
            <a:r>
              <a:rPr lang="en-US" dirty="0" smtClean="0"/>
              <a:t> </a:t>
            </a:r>
            <a:r>
              <a:rPr lang="en-US" dirty="0" err="1" smtClean="0"/>
              <a:t>là</a:t>
            </a:r>
            <a:r>
              <a:rPr lang="vi-VN" dirty="0" smtClean="0"/>
              <a:t>:</a:t>
            </a:r>
            <a:endParaRPr lang="en-US" dirty="0" smtClean="0"/>
          </a:p>
          <a:p>
            <a:pPr marL="0" indent="0">
              <a:buNone/>
            </a:pPr>
            <a:r>
              <a:rPr lang="vi-VN" dirty="0" smtClean="0"/>
              <a:t> </a:t>
            </a:r>
            <a:r>
              <a:rPr lang="vi-VN" dirty="0"/>
              <a:t>A. Hôn mê </a:t>
            </a:r>
            <a:endParaRPr lang="en-US" dirty="0"/>
          </a:p>
          <a:p>
            <a:pPr marL="0" indent="0">
              <a:buNone/>
            </a:pPr>
            <a:r>
              <a:rPr lang="en-US" dirty="0" smtClean="0"/>
              <a:t> </a:t>
            </a:r>
            <a:r>
              <a:rPr lang="vi-VN" dirty="0" smtClean="0"/>
              <a:t>B</a:t>
            </a:r>
            <a:r>
              <a:rPr lang="vi-VN" dirty="0"/>
              <a:t>. Co giật </a:t>
            </a:r>
            <a:r>
              <a:rPr lang="vi-VN" dirty="0" smtClean="0"/>
              <a:t> </a:t>
            </a:r>
            <a:endParaRPr lang="en-US" dirty="0" smtClean="0"/>
          </a:p>
          <a:p>
            <a:pPr marL="0" indent="0">
              <a:buNone/>
            </a:pPr>
            <a:r>
              <a:rPr lang="en-US" dirty="0" smtClean="0"/>
              <a:t> </a:t>
            </a:r>
            <a:r>
              <a:rPr lang="vi-VN" dirty="0" smtClean="0"/>
              <a:t>C</a:t>
            </a:r>
            <a:r>
              <a:rPr lang="vi-VN" dirty="0"/>
              <a:t>. Tắc ruột </a:t>
            </a:r>
            <a:endParaRPr lang="en-US" dirty="0" smtClean="0"/>
          </a:p>
          <a:p>
            <a:pPr marL="0" indent="0">
              <a:buNone/>
            </a:pPr>
            <a:r>
              <a:rPr lang="en-US" dirty="0" smtClean="0"/>
              <a:t> </a:t>
            </a:r>
            <a:r>
              <a:rPr lang="vi-VN" dirty="0" smtClean="0"/>
              <a:t>D.</a:t>
            </a:r>
            <a:r>
              <a:rPr lang="en-US" dirty="0" err="1" smtClean="0"/>
              <a:t>Khó</a:t>
            </a:r>
            <a:r>
              <a:rPr lang="en-US" dirty="0" smtClean="0"/>
              <a:t> </a:t>
            </a:r>
            <a:r>
              <a:rPr lang="en-US" dirty="0" err="1" smtClean="0"/>
              <a:t>thở</a:t>
            </a:r>
            <a:r>
              <a:rPr lang="en-US" dirty="0" smtClean="0"/>
              <a:t>, </a:t>
            </a:r>
            <a:r>
              <a:rPr lang="en-US" dirty="0" err="1" smtClean="0"/>
              <a:t>xanh</a:t>
            </a:r>
            <a:r>
              <a:rPr lang="en-US" dirty="0" smtClean="0"/>
              <a:t> </a:t>
            </a:r>
            <a:r>
              <a:rPr lang="en-US" dirty="0" err="1" smtClean="0"/>
              <a:t>tím</a:t>
            </a:r>
            <a:endParaRPr lang="en-US" dirty="0"/>
          </a:p>
        </p:txBody>
      </p:sp>
      <p:sp>
        <p:nvSpPr>
          <p:cNvPr id="6" name="Oval 5"/>
          <p:cNvSpPr/>
          <p:nvPr/>
        </p:nvSpPr>
        <p:spPr>
          <a:xfrm>
            <a:off x="613704" y="3810000"/>
            <a:ext cx="3810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62449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 calcmode="lin" valueType="num">
                                      <p:cBhvr additive="base">
                                        <p:cTn id="11"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 calcmode="lin" valueType="num">
                                      <p:cBhvr additive="base">
                                        <p:cTn id="1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5">
                                            <p:txEl>
                                              <p:pRg st="2" end="2"/>
                                            </p:txEl>
                                          </p:spTgt>
                                        </p:tgtEl>
                                        <p:attrNameLst>
                                          <p:attrName>style.visibility</p:attrName>
                                        </p:attrNameLst>
                                      </p:cBhvr>
                                      <p:to>
                                        <p:strVal val="visible"/>
                                      </p:to>
                                    </p:set>
                                    <p:anim calcmode="lin" valueType="num">
                                      <p:cBhvr additive="base">
                                        <p:cTn id="23"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5">
                                            <p:txEl>
                                              <p:pRg st="3" end="3"/>
                                            </p:txEl>
                                          </p:spTgt>
                                        </p:tgtEl>
                                        <p:attrNameLst>
                                          <p:attrName>style.visibility</p:attrName>
                                        </p:attrNameLst>
                                      </p:cBhvr>
                                      <p:to>
                                        <p:strVal val="visible"/>
                                      </p:to>
                                    </p:set>
                                    <p:anim calcmode="lin" valueType="num">
                                      <p:cBhvr additive="base">
                                        <p:cTn id="29"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 calcmode="lin" valueType="num">
                                      <p:cBhvr additive="base">
                                        <p:cTn id="35"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fade">
                                      <p:cBhvr>
                                        <p:cTn id="41" dur="1000"/>
                                        <p:tgtEl>
                                          <p:spTgt spid="6"/>
                                        </p:tgtEl>
                                      </p:cBhvr>
                                    </p:animEffect>
                                    <p:anim calcmode="lin" valueType="num">
                                      <p:cBhvr>
                                        <p:cTn id="42" dur="1000" fill="hold"/>
                                        <p:tgtEl>
                                          <p:spTgt spid="6"/>
                                        </p:tgtEl>
                                        <p:attrNameLst>
                                          <p:attrName>ppt_x</p:attrName>
                                        </p:attrNameLst>
                                      </p:cBhvr>
                                      <p:tavLst>
                                        <p:tav tm="0">
                                          <p:val>
                                            <p:strVal val="#ppt_x"/>
                                          </p:val>
                                        </p:tav>
                                        <p:tav tm="100000">
                                          <p:val>
                                            <p:strVal val="#ppt_x"/>
                                          </p:val>
                                        </p:tav>
                                      </p:tavLst>
                                    </p:anim>
                                    <p:anim calcmode="lin" valueType="num">
                                      <p:cBhvr>
                                        <p:cTn id="4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P spid="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lstStyle/>
          <a:p>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487" y="0"/>
            <a:ext cx="9127513"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16619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fade">
                                      <p:cBhvr>
                                        <p:cTn id="7" dur="1000"/>
                                        <p:tgtEl>
                                          <p:spTgt spid="7170"/>
                                        </p:tgtEl>
                                      </p:cBhvr>
                                    </p:animEffect>
                                    <p:anim calcmode="lin" valueType="num">
                                      <p:cBhvr>
                                        <p:cTn id="8" dur="1000" fill="hold"/>
                                        <p:tgtEl>
                                          <p:spTgt spid="7170"/>
                                        </p:tgtEl>
                                        <p:attrNameLst>
                                          <p:attrName>ppt_x</p:attrName>
                                        </p:attrNameLst>
                                      </p:cBhvr>
                                      <p:tavLst>
                                        <p:tav tm="0">
                                          <p:val>
                                            <p:strVal val="#ppt_x"/>
                                          </p:val>
                                        </p:tav>
                                        <p:tav tm="100000">
                                          <p:val>
                                            <p:strVal val="#ppt_x"/>
                                          </p:val>
                                        </p:tav>
                                      </p:tavLst>
                                    </p:anim>
                                    <p:anim calcmode="lin" valueType="num">
                                      <p:cBhvr>
                                        <p:cTn id="9" dur="1000" fill="hold"/>
                                        <p:tgtEl>
                                          <p:spTgt spid="717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1" name="Picture 5"/>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0" y="18197"/>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2288275" y="2165866"/>
            <a:ext cx="3810000" cy="1446550"/>
          </a:xfrm>
          <a:prstGeom prst="rect">
            <a:avLst/>
          </a:prstGeom>
          <a:noFill/>
        </p:spPr>
        <p:txBody>
          <a:bodyPr wrap="square" rtlCol="0">
            <a:spAutoFit/>
          </a:bodyPr>
          <a:lstStyle/>
          <a:p>
            <a:pPr algn="ctr"/>
            <a:r>
              <a:rPr lang="en-US" sz="4400" b="1" dirty="0">
                <a:latin typeface="Times New Roman" pitchFamily="18" charset="0"/>
                <a:cs typeface="Times New Roman" pitchFamily="18" charset="0"/>
              </a:rPr>
              <a:t>SUY HÔ HẤP </a:t>
            </a:r>
            <a:r>
              <a:rPr lang="en-US" sz="4400" b="1" dirty="0" smtClean="0">
                <a:latin typeface="Times New Roman" pitchFamily="18" charset="0"/>
                <a:cs typeface="Times New Roman" pitchFamily="18" charset="0"/>
              </a:rPr>
              <a:t>CẤP</a:t>
            </a:r>
            <a:endParaRPr lang="en-US" sz="4400" b="1" dirty="0">
              <a:latin typeface="Times New Roman" pitchFamily="18" charset="0"/>
              <a:cs typeface="Times New Roman" pitchFamily="18" charset="0"/>
            </a:endParaRPr>
          </a:p>
        </p:txBody>
      </p:sp>
    </p:spTree>
    <p:extLst>
      <p:ext uri="{BB962C8B-B14F-4D97-AF65-F5344CB8AC3E}">
        <p14:creationId xmlns:p14="http://schemas.microsoft.com/office/powerpoint/2010/main" val="615664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101"/>
                                        </p:tgtEl>
                                        <p:attrNameLst>
                                          <p:attrName>style.visibility</p:attrName>
                                        </p:attrNameLst>
                                      </p:cBhvr>
                                      <p:to>
                                        <p:strVal val="visible"/>
                                      </p:to>
                                    </p:set>
                                    <p:animEffect transition="in" filter="fade">
                                      <p:cBhvr>
                                        <p:cTn id="7" dur="1000"/>
                                        <p:tgtEl>
                                          <p:spTgt spid="4101"/>
                                        </p:tgtEl>
                                      </p:cBhvr>
                                    </p:animEffect>
                                    <p:anim calcmode="lin" valueType="num">
                                      <p:cBhvr>
                                        <p:cTn id="8" dur="1000" fill="hold"/>
                                        <p:tgtEl>
                                          <p:spTgt spid="4101"/>
                                        </p:tgtEl>
                                        <p:attrNameLst>
                                          <p:attrName>ppt_x</p:attrName>
                                        </p:attrNameLst>
                                      </p:cBhvr>
                                      <p:tavLst>
                                        <p:tav tm="0">
                                          <p:val>
                                            <p:strVal val="#ppt_x"/>
                                          </p:val>
                                        </p:tav>
                                        <p:tav tm="100000">
                                          <p:val>
                                            <p:strVal val="#ppt_x"/>
                                          </p:val>
                                        </p:tav>
                                      </p:tavLst>
                                    </p:anim>
                                    <p:anim calcmode="lin" valueType="num">
                                      <p:cBhvr>
                                        <p:cTn id="9" dur="1000" fill="hold"/>
                                        <p:tgtEl>
                                          <p:spTgt spid="410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7467600" cy="838200"/>
          </a:xfrm>
        </p:spPr>
        <p:txBody>
          <a:bodyPr>
            <a:normAutofit/>
          </a:bodyPr>
          <a:lstStyle/>
          <a:p>
            <a:pPr algn="ctr"/>
            <a:r>
              <a:rPr lang="vi-VN" sz="4000" b="1" dirty="0" smtClean="0">
                <a:solidFill>
                  <a:schemeClr val="accent2">
                    <a:lumMod val="75000"/>
                  </a:schemeClr>
                </a:solidFill>
              </a:rPr>
              <a:t>NỘI DUNG</a:t>
            </a:r>
            <a:endParaRPr lang="en-US" sz="4000" b="1" dirty="0">
              <a:solidFill>
                <a:schemeClr val="accent2">
                  <a:lumMod val="75000"/>
                </a:schemeClr>
              </a:solidFill>
            </a:endParaRPr>
          </a:p>
        </p:txBody>
      </p:sp>
      <p:sp>
        <p:nvSpPr>
          <p:cNvPr id="4" name="Rounded Rectangle 3"/>
          <p:cNvSpPr/>
          <p:nvPr/>
        </p:nvSpPr>
        <p:spPr>
          <a:xfrm>
            <a:off x="1959589" y="1768522"/>
            <a:ext cx="5257799" cy="4572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vi-VN" sz="2200" b="1" dirty="0" smtClean="0"/>
              <a:t>1. ĐỊNH NGHĨA</a:t>
            </a:r>
            <a:endParaRPr lang="en-US" sz="2200" b="1" dirty="0"/>
          </a:p>
        </p:txBody>
      </p:sp>
      <p:sp>
        <p:nvSpPr>
          <p:cNvPr id="5" name="Rounded Rectangle 4"/>
          <p:cNvSpPr/>
          <p:nvPr/>
        </p:nvSpPr>
        <p:spPr>
          <a:xfrm>
            <a:off x="1959591" y="2362199"/>
            <a:ext cx="5279410" cy="553303"/>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vi-VN" sz="2200" b="1" dirty="0" smtClean="0"/>
              <a:t>2. NGUYÊN NHÂN</a:t>
            </a:r>
            <a:endParaRPr lang="en-US" sz="2200" b="1" dirty="0"/>
          </a:p>
        </p:txBody>
      </p:sp>
      <p:sp>
        <p:nvSpPr>
          <p:cNvPr id="6" name="Rounded Rectangle 5"/>
          <p:cNvSpPr/>
          <p:nvPr/>
        </p:nvSpPr>
        <p:spPr>
          <a:xfrm>
            <a:off x="1959590" y="3069325"/>
            <a:ext cx="5363004" cy="55444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vi-VN" b="1" dirty="0" smtClean="0"/>
              <a:t>3</a:t>
            </a:r>
            <a:r>
              <a:rPr lang="vi-VN" sz="2200" b="1" dirty="0" smtClean="0"/>
              <a:t>. CƠ CHẾ BỆNH SINH</a:t>
            </a:r>
            <a:endParaRPr lang="en-US" sz="2200" b="1" dirty="0"/>
          </a:p>
        </p:txBody>
      </p:sp>
      <p:sp>
        <p:nvSpPr>
          <p:cNvPr id="7" name="Rounded Rectangle 6"/>
          <p:cNvSpPr/>
          <p:nvPr/>
        </p:nvSpPr>
        <p:spPr>
          <a:xfrm>
            <a:off x="1941110" y="3788955"/>
            <a:ext cx="5316371" cy="517479"/>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vi-VN" sz="2200" b="1" dirty="0" smtClean="0"/>
              <a:t>4. TRIỆU CHỨNG LÂM SÀNG</a:t>
            </a:r>
            <a:endParaRPr lang="en-US" sz="2200" b="1" dirty="0"/>
          </a:p>
        </p:txBody>
      </p:sp>
      <p:sp>
        <p:nvSpPr>
          <p:cNvPr id="8" name="Rounded Rectangle 7"/>
          <p:cNvSpPr/>
          <p:nvPr/>
        </p:nvSpPr>
        <p:spPr>
          <a:xfrm>
            <a:off x="2013613" y="4495800"/>
            <a:ext cx="5257800" cy="60960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vi-VN" sz="2200" b="1" dirty="0" smtClean="0"/>
              <a:t>5. CHẨN ĐOÁN</a:t>
            </a:r>
            <a:endParaRPr lang="en-US" sz="2200" b="1" dirty="0"/>
          </a:p>
        </p:txBody>
      </p:sp>
      <p:sp>
        <p:nvSpPr>
          <p:cNvPr id="9" name="Rounded Rectangle 8"/>
          <p:cNvSpPr/>
          <p:nvPr/>
        </p:nvSpPr>
        <p:spPr>
          <a:xfrm>
            <a:off x="2021858" y="5257800"/>
            <a:ext cx="5282821" cy="6096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vi-VN" sz="2200" b="1" dirty="0" smtClean="0"/>
              <a:t>6.ĐIỀU TRỊ</a:t>
            </a:r>
            <a:endParaRPr lang="en-US" sz="2200" b="1" dirty="0"/>
          </a:p>
        </p:txBody>
      </p:sp>
      <p:sp>
        <p:nvSpPr>
          <p:cNvPr id="12" name="Rounded Rectangle 11"/>
          <p:cNvSpPr/>
          <p:nvPr/>
        </p:nvSpPr>
        <p:spPr>
          <a:xfrm>
            <a:off x="478240" y="1005954"/>
            <a:ext cx="455096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600" b="1" dirty="0" smtClean="0">
                <a:solidFill>
                  <a:schemeClr val="tx1"/>
                </a:solidFill>
              </a:rPr>
              <a:t>I. TỔNG QUAN BỆNH HỌC</a:t>
            </a:r>
            <a:endParaRPr lang="en-US" sz="2600" b="1" dirty="0">
              <a:solidFill>
                <a:schemeClr val="tx1"/>
              </a:solidFill>
            </a:endParaRPr>
          </a:p>
        </p:txBody>
      </p:sp>
      <p:sp>
        <p:nvSpPr>
          <p:cNvPr id="14" name="Rounded Rectangle 13"/>
          <p:cNvSpPr/>
          <p:nvPr/>
        </p:nvSpPr>
        <p:spPr>
          <a:xfrm>
            <a:off x="498712" y="6096000"/>
            <a:ext cx="4627160" cy="6789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600" b="1" dirty="0" smtClean="0">
                <a:solidFill>
                  <a:schemeClr val="tx1"/>
                </a:solidFill>
              </a:rPr>
              <a:t>II. PHẦN CHĂM SÓC</a:t>
            </a:r>
            <a:endParaRPr lang="en-US" sz="2600" b="1" dirty="0">
              <a:solidFill>
                <a:schemeClr val="tx1"/>
              </a:solidFill>
            </a:endParaRPr>
          </a:p>
        </p:txBody>
      </p:sp>
    </p:spTree>
    <p:extLst>
      <p:ext uri="{BB962C8B-B14F-4D97-AF65-F5344CB8AC3E}">
        <p14:creationId xmlns:p14="http://schemas.microsoft.com/office/powerpoint/2010/main" val="57418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down)">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down)">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wipe(down)">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wipe(down)">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wipe(down)">
                                      <p:cBhvr>
                                        <p:cTn id="42" dur="500"/>
                                        <p:tgtEl>
                                          <p:spTgt spid="9"/>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barn(inVertical)">
                                      <p:cBhvr>
                                        <p:cTn id="4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animBg="1"/>
      <p:bldP spid="6" grpId="0" animBg="1"/>
      <p:bldP spid="7" grpId="0" animBg="1"/>
      <p:bldP spid="8" grpId="0" animBg="1"/>
      <p:bldP spid="9" grpId="0" animBg="1"/>
      <p:bldP spid="12" grpId="0" animBg="1"/>
      <p:bldP spid="1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305800" cy="914400"/>
          </a:xfrm>
        </p:spPr>
        <p:txBody>
          <a:bodyPr>
            <a:normAutofit/>
          </a:bodyPr>
          <a:lstStyle/>
          <a:p>
            <a:r>
              <a:rPr lang="vi-VN" sz="4000" b="1" dirty="0" smtClean="0">
                <a:solidFill>
                  <a:srgbClr val="FF0000"/>
                </a:solidFill>
              </a:rPr>
              <a:t>I. TỔNG QUAN VỀ BỆNH HỌC</a:t>
            </a:r>
            <a:endParaRPr lang="en-US" sz="4000" b="1" dirty="0">
              <a:solidFill>
                <a:srgbClr val="FF0000"/>
              </a:solidFill>
            </a:endParaRPr>
          </a:p>
        </p:txBody>
      </p:sp>
      <p:sp>
        <p:nvSpPr>
          <p:cNvPr id="3" name="Content Placeholder 2"/>
          <p:cNvSpPr>
            <a:spLocks noGrp="1"/>
          </p:cNvSpPr>
          <p:nvPr>
            <p:ph sz="quarter" idx="1"/>
          </p:nvPr>
        </p:nvSpPr>
        <p:spPr>
          <a:xfrm>
            <a:off x="152400" y="990600"/>
            <a:ext cx="8534400" cy="5867400"/>
          </a:xfrm>
        </p:spPr>
        <p:txBody>
          <a:bodyPr>
            <a:normAutofit/>
          </a:bodyPr>
          <a:lstStyle/>
          <a:p>
            <a:pPr marL="0" indent="0" algn="ctr" fontAlgn="base">
              <a:buNone/>
            </a:pPr>
            <a:r>
              <a:rPr lang="vi-VN" b="1" dirty="0" smtClean="0">
                <a:solidFill>
                  <a:schemeClr val="accent3">
                    <a:lumMod val="75000"/>
                  </a:schemeClr>
                </a:solidFill>
              </a:rPr>
              <a:t>1. ĐỊNH NGHĨA:</a:t>
            </a:r>
          </a:p>
          <a:p>
            <a:pPr fontAlgn="base">
              <a:buFont typeface="Courier New" pitchFamily="49" charset="0"/>
              <a:buChar char="o"/>
            </a:pPr>
            <a:r>
              <a:rPr lang="vi-VN" dirty="0" smtClean="0"/>
              <a:t>Suy </a:t>
            </a:r>
            <a:r>
              <a:rPr lang="vi-VN" dirty="0"/>
              <a:t>hô hấp cấp là sự rối loạn nặng nề của sự trao đổi oxy máu; một cách tổng quát, suy hô hấp cấp là một sự giảm thực sự áp lực riêng phần khí oxy trong động mạch (PaO2) &lt; 60 mmHg, áp lực riêng phần khí carbonic trong động mạch (PaCO2) có thể bình thường, giảm hay tăng.</a:t>
            </a:r>
          </a:p>
          <a:p>
            <a:pPr fontAlgn="base">
              <a:buFont typeface="Courier New" pitchFamily="49" charset="0"/>
              <a:buChar char="o"/>
            </a:pPr>
            <a:r>
              <a:rPr lang="vi-VN" dirty="0"/>
              <a:t>Có 2 loại suy hô hấp cấp</a:t>
            </a:r>
          </a:p>
          <a:p>
            <a:pPr marL="0" indent="0" fontAlgn="base">
              <a:buNone/>
            </a:pPr>
            <a:r>
              <a:rPr lang="vi-VN" dirty="0"/>
              <a:t>– Suy hô hấp cấp với thiếu oxy máu kèm ứ khí cácbonic.</a:t>
            </a:r>
          </a:p>
          <a:p>
            <a:pPr marL="0" indent="0" fontAlgn="base">
              <a:buNone/>
            </a:pPr>
            <a:r>
              <a:rPr lang="vi-VN" dirty="0"/>
              <a:t>– Suy hô hấp cấp với thiếu oxy máu kèm giảm khí cácbonic.</a:t>
            </a:r>
          </a:p>
          <a:p>
            <a:endParaRPr lang="en-US" dirty="0"/>
          </a:p>
        </p:txBody>
      </p:sp>
    </p:spTree>
    <p:extLst>
      <p:ext uri="{BB962C8B-B14F-4D97-AF65-F5344CB8AC3E}">
        <p14:creationId xmlns:p14="http://schemas.microsoft.com/office/powerpoint/2010/main" val="2416271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down)">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down)">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wipe(down)">
                                      <p:cBhvr>
                                        <p:cTn id="3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7467600" cy="715962"/>
          </a:xfrm>
        </p:spPr>
        <p:txBody>
          <a:bodyPr>
            <a:normAutofit/>
          </a:bodyPr>
          <a:lstStyle/>
          <a:p>
            <a:pPr algn="ctr"/>
            <a:r>
              <a:rPr lang="vi-VN" sz="4000" b="1" dirty="0" smtClean="0">
                <a:solidFill>
                  <a:schemeClr val="accent3">
                    <a:lumMod val="75000"/>
                  </a:schemeClr>
                </a:solidFill>
              </a:rPr>
              <a:t>2. NGUYÊN NHÂN</a:t>
            </a:r>
            <a:endParaRPr lang="en-US" sz="4000" b="1" dirty="0">
              <a:solidFill>
                <a:schemeClr val="accent3">
                  <a:lumMod val="75000"/>
                </a:schemeClr>
              </a:solidFill>
            </a:endParaRPr>
          </a:p>
        </p:txBody>
      </p:sp>
      <p:sp>
        <p:nvSpPr>
          <p:cNvPr id="3" name="Content Placeholder 2"/>
          <p:cNvSpPr>
            <a:spLocks noGrp="1"/>
          </p:cNvSpPr>
          <p:nvPr>
            <p:ph sz="quarter" idx="1"/>
          </p:nvPr>
        </p:nvSpPr>
        <p:spPr>
          <a:xfrm>
            <a:off x="311726" y="1143000"/>
            <a:ext cx="8375073" cy="5330952"/>
          </a:xfrm>
        </p:spPr>
        <p:txBody>
          <a:bodyPr/>
          <a:lstStyle/>
          <a:p>
            <a:pPr marL="0" indent="0">
              <a:buNone/>
            </a:pPr>
            <a:r>
              <a:rPr lang="vi-VN" dirty="0" smtClean="0"/>
              <a:t>                         </a:t>
            </a:r>
            <a:endParaRPr lang="en-US" dirty="0"/>
          </a:p>
        </p:txBody>
      </p:sp>
      <p:sp>
        <p:nvSpPr>
          <p:cNvPr id="11" name="Oval 10"/>
          <p:cNvSpPr/>
          <p:nvPr/>
        </p:nvSpPr>
        <p:spPr>
          <a:xfrm>
            <a:off x="228600" y="2971800"/>
            <a:ext cx="2133600" cy="13716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vi-VN" sz="3200" dirty="0" smtClean="0">
                <a:solidFill>
                  <a:schemeClr val="tx1"/>
                </a:solidFill>
              </a:rPr>
              <a:t>Tại phổi</a:t>
            </a:r>
            <a:endParaRPr lang="en-US" sz="3200" dirty="0">
              <a:solidFill>
                <a:schemeClr val="tx1"/>
              </a:solidFill>
            </a:endParaRPr>
          </a:p>
        </p:txBody>
      </p:sp>
      <p:sp>
        <p:nvSpPr>
          <p:cNvPr id="12" name="Rectangle 11"/>
          <p:cNvSpPr/>
          <p:nvPr/>
        </p:nvSpPr>
        <p:spPr>
          <a:xfrm>
            <a:off x="3124200" y="1295400"/>
            <a:ext cx="5181600" cy="76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chemeClr val="tx1"/>
                </a:solidFill>
              </a:rPr>
              <a:t>Sự</a:t>
            </a:r>
            <a:r>
              <a:rPr lang="en-US" sz="2400" dirty="0">
                <a:solidFill>
                  <a:schemeClr val="tx1"/>
                </a:solidFill>
              </a:rPr>
              <a:t> </a:t>
            </a:r>
            <a:r>
              <a:rPr lang="en-US" sz="2400" dirty="0" err="1">
                <a:solidFill>
                  <a:schemeClr val="tx1"/>
                </a:solidFill>
              </a:rPr>
              <a:t>mất</a:t>
            </a:r>
            <a:r>
              <a:rPr lang="en-US" sz="2400" dirty="0">
                <a:solidFill>
                  <a:schemeClr val="tx1"/>
                </a:solidFill>
              </a:rPr>
              <a:t> </a:t>
            </a:r>
            <a:r>
              <a:rPr lang="en-US" sz="2400" dirty="0" err="1">
                <a:solidFill>
                  <a:schemeClr val="tx1"/>
                </a:solidFill>
              </a:rPr>
              <a:t>bù</a:t>
            </a:r>
            <a:r>
              <a:rPr lang="en-US" sz="2400" dirty="0">
                <a:solidFill>
                  <a:schemeClr val="tx1"/>
                </a:solidFill>
              </a:rPr>
              <a:t> </a:t>
            </a:r>
            <a:r>
              <a:rPr lang="en-US" sz="2400" dirty="0" err="1">
                <a:solidFill>
                  <a:schemeClr val="tx1"/>
                </a:solidFill>
              </a:rPr>
              <a:t>cấp</a:t>
            </a:r>
            <a:r>
              <a:rPr lang="en-US" sz="2400" dirty="0">
                <a:solidFill>
                  <a:schemeClr val="tx1"/>
                </a:solidFill>
              </a:rPr>
              <a:t> </a:t>
            </a:r>
            <a:r>
              <a:rPr lang="en-US" sz="2400" dirty="0" err="1">
                <a:solidFill>
                  <a:schemeClr val="tx1"/>
                </a:solidFill>
              </a:rPr>
              <a:t>của</a:t>
            </a:r>
            <a:r>
              <a:rPr lang="en-US" sz="2400" dirty="0">
                <a:solidFill>
                  <a:schemeClr val="tx1"/>
                </a:solidFill>
              </a:rPr>
              <a:t> </a:t>
            </a:r>
            <a:r>
              <a:rPr lang="en-US" sz="2400" dirty="0" err="1">
                <a:solidFill>
                  <a:schemeClr val="tx1"/>
                </a:solidFill>
              </a:rPr>
              <a:t>những</a:t>
            </a:r>
            <a:r>
              <a:rPr lang="en-US" sz="2400" dirty="0">
                <a:solidFill>
                  <a:schemeClr val="tx1"/>
                </a:solidFill>
              </a:rPr>
              <a:t> </a:t>
            </a:r>
            <a:r>
              <a:rPr lang="en-US" sz="2400" dirty="0" err="1">
                <a:solidFill>
                  <a:schemeClr val="tx1"/>
                </a:solidFill>
              </a:rPr>
              <a:t>suy</a:t>
            </a:r>
            <a:r>
              <a:rPr lang="en-US" sz="2400" dirty="0">
                <a:solidFill>
                  <a:schemeClr val="tx1"/>
                </a:solidFill>
              </a:rPr>
              <a:t> </a:t>
            </a:r>
            <a:r>
              <a:rPr lang="en-US" sz="2400" dirty="0" err="1">
                <a:solidFill>
                  <a:schemeClr val="tx1"/>
                </a:solidFill>
              </a:rPr>
              <a:t>hô</a:t>
            </a:r>
            <a:r>
              <a:rPr lang="en-US" sz="2400" dirty="0">
                <a:solidFill>
                  <a:schemeClr val="tx1"/>
                </a:solidFill>
              </a:rPr>
              <a:t> </a:t>
            </a:r>
            <a:r>
              <a:rPr lang="en-US" sz="2400" dirty="0" err="1">
                <a:solidFill>
                  <a:schemeClr val="tx1"/>
                </a:solidFill>
              </a:rPr>
              <a:t>hấp</a:t>
            </a:r>
            <a:r>
              <a:rPr lang="en-US" sz="2400" dirty="0">
                <a:solidFill>
                  <a:schemeClr val="tx1"/>
                </a:solidFill>
              </a:rPr>
              <a:t> </a:t>
            </a:r>
            <a:r>
              <a:rPr lang="en-US" sz="2400" dirty="0" err="1">
                <a:solidFill>
                  <a:schemeClr val="tx1"/>
                </a:solidFill>
              </a:rPr>
              <a:t>mạn</a:t>
            </a:r>
            <a:endParaRPr lang="en-US" sz="2400" dirty="0">
              <a:solidFill>
                <a:schemeClr val="tx1"/>
              </a:solidFill>
            </a:endParaRPr>
          </a:p>
        </p:txBody>
      </p:sp>
      <p:sp>
        <p:nvSpPr>
          <p:cNvPr id="13" name="Rectangle 12"/>
          <p:cNvSpPr/>
          <p:nvPr/>
        </p:nvSpPr>
        <p:spPr>
          <a:xfrm>
            <a:off x="3124200" y="2286000"/>
            <a:ext cx="51816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chemeClr val="tx1"/>
                </a:solidFill>
                <a:latin typeface="Times New Roman" pitchFamily="18" charset="0"/>
                <a:cs typeface="Times New Roman" pitchFamily="18" charset="0"/>
              </a:rPr>
              <a:t>Những</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bệnh</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phổi</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nhiễm</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trùng</a:t>
            </a:r>
            <a:endParaRPr lang="en-US" sz="2400" dirty="0">
              <a:solidFill>
                <a:schemeClr val="tx1"/>
              </a:solidFill>
              <a:latin typeface="Times New Roman" pitchFamily="18" charset="0"/>
              <a:cs typeface="Times New Roman" pitchFamily="18" charset="0"/>
            </a:endParaRPr>
          </a:p>
        </p:txBody>
      </p:sp>
      <p:sp>
        <p:nvSpPr>
          <p:cNvPr id="14" name="Rectangle 13"/>
          <p:cNvSpPr/>
          <p:nvPr/>
        </p:nvSpPr>
        <p:spPr>
          <a:xfrm>
            <a:off x="3124200" y="3276600"/>
            <a:ext cx="51816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Phù</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phổi</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cấp</a:t>
            </a:r>
            <a:endParaRPr lang="en-US" sz="2400" dirty="0">
              <a:solidFill>
                <a:schemeClr val="tx1"/>
              </a:solidFill>
              <a:latin typeface="Times New Roman" pitchFamily="18" charset="0"/>
              <a:cs typeface="Times New Roman" pitchFamily="18" charset="0"/>
            </a:endParaRPr>
          </a:p>
        </p:txBody>
      </p:sp>
      <p:sp>
        <p:nvSpPr>
          <p:cNvPr id="15" name="Rectangle 14"/>
          <p:cNvSpPr/>
          <p:nvPr/>
        </p:nvSpPr>
        <p:spPr>
          <a:xfrm>
            <a:off x="3124200" y="4191000"/>
            <a:ext cx="51816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dirty="0">
                <a:solidFill>
                  <a:schemeClr val="tx1"/>
                </a:solidFill>
              </a:rPr>
              <a:t>Hen phế quản đe dọa nặng</a:t>
            </a:r>
            <a:r>
              <a:rPr lang="vi-VN" sz="2400" dirty="0" smtClean="0">
                <a:solidFill>
                  <a:schemeClr val="tx1"/>
                </a:solidFill>
              </a:rPr>
              <a:t>,</a:t>
            </a:r>
          </a:p>
          <a:p>
            <a:pPr algn="ctr"/>
            <a:r>
              <a:rPr lang="vi-VN" sz="2400" dirty="0" smtClean="0">
                <a:solidFill>
                  <a:schemeClr val="tx1"/>
                </a:solidFill>
              </a:rPr>
              <a:t> </a:t>
            </a:r>
            <a:r>
              <a:rPr lang="vi-VN" sz="2400" dirty="0">
                <a:solidFill>
                  <a:schemeClr val="tx1"/>
                </a:solidFill>
              </a:rPr>
              <a:t>hen phế quản cấp nặng</a:t>
            </a:r>
            <a:endParaRPr lang="en-US" sz="2400" dirty="0">
              <a:solidFill>
                <a:schemeClr val="tx1"/>
              </a:solidFill>
            </a:endParaRPr>
          </a:p>
        </p:txBody>
      </p:sp>
      <p:sp>
        <p:nvSpPr>
          <p:cNvPr id="17" name="Rectangle 16"/>
          <p:cNvSpPr/>
          <p:nvPr/>
        </p:nvSpPr>
        <p:spPr>
          <a:xfrm>
            <a:off x="3158836" y="5410200"/>
            <a:ext cx="5146964" cy="6892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chemeClr val="tx1"/>
                </a:solidFill>
                <a:latin typeface="Times New Roman" pitchFamily="18" charset="0"/>
                <a:cs typeface="Times New Roman" pitchFamily="18" charset="0"/>
              </a:rPr>
              <a:t>Tắc</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nghẽn</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phế</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quản</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cấp</a:t>
            </a:r>
            <a:endParaRPr lang="en-US" sz="2400" dirty="0">
              <a:solidFill>
                <a:schemeClr val="tx1"/>
              </a:solidFill>
              <a:latin typeface="Times New Roman" pitchFamily="18" charset="0"/>
              <a:cs typeface="Times New Roman" pitchFamily="18" charset="0"/>
            </a:endParaRPr>
          </a:p>
        </p:txBody>
      </p:sp>
      <p:cxnSp>
        <p:nvCxnSpPr>
          <p:cNvPr id="19" name="Straight Arrow Connector 18"/>
          <p:cNvCxnSpPr>
            <a:stCxn id="11" idx="6"/>
            <a:endCxn id="12" idx="1"/>
          </p:cNvCxnSpPr>
          <p:nvPr/>
        </p:nvCxnSpPr>
        <p:spPr>
          <a:xfrm flipV="1">
            <a:off x="2362200" y="1676400"/>
            <a:ext cx="762000" cy="1981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11" idx="6"/>
            <a:endCxn id="13" idx="1"/>
          </p:cNvCxnSpPr>
          <p:nvPr/>
        </p:nvCxnSpPr>
        <p:spPr>
          <a:xfrm flipV="1">
            <a:off x="2362200" y="2628900"/>
            <a:ext cx="762000" cy="10287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11" idx="6"/>
            <a:endCxn id="14" idx="1"/>
          </p:cNvCxnSpPr>
          <p:nvPr/>
        </p:nvCxnSpPr>
        <p:spPr>
          <a:xfrm flipV="1">
            <a:off x="2362200" y="3619500"/>
            <a:ext cx="762000" cy="381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11" idx="6"/>
            <a:endCxn id="15" idx="1"/>
          </p:cNvCxnSpPr>
          <p:nvPr/>
        </p:nvCxnSpPr>
        <p:spPr>
          <a:xfrm>
            <a:off x="2362200" y="3657600"/>
            <a:ext cx="762000" cy="990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11" idx="6"/>
            <a:endCxn id="17" idx="1"/>
          </p:cNvCxnSpPr>
          <p:nvPr/>
        </p:nvCxnSpPr>
        <p:spPr>
          <a:xfrm>
            <a:off x="2362200" y="3657600"/>
            <a:ext cx="796636" cy="20972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263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barn(inVertical)">
                                      <p:cBhvr>
                                        <p:cTn id="21" dur="500"/>
                                        <p:tgtEl>
                                          <p:spTgt spid="12"/>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barn(inVertical)">
                                      <p:cBhvr>
                                        <p:cTn id="26" dur="500"/>
                                        <p:tgtEl>
                                          <p:spTgt spid="13"/>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barn(inVertical)">
                                      <p:cBhvr>
                                        <p:cTn id="31" dur="500"/>
                                        <p:tgtEl>
                                          <p:spTgt spid="14"/>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barn(inVertical)">
                                      <p:cBhvr>
                                        <p:cTn id="36" dur="500"/>
                                        <p:tgtEl>
                                          <p:spTgt spid="15"/>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barn(inVertical)">
                                      <p:cBhvr>
                                        <p:cTn id="4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animBg="1"/>
      <p:bldP spid="12" grpId="0" animBg="1"/>
      <p:bldP spid="13" grpId="0" animBg="1"/>
      <p:bldP spid="14" grpId="0" animBg="1"/>
      <p:bldP spid="15" grpId="0" animBg="1"/>
      <p:bldP spid="1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81000" y="76200"/>
            <a:ext cx="8458200" cy="6629400"/>
          </a:xfrm>
        </p:spPr>
        <p:txBody>
          <a:bodyPr/>
          <a:lstStyle/>
          <a:p>
            <a:pPr marL="0" indent="0">
              <a:buNone/>
            </a:pPr>
            <a:r>
              <a:rPr lang="vi-VN" dirty="0" smtClean="0"/>
              <a:t>`</a:t>
            </a:r>
            <a:endParaRPr lang="en-US" dirty="0"/>
          </a:p>
        </p:txBody>
      </p:sp>
      <p:sp>
        <p:nvSpPr>
          <p:cNvPr id="4" name="Oval 3"/>
          <p:cNvSpPr/>
          <p:nvPr/>
        </p:nvSpPr>
        <p:spPr>
          <a:xfrm>
            <a:off x="533400" y="2513113"/>
            <a:ext cx="2133600" cy="1372715"/>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vi-VN" sz="3200" dirty="0" smtClean="0">
                <a:solidFill>
                  <a:schemeClr val="tx1"/>
                </a:solidFill>
              </a:rPr>
              <a:t>Ngoài phổi</a:t>
            </a:r>
            <a:endParaRPr lang="en-US" sz="3200" dirty="0">
              <a:solidFill>
                <a:schemeClr val="tx1"/>
              </a:solidFill>
            </a:endParaRPr>
          </a:p>
        </p:txBody>
      </p:sp>
      <p:sp>
        <p:nvSpPr>
          <p:cNvPr id="5" name="Rectangle 4"/>
          <p:cNvSpPr/>
          <p:nvPr/>
        </p:nvSpPr>
        <p:spPr>
          <a:xfrm>
            <a:off x="3505199" y="533400"/>
            <a:ext cx="4731327"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88" dirty="0" err="1">
                <a:solidFill>
                  <a:schemeClr val="tx1"/>
                </a:solidFill>
                <a:latin typeface="Times New Roman" pitchFamily="18" charset="0"/>
                <a:cs typeface="Times New Roman" pitchFamily="18" charset="0"/>
              </a:rPr>
              <a:t>Tắc</a:t>
            </a:r>
            <a:r>
              <a:rPr lang="en-US" sz="2888" dirty="0">
                <a:solidFill>
                  <a:schemeClr val="tx1"/>
                </a:solidFill>
                <a:latin typeface="Times New Roman" pitchFamily="18" charset="0"/>
                <a:cs typeface="Times New Roman" pitchFamily="18" charset="0"/>
              </a:rPr>
              <a:t> </a:t>
            </a:r>
            <a:r>
              <a:rPr lang="en-US" sz="2888" dirty="0" err="1">
                <a:solidFill>
                  <a:schemeClr val="tx1"/>
                </a:solidFill>
                <a:latin typeface="Times New Roman" pitchFamily="18" charset="0"/>
                <a:cs typeface="Times New Roman" pitchFamily="18" charset="0"/>
              </a:rPr>
              <a:t>nghẽn</a:t>
            </a:r>
            <a:r>
              <a:rPr lang="en-US" sz="2888" dirty="0">
                <a:solidFill>
                  <a:schemeClr val="tx1"/>
                </a:solidFill>
                <a:latin typeface="Times New Roman" pitchFamily="18" charset="0"/>
                <a:cs typeface="Times New Roman" pitchFamily="18" charset="0"/>
              </a:rPr>
              <a:t> </a:t>
            </a:r>
            <a:r>
              <a:rPr lang="en-US" sz="2888" dirty="0" err="1">
                <a:solidFill>
                  <a:schemeClr val="tx1"/>
                </a:solidFill>
                <a:latin typeface="Times New Roman" pitchFamily="18" charset="0"/>
                <a:cs typeface="Times New Roman" pitchFamily="18" charset="0"/>
              </a:rPr>
              <a:t>phế</a:t>
            </a:r>
            <a:r>
              <a:rPr lang="en-US" sz="2888" dirty="0">
                <a:solidFill>
                  <a:schemeClr val="tx1"/>
                </a:solidFill>
                <a:latin typeface="Times New Roman" pitchFamily="18" charset="0"/>
                <a:cs typeface="Times New Roman" pitchFamily="18" charset="0"/>
              </a:rPr>
              <a:t> </a:t>
            </a:r>
            <a:r>
              <a:rPr lang="en-US" sz="2888" dirty="0" err="1">
                <a:solidFill>
                  <a:schemeClr val="tx1"/>
                </a:solidFill>
                <a:latin typeface="Times New Roman" pitchFamily="18" charset="0"/>
                <a:cs typeface="Times New Roman" pitchFamily="18" charset="0"/>
              </a:rPr>
              <a:t>quản</a:t>
            </a:r>
            <a:r>
              <a:rPr lang="en-US" sz="2888" dirty="0">
                <a:solidFill>
                  <a:schemeClr val="tx1"/>
                </a:solidFill>
                <a:latin typeface="Times New Roman" pitchFamily="18" charset="0"/>
                <a:cs typeface="Times New Roman" pitchFamily="18" charset="0"/>
              </a:rPr>
              <a:t> </a:t>
            </a:r>
            <a:r>
              <a:rPr lang="en-US" sz="2888" dirty="0" err="1">
                <a:solidFill>
                  <a:schemeClr val="tx1"/>
                </a:solidFill>
                <a:latin typeface="Times New Roman" pitchFamily="18" charset="0"/>
                <a:cs typeface="Times New Roman" pitchFamily="18" charset="0"/>
              </a:rPr>
              <a:t>cấp</a:t>
            </a:r>
            <a:endParaRPr lang="en-US" sz="2888" dirty="0">
              <a:solidFill>
                <a:schemeClr val="tx1"/>
              </a:solidFill>
              <a:latin typeface="Times New Roman" pitchFamily="18" charset="0"/>
              <a:cs typeface="Times New Roman" pitchFamily="18" charset="0"/>
            </a:endParaRPr>
          </a:p>
        </p:txBody>
      </p:sp>
      <p:sp>
        <p:nvSpPr>
          <p:cNvPr id="6" name="Rectangle 5"/>
          <p:cNvSpPr/>
          <p:nvPr/>
        </p:nvSpPr>
        <p:spPr>
          <a:xfrm>
            <a:off x="3493075" y="1459546"/>
            <a:ext cx="4755573" cy="6563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chemeClr val="tx1"/>
                </a:solidFill>
              </a:rPr>
              <a:t>Tràn</a:t>
            </a:r>
            <a:r>
              <a:rPr lang="en-US" sz="2800" dirty="0">
                <a:solidFill>
                  <a:schemeClr val="tx1"/>
                </a:solidFill>
              </a:rPr>
              <a:t> </a:t>
            </a:r>
            <a:r>
              <a:rPr lang="en-US" sz="2800" dirty="0" err="1">
                <a:solidFill>
                  <a:schemeClr val="tx1"/>
                </a:solidFill>
              </a:rPr>
              <a:t>dịch</a:t>
            </a:r>
            <a:r>
              <a:rPr lang="en-US" sz="2800" dirty="0">
                <a:solidFill>
                  <a:schemeClr val="tx1"/>
                </a:solidFill>
              </a:rPr>
              <a:t> </a:t>
            </a:r>
            <a:r>
              <a:rPr lang="en-US" sz="2800" dirty="0" err="1">
                <a:solidFill>
                  <a:schemeClr val="tx1"/>
                </a:solidFill>
              </a:rPr>
              <a:t>màng</a:t>
            </a:r>
            <a:r>
              <a:rPr lang="en-US" sz="2800" dirty="0">
                <a:solidFill>
                  <a:schemeClr val="tx1"/>
                </a:solidFill>
              </a:rPr>
              <a:t> </a:t>
            </a:r>
            <a:r>
              <a:rPr lang="en-US" sz="2800" dirty="0" err="1">
                <a:solidFill>
                  <a:schemeClr val="tx1"/>
                </a:solidFill>
              </a:rPr>
              <a:t>phổi</a:t>
            </a:r>
            <a:endParaRPr lang="en-US" sz="2800" dirty="0">
              <a:solidFill>
                <a:schemeClr val="tx1"/>
              </a:solidFill>
            </a:endParaRPr>
          </a:p>
        </p:txBody>
      </p:sp>
      <p:sp>
        <p:nvSpPr>
          <p:cNvPr id="7" name="Rectangle 6"/>
          <p:cNvSpPr/>
          <p:nvPr/>
        </p:nvSpPr>
        <p:spPr>
          <a:xfrm>
            <a:off x="3486434" y="2324100"/>
            <a:ext cx="48006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chemeClr val="tx1"/>
                </a:solidFill>
                <a:latin typeface="Times New Roman" pitchFamily="18" charset="0"/>
                <a:cs typeface="Times New Roman" pitchFamily="18" charset="0"/>
              </a:rPr>
              <a:t>Tràn</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khí</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màng</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phổi</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thể</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tự</a:t>
            </a:r>
            <a:r>
              <a:rPr lang="en-US" sz="2800" dirty="0">
                <a:solidFill>
                  <a:schemeClr val="tx1"/>
                </a:solidFill>
                <a:latin typeface="Times New Roman" pitchFamily="18" charset="0"/>
                <a:cs typeface="Times New Roman" pitchFamily="18" charset="0"/>
              </a:rPr>
              <a:t> do</a:t>
            </a:r>
          </a:p>
        </p:txBody>
      </p:sp>
      <p:sp>
        <p:nvSpPr>
          <p:cNvPr id="8" name="Rectangle 7"/>
          <p:cNvSpPr/>
          <p:nvPr/>
        </p:nvSpPr>
        <p:spPr>
          <a:xfrm>
            <a:off x="3505200" y="3276600"/>
            <a:ext cx="48006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dirty="0">
                <a:solidFill>
                  <a:schemeClr val="tx1"/>
                </a:solidFill>
              </a:rPr>
              <a:t>Chấn thương lồng ngực</a:t>
            </a:r>
            <a:endParaRPr lang="en-US" sz="2800" dirty="0">
              <a:solidFill>
                <a:schemeClr val="tx1"/>
              </a:solidFill>
            </a:endParaRPr>
          </a:p>
        </p:txBody>
      </p:sp>
      <p:sp>
        <p:nvSpPr>
          <p:cNvPr id="9" name="Rectangle 8"/>
          <p:cNvSpPr/>
          <p:nvPr/>
        </p:nvSpPr>
        <p:spPr>
          <a:xfrm>
            <a:off x="3505200" y="4267200"/>
            <a:ext cx="48006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dirty="0">
                <a:solidFill>
                  <a:schemeClr val="tx1"/>
                </a:solidFill>
              </a:rPr>
              <a:t>Tổn thương cơ hô hấp</a:t>
            </a:r>
            <a:endParaRPr lang="en-US" sz="2800" dirty="0">
              <a:solidFill>
                <a:schemeClr val="tx1"/>
              </a:solidFill>
            </a:endParaRPr>
          </a:p>
        </p:txBody>
      </p:sp>
      <p:sp>
        <p:nvSpPr>
          <p:cNvPr id="10" name="Rectangle 9"/>
          <p:cNvSpPr/>
          <p:nvPr/>
        </p:nvSpPr>
        <p:spPr>
          <a:xfrm>
            <a:off x="3512127" y="5205844"/>
            <a:ext cx="4800600" cy="8139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dirty="0">
                <a:solidFill>
                  <a:schemeClr val="tx1"/>
                </a:solidFill>
              </a:rPr>
              <a:t>Tổn thương thần kinh trung ương</a:t>
            </a:r>
            <a:endParaRPr lang="en-US" sz="2800" dirty="0">
              <a:solidFill>
                <a:schemeClr val="tx1"/>
              </a:solidFill>
            </a:endParaRPr>
          </a:p>
        </p:txBody>
      </p:sp>
      <p:cxnSp>
        <p:nvCxnSpPr>
          <p:cNvPr id="12" name="Straight Arrow Connector 11"/>
          <p:cNvCxnSpPr>
            <a:stCxn id="4" idx="6"/>
            <a:endCxn id="5" idx="1"/>
          </p:cNvCxnSpPr>
          <p:nvPr/>
        </p:nvCxnSpPr>
        <p:spPr>
          <a:xfrm flipV="1">
            <a:off x="2667000" y="876300"/>
            <a:ext cx="838199" cy="232317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4" idx="6"/>
            <a:endCxn id="7" idx="1"/>
          </p:cNvCxnSpPr>
          <p:nvPr/>
        </p:nvCxnSpPr>
        <p:spPr>
          <a:xfrm flipV="1">
            <a:off x="2667000" y="2667000"/>
            <a:ext cx="819434" cy="53247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4" idx="6"/>
            <a:endCxn id="6" idx="1"/>
          </p:cNvCxnSpPr>
          <p:nvPr/>
        </p:nvCxnSpPr>
        <p:spPr>
          <a:xfrm flipV="1">
            <a:off x="2667000" y="1787726"/>
            <a:ext cx="826075" cy="141174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a:stCxn id="4" idx="6"/>
            <a:endCxn id="8" idx="1"/>
          </p:cNvCxnSpPr>
          <p:nvPr/>
        </p:nvCxnSpPr>
        <p:spPr>
          <a:xfrm>
            <a:off x="2667000" y="3199471"/>
            <a:ext cx="838200" cy="42002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a:stCxn id="4" idx="6"/>
            <a:endCxn id="9" idx="1"/>
          </p:cNvCxnSpPr>
          <p:nvPr/>
        </p:nvCxnSpPr>
        <p:spPr>
          <a:xfrm>
            <a:off x="2667000" y="3199471"/>
            <a:ext cx="838200" cy="141062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4" idx="6"/>
          </p:cNvCxnSpPr>
          <p:nvPr/>
        </p:nvCxnSpPr>
        <p:spPr>
          <a:xfrm>
            <a:off x="2667000" y="3199471"/>
            <a:ext cx="800100" cy="227307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75254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arn(inVertical)">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arn(inVertical)">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barn(inVertical)">
                                      <p:cBhvr>
                                        <p:cTn id="3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639762"/>
          </a:xfrm>
        </p:spPr>
        <p:txBody>
          <a:bodyPr>
            <a:noAutofit/>
          </a:bodyPr>
          <a:lstStyle/>
          <a:p>
            <a:pPr algn="ctr"/>
            <a:r>
              <a:rPr lang="vi-VN" sz="4000" b="1" dirty="0" smtClean="0">
                <a:solidFill>
                  <a:schemeClr val="accent3">
                    <a:lumMod val="75000"/>
                  </a:schemeClr>
                </a:solidFill>
              </a:rPr>
              <a:t>3. CƠ CHẾ BỆNH SINH</a:t>
            </a:r>
            <a:endParaRPr lang="en-US" sz="4000" b="1" dirty="0">
              <a:solidFill>
                <a:schemeClr val="accent3">
                  <a:lumMod val="75000"/>
                </a:schemeClr>
              </a:solidFill>
            </a:endParaRPr>
          </a:p>
        </p:txBody>
      </p:sp>
      <p:sp>
        <p:nvSpPr>
          <p:cNvPr id="3" name="Content Placeholder 2"/>
          <p:cNvSpPr>
            <a:spLocks noGrp="1"/>
          </p:cNvSpPr>
          <p:nvPr>
            <p:ph sz="quarter" idx="1"/>
          </p:nvPr>
        </p:nvSpPr>
        <p:spPr>
          <a:xfrm>
            <a:off x="228600" y="990600"/>
            <a:ext cx="8534400" cy="5486400"/>
          </a:xfrm>
        </p:spPr>
        <p:txBody>
          <a:bodyPr>
            <a:normAutofit/>
          </a:bodyPr>
          <a:lstStyle/>
          <a:p>
            <a:pPr marL="0" indent="0">
              <a:buNone/>
            </a:pPr>
            <a:r>
              <a:rPr lang="vi-VN" dirty="0" smtClean="0"/>
              <a:t>Suy hô hấp cấp có thể do nhiều cơ chế khác nhau, thường kết hợp với nhau trên một bệnh cụ thể:</a:t>
            </a:r>
          </a:p>
          <a:p>
            <a:pPr>
              <a:buFont typeface="Wingdings" pitchFamily="2" charset="2"/>
              <a:buChar char="v"/>
            </a:pPr>
            <a:r>
              <a:rPr lang="vi-VN" dirty="0" smtClean="0"/>
              <a:t> Giảm thông khí do hoạt động của cơ hô hấp hoặc trung tâm hô hấp bị ức chế hoặc hậu quả là tăng CO2 và thiếu oxy</a:t>
            </a:r>
          </a:p>
          <a:p>
            <a:pPr>
              <a:buFont typeface="Wingdings" pitchFamily="2" charset="2"/>
              <a:buChar char="v"/>
            </a:pPr>
            <a:r>
              <a:rPr lang="vi-VN" dirty="0" smtClean="0"/>
              <a:t>Tắc nghẽn đường hô hấp dẫn đến giảm thông khí và giảm trao đổi khí</a:t>
            </a:r>
          </a:p>
          <a:p>
            <a:pPr>
              <a:buFont typeface="Wingdings" pitchFamily="2" charset="2"/>
              <a:buChar char="v"/>
            </a:pPr>
            <a:r>
              <a:rPr lang="vi-VN" dirty="0" smtClean="0"/>
              <a:t>Rối loạn trao đổi khí tại phổi do tổn thương màng phế nang- mao mạch hoặc do các phế nang bị ngập nước hoặc bị xẹp hậu quả là giảm oxy máu</a:t>
            </a:r>
          </a:p>
          <a:p>
            <a:pPr>
              <a:buFont typeface="Wingdings" pitchFamily="2" charset="2"/>
              <a:buChar char="v"/>
            </a:pPr>
            <a:r>
              <a:rPr lang="vi-VN" dirty="0" smtClean="0"/>
              <a:t>Giảm oxy trong khí thở vào( gây giảm oxy máu), tăng sản xuất CO2 (dẫn đến tăng CO2 máu)</a:t>
            </a:r>
          </a:p>
        </p:txBody>
      </p:sp>
    </p:spTree>
    <p:extLst>
      <p:ext uri="{BB962C8B-B14F-4D97-AF65-F5344CB8AC3E}">
        <p14:creationId xmlns:p14="http://schemas.microsoft.com/office/powerpoint/2010/main" val="3737482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additive="base">
                                        <p:cTn id="14"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additive="base">
                                        <p:cTn id="20"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 calcmode="lin" valueType="num">
                                      <p:cBhvr additive="base">
                                        <p:cTn id="26"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 calcmode="lin" valueType="num">
                                      <p:cBhvr additive="base">
                                        <p:cTn id="32"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3">
                                            <p:txEl>
                                              <p:pRg st="4" end="4"/>
                                            </p:txEl>
                                          </p:spTgt>
                                        </p:tgtEl>
                                        <p:attrNameLst>
                                          <p:attrName>style.visibility</p:attrName>
                                        </p:attrNameLst>
                                      </p:cBhvr>
                                      <p:to>
                                        <p:strVal val="visible"/>
                                      </p:to>
                                    </p:set>
                                    <p:anim calcmode="lin" valueType="num">
                                      <p:cBhvr additive="base">
                                        <p:cTn id="38"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563562"/>
          </a:xfrm>
        </p:spPr>
        <p:txBody>
          <a:bodyPr>
            <a:normAutofit fontScale="90000"/>
          </a:bodyPr>
          <a:lstStyle/>
          <a:p>
            <a:pPr algn="ctr"/>
            <a:r>
              <a:rPr lang="vi-VN" sz="4000" b="1" dirty="0" smtClean="0">
                <a:solidFill>
                  <a:schemeClr val="accent3">
                    <a:lumMod val="75000"/>
                  </a:schemeClr>
                </a:solidFill>
              </a:rPr>
              <a:t>4. TRIỆU CHỨNG LÂM SÀNG</a:t>
            </a:r>
            <a:endParaRPr lang="en-US" dirty="0">
              <a:solidFill>
                <a:schemeClr val="accent3">
                  <a:lumMod val="75000"/>
                </a:schemeClr>
              </a:solidFill>
            </a:endParaRPr>
          </a:p>
        </p:txBody>
      </p:sp>
      <p:sp>
        <p:nvSpPr>
          <p:cNvPr id="3" name="Content Placeholder 2"/>
          <p:cNvSpPr>
            <a:spLocks noGrp="1"/>
          </p:cNvSpPr>
          <p:nvPr>
            <p:ph sz="quarter" idx="1"/>
          </p:nvPr>
        </p:nvSpPr>
        <p:spPr>
          <a:xfrm>
            <a:off x="152400" y="1143000"/>
            <a:ext cx="5334000" cy="5562600"/>
          </a:xfrm>
        </p:spPr>
        <p:txBody>
          <a:bodyPr>
            <a:normAutofit/>
          </a:bodyPr>
          <a:lstStyle/>
          <a:p>
            <a:pPr fontAlgn="base">
              <a:buFont typeface="Wingdings" pitchFamily="2" charset="2"/>
              <a:buChar char="Ø"/>
            </a:pPr>
            <a:r>
              <a:rPr lang="vi-VN" b="1" dirty="0"/>
              <a:t>Khó thở</a:t>
            </a:r>
          </a:p>
          <a:p>
            <a:pPr fontAlgn="base">
              <a:buFont typeface="Wingdings" pitchFamily="2" charset="2"/>
              <a:buChar char="§"/>
            </a:pPr>
            <a:r>
              <a:rPr lang="vi-VN" dirty="0" smtClean="0"/>
              <a:t>Nhịp </a:t>
            </a:r>
            <a:r>
              <a:rPr lang="vi-VN" dirty="0"/>
              <a:t>thở:</a:t>
            </a:r>
          </a:p>
          <a:p>
            <a:pPr marL="0" indent="0" fontAlgn="base">
              <a:buNone/>
            </a:pPr>
            <a:r>
              <a:rPr lang="vi-VN" dirty="0"/>
              <a:t>Tăng 25 - 40 lần/phút, co kéo các cơ hô hấp phụ: Viêm phế quản phổi.</a:t>
            </a:r>
          </a:p>
          <a:p>
            <a:pPr marL="0" indent="0" fontAlgn="base">
              <a:buNone/>
            </a:pPr>
            <a:r>
              <a:rPr lang="vi-VN" dirty="0"/>
              <a:t>Giảm dưới 15 lần/phút, không co kéo các cơ hô hấp do liệt hô hấp nguyên nhân trung ương: Ngộ độc Barbiturate.</a:t>
            </a:r>
          </a:p>
          <a:p>
            <a:pPr fontAlgn="base">
              <a:buFont typeface="Wingdings" pitchFamily="2" charset="2"/>
              <a:buChar char="§"/>
            </a:pPr>
            <a:r>
              <a:rPr lang="vi-VN" dirty="0"/>
              <a:t>Biên độ hô hấp:</a:t>
            </a:r>
          </a:p>
          <a:p>
            <a:pPr marL="0" indent="0" fontAlgn="base">
              <a:buNone/>
            </a:pPr>
            <a:r>
              <a:rPr lang="vi-VN" dirty="0" smtClean="0"/>
              <a:t>Giảm</a:t>
            </a:r>
            <a:r>
              <a:rPr lang="vi-VN" dirty="0"/>
              <a:t>: Viêm phế quản phổi, rắn hổ cắn, bại liệt, hội chứng Guillain-Barré, chứng Porphyrine cấp.</a:t>
            </a:r>
          </a:p>
          <a:p>
            <a:pPr marL="0" indent="0">
              <a:buNone/>
            </a:pPr>
            <a:endParaRPr lang="en-US" dirty="0"/>
          </a:p>
        </p:txBody>
      </p:sp>
      <p:pic>
        <p:nvPicPr>
          <p:cNvPr id="1026" name="Picture 2" descr="Kết quả hình ảnh cho cham soc suy ho hap ca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0" y="1905000"/>
            <a:ext cx="3276600" cy="3505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4581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additive="base">
                                        <p:cTn id="14"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additive="base">
                                        <p:cTn id="20"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 calcmode="lin" valueType="num">
                                      <p:cBhvr additive="base">
                                        <p:cTn id="26"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 calcmode="lin" valueType="num">
                                      <p:cBhvr additive="base">
                                        <p:cTn id="32"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3">
                                            <p:txEl>
                                              <p:pRg st="4" end="4"/>
                                            </p:txEl>
                                          </p:spTgt>
                                        </p:tgtEl>
                                        <p:attrNameLst>
                                          <p:attrName>style.visibility</p:attrName>
                                        </p:attrNameLst>
                                      </p:cBhvr>
                                      <p:to>
                                        <p:strVal val="visible"/>
                                      </p:to>
                                    </p:set>
                                    <p:anim calcmode="lin" valueType="num">
                                      <p:cBhvr additive="base">
                                        <p:cTn id="38"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3">
                                            <p:txEl>
                                              <p:pRg st="5" end="5"/>
                                            </p:txEl>
                                          </p:spTgt>
                                        </p:tgtEl>
                                        <p:attrNameLst>
                                          <p:attrName>style.visibility</p:attrName>
                                        </p:attrNameLst>
                                      </p:cBhvr>
                                      <p:to>
                                        <p:strVal val="visible"/>
                                      </p:to>
                                    </p:set>
                                    <p:anim calcmode="lin" valueType="num">
                                      <p:cBhvr additive="base">
                                        <p:cTn id="44"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nodeType="clickEffect">
                                  <p:stCondLst>
                                    <p:cond delay="0"/>
                                  </p:stCondLst>
                                  <p:childTnLst>
                                    <p:set>
                                      <p:cBhvr>
                                        <p:cTn id="49" dur="1" fill="hold">
                                          <p:stCondLst>
                                            <p:cond delay="0"/>
                                          </p:stCondLst>
                                        </p:cTn>
                                        <p:tgtEl>
                                          <p:spTgt spid="1026"/>
                                        </p:tgtEl>
                                        <p:attrNameLst>
                                          <p:attrName>style.visibility</p:attrName>
                                        </p:attrNameLst>
                                      </p:cBhvr>
                                      <p:to>
                                        <p:strVal val="visible"/>
                                      </p:to>
                                    </p:set>
                                    <p:animEffect transition="in" filter="barn(inVertical)">
                                      <p:cBhvr>
                                        <p:cTn id="50"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425</TotalTime>
  <Words>1935</Words>
  <Application>Microsoft Office PowerPoint</Application>
  <PresentationFormat>On-screen Show (4:3)</PresentationFormat>
  <Paragraphs>175</Paragraphs>
  <Slides>25</Slides>
  <Notes>0</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Oriel</vt:lpstr>
      <vt:lpstr>CHÀO MỪNG THẦY VÀ CÁC BẠN ĐẾN VỚI BÀI THUYẾT trình</vt:lpstr>
      <vt:lpstr>THÀNH VIÊN NHÓM</vt:lpstr>
      <vt:lpstr>PowerPoint Presentation</vt:lpstr>
      <vt:lpstr>NỘI DUNG</vt:lpstr>
      <vt:lpstr>I. TỔNG QUAN VỀ BỆNH HỌC</vt:lpstr>
      <vt:lpstr>2. NGUYÊN NHÂN</vt:lpstr>
      <vt:lpstr>PowerPoint Presentation</vt:lpstr>
      <vt:lpstr>3. CƠ CHẾ BỆNH SINH</vt:lpstr>
      <vt:lpstr>4. TRIỆU CHỨNG LÂM SÀNG</vt:lpstr>
      <vt:lpstr>PowerPoint Presentation</vt:lpstr>
      <vt:lpstr>PowerPoint Presentation</vt:lpstr>
      <vt:lpstr>5. CHẨN ĐOÁN</vt:lpstr>
      <vt:lpstr>6. ĐIỀU TRỊ</vt:lpstr>
      <vt:lpstr>PowerPoint Presentation</vt:lpstr>
      <vt:lpstr>PowerPoint Presentation</vt:lpstr>
      <vt:lpstr>ii. PHẦN CHĂM SÓC</vt:lpstr>
      <vt:lpstr>2. CHẨN ĐOÁN ĐIỀU DƯỠNG</vt:lpstr>
      <vt:lpstr>3. LẬP KẾ HOẠCH CHĂM SÓC</vt:lpstr>
      <vt:lpstr>4. THỰC HIỆN KẾ HOẠCH CHĂM SÓC</vt:lpstr>
      <vt:lpstr>4. THỰC HIỆN KẾ HOẠCH CHĂM SÓC</vt:lpstr>
      <vt:lpstr>5. LƯỢNG GIÁ CHĂM SÓC</vt:lpstr>
      <vt:lpstr>Câu hỏi lượng giá</vt:lpstr>
      <vt:lpstr>Câu hỏi lượng giá</vt:lpstr>
      <vt:lpstr>Câu hỏi lượng giá</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Dell</cp:lastModifiedBy>
  <cp:revision>38</cp:revision>
  <dcterms:created xsi:type="dcterms:W3CDTF">2016-08-28T17:41:11Z</dcterms:created>
  <dcterms:modified xsi:type="dcterms:W3CDTF">2016-08-29T15:58:03Z</dcterms:modified>
</cp:coreProperties>
</file>