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61" r:id="rId6"/>
    <p:sldId id="259" r:id="rId7"/>
    <p:sldId id="260" r:id="rId8"/>
    <p:sldId id="278" r:id="rId9"/>
    <p:sldId id="256" r:id="rId10"/>
    <p:sldId id="257" r:id="rId11"/>
    <p:sldId id="258"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84" r:id="rId27"/>
    <p:sldId id="276" r:id="rId28"/>
    <p:sldId id="277" r:id="rId29"/>
    <p:sldId id="280" r:id="rId30"/>
    <p:sldId id="281" r:id="rId31"/>
    <p:sldId id="282" r:id="rId32"/>
    <p:sldId id="283" r:id="rId33"/>
    <p:sldId id="285" r:id="rId34"/>
    <p:sldId id="286" r:id="rId35"/>
    <p:sldId id="287" r:id="rId36"/>
    <p:sldId id="288" r:id="rId37"/>
    <p:sldId id="289" r:id="rId38"/>
    <p:sldId id="290" r:id="rId39"/>
    <p:sldId id="291" r:id="rId40"/>
    <p:sldId id="292" r:id="rId41"/>
    <p:sldId id="293" r:id="rId42"/>
    <p:sldId id="294" r:id="rId43"/>
    <p:sldId id="295" r:id="rId44"/>
    <p:sldId id="297" r:id="rId4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94660"/>
  </p:normalViewPr>
  <p:slideViewPr>
    <p:cSldViewPr>
      <p:cViewPr varScale="1">
        <p:scale>
          <a:sx n="75" d="100"/>
          <a:sy n="75" d="100"/>
        </p:scale>
        <p:origin x="-10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2C0AFE-22CB-4899-9939-DF5EC08DA9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vi-VN"/>
        </a:p>
      </dgm:t>
    </dgm:pt>
    <dgm:pt modelId="{9F4A8EC3-02BC-4563-8379-D780BC5760FC}">
      <dgm:prSet phldrT="[Text]" custT="1"/>
      <dgm:spPr>
        <a:solidFill>
          <a:schemeClr val="accent3">
            <a:lumMod val="60000"/>
            <a:lumOff val="40000"/>
          </a:schemeClr>
        </a:solidFill>
      </dgm:spPr>
      <dgm:t>
        <a:bodyPr/>
        <a:lstStyle/>
        <a:p>
          <a:r>
            <a:rPr lang="en-US" sz="2400" dirty="0" smtClean="0">
              <a:latin typeface="Times New Roman" pitchFamily="18" charset="0"/>
              <a:cs typeface="Times New Roman" pitchFamily="18" charset="0"/>
            </a:rPr>
            <a:t>ĐẠI CƯƠNG</a:t>
          </a:r>
          <a:endParaRPr lang="vi-VN" sz="2400" dirty="0">
            <a:latin typeface="Times New Roman" pitchFamily="18" charset="0"/>
            <a:cs typeface="Times New Roman" pitchFamily="18" charset="0"/>
          </a:endParaRPr>
        </a:p>
      </dgm:t>
    </dgm:pt>
    <dgm:pt modelId="{37DE031F-2283-4254-B57F-7C16C8A9D0A9}" type="parTrans" cxnId="{1BB7B165-76E5-4BD4-A2D7-F87EF897DF81}">
      <dgm:prSet/>
      <dgm:spPr/>
      <dgm:t>
        <a:bodyPr/>
        <a:lstStyle/>
        <a:p>
          <a:endParaRPr lang="vi-VN"/>
        </a:p>
      </dgm:t>
    </dgm:pt>
    <dgm:pt modelId="{DCDDDE07-8365-4C72-A063-86230B913AB5}" type="sibTrans" cxnId="{1BB7B165-76E5-4BD4-A2D7-F87EF897DF81}">
      <dgm:prSet/>
      <dgm:spPr/>
      <dgm:t>
        <a:bodyPr/>
        <a:lstStyle/>
        <a:p>
          <a:endParaRPr lang="vi-VN"/>
        </a:p>
      </dgm:t>
    </dgm:pt>
    <dgm:pt modelId="{E8570E91-F7CE-4B2E-8444-C6F5671DCEA1}">
      <dgm:prSet phldrT="[Text]" custT="1"/>
      <dgm:spPr>
        <a:solidFill>
          <a:schemeClr val="accent2">
            <a:lumMod val="60000"/>
            <a:lumOff val="40000"/>
          </a:schemeClr>
        </a:solidFill>
      </dgm:spPr>
      <dgm:t>
        <a:bodyPr/>
        <a:lstStyle/>
        <a:p>
          <a:r>
            <a:rPr lang="en-US" sz="2400" smtClean="0">
              <a:latin typeface="Times New Roman" pitchFamily="18" charset="0"/>
              <a:cs typeface="Times New Roman" pitchFamily="18" charset="0"/>
            </a:rPr>
            <a:t>NGUYÊN NHÂN</a:t>
          </a:r>
          <a:endParaRPr lang="vi-VN" sz="2400" dirty="0">
            <a:latin typeface="Times New Roman" pitchFamily="18" charset="0"/>
            <a:cs typeface="Times New Roman" pitchFamily="18" charset="0"/>
          </a:endParaRPr>
        </a:p>
      </dgm:t>
    </dgm:pt>
    <dgm:pt modelId="{F44EC150-1A68-482B-90C1-CAF2210967A8}" type="parTrans" cxnId="{D7AC9A03-23FB-49C1-9A58-885AEE995946}">
      <dgm:prSet/>
      <dgm:spPr/>
      <dgm:t>
        <a:bodyPr/>
        <a:lstStyle/>
        <a:p>
          <a:endParaRPr lang="vi-VN"/>
        </a:p>
      </dgm:t>
    </dgm:pt>
    <dgm:pt modelId="{6A92C2F3-051B-4E05-BD0F-2CEBDD96F7EE}" type="sibTrans" cxnId="{D7AC9A03-23FB-49C1-9A58-885AEE995946}">
      <dgm:prSet/>
      <dgm:spPr/>
      <dgm:t>
        <a:bodyPr/>
        <a:lstStyle/>
        <a:p>
          <a:endParaRPr lang="vi-VN"/>
        </a:p>
      </dgm:t>
    </dgm:pt>
    <dgm:pt modelId="{67A8DA86-FB02-42CC-A377-1CE7FBC2A951}">
      <dgm:prSet phldrT="[Text]" custT="1"/>
      <dgm:spPr>
        <a:solidFill>
          <a:schemeClr val="bg1">
            <a:lumMod val="75000"/>
          </a:schemeClr>
        </a:solidFill>
      </dgm:spPr>
      <dgm:t>
        <a:bodyPr/>
        <a:lstStyle/>
        <a:p>
          <a:r>
            <a:rPr lang="en-US" sz="2400" dirty="0" smtClean="0">
              <a:latin typeface="Times New Roman" pitchFamily="18" charset="0"/>
              <a:cs typeface="Times New Roman" pitchFamily="18" charset="0"/>
            </a:rPr>
            <a:t>KẾ HOẠCH CHĂM SÓC</a:t>
          </a:r>
          <a:endParaRPr lang="vi-VN" sz="2400" dirty="0">
            <a:latin typeface="Times New Roman" pitchFamily="18" charset="0"/>
            <a:cs typeface="Times New Roman" pitchFamily="18" charset="0"/>
          </a:endParaRPr>
        </a:p>
      </dgm:t>
    </dgm:pt>
    <dgm:pt modelId="{33C94159-F90E-4900-8A9D-04A2F13774C9}" type="parTrans" cxnId="{16DDD5A7-29B6-435A-A607-F1AABC1E0B08}">
      <dgm:prSet/>
      <dgm:spPr/>
      <dgm:t>
        <a:bodyPr/>
        <a:lstStyle/>
        <a:p>
          <a:endParaRPr lang="vi-VN"/>
        </a:p>
      </dgm:t>
    </dgm:pt>
    <dgm:pt modelId="{E5F5F3FB-8A01-4ECB-AFBE-D59CA4185314}" type="sibTrans" cxnId="{16DDD5A7-29B6-435A-A607-F1AABC1E0B08}">
      <dgm:prSet/>
      <dgm:spPr/>
      <dgm:t>
        <a:bodyPr/>
        <a:lstStyle/>
        <a:p>
          <a:endParaRPr lang="vi-VN"/>
        </a:p>
      </dgm:t>
    </dgm:pt>
    <dgm:pt modelId="{FFD52212-F6D4-4704-86B8-1F92E6FB54F2}">
      <dgm:prSet phldrT="[Text]" custT="1"/>
      <dgm:spPr>
        <a:solidFill>
          <a:schemeClr val="accent1">
            <a:lumMod val="60000"/>
            <a:lumOff val="40000"/>
          </a:schemeClr>
        </a:solidFill>
      </dgm:spPr>
      <dgm:t>
        <a:bodyPr/>
        <a:lstStyle/>
        <a:p>
          <a:r>
            <a:rPr lang="en-US" sz="2400" dirty="0" smtClean="0">
              <a:latin typeface="Times New Roman" pitchFamily="18" charset="0"/>
              <a:cs typeface="Times New Roman" pitchFamily="18" charset="0"/>
            </a:rPr>
            <a:t>CHẨN ĐOÁN</a:t>
          </a:r>
          <a:endParaRPr lang="vi-VN" sz="2400" dirty="0">
            <a:latin typeface="Times New Roman" pitchFamily="18" charset="0"/>
            <a:cs typeface="Times New Roman" pitchFamily="18" charset="0"/>
          </a:endParaRPr>
        </a:p>
      </dgm:t>
    </dgm:pt>
    <dgm:pt modelId="{65AF834B-66D6-46FD-99F4-BE7EE76CD03A}" type="sibTrans" cxnId="{D2854699-E508-479B-8259-A8F3BD66B00B}">
      <dgm:prSet/>
      <dgm:spPr/>
      <dgm:t>
        <a:bodyPr/>
        <a:lstStyle/>
        <a:p>
          <a:endParaRPr lang="vi-VN"/>
        </a:p>
      </dgm:t>
    </dgm:pt>
    <dgm:pt modelId="{C45AFBC4-6C64-415A-B018-1B868EA4BAA5}" type="parTrans" cxnId="{D2854699-E508-479B-8259-A8F3BD66B00B}">
      <dgm:prSet/>
      <dgm:spPr/>
      <dgm:t>
        <a:bodyPr/>
        <a:lstStyle/>
        <a:p>
          <a:endParaRPr lang="vi-VN"/>
        </a:p>
      </dgm:t>
    </dgm:pt>
    <dgm:pt modelId="{BE0995A5-80A3-47D7-B00D-4CF2C2C9DBF5}">
      <dgm:prSet phldrT="[Text]" custT="1"/>
      <dgm:spPr>
        <a:solidFill>
          <a:schemeClr val="tx1">
            <a:lumMod val="50000"/>
            <a:lumOff val="50000"/>
          </a:schemeClr>
        </a:solidFill>
      </dgm:spPr>
      <dgm:t>
        <a:bodyPr/>
        <a:lstStyle/>
        <a:p>
          <a:r>
            <a:rPr lang="en-US" sz="2400" dirty="0" smtClean="0">
              <a:latin typeface="Times New Roman" pitchFamily="18" charset="0"/>
              <a:cs typeface="Times New Roman" pitchFamily="18" charset="0"/>
            </a:rPr>
            <a:t>TRIỆU CHỨNG</a:t>
          </a:r>
          <a:endParaRPr lang="vi-VN" sz="2400" dirty="0">
            <a:latin typeface="Times New Roman" pitchFamily="18" charset="0"/>
            <a:cs typeface="Times New Roman" pitchFamily="18" charset="0"/>
          </a:endParaRPr>
        </a:p>
      </dgm:t>
    </dgm:pt>
    <dgm:pt modelId="{597A932B-9205-4B8F-A136-AB0A17C2CD86}" type="sibTrans" cxnId="{96FA8518-68CE-45FD-8241-AA27E9F4E0A9}">
      <dgm:prSet/>
      <dgm:spPr/>
      <dgm:t>
        <a:bodyPr/>
        <a:lstStyle/>
        <a:p>
          <a:endParaRPr lang="en-US"/>
        </a:p>
      </dgm:t>
    </dgm:pt>
    <dgm:pt modelId="{D913DF0D-4CC3-4468-A2E6-DF095DFE9E7A}" type="parTrans" cxnId="{96FA8518-68CE-45FD-8241-AA27E9F4E0A9}">
      <dgm:prSet/>
      <dgm:spPr/>
      <dgm:t>
        <a:bodyPr/>
        <a:lstStyle/>
        <a:p>
          <a:endParaRPr lang="en-US"/>
        </a:p>
      </dgm:t>
    </dgm:pt>
    <dgm:pt modelId="{FE9BDD33-1C20-42DE-A5E9-44482A5199D5}">
      <dgm:prSet phldrT="[Text]" custT="1"/>
      <dgm:spPr>
        <a:solidFill>
          <a:schemeClr val="bg2">
            <a:lumMod val="50000"/>
          </a:schemeClr>
        </a:solidFill>
      </dgm:spPr>
      <dgm:t>
        <a:bodyPr/>
        <a:lstStyle/>
        <a:p>
          <a:r>
            <a:rPr lang="en-US" sz="2400" dirty="0" smtClean="0">
              <a:latin typeface="Times New Roman" pitchFamily="18" charset="0"/>
              <a:cs typeface="Times New Roman" pitchFamily="18" charset="0"/>
            </a:rPr>
            <a:t>ĐIỀU TRỊ CHUNG</a:t>
          </a:r>
          <a:endParaRPr lang="vi-VN" sz="2400" dirty="0">
            <a:latin typeface="Times New Roman" pitchFamily="18" charset="0"/>
            <a:cs typeface="Times New Roman" pitchFamily="18" charset="0"/>
          </a:endParaRPr>
        </a:p>
      </dgm:t>
    </dgm:pt>
    <dgm:pt modelId="{8FAB7D63-F6DE-46D8-8616-FFA35D647C76}" type="parTrans" cxnId="{008A922B-986E-4075-81C5-25F0BFFA3967}">
      <dgm:prSet/>
      <dgm:spPr/>
      <dgm:t>
        <a:bodyPr/>
        <a:lstStyle/>
        <a:p>
          <a:endParaRPr lang="vi-VN"/>
        </a:p>
      </dgm:t>
    </dgm:pt>
    <dgm:pt modelId="{9FEFC076-FE0F-4AC0-B3F3-7ED4481C061A}" type="sibTrans" cxnId="{008A922B-986E-4075-81C5-25F0BFFA3967}">
      <dgm:prSet/>
      <dgm:spPr/>
      <dgm:t>
        <a:bodyPr/>
        <a:lstStyle/>
        <a:p>
          <a:endParaRPr lang="vi-VN"/>
        </a:p>
      </dgm:t>
    </dgm:pt>
    <dgm:pt modelId="{D2007C84-B910-480D-9F93-BEE49D7103CB}">
      <dgm:prSet phldrT="[Text]" custT="1"/>
      <dgm:spPr>
        <a:solidFill>
          <a:srgbClr val="92D050"/>
        </a:solidFill>
      </dgm:spPr>
      <dgm:t>
        <a:bodyPr/>
        <a:lstStyle/>
        <a:p>
          <a:r>
            <a:rPr lang="en-US" sz="2400" smtClean="0">
              <a:latin typeface="Times New Roman" pitchFamily="18" charset="0"/>
              <a:cs typeface="Times New Roman" pitchFamily="18" charset="0"/>
            </a:rPr>
            <a:t>BIẾN CHỨNG</a:t>
          </a:r>
          <a:endParaRPr lang="vi-VN" sz="2400" dirty="0">
            <a:latin typeface="Times New Roman" pitchFamily="18" charset="0"/>
            <a:cs typeface="Times New Roman" pitchFamily="18" charset="0"/>
          </a:endParaRPr>
        </a:p>
      </dgm:t>
    </dgm:pt>
    <dgm:pt modelId="{00E8C565-5744-4A6A-A605-9968DBFFFA42}" type="parTrans" cxnId="{6B8C98D0-54CC-4262-8F0E-F0FBA9540706}">
      <dgm:prSet/>
      <dgm:spPr/>
    </dgm:pt>
    <dgm:pt modelId="{908E5FFC-BF44-4959-8747-EC2BE0860EA6}" type="sibTrans" cxnId="{6B8C98D0-54CC-4262-8F0E-F0FBA9540706}">
      <dgm:prSet/>
      <dgm:spPr/>
    </dgm:pt>
    <dgm:pt modelId="{F82C09FF-2510-424F-A78F-8BC51C09E73C}" type="pres">
      <dgm:prSet presAssocID="{F62C0AFE-22CB-4899-9939-DF5EC08DA981}" presName="linear" presStyleCnt="0">
        <dgm:presLayoutVars>
          <dgm:dir/>
          <dgm:animLvl val="lvl"/>
          <dgm:resizeHandles val="exact"/>
        </dgm:presLayoutVars>
      </dgm:prSet>
      <dgm:spPr/>
      <dgm:t>
        <a:bodyPr/>
        <a:lstStyle/>
        <a:p>
          <a:endParaRPr lang="en-US"/>
        </a:p>
      </dgm:t>
    </dgm:pt>
    <dgm:pt modelId="{BB6FD94F-C061-4D39-9525-4F57342D1185}" type="pres">
      <dgm:prSet presAssocID="{9F4A8EC3-02BC-4563-8379-D780BC5760FC}" presName="parentLin" presStyleCnt="0"/>
      <dgm:spPr/>
    </dgm:pt>
    <dgm:pt modelId="{8FC7E497-F373-46DE-8CAD-857A9AD52F65}" type="pres">
      <dgm:prSet presAssocID="{9F4A8EC3-02BC-4563-8379-D780BC5760FC}" presName="parentLeftMargin" presStyleLbl="node1" presStyleIdx="0" presStyleCnt="7"/>
      <dgm:spPr/>
      <dgm:t>
        <a:bodyPr/>
        <a:lstStyle/>
        <a:p>
          <a:endParaRPr lang="en-US"/>
        </a:p>
      </dgm:t>
    </dgm:pt>
    <dgm:pt modelId="{4FAF68FB-9820-43D4-ACE2-C72DD825F61F}" type="pres">
      <dgm:prSet presAssocID="{9F4A8EC3-02BC-4563-8379-D780BC5760FC}" presName="parentText" presStyleLbl="node1" presStyleIdx="0" presStyleCnt="7">
        <dgm:presLayoutVars>
          <dgm:chMax val="0"/>
          <dgm:bulletEnabled val="1"/>
        </dgm:presLayoutVars>
      </dgm:prSet>
      <dgm:spPr/>
      <dgm:t>
        <a:bodyPr/>
        <a:lstStyle/>
        <a:p>
          <a:endParaRPr lang="vi-VN"/>
        </a:p>
      </dgm:t>
    </dgm:pt>
    <dgm:pt modelId="{98F7E669-7462-4258-B5E9-434365B424D9}" type="pres">
      <dgm:prSet presAssocID="{9F4A8EC3-02BC-4563-8379-D780BC5760FC}" presName="negativeSpace" presStyleCnt="0"/>
      <dgm:spPr/>
    </dgm:pt>
    <dgm:pt modelId="{55370948-7AFF-4669-923E-DEA74EDC1453}" type="pres">
      <dgm:prSet presAssocID="{9F4A8EC3-02BC-4563-8379-D780BC5760FC}" presName="childText" presStyleLbl="conFgAcc1" presStyleIdx="0" presStyleCnt="7">
        <dgm:presLayoutVars>
          <dgm:bulletEnabled val="1"/>
        </dgm:presLayoutVars>
      </dgm:prSet>
      <dgm:spPr>
        <a:solidFill>
          <a:schemeClr val="bg1"/>
        </a:solidFill>
      </dgm:spPr>
    </dgm:pt>
    <dgm:pt modelId="{08748100-8BD9-4793-8E48-F4A09A24A633}" type="pres">
      <dgm:prSet presAssocID="{DCDDDE07-8365-4C72-A063-86230B913AB5}" presName="spaceBetweenRectangles" presStyleCnt="0"/>
      <dgm:spPr/>
    </dgm:pt>
    <dgm:pt modelId="{8A0080B7-9CE6-4FC5-94FF-BD811310927F}" type="pres">
      <dgm:prSet presAssocID="{E8570E91-F7CE-4B2E-8444-C6F5671DCEA1}" presName="parentLin" presStyleCnt="0"/>
      <dgm:spPr/>
    </dgm:pt>
    <dgm:pt modelId="{606F95E8-9BD4-4D48-BDE3-17F33F7D6204}" type="pres">
      <dgm:prSet presAssocID="{E8570E91-F7CE-4B2E-8444-C6F5671DCEA1}" presName="parentLeftMargin" presStyleLbl="node1" presStyleIdx="0" presStyleCnt="7"/>
      <dgm:spPr/>
      <dgm:t>
        <a:bodyPr/>
        <a:lstStyle/>
        <a:p>
          <a:endParaRPr lang="en-US"/>
        </a:p>
      </dgm:t>
    </dgm:pt>
    <dgm:pt modelId="{6F2284F0-2CB0-4771-9B2B-05635ED793A3}" type="pres">
      <dgm:prSet presAssocID="{E8570E91-F7CE-4B2E-8444-C6F5671DCEA1}" presName="parentText" presStyleLbl="node1" presStyleIdx="1" presStyleCnt="7">
        <dgm:presLayoutVars>
          <dgm:chMax val="0"/>
          <dgm:bulletEnabled val="1"/>
        </dgm:presLayoutVars>
      </dgm:prSet>
      <dgm:spPr/>
      <dgm:t>
        <a:bodyPr/>
        <a:lstStyle/>
        <a:p>
          <a:endParaRPr lang="vi-VN"/>
        </a:p>
      </dgm:t>
    </dgm:pt>
    <dgm:pt modelId="{2EB7CE67-48DF-40C7-86BE-E98D84A73207}" type="pres">
      <dgm:prSet presAssocID="{E8570E91-F7CE-4B2E-8444-C6F5671DCEA1}" presName="negativeSpace" presStyleCnt="0"/>
      <dgm:spPr/>
    </dgm:pt>
    <dgm:pt modelId="{E10F29C9-FDF5-4CB8-9645-720F2EF6D6D5}" type="pres">
      <dgm:prSet presAssocID="{E8570E91-F7CE-4B2E-8444-C6F5671DCEA1}" presName="childText" presStyleLbl="conFgAcc1" presStyleIdx="1" presStyleCnt="7">
        <dgm:presLayoutVars>
          <dgm:bulletEnabled val="1"/>
        </dgm:presLayoutVars>
      </dgm:prSet>
      <dgm:spPr>
        <a:solidFill>
          <a:schemeClr val="bg1"/>
        </a:solidFill>
      </dgm:spPr>
    </dgm:pt>
    <dgm:pt modelId="{9960B816-62DA-4F19-8AB7-83F9E4CB2DB1}" type="pres">
      <dgm:prSet presAssocID="{6A92C2F3-051B-4E05-BD0F-2CEBDD96F7EE}" presName="spaceBetweenRectangles" presStyleCnt="0"/>
      <dgm:spPr/>
    </dgm:pt>
    <dgm:pt modelId="{0985BB35-5948-4005-9BC1-C1D7194B4197}" type="pres">
      <dgm:prSet presAssocID="{BE0995A5-80A3-47D7-B00D-4CF2C2C9DBF5}" presName="parentLin" presStyleCnt="0"/>
      <dgm:spPr/>
    </dgm:pt>
    <dgm:pt modelId="{8C28E144-14F7-4434-8F0B-9AD76A81FA7F}" type="pres">
      <dgm:prSet presAssocID="{BE0995A5-80A3-47D7-B00D-4CF2C2C9DBF5}" presName="parentLeftMargin" presStyleLbl="node1" presStyleIdx="1" presStyleCnt="7"/>
      <dgm:spPr/>
      <dgm:t>
        <a:bodyPr/>
        <a:lstStyle/>
        <a:p>
          <a:endParaRPr lang="en-US"/>
        </a:p>
      </dgm:t>
    </dgm:pt>
    <dgm:pt modelId="{B7676DD9-F1EC-4557-BA64-B86FCD207250}" type="pres">
      <dgm:prSet presAssocID="{BE0995A5-80A3-47D7-B00D-4CF2C2C9DBF5}" presName="parentText" presStyleLbl="node1" presStyleIdx="2" presStyleCnt="7">
        <dgm:presLayoutVars>
          <dgm:chMax val="0"/>
          <dgm:bulletEnabled val="1"/>
        </dgm:presLayoutVars>
      </dgm:prSet>
      <dgm:spPr/>
      <dgm:t>
        <a:bodyPr/>
        <a:lstStyle/>
        <a:p>
          <a:endParaRPr lang="vi-VN"/>
        </a:p>
      </dgm:t>
    </dgm:pt>
    <dgm:pt modelId="{7993D291-4E4C-4F93-95C8-599999D62921}" type="pres">
      <dgm:prSet presAssocID="{BE0995A5-80A3-47D7-B00D-4CF2C2C9DBF5}" presName="negativeSpace" presStyleCnt="0"/>
      <dgm:spPr/>
    </dgm:pt>
    <dgm:pt modelId="{7A3B086E-14E8-47A0-BEFE-7A614A0AFC83}" type="pres">
      <dgm:prSet presAssocID="{BE0995A5-80A3-47D7-B00D-4CF2C2C9DBF5}" presName="childText" presStyleLbl="conFgAcc1" presStyleIdx="2" presStyleCnt="7">
        <dgm:presLayoutVars>
          <dgm:bulletEnabled val="1"/>
        </dgm:presLayoutVars>
      </dgm:prSet>
      <dgm:spPr/>
    </dgm:pt>
    <dgm:pt modelId="{8B4E23E9-1B61-4448-9160-9F5A7C045B4B}" type="pres">
      <dgm:prSet presAssocID="{597A932B-9205-4B8F-A136-AB0A17C2CD86}" presName="spaceBetweenRectangles" presStyleCnt="0"/>
      <dgm:spPr/>
    </dgm:pt>
    <dgm:pt modelId="{124719B5-B31C-4165-9822-2192E5A365BD}" type="pres">
      <dgm:prSet presAssocID="{FFD52212-F6D4-4704-86B8-1F92E6FB54F2}" presName="parentLin" presStyleCnt="0"/>
      <dgm:spPr/>
    </dgm:pt>
    <dgm:pt modelId="{E21CD09E-BBD3-459A-9719-8A09D692524F}" type="pres">
      <dgm:prSet presAssocID="{FFD52212-F6D4-4704-86B8-1F92E6FB54F2}" presName="parentLeftMargin" presStyleLbl="node1" presStyleIdx="2" presStyleCnt="7"/>
      <dgm:spPr/>
      <dgm:t>
        <a:bodyPr/>
        <a:lstStyle/>
        <a:p>
          <a:endParaRPr lang="en-US"/>
        </a:p>
      </dgm:t>
    </dgm:pt>
    <dgm:pt modelId="{174A0605-DC73-44E9-B125-B179DB15359F}" type="pres">
      <dgm:prSet presAssocID="{FFD52212-F6D4-4704-86B8-1F92E6FB54F2}" presName="parentText" presStyleLbl="node1" presStyleIdx="3" presStyleCnt="7">
        <dgm:presLayoutVars>
          <dgm:chMax val="0"/>
          <dgm:bulletEnabled val="1"/>
        </dgm:presLayoutVars>
      </dgm:prSet>
      <dgm:spPr/>
      <dgm:t>
        <a:bodyPr/>
        <a:lstStyle/>
        <a:p>
          <a:endParaRPr lang="vi-VN"/>
        </a:p>
      </dgm:t>
    </dgm:pt>
    <dgm:pt modelId="{F49DF77F-BCE4-4728-A185-FC77349D7CD1}" type="pres">
      <dgm:prSet presAssocID="{FFD52212-F6D4-4704-86B8-1F92E6FB54F2}" presName="negativeSpace" presStyleCnt="0"/>
      <dgm:spPr/>
    </dgm:pt>
    <dgm:pt modelId="{E19D4865-372E-4ED3-A5F3-BEF154380EEA}" type="pres">
      <dgm:prSet presAssocID="{FFD52212-F6D4-4704-86B8-1F92E6FB54F2}" presName="childText" presStyleLbl="conFgAcc1" presStyleIdx="3" presStyleCnt="7">
        <dgm:presLayoutVars>
          <dgm:bulletEnabled val="1"/>
        </dgm:presLayoutVars>
      </dgm:prSet>
      <dgm:spPr>
        <a:solidFill>
          <a:schemeClr val="bg1"/>
        </a:solidFill>
      </dgm:spPr>
    </dgm:pt>
    <dgm:pt modelId="{4C8B74A4-8952-4FE1-9578-942431FC5523}" type="pres">
      <dgm:prSet presAssocID="{65AF834B-66D6-46FD-99F4-BE7EE76CD03A}" presName="spaceBetweenRectangles" presStyleCnt="0"/>
      <dgm:spPr/>
    </dgm:pt>
    <dgm:pt modelId="{8800A485-20C3-4216-B061-092DF7374CA6}" type="pres">
      <dgm:prSet presAssocID="{FE9BDD33-1C20-42DE-A5E9-44482A5199D5}" presName="parentLin" presStyleCnt="0"/>
      <dgm:spPr/>
    </dgm:pt>
    <dgm:pt modelId="{B42A6B17-87F7-4298-A8ED-4AC6F6337EBF}" type="pres">
      <dgm:prSet presAssocID="{FE9BDD33-1C20-42DE-A5E9-44482A5199D5}" presName="parentLeftMargin" presStyleLbl="node1" presStyleIdx="3" presStyleCnt="7"/>
      <dgm:spPr/>
      <dgm:t>
        <a:bodyPr/>
        <a:lstStyle/>
        <a:p>
          <a:endParaRPr lang="vi-VN"/>
        </a:p>
      </dgm:t>
    </dgm:pt>
    <dgm:pt modelId="{328D723E-BDCB-46A3-A8BF-79CABD6D80A9}" type="pres">
      <dgm:prSet presAssocID="{FE9BDD33-1C20-42DE-A5E9-44482A5199D5}" presName="parentText" presStyleLbl="node1" presStyleIdx="4" presStyleCnt="7">
        <dgm:presLayoutVars>
          <dgm:chMax val="0"/>
          <dgm:bulletEnabled val="1"/>
        </dgm:presLayoutVars>
      </dgm:prSet>
      <dgm:spPr/>
      <dgm:t>
        <a:bodyPr/>
        <a:lstStyle/>
        <a:p>
          <a:endParaRPr lang="vi-VN"/>
        </a:p>
      </dgm:t>
    </dgm:pt>
    <dgm:pt modelId="{2A155E2F-5E3D-4AA9-9C7C-42C929D0B0F1}" type="pres">
      <dgm:prSet presAssocID="{FE9BDD33-1C20-42DE-A5E9-44482A5199D5}" presName="negativeSpace" presStyleCnt="0"/>
      <dgm:spPr/>
    </dgm:pt>
    <dgm:pt modelId="{EE1C51F9-D21A-4D66-861B-7C6CA3CF5853}" type="pres">
      <dgm:prSet presAssocID="{FE9BDD33-1C20-42DE-A5E9-44482A5199D5}" presName="childText" presStyleLbl="conFgAcc1" presStyleIdx="4" presStyleCnt="7">
        <dgm:presLayoutVars>
          <dgm:bulletEnabled val="1"/>
        </dgm:presLayoutVars>
      </dgm:prSet>
      <dgm:spPr>
        <a:solidFill>
          <a:schemeClr val="accent6">
            <a:lumMod val="60000"/>
            <a:lumOff val="40000"/>
          </a:schemeClr>
        </a:solidFill>
      </dgm:spPr>
      <dgm:t>
        <a:bodyPr/>
        <a:lstStyle/>
        <a:p>
          <a:endParaRPr lang="en-US"/>
        </a:p>
      </dgm:t>
    </dgm:pt>
    <dgm:pt modelId="{A3D848D2-8D7A-4CFE-8C0B-E611517034C8}" type="pres">
      <dgm:prSet presAssocID="{9FEFC076-FE0F-4AC0-B3F3-7ED4481C061A}" presName="spaceBetweenRectangles" presStyleCnt="0"/>
      <dgm:spPr/>
    </dgm:pt>
    <dgm:pt modelId="{1DB11AB5-EB19-4E47-B5F6-025DBBE9311C}" type="pres">
      <dgm:prSet presAssocID="{D2007C84-B910-480D-9F93-BEE49D7103CB}" presName="parentLin" presStyleCnt="0"/>
      <dgm:spPr/>
    </dgm:pt>
    <dgm:pt modelId="{A21A557A-1EEF-440D-A25A-854CBE45D475}" type="pres">
      <dgm:prSet presAssocID="{D2007C84-B910-480D-9F93-BEE49D7103CB}" presName="parentLeftMargin" presStyleLbl="node1" presStyleIdx="4" presStyleCnt="7"/>
      <dgm:spPr/>
      <dgm:t>
        <a:bodyPr/>
        <a:lstStyle/>
        <a:p>
          <a:endParaRPr lang="vi-VN"/>
        </a:p>
      </dgm:t>
    </dgm:pt>
    <dgm:pt modelId="{D09F4FE3-C861-40FD-92F6-8BE44CA2039A}" type="pres">
      <dgm:prSet presAssocID="{D2007C84-B910-480D-9F93-BEE49D7103CB}" presName="parentText" presStyleLbl="node1" presStyleIdx="5" presStyleCnt="7">
        <dgm:presLayoutVars>
          <dgm:chMax val="0"/>
          <dgm:bulletEnabled val="1"/>
        </dgm:presLayoutVars>
      </dgm:prSet>
      <dgm:spPr/>
      <dgm:t>
        <a:bodyPr/>
        <a:lstStyle/>
        <a:p>
          <a:endParaRPr lang="vi-VN"/>
        </a:p>
      </dgm:t>
    </dgm:pt>
    <dgm:pt modelId="{CD6200F5-F94B-4395-B24C-163B6931E6CB}" type="pres">
      <dgm:prSet presAssocID="{D2007C84-B910-480D-9F93-BEE49D7103CB}" presName="negativeSpace" presStyleCnt="0"/>
      <dgm:spPr/>
    </dgm:pt>
    <dgm:pt modelId="{D50EF352-E901-4155-8263-6B00802E63B7}" type="pres">
      <dgm:prSet presAssocID="{D2007C84-B910-480D-9F93-BEE49D7103CB}" presName="childText" presStyleLbl="conFgAcc1" presStyleIdx="5" presStyleCnt="7">
        <dgm:presLayoutVars>
          <dgm:bulletEnabled val="1"/>
        </dgm:presLayoutVars>
      </dgm:prSet>
      <dgm:spPr/>
    </dgm:pt>
    <dgm:pt modelId="{D23903F1-2BFF-4304-85DD-D839484FDC04}" type="pres">
      <dgm:prSet presAssocID="{908E5FFC-BF44-4959-8747-EC2BE0860EA6}" presName="spaceBetweenRectangles" presStyleCnt="0"/>
      <dgm:spPr/>
    </dgm:pt>
    <dgm:pt modelId="{EE4E9E91-E404-4B94-9A5C-1BD9571654D1}" type="pres">
      <dgm:prSet presAssocID="{67A8DA86-FB02-42CC-A377-1CE7FBC2A951}" presName="parentLin" presStyleCnt="0"/>
      <dgm:spPr/>
    </dgm:pt>
    <dgm:pt modelId="{78DDE7AF-4A8C-4566-8951-2AED52388F9C}" type="pres">
      <dgm:prSet presAssocID="{67A8DA86-FB02-42CC-A377-1CE7FBC2A951}" presName="parentLeftMargin" presStyleLbl="node1" presStyleIdx="5" presStyleCnt="7"/>
      <dgm:spPr/>
      <dgm:t>
        <a:bodyPr/>
        <a:lstStyle/>
        <a:p>
          <a:endParaRPr lang="en-US"/>
        </a:p>
      </dgm:t>
    </dgm:pt>
    <dgm:pt modelId="{2A39D506-28A6-4CEA-B59B-CCE615F81656}" type="pres">
      <dgm:prSet presAssocID="{67A8DA86-FB02-42CC-A377-1CE7FBC2A951}" presName="parentText" presStyleLbl="node1" presStyleIdx="6" presStyleCnt="7">
        <dgm:presLayoutVars>
          <dgm:chMax val="0"/>
          <dgm:bulletEnabled val="1"/>
        </dgm:presLayoutVars>
      </dgm:prSet>
      <dgm:spPr/>
      <dgm:t>
        <a:bodyPr/>
        <a:lstStyle/>
        <a:p>
          <a:endParaRPr lang="vi-VN"/>
        </a:p>
      </dgm:t>
    </dgm:pt>
    <dgm:pt modelId="{4EA28CCA-427D-43D9-90C7-52F0D9D08A23}" type="pres">
      <dgm:prSet presAssocID="{67A8DA86-FB02-42CC-A377-1CE7FBC2A951}" presName="negativeSpace" presStyleCnt="0"/>
      <dgm:spPr/>
    </dgm:pt>
    <dgm:pt modelId="{F33E3FE2-1FAC-4969-82FB-C456486E6792}" type="pres">
      <dgm:prSet presAssocID="{67A8DA86-FB02-42CC-A377-1CE7FBC2A951}" presName="childText" presStyleLbl="conFgAcc1" presStyleIdx="6" presStyleCnt="7">
        <dgm:presLayoutVars>
          <dgm:bulletEnabled val="1"/>
        </dgm:presLayoutVars>
      </dgm:prSet>
      <dgm:spPr>
        <a:solidFill>
          <a:schemeClr val="bg1"/>
        </a:solidFill>
      </dgm:spPr>
    </dgm:pt>
  </dgm:ptLst>
  <dgm:cxnLst>
    <dgm:cxn modelId="{E5A0DEC3-D1FA-44E1-ACA8-E17E5E4A5E67}" type="presOf" srcId="{FFD52212-F6D4-4704-86B8-1F92E6FB54F2}" destId="{E21CD09E-BBD3-459A-9719-8A09D692524F}" srcOrd="0" destOrd="0" presId="urn:microsoft.com/office/officeart/2005/8/layout/list1"/>
    <dgm:cxn modelId="{1A926CE7-60FC-4D74-9379-68CDDB0C1B8F}" type="presOf" srcId="{F62C0AFE-22CB-4899-9939-DF5EC08DA981}" destId="{F82C09FF-2510-424F-A78F-8BC51C09E73C}" srcOrd="0" destOrd="0" presId="urn:microsoft.com/office/officeart/2005/8/layout/list1"/>
    <dgm:cxn modelId="{8C64948C-ACC4-46D1-9A6E-CA8A05B3A3E7}" type="presOf" srcId="{BE0995A5-80A3-47D7-B00D-4CF2C2C9DBF5}" destId="{8C28E144-14F7-4434-8F0B-9AD76A81FA7F}" srcOrd="0" destOrd="0" presId="urn:microsoft.com/office/officeart/2005/8/layout/list1"/>
    <dgm:cxn modelId="{D7AC9A03-23FB-49C1-9A58-885AEE995946}" srcId="{F62C0AFE-22CB-4899-9939-DF5EC08DA981}" destId="{E8570E91-F7CE-4B2E-8444-C6F5671DCEA1}" srcOrd="1" destOrd="0" parTransId="{F44EC150-1A68-482B-90C1-CAF2210967A8}" sibTransId="{6A92C2F3-051B-4E05-BD0F-2CEBDD96F7EE}"/>
    <dgm:cxn modelId="{3074A8A8-A40E-406B-A230-B38D07062ABA}" type="presOf" srcId="{E8570E91-F7CE-4B2E-8444-C6F5671DCEA1}" destId="{606F95E8-9BD4-4D48-BDE3-17F33F7D6204}" srcOrd="0" destOrd="0" presId="urn:microsoft.com/office/officeart/2005/8/layout/list1"/>
    <dgm:cxn modelId="{FC752283-CFB5-4204-AA37-53801A1FE0CB}" type="presOf" srcId="{D2007C84-B910-480D-9F93-BEE49D7103CB}" destId="{A21A557A-1EEF-440D-A25A-854CBE45D475}" srcOrd="0" destOrd="0" presId="urn:microsoft.com/office/officeart/2005/8/layout/list1"/>
    <dgm:cxn modelId="{AE41C592-00E6-43EE-9525-E2F0EE860C10}" type="presOf" srcId="{67A8DA86-FB02-42CC-A377-1CE7FBC2A951}" destId="{2A39D506-28A6-4CEA-B59B-CCE615F81656}" srcOrd="1" destOrd="0" presId="urn:microsoft.com/office/officeart/2005/8/layout/list1"/>
    <dgm:cxn modelId="{A52CA196-40AB-473F-9385-9DD61A5B6E2B}" type="presOf" srcId="{BE0995A5-80A3-47D7-B00D-4CF2C2C9DBF5}" destId="{B7676DD9-F1EC-4557-BA64-B86FCD207250}" srcOrd="1" destOrd="0" presId="urn:microsoft.com/office/officeart/2005/8/layout/list1"/>
    <dgm:cxn modelId="{6B8C98D0-54CC-4262-8F0E-F0FBA9540706}" srcId="{F62C0AFE-22CB-4899-9939-DF5EC08DA981}" destId="{D2007C84-B910-480D-9F93-BEE49D7103CB}" srcOrd="5" destOrd="0" parTransId="{00E8C565-5744-4A6A-A605-9968DBFFFA42}" sibTransId="{908E5FFC-BF44-4959-8747-EC2BE0860EA6}"/>
    <dgm:cxn modelId="{BA22B4D1-7F15-4AED-9C3D-6D3E26B096CF}" type="presOf" srcId="{9F4A8EC3-02BC-4563-8379-D780BC5760FC}" destId="{8FC7E497-F373-46DE-8CAD-857A9AD52F65}" srcOrd="0" destOrd="0" presId="urn:microsoft.com/office/officeart/2005/8/layout/list1"/>
    <dgm:cxn modelId="{1A4632CC-1DD4-4C39-A3BD-8960DFF6C38E}" type="presOf" srcId="{9F4A8EC3-02BC-4563-8379-D780BC5760FC}" destId="{4FAF68FB-9820-43D4-ACE2-C72DD825F61F}" srcOrd="1" destOrd="0" presId="urn:microsoft.com/office/officeart/2005/8/layout/list1"/>
    <dgm:cxn modelId="{23AE2665-133D-4BEE-B03C-60ECAD3064A3}" type="presOf" srcId="{FE9BDD33-1C20-42DE-A5E9-44482A5199D5}" destId="{328D723E-BDCB-46A3-A8BF-79CABD6D80A9}" srcOrd="1" destOrd="0" presId="urn:microsoft.com/office/officeart/2005/8/layout/list1"/>
    <dgm:cxn modelId="{1BB7B165-76E5-4BD4-A2D7-F87EF897DF81}" srcId="{F62C0AFE-22CB-4899-9939-DF5EC08DA981}" destId="{9F4A8EC3-02BC-4563-8379-D780BC5760FC}" srcOrd="0" destOrd="0" parTransId="{37DE031F-2283-4254-B57F-7C16C8A9D0A9}" sibTransId="{DCDDDE07-8365-4C72-A063-86230B913AB5}"/>
    <dgm:cxn modelId="{7B19EBC6-5C67-4E72-9D1D-1B6A1CE146E4}" type="presOf" srcId="{D2007C84-B910-480D-9F93-BEE49D7103CB}" destId="{D09F4FE3-C861-40FD-92F6-8BE44CA2039A}" srcOrd="1" destOrd="0" presId="urn:microsoft.com/office/officeart/2005/8/layout/list1"/>
    <dgm:cxn modelId="{16DDD5A7-29B6-435A-A607-F1AABC1E0B08}" srcId="{F62C0AFE-22CB-4899-9939-DF5EC08DA981}" destId="{67A8DA86-FB02-42CC-A377-1CE7FBC2A951}" srcOrd="6" destOrd="0" parTransId="{33C94159-F90E-4900-8A9D-04A2F13774C9}" sibTransId="{E5F5F3FB-8A01-4ECB-AFBE-D59CA4185314}"/>
    <dgm:cxn modelId="{D2854699-E508-479B-8259-A8F3BD66B00B}" srcId="{F62C0AFE-22CB-4899-9939-DF5EC08DA981}" destId="{FFD52212-F6D4-4704-86B8-1F92E6FB54F2}" srcOrd="3" destOrd="0" parTransId="{C45AFBC4-6C64-415A-B018-1B868EA4BAA5}" sibTransId="{65AF834B-66D6-46FD-99F4-BE7EE76CD03A}"/>
    <dgm:cxn modelId="{37B8D61D-B9C2-4055-80C0-C91B051DD711}" type="presOf" srcId="{E8570E91-F7CE-4B2E-8444-C6F5671DCEA1}" destId="{6F2284F0-2CB0-4771-9B2B-05635ED793A3}" srcOrd="1" destOrd="0" presId="urn:microsoft.com/office/officeart/2005/8/layout/list1"/>
    <dgm:cxn modelId="{2A00B6E7-9604-4D77-8C59-9FB884E104A1}" type="presOf" srcId="{67A8DA86-FB02-42CC-A377-1CE7FBC2A951}" destId="{78DDE7AF-4A8C-4566-8951-2AED52388F9C}" srcOrd="0" destOrd="0" presId="urn:microsoft.com/office/officeart/2005/8/layout/list1"/>
    <dgm:cxn modelId="{6B60CBAA-E6D1-42C2-B9BB-0A90DC7E6880}" type="presOf" srcId="{FFD52212-F6D4-4704-86B8-1F92E6FB54F2}" destId="{174A0605-DC73-44E9-B125-B179DB15359F}" srcOrd="1" destOrd="0" presId="urn:microsoft.com/office/officeart/2005/8/layout/list1"/>
    <dgm:cxn modelId="{008A922B-986E-4075-81C5-25F0BFFA3967}" srcId="{F62C0AFE-22CB-4899-9939-DF5EC08DA981}" destId="{FE9BDD33-1C20-42DE-A5E9-44482A5199D5}" srcOrd="4" destOrd="0" parTransId="{8FAB7D63-F6DE-46D8-8616-FFA35D647C76}" sibTransId="{9FEFC076-FE0F-4AC0-B3F3-7ED4481C061A}"/>
    <dgm:cxn modelId="{BD79452E-E2F4-41DC-AFE5-56F9F84027BD}" type="presOf" srcId="{FE9BDD33-1C20-42DE-A5E9-44482A5199D5}" destId="{B42A6B17-87F7-4298-A8ED-4AC6F6337EBF}" srcOrd="0" destOrd="0" presId="urn:microsoft.com/office/officeart/2005/8/layout/list1"/>
    <dgm:cxn modelId="{96FA8518-68CE-45FD-8241-AA27E9F4E0A9}" srcId="{F62C0AFE-22CB-4899-9939-DF5EC08DA981}" destId="{BE0995A5-80A3-47D7-B00D-4CF2C2C9DBF5}" srcOrd="2" destOrd="0" parTransId="{D913DF0D-4CC3-4468-A2E6-DF095DFE9E7A}" sibTransId="{597A932B-9205-4B8F-A136-AB0A17C2CD86}"/>
    <dgm:cxn modelId="{8199E18E-6605-4256-920E-D436968DB79E}" type="presParOf" srcId="{F82C09FF-2510-424F-A78F-8BC51C09E73C}" destId="{BB6FD94F-C061-4D39-9525-4F57342D1185}" srcOrd="0" destOrd="0" presId="urn:microsoft.com/office/officeart/2005/8/layout/list1"/>
    <dgm:cxn modelId="{35C2B051-46FA-4657-9654-51F62420D1C3}" type="presParOf" srcId="{BB6FD94F-C061-4D39-9525-4F57342D1185}" destId="{8FC7E497-F373-46DE-8CAD-857A9AD52F65}" srcOrd="0" destOrd="0" presId="urn:microsoft.com/office/officeart/2005/8/layout/list1"/>
    <dgm:cxn modelId="{3972B84F-779E-433A-82BA-1BD096665CB0}" type="presParOf" srcId="{BB6FD94F-C061-4D39-9525-4F57342D1185}" destId="{4FAF68FB-9820-43D4-ACE2-C72DD825F61F}" srcOrd="1" destOrd="0" presId="urn:microsoft.com/office/officeart/2005/8/layout/list1"/>
    <dgm:cxn modelId="{C78AC5AB-081A-45FC-85F2-FB46C11DA4E6}" type="presParOf" srcId="{F82C09FF-2510-424F-A78F-8BC51C09E73C}" destId="{98F7E669-7462-4258-B5E9-434365B424D9}" srcOrd="1" destOrd="0" presId="urn:microsoft.com/office/officeart/2005/8/layout/list1"/>
    <dgm:cxn modelId="{010E3F65-517D-4230-9D78-28448375833D}" type="presParOf" srcId="{F82C09FF-2510-424F-A78F-8BC51C09E73C}" destId="{55370948-7AFF-4669-923E-DEA74EDC1453}" srcOrd="2" destOrd="0" presId="urn:microsoft.com/office/officeart/2005/8/layout/list1"/>
    <dgm:cxn modelId="{AF481641-EC4D-4592-BF7E-24BB0199B5A4}" type="presParOf" srcId="{F82C09FF-2510-424F-A78F-8BC51C09E73C}" destId="{08748100-8BD9-4793-8E48-F4A09A24A633}" srcOrd="3" destOrd="0" presId="urn:microsoft.com/office/officeart/2005/8/layout/list1"/>
    <dgm:cxn modelId="{7B83B6B9-4078-4C9E-ADC4-7C706A947F93}" type="presParOf" srcId="{F82C09FF-2510-424F-A78F-8BC51C09E73C}" destId="{8A0080B7-9CE6-4FC5-94FF-BD811310927F}" srcOrd="4" destOrd="0" presId="urn:microsoft.com/office/officeart/2005/8/layout/list1"/>
    <dgm:cxn modelId="{A4A333CF-FCF4-4735-9EC4-454249830A4C}" type="presParOf" srcId="{8A0080B7-9CE6-4FC5-94FF-BD811310927F}" destId="{606F95E8-9BD4-4D48-BDE3-17F33F7D6204}" srcOrd="0" destOrd="0" presId="urn:microsoft.com/office/officeart/2005/8/layout/list1"/>
    <dgm:cxn modelId="{F6EF7079-0555-4CDA-8AC7-159F6ED608E1}" type="presParOf" srcId="{8A0080B7-9CE6-4FC5-94FF-BD811310927F}" destId="{6F2284F0-2CB0-4771-9B2B-05635ED793A3}" srcOrd="1" destOrd="0" presId="urn:microsoft.com/office/officeart/2005/8/layout/list1"/>
    <dgm:cxn modelId="{7E8D1BB7-F19A-48BE-BEC8-60EFDE924609}" type="presParOf" srcId="{F82C09FF-2510-424F-A78F-8BC51C09E73C}" destId="{2EB7CE67-48DF-40C7-86BE-E98D84A73207}" srcOrd="5" destOrd="0" presId="urn:microsoft.com/office/officeart/2005/8/layout/list1"/>
    <dgm:cxn modelId="{591E0116-71DB-4665-8434-AE7CE2F81747}" type="presParOf" srcId="{F82C09FF-2510-424F-A78F-8BC51C09E73C}" destId="{E10F29C9-FDF5-4CB8-9645-720F2EF6D6D5}" srcOrd="6" destOrd="0" presId="urn:microsoft.com/office/officeart/2005/8/layout/list1"/>
    <dgm:cxn modelId="{87930C10-D4DC-430F-B364-B4EBF3C66E98}" type="presParOf" srcId="{F82C09FF-2510-424F-A78F-8BC51C09E73C}" destId="{9960B816-62DA-4F19-8AB7-83F9E4CB2DB1}" srcOrd="7" destOrd="0" presId="urn:microsoft.com/office/officeart/2005/8/layout/list1"/>
    <dgm:cxn modelId="{708B9B59-7B57-40EC-99B2-9337CBCB3803}" type="presParOf" srcId="{F82C09FF-2510-424F-A78F-8BC51C09E73C}" destId="{0985BB35-5948-4005-9BC1-C1D7194B4197}" srcOrd="8" destOrd="0" presId="urn:microsoft.com/office/officeart/2005/8/layout/list1"/>
    <dgm:cxn modelId="{2C2DB59F-C549-4D3C-9E47-CC398272135B}" type="presParOf" srcId="{0985BB35-5948-4005-9BC1-C1D7194B4197}" destId="{8C28E144-14F7-4434-8F0B-9AD76A81FA7F}" srcOrd="0" destOrd="0" presId="urn:microsoft.com/office/officeart/2005/8/layout/list1"/>
    <dgm:cxn modelId="{1C384B73-13DD-4830-AC5B-81F6089C9400}" type="presParOf" srcId="{0985BB35-5948-4005-9BC1-C1D7194B4197}" destId="{B7676DD9-F1EC-4557-BA64-B86FCD207250}" srcOrd="1" destOrd="0" presId="urn:microsoft.com/office/officeart/2005/8/layout/list1"/>
    <dgm:cxn modelId="{BE5DCD17-011A-4BDA-9645-A98935A9E1E4}" type="presParOf" srcId="{F82C09FF-2510-424F-A78F-8BC51C09E73C}" destId="{7993D291-4E4C-4F93-95C8-599999D62921}" srcOrd="9" destOrd="0" presId="urn:microsoft.com/office/officeart/2005/8/layout/list1"/>
    <dgm:cxn modelId="{0DDD543B-B60F-4D9F-B9A8-2440A981F3A4}" type="presParOf" srcId="{F82C09FF-2510-424F-A78F-8BC51C09E73C}" destId="{7A3B086E-14E8-47A0-BEFE-7A614A0AFC83}" srcOrd="10" destOrd="0" presId="urn:microsoft.com/office/officeart/2005/8/layout/list1"/>
    <dgm:cxn modelId="{24DDC062-8C7C-426B-BCF7-966428E0A739}" type="presParOf" srcId="{F82C09FF-2510-424F-A78F-8BC51C09E73C}" destId="{8B4E23E9-1B61-4448-9160-9F5A7C045B4B}" srcOrd="11" destOrd="0" presId="urn:microsoft.com/office/officeart/2005/8/layout/list1"/>
    <dgm:cxn modelId="{D945EC28-646C-46C2-B165-B839C819B5CB}" type="presParOf" srcId="{F82C09FF-2510-424F-A78F-8BC51C09E73C}" destId="{124719B5-B31C-4165-9822-2192E5A365BD}" srcOrd="12" destOrd="0" presId="urn:microsoft.com/office/officeart/2005/8/layout/list1"/>
    <dgm:cxn modelId="{CD9FF9A1-9703-49BC-834F-F8603C84BE3E}" type="presParOf" srcId="{124719B5-B31C-4165-9822-2192E5A365BD}" destId="{E21CD09E-BBD3-459A-9719-8A09D692524F}" srcOrd="0" destOrd="0" presId="urn:microsoft.com/office/officeart/2005/8/layout/list1"/>
    <dgm:cxn modelId="{8C462EE8-E1F9-4A17-827A-62F199566891}" type="presParOf" srcId="{124719B5-B31C-4165-9822-2192E5A365BD}" destId="{174A0605-DC73-44E9-B125-B179DB15359F}" srcOrd="1" destOrd="0" presId="urn:microsoft.com/office/officeart/2005/8/layout/list1"/>
    <dgm:cxn modelId="{BEC9086B-619A-42F1-B1D6-378FA0763655}" type="presParOf" srcId="{F82C09FF-2510-424F-A78F-8BC51C09E73C}" destId="{F49DF77F-BCE4-4728-A185-FC77349D7CD1}" srcOrd="13" destOrd="0" presId="urn:microsoft.com/office/officeart/2005/8/layout/list1"/>
    <dgm:cxn modelId="{9C241258-CF0D-47F4-9E74-F6C67B7189AB}" type="presParOf" srcId="{F82C09FF-2510-424F-A78F-8BC51C09E73C}" destId="{E19D4865-372E-4ED3-A5F3-BEF154380EEA}" srcOrd="14" destOrd="0" presId="urn:microsoft.com/office/officeart/2005/8/layout/list1"/>
    <dgm:cxn modelId="{88B4030B-FA75-47C3-88FD-C7CFE5B84353}" type="presParOf" srcId="{F82C09FF-2510-424F-A78F-8BC51C09E73C}" destId="{4C8B74A4-8952-4FE1-9578-942431FC5523}" srcOrd="15" destOrd="0" presId="urn:microsoft.com/office/officeart/2005/8/layout/list1"/>
    <dgm:cxn modelId="{E23CB8BD-8493-4177-BF37-4EAFE4C61AA5}" type="presParOf" srcId="{F82C09FF-2510-424F-A78F-8BC51C09E73C}" destId="{8800A485-20C3-4216-B061-092DF7374CA6}" srcOrd="16" destOrd="0" presId="urn:microsoft.com/office/officeart/2005/8/layout/list1"/>
    <dgm:cxn modelId="{92D90BF4-3B9F-4C01-B261-914CD4766DB2}" type="presParOf" srcId="{8800A485-20C3-4216-B061-092DF7374CA6}" destId="{B42A6B17-87F7-4298-A8ED-4AC6F6337EBF}" srcOrd="0" destOrd="0" presId="urn:microsoft.com/office/officeart/2005/8/layout/list1"/>
    <dgm:cxn modelId="{09BD79B3-9C1B-4A3B-9110-10D3D1DF9760}" type="presParOf" srcId="{8800A485-20C3-4216-B061-092DF7374CA6}" destId="{328D723E-BDCB-46A3-A8BF-79CABD6D80A9}" srcOrd="1" destOrd="0" presId="urn:microsoft.com/office/officeart/2005/8/layout/list1"/>
    <dgm:cxn modelId="{D587A506-0ABD-41E4-9326-D3F188AA5892}" type="presParOf" srcId="{F82C09FF-2510-424F-A78F-8BC51C09E73C}" destId="{2A155E2F-5E3D-4AA9-9C7C-42C929D0B0F1}" srcOrd="17" destOrd="0" presId="urn:microsoft.com/office/officeart/2005/8/layout/list1"/>
    <dgm:cxn modelId="{F1B0E2C1-8EB6-4174-A4A3-8DF4707857C5}" type="presParOf" srcId="{F82C09FF-2510-424F-A78F-8BC51C09E73C}" destId="{EE1C51F9-D21A-4D66-861B-7C6CA3CF5853}" srcOrd="18" destOrd="0" presId="urn:microsoft.com/office/officeart/2005/8/layout/list1"/>
    <dgm:cxn modelId="{E2A86324-93E6-47B6-909E-625FCEC7DAF5}" type="presParOf" srcId="{F82C09FF-2510-424F-A78F-8BC51C09E73C}" destId="{A3D848D2-8D7A-4CFE-8C0B-E611517034C8}" srcOrd="19" destOrd="0" presId="urn:microsoft.com/office/officeart/2005/8/layout/list1"/>
    <dgm:cxn modelId="{1CE24C37-050B-4364-8C60-3E568B8B1662}" type="presParOf" srcId="{F82C09FF-2510-424F-A78F-8BC51C09E73C}" destId="{1DB11AB5-EB19-4E47-B5F6-025DBBE9311C}" srcOrd="20" destOrd="0" presId="urn:microsoft.com/office/officeart/2005/8/layout/list1"/>
    <dgm:cxn modelId="{A1EB8B6D-A34F-46D7-8248-AD09C6C59DB4}" type="presParOf" srcId="{1DB11AB5-EB19-4E47-B5F6-025DBBE9311C}" destId="{A21A557A-1EEF-440D-A25A-854CBE45D475}" srcOrd="0" destOrd="0" presId="urn:microsoft.com/office/officeart/2005/8/layout/list1"/>
    <dgm:cxn modelId="{AE37C06C-37A0-4DD8-9FC6-8F78CCD212B7}" type="presParOf" srcId="{1DB11AB5-EB19-4E47-B5F6-025DBBE9311C}" destId="{D09F4FE3-C861-40FD-92F6-8BE44CA2039A}" srcOrd="1" destOrd="0" presId="urn:microsoft.com/office/officeart/2005/8/layout/list1"/>
    <dgm:cxn modelId="{E20FA6C2-A428-405E-B0FB-E82F9F820C75}" type="presParOf" srcId="{F82C09FF-2510-424F-A78F-8BC51C09E73C}" destId="{CD6200F5-F94B-4395-B24C-163B6931E6CB}" srcOrd="21" destOrd="0" presId="urn:microsoft.com/office/officeart/2005/8/layout/list1"/>
    <dgm:cxn modelId="{EC53FFFE-4F00-4718-89A9-646FBA768035}" type="presParOf" srcId="{F82C09FF-2510-424F-A78F-8BC51C09E73C}" destId="{D50EF352-E901-4155-8263-6B00802E63B7}" srcOrd="22" destOrd="0" presId="urn:microsoft.com/office/officeart/2005/8/layout/list1"/>
    <dgm:cxn modelId="{9E009249-76D0-4A89-8D55-00660B6961AC}" type="presParOf" srcId="{F82C09FF-2510-424F-A78F-8BC51C09E73C}" destId="{D23903F1-2BFF-4304-85DD-D839484FDC04}" srcOrd="23" destOrd="0" presId="urn:microsoft.com/office/officeart/2005/8/layout/list1"/>
    <dgm:cxn modelId="{D135BE04-5A4E-4434-8813-4CFA0B78FC59}" type="presParOf" srcId="{F82C09FF-2510-424F-A78F-8BC51C09E73C}" destId="{EE4E9E91-E404-4B94-9A5C-1BD9571654D1}" srcOrd="24" destOrd="0" presId="urn:microsoft.com/office/officeart/2005/8/layout/list1"/>
    <dgm:cxn modelId="{74A5221C-7FC5-4B39-8BA7-16CBBBE22BB1}" type="presParOf" srcId="{EE4E9E91-E404-4B94-9A5C-1BD9571654D1}" destId="{78DDE7AF-4A8C-4566-8951-2AED52388F9C}" srcOrd="0" destOrd="0" presId="urn:microsoft.com/office/officeart/2005/8/layout/list1"/>
    <dgm:cxn modelId="{968BDD43-25E4-4BB3-B9FE-3512742B3218}" type="presParOf" srcId="{EE4E9E91-E404-4B94-9A5C-1BD9571654D1}" destId="{2A39D506-28A6-4CEA-B59B-CCE615F81656}" srcOrd="1" destOrd="0" presId="urn:microsoft.com/office/officeart/2005/8/layout/list1"/>
    <dgm:cxn modelId="{9154D4A7-DDBA-4DEA-8D20-FD43C2503342}" type="presParOf" srcId="{F82C09FF-2510-424F-A78F-8BC51C09E73C}" destId="{4EA28CCA-427D-43D9-90C7-52F0D9D08A23}" srcOrd="25" destOrd="0" presId="urn:microsoft.com/office/officeart/2005/8/layout/list1"/>
    <dgm:cxn modelId="{D35FB7CC-6D5A-46E3-91F4-243CDD00EA04}" type="presParOf" srcId="{F82C09FF-2510-424F-A78F-8BC51C09E73C}" destId="{F33E3FE2-1FAC-4969-82FB-C456486E679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70948-7AFF-4669-923E-DEA74EDC1453}">
      <dsp:nvSpPr>
        <dsp:cNvPr id="0" name=""/>
        <dsp:cNvSpPr/>
      </dsp:nvSpPr>
      <dsp:spPr>
        <a:xfrm>
          <a:off x="0" y="284507"/>
          <a:ext cx="8352928" cy="4284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AF68FB-9820-43D4-ACE2-C72DD825F61F}">
      <dsp:nvSpPr>
        <dsp:cNvPr id="0" name=""/>
        <dsp:cNvSpPr/>
      </dsp:nvSpPr>
      <dsp:spPr>
        <a:xfrm>
          <a:off x="417646" y="33587"/>
          <a:ext cx="5847049" cy="501840"/>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ĐẠI CƯƠNG</a:t>
          </a:r>
          <a:endParaRPr lang="vi-VN" sz="2400" kern="1200" dirty="0">
            <a:latin typeface="Times New Roman" pitchFamily="18" charset="0"/>
            <a:cs typeface="Times New Roman" pitchFamily="18" charset="0"/>
          </a:endParaRPr>
        </a:p>
      </dsp:txBody>
      <dsp:txXfrm>
        <a:off x="442144" y="58085"/>
        <a:ext cx="5798053" cy="452844"/>
      </dsp:txXfrm>
    </dsp:sp>
    <dsp:sp modelId="{E10F29C9-FDF5-4CB8-9645-720F2EF6D6D5}">
      <dsp:nvSpPr>
        <dsp:cNvPr id="0" name=""/>
        <dsp:cNvSpPr/>
      </dsp:nvSpPr>
      <dsp:spPr>
        <a:xfrm>
          <a:off x="0" y="1055627"/>
          <a:ext cx="8352928" cy="4284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2284F0-2CB0-4771-9B2B-05635ED793A3}">
      <dsp:nvSpPr>
        <dsp:cNvPr id="0" name=""/>
        <dsp:cNvSpPr/>
      </dsp:nvSpPr>
      <dsp:spPr>
        <a:xfrm>
          <a:off x="417646" y="804707"/>
          <a:ext cx="5847049" cy="50184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smtClean="0">
              <a:latin typeface="Times New Roman" pitchFamily="18" charset="0"/>
              <a:cs typeface="Times New Roman" pitchFamily="18" charset="0"/>
            </a:rPr>
            <a:t>NGUYÊN NHÂN</a:t>
          </a:r>
          <a:endParaRPr lang="vi-VN" sz="2400" kern="1200" dirty="0">
            <a:latin typeface="Times New Roman" pitchFamily="18" charset="0"/>
            <a:cs typeface="Times New Roman" pitchFamily="18" charset="0"/>
          </a:endParaRPr>
        </a:p>
      </dsp:txBody>
      <dsp:txXfrm>
        <a:off x="442144" y="829205"/>
        <a:ext cx="5798053" cy="452844"/>
      </dsp:txXfrm>
    </dsp:sp>
    <dsp:sp modelId="{7A3B086E-14E8-47A0-BEFE-7A614A0AFC83}">
      <dsp:nvSpPr>
        <dsp:cNvPr id="0" name=""/>
        <dsp:cNvSpPr/>
      </dsp:nvSpPr>
      <dsp:spPr>
        <a:xfrm>
          <a:off x="0" y="1826748"/>
          <a:ext cx="835292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676DD9-F1EC-4557-BA64-B86FCD207250}">
      <dsp:nvSpPr>
        <dsp:cNvPr id="0" name=""/>
        <dsp:cNvSpPr/>
      </dsp:nvSpPr>
      <dsp:spPr>
        <a:xfrm>
          <a:off x="417646" y="1575827"/>
          <a:ext cx="5847049" cy="501840"/>
        </a:xfrm>
        <a:prstGeom prst="roundRect">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TRIỆU CHỨNG</a:t>
          </a:r>
          <a:endParaRPr lang="vi-VN" sz="2400" kern="1200" dirty="0">
            <a:latin typeface="Times New Roman" pitchFamily="18" charset="0"/>
            <a:cs typeface="Times New Roman" pitchFamily="18" charset="0"/>
          </a:endParaRPr>
        </a:p>
      </dsp:txBody>
      <dsp:txXfrm>
        <a:off x="442144" y="1600325"/>
        <a:ext cx="5798053" cy="452844"/>
      </dsp:txXfrm>
    </dsp:sp>
    <dsp:sp modelId="{E19D4865-372E-4ED3-A5F3-BEF154380EEA}">
      <dsp:nvSpPr>
        <dsp:cNvPr id="0" name=""/>
        <dsp:cNvSpPr/>
      </dsp:nvSpPr>
      <dsp:spPr>
        <a:xfrm>
          <a:off x="0" y="2597868"/>
          <a:ext cx="8352928" cy="4284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4A0605-DC73-44E9-B125-B179DB15359F}">
      <dsp:nvSpPr>
        <dsp:cNvPr id="0" name=""/>
        <dsp:cNvSpPr/>
      </dsp:nvSpPr>
      <dsp:spPr>
        <a:xfrm>
          <a:off x="417646" y="2346948"/>
          <a:ext cx="5847049" cy="50184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CHẨN ĐOÁN</a:t>
          </a:r>
          <a:endParaRPr lang="vi-VN" sz="2400" kern="1200" dirty="0">
            <a:latin typeface="Times New Roman" pitchFamily="18" charset="0"/>
            <a:cs typeface="Times New Roman" pitchFamily="18" charset="0"/>
          </a:endParaRPr>
        </a:p>
      </dsp:txBody>
      <dsp:txXfrm>
        <a:off x="442144" y="2371446"/>
        <a:ext cx="5798053" cy="452844"/>
      </dsp:txXfrm>
    </dsp:sp>
    <dsp:sp modelId="{EE1C51F9-D21A-4D66-861B-7C6CA3CF5853}">
      <dsp:nvSpPr>
        <dsp:cNvPr id="0" name=""/>
        <dsp:cNvSpPr/>
      </dsp:nvSpPr>
      <dsp:spPr>
        <a:xfrm>
          <a:off x="0" y="3368988"/>
          <a:ext cx="8352928" cy="428400"/>
        </a:xfrm>
        <a:prstGeom prst="rect">
          <a:avLst/>
        </a:prstGeom>
        <a:solidFill>
          <a:schemeClr val="accent6">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D723E-BDCB-46A3-A8BF-79CABD6D80A9}">
      <dsp:nvSpPr>
        <dsp:cNvPr id="0" name=""/>
        <dsp:cNvSpPr/>
      </dsp:nvSpPr>
      <dsp:spPr>
        <a:xfrm>
          <a:off x="417646" y="3118068"/>
          <a:ext cx="5847049" cy="50184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ĐIỀU TRỊ CHUNG</a:t>
          </a:r>
          <a:endParaRPr lang="vi-VN" sz="2400" kern="1200" dirty="0">
            <a:latin typeface="Times New Roman" pitchFamily="18" charset="0"/>
            <a:cs typeface="Times New Roman" pitchFamily="18" charset="0"/>
          </a:endParaRPr>
        </a:p>
      </dsp:txBody>
      <dsp:txXfrm>
        <a:off x="442144" y="3142566"/>
        <a:ext cx="5798053" cy="452844"/>
      </dsp:txXfrm>
    </dsp:sp>
    <dsp:sp modelId="{D50EF352-E901-4155-8263-6B00802E63B7}">
      <dsp:nvSpPr>
        <dsp:cNvPr id="0" name=""/>
        <dsp:cNvSpPr/>
      </dsp:nvSpPr>
      <dsp:spPr>
        <a:xfrm>
          <a:off x="0" y="4140108"/>
          <a:ext cx="8352928"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9F4FE3-C861-40FD-92F6-8BE44CA2039A}">
      <dsp:nvSpPr>
        <dsp:cNvPr id="0" name=""/>
        <dsp:cNvSpPr/>
      </dsp:nvSpPr>
      <dsp:spPr>
        <a:xfrm>
          <a:off x="417646" y="3889188"/>
          <a:ext cx="5847049" cy="501840"/>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smtClean="0">
              <a:latin typeface="Times New Roman" pitchFamily="18" charset="0"/>
              <a:cs typeface="Times New Roman" pitchFamily="18" charset="0"/>
            </a:rPr>
            <a:t>BIẾN CHỨNG</a:t>
          </a:r>
          <a:endParaRPr lang="vi-VN" sz="2400" kern="1200" dirty="0">
            <a:latin typeface="Times New Roman" pitchFamily="18" charset="0"/>
            <a:cs typeface="Times New Roman" pitchFamily="18" charset="0"/>
          </a:endParaRPr>
        </a:p>
      </dsp:txBody>
      <dsp:txXfrm>
        <a:off x="442144" y="3913686"/>
        <a:ext cx="5798053" cy="452844"/>
      </dsp:txXfrm>
    </dsp:sp>
    <dsp:sp modelId="{F33E3FE2-1FAC-4969-82FB-C456486E6792}">
      <dsp:nvSpPr>
        <dsp:cNvPr id="0" name=""/>
        <dsp:cNvSpPr/>
      </dsp:nvSpPr>
      <dsp:spPr>
        <a:xfrm>
          <a:off x="0" y="4911228"/>
          <a:ext cx="8352928" cy="428400"/>
        </a:xfrm>
        <a:prstGeom prst="rect">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39D506-28A6-4CEA-B59B-CCE615F81656}">
      <dsp:nvSpPr>
        <dsp:cNvPr id="0" name=""/>
        <dsp:cNvSpPr/>
      </dsp:nvSpPr>
      <dsp:spPr>
        <a:xfrm>
          <a:off x="417646" y="4660308"/>
          <a:ext cx="5847049" cy="50184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005" tIns="0" rIns="221005" bIns="0"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KẾ HOẠCH CHĂM SÓC</a:t>
          </a:r>
          <a:endParaRPr lang="vi-VN" sz="2400" kern="1200" dirty="0">
            <a:latin typeface="Times New Roman" pitchFamily="18" charset="0"/>
            <a:cs typeface="Times New Roman" pitchFamily="18" charset="0"/>
          </a:endParaRPr>
        </a:p>
      </dsp:txBody>
      <dsp:txXfrm>
        <a:off x="442144" y="4684806"/>
        <a:ext cx="5798053"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A8E357F-D6B8-4074-8076-438A05043ED7}" type="datetimeFigureOut">
              <a:rPr lang="vi-VN" smtClean="0"/>
              <a:t>29/08/2016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358404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A8E357F-D6B8-4074-8076-438A05043ED7}" type="datetimeFigureOut">
              <a:rPr lang="vi-VN" smtClean="0"/>
              <a:t>29/08/2016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100360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A8E357F-D6B8-4074-8076-438A05043ED7}" type="datetimeFigureOut">
              <a:rPr lang="vi-VN" smtClean="0"/>
              <a:t>29/08/2016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790870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9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027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781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559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22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17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058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3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A8E357F-D6B8-4074-8076-438A05043ED7}" type="datetimeFigureOut">
              <a:rPr lang="vi-VN" smtClean="0"/>
              <a:t>29/08/2016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681099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079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03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067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169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795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450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19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06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04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8E357F-D6B8-4074-8076-438A05043ED7}" type="datetimeFigureOut">
              <a:rPr lang="vi-VN" smtClean="0"/>
              <a:t>29/08/2016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1755061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516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9608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986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355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2560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027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60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4011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460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96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A8E357F-D6B8-4074-8076-438A05043ED7}" type="datetimeFigureOut">
              <a:rPr lang="vi-VN" smtClean="0"/>
              <a:t>29/08/2016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3510381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04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152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18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435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060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723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456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21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181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04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A8E357F-D6B8-4074-8076-438A05043ED7}" type="datetimeFigureOut">
              <a:rPr lang="vi-VN" smtClean="0"/>
              <a:t>29/08/2016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977808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678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7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3550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933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537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5957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A8E357F-D6B8-4074-8076-438A05043ED7}" type="datetimeFigureOut">
              <a:rPr lang="vi-VN" smtClean="0"/>
              <a:t>29/08/2016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246391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E357F-D6B8-4074-8076-438A05043ED7}" type="datetimeFigureOut">
              <a:rPr lang="vi-VN" smtClean="0"/>
              <a:t>29/08/2016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33657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E357F-D6B8-4074-8076-438A05043ED7}" type="datetimeFigureOut">
              <a:rPr lang="vi-VN" smtClean="0"/>
              <a:t>29/08/2016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213425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8E357F-D6B8-4074-8076-438A05043ED7}" type="datetimeFigureOut">
              <a:rPr lang="vi-VN" smtClean="0"/>
              <a:t>29/08/2016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D5ADA7D-E1C9-4D65-8468-CB547884F215}" type="slidenum">
              <a:rPr lang="vi-VN" smtClean="0"/>
              <a:t>‹#›</a:t>
            </a:fld>
            <a:endParaRPr lang="vi-VN"/>
          </a:p>
        </p:txBody>
      </p:sp>
    </p:spTree>
    <p:extLst>
      <p:ext uri="{BB962C8B-B14F-4D97-AF65-F5344CB8AC3E}">
        <p14:creationId xmlns:p14="http://schemas.microsoft.com/office/powerpoint/2010/main" val="425930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8E357F-D6B8-4074-8076-438A05043ED7}" type="datetimeFigureOut">
              <a:rPr lang="vi-VN" smtClean="0"/>
              <a:t>29/08/2016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ADA7D-E1C9-4D65-8468-CB547884F215}" type="slidenum">
              <a:rPr lang="vi-VN" smtClean="0"/>
              <a:t>‹#›</a:t>
            </a:fld>
            <a:endParaRPr lang="vi-VN"/>
          </a:p>
        </p:txBody>
      </p:sp>
    </p:spTree>
    <p:extLst>
      <p:ext uri="{BB962C8B-B14F-4D97-AF65-F5344CB8AC3E}">
        <p14:creationId xmlns:p14="http://schemas.microsoft.com/office/powerpoint/2010/main" val="2678130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5036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080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9164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C8569-7B8D-4A40-B495-6DA9FD50A6BD}" type="datetimeFigureOut">
              <a:rPr lang="en-US" smtClean="0">
                <a:solidFill>
                  <a:prstClr val="black">
                    <a:tint val="75000"/>
                  </a:prstClr>
                </a:solidFill>
              </a:rPr>
              <a:pPr/>
              <a:t>8/29/2016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99C2D0-3B04-48EF-8357-904BBD90FC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780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509120"/>
            <a:ext cx="7772400" cy="2016224"/>
          </a:xfrm>
        </p:spPr>
        <p:txBody>
          <a:bodyPr>
            <a:noAutofit/>
          </a:bodyPr>
          <a:lstStyle/>
          <a:p>
            <a:r>
              <a:rPr lang="vi-VN" b="1" i="1" dirty="0" smtClean="0">
                <a:solidFill>
                  <a:schemeClr val="accent6">
                    <a:lumMod val="50000"/>
                  </a:schemeClr>
                </a:solidFill>
                <a:latin typeface="Times New Roman" pitchFamily="18" charset="0"/>
                <a:cs typeface="Times New Roman" pitchFamily="18" charset="0"/>
              </a:rPr>
              <a:t>CHỦ ĐỀ</a:t>
            </a:r>
            <a:r>
              <a:rPr lang="vi-VN" b="1" i="1" smtClean="0">
                <a:solidFill>
                  <a:schemeClr val="accent6">
                    <a:lumMod val="50000"/>
                  </a:schemeClr>
                </a:solidFill>
                <a:latin typeface="Times New Roman" pitchFamily="18" charset="0"/>
                <a:cs typeface="Times New Roman" pitchFamily="18" charset="0"/>
              </a:rPr>
              <a:t>: </a:t>
            </a:r>
            <a:r>
              <a:rPr lang="en-US" b="1" i="1" smtClean="0">
                <a:solidFill>
                  <a:schemeClr val="accent6">
                    <a:lumMod val="50000"/>
                  </a:schemeClr>
                </a:solidFill>
                <a:latin typeface="Times New Roman" pitchFamily="18" charset="0"/>
                <a:cs typeface="Times New Roman" pitchFamily="18" charset="0"/>
              </a:rPr>
              <a:t>CHĂM SÓC BỆNH NHÂN </a:t>
            </a:r>
            <a:r>
              <a:rPr lang="vi-VN" b="1" i="1" smtClean="0">
                <a:solidFill>
                  <a:schemeClr val="accent6">
                    <a:lumMod val="50000"/>
                  </a:schemeClr>
                </a:solidFill>
                <a:latin typeface="Times New Roman" pitchFamily="18" charset="0"/>
                <a:cs typeface="Times New Roman" pitchFamily="18" charset="0"/>
              </a:rPr>
              <a:t>SUY HÔ HẤP CẤP</a:t>
            </a:r>
            <a:r>
              <a:rPr lang="vi-VN" b="1" i="1" dirty="0">
                <a:solidFill>
                  <a:schemeClr val="accent6">
                    <a:lumMod val="50000"/>
                  </a:schemeClr>
                </a:solidFill>
                <a:latin typeface="Times New Roman" pitchFamily="18" charset="0"/>
                <a:cs typeface="Times New Roman" pitchFamily="18" charset="0"/>
              </a:rPr>
              <a:t/>
            </a:r>
            <a:br>
              <a:rPr lang="vi-VN" b="1" i="1" dirty="0">
                <a:solidFill>
                  <a:schemeClr val="accent6">
                    <a:lumMod val="50000"/>
                  </a:schemeClr>
                </a:solidFill>
                <a:latin typeface="Times New Roman" pitchFamily="18" charset="0"/>
                <a:cs typeface="Times New Roman" pitchFamily="18" charset="0"/>
              </a:rPr>
            </a:br>
            <a:endParaRPr lang="vi-VN" b="1" i="1" dirty="0">
              <a:solidFill>
                <a:schemeClr val="accent6">
                  <a:lumMod val="50000"/>
                </a:schemeClr>
              </a:solidFill>
            </a:endParaRPr>
          </a:p>
        </p:txBody>
      </p:sp>
      <p:sp>
        <p:nvSpPr>
          <p:cNvPr id="3" name="Subtitle 2"/>
          <p:cNvSpPr>
            <a:spLocks noGrp="1"/>
          </p:cNvSpPr>
          <p:nvPr>
            <p:ph type="subTitle" idx="1"/>
          </p:nvPr>
        </p:nvSpPr>
        <p:spPr>
          <a:xfrm>
            <a:off x="1043608" y="2420888"/>
            <a:ext cx="6400800" cy="2016224"/>
          </a:xfrm>
        </p:spPr>
        <p:txBody>
          <a:bodyPr>
            <a:noAutofit/>
          </a:bodyPr>
          <a:lstStyle/>
          <a:p>
            <a:r>
              <a:rPr lang="vi-VN" b="1" dirty="0" smtClean="0">
                <a:solidFill>
                  <a:srgbClr val="FF0000"/>
                </a:solidFill>
                <a:latin typeface="+mj-lt"/>
              </a:rPr>
              <a:t>MÔN: ĐIỀU DƯỠNG HỒI SỨC CẤP CỨU</a:t>
            </a:r>
          </a:p>
          <a:p>
            <a:r>
              <a:rPr lang="vi-VN" b="1" dirty="0" smtClean="0">
                <a:solidFill>
                  <a:srgbClr val="FF0000"/>
                </a:solidFill>
                <a:latin typeface="+mj-lt"/>
              </a:rPr>
              <a:t>LỚP: NUR 313A</a:t>
            </a:r>
            <a:endParaRPr lang="vi-VN" b="1" dirty="0">
              <a:solidFill>
                <a:srgbClr val="FF0000"/>
              </a:solidFill>
              <a:latin typeface="+mj-lt"/>
            </a:endParaRPr>
          </a:p>
        </p:txBody>
      </p:sp>
      <p:sp>
        <p:nvSpPr>
          <p:cNvPr id="4" name="Rectangle 3"/>
          <p:cNvSpPr/>
          <p:nvPr/>
        </p:nvSpPr>
        <p:spPr>
          <a:xfrm>
            <a:off x="179512" y="692696"/>
            <a:ext cx="8784976" cy="923330"/>
          </a:xfrm>
          <a:prstGeom prst="rect">
            <a:avLst/>
          </a:prstGeom>
          <a:noFill/>
        </p:spPr>
        <p:txBody>
          <a:bodyPr wrap="square" lIns="91440" tIns="45720" rIns="91440" bIns="45720">
            <a:spAutoFit/>
            <a:scene3d>
              <a:camera prst="isometricOffAxis2Lef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Chào</a:t>
            </a:r>
            <a:r>
              <a:rPr 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thầy</a:t>
            </a:r>
            <a:r>
              <a:rPr 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và</a:t>
            </a:r>
            <a:r>
              <a:rPr 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các</a:t>
            </a:r>
            <a:r>
              <a:rPr 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 </a:t>
            </a:r>
            <a:r>
              <a:rPr lang="en-US" sz="5400" b="1" cap="all" dirty="0" err="1">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rPr>
              <a:t>bạn</a:t>
            </a:r>
            <a:endParaRPr lang="en-US" sz="5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881412901"/>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txBody>
          <a:bodyPr>
            <a:normAutofit/>
          </a:bodyPr>
          <a:lstStyle/>
          <a:p>
            <a:r>
              <a:rPr lang="vi-VN" sz="4000" b="1" smtClean="0"/>
              <a:t>TRIỆU CHỨNG</a:t>
            </a:r>
            <a:endParaRPr lang="vi-VN" sz="4000" b="1"/>
          </a:p>
        </p:txBody>
      </p:sp>
      <p:sp>
        <p:nvSpPr>
          <p:cNvPr id="3" name="Content Placeholder 2"/>
          <p:cNvSpPr>
            <a:spLocks noGrp="1"/>
          </p:cNvSpPr>
          <p:nvPr>
            <p:ph idx="1"/>
          </p:nvPr>
        </p:nvSpPr>
        <p:spPr>
          <a:xfrm>
            <a:off x="395536" y="1340768"/>
            <a:ext cx="8208912" cy="5400600"/>
          </a:xfrm>
        </p:spPr>
        <p:txBody>
          <a:bodyPr>
            <a:noAutofit/>
          </a:bodyPr>
          <a:lstStyle/>
          <a:p>
            <a:pPr marL="514350" indent="-514350" fontAlgn="base">
              <a:buFont typeface="+mj-lt"/>
              <a:buAutoNum type="arabicPeriod"/>
            </a:pPr>
            <a:r>
              <a:rPr lang="vi-VN" sz="2800" b="1">
                <a:solidFill>
                  <a:srgbClr val="FF0000"/>
                </a:solidFill>
                <a:latin typeface="+mj-lt"/>
              </a:rPr>
              <a:t>Khó thở</a:t>
            </a:r>
          </a:p>
          <a:p>
            <a:pPr marL="0" indent="0" fontAlgn="base">
              <a:buNone/>
            </a:pPr>
            <a:r>
              <a:rPr lang="vi-VN" sz="2800" b="1">
                <a:latin typeface="+mj-lt"/>
              </a:rPr>
              <a:t>Nhịp thở:</a:t>
            </a:r>
            <a:endParaRPr lang="vi-VN" sz="2800">
              <a:latin typeface="+mj-lt"/>
            </a:endParaRPr>
          </a:p>
          <a:p>
            <a:pPr fontAlgn="base"/>
            <a:r>
              <a:rPr lang="vi-VN" sz="2800">
                <a:latin typeface="+mj-lt"/>
              </a:rPr>
              <a:t>Tăng 25 - 40 lần/phút, co kéo các cơ hô hấp phụ: Viêm phế quản phổi.</a:t>
            </a:r>
          </a:p>
          <a:p>
            <a:pPr fontAlgn="base"/>
            <a:r>
              <a:rPr lang="vi-VN" sz="2800">
                <a:latin typeface="+mj-lt"/>
              </a:rPr>
              <a:t>Giảm dưới 15 lần/phút, không co kéo các cơ hô hấp do liệt hô hấp nguyên nhân trung ương: Ngộ độc Barbiturate.</a:t>
            </a:r>
          </a:p>
          <a:p>
            <a:pPr marL="0" indent="0" fontAlgn="base">
              <a:buNone/>
            </a:pPr>
            <a:r>
              <a:rPr lang="vi-VN" sz="2800" b="1">
                <a:latin typeface="+mj-lt"/>
              </a:rPr>
              <a:t>Biên độ hô hấp:</a:t>
            </a:r>
            <a:endParaRPr lang="vi-VN" sz="2800">
              <a:latin typeface="+mj-lt"/>
            </a:endParaRPr>
          </a:p>
          <a:p>
            <a:pPr fontAlgn="base"/>
            <a:r>
              <a:rPr lang="vi-VN" sz="2800">
                <a:latin typeface="+mj-lt"/>
              </a:rPr>
              <a:t>Tăng: ARDS, tắc mạch phổi.</a:t>
            </a:r>
          </a:p>
          <a:p>
            <a:pPr fontAlgn="base"/>
            <a:r>
              <a:rPr lang="vi-VN" sz="2800">
                <a:latin typeface="+mj-lt"/>
              </a:rPr>
              <a:t>Giảm: Viêm phế quản phổi, rắn hổ cắn, bại liệt, hội chứng Guillain-Barré, chứng Porphyrine cấp.</a:t>
            </a:r>
          </a:p>
          <a:p>
            <a:pPr marL="0" indent="0">
              <a:buNone/>
            </a:pPr>
            <a:endParaRPr lang="vi-VN" sz="2800">
              <a:latin typeface="+mj-lt"/>
            </a:endParaRPr>
          </a:p>
        </p:txBody>
      </p:sp>
    </p:spTree>
    <p:extLst>
      <p:ext uri="{BB962C8B-B14F-4D97-AF65-F5344CB8AC3E}">
        <p14:creationId xmlns:p14="http://schemas.microsoft.com/office/powerpoint/2010/main" val="372492126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TRIỆU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smtClean="0">
                <a:solidFill>
                  <a:srgbClr val="FF0000"/>
                </a:solidFill>
                <a:latin typeface="+mj-lt"/>
              </a:rPr>
              <a:t>2. Xanh </a:t>
            </a:r>
            <a:r>
              <a:rPr lang="vi-VN" sz="2800" b="1">
                <a:solidFill>
                  <a:srgbClr val="FF0000"/>
                </a:solidFill>
                <a:latin typeface="+mj-lt"/>
              </a:rPr>
              <a:t>tím</a:t>
            </a:r>
          </a:p>
          <a:p>
            <a:pPr fontAlgn="base"/>
            <a:r>
              <a:rPr lang="vi-VN" sz="2800">
                <a:latin typeface="+mj-lt"/>
              </a:rPr>
              <a:t>Ở mọi đầu chi khi Hb khử trên 5g/100ml, SaO2&lt;85%, các đầu chi vẫn nóng.</a:t>
            </a:r>
          </a:p>
          <a:p>
            <a:pPr fontAlgn="base"/>
            <a:r>
              <a:rPr lang="vi-VN" sz="2800">
                <a:latin typeface="+mj-lt"/>
              </a:rPr>
              <a:t>Không có xanh tím nếu thiếu máu.</a:t>
            </a:r>
          </a:p>
          <a:p>
            <a:pPr fontAlgn="base"/>
            <a:r>
              <a:rPr lang="vi-VN" sz="2800">
                <a:latin typeface="+mj-lt"/>
              </a:rPr>
              <a:t>Không có xanh tím mà đỏ tía, vã mồ hôi nếu tăng PaCO2 nhiều, thường kèm theo ngón tay dùi trống: Đợt cấp của viêm phế quản phổi mãn.</a:t>
            </a:r>
          </a:p>
          <a:p>
            <a:endParaRPr lang="vi-VN" sz="2800">
              <a:latin typeface="+mj-lt"/>
            </a:endParaRPr>
          </a:p>
        </p:txBody>
      </p:sp>
    </p:spTree>
    <p:extLst>
      <p:ext uri="{BB962C8B-B14F-4D97-AF65-F5344CB8AC3E}">
        <p14:creationId xmlns:p14="http://schemas.microsoft.com/office/powerpoint/2010/main" val="222918803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TRIỆU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smtClean="0">
                <a:solidFill>
                  <a:srgbClr val="FF0000"/>
                </a:solidFill>
                <a:latin typeface="+mj-lt"/>
              </a:rPr>
              <a:t>3. Tim </a:t>
            </a:r>
            <a:r>
              <a:rPr lang="vi-VN" sz="2800" b="1">
                <a:solidFill>
                  <a:srgbClr val="FF0000"/>
                </a:solidFill>
                <a:latin typeface="+mj-lt"/>
              </a:rPr>
              <a:t>mạch</a:t>
            </a:r>
          </a:p>
          <a:p>
            <a:pPr marL="0" indent="0" fontAlgn="base">
              <a:buNone/>
            </a:pPr>
            <a:r>
              <a:rPr lang="vi-VN" sz="2800" b="1">
                <a:latin typeface="+mj-lt"/>
              </a:rPr>
              <a:t>Nhịp tim:</a:t>
            </a:r>
            <a:endParaRPr lang="vi-VN" sz="2800">
              <a:latin typeface="+mj-lt"/>
            </a:endParaRPr>
          </a:p>
          <a:p>
            <a:pPr fontAlgn="base"/>
            <a:r>
              <a:rPr lang="vi-VN" sz="2800">
                <a:latin typeface="+mj-lt"/>
              </a:rPr>
              <a:t>Nhanh xoang, cơn nhịp nhanh (Flutter nhĩ, rung nhĩ, cơn nhịp nhanh bộ nối), rung thất thường là biểu hiện cuối cùng.</a:t>
            </a:r>
          </a:p>
          <a:p>
            <a:pPr fontAlgn="base"/>
            <a:r>
              <a:rPr lang="vi-VN" sz="2800">
                <a:latin typeface="+mj-lt"/>
              </a:rPr>
              <a:t>Ngưng tim do thiếu oxy nặng hoặc tăng PaCO2 quá mức, cần cấp cứu ngay, có thể phục hồi nếu can thiệp trước 5 phút.</a:t>
            </a:r>
          </a:p>
          <a:p>
            <a:pPr fontAlgn="base"/>
            <a:r>
              <a:rPr lang="vi-VN" sz="2800">
                <a:latin typeface="+mj-lt"/>
              </a:rPr>
              <a:t>Huyết áp tăng hoặc hạ, thường tăng trước rồi hạ sau.</a:t>
            </a:r>
          </a:p>
          <a:p>
            <a:endParaRPr lang="vi-VN" sz="2800">
              <a:latin typeface="+mj-lt"/>
            </a:endParaRPr>
          </a:p>
        </p:txBody>
      </p:sp>
    </p:spTree>
    <p:extLst>
      <p:ext uri="{BB962C8B-B14F-4D97-AF65-F5344CB8AC3E}">
        <p14:creationId xmlns:p14="http://schemas.microsoft.com/office/powerpoint/2010/main" val="149832914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TRIỆU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smtClean="0">
                <a:solidFill>
                  <a:srgbClr val="FF0000"/>
                </a:solidFill>
                <a:latin typeface="+mj-lt"/>
              </a:rPr>
              <a:t>3. Thần </a:t>
            </a:r>
            <a:r>
              <a:rPr lang="vi-VN" sz="2800" b="1">
                <a:solidFill>
                  <a:srgbClr val="FF0000"/>
                </a:solidFill>
                <a:latin typeface="+mj-lt"/>
              </a:rPr>
              <a:t>kinh</a:t>
            </a:r>
          </a:p>
          <a:p>
            <a:pPr fontAlgn="base"/>
            <a:r>
              <a:rPr lang="vi-VN" sz="2800">
                <a:latin typeface="+mj-lt"/>
              </a:rPr>
              <a:t>Giãy giụa, lẫn lộn, mất phản xạ gân xương, li bì, lờ đờ hoặc hôn mê.</a:t>
            </a:r>
          </a:p>
          <a:p>
            <a:pPr marL="0" indent="0">
              <a:buNone/>
            </a:pPr>
            <a:endParaRPr lang="vi-VN" sz="2800">
              <a:latin typeface="+mj-lt"/>
            </a:endParaRPr>
          </a:p>
        </p:txBody>
      </p:sp>
    </p:spTree>
    <p:extLst>
      <p:ext uri="{BB962C8B-B14F-4D97-AF65-F5344CB8AC3E}">
        <p14:creationId xmlns:p14="http://schemas.microsoft.com/office/powerpoint/2010/main" val="41179708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TRIỆU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smtClean="0">
                <a:solidFill>
                  <a:srgbClr val="FF0000"/>
                </a:solidFill>
                <a:latin typeface="+mj-lt"/>
              </a:rPr>
              <a:t>4. Phổi </a:t>
            </a:r>
            <a:r>
              <a:rPr lang="vi-VN" sz="2800" b="1">
                <a:solidFill>
                  <a:srgbClr val="FF0000"/>
                </a:solidFill>
                <a:latin typeface="+mj-lt"/>
              </a:rPr>
              <a:t>và các cơ hô hấp</a:t>
            </a:r>
          </a:p>
          <a:p>
            <a:pPr fontAlgn="base"/>
            <a:r>
              <a:rPr lang="vi-VN" sz="2800">
                <a:latin typeface="+mj-lt"/>
              </a:rPr>
              <a:t>Ran ở phổi, tràn khí hoặc tràn dịch màng phổi, xẹp phổi.</a:t>
            </a:r>
          </a:p>
          <a:p>
            <a:pPr fontAlgn="base"/>
            <a:r>
              <a:rPr lang="vi-VN" sz="2800">
                <a:latin typeface="+mj-lt"/>
              </a:rPr>
              <a:t>Liệt cơ gian sườn (lồng ngực xẹp khi hít vào), liệt cơ hoành (vùng thượng vị không phồng lên khi hít vào, cơ ức đòn chủm và cơ thang co kéo), liệt màn hầu (mất phản xạ nuốt và ứ đọng đàm dãi).</a:t>
            </a:r>
          </a:p>
          <a:p>
            <a:endParaRPr lang="vi-VN" sz="2800">
              <a:latin typeface="+mj-lt"/>
            </a:endParaRPr>
          </a:p>
        </p:txBody>
      </p:sp>
    </p:spTree>
    <p:extLst>
      <p:ext uri="{BB962C8B-B14F-4D97-AF65-F5344CB8AC3E}">
        <p14:creationId xmlns:p14="http://schemas.microsoft.com/office/powerpoint/2010/main" val="359269877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TRIỆU CHỨNG</a:t>
            </a:r>
            <a:endParaRPr lang="vi-VN"/>
          </a:p>
        </p:txBody>
      </p:sp>
      <p:sp>
        <p:nvSpPr>
          <p:cNvPr id="3" name="Content Placeholder 2"/>
          <p:cNvSpPr>
            <a:spLocks noGrp="1"/>
          </p:cNvSpPr>
          <p:nvPr>
            <p:ph idx="1"/>
          </p:nvPr>
        </p:nvSpPr>
        <p:spPr>
          <a:xfrm>
            <a:off x="431800" y="1409700"/>
            <a:ext cx="8172648" cy="5331668"/>
          </a:xfrm>
        </p:spPr>
        <p:txBody>
          <a:bodyPr>
            <a:normAutofit/>
          </a:bodyPr>
          <a:lstStyle/>
          <a:p>
            <a:pPr>
              <a:buFont typeface="Wingdings" pitchFamily="2" charset="2"/>
              <a:buChar char="v"/>
            </a:pPr>
            <a:r>
              <a:rPr lang="vi-VN" sz="2800" b="1" smtClean="0">
                <a:latin typeface="+mj-lt"/>
              </a:rPr>
              <a:t>Cận lâm sàng:</a:t>
            </a:r>
          </a:p>
          <a:p>
            <a:pPr fontAlgn="base"/>
            <a:r>
              <a:rPr lang="vi-VN" sz="2800">
                <a:latin typeface="+mj-lt"/>
              </a:rPr>
              <a:t>X quang phổi</a:t>
            </a:r>
          </a:p>
          <a:p>
            <a:pPr fontAlgn="base"/>
            <a:r>
              <a:rPr lang="vi-VN" sz="2800" smtClean="0">
                <a:latin typeface="+mj-lt"/>
              </a:rPr>
              <a:t>Khí </a:t>
            </a:r>
            <a:r>
              <a:rPr lang="vi-VN" sz="2800">
                <a:latin typeface="+mj-lt"/>
              </a:rPr>
              <a:t>máu động mạch</a:t>
            </a:r>
          </a:p>
          <a:p>
            <a:endParaRPr lang="vi-VN" sz="2800" smtClean="0">
              <a:latin typeface="+mj-lt"/>
            </a:endParaRPr>
          </a:p>
          <a:p>
            <a:pPr marL="0" indent="0">
              <a:buNone/>
            </a:pPr>
            <a:endParaRPr lang="vi-VN" sz="2800">
              <a:latin typeface="+mj-lt"/>
            </a:endParaRPr>
          </a:p>
        </p:txBody>
      </p:sp>
      <p:sp>
        <p:nvSpPr>
          <p:cNvPr id="5" name="Rectangle 1"/>
          <p:cNvSpPr>
            <a:spLocks noChangeArrowheads="1"/>
          </p:cNvSpPr>
          <p:nvPr/>
        </p:nvSpPr>
        <p:spPr bwMode="auto">
          <a:xfrm>
            <a:off x="3503613"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1800" b="0" i="0" u="none" strike="noStrike" cap="none" normalizeH="0" baseline="0" smtClean="0">
                <a:ln>
                  <a:noFill/>
                </a:ln>
                <a:solidFill>
                  <a:schemeClr val="tx1"/>
                </a:solidFill>
                <a:effectLst/>
                <a:latin typeface="Arial" pitchFamily="34" charset="0"/>
                <a:cs typeface="Arial" pitchFamily="34" charset="0"/>
              </a:rPr>
              <a:t/>
            </a:r>
            <a:br>
              <a:rPr kumimoji="0" lang="vi-VN" sz="1800" b="0" i="0" u="none" strike="noStrike" cap="none" normalizeH="0" baseline="0" smtClean="0">
                <a:ln>
                  <a:noFill/>
                </a:ln>
                <a:solidFill>
                  <a:schemeClr val="tx1"/>
                </a:solidFill>
                <a:effectLst/>
                <a:latin typeface="Arial" pitchFamily="34" charset="0"/>
                <a:cs typeface="Arial" pitchFamily="34" charset="0"/>
              </a:rPr>
            </a:b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65412947"/>
              </p:ext>
            </p:extLst>
          </p:nvPr>
        </p:nvGraphicFramePr>
        <p:xfrm>
          <a:off x="683568" y="2996952"/>
          <a:ext cx="7248030" cy="3476002"/>
        </p:xfrm>
        <a:graphic>
          <a:graphicData uri="http://schemas.openxmlformats.org/drawingml/2006/table">
            <a:tbl>
              <a:tblPr firstRow="1" bandRow="1">
                <a:tableStyleId>{5C22544A-7EE6-4342-B048-85BDC9FD1C3A}</a:tableStyleId>
              </a:tblPr>
              <a:tblGrid>
                <a:gridCol w="2416010"/>
                <a:gridCol w="2416010"/>
                <a:gridCol w="2416010"/>
              </a:tblGrid>
              <a:tr h="485433">
                <a:tc>
                  <a:txBody>
                    <a:bodyPr/>
                    <a:lstStyle/>
                    <a:p>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solidFill>
                            <a:schemeClr val="tx1">
                              <a:lumMod val="75000"/>
                              <a:lumOff val="25000"/>
                            </a:schemeClr>
                          </a:solidFill>
                          <a:latin typeface="+mj-lt"/>
                        </a:rPr>
                        <a:t>1SD</a:t>
                      </a:r>
                      <a:endParaRPr lang="vi-VN" sz="280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solidFill>
                            <a:schemeClr val="tx1">
                              <a:lumMod val="75000"/>
                              <a:lumOff val="25000"/>
                            </a:schemeClr>
                          </a:solidFill>
                          <a:latin typeface="+mj-lt"/>
                        </a:rPr>
                        <a:t>2SD</a:t>
                      </a:r>
                      <a:endParaRPr lang="vi-VN" sz="2800">
                        <a:solidFill>
                          <a:schemeClr val="tx1">
                            <a:lumMod val="75000"/>
                            <a:lumOff val="25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5433">
                <a:tc>
                  <a:txBody>
                    <a:bodyPr/>
                    <a:lstStyle/>
                    <a:p>
                      <a:r>
                        <a:rPr lang="vi-VN" sz="2800" smtClean="0">
                          <a:latin typeface="+mj-lt"/>
                        </a:rPr>
                        <a:t>PH</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7,38-7,42</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7,35-7,45</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5433">
                <a:tc>
                  <a:txBody>
                    <a:bodyPr/>
                    <a:lstStyle/>
                    <a:p>
                      <a:r>
                        <a:rPr lang="vi-VN" sz="2800" smtClean="0">
                          <a:latin typeface="+mj-lt"/>
                        </a:rPr>
                        <a:t>PaCO2</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38-42mmHg</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35-45mmHg</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5433">
                <a:tc>
                  <a:txBody>
                    <a:bodyPr/>
                    <a:lstStyle/>
                    <a:p>
                      <a:r>
                        <a:rPr lang="vi-VN" sz="2800" smtClean="0">
                          <a:latin typeface="+mj-lt"/>
                        </a:rPr>
                        <a:t>HCO3-</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25-27mmol/l</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23-29mmol/l</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85202">
                <a:tc>
                  <a:txBody>
                    <a:bodyPr/>
                    <a:lstStyle/>
                    <a:p>
                      <a:r>
                        <a:rPr lang="vi-VN" sz="2800" smtClean="0">
                          <a:latin typeface="+mj-lt"/>
                        </a:rPr>
                        <a:t>PaO2</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94-98mmHg</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83-108mmHg</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5433">
                <a:tc>
                  <a:txBody>
                    <a:bodyPr/>
                    <a:lstStyle/>
                    <a:p>
                      <a:r>
                        <a:rPr lang="vi-VN" sz="2800" smtClean="0">
                          <a:latin typeface="+mj-lt"/>
                        </a:rPr>
                        <a:t>SaO2</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&gt;92%</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vi-VN" sz="2800" smtClean="0">
                          <a:latin typeface="+mj-lt"/>
                        </a:rPr>
                        <a:t>&gt;90%</a:t>
                      </a:r>
                      <a:endParaRPr lang="vi-VN" sz="280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55544613"/>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b="1" smtClean="0"/>
              <a:t>CHẨN ĐOÁN</a:t>
            </a:r>
            <a:endParaRPr lang="vi-VN" sz="4000" b="1"/>
          </a:p>
        </p:txBody>
      </p:sp>
      <p:sp>
        <p:nvSpPr>
          <p:cNvPr id="3" name="Content Placeholder 2"/>
          <p:cNvSpPr>
            <a:spLocks noGrp="1"/>
          </p:cNvSpPr>
          <p:nvPr>
            <p:ph idx="1"/>
          </p:nvPr>
        </p:nvSpPr>
        <p:spPr/>
        <p:txBody>
          <a:bodyPr>
            <a:normAutofit/>
          </a:bodyPr>
          <a:lstStyle/>
          <a:p>
            <a:pPr marL="0" indent="0" fontAlgn="base">
              <a:buNone/>
            </a:pPr>
            <a:r>
              <a:rPr lang="vi-VN" sz="2800" b="1" smtClean="0">
                <a:latin typeface="+mj-lt"/>
              </a:rPr>
              <a:t>1. Chẩn </a:t>
            </a:r>
            <a:r>
              <a:rPr lang="vi-VN" sz="2800" b="1">
                <a:latin typeface="+mj-lt"/>
              </a:rPr>
              <a:t>đoán xác định suy hô hấp cấp</a:t>
            </a:r>
          </a:p>
          <a:p>
            <a:pPr marL="0" indent="0" fontAlgn="base">
              <a:buNone/>
            </a:pPr>
            <a:r>
              <a:rPr lang="vi-VN" sz="2800">
                <a:latin typeface="+mj-lt"/>
              </a:rPr>
              <a:t>Dựa vào lâm sàng và khí máu động mạch.</a:t>
            </a:r>
          </a:p>
          <a:p>
            <a:pPr marL="0" indent="0" fontAlgn="base">
              <a:buNone/>
            </a:pPr>
            <a:r>
              <a:rPr lang="vi-VN" sz="2800" b="1" smtClean="0">
                <a:latin typeface="+mj-lt"/>
              </a:rPr>
              <a:t>2. Chẩn </a:t>
            </a:r>
            <a:r>
              <a:rPr lang="vi-VN" sz="2800" b="1">
                <a:latin typeface="+mj-lt"/>
              </a:rPr>
              <a:t>đoán mức độ suy hô hấp cấp</a:t>
            </a:r>
          </a:p>
          <a:p>
            <a:pPr fontAlgn="base"/>
            <a:r>
              <a:rPr lang="vi-VN" sz="2800">
                <a:latin typeface="+mj-lt"/>
              </a:rPr>
              <a:t>Mức độ nặng: xanh tím, vã mồ hôi, khó thở, tăng hoặc tụt huyết áp.</a:t>
            </a:r>
          </a:p>
          <a:p>
            <a:pPr fontAlgn="base"/>
            <a:r>
              <a:rPr lang="vi-VN" sz="2800">
                <a:latin typeface="+mj-lt"/>
              </a:rPr>
              <a:t>Mức độ nguy kịch: xanh tím, vã mồ hôi, khó thở, trụy mạch, rối loạn ý thức.</a:t>
            </a:r>
          </a:p>
          <a:p>
            <a:endParaRPr lang="vi-VN" sz="2800">
              <a:latin typeface="+mj-lt"/>
            </a:endParaRPr>
          </a:p>
        </p:txBody>
      </p:sp>
    </p:spTree>
    <p:extLst>
      <p:ext uri="{BB962C8B-B14F-4D97-AF65-F5344CB8AC3E}">
        <p14:creationId xmlns:p14="http://schemas.microsoft.com/office/powerpoint/2010/main" val="114464846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CHẨN ĐOÁN</a:t>
            </a:r>
            <a:endParaRPr lang="vi-VN"/>
          </a:p>
        </p:txBody>
      </p:sp>
      <p:sp>
        <p:nvSpPr>
          <p:cNvPr id="3" name="Content Placeholder 2"/>
          <p:cNvSpPr>
            <a:spLocks noGrp="1"/>
          </p:cNvSpPr>
          <p:nvPr>
            <p:ph idx="1"/>
          </p:nvPr>
        </p:nvSpPr>
        <p:spPr>
          <a:xfrm>
            <a:off x="457200" y="1600200"/>
            <a:ext cx="8435280" cy="5257800"/>
          </a:xfrm>
        </p:spPr>
        <p:txBody>
          <a:bodyPr>
            <a:noAutofit/>
          </a:bodyPr>
          <a:lstStyle/>
          <a:p>
            <a:pPr fontAlgn="base">
              <a:buFont typeface="Wingdings" pitchFamily="2" charset="2"/>
              <a:buChar char="v"/>
            </a:pPr>
            <a:r>
              <a:rPr lang="vi-VN" sz="2800" b="1" i="1">
                <a:solidFill>
                  <a:srgbClr val="FF0000"/>
                </a:solidFill>
                <a:latin typeface="+mj-lt"/>
              </a:rPr>
              <a:t>Phân loại suy hô hấp cấp</a:t>
            </a:r>
          </a:p>
          <a:p>
            <a:pPr fontAlgn="base"/>
            <a:r>
              <a:rPr lang="vi-VN" sz="2800" b="1">
                <a:latin typeface="+mj-lt"/>
              </a:rPr>
              <a:t>Nhóm I (giảm oxy máu, không có tăng CO2):</a:t>
            </a:r>
            <a:r>
              <a:rPr lang="vi-VN" sz="2800" i="1">
                <a:latin typeface="+mj-lt"/>
              </a:rPr>
              <a:t> PaO2 &lt; 60mmHg, SaO2 &lt; 90%, PaCO2 bình thường hoặc hạ, thường kèm theo kiềm hô hấp do tăng thông khí phế nang hay toan chuyển hóa do tăng acid lactic.</a:t>
            </a:r>
          </a:p>
          <a:p>
            <a:pPr fontAlgn="base"/>
            <a:r>
              <a:rPr lang="vi-VN" sz="2800" b="1">
                <a:latin typeface="+mj-lt"/>
              </a:rPr>
              <a:t>Nhóm II (giảm thông khí phế nang):</a:t>
            </a:r>
            <a:r>
              <a:rPr lang="vi-VN" sz="2800">
                <a:latin typeface="+mj-lt"/>
              </a:rPr>
              <a:t> </a:t>
            </a:r>
            <a:r>
              <a:rPr lang="vi-VN" sz="2800" i="1">
                <a:latin typeface="+mj-lt"/>
              </a:rPr>
              <a:t>PaCO2 &gt; 45mmHg, toan hô hấp pH &lt; 7,35</a:t>
            </a:r>
          </a:p>
          <a:p>
            <a:pPr fontAlgn="base"/>
            <a:r>
              <a:rPr lang="vi-VN" sz="2800" b="1">
                <a:latin typeface="+mj-lt"/>
              </a:rPr>
              <a:t>Nhóm III (phối hợp cả 2 loại):</a:t>
            </a:r>
            <a:r>
              <a:rPr lang="vi-VN" sz="2800">
                <a:latin typeface="+mj-lt"/>
              </a:rPr>
              <a:t> </a:t>
            </a:r>
            <a:r>
              <a:rPr lang="vi-VN" sz="2800" i="1">
                <a:latin typeface="+mj-lt"/>
              </a:rPr>
              <a:t>PaO2 &lt; 60mmHg, PaCO2 &gt; 45mmHg, toan hô hấp hoặc toan hỗn hợp (phối hợp với tăng acid lactic máu).</a:t>
            </a:r>
          </a:p>
          <a:p>
            <a:endParaRPr lang="vi-VN" sz="2800">
              <a:latin typeface="+mj-lt"/>
            </a:endParaRPr>
          </a:p>
        </p:txBody>
      </p:sp>
    </p:spTree>
    <p:extLst>
      <p:ext uri="{BB962C8B-B14F-4D97-AF65-F5344CB8AC3E}">
        <p14:creationId xmlns:p14="http://schemas.microsoft.com/office/powerpoint/2010/main" val="419791182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CHẨN ĐOÁN</a:t>
            </a:r>
            <a:endParaRPr lang="vi-VN"/>
          </a:p>
        </p:txBody>
      </p:sp>
      <p:sp>
        <p:nvSpPr>
          <p:cNvPr id="3" name="Content Placeholder 2"/>
          <p:cNvSpPr>
            <a:spLocks noGrp="1"/>
          </p:cNvSpPr>
          <p:nvPr>
            <p:ph idx="1"/>
          </p:nvPr>
        </p:nvSpPr>
        <p:spPr/>
        <p:txBody>
          <a:bodyPr>
            <a:normAutofit/>
          </a:bodyPr>
          <a:lstStyle/>
          <a:p>
            <a:pPr marL="0" indent="0">
              <a:buNone/>
            </a:pPr>
            <a:r>
              <a:rPr lang="vi-VN" sz="2800" b="1" smtClean="0">
                <a:latin typeface="+mj-lt"/>
              </a:rPr>
              <a:t>3. Chẩn </a:t>
            </a:r>
            <a:r>
              <a:rPr lang="vi-VN" sz="2800" b="1">
                <a:latin typeface="+mj-lt"/>
              </a:rPr>
              <a:t>đoán phân biệt giảm ô xy </a:t>
            </a:r>
            <a:r>
              <a:rPr lang="vi-VN" sz="2800" b="1" smtClean="0">
                <a:latin typeface="+mj-lt"/>
              </a:rPr>
              <a:t>máu</a:t>
            </a:r>
          </a:p>
          <a:p>
            <a:pPr marL="0" indent="0">
              <a:buNone/>
            </a:pPr>
            <a:endParaRPr lang="vi-VN" sz="2800" b="1">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3174805460"/>
              </p:ext>
            </p:extLst>
          </p:nvPr>
        </p:nvGraphicFramePr>
        <p:xfrm>
          <a:off x="467544" y="2204864"/>
          <a:ext cx="7560838" cy="4329285"/>
        </p:xfrm>
        <a:graphic>
          <a:graphicData uri="http://schemas.openxmlformats.org/drawingml/2006/table">
            <a:tbl>
              <a:tblPr/>
              <a:tblGrid>
                <a:gridCol w="1512330"/>
                <a:gridCol w="1511518"/>
                <a:gridCol w="1512330"/>
                <a:gridCol w="1512330"/>
                <a:gridCol w="1512330"/>
              </a:tblGrid>
              <a:tr h="318381">
                <a:tc rowSpan="2">
                  <a:txBody>
                    <a:bodyPr/>
                    <a:lstStyle/>
                    <a:p>
                      <a:pPr algn="just" fontAlgn="base">
                        <a:spcBef>
                          <a:spcPts val="600"/>
                        </a:spcBef>
                      </a:pPr>
                      <a:r>
                        <a:rPr lang="vi-VN" sz="1800">
                          <a:effectLst/>
                          <a:latin typeface="+mj-lt"/>
                        </a:rPr>
                        <a:t>Bất thường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just" fontAlgn="base">
                        <a:spcBef>
                          <a:spcPts val="600"/>
                        </a:spcBef>
                      </a:pPr>
                      <a:r>
                        <a:rPr lang="vi-VN" sz="1800">
                          <a:effectLst/>
                          <a:latin typeface="+mj-lt"/>
                        </a:rPr>
                        <a:t>PaO2</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algn="just" fontAlgn="base">
                        <a:spcBef>
                          <a:spcPts val="600"/>
                        </a:spcBef>
                      </a:pPr>
                      <a:r>
                        <a:rPr lang="vi-VN" sz="1800">
                          <a:effectLst/>
                          <a:latin typeface="+mj-lt"/>
                        </a:rPr>
                        <a:t>PaCO2</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just" fontAlgn="base">
                        <a:spcBef>
                          <a:spcPts val="600"/>
                        </a:spcBef>
                      </a:pPr>
                      <a:r>
                        <a:rPr lang="vi-VN" sz="1800">
                          <a:effectLst/>
                          <a:latin typeface="+mj-lt"/>
                        </a:rPr>
                        <a:t>P(A – a)O2</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vi-VN"/>
                    </a:p>
                  </a:txBody>
                  <a:tcPr/>
                </a:tc>
              </a:tr>
              <a:tr h="318381">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just" fontAlgn="base">
                        <a:spcBef>
                          <a:spcPts val="600"/>
                        </a:spcBef>
                      </a:pPr>
                      <a:r>
                        <a:rPr lang="vi-VN" sz="1800">
                          <a:effectLst/>
                          <a:latin typeface="+mj-lt"/>
                        </a:rPr>
                        <a:t>Bình thường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O2 100%</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520318">
                <a:tc>
                  <a:txBody>
                    <a:bodyPr/>
                    <a:lstStyle/>
                    <a:p>
                      <a:pPr algn="just" fontAlgn="base">
                        <a:spcBef>
                          <a:spcPts val="600"/>
                        </a:spcBef>
                      </a:pPr>
                      <a:r>
                        <a:rPr lang="vi-VN" sz="1800">
                          <a:effectLst/>
                          <a:latin typeface="+mj-lt"/>
                        </a:rPr>
                        <a:t>Giảm thông khí</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Giảm</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Tăng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Tăng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636762">
                <a:tc>
                  <a:txBody>
                    <a:bodyPr/>
                    <a:lstStyle/>
                    <a:p>
                      <a:pPr algn="just" fontAlgn="base">
                        <a:spcBef>
                          <a:spcPts val="600"/>
                        </a:spcBef>
                      </a:pPr>
                      <a:r>
                        <a:rPr lang="vi-VN" sz="1800">
                          <a:effectLst/>
                          <a:latin typeface="+mj-lt"/>
                        </a:rPr>
                        <a:t>Shunt tuyệt đối</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Giảm</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 , Giảm</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Tăng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Tăng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092668">
                <a:tc>
                  <a:txBody>
                    <a:bodyPr/>
                    <a:lstStyle/>
                    <a:p>
                      <a:pPr algn="just" fontAlgn="base">
                        <a:spcBef>
                          <a:spcPts val="600"/>
                        </a:spcBef>
                      </a:pPr>
                      <a:r>
                        <a:rPr lang="vi-VN" sz="1800" smtClean="0">
                          <a:effectLst/>
                          <a:latin typeface="+mj-lt"/>
                        </a:rPr>
                        <a:t>Shunt</a:t>
                      </a:r>
                      <a:r>
                        <a:rPr lang="vi-VN" sz="1800" baseline="0" smtClean="0">
                          <a:effectLst/>
                          <a:latin typeface="+mj-lt"/>
                        </a:rPr>
                        <a:t> </a:t>
                      </a:r>
                      <a:r>
                        <a:rPr lang="vi-VN" sz="1800" smtClean="0">
                          <a:effectLst/>
                          <a:latin typeface="+mj-lt"/>
                        </a:rPr>
                        <a:t>tương </a:t>
                      </a:r>
                      <a:r>
                        <a:rPr lang="vi-VN" sz="1800">
                          <a:effectLst/>
                          <a:latin typeface="+mj-lt"/>
                        </a:rPr>
                        <a:t>đối</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Giảm</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 Tăng, Giảm</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 / nghỉ</a:t>
                      </a:r>
                    </a:p>
                    <a:p>
                      <a:pPr algn="just" fontAlgn="base">
                        <a:spcBef>
                          <a:spcPts val="600"/>
                        </a:spcBef>
                      </a:pPr>
                      <a:r>
                        <a:rPr lang="vi-VN" sz="1800">
                          <a:effectLst/>
                          <a:latin typeface="+mj-lt"/>
                        </a:rPr>
                        <a:t>Tăng / gắng sức</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61963">
                <a:tc>
                  <a:txBody>
                    <a:bodyPr/>
                    <a:lstStyle/>
                    <a:p>
                      <a:pPr algn="just" fontAlgn="base">
                        <a:spcBef>
                          <a:spcPts val="600"/>
                        </a:spcBef>
                      </a:pPr>
                      <a:r>
                        <a:rPr lang="vi-VN" sz="1800">
                          <a:effectLst/>
                          <a:latin typeface="+mj-lt"/>
                        </a:rPr>
                        <a:t>Rối loạn khuyếch tán</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 /nghỉ</a:t>
                      </a:r>
                    </a:p>
                    <a:p>
                      <a:pPr algn="just" fontAlgn="base">
                        <a:spcBef>
                          <a:spcPts val="600"/>
                        </a:spcBef>
                      </a:pPr>
                      <a:r>
                        <a:rPr lang="vi-VN" sz="1800">
                          <a:effectLst/>
                          <a:latin typeface="+mj-lt"/>
                        </a:rPr>
                        <a:t>Bình thường /gắng sức</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 Giảm</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 </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fontAlgn="base">
                        <a:spcBef>
                          <a:spcPts val="600"/>
                        </a:spcBef>
                      </a:pPr>
                      <a:r>
                        <a:rPr lang="vi-VN" sz="1800">
                          <a:effectLst/>
                          <a:latin typeface="+mj-lt"/>
                        </a:rPr>
                        <a:t>Bình thường</a:t>
                      </a:r>
                    </a:p>
                  </a:txBody>
                  <a:tcPr marL="25809" marR="258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386370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b="1" smtClean="0"/>
              <a:t>ĐIỀU TRỊ</a:t>
            </a:r>
            <a:endParaRPr lang="vi-VN" sz="4000" b="1"/>
          </a:p>
        </p:txBody>
      </p:sp>
      <p:sp>
        <p:nvSpPr>
          <p:cNvPr id="3" name="Content Placeholder 2"/>
          <p:cNvSpPr>
            <a:spLocks noGrp="1"/>
          </p:cNvSpPr>
          <p:nvPr>
            <p:ph idx="1"/>
          </p:nvPr>
        </p:nvSpPr>
        <p:spPr>
          <a:xfrm>
            <a:off x="323528" y="1484784"/>
            <a:ext cx="8568952" cy="5256584"/>
          </a:xfrm>
        </p:spPr>
        <p:txBody>
          <a:bodyPr>
            <a:noAutofit/>
          </a:bodyPr>
          <a:lstStyle/>
          <a:p>
            <a:pPr fontAlgn="base">
              <a:buFont typeface="Wingdings" pitchFamily="2" charset="2"/>
              <a:buChar char="Ø"/>
            </a:pPr>
            <a:r>
              <a:rPr lang="vi-VN" sz="2800" b="1" i="1">
                <a:latin typeface="+mj-lt"/>
              </a:rPr>
              <a:t>Trước khi điều trị O2 cần phân bệnh nhân thành 2 nhóm: nhạy cảm O2 và không nhạy cảm O2.</a:t>
            </a:r>
          </a:p>
          <a:p>
            <a:pPr marL="0" indent="0" fontAlgn="base">
              <a:buNone/>
            </a:pPr>
            <a:r>
              <a:rPr lang="vi-VN" sz="2800" b="1" smtClean="0">
                <a:latin typeface="+mj-lt"/>
              </a:rPr>
              <a:t>1. Bệnh </a:t>
            </a:r>
            <a:r>
              <a:rPr lang="vi-VN" sz="2800" b="1">
                <a:latin typeface="+mj-lt"/>
              </a:rPr>
              <a:t>nhân không nhạy cảm ô xy:</a:t>
            </a:r>
            <a:endParaRPr lang="vi-VN" sz="2800">
              <a:latin typeface="+mj-lt"/>
            </a:endParaRPr>
          </a:p>
          <a:p>
            <a:pPr fontAlgn="base"/>
            <a:r>
              <a:rPr lang="vi-VN" sz="2800">
                <a:latin typeface="+mj-lt"/>
              </a:rPr>
              <a:t>Khi không có ứ CO2 hay COPD, cho O2 liều cao khi nghi ngờ giảm O2 mô, sau khi bệnh nhân ổn liều O2 giảm dần để tránh biến chứng.</a:t>
            </a:r>
          </a:p>
          <a:p>
            <a:endParaRPr lang="vi-VN" sz="2800">
              <a:latin typeface="+mj-lt"/>
            </a:endParaRPr>
          </a:p>
        </p:txBody>
      </p:sp>
    </p:spTree>
    <p:extLst>
      <p:ext uri="{BB962C8B-B14F-4D97-AF65-F5344CB8AC3E}">
        <p14:creationId xmlns:p14="http://schemas.microsoft.com/office/powerpoint/2010/main" val="236012448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251520" y="1124744"/>
            <a:ext cx="4032448" cy="5293757"/>
          </a:xfrm>
          <a:prstGeom prst="rect">
            <a:avLst/>
          </a:prstGeom>
          <a:noFill/>
        </p:spPr>
        <p:txBody>
          <a:bodyPr wrap="square" rtlCol="0">
            <a:spAutoFit/>
          </a:bodyPr>
          <a:lstStyle/>
          <a:p>
            <a:pPr algn="ctr"/>
            <a:endParaRPr lang="en-US" sz="2600" dirty="0">
              <a:solidFill>
                <a:srgbClr val="FF0000"/>
              </a:solidFill>
              <a:latin typeface="Times New Roman" pitchFamily="18" charset="0"/>
              <a:cs typeface="Times New Roman" pitchFamily="18" charset="0"/>
            </a:endParaRPr>
          </a:p>
          <a:p>
            <a:pPr marL="342900" indent="-342900">
              <a:buFontTx/>
              <a:buAutoNum type="arabicPeriod"/>
            </a:pPr>
            <a:r>
              <a:rPr lang="en-US" sz="2600" dirty="0">
                <a:solidFill>
                  <a:prstClr val="black"/>
                </a:solidFill>
                <a:latin typeface="Times New Roman" pitchFamily="18" charset="0"/>
                <a:cs typeface="Times New Roman" pitchFamily="18" charset="0"/>
              </a:rPr>
              <a:t>NGUYỄN THỊ LOAN</a:t>
            </a:r>
          </a:p>
          <a:p>
            <a:pPr marL="342900" indent="-342900">
              <a:buFontTx/>
              <a:buAutoNum type="arabicPeriod"/>
            </a:pPr>
            <a:r>
              <a:rPr lang="en-US" sz="2600" dirty="0">
                <a:solidFill>
                  <a:prstClr val="black"/>
                </a:solidFill>
                <a:latin typeface="Times New Roman" pitchFamily="18" charset="0"/>
                <a:cs typeface="Times New Roman" pitchFamily="18" charset="0"/>
              </a:rPr>
              <a:t>NGUYỄN THỊ TRÚC</a:t>
            </a:r>
          </a:p>
          <a:p>
            <a:pPr marL="342900" indent="-342900">
              <a:buFontTx/>
              <a:buAutoNum type="arabicPeriod"/>
            </a:pPr>
            <a:r>
              <a:rPr lang="en-US" sz="2600" dirty="0">
                <a:solidFill>
                  <a:prstClr val="black"/>
                </a:solidFill>
                <a:latin typeface="Times New Roman" pitchFamily="18" charset="0"/>
                <a:cs typeface="Times New Roman" pitchFamily="18" charset="0"/>
              </a:rPr>
              <a:t>VÕ THỊ THƯƠNG</a:t>
            </a:r>
          </a:p>
          <a:p>
            <a:pPr marL="342900" indent="-342900">
              <a:buFontTx/>
              <a:buAutoNum type="arabicPeriod"/>
            </a:pPr>
            <a:r>
              <a:rPr lang="en-US" sz="2600" dirty="0">
                <a:solidFill>
                  <a:prstClr val="black"/>
                </a:solidFill>
                <a:latin typeface="Times New Roman" pitchFamily="18" charset="0"/>
                <a:cs typeface="Times New Roman" pitchFamily="18" charset="0"/>
              </a:rPr>
              <a:t>Y MỪNG</a:t>
            </a:r>
          </a:p>
          <a:p>
            <a:pPr marL="342900" indent="-342900">
              <a:buFontTx/>
              <a:buAutoNum type="arabicPeriod"/>
            </a:pPr>
            <a:r>
              <a:rPr lang="en-US" sz="2600" dirty="0">
                <a:solidFill>
                  <a:prstClr val="black"/>
                </a:solidFill>
                <a:latin typeface="Times New Roman" pitchFamily="18" charset="0"/>
                <a:cs typeface="Times New Roman" pitchFamily="18" charset="0"/>
              </a:rPr>
              <a:t>PHẠM THỊ ÁNH HỒNG</a:t>
            </a:r>
          </a:p>
          <a:p>
            <a:pPr marL="342900" indent="-342900">
              <a:buFontTx/>
              <a:buAutoNum type="arabicPeriod"/>
            </a:pPr>
            <a:r>
              <a:rPr lang="en-US" sz="2600" dirty="0">
                <a:solidFill>
                  <a:prstClr val="black"/>
                </a:solidFill>
                <a:latin typeface="Times New Roman" pitchFamily="18" charset="0"/>
                <a:cs typeface="Times New Roman" pitchFamily="18" charset="0"/>
              </a:rPr>
              <a:t>NGÔ HÀ NGỌC HUYỀN</a:t>
            </a:r>
          </a:p>
          <a:p>
            <a:pPr marL="342900" indent="-342900">
              <a:buFontTx/>
              <a:buAutoNum type="arabicPeriod"/>
            </a:pPr>
            <a:r>
              <a:rPr lang="en-US" sz="2600" dirty="0">
                <a:solidFill>
                  <a:prstClr val="black"/>
                </a:solidFill>
                <a:latin typeface="Times New Roman" pitchFamily="18" charset="0"/>
                <a:cs typeface="Times New Roman" pitchFamily="18" charset="0"/>
              </a:rPr>
              <a:t>NGUYỄN THỊ HOÀI THƯƠNG</a:t>
            </a:r>
          </a:p>
          <a:p>
            <a:pPr marL="342900" indent="-342900">
              <a:buFontTx/>
              <a:buAutoNum type="arabicPeriod"/>
            </a:pPr>
            <a:r>
              <a:rPr lang="en-US" sz="2600" dirty="0">
                <a:solidFill>
                  <a:prstClr val="black"/>
                </a:solidFill>
                <a:latin typeface="Times New Roman" pitchFamily="18" charset="0"/>
                <a:cs typeface="Times New Roman" pitchFamily="18" charset="0"/>
              </a:rPr>
              <a:t>NGUYỄN THỊ THÚY DIỆU</a:t>
            </a:r>
          </a:p>
          <a:p>
            <a:endParaRPr lang="vi-VN" sz="2600" dirty="0">
              <a:solidFill>
                <a:prstClr val="black"/>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8228"/>
            <a:ext cx="8208912" cy="952500"/>
          </a:xfrm>
          <a:prstGeom prst="rect">
            <a:avLst/>
          </a:prstGeom>
        </p:spPr>
      </p:pic>
      <p:sp>
        <p:nvSpPr>
          <p:cNvPr id="3" name="TextBox 2"/>
          <p:cNvSpPr txBox="1"/>
          <p:nvPr/>
        </p:nvSpPr>
        <p:spPr>
          <a:xfrm>
            <a:off x="4427984" y="1916832"/>
            <a:ext cx="4279056" cy="3293209"/>
          </a:xfrm>
          <a:prstGeom prst="rect">
            <a:avLst/>
          </a:prstGeom>
          <a:noFill/>
        </p:spPr>
        <p:txBody>
          <a:bodyPr wrap="square" rtlCol="0">
            <a:spAutoFit/>
          </a:bodyPr>
          <a:lstStyle/>
          <a:p>
            <a:r>
              <a:rPr lang="en-US" sz="2600" smtClean="0">
                <a:solidFill>
                  <a:prstClr val="black"/>
                </a:solidFill>
                <a:latin typeface="Times New Roman" pitchFamily="18" charset="0"/>
                <a:cs typeface="Times New Roman" pitchFamily="18" charset="0"/>
              </a:rPr>
              <a:t>9. NGÔ </a:t>
            </a:r>
            <a:r>
              <a:rPr lang="en-US" sz="2600">
                <a:solidFill>
                  <a:prstClr val="black"/>
                </a:solidFill>
                <a:latin typeface="Times New Roman" pitchFamily="18" charset="0"/>
                <a:cs typeface="Times New Roman" pitchFamily="18" charset="0"/>
              </a:rPr>
              <a:t>THỊ TRANG</a:t>
            </a:r>
          </a:p>
          <a:p>
            <a:r>
              <a:rPr lang="en-US" sz="2600" smtClean="0">
                <a:solidFill>
                  <a:prstClr val="black"/>
                </a:solidFill>
                <a:latin typeface="Times New Roman" pitchFamily="18" charset="0"/>
                <a:cs typeface="Times New Roman" pitchFamily="18" charset="0"/>
              </a:rPr>
              <a:t>10. PHẠM </a:t>
            </a:r>
            <a:r>
              <a:rPr lang="en-US" sz="2600">
                <a:solidFill>
                  <a:prstClr val="black"/>
                </a:solidFill>
                <a:latin typeface="Times New Roman" pitchFamily="18" charset="0"/>
                <a:cs typeface="Times New Roman" pitchFamily="18" charset="0"/>
              </a:rPr>
              <a:t>THỊ YẾN NHI</a:t>
            </a:r>
          </a:p>
          <a:p>
            <a:r>
              <a:rPr lang="en-US" sz="2600" smtClean="0">
                <a:solidFill>
                  <a:prstClr val="black"/>
                </a:solidFill>
                <a:latin typeface="Times New Roman" pitchFamily="18" charset="0"/>
                <a:cs typeface="Times New Roman" pitchFamily="18" charset="0"/>
              </a:rPr>
              <a:t>11. ĐẶNG </a:t>
            </a:r>
            <a:r>
              <a:rPr lang="en-US" sz="2600">
                <a:solidFill>
                  <a:prstClr val="black"/>
                </a:solidFill>
                <a:latin typeface="Times New Roman" pitchFamily="18" charset="0"/>
                <a:cs typeface="Times New Roman" pitchFamily="18" charset="0"/>
              </a:rPr>
              <a:t>THỊ HỒNG LÃNH</a:t>
            </a:r>
          </a:p>
          <a:p>
            <a:r>
              <a:rPr lang="en-US" sz="2600" smtClean="0">
                <a:solidFill>
                  <a:prstClr val="black"/>
                </a:solidFill>
                <a:latin typeface="Times New Roman" pitchFamily="18" charset="0"/>
                <a:cs typeface="Times New Roman" pitchFamily="18" charset="0"/>
              </a:rPr>
              <a:t>12. ĐÀO </a:t>
            </a:r>
            <a:r>
              <a:rPr lang="en-US" sz="2600">
                <a:solidFill>
                  <a:prstClr val="black"/>
                </a:solidFill>
                <a:latin typeface="Times New Roman" pitchFamily="18" charset="0"/>
                <a:cs typeface="Times New Roman" pitchFamily="18" charset="0"/>
              </a:rPr>
              <a:t>THỊ THUẬN</a:t>
            </a:r>
          </a:p>
          <a:p>
            <a:r>
              <a:rPr lang="en-US" sz="2600" smtClean="0">
                <a:solidFill>
                  <a:prstClr val="black"/>
                </a:solidFill>
                <a:latin typeface="Times New Roman" pitchFamily="18" charset="0"/>
                <a:cs typeface="Times New Roman" pitchFamily="18" charset="0"/>
              </a:rPr>
              <a:t>13. LƯU </a:t>
            </a:r>
            <a:r>
              <a:rPr lang="en-US" sz="2600">
                <a:solidFill>
                  <a:prstClr val="black"/>
                </a:solidFill>
                <a:latin typeface="Times New Roman" pitchFamily="18" charset="0"/>
                <a:cs typeface="Times New Roman" pitchFamily="18" charset="0"/>
              </a:rPr>
              <a:t>THỊ THỦY</a:t>
            </a:r>
          </a:p>
          <a:p>
            <a:r>
              <a:rPr lang="en-US" sz="2600" smtClean="0">
                <a:solidFill>
                  <a:prstClr val="black"/>
                </a:solidFill>
                <a:latin typeface="Times New Roman" pitchFamily="18" charset="0"/>
                <a:cs typeface="Times New Roman" pitchFamily="18" charset="0"/>
              </a:rPr>
              <a:t>14. NGUYỄN </a:t>
            </a:r>
            <a:r>
              <a:rPr lang="en-US" sz="2600">
                <a:solidFill>
                  <a:prstClr val="black"/>
                </a:solidFill>
                <a:latin typeface="Times New Roman" pitchFamily="18" charset="0"/>
                <a:cs typeface="Times New Roman" pitchFamily="18" charset="0"/>
              </a:rPr>
              <a:t>THỊ PHÁT</a:t>
            </a:r>
          </a:p>
          <a:p>
            <a:r>
              <a:rPr lang="en-US" sz="2600" smtClean="0">
                <a:solidFill>
                  <a:prstClr val="black"/>
                </a:solidFill>
                <a:latin typeface="Times New Roman" pitchFamily="18" charset="0"/>
                <a:cs typeface="Times New Roman" pitchFamily="18" charset="0"/>
              </a:rPr>
              <a:t>15. VÕ </a:t>
            </a:r>
            <a:r>
              <a:rPr lang="en-US" sz="2600">
                <a:solidFill>
                  <a:prstClr val="black"/>
                </a:solidFill>
                <a:latin typeface="Times New Roman" pitchFamily="18" charset="0"/>
                <a:cs typeface="Times New Roman" pitchFamily="18" charset="0"/>
              </a:rPr>
              <a:t>THỊ HỒNG THÚY</a:t>
            </a:r>
          </a:p>
          <a:p>
            <a:endParaRPr lang="vi-VN" sz="2600"/>
          </a:p>
        </p:txBody>
      </p:sp>
    </p:spTree>
    <p:extLst>
      <p:ext uri="{BB962C8B-B14F-4D97-AF65-F5344CB8AC3E}">
        <p14:creationId xmlns:p14="http://schemas.microsoft.com/office/powerpoint/2010/main" val="2769852840"/>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ĐIỀU TRỊ</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smtClean="0">
                <a:latin typeface="+mj-lt"/>
              </a:rPr>
              <a:t>2. Bệnh </a:t>
            </a:r>
            <a:r>
              <a:rPr lang="vi-VN" sz="2800" b="1">
                <a:latin typeface="+mj-lt"/>
              </a:rPr>
              <a:t>nhân nhạy cảm ô xy:</a:t>
            </a:r>
            <a:endParaRPr lang="vi-VN" sz="2800">
              <a:latin typeface="+mj-lt"/>
            </a:endParaRPr>
          </a:p>
          <a:p>
            <a:pPr fontAlgn="base"/>
            <a:r>
              <a:rPr lang="vi-VN" sz="2800">
                <a:latin typeface="+mj-lt"/>
              </a:rPr>
              <a:t>Ở bệnh nhân COPD hay ứ CO2 mạn tính, dùng O2 quá mức có thể gây tử vong. Tuy nhiên ưu tiên hàng đầu vẫn là điều chỉnh giảm O2 mô. </a:t>
            </a:r>
            <a:endParaRPr lang="vi-VN" sz="2800" smtClean="0">
              <a:latin typeface="+mj-lt"/>
            </a:endParaRPr>
          </a:p>
          <a:p>
            <a:pPr fontAlgn="base"/>
            <a:r>
              <a:rPr lang="vi-VN" sz="2800" smtClean="0">
                <a:latin typeface="+mj-lt"/>
              </a:rPr>
              <a:t>Điều </a:t>
            </a:r>
            <a:r>
              <a:rPr lang="vi-VN" sz="2800">
                <a:latin typeface="+mj-lt"/>
              </a:rPr>
              <a:t>trị bước đầu trong đợt cấp COPD là O2 liều thấp. Dù PaCO2&gt;60-65mmHg nhiều bệnh nhân COPD vẫn chịu đựng được mà không cần thở máy, trừ khi pH&lt;7,2 và tất cả các biện pháp khác thất bại.</a:t>
            </a:r>
          </a:p>
          <a:p>
            <a:pPr marL="0" indent="0">
              <a:buNone/>
            </a:pPr>
            <a:endParaRPr lang="vi-VN" sz="2800">
              <a:latin typeface="+mj-lt"/>
            </a:endParaRPr>
          </a:p>
        </p:txBody>
      </p:sp>
    </p:spTree>
    <p:extLst>
      <p:ext uri="{BB962C8B-B14F-4D97-AF65-F5344CB8AC3E}">
        <p14:creationId xmlns:p14="http://schemas.microsoft.com/office/powerpoint/2010/main" val="2513665624"/>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ĐIỀU TRỊ</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smtClean="0">
                <a:latin typeface="+mj-lt"/>
              </a:rPr>
              <a:t>3. Thở </a:t>
            </a:r>
            <a:r>
              <a:rPr lang="vi-VN" sz="2800" b="1">
                <a:latin typeface="+mj-lt"/>
              </a:rPr>
              <a:t>máy</a:t>
            </a:r>
          </a:p>
          <a:p>
            <a:pPr marL="0" indent="0" fontAlgn="base">
              <a:buNone/>
            </a:pPr>
            <a:r>
              <a:rPr lang="vi-VN" sz="2800" b="1" smtClean="0">
                <a:latin typeface="+mj-lt"/>
              </a:rPr>
              <a:t>* Chỉ </a:t>
            </a:r>
            <a:r>
              <a:rPr lang="vi-VN" sz="2800" b="1">
                <a:latin typeface="+mj-lt"/>
              </a:rPr>
              <a:t>định:</a:t>
            </a:r>
            <a:endParaRPr lang="vi-VN" sz="2800">
              <a:latin typeface="+mj-lt"/>
            </a:endParaRPr>
          </a:p>
          <a:p>
            <a:pPr fontAlgn="base"/>
            <a:r>
              <a:rPr lang="vi-VN" sz="2800">
                <a:latin typeface="+mj-lt"/>
              </a:rPr>
              <a:t>Tần số hô hấp &gt; 35 lần/phút.</a:t>
            </a:r>
          </a:p>
          <a:p>
            <a:pPr fontAlgn="base"/>
            <a:r>
              <a:rPr lang="vi-VN" sz="2800">
                <a:latin typeface="+mj-lt"/>
              </a:rPr>
              <a:t>Thở vào gắng sức tối đa &lt; - 25cmH2O.</a:t>
            </a:r>
          </a:p>
          <a:p>
            <a:pPr fontAlgn="base"/>
            <a:r>
              <a:rPr lang="vi-VN" sz="2800">
                <a:latin typeface="+mj-lt"/>
              </a:rPr>
              <a:t>Dung tích sống &lt; 10 - 15ml/Kg cân nặng.</a:t>
            </a:r>
          </a:p>
          <a:p>
            <a:pPr fontAlgn="base"/>
            <a:r>
              <a:rPr lang="vi-VN" sz="2800">
                <a:latin typeface="+mj-lt"/>
              </a:rPr>
              <a:t>PaO2 &lt; 60 mmHg với FiO2 &gt; 60%.</a:t>
            </a:r>
          </a:p>
          <a:p>
            <a:pPr fontAlgn="base"/>
            <a:r>
              <a:rPr lang="vi-VN" sz="2800">
                <a:latin typeface="+mj-lt"/>
              </a:rPr>
              <a:t>PaCO2 &gt; 50 mmHg với pH &lt; 7,35.</a:t>
            </a:r>
          </a:p>
          <a:p>
            <a:pPr marL="0" indent="0">
              <a:buNone/>
            </a:pPr>
            <a:endParaRPr lang="vi-VN" sz="2800">
              <a:latin typeface="+mj-lt"/>
            </a:endParaRPr>
          </a:p>
        </p:txBody>
      </p:sp>
    </p:spTree>
    <p:extLst>
      <p:ext uri="{BB962C8B-B14F-4D97-AF65-F5344CB8AC3E}">
        <p14:creationId xmlns:p14="http://schemas.microsoft.com/office/powerpoint/2010/main" val="85414454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404664"/>
            <a:ext cx="8208912" cy="5976664"/>
          </a:xfrm>
        </p:spPr>
      </p:pic>
    </p:spTree>
    <p:extLst>
      <p:ext uri="{BB962C8B-B14F-4D97-AF65-F5344CB8AC3E}">
        <p14:creationId xmlns:p14="http://schemas.microsoft.com/office/powerpoint/2010/main" val="80521353"/>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latin typeface="Times New Roman" pitchFamily="18" charset="0"/>
                <a:cs typeface="Times New Roman" pitchFamily="18" charset="0"/>
              </a:rPr>
              <a:t>BIẾN CHỨNG</a:t>
            </a:r>
            <a:endParaRPr lang="vi-VN" sz="4000" b="1">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4402832" cy="4925144"/>
          </a:xfrm>
        </p:spPr>
        <p:txBody>
          <a:bodyPr>
            <a:normAutofit lnSpcReduction="10000"/>
          </a:bodyPr>
          <a:lstStyle/>
          <a:p>
            <a:pPr marL="0" indent="0" fontAlgn="base">
              <a:buNone/>
            </a:pPr>
            <a:r>
              <a:rPr lang="vi-VN" sz="2800" b="1">
                <a:latin typeface="+mj-lt"/>
              </a:rPr>
              <a:t>Tại phổi</a:t>
            </a:r>
          </a:p>
          <a:p>
            <a:pPr fontAlgn="base"/>
            <a:r>
              <a:rPr lang="vi-VN" sz="2800">
                <a:latin typeface="+mj-lt"/>
              </a:rPr>
              <a:t>Nhồi máu phổi </a:t>
            </a:r>
            <a:r>
              <a:rPr lang="vi-VN" sz="2800" smtClean="0">
                <a:latin typeface="+mj-lt"/>
              </a:rPr>
              <a:t>,chấn </a:t>
            </a:r>
            <a:r>
              <a:rPr lang="vi-VN" sz="2800">
                <a:latin typeface="+mj-lt"/>
              </a:rPr>
              <a:t>thương áp lực (tràn khí ở mô kẻ phổi, tràn khí màn phổi, tràn khí dưới da, tràn khí trung thất…), xơ phổi (sử dụng oxy nồng độ cao kéo dài), nhiễm trùng (tỉ lệ viêm phổi có thể tới 70%, đặc biệt trên bệnh nhân với hội chứng suy hô hấp ở người lớn).</a:t>
            </a:r>
          </a:p>
          <a:p>
            <a:endParaRPr lang="vi-VN" sz="280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628800"/>
            <a:ext cx="4067944" cy="4824536"/>
          </a:xfrm>
          <a:prstGeom prst="rect">
            <a:avLst/>
          </a:prstGeom>
        </p:spPr>
      </p:pic>
    </p:spTree>
    <p:extLst>
      <p:ext uri="{BB962C8B-B14F-4D97-AF65-F5344CB8AC3E}">
        <p14:creationId xmlns:p14="http://schemas.microsoft.com/office/powerpoint/2010/main" val="698372710"/>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BIẾN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a:latin typeface="+mj-lt"/>
              </a:rPr>
              <a:t>Tim mạch</a:t>
            </a:r>
          </a:p>
          <a:p>
            <a:pPr fontAlgn="base"/>
            <a:r>
              <a:rPr lang="vi-VN" sz="2800">
                <a:latin typeface="+mj-lt"/>
              </a:rPr>
              <a:t>Hạ huyết áp, giảm cung lượng tim, rối loạn nhịp, viêm màng ngoài tim, nhồi máu cơ tim cấp.</a:t>
            </a:r>
          </a:p>
          <a:p>
            <a:endParaRPr lang="vi-VN" sz="280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3213844"/>
            <a:ext cx="5112568" cy="3168352"/>
          </a:xfrm>
          <a:prstGeom prst="rect">
            <a:avLst/>
          </a:prstGeom>
        </p:spPr>
      </p:pic>
    </p:spTree>
    <p:extLst>
      <p:ext uri="{BB962C8B-B14F-4D97-AF65-F5344CB8AC3E}">
        <p14:creationId xmlns:p14="http://schemas.microsoft.com/office/powerpoint/2010/main" val="203635854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BIẾN CHỨNG</a:t>
            </a:r>
            <a:endParaRPr lang="vi-VN"/>
          </a:p>
        </p:txBody>
      </p:sp>
      <p:sp>
        <p:nvSpPr>
          <p:cNvPr id="5" name="Content Placeholder 4"/>
          <p:cNvSpPr>
            <a:spLocks noGrp="1"/>
          </p:cNvSpPr>
          <p:nvPr>
            <p:ph idx="1"/>
          </p:nvPr>
        </p:nvSpPr>
        <p:spPr>
          <a:xfrm>
            <a:off x="457200" y="1600200"/>
            <a:ext cx="3970784" cy="3625608"/>
          </a:xfrm>
          <a:prstGeom prst="rect">
            <a:avLst/>
          </a:prstGeom>
        </p:spPr>
        <p:txBody>
          <a:bodyPr wrap="square">
            <a:spAutoFit/>
          </a:bodyPr>
          <a:lstStyle/>
          <a:p>
            <a:pPr marL="0" indent="0" fontAlgn="base">
              <a:buNone/>
            </a:pPr>
            <a:r>
              <a:rPr lang="vi-VN" sz="2800" b="1">
                <a:latin typeface="+mj-lt"/>
              </a:rPr>
              <a:t>Tiêu hóa</a:t>
            </a:r>
          </a:p>
          <a:p>
            <a:pPr fontAlgn="base"/>
            <a:r>
              <a:rPr lang="vi-VN" sz="2800">
                <a:latin typeface="+mj-lt"/>
              </a:rPr>
              <a:t>Xuất huyết, dãn dạ dày, liệt ruột, tiêu chảy, tràn khí phúc mạc, loét do stress (thường xảy ra trong chấn thương, sốc, nhiễm trùng, suy thận, suy gan).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772816"/>
            <a:ext cx="4356484" cy="3744416"/>
          </a:xfrm>
          <a:prstGeom prst="rect">
            <a:avLst/>
          </a:prstGeom>
        </p:spPr>
      </p:pic>
    </p:spTree>
    <p:extLst>
      <p:ext uri="{BB962C8B-B14F-4D97-AF65-F5344CB8AC3E}">
        <p14:creationId xmlns:p14="http://schemas.microsoft.com/office/powerpoint/2010/main" val="2913243418"/>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BIẾN CHỨNG</a:t>
            </a:r>
            <a:endParaRPr lang="vi-VN"/>
          </a:p>
        </p:txBody>
      </p:sp>
      <p:sp>
        <p:nvSpPr>
          <p:cNvPr id="3" name="Content Placeholder 2"/>
          <p:cNvSpPr>
            <a:spLocks noGrp="1"/>
          </p:cNvSpPr>
          <p:nvPr>
            <p:ph idx="1"/>
          </p:nvPr>
        </p:nvSpPr>
        <p:spPr>
          <a:xfrm>
            <a:off x="457200" y="1600200"/>
            <a:ext cx="3754760" cy="4525963"/>
          </a:xfrm>
        </p:spPr>
        <p:txBody>
          <a:bodyPr>
            <a:normAutofit/>
          </a:bodyPr>
          <a:lstStyle/>
          <a:p>
            <a:pPr marL="0" indent="0" fontAlgn="base">
              <a:buNone/>
            </a:pPr>
            <a:r>
              <a:rPr lang="vi-VN" sz="2800" b="1">
                <a:latin typeface="+mj-lt"/>
              </a:rPr>
              <a:t>Nhiễm trùng</a:t>
            </a:r>
          </a:p>
          <a:p>
            <a:pPr fontAlgn="base"/>
            <a:r>
              <a:rPr lang="vi-VN" sz="2800">
                <a:latin typeface="+mj-lt"/>
              </a:rPr>
              <a:t>Nhiễm trùng tiểu, nhiễm trùng huyết. Nhiễm trùng bệnh viện làm tăng thời gian nằm viện và tăng tỉ lệ tử vong.</a:t>
            </a:r>
          </a:p>
          <a:p>
            <a:endParaRPr lang="vi-VN" sz="280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628800"/>
            <a:ext cx="4286250" cy="208823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4005064"/>
            <a:ext cx="4286250" cy="2421781"/>
          </a:xfrm>
          <a:prstGeom prst="rect">
            <a:avLst/>
          </a:prstGeom>
        </p:spPr>
      </p:pic>
    </p:spTree>
    <p:extLst>
      <p:ext uri="{BB962C8B-B14F-4D97-AF65-F5344CB8AC3E}">
        <p14:creationId xmlns:p14="http://schemas.microsoft.com/office/powerpoint/2010/main" val="258690489"/>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BIẾN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a:latin typeface="+mj-lt"/>
              </a:rPr>
              <a:t>Thận</a:t>
            </a:r>
          </a:p>
          <a:p>
            <a:pPr fontAlgn="base"/>
            <a:r>
              <a:rPr lang="vi-VN" sz="2800">
                <a:latin typeface="+mj-lt"/>
              </a:rPr>
              <a:t>Suy thận cấp do thiếu nước, hoại tử ống thận cấp do hạ huyết áp (10-20% ở ICU), rối loạn nước điện giải.</a:t>
            </a:r>
          </a:p>
          <a:p>
            <a:endParaRPr lang="vi-VN" sz="2800">
              <a:latin typeface="+mj-lt"/>
            </a:endParaRPr>
          </a:p>
        </p:txBody>
      </p:sp>
    </p:spTree>
    <p:extLst>
      <p:ext uri="{BB962C8B-B14F-4D97-AF65-F5344CB8AC3E}">
        <p14:creationId xmlns:p14="http://schemas.microsoft.com/office/powerpoint/2010/main" val="1607706613"/>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BIẾN CHỨNG</a:t>
            </a:r>
            <a:endParaRPr lang="vi-VN"/>
          </a:p>
        </p:txBody>
      </p:sp>
      <p:sp>
        <p:nvSpPr>
          <p:cNvPr id="3" name="Content Placeholder 2"/>
          <p:cNvSpPr>
            <a:spLocks noGrp="1"/>
          </p:cNvSpPr>
          <p:nvPr>
            <p:ph idx="1"/>
          </p:nvPr>
        </p:nvSpPr>
        <p:spPr/>
        <p:txBody>
          <a:bodyPr>
            <a:normAutofit/>
          </a:bodyPr>
          <a:lstStyle/>
          <a:p>
            <a:pPr marL="0" indent="0" fontAlgn="base">
              <a:buNone/>
            </a:pPr>
            <a:r>
              <a:rPr lang="vi-VN" sz="2800" b="1">
                <a:latin typeface="+mj-lt"/>
              </a:rPr>
              <a:t>Dinh dưỡng</a:t>
            </a:r>
          </a:p>
          <a:p>
            <a:pPr fontAlgn="base"/>
            <a:r>
              <a:rPr lang="vi-VN" sz="2800">
                <a:latin typeface="+mj-lt"/>
              </a:rPr>
              <a:t>Giảm dinh dưỡng trên cơ quan hô hấp và toàn thân, những biến chứng liên quan đến dinh dưỡng qua đường miệng và đường tĩnh mạch.</a:t>
            </a:r>
          </a:p>
          <a:p>
            <a:endParaRPr lang="vi-VN" sz="2800">
              <a:latin typeface="+mj-lt"/>
            </a:endParaRPr>
          </a:p>
        </p:txBody>
      </p:sp>
    </p:spTree>
    <p:extLst>
      <p:ext uri="{BB962C8B-B14F-4D97-AF65-F5344CB8AC3E}">
        <p14:creationId xmlns:p14="http://schemas.microsoft.com/office/powerpoint/2010/main" val="2442379390"/>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b="1" smtClean="0"/>
              <a:t>KẾ HOẠCH CHĂM SÓC</a:t>
            </a:r>
            <a:endParaRPr lang="vi-VN" sz="4000" b="1"/>
          </a:p>
        </p:txBody>
      </p:sp>
      <p:sp>
        <p:nvSpPr>
          <p:cNvPr id="3" name="Content Placeholder 2"/>
          <p:cNvSpPr>
            <a:spLocks noGrp="1"/>
          </p:cNvSpPr>
          <p:nvPr>
            <p:ph idx="1"/>
          </p:nvPr>
        </p:nvSpPr>
        <p:spPr/>
        <p:txBody>
          <a:bodyPr>
            <a:normAutofit/>
          </a:bodyPr>
          <a:lstStyle/>
          <a:p>
            <a:pPr marL="514350" indent="-514350">
              <a:buAutoNum type="arabicPeriod"/>
            </a:pPr>
            <a:r>
              <a:rPr lang="en-US" sz="2800">
                <a:solidFill>
                  <a:srgbClr val="FF0000"/>
                </a:solidFill>
                <a:latin typeface="Times New Roman" pitchFamily="18" charset="0"/>
                <a:cs typeface="Times New Roman" pitchFamily="18" charset="0"/>
              </a:rPr>
              <a:t>Nhận định:</a:t>
            </a:r>
          </a:p>
          <a:p>
            <a:pPr>
              <a:buFont typeface="Wingdings" pitchFamily="2" charset="2"/>
              <a:buChar char="ü"/>
            </a:pPr>
            <a:r>
              <a:rPr lang="en-US" sz="2800" smtClean="0">
                <a:latin typeface="Times New Roman" pitchFamily="18" charset="0"/>
                <a:cs typeface="Times New Roman" pitchFamily="18" charset="0"/>
              </a:rPr>
              <a:t>Dấu hiệu của thiếu oxy và tăng thán khí: tím, thay đổi tri giác,…</a:t>
            </a:r>
          </a:p>
          <a:p>
            <a:pPr>
              <a:buFont typeface="Wingdings" pitchFamily="2" charset="2"/>
              <a:buChar char="ü"/>
            </a:pPr>
            <a:r>
              <a:rPr lang="en-US" sz="2800" smtClean="0">
                <a:latin typeface="Times New Roman" pitchFamily="18" charset="0"/>
                <a:cs typeface="Times New Roman" pitchFamily="18" charset="0"/>
              </a:rPr>
              <a:t>Dùng cơ hô hấp phụ và tăng công thở</a:t>
            </a:r>
          </a:p>
          <a:p>
            <a:pPr>
              <a:buFont typeface="Wingdings" pitchFamily="2" charset="2"/>
              <a:buChar char="ü"/>
            </a:pPr>
            <a:r>
              <a:rPr lang="en-US" sz="2800" smtClean="0">
                <a:latin typeface="Times New Roman" pitchFamily="18" charset="0"/>
                <a:cs typeface="Times New Roman" pitchFamily="18" charset="0"/>
              </a:rPr>
              <a:t>Xác định nguyên nhân, làm các xét nghiệm cần thiết và khả năng can thiệp cấp cứu: co thắt phế quản, nghẹt đàm, tổn thương phổi,…</a:t>
            </a:r>
          </a:p>
          <a:p>
            <a:pPr>
              <a:buFont typeface="Wingdings" pitchFamily="2" charset="2"/>
              <a:buChar char="ü"/>
            </a:pPr>
            <a:r>
              <a:rPr lang="en-US" sz="2800" smtClean="0">
                <a:latin typeface="Times New Roman" pitchFamily="18" charset="0"/>
                <a:cs typeface="Times New Roman" pitchFamily="18" charset="0"/>
              </a:rPr>
              <a:t>Đánh giá mức độ SHH để can thiệp cấp cứu</a:t>
            </a:r>
          </a:p>
          <a:p>
            <a:pPr marL="0" indent="0">
              <a:buNone/>
            </a:pP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28724551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Times New Roman" pitchFamily="18" charset="0"/>
                <a:cs typeface="Times New Roman" pitchFamily="18" charset="0"/>
              </a:rPr>
              <a:t>NỘI DUNG</a:t>
            </a:r>
            <a:endParaRPr lang="vi-VN" sz="4800" b="1" dirty="0">
              <a:solidFill>
                <a:srgbClr val="FF0000"/>
              </a:solidFill>
              <a:latin typeface="Times New Roman" pitchFamily="18" charset="0"/>
              <a:cs typeface="Times New Roman" pitchFamily="18" charset="0"/>
            </a:endParaRPr>
          </a:p>
        </p:txBody>
      </p:sp>
      <p:graphicFrame>
        <p:nvGraphicFramePr>
          <p:cNvPr id="4" name="Diagram 3"/>
          <p:cNvGraphicFramePr/>
          <p:nvPr>
            <p:extLst>
              <p:ext uri="{D42A27DB-BD31-4B8C-83A1-F6EECF244321}">
                <p14:modId xmlns:p14="http://schemas.microsoft.com/office/powerpoint/2010/main" val="4202363300"/>
              </p:ext>
            </p:extLst>
          </p:nvPr>
        </p:nvGraphicFramePr>
        <p:xfrm>
          <a:off x="467544" y="1484784"/>
          <a:ext cx="8352928" cy="5373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001769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KẾ HOẠCH CHĂM SÓC</a:t>
            </a:r>
            <a:endParaRPr lang="vi-VN"/>
          </a:p>
        </p:txBody>
      </p:sp>
      <p:sp>
        <p:nvSpPr>
          <p:cNvPr id="3" name="Content Placeholder 2"/>
          <p:cNvSpPr>
            <a:spLocks noGrp="1"/>
          </p:cNvSpPr>
          <p:nvPr>
            <p:ph idx="1"/>
          </p:nvPr>
        </p:nvSpPr>
        <p:spPr/>
        <p:txBody>
          <a:bodyPr>
            <a:normAutofit/>
          </a:bodyPr>
          <a:lstStyle/>
          <a:p>
            <a:pPr marL="0" indent="0">
              <a:buNone/>
            </a:pPr>
            <a:r>
              <a:rPr lang="en-US" sz="2800" b="1" smtClean="0">
                <a:solidFill>
                  <a:srgbClr val="FF0000"/>
                </a:solidFill>
                <a:latin typeface="Times New Roman" pitchFamily="18" charset="0"/>
                <a:cs typeface="Times New Roman" pitchFamily="18" charset="0"/>
              </a:rPr>
              <a:t>2. chẩn đoán điều dưỡng:</a:t>
            </a:r>
          </a:p>
          <a:p>
            <a:pPr>
              <a:buFont typeface="Wingdings" pitchFamily="2" charset="2"/>
              <a:buChar char="ü"/>
            </a:pPr>
            <a:r>
              <a:rPr lang="en-US" sz="2800" smtClean="0">
                <a:latin typeface="Times New Roman" pitchFamily="18" charset="0"/>
                <a:cs typeface="Times New Roman" pitchFamily="18" charset="0"/>
              </a:rPr>
              <a:t>Tắc nghẽn đường thở liên quan đến co thắt khí phế quản, tăng tiết đàm nhớt.</a:t>
            </a:r>
          </a:p>
          <a:p>
            <a:pPr>
              <a:buFont typeface="Wingdings" pitchFamily="2" charset="2"/>
              <a:buChar char="ü"/>
            </a:pPr>
            <a:r>
              <a:rPr lang="en-US" sz="2800" smtClean="0">
                <a:latin typeface="Times New Roman" pitchFamily="18" charset="0"/>
                <a:cs typeface="Times New Roman" pitchFamily="18" charset="0"/>
              </a:rPr>
              <a:t>Trao đổi khí kém liên quan đến tổn thương phổi hoặc xẹp phế nang</a:t>
            </a:r>
          </a:p>
          <a:p>
            <a:pPr>
              <a:buFont typeface="Wingdings" pitchFamily="2" charset="2"/>
              <a:buChar char="ü"/>
            </a:pPr>
            <a:r>
              <a:rPr lang="en-US" sz="2800" smtClean="0">
                <a:latin typeface="Times New Roman" pitchFamily="18" charset="0"/>
                <a:cs typeface="Times New Roman" pitchFamily="18" charset="0"/>
              </a:rPr>
              <a:t>Hô hấp kém hiệu quả liên quan đến giảm vận động thành ngực.</a:t>
            </a:r>
          </a:p>
          <a:p>
            <a:pPr>
              <a:buFont typeface="Wingdings" pitchFamily="2" charset="2"/>
              <a:buChar char="ü"/>
            </a:pPr>
            <a:r>
              <a:rPr lang="en-US" sz="2800" smtClean="0">
                <a:latin typeface="Times New Roman" pitchFamily="18" charset="0"/>
                <a:cs typeface="Times New Roman" pitchFamily="18" charset="0"/>
              </a:rPr>
              <a:t>Rối loạn tri giác liên quan đến giảm oxy máu</a:t>
            </a:r>
          </a:p>
          <a:p>
            <a:pPr>
              <a:buFont typeface="Wingdings" pitchFamily="2" charset="2"/>
              <a:buChar char="ü"/>
            </a:pPr>
            <a:r>
              <a:rPr lang="en-US" sz="2800" smtClean="0">
                <a:latin typeface="Times New Roman" pitchFamily="18" charset="0"/>
                <a:cs typeface="Times New Roman" pitchFamily="18" charset="0"/>
              </a:rPr>
              <a:t>Lo lắng liên quan đến thiếu hiểu biết về bệnh tật</a:t>
            </a:r>
          </a:p>
          <a:p>
            <a:pPr>
              <a:buFont typeface="Wingdings" pitchFamily="2" charset="2"/>
              <a:buChar char="ü"/>
            </a:pP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4091861450"/>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KẾ HOẠCH CHĂM SÓC</a:t>
            </a:r>
            <a:endParaRPr lang="vi-VN"/>
          </a:p>
        </p:txBody>
      </p:sp>
      <p:sp>
        <p:nvSpPr>
          <p:cNvPr id="3" name="Content Placeholder 2"/>
          <p:cNvSpPr>
            <a:spLocks noGrp="1"/>
          </p:cNvSpPr>
          <p:nvPr>
            <p:ph idx="1"/>
          </p:nvPr>
        </p:nvSpPr>
        <p:spPr/>
        <p:txBody>
          <a:bodyPr>
            <a:normAutofit/>
          </a:bodyPr>
          <a:lstStyle/>
          <a:p>
            <a:pPr marL="0" indent="0">
              <a:buNone/>
            </a:pPr>
            <a:r>
              <a:rPr lang="en-US" sz="2800" b="1" smtClean="0">
                <a:solidFill>
                  <a:srgbClr val="FF0000"/>
                </a:solidFill>
                <a:latin typeface="Times New Roman" pitchFamily="18" charset="0"/>
                <a:cs typeface="Times New Roman" pitchFamily="18" charset="0"/>
              </a:rPr>
              <a:t>3. lập kế hoạch chăm sóc:</a:t>
            </a:r>
          </a:p>
          <a:p>
            <a:pPr>
              <a:buFont typeface="Wingdings" pitchFamily="2" charset="2"/>
              <a:buChar char="ü"/>
            </a:pPr>
            <a:r>
              <a:rPr lang="en-US" sz="2800" smtClean="0">
                <a:latin typeface="Times New Roman" pitchFamily="18" charset="0"/>
                <a:cs typeface="Times New Roman" pitchFamily="18" charset="0"/>
              </a:rPr>
              <a:t>Cải thiện oxy và thông khí</a:t>
            </a:r>
          </a:p>
          <a:p>
            <a:pPr>
              <a:buFont typeface="Wingdings" pitchFamily="2" charset="2"/>
              <a:buChar char="ü"/>
            </a:pPr>
            <a:r>
              <a:rPr lang="en-US" sz="2800" smtClean="0">
                <a:latin typeface="Times New Roman" pitchFamily="18" charset="0"/>
                <a:cs typeface="Times New Roman" pitchFamily="18" charset="0"/>
              </a:rPr>
              <a:t>Điều trị bệnh lý nguyên nhân</a:t>
            </a:r>
          </a:p>
          <a:p>
            <a:pPr>
              <a:buFont typeface="Wingdings" pitchFamily="2" charset="2"/>
              <a:buChar char="ü"/>
            </a:pPr>
            <a:r>
              <a:rPr lang="en-US" sz="2800" smtClean="0">
                <a:latin typeface="Times New Roman" pitchFamily="18" charset="0"/>
                <a:cs typeface="Times New Roman" pitchFamily="18" charset="0"/>
              </a:rPr>
              <a:t>Giảm lo lắng</a:t>
            </a:r>
          </a:p>
          <a:p>
            <a:pPr>
              <a:buFont typeface="Wingdings" pitchFamily="2" charset="2"/>
              <a:buChar char="ü"/>
            </a:pPr>
            <a:r>
              <a:rPr lang="en-US" sz="2800" smtClean="0">
                <a:latin typeface="Times New Roman" pitchFamily="18" charset="0"/>
                <a:cs typeface="Times New Roman" pitchFamily="18" charset="0"/>
              </a:rPr>
              <a:t>Phòng và xử lý các biến chứng</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1713215000"/>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KẾ HOẠCH CHĂM SÓC</a:t>
            </a:r>
            <a:endParaRPr lang="vi-VN"/>
          </a:p>
        </p:txBody>
      </p:sp>
      <p:sp>
        <p:nvSpPr>
          <p:cNvPr id="3" name="Content Placeholder 2"/>
          <p:cNvSpPr>
            <a:spLocks noGrp="1"/>
          </p:cNvSpPr>
          <p:nvPr>
            <p:ph idx="1"/>
          </p:nvPr>
        </p:nvSpPr>
        <p:spPr>
          <a:xfrm>
            <a:off x="457200" y="1600200"/>
            <a:ext cx="8229600" cy="5141168"/>
          </a:xfrm>
        </p:spPr>
        <p:txBody>
          <a:bodyPr>
            <a:normAutofit/>
          </a:bodyPr>
          <a:lstStyle/>
          <a:p>
            <a:pPr marL="0" indent="0">
              <a:buNone/>
            </a:pPr>
            <a:r>
              <a:rPr lang="en-US" sz="2800" b="1" smtClean="0">
                <a:solidFill>
                  <a:srgbClr val="FF0000"/>
                </a:solidFill>
                <a:latin typeface="Times New Roman" pitchFamily="18" charset="0"/>
                <a:cs typeface="Times New Roman" pitchFamily="18" charset="0"/>
              </a:rPr>
              <a:t>4. thực hiện kế hoạch chăm sóc:</a:t>
            </a:r>
          </a:p>
          <a:p>
            <a:pPr marL="514350" indent="-514350">
              <a:buAutoNum type="alphaLcPeriod"/>
            </a:pPr>
            <a:r>
              <a:rPr lang="en-US" sz="2800" b="1" smtClean="0">
                <a:solidFill>
                  <a:schemeClr val="accent2">
                    <a:lumMod val="60000"/>
                    <a:lumOff val="40000"/>
                  </a:schemeClr>
                </a:solidFill>
                <a:latin typeface="Times New Roman" pitchFamily="18" charset="0"/>
                <a:cs typeface="Times New Roman" pitchFamily="18" charset="0"/>
              </a:rPr>
              <a:t>cải thiện oxy và thông khí:</a:t>
            </a:r>
          </a:p>
          <a:p>
            <a:r>
              <a:rPr lang="en-US" sz="2800" smtClean="0">
                <a:latin typeface="Times New Roman" pitchFamily="18" charset="0"/>
                <a:cs typeface="Times New Roman" pitchFamily="18" charset="0"/>
              </a:rPr>
              <a:t>Đường thở thông thoáng: nằm ưỡn cổ, đặt mayor nếu BN tụt lưỡi, ho khạc kém</a:t>
            </a:r>
          </a:p>
          <a:p>
            <a:r>
              <a:rPr lang="en-US" sz="2800" smtClean="0">
                <a:latin typeface="Times New Roman" pitchFamily="18" charset="0"/>
                <a:cs typeface="Times New Roman" pitchFamily="18" charset="0"/>
              </a:rPr>
              <a:t>Hút hết hầu họng nếu có dịch, đàm</a:t>
            </a:r>
          </a:p>
          <a:p>
            <a:r>
              <a:rPr lang="en-US" sz="2800" smtClean="0">
                <a:latin typeface="Times New Roman" pitchFamily="18" charset="0"/>
                <a:cs typeface="Times New Roman" pitchFamily="18" charset="0"/>
              </a:rPr>
              <a:t>Lấy dị vật trong họng, làm nghiệm pháp Heimlich</a:t>
            </a:r>
          </a:p>
          <a:p>
            <a:r>
              <a:rPr lang="en-US" sz="2800" smtClean="0">
                <a:latin typeface="Times New Roman" pitchFamily="18" charset="0"/>
                <a:cs typeface="Times New Roman" pitchFamily="18" charset="0"/>
              </a:rPr>
              <a:t>Thở oxy để kiểm soát </a:t>
            </a:r>
            <a:br>
              <a:rPr lang="en-US" sz="2800" smtClean="0">
                <a:latin typeface="Times New Roman" pitchFamily="18" charset="0"/>
                <a:cs typeface="Times New Roman" pitchFamily="18" charset="0"/>
              </a:rPr>
            </a:br>
            <a:r>
              <a:rPr lang="en-US" sz="2800" smtClean="0">
                <a:latin typeface="Times New Roman" pitchFamily="18" charset="0"/>
                <a:cs typeface="Times New Roman" pitchFamily="18" charset="0"/>
              </a:rPr>
              <a:t>PaO2&gt;60mmHg; SpO2 và SaO2&gt;92-95%</a:t>
            </a:r>
          </a:p>
          <a:p>
            <a:r>
              <a:rPr lang="en-US" sz="2800" smtClean="0">
                <a:latin typeface="Times New Roman" pitchFamily="18" charset="0"/>
                <a:cs typeface="Times New Roman" pitchFamily="18" charset="0"/>
              </a:rPr>
              <a:t>Thông khí nhân tạo nếu tình trạng thiếu oxy không cải thiện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459340209"/>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KẾ HOẠCH CHĂM SÓC</a:t>
            </a:r>
            <a:endParaRPr lang="vi-VN"/>
          </a:p>
        </p:txBody>
      </p:sp>
      <p:sp>
        <p:nvSpPr>
          <p:cNvPr id="3" name="Content Placeholder 2"/>
          <p:cNvSpPr>
            <a:spLocks noGrp="1"/>
          </p:cNvSpPr>
          <p:nvPr>
            <p:ph idx="1"/>
          </p:nvPr>
        </p:nvSpPr>
        <p:spPr/>
        <p:txBody>
          <a:bodyPr>
            <a:normAutofit/>
          </a:bodyPr>
          <a:lstStyle/>
          <a:p>
            <a:pPr marL="0" indent="0">
              <a:buNone/>
            </a:pPr>
            <a:r>
              <a:rPr lang="en-US" sz="2800" b="1" smtClean="0">
                <a:solidFill>
                  <a:schemeClr val="accent2">
                    <a:lumMod val="60000"/>
                    <a:lumOff val="40000"/>
                  </a:schemeClr>
                </a:solidFill>
                <a:latin typeface="Times New Roman" pitchFamily="18" charset="0"/>
                <a:cs typeface="Times New Roman" pitchFamily="18" charset="0"/>
              </a:rPr>
              <a:t>b. cải thiện thông khí:</a:t>
            </a:r>
          </a:p>
          <a:p>
            <a:r>
              <a:rPr lang="en-US" sz="2800" smtClean="0">
                <a:latin typeface="Times New Roman" pitchFamily="18" charset="0"/>
                <a:cs typeface="Times New Roman" pitchFamily="18" charset="0"/>
              </a:rPr>
              <a:t>Dùng thuốc giãn phế quản; vỗ rung, hút đàm; hướng dẫn BN hít sâu, thở chậm</a:t>
            </a:r>
          </a:p>
          <a:p>
            <a:r>
              <a:rPr lang="en-US" sz="2800" smtClean="0">
                <a:latin typeface="Times New Roman" pitchFamily="18" charset="0"/>
                <a:cs typeface="Times New Roman" pitchFamily="18" charset="0"/>
              </a:rPr>
              <a:t>Đặt NKQ nếu các biện pháp điều trị không hiệu quả và tình trạng SHH tiến triển nặng thêm.</a:t>
            </a:r>
          </a:p>
          <a:p>
            <a:r>
              <a:rPr lang="en-US" sz="2800" smtClean="0">
                <a:latin typeface="Times New Roman" pitchFamily="18" charset="0"/>
                <a:cs typeface="Times New Roman" pitchFamily="18" charset="0"/>
              </a:rPr>
              <a:t>Dẫn lưu màng phổi trước khi cho BN thở máy</a:t>
            </a:r>
          </a:p>
          <a:p>
            <a:r>
              <a:rPr lang="en-US" sz="2800" smtClean="0">
                <a:latin typeface="Times New Roman" pitchFamily="18" charset="0"/>
                <a:cs typeface="Times New Roman" pitchFamily="18" charset="0"/>
              </a:rPr>
              <a:t>Chuẩn bị dụng cụ và phương tiện để đảm bảo kiểm soát hô hấp và huyết động khi vận chuyển</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1346770490"/>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KẾ HOẠCH CHĂM SÓC</a:t>
            </a:r>
            <a:endParaRPr lang="vi-VN"/>
          </a:p>
        </p:txBody>
      </p:sp>
      <p:sp>
        <p:nvSpPr>
          <p:cNvPr id="3" name="Content Placeholder 2"/>
          <p:cNvSpPr>
            <a:spLocks noGrp="1"/>
          </p:cNvSpPr>
          <p:nvPr>
            <p:ph idx="1"/>
          </p:nvPr>
        </p:nvSpPr>
        <p:spPr/>
        <p:txBody>
          <a:bodyPr>
            <a:normAutofit/>
          </a:bodyPr>
          <a:lstStyle/>
          <a:p>
            <a:pPr marL="0" indent="0">
              <a:buNone/>
            </a:pPr>
            <a:r>
              <a:rPr lang="en-US" sz="2800" b="1" smtClean="0">
                <a:solidFill>
                  <a:schemeClr val="accent2">
                    <a:lumMod val="60000"/>
                    <a:lumOff val="40000"/>
                  </a:schemeClr>
                </a:solidFill>
                <a:latin typeface="Times New Roman" pitchFamily="18" charset="0"/>
                <a:cs typeface="Times New Roman" pitchFamily="18" charset="0"/>
              </a:rPr>
              <a:t>c. điều trị bệnh lý nguyên nhân:</a:t>
            </a:r>
          </a:p>
          <a:p>
            <a:r>
              <a:rPr lang="en-US" sz="2800" smtClean="0">
                <a:latin typeface="Times New Roman" pitchFamily="18" charset="0"/>
                <a:cs typeface="Times New Roman" pitchFamily="18" charset="0"/>
              </a:rPr>
              <a:t>Điều trị nguyên nhân gây SHH càng sớm càng tốt</a:t>
            </a:r>
          </a:p>
          <a:p>
            <a:r>
              <a:rPr lang="en-US" sz="2800" smtClean="0">
                <a:latin typeface="Times New Roman" pitchFamily="18" charset="0"/>
                <a:cs typeface="Times New Roman" pitchFamily="18" charset="0"/>
              </a:rPr>
              <a:t>Điều trị đặc hiệu và triệt để khác nhau tùy vào nguyên nhân</a:t>
            </a:r>
          </a:p>
          <a:p>
            <a:pPr marL="0" indent="0">
              <a:buNone/>
            </a:pP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989688207"/>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KẾ HOẠCH CHĂM SÓC</a:t>
            </a:r>
            <a:endParaRPr lang="vi-VN"/>
          </a:p>
        </p:txBody>
      </p:sp>
      <p:sp>
        <p:nvSpPr>
          <p:cNvPr id="3" name="Content Placeholder 2"/>
          <p:cNvSpPr>
            <a:spLocks noGrp="1"/>
          </p:cNvSpPr>
          <p:nvPr>
            <p:ph idx="1"/>
          </p:nvPr>
        </p:nvSpPr>
        <p:spPr/>
        <p:txBody>
          <a:bodyPr>
            <a:normAutofit/>
          </a:bodyPr>
          <a:lstStyle/>
          <a:p>
            <a:pPr marL="0" indent="0">
              <a:buNone/>
            </a:pPr>
            <a:r>
              <a:rPr lang="en-US" sz="2800" b="1" smtClean="0">
                <a:solidFill>
                  <a:schemeClr val="accent2">
                    <a:lumMod val="60000"/>
                    <a:lumOff val="40000"/>
                  </a:schemeClr>
                </a:solidFill>
                <a:latin typeface="Times New Roman" pitchFamily="18" charset="0"/>
                <a:cs typeface="Times New Roman" pitchFamily="18" charset="0"/>
              </a:rPr>
              <a:t>d. giảm lo lắng</a:t>
            </a:r>
          </a:p>
          <a:p>
            <a:r>
              <a:rPr lang="en-US" sz="2800" smtClean="0">
                <a:latin typeface="Times New Roman" pitchFamily="18" charset="0"/>
                <a:cs typeface="Times New Roman" pitchFamily="18" charset="0"/>
              </a:rPr>
              <a:t>Giúp BN hợp tác và giảm bớt nhu cầu oxy </a:t>
            </a:r>
          </a:p>
          <a:p>
            <a:r>
              <a:rPr lang="en-US" sz="2800" smtClean="0">
                <a:latin typeface="Times New Roman" pitchFamily="18" charset="0"/>
                <a:cs typeface="Times New Roman" pitchFamily="18" charset="0"/>
              </a:rPr>
              <a:t>Môi trường yên tĩnh, thái độ quan tâm giúp BN bình tĩnh, tráng lo lắng </a:t>
            </a:r>
          </a:p>
          <a:p>
            <a:r>
              <a:rPr lang="en-US" sz="2800" smtClean="0">
                <a:latin typeface="Times New Roman" pitchFamily="18" charset="0"/>
                <a:cs typeface="Times New Roman" pitchFamily="18" charset="0"/>
              </a:rPr>
              <a:t>Động viên, giải thích ngắn gọn, rõ ràng giúp BN đỡ hoảng sợ</a:t>
            </a:r>
          </a:p>
          <a:p>
            <a:r>
              <a:rPr lang="en-US" sz="2800" smtClean="0">
                <a:latin typeface="Times New Roman" pitchFamily="18" charset="0"/>
                <a:cs typeface="Times New Roman" pitchFamily="18" charset="0"/>
              </a:rPr>
              <a:t>Sử dụng thuốc an thần liều thấp giúp giảm lo lắng</a:t>
            </a:r>
          </a:p>
          <a:p>
            <a:r>
              <a:rPr lang="en-US" sz="2800" smtClean="0">
                <a:latin typeface="Times New Roman" pitchFamily="18" charset="0"/>
                <a:cs typeface="Times New Roman" pitchFamily="18" charset="0"/>
              </a:rPr>
              <a:t>Hạ sốt, giảm đau giúp BN đỡ lo lắng, kích thích, vật vã</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3123851850"/>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b="1" smtClean="0"/>
              <a:t>CÂU HỎI LƯỢNG GIÁ</a:t>
            </a:r>
            <a:endParaRPr lang="vi-VN" sz="4000" b="1"/>
          </a:p>
        </p:txBody>
      </p:sp>
      <p:sp>
        <p:nvSpPr>
          <p:cNvPr id="3" name="Content Placeholder 2"/>
          <p:cNvSpPr>
            <a:spLocks noGrp="1"/>
          </p:cNvSpPr>
          <p:nvPr>
            <p:ph idx="1"/>
          </p:nvPr>
        </p:nvSpPr>
        <p:spPr/>
        <p:txBody>
          <a:bodyPr/>
          <a:lstStyle/>
          <a:p>
            <a:pPr marL="0" indent="0">
              <a:buNone/>
            </a:pPr>
            <a:r>
              <a:rPr lang="vi-VN" b="1" smtClean="0">
                <a:latin typeface="+mj-lt"/>
              </a:rPr>
              <a:t>Câu 1</a:t>
            </a:r>
            <a:r>
              <a:rPr lang="vi-VN" smtClean="0">
                <a:latin typeface="+mj-lt"/>
              </a:rPr>
              <a:t>: Suy </a:t>
            </a:r>
            <a:r>
              <a:rPr lang="vi-VN">
                <a:latin typeface="+mj-lt"/>
              </a:rPr>
              <a:t>hô hấp là một hội chứng chứ không phải là một </a:t>
            </a:r>
            <a:r>
              <a:rPr lang="vi-VN" smtClean="0">
                <a:latin typeface="+mj-lt"/>
              </a:rPr>
              <a:t>bệnh.</a:t>
            </a:r>
          </a:p>
          <a:p>
            <a:pPr marL="514350" indent="-514350">
              <a:buAutoNum type="alphaUcPeriod"/>
            </a:pPr>
            <a:r>
              <a:rPr lang="vi-VN" smtClean="0">
                <a:latin typeface="+mj-lt"/>
              </a:rPr>
              <a:t>Đúng</a:t>
            </a:r>
          </a:p>
          <a:p>
            <a:pPr marL="514350" indent="-514350">
              <a:buAutoNum type="alphaUcPeriod"/>
            </a:pPr>
            <a:r>
              <a:rPr lang="vi-VN" smtClean="0">
                <a:latin typeface="+mj-lt"/>
              </a:rPr>
              <a:t>Sai</a:t>
            </a:r>
          </a:p>
          <a:p>
            <a:pPr marL="0" indent="0">
              <a:buNone/>
            </a:pPr>
            <a:endParaRPr lang="vi-VN">
              <a:latin typeface="+mj-lt"/>
            </a:endParaRPr>
          </a:p>
        </p:txBody>
      </p:sp>
      <p:sp>
        <p:nvSpPr>
          <p:cNvPr id="4" name="Smiley Face 3"/>
          <p:cNvSpPr/>
          <p:nvPr/>
        </p:nvSpPr>
        <p:spPr>
          <a:xfrm>
            <a:off x="467544" y="2708920"/>
            <a:ext cx="504056" cy="648072"/>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accent6"/>
              </a:solidFill>
            </a:endParaRPr>
          </a:p>
        </p:txBody>
      </p:sp>
    </p:spTree>
    <p:extLst>
      <p:ext uri="{BB962C8B-B14F-4D97-AF65-F5344CB8AC3E}">
        <p14:creationId xmlns:p14="http://schemas.microsoft.com/office/powerpoint/2010/main" val="25883948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CÂU HỎI LƯỢNG GIÁ</a:t>
            </a:r>
            <a:endParaRPr lang="vi-VN"/>
          </a:p>
        </p:txBody>
      </p:sp>
      <p:sp>
        <p:nvSpPr>
          <p:cNvPr id="3" name="Content Placeholder 2"/>
          <p:cNvSpPr>
            <a:spLocks noGrp="1"/>
          </p:cNvSpPr>
          <p:nvPr>
            <p:ph idx="1"/>
          </p:nvPr>
        </p:nvSpPr>
        <p:spPr/>
        <p:txBody>
          <a:bodyPr>
            <a:normAutofit lnSpcReduction="10000"/>
          </a:bodyPr>
          <a:lstStyle/>
          <a:p>
            <a:pPr marL="0" indent="0">
              <a:buNone/>
            </a:pPr>
            <a:r>
              <a:rPr lang="vi-VN" sz="3000" b="1" smtClean="0">
                <a:latin typeface="+mj-lt"/>
              </a:rPr>
              <a:t>Câu 2</a:t>
            </a:r>
            <a:r>
              <a:rPr lang="vi-VN" sz="3000" smtClean="0">
                <a:latin typeface="+mj-lt"/>
              </a:rPr>
              <a:t>: Nguyên nhân không phải là </a:t>
            </a:r>
            <a:r>
              <a:rPr lang="vi-VN" sz="3000" smtClean="0">
                <a:latin typeface="+mj-lt"/>
                <a:cs typeface="Times New Roman" pitchFamily="18" charset="0"/>
              </a:rPr>
              <a:t>suy </a:t>
            </a:r>
            <a:r>
              <a:rPr lang="vi-VN" sz="3000">
                <a:latin typeface="+mj-lt"/>
                <a:cs typeface="Times New Roman" pitchFamily="18" charset="0"/>
              </a:rPr>
              <a:t>hô hấp do giảm oxy </a:t>
            </a:r>
            <a:r>
              <a:rPr lang="vi-VN" sz="3000" smtClean="0">
                <a:latin typeface="+mj-lt"/>
                <a:cs typeface="Times New Roman" pitchFamily="18" charset="0"/>
              </a:rPr>
              <a:t>máu:</a:t>
            </a:r>
          </a:p>
          <a:p>
            <a:pPr marL="971550" lvl="1" indent="-514350">
              <a:buFont typeface="+mj-lt"/>
              <a:buAutoNum type="alphaUcPeriod"/>
            </a:pPr>
            <a:r>
              <a:rPr lang="vi-VN" sz="3000" smtClean="0">
                <a:latin typeface="+mj-lt"/>
              </a:rPr>
              <a:t>Shunt</a:t>
            </a:r>
            <a:endParaRPr lang="en-US" sz="3000">
              <a:latin typeface="+mj-lt"/>
            </a:endParaRPr>
          </a:p>
          <a:p>
            <a:pPr marL="971550" lvl="1" indent="-514350">
              <a:buFont typeface="+mj-lt"/>
              <a:buAutoNum type="alphaUcPeriod"/>
            </a:pPr>
            <a:r>
              <a:rPr lang="vi-VN" sz="3000">
                <a:latin typeface="+mj-lt"/>
              </a:rPr>
              <a:t>Sự bất tương hợp thông khí tưới máu</a:t>
            </a:r>
          </a:p>
          <a:p>
            <a:pPr marL="971550" lvl="1" indent="-514350">
              <a:buFont typeface="+mj-lt"/>
              <a:buAutoNum type="alphaUcPeriod"/>
            </a:pPr>
            <a:r>
              <a:rPr lang="vi-VN" sz="3000" smtClean="0">
                <a:latin typeface="+mj-lt"/>
              </a:rPr>
              <a:t>Tăng khoảng chết</a:t>
            </a:r>
          </a:p>
          <a:p>
            <a:pPr marL="971550" lvl="1" indent="-514350">
              <a:buFont typeface="+mj-lt"/>
              <a:buAutoNum type="alphaUcPeriod"/>
            </a:pPr>
            <a:r>
              <a:rPr lang="vi-VN" sz="3000">
                <a:latin typeface="+mj-lt"/>
              </a:rPr>
              <a:t>Giảm nòng độ ô xy hít vào</a:t>
            </a:r>
          </a:p>
          <a:p>
            <a:pPr marL="457200" lvl="1" indent="0">
              <a:buNone/>
            </a:pPr>
            <a:endParaRPr lang="vi-VN" sz="3000">
              <a:latin typeface="+mj-lt"/>
            </a:endParaRPr>
          </a:p>
          <a:p>
            <a:pPr marL="0" indent="0">
              <a:buNone/>
            </a:pPr>
            <a:endParaRPr lang="en-US" sz="3000" b="1">
              <a:latin typeface="+mj-lt"/>
              <a:cs typeface="Times New Roman" pitchFamily="18" charset="0"/>
            </a:endParaRPr>
          </a:p>
          <a:p>
            <a:pPr marL="0" indent="0">
              <a:buNone/>
            </a:pPr>
            <a:r>
              <a:rPr lang="vi-VN" sz="3000" smtClean="0">
                <a:latin typeface="+mj-lt"/>
              </a:rPr>
              <a:t> </a:t>
            </a:r>
            <a:endParaRPr lang="vi-VN" sz="3000">
              <a:latin typeface="+mj-lt"/>
            </a:endParaRPr>
          </a:p>
        </p:txBody>
      </p:sp>
      <p:sp>
        <p:nvSpPr>
          <p:cNvPr id="4" name="Smiley Face 3"/>
          <p:cNvSpPr/>
          <p:nvPr/>
        </p:nvSpPr>
        <p:spPr>
          <a:xfrm>
            <a:off x="965424" y="3429000"/>
            <a:ext cx="432048" cy="576064"/>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661844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CÂU HỎI LƯỢNG GIÁ</a:t>
            </a:r>
            <a:endParaRPr lang="vi-VN"/>
          </a:p>
        </p:txBody>
      </p:sp>
      <p:sp>
        <p:nvSpPr>
          <p:cNvPr id="3" name="Content Placeholder 2"/>
          <p:cNvSpPr>
            <a:spLocks noGrp="1"/>
          </p:cNvSpPr>
          <p:nvPr>
            <p:ph idx="1"/>
          </p:nvPr>
        </p:nvSpPr>
        <p:spPr/>
        <p:txBody>
          <a:bodyPr>
            <a:noAutofit/>
          </a:bodyPr>
          <a:lstStyle/>
          <a:p>
            <a:pPr marL="0" indent="0">
              <a:buNone/>
            </a:pPr>
            <a:r>
              <a:rPr lang="vi-VN" sz="3000" b="1" smtClean="0">
                <a:latin typeface="+mj-lt"/>
              </a:rPr>
              <a:t>Câu 3</a:t>
            </a:r>
            <a:r>
              <a:rPr lang="vi-VN" sz="3000" smtClean="0">
                <a:latin typeface="+mj-lt"/>
              </a:rPr>
              <a:t>: </a:t>
            </a:r>
            <a:r>
              <a:rPr lang="vi-VN" sz="3000">
                <a:latin typeface="+mj-lt"/>
              </a:rPr>
              <a:t>Nguyên nhân không phải là </a:t>
            </a:r>
            <a:r>
              <a:rPr lang="vi-VN" sz="3000">
                <a:latin typeface="+mj-lt"/>
                <a:cs typeface="Times New Roman" pitchFamily="18" charset="0"/>
              </a:rPr>
              <a:t>suy hô hấp do </a:t>
            </a:r>
            <a:r>
              <a:rPr lang="vi-VN" sz="3000" smtClean="0">
                <a:latin typeface="+mj-lt"/>
                <a:cs typeface="Times New Roman" pitchFamily="18" charset="0"/>
              </a:rPr>
              <a:t>tăng CO2 </a:t>
            </a:r>
            <a:r>
              <a:rPr lang="vi-VN" sz="3000">
                <a:latin typeface="+mj-lt"/>
                <a:cs typeface="Times New Roman" pitchFamily="18" charset="0"/>
              </a:rPr>
              <a:t>máu</a:t>
            </a:r>
            <a:r>
              <a:rPr lang="vi-VN" sz="3000" smtClean="0">
                <a:latin typeface="+mj-lt"/>
                <a:cs typeface="Times New Roman" pitchFamily="18" charset="0"/>
              </a:rPr>
              <a:t>:</a:t>
            </a:r>
          </a:p>
          <a:p>
            <a:pPr marL="971550" lvl="1" indent="-514350">
              <a:buFont typeface="+mj-lt"/>
              <a:buAutoNum type="alphaUcPeriod"/>
            </a:pPr>
            <a:r>
              <a:rPr lang="vi-VN" sz="3000">
                <a:latin typeface="+mj-lt"/>
                <a:cs typeface="Times New Roman" pitchFamily="18" charset="0"/>
              </a:rPr>
              <a:t>Tăng sản xuất CO</a:t>
            </a:r>
            <a:r>
              <a:rPr lang="vi-VN" sz="3000" baseline="-25000">
                <a:latin typeface="+mj-lt"/>
                <a:cs typeface="Times New Roman" pitchFamily="18" charset="0"/>
              </a:rPr>
              <a:t>2</a:t>
            </a:r>
            <a:endParaRPr lang="vi-VN" sz="3000">
              <a:latin typeface="+mj-lt"/>
              <a:cs typeface="Times New Roman" pitchFamily="18" charset="0"/>
            </a:endParaRPr>
          </a:p>
          <a:p>
            <a:pPr marL="971550" lvl="1" indent="-514350">
              <a:buFont typeface="+mj-lt"/>
              <a:buAutoNum type="alphaUcPeriod"/>
            </a:pPr>
            <a:r>
              <a:rPr lang="vi-VN" sz="3000">
                <a:latin typeface="+mj-lt"/>
                <a:cs typeface="Times New Roman" pitchFamily="18" charset="0"/>
              </a:rPr>
              <a:t>Tăng khoảng chết</a:t>
            </a:r>
          </a:p>
          <a:p>
            <a:pPr marL="971550" lvl="1" indent="-514350">
              <a:buFont typeface="+mj-lt"/>
              <a:buAutoNum type="alphaUcPeriod"/>
            </a:pPr>
            <a:r>
              <a:rPr lang="vi-VN" sz="3000">
                <a:latin typeface="+mj-lt"/>
                <a:cs typeface="Times New Roman" pitchFamily="18" charset="0"/>
              </a:rPr>
              <a:t>Giảm thông khí </a:t>
            </a:r>
            <a:r>
              <a:rPr lang="vi-VN" sz="3000" smtClean="0">
                <a:latin typeface="+mj-lt"/>
                <a:cs typeface="Times New Roman" pitchFamily="18" charset="0"/>
              </a:rPr>
              <a:t>phút</a:t>
            </a:r>
          </a:p>
          <a:p>
            <a:pPr marL="971550" lvl="1" indent="-514350">
              <a:buFont typeface="+mj-lt"/>
              <a:buAutoNum type="alphaUcPeriod"/>
            </a:pPr>
            <a:r>
              <a:rPr lang="vi-VN" sz="3000">
                <a:latin typeface="+mj-lt"/>
              </a:rPr>
              <a:t>Sự ô xy hóa máu tĩnh mạch trộn giảm</a:t>
            </a:r>
            <a:endParaRPr lang="en-US" sz="3000">
              <a:latin typeface="+mj-lt"/>
              <a:cs typeface="Times New Roman" pitchFamily="18" charset="0"/>
            </a:endParaRPr>
          </a:p>
          <a:p>
            <a:pPr marL="457200" lvl="1" indent="0">
              <a:buNone/>
            </a:pPr>
            <a:endParaRPr lang="vi-VN" sz="3000" smtClean="0">
              <a:latin typeface="+mj-lt"/>
              <a:cs typeface="Times New Roman" pitchFamily="18" charset="0"/>
            </a:endParaRPr>
          </a:p>
          <a:p>
            <a:pPr marL="971550" lvl="1" indent="-514350">
              <a:buFont typeface="+mj-lt"/>
              <a:buAutoNum type="alphaUcPeriod"/>
            </a:pPr>
            <a:endParaRPr lang="vi-VN" sz="3000">
              <a:latin typeface="+mj-lt"/>
              <a:cs typeface="Times New Roman" pitchFamily="18" charset="0"/>
            </a:endParaRPr>
          </a:p>
          <a:p>
            <a:pPr marL="0" indent="0">
              <a:buNone/>
            </a:pPr>
            <a:endParaRPr lang="vi-VN" sz="3000">
              <a:latin typeface="+mj-lt"/>
              <a:cs typeface="Times New Roman" pitchFamily="18" charset="0"/>
            </a:endParaRPr>
          </a:p>
          <a:p>
            <a:pPr marL="0" indent="0">
              <a:buNone/>
            </a:pPr>
            <a:r>
              <a:rPr lang="vi-VN" sz="3000" smtClean="0">
                <a:latin typeface="+mj-lt"/>
              </a:rPr>
              <a:t> </a:t>
            </a:r>
            <a:endParaRPr lang="vi-VN" sz="3000">
              <a:latin typeface="+mj-lt"/>
            </a:endParaRPr>
          </a:p>
        </p:txBody>
      </p:sp>
      <p:sp>
        <p:nvSpPr>
          <p:cNvPr id="4" name="Smiley Face 3"/>
          <p:cNvSpPr/>
          <p:nvPr/>
        </p:nvSpPr>
        <p:spPr>
          <a:xfrm>
            <a:off x="827584" y="4077072"/>
            <a:ext cx="576064" cy="792088"/>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669590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a:t>CÂU HỎI LƯỢNG GIÁ</a:t>
            </a:r>
            <a:endParaRPr lang="vi-VN"/>
          </a:p>
        </p:txBody>
      </p:sp>
      <p:sp>
        <p:nvSpPr>
          <p:cNvPr id="3" name="Content Placeholder 2"/>
          <p:cNvSpPr>
            <a:spLocks noGrp="1"/>
          </p:cNvSpPr>
          <p:nvPr>
            <p:ph idx="1"/>
          </p:nvPr>
        </p:nvSpPr>
        <p:spPr>
          <a:xfrm>
            <a:off x="467544" y="1268760"/>
            <a:ext cx="8229600" cy="5400600"/>
          </a:xfrm>
        </p:spPr>
        <p:txBody>
          <a:bodyPr>
            <a:noAutofit/>
          </a:bodyPr>
          <a:lstStyle/>
          <a:p>
            <a:pPr marL="0" indent="0">
              <a:buNone/>
            </a:pPr>
            <a:r>
              <a:rPr lang="vi-VN" sz="2600" b="1" smtClean="0">
                <a:latin typeface="+mj-lt"/>
              </a:rPr>
              <a:t>Câu 4</a:t>
            </a:r>
            <a:r>
              <a:rPr lang="vi-VN" sz="2600" smtClean="0">
                <a:latin typeface="+mj-lt"/>
              </a:rPr>
              <a:t>: chẩn đoán phân loại SHHC sau đây là đúng:</a:t>
            </a:r>
          </a:p>
          <a:p>
            <a:pPr marL="514350" indent="-514350">
              <a:buFont typeface="+mj-lt"/>
              <a:buAutoNum type="alphaUcPeriod"/>
            </a:pPr>
            <a:r>
              <a:rPr lang="vi-VN" sz="2600" b="1">
                <a:latin typeface="+mj-lt"/>
              </a:rPr>
              <a:t>Nhóm I (giảm oxy máu, không có tăng CO2</a:t>
            </a:r>
            <a:r>
              <a:rPr lang="vi-VN" sz="2600" b="1" smtClean="0">
                <a:latin typeface="+mj-lt"/>
              </a:rPr>
              <a:t>):</a:t>
            </a:r>
            <a:r>
              <a:rPr lang="vi-VN" sz="2600" i="1">
                <a:latin typeface="+mj-lt"/>
              </a:rPr>
              <a:t>PaCO2 &gt; 45mmHg, toan hô hấp pH &lt; </a:t>
            </a:r>
            <a:r>
              <a:rPr lang="vi-VN" sz="2600" i="1" smtClean="0">
                <a:latin typeface="+mj-lt"/>
              </a:rPr>
              <a:t>7,35</a:t>
            </a:r>
          </a:p>
          <a:p>
            <a:pPr marL="514350" indent="-514350">
              <a:buFont typeface="+mj-lt"/>
              <a:buAutoNum type="alphaUcPeriod"/>
            </a:pPr>
            <a:r>
              <a:rPr lang="vi-VN" sz="2600" b="1">
                <a:latin typeface="+mj-lt"/>
              </a:rPr>
              <a:t>Nhóm II (giảm thông khí phế nang</a:t>
            </a:r>
            <a:r>
              <a:rPr lang="vi-VN" sz="2600" b="1" smtClean="0">
                <a:latin typeface="+mj-lt"/>
              </a:rPr>
              <a:t>):</a:t>
            </a:r>
            <a:r>
              <a:rPr lang="vi-VN" sz="2600" i="1" smtClean="0">
                <a:latin typeface="+mj-lt"/>
              </a:rPr>
              <a:t>PaO2 </a:t>
            </a:r>
            <a:r>
              <a:rPr lang="vi-VN" sz="2600" i="1">
                <a:latin typeface="+mj-lt"/>
              </a:rPr>
              <a:t>&lt; 60mmHg, PaCO2 &gt; 45mmHg, toan hô hấp hoặc toan hỗn hợp (phối hợp với tăng acid lactic máu</a:t>
            </a:r>
            <a:r>
              <a:rPr lang="vi-VN" sz="2600" i="1" smtClean="0">
                <a:latin typeface="+mj-lt"/>
              </a:rPr>
              <a:t>).</a:t>
            </a:r>
          </a:p>
          <a:p>
            <a:pPr marL="514350" indent="-514350">
              <a:buFont typeface="+mj-lt"/>
              <a:buAutoNum type="alphaUcPeriod"/>
            </a:pPr>
            <a:r>
              <a:rPr lang="vi-VN" sz="2600" b="1">
                <a:latin typeface="+mj-lt"/>
              </a:rPr>
              <a:t>Nhóm III (phối hợp cả 2 loại</a:t>
            </a:r>
            <a:r>
              <a:rPr lang="vi-VN" sz="2600" b="1" smtClean="0">
                <a:latin typeface="+mj-lt"/>
              </a:rPr>
              <a:t>):</a:t>
            </a:r>
            <a:r>
              <a:rPr lang="vi-VN" sz="2600" i="1">
                <a:latin typeface="+mj-lt"/>
              </a:rPr>
              <a:t> PaO2 &lt; 60mmHg, SaO2 &lt; 90%, PaCO2 bình thường hoặc hạ, thường kèm theo kiềm hô hấp do tăng thông khí phế nang hay toan chuyển hóa do tăng acid lactic</a:t>
            </a:r>
            <a:r>
              <a:rPr lang="vi-VN" sz="2600" i="1" smtClean="0">
                <a:latin typeface="+mj-lt"/>
              </a:rPr>
              <a:t>.</a:t>
            </a:r>
          </a:p>
          <a:p>
            <a:pPr marL="514350" indent="-514350">
              <a:buFont typeface="+mj-lt"/>
              <a:buAutoNum type="alphaUcPeriod"/>
            </a:pPr>
            <a:r>
              <a:rPr lang="vi-VN" sz="2600" b="1">
                <a:latin typeface="+mj-lt"/>
              </a:rPr>
              <a:t>Nhóm II (giảm thông khí phế nang):</a:t>
            </a:r>
            <a:r>
              <a:rPr lang="vi-VN" sz="2600">
                <a:latin typeface="+mj-lt"/>
              </a:rPr>
              <a:t> </a:t>
            </a:r>
            <a:r>
              <a:rPr lang="vi-VN" sz="2600" i="1">
                <a:latin typeface="+mj-lt"/>
              </a:rPr>
              <a:t>PaCO2 &gt; 45mmHg, toan hô hấp pH &lt; 7,35</a:t>
            </a:r>
          </a:p>
          <a:p>
            <a:pPr marL="514350" indent="-514350">
              <a:buFont typeface="+mj-lt"/>
              <a:buAutoNum type="alphaUcPeriod"/>
            </a:pPr>
            <a:endParaRPr lang="vi-VN" sz="2600" i="1" smtClean="0">
              <a:latin typeface="+mj-lt"/>
            </a:endParaRPr>
          </a:p>
          <a:p>
            <a:pPr marL="0" indent="0">
              <a:buNone/>
            </a:pPr>
            <a:endParaRPr lang="vi-VN" sz="2600" i="1">
              <a:latin typeface="+mj-lt"/>
            </a:endParaRPr>
          </a:p>
          <a:p>
            <a:pPr marL="514350" indent="-514350">
              <a:buFont typeface="+mj-lt"/>
              <a:buAutoNum type="alphaUcPeriod"/>
            </a:pPr>
            <a:endParaRPr lang="vi-VN" sz="2600">
              <a:latin typeface="+mj-lt"/>
            </a:endParaRPr>
          </a:p>
        </p:txBody>
      </p:sp>
      <p:sp>
        <p:nvSpPr>
          <p:cNvPr id="4" name="Smiley Face 3"/>
          <p:cNvSpPr/>
          <p:nvPr/>
        </p:nvSpPr>
        <p:spPr>
          <a:xfrm>
            <a:off x="444228" y="5445224"/>
            <a:ext cx="576064" cy="648072"/>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792961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4000" b="1" smtClean="0"/>
              <a:t>GIẢI PHẪU</a:t>
            </a:r>
            <a:endParaRPr lang="vi-VN" sz="4000" b="1"/>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044" y="1556792"/>
            <a:ext cx="8458420" cy="5112568"/>
          </a:xfrm>
        </p:spPr>
      </p:pic>
    </p:spTree>
    <p:extLst>
      <p:ext uri="{BB962C8B-B14F-4D97-AF65-F5344CB8AC3E}">
        <p14:creationId xmlns:p14="http://schemas.microsoft.com/office/powerpoint/2010/main" val="259230551"/>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k-you-note.jpg"/>
          <p:cNvPicPr>
            <a:picLocks noGrp="1" noChangeAspect="1"/>
          </p:cNvPicPr>
          <p:nvPr>
            <p:ph idx="1"/>
          </p:nvPr>
        </p:nvPicPr>
        <p:blipFill>
          <a:blip r:embed="rId2"/>
          <a:stretch>
            <a:fillRect/>
          </a:stretch>
        </p:blipFill>
        <p:spPr>
          <a:xfrm>
            <a:off x="228600" y="228600"/>
            <a:ext cx="8610600" cy="6324600"/>
          </a:xfrm>
        </p:spPr>
      </p:pic>
    </p:spTree>
    <p:extLst>
      <p:ext uri="{BB962C8B-B14F-4D97-AF65-F5344CB8AC3E}">
        <p14:creationId xmlns:p14="http://schemas.microsoft.com/office/powerpoint/2010/main" val="38709181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smtClean="0">
                <a:latin typeface="Times New Roman" pitchFamily="18" charset="0"/>
                <a:cs typeface="Times New Roman" pitchFamily="18" charset="0"/>
              </a:rPr>
              <a:t>ĐẠI CƯƠNG</a:t>
            </a:r>
            <a:endParaRPr lang="vi-VN" sz="4000" b="1">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pPr fontAlgn="base"/>
            <a:r>
              <a:rPr lang="vi-VN" sz="2800">
                <a:latin typeface="+mj-lt"/>
              </a:rPr>
              <a:t>Suy hô hấp khi hệ thống hô hấp không còn đảm bảo 1 trong 2 chức năng cung cấp oxy và đào thải CO2. Suy hô hấp là một hội chứng chứ không phải là một bệnh.</a:t>
            </a:r>
          </a:p>
          <a:p>
            <a:pPr fontAlgn="base"/>
            <a:r>
              <a:rPr lang="vi-VN" sz="2800">
                <a:latin typeface="+mj-lt"/>
              </a:rPr>
              <a:t>Biểu hiện lâm sàng của suy hô hấp cấp và mạn hoàn toàn khác nhau. suy hô hấp cấp có rối loạn khí máu và toan kiềm đe dọa tính mạng, còn suy hô hấp mạn biểu hiện không rõ và yên lặng.</a:t>
            </a:r>
          </a:p>
          <a:p>
            <a:pPr marL="0" indent="0">
              <a:buNone/>
            </a:pPr>
            <a:endParaRPr lang="vi-VN" sz="2800">
              <a:latin typeface="+mj-lt"/>
            </a:endParaRPr>
          </a:p>
        </p:txBody>
      </p:sp>
    </p:spTree>
    <p:extLst>
      <p:ext uri="{BB962C8B-B14F-4D97-AF65-F5344CB8AC3E}">
        <p14:creationId xmlns:p14="http://schemas.microsoft.com/office/powerpoint/2010/main" val="2113015503"/>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latin typeface="Times New Roman" pitchFamily="18" charset="0"/>
                <a:cs typeface="Times New Roman" pitchFamily="18" charset="0"/>
              </a:rPr>
              <a:t>ĐẠI CƯƠNG</a:t>
            </a:r>
            <a:endParaRPr lang="vi-VN" sz="4000" b="1">
              <a:latin typeface="Times New Roman" pitchFamily="18" charset="0"/>
              <a:cs typeface="Times New Roman" pitchFamily="18" charset="0"/>
            </a:endParaRPr>
          </a:p>
        </p:txBody>
      </p:sp>
      <p:sp>
        <p:nvSpPr>
          <p:cNvPr id="5" name="TextBox 4"/>
          <p:cNvSpPr txBox="1"/>
          <p:nvPr/>
        </p:nvSpPr>
        <p:spPr>
          <a:xfrm>
            <a:off x="251520" y="1164134"/>
            <a:ext cx="4536504" cy="5693866"/>
          </a:xfrm>
          <a:prstGeom prst="rect">
            <a:avLst/>
          </a:prstGeom>
          <a:noFill/>
        </p:spPr>
        <p:txBody>
          <a:bodyPr wrap="square" rtlCol="0">
            <a:spAutoFit/>
          </a:bodyPr>
          <a:lstStyle/>
          <a:p>
            <a:pPr marL="457200" indent="-457200">
              <a:buFont typeface="Wingdings" pitchFamily="2" charset="2"/>
              <a:buChar char="v"/>
            </a:pPr>
            <a:r>
              <a:rPr lang="vi-VN" sz="2600" b="1">
                <a:latin typeface="+mj-lt"/>
              </a:rPr>
              <a:t>Suy hô hấp do giảm oxy </a:t>
            </a:r>
            <a:r>
              <a:rPr lang="vi-VN" sz="2600" b="1" smtClean="0">
                <a:latin typeface="+mj-lt"/>
              </a:rPr>
              <a:t>máu</a:t>
            </a:r>
            <a:r>
              <a:rPr lang="vi-VN" sz="2600" smtClean="0">
                <a:latin typeface="+mj-lt"/>
              </a:rPr>
              <a:t>:</a:t>
            </a:r>
          </a:p>
          <a:p>
            <a:pPr marL="457200" indent="-457200">
              <a:buFont typeface="Arial" pitchFamily="34" charset="0"/>
              <a:buChar char="•"/>
            </a:pPr>
            <a:r>
              <a:rPr lang="vi-VN" sz="2600">
                <a:latin typeface="+mj-lt"/>
              </a:rPr>
              <a:t>Xảy ra khi tổn thương sự trao đổi khí bình thường, PaO2 &lt; 60mmHg, SpO2 &lt; 90% khi FiO2 ³ 60%, gây thở nhanh làm giảm PaCO2. </a:t>
            </a:r>
            <a:endParaRPr lang="vi-VN" sz="2600" smtClean="0">
              <a:latin typeface="+mj-lt"/>
            </a:endParaRPr>
          </a:p>
          <a:p>
            <a:pPr marL="457200" indent="-457200">
              <a:buFont typeface="Arial" pitchFamily="34" charset="0"/>
              <a:buChar char="•"/>
            </a:pPr>
            <a:r>
              <a:rPr lang="vi-VN" sz="2600" smtClean="0">
                <a:latin typeface="+mj-lt"/>
              </a:rPr>
              <a:t>suy </a:t>
            </a:r>
            <a:r>
              <a:rPr lang="vi-VN" sz="2600">
                <a:latin typeface="+mj-lt"/>
              </a:rPr>
              <a:t>hô hấp giảm oxy cấp có sự thay đổi  tri giác đột ngột còn suy hô hấp mạn có thể thấy đa hồng cầu hay tâm phế.</a:t>
            </a:r>
            <a:endParaRPr lang="vi-VN" sz="2600" smtClean="0">
              <a:latin typeface="+mj-lt"/>
            </a:endParaRPr>
          </a:p>
          <a:p>
            <a:endParaRPr lang="en-US" sz="2600" smtClean="0">
              <a:latin typeface="+mj-lt"/>
            </a:endParaRPr>
          </a:p>
          <a:p>
            <a:endParaRPr lang="vi-VN" sz="2600">
              <a:latin typeface="+mj-lt"/>
            </a:endParaRPr>
          </a:p>
        </p:txBody>
      </p:sp>
      <p:sp>
        <p:nvSpPr>
          <p:cNvPr id="6" name="TextBox 5"/>
          <p:cNvSpPr txBox="1"/>
          <p:nvPr/>
        </p:nvSpPr>
        <p:spPr>
          <a:xfrm>
            <a:off x="4788024" y="1164134"/>
            <a:ext cx="4176464" cy="5293757"/>
          </a:xfrm>
          <a:prstGeom prst="rect">
            <a:avLst/>
          </a:prstGeom>
          <a:noFill/>
        </p:spPr>
        <p:txBody>
          <a:bodyPr wrap="square" rtlCol="0">
            <a:spAutoFit/>
          </a:bodyPr>
          <a:lstStyle/>
          <a:p>
            <a:pPr marL="457200" indent="-457200" fontAlgn="base">
              <a:buFont typeface="Wingdings" pitchFamily="2" charset="2"/>
              <a:buChar char="v"/>
            </a:pPr>
            <a:r>
              <a:rPr lang="vi-VN" sz="2600" b="1">
                <a:latin typeface="+mj-lt"/>
              </a:rPr>
              <a:t>Suy hô hấp do tăng CO2 máu</a:t>
            </a:r>
          </a:p>
          <a:p>
            <a:pPr marL="457200" indent="-457200" fontAlgn="base">
              <a:buFont typeface="Arial" pitchFamily="34" charset="0"/>
              <a:buChar char="•"/>
            </a:pPr>
            <a:r>
              <a:rPr lang="vi-VN" sz="2600">
                <a:latin typeface="+mj-lt"/>
              </a:rPr>
              <a:t>Xảy ra do ứ CO2, PaCO2 &gt; 45mmHg, pH &lt; 7,35. suy hô hấp do tăng CO2 mạn như COPD, CO2 tăng trong thời gian dài gây sự bù trừ ở thận làm tăng HCO3-.</a:t>
            </a:r>
          </a:p>
          <a:p>
            <a:pPr marL="457200" indent="-457200" fontAlgn="base">
              <a:buFont typeface="Arial" pitchFamily="34" charset="0"/>
              <a:buChar char="•"/>
            </a:pPr>
            <a:r>
              <a:rPr lang="vi-VN" sz="2600">
                <a:latin typeface="+mj-lt"/>
              </a:rPr>
              <a:t>Một số trường hợp suy hô hấp vừa tăng CO2 vừa giảm O2 máu.</a:t>
            </a:r>
          </a:p>
          <a:p>
            <a:pPr marL="457200" indent="-457200">
              <a:buFont typeface="Arial" pitchFamily="34" charset="0"/>
              <a:buChar char="•"/>
            </a:pPr>
            <a:endParaRPr lang="vi-VN" sz="2600">
              <a:latin typeface="+mj-lt"/>
            </a:endParaRPr>
          </a:p>
        </p:txBody>
      </p:sp>
    </p:spTree>
    <p:extLst>
      <p:ext uri="{BB962C8B-B14F-4D97-AF65-F5344CB8AC3E}">
        <p14:creationId xmlns:p14="http://schemas.microsoft.com/office/powerpoint/2010/main" val="2267984293"/>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latin typeface="Times New Roman" pitchFamily="18" charset="0"/>
                <a:cs typeface="Times New Roman" pitchFamily="18" charset="0"/>
              </a:rPr>
              <a:t>NGUYÊN NHÂN</a:t>
            </a:r>
            <a:endParaRPr lang="vi-VN" sz="4000" b="1">
              <a:latin typeface="Times New Roman" pitchFamily="18" charset="0"/>
              <a:cs typeface="Times New Roman" pitchFamily="18" charset="0"/>
            </a:endParaRPr>
          </a:p>
        </p:txBody>
      </p:sp>
      <p:sp>
        <p:nvSpPr>
          <p:cNvPr id="3" name="Content Placeholder 2"/>
          <p:cNvSpPr>
            <a:spLocks noGrp="1"/>
          </p:cNvSpPr>
          <p:nvPr>
            <p:ph idx="1"/>
          </p:nvPr>
        </p:nvSpPr>
        <p:spPr>
          <a:xfrm>
            <a:off x="611560" y="1412776"/>
            <a:ext cx="8229600" cy="5246043"/>
          </a:xfrm>
        </p:spPr>
        <p:txBody>
          <a:bodyPr>
            <a:normAutofit/>
          </a:bodyPr>
          <a:lstStyle/>
          <a:p>
            <a:pPr marL="514350" indent="-514350">
              <a:buAutoNum type="arabicPeriod"/>
            </a:pPr>
            <a:r>
              <a:rPr lang="vi-VN" sz="2800" b="1" smtClean="0">
                <a:latin typeface="+mj-lt"/>
                <a:cs typeface="Times New Roman" pitchFamily="18" charset="0"/>
              </a:rPr>
              <a:t>Suy hô hấp do giảm oxy máu</a:t>
            </a:r>
            <a:endParaRPr lang="en-US" sz="2800" b="1" smtClean="0">
              <a:latin typeface="+mj-lt"/>
              <a:cs typeface="Times New Roman" pitchFamily="18" charset="0"/>
            </a:endParaRPr>
          </a:p>
          <a:p>
            <a:pPr lvl="1">
              <a:buFont typeface="Wingdings" pitchFamily="2" charset="2"/>
              <a:buChar char="ü"/>
            </a:pPr>
            <a:r>
              <a:rPr lang="vi-VN" smtClean="0">
                <a:latin typeface="+mj-lt"/>
              </a:rPr>
              <a:t>Shunt</a:t>
            </a:r>
            <a:endParaRPr lang="en-US" smtClean="0">
              <a:latin typeface="+mj-lt"/>
            </a:endParaRPr>
          </a:p>
          <a:p>
            <a:pPr lvl="1">
              <a:buFont typeface="Wingdings" pitchFamily="2" charset="2"/>
              <a:buChar char="ü"/>
            </a:pPr>
            <a:r>
              <a:rPr lang="vi-VN">
                <a:latin typeface="+mj-lt"/>
              </a:rPr>
              <a:t>Sự bất tương hợp thông khí tưới </a:t>
            </a:r>
            <a:r>
              <a:rPr lang="vi-VN" smtClean="0">
                <a:latin typeface="+mj-lt"/>
              </a:rPr>
              <a:t>máu</a:t>
            </a:r>
          </a:p>
          <a:p>
            <a:pPr lvl="1">
              <a:buFont typeface="Wingdings" pitchFamily="2" charset="2"/>
              <a:buChar char="ü"/>
            </a:pPr>
            <a:r>
              <a:rPr lang="vi-VN">
                <a:latin typeface="+mj-lt"/>
              </a:rPr>
              <a:t>Giảm nòng độ ô xy hít </a:t>
            </a:r>
            <a:r>
              <a:rPr lang="vi-VN" smtClean="0">
                <a:latin typeface="+mj-lt"/>
              </a:rPr>
              <a:t>vào</a:t>
            </a:r>
          </a:p>
          <a:p>
            <a:pPr lvl="1">
              <a:buFont typeface="Wingdings" pitchFamily="2" charset="2"/>
              <a:buChar char="ü"/>
            </a:pPr>
            <a:r>
              <a:rPr lang="vi-VN">
                <a:latin typeface="+mj-lt"/>
              </a:rPr>
              <a:t>Giảm thông </a:t>
            </a:r>
            <a:r>
              <a:rPr lang="vi-VN" smtClean="0">
                <a:latin typeface="+mj-lt"/>
              </a:rPr>
              <a:t>khí</a:t>
            </a:r>
          </a:p>
          <a:p>
            <a:pPr lvl="1">
              <a:buFont typeface="Wingdings" pitchFamily="2" charset="2"/>
              <a:buChar char="ü"/>
            </a:pPr>
            <a:r>
              <a:rPr lang="vi-VN">
                <a:latin typeface="+mj-lt"/>
              </a:rPr>
              <a:t>Giảm tưới </a:t>
            </a:r>
            <a:r>
              <a:rPr lang="vi-VN" smtClean="0">
                <a:latin typeface="+mj-lt"/>
              </a:rPr>
              <a:t>máu</a:t>
            </a:r>
          </a:p>
          <a:p>
            <a:pPr lvl="1">
              <a:buFont typeface="Wingdings" pitchFamily="2" charset="2"/>
              <a:buChar char="ü"/>
            </a:pPr>
            <a:r>
              <a:rPr lang="vi-VN">
                <a:latin typeface="+mj-lt"/>
              </a:rPr>
              <a:t>Sự ô xy hóa máu tĩnh mạch trộn </a:t>
            </a:r>
            <a:r>
              <a:rPr lang="vi-VN" smtClean="0">
                <a:latin typeface="+mj-lt"/>
              </a:rPr>
              <a:t>giảm</a:t>
            </a:r>
            <a:endParaRPr lang="en-US" smtClean="0">
              <a:latin typeface="+mj-lt"/>
              <a:cs typeface="Times New Roman" pitchFamily="18" charset="0"/>
            </a:endParaRPr>
          </a:p>
          <a:p>
            <a:pPr marL="0" indent="0">
              <a:buNone/>
            </a:pPr>
            <a:endParaRPr lang="vi-VN" sz="2800">
              <a:latin typeface="+mj-lt"/>
              <a:cs typeface="Times New Roman" pitchFamily="18" charset="0"/>
            </a:endParaRPr>
          </a:p>
        </p:txBody>
      </p:sp>
    </p:spTree>
    <p:extLst>
      <p:ext uri="{BB962C8B-B14F-4D97-AF65-F5344CB8AC3E}">
        <p14:creationId xmlns:p14="http://schemas.microsoft.com/office/powerpoint/2010/main" val="48857895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NGUYÊN NHÂN</a:t>
            </a:r>
            <a:endParaRPr lang="vi-VN"/>
          </a:p>
        </p:txBody>
      </p:sp>
      <p:sp>
        <p:nvSpPr>
          <p:cNvPr id="3" name="Content Placeholder 2"/>
          <p:cNvSpPr>
            <a:spLocks noGrp="1"/>
          </p:cNvSpPr>
          <p:nvPr>
            <p:ph idx="1"/>
          </p:nvPr>
        </p:nvSpPr>
        <p:spPr/>
        <p:txBody>
          <a:bodyPr>
            <a:normAutofit/>
          </a:bodyPr>
          <a:lstStyle/>
          <a:p>
            <a:pPr marL="0" indent="0">
              <a:buNone/>
            </a:pPr>
            <a:r>
              <a:rPr lang="en-US" sz="2800" b="1" smtClean="0">
                <a:latin typeface="Times New Roman" pitchFamily="18" charset="0"/>
                <a:cs typeface="Times New Roman" pitchFamily="18" charset="0"/>
              </a:rPr>
              <a:t>2.</a:t>
            </a:r>
            <a:r>
              <a:rPr lang="en-US" sz="2800" smtClean="0">
                <a:latin typeface="Times New Roman" pitchFamily="18" charset="0"/>
                <a:cs typeface="Times New Roman" pitchFamily="18" charset="0"/>
              </a:rPr>
              <a:t> </a:t>
            </a:r>
            <a:r>
              <a:rPr lang="pl-PL" sz="2800" b="1">
                <a:latin typeface="Times New Roman" pitchFamily="18" charset="0"/>
                <a:cs typeface="Times New Roman" pitchFamily="18" charset="0"/>
              </a:rPr>
              <a:t>Suy hô hấp do tăng CO</a:t>
            </a:r>
            <a:r>
              <a:rPr lang="pl-PL" sz="2800" b="1" baseline="-25000">
                <a:latin typeface="Times New Roman" pitchFamily="18" charset="0"/>
                <a:cs typeface="Times New Roman" pitchFamily="18" charset="0"/>
              </a:rPr>
              <a:t>2 </a:t>
            </a:r>
            <a:r>
              <a:rPr lang="pl-PL" sz="2800" b="1" smtClean="0">
                <a:latin typeface="Times New Roman" pitchFamily="18" charset="0"/>
                <a:cs typeface="Times New Roman" pitchFamily="18" charset="0"/>
              </a:rPr>
              <a:t>máu</a:t>
            </a:r>
            <a:endParaRPr lang="en-US" sz="2800" b="1" smtClean="0">
              <a:latin typeface="Times New Roman" pitchFamily="18" charset="0"/>
              <a:cs typeface="Times New Roman" pitchFamily="18" charset="0"/>
            </a:endParaRPr>
          </a:p>
          <a:p>
            <a:pPr lvl="1">
              <a:buFont typeface="Wingdings" pitchFamily="2" charset="2"/>
              <a:buChar char="ü"/>
            </a:pPr>
            <a:r>
              <a:rPr lang="vi-VN">
                <a:latin typeface="Times New Roman" pitchFamily="18" charset="0"/>
                <a:cs typeface="Times New Roman" pitchFamily="18" charset="0"/>
              </a:rPr>
              <a:t>Tăng sản xuất </a:t>
            </a:r>
            <a:r>
              <a:rPr lang="vi-VN" smtClean="0">
                <a:latin typeface="Times New Roman" pitchFamily="18" charset="0"/>
                <a:cs typeface="Times New Roman" pitchFamily="18" charset="0"/>
              </a:rPr>
              <a:t>CO</a:t>
            </a:r>
            <a:r>
              <a:rPr lang="vi-VN" baseline="-25000" smtClean="0">
                <a:latin typeface="Times New Roman" pitchFamily="18" charset="0"/>
                <a:cs typeface="Times New Roman" pitchFamily="18" charset="0"/>
              </a:rPr>
              <a:t>2</a:t>
            </a:r>
            <a:endParaRPr lang="vi-VN">
              <a:latin typeface="Times New Roman" pitchFamily="18" charset="0"/>
              <a:cs typeface="Times New Roman" pitchFamily="18" charset="0"/>
            </a:endParaRPr>
          </a:p>
          <a:p>
            <a:pPr lvl="1">
              <a:buFont typeface="Wingdings" pitchFamily="2" charset="2"/>
              <a:buChar char="ü"/>
            </a:pPr>
            <a:r>
              <a:rPr lang="vi-VN">
                <a:latin typeface="Times New Roman" pitchFamily="18" charset="0"/>
                <a:cs typeface="Times New Roman" pitchFamily="18" charset="0"/>
              </a:rPr>
              <a:t>Tăng khoảng </a:t>
            </a:r>
            <a:r>
              <a:rPr lang="vi-VN" smtClean="0">
                <a:latin typeface="Times New Roman" pitchFamily="18" charset="0"/>
                <a:cs typeface="Times New Roman" pitchFamily="18" charset="0"/>
              </a:rPr>
              <a:t>chết</a:t>
            </a:r>
          </a:p>
          <a:p>
            <a:pPr lvl="1">
              <a:buFont typeface="Wingdings" pitchFamily="2" charset="2"/>
              <a:buChar char="ü"/>
            </a:pPr>
            <a:r>
              <a:rPr lang="vi-VN">
                <a:latin typeface="Times New Roman" pitchFamily="18" charset="0"/>
                <a:cs typeface="Times New Roman" pitchFamily="18" charset="0"/>
              </a:rPr>
              <a:t>Giảm thông khí </a:t>
            </a:r>
            <a:r>
              <a:rPr lang="vi-VN" smtClean="0">
                <a:latin typeface="Times New Roman" pitchFamily="18" charset="0"/>
                <a:cs typeface="Times New Roman" pitchFamily="18" charset="0"/>
              </a:rPr>
              <a:t>phút</a:t>
            </a:r>
          </a:p>
          <a:p>
            <a:pPr lvl="1">
              <a:buFont typeface="Wingdings" pitchFamily="2" charset="2"/>
              <a:buChar char="ü"/>
            </a:pP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1832194035"/>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Times New Roman" pitchFamily="18" charset="0"/>
                <a:cs typeface="Times New Roman" pitchFamily="18" charset="0"/>
              </a:rPr>
              <a:t>NGUYÊN NHÂN</a:t>
            </a:r>
            <a:endParaRPr lang="vi-VN"/>
          </a:p>
        </p:txBody>
      </p:sp>
      <p:sp>
        <p:nvSpPr>
          <p:cNvPr id="3" name="Content Placeholder 2"/>
          <p:cNvSpPr>
            <a:spLocks noGrp="1"/>
          </p:cNvSpPr>
          <p:nvPr>
            <p:ph idx="1"/>
          </p:nvPr>
        </p:nvSpPr>
        <p:spPr/>
        <p:txBody>
          <a:bodyPr>
            <a:noAutofit/>
          </a:bodyPr>
          <a:lstStyle/>
          <a:p>
            <a:pPr marL="0" indent="0">
              <a:buNone/>
            </a:pPr>
            <a:r>
              <a:rPr lang="vi-VN" sz="2800" b="1" smtClean="0">
                <a:latin typeface="+mj-lt"/>
              </a:rPr>
              <a:t>3. </a:t>
            </a:r>
            <a:r>
              <a:rPr lang="vi-VN" sz="2800" b="1">
                <a:latin typeface="+mj-lt"/>
              </a:rPr>
              <a:t>Suy hô hấp nguyên nhân tổng </a:t>
            </a:r>
            <a:r>
              <a:rPr lang="vi-VN" sz="2800" b="1" smtClean="0">
                <a:latin typeface="+mj-lt"/>
              </a:rPr>
              <a:t>hợp</a:t>
            </a:r>
          </a:p>
          <a:p>
            <a:pPr fontAlgn="base"/>
            <a:r>
              <a:rPr lang="vi-VN" sz="2800">
                <a:latin typeface="+mj-lt"/>
              </a:rPr>
              <a:t>Thường gặp sau phẫu thuật, đặc biệt sau phẫu thuật bụng trên.</a:t>
            </a:r>
          </a:p>
          <a:p>
            <a:pPr fontAlgn="base"/>
            <a:r>
              <a:rPr lang="vi-VN" sz="2800">
                <a:latin typeface="+mj-lt"/>
              </a:rPr>
              <a:t>Những bất thường về sự oxy hóa máu </a:t>
            </a:r>
            <a:endParaRPr lang="vi-VN" sz="2800" smtClean="0">
              <a:latin typeface="+mj-lt"/>
            </a:endParaRPr>
          </a:p>
          <a:p>
            <a:pPr fontAlgn="base"/>
            <a:r>
              <a:rPr lang="vi-VN" sz="2800" smtClean="0">
                <a:latin typeface="+mj-lt"/>
              </a:rPr>
              <a:t>Phẫu </a:t>
            </a:r>
            <a:r>
              <a:rPr lang="vi-VN" sz="2800">
                <a:latin typeface="+mj-lt"/>
              </a:rPr>
              <a:t>thuật hoặc đau phối hợp làm bất thường chức năng của cơ hoành.</a:t>
            </a:r>
          </a:p>
          <a:p>
            <a:pPr fontAlgn="base"/>
            <a:r>
              <a:rPr lang="vi-VN" sz="2800">
                <a:latin typeface="+mj-lt"/>
              </a:rPr>
              <a:t>Phù mô kẽ làm tắc những đường dẫn khí nhỏ.</a:t>
            </a:r>
          </a:p>
          <a:p>
            <a:pPr fontAlgn="base"/>
            <a:r>
              <a:rPr lang="vi-VN" sz="2800">
                <a:latin typeface="+mj-lt"/>
              </a:rPr>
              <a:t>Giảm thông khí </a:t>
            </a:r>
            <a:endParaRPr lang="vi-VN" sz="2800" smtClean="0">
              <a:latin typeface="+mj-lt"/>
            </a:endParaRPr>
          </a:p>
          <a:p>
            <a:pPr fontAlgn="base"/>
            <a:r>
              <a:rPr lang="vi-VN" sz="2800" smtClean="0">
                <a:latin typeface="+mj-lt"/>
              </a:rPr>
              <a:t>Bệnh </a:t>
            </a:r>
            <a:r>
              <a:rPr lang="vi-VN" sz="2800">
                <a:latin typeface="+mj-lt"/>
              </a:rPr>
              <a:t>phổi có sẵn góp phần gây suy hô hấp sau phẫu thuật.</a:t>
            </a:r>
          </a:p>
          <a:p>
            <a:pPr marL="0" indent="0">
              <a:buNone/>
            </a:pPr>
            <a:endParaRPr lang="vi-VN" sz="2800">
              <a:latin typeface="+mj-lt"/>
            </a:endParaRPr>
          </a:p>
        </p:txBody>
      </p:sp>
    </p:spTree>
    <p:extLst>
      <p:ext uri="{BB962C8B-B14F-4D97-AF65-F5344CB8AC3E}">
        <p14:creationId xmlns:p14="http://schemas.microsoft.com/office/powerpoint/2010/main" val="499134553"/>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2039</Words>
  <Application>Microsoft Office PowerPoint</Application>
  <PresentationFormat>On-screen Show (4:3)</PresentationFormat>
  <Paragraphs>257</Paragraphs>
  <Slides>40</Slides>
  <Notes>0</Notes>
  <HiddenSlides>0</HiddenSlides>
  <MMClips>0</MMClips>
  <ScaleCrop>false</ScaleCrop>
  <HeadingPairs>
    <vt:vector size="4" baseType="variant">
      <vt:variant>
        <vt:lpstr>Theme</vt:lpstr>
      </vt:variant>
      <vt:variant>
        <vt:i4>5</vt:i4>
      </vt:variant>
      <vt:variant>
        <vt:lpstr>Slide Titles</vt:lpstr>
      </vt:variant>
      <vt:variant>
        <vt:i4>40</vt:i4>
      </vt:variant>
    </vt:vector>
  </HeadingPairs>
  <TitlesOfParts>
    <vt:vector size="45" baseType="lpstr">
      <vt:lpstr>Office Theme</vt:lpstr>
      <vt:lpstr>1_Office Theme</vt:lpstr>
      <vt:lpstr>2_Office Theme</vt:lpstr>
      <vt:lpstr>3_Office Theme</vt:lpstr>
      <vt:lpstr>4_Office Theme</vt:lpstr>
      <vt:lpstr>CHỦ ĐỀ: CHĂM SÓC BỆNH NHÂN SUY HÔ HẤP CẤP </vt:lpstr>
      <vt:lpstr>PowerPoint Presentation</vt:lpstr>
      <vt:lpstr>NỘI DUNG</vt:lpstr>
      <vt:lpstr>GIẢI PHẪU</vt:lpstr>
      <vt:lpstr>ĐẠI CƯƠNG</vt:lpstr>
      <vt:lpstr>ĐẠI CƯƠNG</vt:lpstr>
      <vt:lpstr>NGUYÊN NHÂN</vt:lpstr>
      <vt:lpstr>NGUYÊN NHÂN</vt:lpstr>
      <vt:lpstr>NGUYÊN NHÂN</vt:lpstr>
      <vt:lpstr>TRIỆU CHỨNG</vt:lpstr>
      <vt:lpstr>TRIỆU CHỨNG</vt:lpstr>
      <vt:lpstr>TRIỆU CHỨNG</vt:lpstr>
      <vt:lpstr>TRIỆU CHỨNG</vt:lpstr>
      <vt:lpstr>TRIỆU CHỨNG</vt:lpstr>
      <vt:lpstr>TRIỆU CHỨNG</vt:lpstr>
      <vt:lpstr>CHẨN ĐOÁN</vt:lpstr>
      <vt:lpstr>CHẨN ĐOÁN</vt:lpstr>
      <vt:lpstr>CHẨN ĐOÁN</vt:lpstr>
      <vt:lpstr>ĐIỀU TRỊ</vt:lpstr>
      <vt:lpstr>ĐIỀU TRỊ</vt:lpstr>
      <vt:lpstr>ĐIỀU TRỊ</vt:lpstr>
      <vt:lpstr>PowerPoint Presentation</vt:lpstr>
      <vt:lpstr>BIẾN CHỨNG</vt:lpstr>
      <vt:lpstr>BIẾN CHỨNG</vt:lpstr>
      <vt:lpstr>BIẾN CHỨNG</vt:lpstr>
      <vt:lpstr>BIẾN CHỨNG</vt:lpstr>
      <vt:lpstr>BIẾN CHỨNG</vt:lpstr>
      <vt:lpstr>BIẾN CHỨNG</vt:lpstr>
      <vt:lpstr>KẾ HOẠCH CHĂM SÓC</vt:lpstr>
      <vt:lpstr>KẾ HOẠCH CHĂM SÓC</vt:lpstr>
      <vt:lpstr>KẾ HOẠCH CHĂM SÓC</vt:lpstr>
      <vt:lpstr>KẾ HOẠCH CHĂM SÓC</vt:lpstr>
      <vt:lpstr>KẾ HOẠCH CHĂM SÓC</vt:lpstr>
      <vt:lpstr>KẾ HOẠCH CHĂM SÓC</vt:lpstr>
      <vt:lpstr>KẾ HOẠCH CHĂM SÓC</vt:lpstr>
      <vt:lpstr>CÂU HỎI LƯỢNG GIÁ</vt:lpstr>
      <vt:lpstr>CÂU HỎI LƯỢNG GIÁ</vt:lpstr>
      <vt:lpstr>CÂU HỎI LƯỢNG GIÁ</vt:lpstr>
      <vt:lpstr>CÂU HỎI LƯỢNG GIÁ</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CHĂM SÓC BỆNH NHÂN SUY HÔ HẤP CẤP</dc:title>
  <dc:creator>Fuck</dc:creator>
  <cp:lastModifiedBy>Fuck</cp:lastModifiedBy>
  <cp:revision>29</cp:revision>
  <dcterms:created xsi:type="dcterms:W3CDTF">2016-08-25T14:41:50Z</dcterms:created>
  <dcterms:modified xsi:type="dcterms:W3CDTF">2016-08-29T04:35:42Z</dcterms:modified>
</cp:coreProperties>
</file>