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1"/>
  </p:sldMasterIdLst>
  <p:notesMasterIdLst>
    <p:notesMasterId r:id="rId4"/>
  </p:notesMasterIdLst>
  <p:sldIdLst>
    <p:sldId id="256" r:id="rId3"/>
    <p:sldId id="266" r:id="rId5"/>
    <p:sldId id="284" r:id="rId6"/>
    <p:sldId id="257" r:id="rId7"/>
    <p:sldId id="272" r:id="rId8"/>
    <p:sldId id="262" r:id="rId9"/>
    <p:sldId id="346" r:id="rId10"/>
    <p:sldId id="263" r:id="rId11"/>
    <p:sldId id="264" r:id="rId12"/>
    <p:sldId id="274" r:id="rId13"/>
    <p:sldId id="267" r:id="rId14"/>
    <p:sldId id="260" r:id="rId15"/>
    <p:sldId id="280" r:id="rId16"/>
    <p:sldId id="265" r:id="rId17"/>
    <p:sldId id="281" r:id="rId18"/>
    <p:sldId id="261" r:id="rId19"/>
    <p:sldId id="342" r:id="rId20"/>
    <p:sldId id="348" r:id="rId21"/>
    <p:sldId id="345" r:id="rId22"/>
    <p:sldId id="349" r:id="rId23"/>
    <p:sldId id="350" r:id="rId24"/>
    <p:sldId id="375" r:id="rId25"/>
    <p:sldId id="312" r:id="rId26"/>
    <p:sldId id="275" r:id="rId27"/>
    <p:sldId id="282" r:id="rId28"/>
    <p:sldId id="279" r:id="rId29"/>
    <p:sldId id="269" r:id="rId30"/>
    <p:sldId id="276" r:id="rId31"/>
    <p:sldId id="338" r:id="rId32"/>
    <p:sldId id="337" r:id="rId33"/>
    <p:sldId id="339" r:id="rId34"/>
    <p:sldId id="278" r:id="rId35"/>
    <p:sldId id="273" r:id="rId36"/>
    <p:sldId id="325" r:id="rId37"/>
    <p:sldId id="351" r:id="rId38"/>
    <p:sldId id="283" r:id="rId39"/>
  </p:sldIdLst>
  <p:sldSz cx="9144000" cy="51435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A4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_rels/data2.xml.rels><?xml version="1.0" encoding="UTF-8" standalone="yes"?>
<Relationships xmlns="http://schemas.openxmlformats.org/package/2006/relationships"><Relationship Id="rId4" Type="http://schemas.openxmlformats.org/officeDocument/2006/relationships/image" Target="../media/image67.jpe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jpeg"/></Relationships>
</file>

<file path=ppt/diagrams/_rels/drawing1.xml.rels><?xml version="1.0" encoding="UTF-8" standalone="yes"?>
<Relationships xmlns="http://schemas.openxmlformats.org/package/2006/relationships"><Relationship Id="rId5" Type="http://schemas.openxmlformats.org/officeDocument/2006/relationships/image" Target="../media/image67.jpeg"/><Relationship Id="rId4" Type="http://schemas.openxmlformats.org/officeDocument/2006/relationships/image" Target="../media/image66.jpe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jpeg"/></Relationships>
</file>

<file path=ppt/diagrams/_rels/drawing2.xml.rels><?xml version="1.0" encoding="UTF-8" standalone="yes"?>
<Relationships xmlns="http://schemas.openxmlformats.org/package/2006/relationships"><Relationship Id="rId5" Type="http://schemas.openxmlformats.org/officeDocument/2006/relationships/image" Target="../media/image67.jpeg"/><Relationship Id="rId4" Type="http://schemas.openxmlformats.org/officeDocument/2006/relationships/image" Target="../media/image66.jpe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63.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D57352C-88AE-4A4D-99C5-E4CBF8B6382B}" type="doc">
      <dgm:prSet loTypeId="list" loCatId="list" qsTypeId="urn:microsoft.com/office/officeart/2005/8/quickstyle/simple1" qsCatId="simple" csTypeId="urn:microsoft.com/office/officeart/2005/8/colors/colorful1" csCatId="colorful" phldr="1"/>
      <dgm:spPr/>
      <dgm:t>
        <a:bodyPr/>
        <a:lstStyle/>
        <a:p>
          <a:endParaRPr lang="en-US"/>
        </a:p>
      </dgm:t>
    </dgm:pt>
    <dgm:pt modelId="{20835659-35AE-447D-9F72-0FD003CAEB14}" type="pres">
      <dgm:prSet presAssocID="{AD57352C-88AE-4A4D-99C5-E4CBF8B6382B}" presName="Name0" presStyleCnt="0">
        <dgm:presLayoutVars>
          <dgm:dir/>
          <dgm:resizeHandles val="exact"/>
        </dgm:presLayoutVars>
      </dgm:prSet>
      <dgm:spPr/>
    </dgm:pt>
    <dgm:pt modelId="{F0F951BA-6BFA-4467-80E0-4DEBFCA27C69}" type="pres">
      <dgm:prSet presAssocID="{AD57352C-88AE-4A4D-99C5-E4CBF8B6382B}" presName="fgShape" presStyleLbl="fgShp" presStyleIdx="0" presStyleCnt="1" custScaleX="3774" custLinFactY="32217" custLinFactNeighborX="-2516" custLinFactNeighborY="100000"/>
      <dgm:spPr/>
    </dgm:pt>
    <dgm:pt modelId="{5B02737E-818E-4B98-8DC1-9DBAAB988BD2}" type="pres">
      <dgm:prSet presAssocID="{AD57352C-88AE-4A4D-99C5-E4CBF8B6382B}" presName="linComp" presStyleCnt="0"/>
      <dgm:spPr/>
    </dgm:pt>
  </dgm:ptLst>
  <dgm:cxnLst>
    <dgm:cxn modelId="{C149F42E-DBEC-4854-BD0E-72B73125418E}" type="presOf" srcId="{AD57352C-88AE-4A4D-99C5-E4CBF8B6382B}" destId="{20835659-35AE-447D-9F72-0FD003CAEB14}" srcOrd="0" destOrd="0" presId="urn:microsoft.com/office/officeart/2005/8/layout/hList7"/>
    <dgm:cxn modelId="{E425FE80-F8C1-49ED-8DC3-E4E16BE0E5C5}" type="presParOf" srcId="{20835659-35AE-447D-9F72-0FD003CAEB14}" destId="{F0F951BA-6BFA-4467-80E0-4DEBFCA27C69}" srcOrd="0" destOrd="0" presId="urn:microsoft.com/office/officeart/2005/8/layout/hList7"/>
    <dgm:cxn modelId="{E2B29E4C-A8E7-4C6E-B43E-BDF1BDF813EF}" type="presParOf" srcId="{20835659-35AE-447D-9F72-0FD003CAEB14}" destId="{5B02737E-818E-4B98-8DC1-9DBAAB988BD2}" srcOrd="1" destOrd="0" presId="urn:microsoft.com/office/officeart/2005/8/layout/hList7"/>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57352C-88AE-4A4D-99C5-E4CBF8B6382B}" type="doc">
      <dgm:prSet loTypeId="list" loCatId="list" qsTypeId="urn:microsoft.com/office/officeart/2005/8/quickstyle/simple1" qsCatId="simple" csTypeId="urn:microsoft.com/office/officeart/2005/8/colors/colorful1" csCatId="colorful" phldr="1"/>
      <dgm:spPr/>
      <dgm:t>
        <a:bodyPr/>
        <a:lstStyle/>
        <a:p>
          <a:endParaRPr lang="en-US"/>
        </a:p>
      </dgm:t>
    </dgm:pt>
    <dgm:pt modelId="{D3D0AF3B-A777-48EE-BB02-14F833D57C03}">
      <dgm:prSet phldr="0" custT="1"/>
      <dgm:spPr/>
      <dgm:t>
        <a:bodyPr vert="horz" wrap="square"/>
        <a:p>
          <a:pPr>
            <a:lnSpc>
              <a:spcPct val="70000"/>
            </a:lnSpc>
            <a:spcBef>
              <a:spcPct val="0"/>
            </a:spcBef>
            <a:spcAft>
              <a:spcPct val="35000"/>
            </a:spcAft>
          </a:pPr>
          <a:r>
            <a:rPr lang="en-US" sz="2000" b="1" dirty="0">
              <a:solidFill>
                <a:schemeClr val="tx1"/>
              </a:solidFill>
            </a:rPr>
            <a:t>Sỏi calci:</a:t>
          </a:r>
          <a:r>
            <a:rPr lang="en-US" sz="2000" dirty="0">
              <a:solidFill>
                <a:schemeClr val="tx1"/>
              </a:solidFill>
            </a:rPr>
            <a:t/>
          </a:r>
          <a:endParaRPr lang="en-US" sz="2000" dirty="0">
            <a:solidFill>
              <a:schemeClr val="tx1"/>
            </a:solidFill>
          </a:endParaRPr>
        </a:p>
        <a:p>
          <a:pPr>
            <a:lnSpc>
              <a:spcPct val="70000"/>
            </a:lnSpc>
            <a:spcBef>
              <a:spcPct val="0"/>
            </a:spcBef>
            <a:spcAft>
              <a:spcPct val="35000"/>
            </a:spcAft>
          </a:pPr>
          <a:r>
            <a:rPr lang="en-US" sz="2000" dirty="0">
              <a:solidFill>
                <a:schemeClr val="tx1"/>
              </a:solidFill>
            </a:rPr>
            <a:t>chiếm tỷ lệ cao</a:t>
          </a:r>
          <a:endParaRPr lang="en-US" sz="2000" dirty="0">
            <a:solidFill>
              <a:schemeClr val="tx1"/>
            </a:solidFill>
          </a:endParaRPr>
        </a:p>
        <a:p>
          <a:pPr>
            <a:lnSpc>
              <a:spcPct val="70000"/>
            </a:lnSpc>
            <a:spcBef>
              <a:spcPct val="0"/>
            </a:spcBef>
            <a:spcAft>
              <a:spcPct val="35000"/>
            </a:spcAft>
          </a:pPr>
          <a:r>
            <a:rPr lang="en-US" sz="2000" dirty="0">
              <a:solidFill>
                <a:schemeClr val="tx1"/>
              </a:solidFill>
            </a:rPr>
            <a:t>- Sỏi calcium</a:t>
          </a:r>
          <a:r>
            <a:rPr lang="en-US" sz="2000" dirty="0">
              <a:solidFill>
                <a:schemeClr val="tx1"/>
              </a:solidFill>
            </a:rPr>
            <a:t/>
          </a:r>
          <a:endParaRPr lang="en-US" sz="2000" dirty="0">
            <a:solidFill>
              <a:schemeClr val="tx1"/>
            </a:solidFill>
          </a:endParaRPr>
        </a:p>
        <a:p>
          <a:pPr>
            <a:lnSpc>
              <a:spcPct val="70000"/>
            </a:lnSpc>
            <a:spcBef>
              <a:spcPct val="0"/>
            </a:spcBef>
            <a:spcAft>
              <a:spcPct val="35000"/>
            </a:spcAft>
          </a:pPr>
          <a:r>
            <a:rPr lang="en-US" sz="2000" dirty="0">
              <a:solidFill>
                <a:schemeClr val="tx1"/>
              </a:solidFill>
            </a:rPr>
            <a:t>- Sỏi oxalat</a:t>
          </a:r>
          <a:r>
            <a:rPr lang="en-US" sz="2000" dirty="0">
              <a:solidFill>
                <a:schemeClr val="tx1"/>
              </a:solidFill>
            </a:rPr>
            <a:t/>
          </a:r>
          <a:endParaRPr lang="en-US" sz="2000" dirty="0">
            <a:solidFill>
              <a:schemeClr val="tx1"/>
            </a:solidFill>
          </a:endParaRPr>
        </a:p>
        <a:p>
          <a:pPr>
            <a:lnSpc>
              <a:spcPct val="70000"/>
            </a:lnSpc>
            <a:spcBef>
              <a:spcPct val="0"/>
            </a:spcBef>
            <a:spcAft>
              <a:spcPct val="35000"/>
            </a:spcAft>
          </a:pPr>
          <a:r>
            <a:rPr lang="en-US" sz="2000" dirty="0">
              <a:solidFill>
                <a:schemeClr val="tx1"/>
              </a:solidFill>
            </a:rPr>
            <a:t>- Sỏi phosphat</a:t>
          </a:r>
          <a:r>
            <a:rPr lang="en-US" sz="2000" dirty="0">
              <a:solidFill>
                <a:schemeClr val="tx1"/>
              </a:solidFill>
            </a:rPr>
            <a:t/>
          </a:r>
          <a:endParaRPr lang="en-US" sz="2000" dirty="0">
            <a:solidFill>
              <a:schemeClr val="tx1"/>
            </a:solidFill>
          </a:endParaRPr>
        </a:p>
      </dgm:t>
    </dgm:pt>
    <dgm:pt modelId="{55CC92BA-80D0-433F-AED2-F2264F05363A}" cxnId="{407DE22D-38DC-4B19-99E3-947D9732610B}" type="parTrans">
      <dgm:prSet/>
      <dgm:spPr/>
      <dgm:t>
        <a:bodyPr/>
        <a:lstStyle/>
        <a:p>
          <a:endParaRPr lang="en-US"/>
        </a:p>
      </dgm:t>
    </dgm:pt>
    <dgm:pt modelId="{C0C984C2-37FF-47C7-9C19-42A0C83AF1E7}" cxnId="{407DE22D-38DC-4B19-99E3-947D9732610B}" type="sibTrans">
      <dgm:prSet/>
      <dgm:spPr/>
      <dgm:t>
        <a:bodyPr/>
        <a:lstStyle/>
        <a:p>
          <a:endParaRPr lang="en-US"/>
        </a:p>
      </dgm:t>
    </dgm:pt>
    <dgm:pt modelId="{64575566-ACF9-4BC3-AAAD-9898DECE8893}">
      <dgm:prSet phldr="0" custT="1"/>
      <dgm:spPr/>
      <dgm:t>
        <a:bodyPr vert="horz" wrap="square"/>
        <a:p>
          <a:pPr>
            <a:lnSpc>
              <a:spcPct val="100000"/>
            </a:lnSpc>
            <a:spcBef>
              <a:spcPct val="0"/>
            </a:spcBef>
            <a:spcAft>
              <a:spcPct val="35000"/>
            </a:spcAft>
          </a:pPr>
          <a:r>
            <a:rPr lang="vi-VN" sz="2000" b="1" dirty="0">
              <a:solidFill>
                <a:schemeClr val="tx1"/>
              </a:solidFill>
            </a:rPr>
            <a:t>Sỏi acid uric</a:t>
          </a:r>
          <a:r>
            <a:rPr lang="en-US" altLang="vi-VN" sz="2000" b="1" dirty="0">
              <a:solidFill>
                <a:schemeClr val="tx1"/>
              </a:solidFill>
            </a:rPr>
            <a:t>:</a:t>
          </a:r>
          <a:r>
            <a:rPr lang="en-US" altLang="vi-VN" sz="2000" dirty="0">
              <a:solidFill>
                <a:schemeClr val="tx1"/>
              </a:solidFill>
            </a:rPr>
            <a:t> dễ xuất hiện khi chuyển hóa chất purine tăng trong cơ thể </a:t>
          </a:r>
          <a:r>
            <a:rPr lang="en-US" altLang="vi-VN" sz="2000" dirty="0">
              <a:solidFill>
                <a:schemeClr val="tx1"/>
              </a:solidFill>
            </a:rPr>
            <a:t/>
          </a:r>
          <a:endParaRPr lang="en-US" altLang="vi-VN" sz="2000" dirty="0">
            <a:solidFill>
              <a:schemeClr val="tx1"/>
            </a:solidFill>
          </a:endParaRPr>
        </a:p>
      </dgm:t>
    </dgm:pt>
    <dgm:pt modelId="{4DFFA921-43CF-4EA3-929F-5D0341F16D0E}" cxnId="{0C3366C2-5170-4BFF-B680-D65BF21EC6DD}" type="parTrans">
      <dgm:prSet/>
      <dgm:spPr/>
      <dgm:t>
        <a:bodyPr/>
        <a:lstStyle/>
        <a:p>
          <a:endParaRPr lang="en-US"/>
        </a:p>
      </dgm:t>
    </dgm:pt>
    <dgm:pt modelId="{8E4EB7F9-BCB5-4BD7-833D-9BA7639D5EBD}" cxnId="{0C3366C2-5170-4BFF-B680-D65BF21EC6DD}" type="sibTrans">
      <dgm:prSet/>
      <dgm:spPr/>
      <dgm:t>
        <a:bodyPr/>
        <a:lstStyle/>
        <a:p>
          <a:endParaRPr lang="en-US"/>
        </a:p>
      </dgm:t>
    </dgm:pt>
    <dgm:pt modelId="{FB94F322-1563-40D5-8068-045FCB72A75C}">
      <dgm:prSet phldr="0" custT="1"/>
      <dgm:spPr/>
      <dgm:t>
        <a:bodyPr vert="horz" wrap="square"/>
        <a:p>
          <a:pPr>
            <a:lnSpc>
              <a:spcPct val="100000"/>
            </a:lnSpc>
            <a:spcBef>
              <a:spcPct val="0"/>
            </a:spcBef>
            <a:spcAft>
              <a:spcPct val="35000"/>
            </a:spcAft>
          </a:pPr>
          <a:r>
            <a:rPr lang="vi-VN" sz="2000" b="1" dirty="0">
              <a:solidFill>
                <a:schemeClr val="tx1"/>
              </a:solidFill>
            </a:rPr>
            <a:t>Sỏi struvit:</a:t>
          </a:r>
          <a:r>
            <a:rPr lang="vi-VN" sz="2000" dirty="0">
              <a:solidFill>
                <a:schemeClr val="tx1"/>
              </a:solidFill>
            </a:rPr>
            <a:t> Nguồn gốc là nhiễm khuẩn tiết niệu</a:t>
          </a:r>
          <a:r>
            <a:rPr lang="vi-VN" sz="2300" dirty="0">
              <a:solidFill>
                <a:schemeClr val="tx1"/>
              </a:solidFill>
            </a:rPr>
            <a:t>.</a:t>
          </a:r>
          <a:r>
            <a:rPr lang="en-US" sz="2300" dirty="0">
              <a:solidFill>
                <a:schemeClr val="tx1"/>
              </a:solidFill>
            </a:rPr>
            <a:t/>
          </a:r>
          <a:endParaRPr lang="en-US" sz="2300" dirty="0">
            <a:solidFill>
              <a:schemeClr val="tx1"/>
            </a:solidFill>
          </a:endParaRPr>
        </a:p>
      </dgm:t>
    </dgm:pt>
    <dgm:pt modelId="{FD1ACE7F-258A-4C07-8A90-936E5E35DB4C}" cxnId="{01D011EA-5B15-4C54-8CED-96A09421B80B}" type="parTrans">
      <dgm:prSet/>
      <dgm:spPr/>
      <dgm:t>
        <a:bodyPr/>
        <a:lstStyle/>
        <a:p>
          <a:endParaRPr lang="en-US"/>
        </a:p>
      </dgm:t>
    </dgm:pt>
    <dgm:pt modelId="{4EB219C4-5F08-4FC6-BC53-EC7B49DDE0B0}" cxnId="{01D011EA-5B15-4C54-8CED-96A09421B80B}" type="sibTrans">
      <dgm:prSet/>
      <dgm:spPr/>
      <dgm:t>
        <a:bodyPr/>
        <a:lstStyle/>
        <a:p>
          <a:endParaRPr lang="en-US"/>
        </a:p>
      </dgm:t>
    </dgm:pt>
    <dgm:pt modelId="{230C6750-2F6D-4B0F-A169-C64A5D4083B4}">
      <dgm:prSet phldr="0" custT="1"/>
      <dgm:spPr/>
      <dgm:t>
        <a:bodyPr vert="horz" wrap="square"/>
        <a:p>
          <a:pPr>
            <a:lnSpc>
              <a:spcPct val="100000"/>
            </a:lnSpc>
            <a:spcBef>
              <a:spcPct val="0"/>
            </a:spcBef>
            <a:spcAft>
              <a:spcPct val="35000"/>
            </a:spcAft>
          </a:pPr>
          <a:r>
            <a:rPr lang="vi-VN" sz="2000" dirty="0"/>
            <a:t/>
          </a:r>
          <a:endParaRPr lang="vi-VN" sz="2000" dirty="0"/>
        </a:p>
        <a:p>
          <a:pPr>
            <a:lnSpc>
              <a:spcPct val="100000"/>
            </a:lnSpc>
            <a:spcBef>
              <a:spcPct val="0"/>
            </a:spcBef>
            <a:spcAft>
              <a:spcPct val="35000"/>
            </a:spcAft>
          </a:pPr>
          <a:r>
            <a:rPr lang="vi-VN" sz="2000" dirty="0"/>
            <a:t/>
          </a:r>
          <a:endParaRPr lang="vi-VN" sz="2000" dirty="0"/>
        </a:p>
        <a:p>
          <a:pPr>
            <a:lnSpc>
              <a:spcPct val="100000"/>
            </a:lnSpc>
            <a:spcBef>
              <a:spcPct val="0"/>
            </a:spcBef>
            <a:spcAft>
              <a:spcPct val="35000"/>
            </a:spcAft>
          </a:pPr>
          <a:r>
            <a:rPr lang="vi-VN" sz="2000" b="1" dirty="0">
              <a:solidFill>
                <a:schemeClr val="tx1"/>
              </a:solidFill>
            </a:rPr>
            <a:t> </a:t>
          </a:r>
          <a:r>
            <a:rPr lang="vi-VN" sz="2000" b="1" dirty="0">
              <a:solidFill>
                <a:schemeClr val="tx1"/>
              </a:solidFill>
            </a:rPr>
            <a:t>Sỏi cystin:</a:t>
          </a:r>
          <a:r>
            <a:rPr lang="vi-VN" sz="2000" dirty="0">
              <a:solidFill>
                <a:schemeClr val="tx1"/>
              </a:solidFill>
            </a:rPr>
            <a:t> </a:t>
          </a:r>
          <a:r>
            <a:rPr lang="en-US" altLang="vi-VN" sz="2000" dirty="0">
              <a:solidFill>
                <a:schemeClr val="tx1"/>
              </a:solidFill>
            </a:rPr>
            <a:t>hình thành do sai sót của việc tái hấp thu ở ống thận của chất cystin.</a:t>
          </a:r>
          <a:r>
            <a:rPr lang="en-US" altLang="vi-VN" sz="2000" dirty="0">
              <a:solidFill>
                <a:schemeClr val="tx1"/>
              </a:solidFill>
            </a:rPr>
            <a:t/>
          </a:r>
          <a:endParaRPr lang="en-US" altLang="vi-VN" sz="2000" dirty="0">
            <a:solidFill>
              <a:schemeClr val="tx1"/>
            </a:solidFill>
          </a:endParaRPr>
        </a:p>
        <a:p>
          <a:pPr>
            <a:lnSpc>
              <a:spcPct val="100000"/>
            </a:lnSpc>
            <a:spcBef>
              <a:spcPct val="0"/>
            </a:spcBef>
            <a:spcAft>
              <a:spcPct val="35000"/>
            </a:spcAft>
          </a:pPr>
          <a:r>
            <a:rPr lang="en-US" sz="2000" dirty="0">
              <a:solidFill>
                <a:schemeClr val="tx1"/>
              </a:solidFill>
            </a:rPr>
            <a:t/>
          </a:r>
          <a:endParaRPr lang="en-US" sz="2000" dirty="0">
            <a:solidFill>
              <a:schemeClr val="tx1"/>
            </a:solidFill>
          </a:endParaRPr>
        </a:p>
      </dgm:t>
    </dgm:pt>
    <dgm:pt modelId="{C4B9838D-A244-46B5-B483-339295EE0966}" cxnId="{20B1FB07-9578-4511-BEB1-11D6F0746AF0}" type="parTrans">
      <dgm:prSet/>
      <dgm:spPr/>
      <dgm:t>
        <a:bodyPr/>
        <a:lstStyle/>
        <a:p>
          <a:endParaRPr lang="en-US"/>
        </a:p>
      </dgm:t>
    </dgm:pt>
    <dgm:pt modelId="{CEED29FE-B1E6-4D8A-BCCB-65C56CDD9C18}" cxnId="{20B1FB07-9578-4511-BEB1-11D6F0746AF0}" type="sibTrans">
      <dgm:prSet/>
      <dgm:spPr/>
      <dgm:t>
        <a:bodyPr/>
        <a:lstStyle/>
        <a:p>
          <a:endParaRPr lang="en-US"/>
        </a:p>
      </dgm:t>
    </dgm:pt>
    <dgm:pt modelId="{20835659-35AE-447D-9F72-0FD003CAEB14}" type="pres">
      <dgm:prSet presAssocID="{AD57352C-88AE-4A4D-99C5-E4CBF8B6382B}" presName="Name0" presStyleCnt="0">
        <dgm:presLayoutVars>
          <dgm:dir/>
          <dgm:resizeHandles val="exact"/>
        </dgm:presLayoutVars>
      </dgm:prSet>
      <dgm:spPr/>
    </dgm:pt>
    <dgm:pt modelId="{F0F951BA-6BFA-4467-80E0-4DEBFCA27C69}" type="pres">
      <dgm:prSet presAssocID="{AD57352C-88AE-4A4D-99C5-E4CBF8B6382B}" presName="fgShape" presStyleLbl="fgShp" presStyleIdx="0" presStyleCnt="1" custScaleX="3774" custLinFactY="32217" custLinFactNeighborX="-2516" custLinFactNeighborY="100000"/>
      <dgm:spPr/>
    </dgm:pt>
    <dgm:pt modelId="{5B02737E-818E-4B98-8DC1-9DBAAB988BD2}" type="pres">
      <dgm:prSet presAssocID="{AD57352C-88AE-4A4D-99C5-E4CBF8B6382B}" presName="linComp" presStyleCnt="0"/>
      <dgm:spPr/>
    </dgm:pt>
    <dgm:pt modelId="{0386EF7B-6709-41D7-8751-5CA29B6615A7}" type="pres">
      <dgm:prSet presAssocID="{D3D0AF3B-A777-48EE-BB02-14F833D57C03}" presName="compNode" presStyleCnt="0"/>
      <dgm:spPr/>
    </dgm:pt>
    <dgm:pt modelId="{92C88D68-6252-4B2A-B9F2-790C86113E42}" type="pres">
      <dgm:prSet presAssocID="{D3D0AF3B-A777-48EE-BB02-14F833D57C03}" presName="bkgdShape" presStyleLbl="node1" presStyleIdx="0" presStyleCnt="4" custScaleX="77266" custScaleY="99385"/>
      <dgm:spPr/>
    </dgm:pt>
    <dgm:pt modelId="{8BA5F3EE-94BF-42C3-9BE2-B890058930CA}" type="pres">
      <dgm:prSet presAssocID="{D3D0AF3B-A777-48EE-BB02-14F833D57C03}" presName="nodeTx" presStyleCnt="0">
        <dgm:presLayoutVars>
          <dgm:bulletEnabled val="1"/>
        </dgm:presLayoutVars>
      </dgm:prSet>
      <dgm:spPr/>
    </dgm:pt>
    <dgm:pt modelId="{C6DE8BF5-3B56-4134-94D3-FDA4658AF9B1}" type="pres">
      <dgm:prSet presAssocID="{D3D0AF3B-A777-48EE-BB02-14F833D57C03}" presName="invisiNode" presStyleCnt="0"/>
      <dgm:spPr/>
    </dgm:pt>
    <dgm:pt modelId="{8F9D069E-A6A5-488A-995C-404CBBFD62E1}" type="pres">
      <dgm:prSet presAssocID="{D3D0AF3B-A777-48EE-BB02-14F833D57C03}" presName="imagNode" presStyleLbl="fgImgPlace1" presStyleIdx="0" presStyleCnt="4" custScaleX="124345" custScaleY="103706"/>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C29914C4-8670-4C40-8DD3-F76D448AAA81}" type="pres">
      <dgm:prSet presAssocID="{C0C984C2-37FF-47C7-9C19-42A0C83AF1E7}" presName="sibTrans" presStyleCnt="0"/>
      <dgm:spPr/>
    </dgm:pt>
    <dgm:pt modelId="{659A0F67-3F03-4599-B97A-9D28F8F7DB48}" type="pres">
      <dgm:prSet presAssocID="{64575566-ACF9-4BC3-AAAD-9898DECE8893}" presName="compNode" presStyleCnt="0"/>
      <dgm:spPr/>
    </dgm:pt>
    <dgm:pt modelId="{1CFC8EAE-1F9B-4459-81F6-7439348A1BA1}" type="pres">
      <dgm:prSet presAssocID="{64575566-ACF9-4BC3-AAAD-9898DECE8893}" presName="bkgdShape" presStyleLbl="node1" presStyleIdx="1" presStyleCnt="4" custScaleX="76965"/>
      <dgm:spPr/>
    </dgm:pt>
    <dgm:pt modelId="{891F8D34-5225-476C-B998-B3CBCE3ADD20}" type="pres">
      <dgm:prSet presAssocID="{64575566-ACF9-4BC3-AAAD-9898DECE8893}" presName="nodeTx" presStyleCnt="0">
        <dgm:presLayoutVars>
          <dgm:bulletEnabled val="1"/>
        </dgm:presLayoutVars>
      </dgm:prSet>
      <dgm:spPr/>
    </dgm:pt>
    <dgm:pt modelId="{37BA8710-BA7E-4164-AE1C-968BA00E3D85}" type="pres">
      <dgm:prSet presAssocID="{64575566-ACF9-4BC3-AAAD-9898DECE8893}" presName="invisiNode" presStyleCnt="0"/>
      <dgm:spPr/>
    </dgm:pt>
    <dgm:pt modelId="{108B282D-6A38-4167-8B8F-73D83EB6A700}" type="pres">
      <dgm:prSet presAssocID="{64575566-ACF9-4BC3-AAAD-9898DECE8893}" presName="imagNode" presStyleLbl="fgImgPlace1" presStyleIdx="1" presStyleCnt="4" custScaleX="128718" custScaleY="111338"/>
      <dgm:spPr>
        <a:blipFill rotWithShape="1">
          <a:blip xmlns:r="http://schemas.openxmlformats.org/officeDocument/2006/relationships" r:embed="rId2"/>
          <a:srcRect/>
          <a:stretch>
            <a:fillRect l="-46000" r="-46000"/>
          </a:stretch>
        </a:blipFill>
      </dgm:spPr>
    </dgm:pt>
    <dgm:pt modelId="{04A5FF2C-E8A6-48CD-8E32-8779855FDAD7}" type="pres">
      <dgm:prSet presAssocID="{8E4EB7F9-BCB5-4BD7-833D-9BA7639D5EBD}" presName="sibTrans" presStyleCnt="0"/>
      <dgm:spPr/>
    </dgm:pt>
    <dgm:pt modelId="{44596AEE-47EE-4187-8131-4C4A110C1868}" type="pres">
      <dgm:prSet presAssocID="{FB94F322-1563-40D5-8068-045FCB72A75C}" presName="compNode" presStyleCnt="0"/>
      <dgm:spPr/>
    </dgm:pt>
    <dgm:pt modelId="{D91DEE5D-3BB2-4E93-A911-60B50217B4B7}" type="pres">
      <dgm:prSet presAssocID="{FB94F322-1563-40D5-8068-045FCB72A75C}" presName="bkgdShape" presStyleLbl="node1" presStyleIdx="2" presStyleCnt="4" custScaleX="77442"/>
      <dgm:spPr/>
    </dgm:pt>
    <dgm:pt modelId="{EF1ABAA7-31B3-4E22-B97E-49FFF48201B4}" type="pres">
      <dgm:prSet presAssocID="{FB94F322-1563-40D5-8068-045FCB72A75C}" presName="nodeTx" presStyleCnt="0">
        <dgm:presLayoutVars>
          <dgm:bulletEnabled val="1"/>
        </dgm:presLayoutVars>
      </dgm:prSet>
      <dgm:spPr/>
    </dgm:pt>
    <dgm:pt modelId="{D99C82DE-D18F-4452-8BEC-6E301B400D83}" type="pres">
      <dgm:prSet presAssocID="{FB94F322-1563-40D5-8068-045FCB72A75C}" presName="invisiNode" presStyleCnt="0"/>
      <dgm:spPr/>
    </dgm:pt>
    <dgm:pt modelId="{7B912FD2-8A27-499F-8B18-1AF529211640}" type="pres">
      <dgm:prSet presAssocID="{FB94F322-1563-40D5-8068-045FCB72A75C}" presName="imagNode" presStyleLbl="fgImgPlace1" presStyleIdx="2" presStyleCnt="4" custScaleX="129870" custScaleY="118655"/>
      <dgm:spPr>
        <a:blipFill rotWithShape="1">
          <a:blip xmlns:r="http://schemas.openxmlformats.org/officeDocument/2006/relationships" r:embed="rId3"/>
          <a:srcRect/>
          <a:stretch>
            <a:fillRect l="-23000" r="-23000"/>
          </a:stretch>
        </a:blipFill>
      </dgm:spPr>
    </dgm:pt>
    <dgm:pt modelId="{5A3C612B-86C9-4FBE-800D-1892043C87F4}" type="pres">
      <dgm:prSet presAssocID="{4EB219C4-5F08-4FC6-BC53-EC7B49DDE0B0}" presName="sibTrans" presStyleCnt="0"/>
      <dgm:spPr/>
    </dgm:pt>
    <dgm:pt modelId="{A96F2639-C5CE-46FE-B038-BE3FA39FAFBA}" type="pres">
      <dgm:prSet presAssocID="{230C6750-2F6D-4B0F-A169-C64A5D4083B4}" presName="compNode" presStyleCnt="0"/>
      <dgm:spPr/>
    </dgm:pt>
    <dgm:pt modelId="{FAEBCA15-9BF2-4BA6-9B3C-4FF36253175F}" type="pres">
      <dgm:prSet presAssocID="{230C6750-2F6D-4B0F-A169-C64A5D4083B4}" presName="bkgdShape" presStyleLbl="node1" presStyleIdx="3" presStyleCnt="4" custScaleX="116987"/>
      <dgm:spPr/>
    </dgm:pt>
    <dgm:pt modelId="{5FFEE06C-8F24-41CD-9D4E-791B335E7148}" type="pres">
      <dgm:prSet presAssocID="{230C6750-2F6D-4B0F-A169-C64A5D4083B4}" presName="nodeTx" presStyleCnt="0">
        <dgm:presLayoutVars>
          <dgm:bulletEnabled val="1"/>
        </dgm:presLayoutVars>
      </dgm:prSet>
      <dgm:spPr/>
    </dgm:pt>
    <dgm:pt modelId="{E5C9FC1F-D61B-4DC1-A9D8-FA9607FEC898}" type="pres">
      <dgm:prSet presAssocID="{230C6750-2F6D-4B0F-A169-C64A5D4083B4}" presName="invisiNode" presStyleCnt="0"/>
      <dgm:spPr/>
    </dgm:pt>
    <dgm:pt modelId="{42312704-A621-4F73-A829-57715CDA824C}" type="pres">
      <dgm:prSet presAssocID="{230C6750-2F6D-4B0F-A169-C64A5D4083B4}" presName="imagNode" presStyleLbl="fgImgPlace1" presStyleIdx="3" presStyleCnt="4" custScaleX="132174" custScaleY="119135" custLinFactNeighborY="-6466"/>
      <dgm:spPr>
        <a:blipFill rotWithShape="1">
          <a:blip xmlns:r="http://schemas.openxmlformats.org/officeDocument/2006/relationships" r:embed="rId4" cstate="print">
            <a:extLst>
              <a:ext uri="{28A0092B-C50C-407E-A947-70E740481C1C}">
                <a14:useLocalDpi xmlns:a14="http://schemas.microsoft.com/office/drawing/2010/main" val="0"/>
              </a:ext>
            </a:extLst>
          </a:blip>
          <a:srcRect/>
          <a:stretch>
            <a:fillRect l="-30000" r="-30000"/>
          </a:stretch>
        </a:blipFill>
      </dgm:spPr>
    </dgm:pt>
  </dgm:ptLst>
  <dgm:cxnLst>
    <dgm:cxn modelId="{407DE22D-38DC-4B19-99E3-947D9732610B}" srcId="{AD57352C-88AE-4A4D-99C5-E4CBF8B6382B}" destId="{D3D0AF3B-A777-48EE-BB02-14F833D57C03}" srcOrd="0" destOrd="0" parTransId="{55CC92BA-80D0-433F-AED2-F2264F05363A}" sibTransId="{C0C984C2-37FF-47C7-9C19-42A0C83AF1E7}"/>
    <dgm:cxn modelId="{0C3366C2-5170-4BFF-B680-D65BF21EC6DD}" srcId="{AD57352C-88AE-4A4D-99C5-E4CBF8B6382B}" destId="{64575566-ACF9-4BC3-AAAD-9898DECE8893}" srcOrd="1" destOrd="0" parTransId="{4DFFA921-43CF-4EA3-929F-5D0341F16D0E}" sibTransId="{8E4EB7F9-BCB5-4BD7-833D-9BA7639D5EBD}"/>
    <dgm:cxn modelId="{01D011EA-5B15-4C54-8CED-96A09421B80B}" srcId="{AD57352C-88AE-4A4D-99C5-E4CBF8B6382B}" destId="{FB94F322-1563-40D5-8068-045FCB72A75C}" srcOrd="2" destOrd="0" parTransId="{FD1ACE7F-258A-4C07-8A90-936E5E35DB4C}" sibTransId="{4EB219C4-5F08-4FC6-BC53-EC7B49DDE0B0}"/>
    <dgm:cxn modelId="{20B1FB07-9578-4511-BEB1-11D6F0746AF0}" srcId="{AD57352C-88AE-4A4D-99C5-E4CBF8B6382B}" destId="{230C6750-2F6D-4B0F-A169-C64A5D4083B4}" srcOrd="3" destOrd="0" parTransId="{C4B9838D-A244-46B5-B483-339295EE0966}" sibTransId="{CEED29FE-B1E6-4D8A-BCCB-65C56CDD9C18}"/>
    <dgm:cxn modelId="{69C6407D-BB74-45C2-8126-AD37BD513178}" type="presOf" srcId="{AD57352C-88AE-4A4D-99C5-E4CBF8B6382B}" destId="{20835659-35AE-447D-9F72-0FD003CAEB14}" srcOrd="0" destOrd="0" presId="urn:microsoft.com/office/officeart/2005/8/layout/hList7"/>
    <dgm:cxn modelId="{5E6A9E7C-A8F0-450D-ABC8-5ACBA5C45192}" type="presParOf" srcId="{20835659-35AE-447D-9F72-0FD003CAEB14}" destId="{F0F951BA-6BFA-4467-80E0-4DEBFCA27C69}" srcOrd="0" destOrd="0" presId="urn:microsoft.com/office/officeart/2005/8/layout/hList7"/>
    <dgm:cxn modelId="{63C0EB3E-54D8-40DF-8241-9591CECBCEAC}" type="presParOf" srcId="{20835659-35AE-447D-9F72-0FD003CAEB14}" destId="{5B02737E-818E-4B98-8DC1-9DBAAB988BD2}" srcOrd="1" destOrd="0" presId="urn:microsoft.com/office/officeart/2005/8/layout/hList7"/>
    <dgm:cxn modelId="{4B567D0C-0E65-4255-9532-0A54C4E4392E}" type="presParOf" srcId="{5B02737E-818E-4B98-8DC1-9DBAAB988BD2}" destId="{0386EF7B-6709-41D7-8751-5CA29B6615A7}" srcOrd="0" destOrd="1" presId="urn:microsoft.com/office/officeart/2005/8/layout/hList7"/>
    <dgm:cxn modelId="{CD745E0A-C8B5-443E-8CD4-0DE7A1636CF1}" type="presParOf" srcId="{0386EF7B-6709-41D7-8751-5CA29B6615A7}" destId="{92C88D68-6252-4B2A-B9F2-790C86113E42}" srcOrd="0" destOrd="0" presId="urn:microsoft.com/office/officeart/2005/8/layout/hList7"/>
    <dgm:cxn modelId="{8C57013C-DCDF-457D-8ADC-E05D512F1FD1}" type="presOf" srcId="{D3D0AF3B-A777-48EE-BB02-14F833D57C03}" destId="{92C88D68-6252-4B2A-B9F2-790C86113E42}" srcOrd="0" destOrd="0" presId="urn:microsoft.com/office/officeart/2005/8/layout/hList7"/>
    <dgm:cxn modelId="{E63C58DE-6499-4AAA-AD45-75AA7BE81BFA}" type="presParOf" srcId="{0386EF7B-6709-41D7-8751-5CA29B6615A7}" destId="{8BA5F3EE-94BF-42C3-9BE2-B890058930CA}" srcOrd="1" destOrd="0" presId="urn:microsoft.com/office/officeart/2005/8/layout/hList7"/>
    <dgm:cxn modelId="{E188DEDD-FC49-4B60-BA11-7AB780D95E89}" type="presOf" srcId="{D3D0AF3B-A777-48EE-BB02-14F833D57C03}" destId="{8BA5F3EE-94BF-42C3-9BE2-B890058930CA}" srcOrd="1" destOrd="0" presId="urn:microsoft.com/office/officeart/2005/8/layout/hList7"/>
    <dgm:cxn modelId="{27DA9968-F9AA-4281-8CB1-67AB988A2B4E}" type="presParOf" srcId="{0386EF7B-6709-41D7-8751-5CA29B6615A7}" destId="{C6DE8BF5-3B56-4134-94D3-FDA4658AF9B1}" srcOrd="2" destOrd="0" presId="urn:microsoft.com/office/officeart/2005/8/layout/hList7"/>
    <dgm:cxn modelId="{A5187AFC-EBE9-42CE-84D8-AFB3F5B31D1F}" type="presParOf" srcId="{0386EF7B-6709-41D7-8751-5CA29B6615A7}" destId="{8F9D069E-A6A5-488A-995C-404CBBFD62E1}" srcOrd="3" destOrd="0" presId="urn:microsoft.com/office/officeart/2005/8/layout/hList7"/>
    <dgm:cxn modelId="{46F4B8B6-60F3-48A2-98D5-B7717898D986}" type="presParOf" srcId="{5B02737E-818E-4B98-8DC1-9DBAAB988BD2}" destId="{C29914C4-8670-4C40-8DD3-F76D448AAA81}" srcOrd="1" destOrd="1" presId="urn:microsoft.com/office/officeart/2005/8/layout/hList7"/>
    <dgm:cxn modelId="{A07E7610-F7E5-4698-98C8-97DA00331DFE}" type="presOf" srcId="{C0C984C2-37FF-47C7-9C19-42A0C83AF1E7}" destId="{C29914C4-8670-4C40-8DD3-F76D448AAA81}" srcOrd="0" destOrd="0" presId="urn:microsoft.com/office/officeart/2005/8/layout/hList7"/>
    <dgm:cxn modelId="{3D91B14D-1D8A-4701-90F5-6B8B11A77C06}" type="presParOf" srcId="{5B02737E-818E-4B98-8DC1-9DBAAB988BD2}" destId="{659A0F67-3F03-4599-B97A-9D28F8F7DB48}" srcOrd="2" destOrd="1" presId="urn:microsoft.com/office/officeart/2005/8/layout/hList7"/>
    <dgm:cxn modelId="{99B36FE1-5EA8-4602-845E-D846B8810096}" type="presParOf" srcId="{659A0F67-3F03-4599-B97A-9D28F8F7DB48}" destId="{1CFC8EAE-1F9B-4459-81F6-7439348A1BA1}" srcOrd="0" destOrd="2" presId="urn:microsoft.com/office/officeart/2005/8/layout/hList7"/>
    <dgm:cxn modelId="{58A064CF-312F-4DAA-8852-0F8E2ADB80FF}" type="presOf" srcId="{64575566-ACF9-4BC3-AAAD-9898DECE8893}" destId="{1CFC8EAE-1F9B-4459-81F6-7439348A1BA1}" srcOrd="0" destOrd="0" presId="urn:microsoft.com/office/officeart/2005/8/layout/hList7"/>
    <dgm:cxn modelId="{422A2C87-BC54-41A1-8E62-E61514DCDCDE}" type="presParOf" srcId="{659A0F67-3F03-4599-B97A-9D28F8F7DB48}" destId="{891F8D34-5225-476C-B998-B3CBCE3ADD20}" srcOrd="1" destOrd="2" presId="urn:microsoft.com/office/officeart/2005/8/layout/hList7"/>
    <dgm:cxn modelId="{1CD7F336-20D8-4982-AE5F-58D0E2F13825}" type="presOf" srcId="{64575566-ACF9-4BC3-AAAD-9898DECE8893}" destId="{891F8D34-5225-476C-B998-B3CBCE3ADD20}" srcOrd="1" destOrd="0" presId="urn:microsoft.com/office/officeart/2005/8/layout/hList7"/>
    <dgm:cxn modelId="{60B3AF10-374C-435B-B79E-FC4FB3BE1079}" type="presParOf" srcId="{659A0F67-3F03-4599-B97A-9D28F8F7DB48}" destId="{37BA8710-BA7E-4164-AE1C-968BA00E3D85}" srcOrd="2" destOrd="2" presId="urn:microsoft.com/office/officeart/2005/8/layout/hList7"/>
    <dgm:cxn modelId="{B49BE9F6-757D-469D-9E6C-4C99CCCDFF56}" type="presParOf" srcId="{659A0F67-3F03-4599-B97A-9D28F8F7DB48}" destId="{108B282D-6A38-4167-8B8F-73D83EB6A700}" srcOrd="3" destOrd="2" presId="urn:microsoft.com/office/officeart/2005/8/layout/hList7"/>
    <dgm:cxn modelId="{B0F067A2-2104-4113-9B64-E0625330A271}" type="presParOf" srcId="{5B02737E-818E-4B98-8DC1-9DBAAB988BD2}" destId="{04A5FF2C-E8A6-48CD-8E32-8779855FDAD7}" srcOrd="3" destOrd="1" presId="urn:microsoft.com/office/officeart/2005/8/layout/hList7"/>
    <dgm:cxn modelId="{F3A9EAF1-89AA-4EF7-AED9-69E6DA2A0ED6}" type="presOf" srcId="{8E4EB7F9-BCB5-4BD7-833D-9BA7639D5EBD}" destId="{04A5FF2C-E8A6-48CD-8E32-8779855FDAD7}" srcOrd="0" destOrd="0" presId="urn:microsoft.com/office/officeart/2005/8/layout/hList7"/>
    <dgm:cxn modelId="{7D960817-F481-4BBA-992E-BCB9B9A85489}" type="presParOf" srcId="{5B02737E-818E-4B98-8DC1-9DBAAB988BD2}" destId="{44596AEE-47EE-4187-8131-4C4A110C1868}" srcOrd="4" destOrd="1" presId="urn:microsoft.com/office/officeart/2005/8/layout/hList7"/>
    <dgm:cxn modelId="{437F469E-7F09-48A2-9D5A-232300B19CD9}" type="presParOf" srcId="{44596AEE-47EE-4187-8131-4C4A110C1868}" destId="{D91DEE5D-3BB2-4E93-A911-60B50217B4B7}" srcOrd="0" destOrd="4" presId="urn:microsoft.com/office/officeart/2005/8/layout/hList7"/>
    <dgm:cxn modelId="{1128A84D-EB1E-440C-81B3-585A30885C79}" type="presOf" srcId="{FB94F322-1563-40D5-8068-045FCB72A75C}" destId="{D91DEE5D-3BB2-4E93-A911-60B50217B4B7}" srcOrd="0" destOrd="0" presId="urn:microsoft.com/office/officeart/2005/8/layout/hList7"/>
    <dgm:cxn modelId="{915E1605-1ACA-482F-B6BE-6C3C323AF22C}" type="presParOf" srcId="{44596AEE-47EE-4187-8131-4C4A110C1868}" destId="{EF1ABAA7-31B3-4E22-B97E-49FFF48201B4}" srcOrd="1" destOrd="4" presId="urn:microsoft.com/office/officeart/2005/8/layout/hList7"/>
    <dgm:cxn modelId="{F97CE8C6-02E7-45B1-9C9A-6845767F26AB}" type="presOf" srcId="{FB94F322-1563-40D5-8068-045FCB72A75C}" destId="{EF1ABAA7-31B3-4E22-B97E-49FFF48201B4}" srcOrd="1" destOrd="0" presId="urn:microsoft.com/office/officeart/2005/8/layout/hList7"/>
    <dgm:cxn modelId="{BFFD1556-4B6A-4C3D-B465-BCD95C3C08AF}" type="presParOf" srcId="{44596AEE-47EE-4187-8131-4C4A110C1868}" destId="{D99C82DE-D18F-4452-8BEC-6E301B400D83}" srcOrd="2" destOrd="4" presId="urn:microsoft.com/office/officeart/2005/8/layout/hList7"/>
    <dgm:cxn modelId="{FC63B90B-1B5E-4F89-AD49-585D2915E520}" type="presParOf" srcId="{44596AEE-47EE-4187-8131-4C4A110C1868}" destId="{7B912FD2-8A27-499F-8B18-1AF529211640}" srcOrd="3" destOrd="4" presId="urn:microsoft.com/office/officeart/2005/8/layout/hList7"/>
    <dgm:cxn modelId="{50993BAC-D174-455D-B80B-B72B6649C497}" type="presParOf" srcId="{5B02737E-818E-4B98-8DC1-9DBAAB988BD2}" destId="{5A3C612B-86C9-4FBE-800D-1892043C87F4}" srcOrd="5" destOrd="1" presId="urn:microsoft.com/office/officeart/2005/8/layout/hList7"/>
    <dgm:cxn modelId="{88AD63B4-A57E-4147-9773-8317BF295E46}" type="presOf" srcId="{4EB219C4-5F08-4FC6-BC53-EC7B49DDE0B0}" destId="{5A3C612B-86C9-4FBE-800D-1892043C87F4}" srcOrd="0" destOrd="0" presId="urn:microsoft.com/office/officeart/2005/8/layout/hList7"/>
    <dgm:cxn modelId="{8382B345-B18C-4189-9CC8-683AD3836C5E}" type="presParOf" srcId="{5B02737E-818E-4B98-8DC1-9DBAAB988BD2}" destId="{A96F2639-C5CE-46FE-B038-BE3FA39FAFBA}" srcOrd="6" destOrd="1" presId="urn:microsoft.com/office/officeart/2005/8/layout/hList7"/>
    <dgm:cxn modelId="{8EA3E478-75FC-467B-AB0E-84275D842D61}" type="presParOf" srcId="{A96F2639-C5CE-46FE-B038-BE3FA39FAFBA}" destId="{FAEBCA15-9BF2-4BA6-9B3C-4FF36253175F}" srcOrd="0" destOrd="6" presId="urn:microsoft.com/office/officeart/2005/8/layout/hList7"/>
    <dgm:cxn modelId="{FDBAC1BB-EE17-44BD-BBD7-18570707E052}" type="presOf" srcId="{230C6750-2F6D-4B0F-A169-C64A5D4083B4}" destId="{FAEBCA15-9BF2-4BA6-9B3C-4FF36253175F}" srcOrd="0" destOrd="0" presId="urn:microsoft.com/office/officeart/2005/8/layout/hList7"/>
    <dgm:cxn modelId="{996D9A7A-B525-4C68-ADBA-690503A3296E}" type="presParOf" srcId="{A96F2639-C5CE-46FE-B038-BE3FA39FAFBA}" destId="{5FFEE06C-8F24-41CD-9D4E-791B335E7148}" srcOrd="1" destOrd="6" presId="urn:microsoft.com/office/officeart/2005/8/layout/hList7"/>
    <dgm:cxn modelId="{3B549CF1-3BDD-43F8-AD93-A8C709F44924}" type="presOf" srcId="{230C6750-2F6D-4B0F-A169-C64A5D4083B4}" destId="{5FFEE06C-8F24-41CD-9D4E-791B335E7148}" srcOrd="1" destOrd="0" presId="urn:microsoft.com/office/officeart/2005/8/layout/hList7"/>
    <dgm:cxn modelId="{E990F986-D284-4DF4-9ECF-30BBDBAA897F}" type="presParOf" srcId="{A96F2639-C5CE-46FE-B038-BE3FA39FAFBA}" destId="{E5C9FC1F-D61B-4DC1-A9D8-FA9607FEC898}" srcOrd="2" destOrd="6" presId="urn:microsoft.com/office/officeart/2005/8/layout/hList7"/>
    <dgm:cxn modelId="{F1279EE2-120E-4340-ACD9-3A83BF1637D3}" type="presParOf" srcId="{A96F2639-C5CE-46FE-B038-BE3FA39FAFBA}" destId="{42312704-A621-4F73-A829-57715CDA824C}" srcOrd="3" destOrd="6" presId="urn:microsoft.com/office/officeart/2005/8/layout/hList7"/>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88D68-6252-4B2A-B9F2-790C86113E42}">
      <dsp:nvSpPr>
        <dsp:cNvPr id="0" name=""/>
        <dsp:cNvSpPr/>
      </dsp:nvSpPr>
      <dsp:spPr>
        <a:xfrm>
          <a:off x="53590" y="21329"/>
          <a:ext cx="2053807" cy="4595878"/>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solidFill>
                <a:schemeClr val="tx1"/>
              </a:solidFill>
            </a:rPr>
            <a:t>1. Sỏi calci: chiếm 90% trường hợp</a:t>
          </a:r>
          <a:r>
            <a:rPr lang="vi-VN" sz="2500" kern="1200" dirty="0">
              <a:solidFill>
                <a:schemeClr val="tx1"/>
              </a:solidFill>
            </a:rPr>
            <a:t>. </a:t>
          </a:r>
          <a:endParaRPr lang="en-US" sz="2500" kern="1200" dirty="0">
            <a:solidFill>
              <a:schemeClr val="tx1"/>
            </a:solidFill>
          </a:endParaRPr>
        </a:p>
      </dsp:txBody>
      <dsp:txXfrm>
        <a:off x="53590" y="1859681"/>
        <a:ext cx="2053807" cy="1838351"/>
      </dsp:txXfrm>
    </dsp:sp>
    <dsp:sp modelId="{8F9D069E-A6A5-488A-995C-404CBBFD62E1}">
      <dsp:nvSpPr>
        <dsp:cNvPr id="0" name=""/>
        <dsp:cNvSpPr/>
      </dsp:nvSpPr>
      <dsp:spPr>
        <a:xfrm>
          <a:off x="123100" y="256034"/>
          <a:ext cx="1914786" cy="159696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FC8EAE-1F9B-4459-81F6-7439348A1BA1}">
      <dsp:nvSpPr>
        <dsp:cNvPr id="0" name=""/>
        <dsp:cNvSpPr/>
      </dsp:nvSpPr>
      <dsp:spPr>
        <a:xfrm>
          <a:off x="2187140" y="0"/>
          <a:ext cx="2045806" cy="4624318"/>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solidFill>
                <a:schemeClr val="tx1"/>
              </a:solidFill>
            </a:rPr>
            <a:t>2. Sỏi acid uric </a:t>
          </a:r>
          <a:endParaRPr lang="en-US" sz="2000" kern="1200" dirty="0">
            <a:solidFill>
              <a:schemeClr val="tx1"/>
            </a:solidFill>
          </a:endParaRPr>
        </a:p>
      </dsp:txBody>
      <dsp:txXfrm>
        <a:off x="2187140" y="1849727"/>
        <a:ext cx="2045806" cy="1849727"/>
      </dsp:txXfrm>
    </dsp:sp>
    <dsp:sp modelId="{108B282D-6A38-4167-8B8F-73D83EB6A700}">
      <dsp:nvSpPr>
        <dsp:cNvPr id="0" name=""/>
        <dsp:cNvSpPr/>
      </dsp:nvSpPr>
      <dsp:spPr>
        <a:xfrm>
          <a:off x="2218981" y="190162"/>
          <a:ext cx="1982125" cy="1714491"/>
        </a:xfrm>
        <a:prstGeom prst="ellipse">
          <a:avLst/>
        </a:prstGeom>
        <a:blipFill rotWithShape="1">
          <a:blip xmlns:r="http://schemas.openxmlformats.org/officeDocument/2006/relationships" r:embed="rId2"/>
          <a:srcRect/>
          <a:stretch>
            <a:fillRect l="-46000" r="-4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1DEE5D-3BB2-4E93-A911-60B50217B4B7}">
      <dsp:nvSpPr>
        <dsp:cNvPr id="0" name=""/>
        <dsp:cNvSpPr/>
      </dsp:nvSpPr>
      <dsp:spPr>
        <a:xfrm>
          <a:off x="4312690" y="0"/>
          <a:ext cx="2058485" cy="4624318"/>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solidFill>
                <a:schemeClr val="tx1"/>
              </a:solidFill>
            </a:rPr>
            <a:t>3. Sỏi struvit: Nguồn gốc là nhiễm khuẩn tiết niệu</a:t>
          </a:r>
          <a:r>
            <a:rPr lang="vi-VN" sz="2300" kern="1200" dirty="0">
              <a:solidFill>
                <a:schemeClr val="tx1"/>
              </a:solidFill>
            </a:rPr>
            <a:t>.</a:t>
          </a:r>
          <a:endParaRPr lang="en-US" sz="2300" kern="1200" dirty="0">
            <a:solidFill>
              <a:schemeClr val="tx1"/>
            </a:solidFill>
          </a:endParaRPr>
        </a:p>
      </dsp:txBody>
      <dsp:txXfrm>
        <a:off x="4312690" y="1849727"/>
        <a:ext cx="2058485" cy="1849727"/>
      </dsp:txXfrm>
    </dsp:sp>
    <dsp:sp modelId="{7B912FD2-8A27-499F-8B18-1AF529211640}">
      <dsp:nvSpPr>
        <dsp:cNvPr id="0" name=""/>
        <dsp:cNvSpPr/>
      </dsp:nvSpPr>
      <dsp:spPr>
        <a:xfrm>
          <a:off x="4342000" y="133825"/>
          <a:ext cx="1999865" cy="1827165"/>
        </a:xfrm>
        <a:prstGeom prst="ellipse">
          <a:avLst/>
        </a:prstGeom>
        <a:blipFill rotWithShape="1">
          <a:blip xmlns:r="http://schemas.openxmlformats.org/officeDocument/2006/relationships" r:embed="rId3"/>
          <a:srcRect/>
          <a:stretch>
            <a:fillRect l="-23000" r="-2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2550EF-39F5-4AA3-A516-9E9596C30C77}">
      <dsp:nvSpPr>
        <dsp:cNvPr id="0" name=""/>
        <dsp:cNvSpPr/>
      </dsp:nvSpPr>
      <dsp:spPr>
        <a:xfrm>
          <a:off x="6450918" y="0"/>
          <a:ext cx="2658099" cy="4624318"/>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vi-VN" sz="2000" kern="1200" dirty="0"/>
        </a:p>
        <a:p>
          <a:pPr marL="0" lvl="0" indent="0" algn="ctr" defTabSz="889000">
            <a:lnSpc>
              <a:spcPct val="90000"/>
            </a:lnSpc>
            <a:spcBef>
              <a:spcPct val="0"/>
            </a:spcBef>
            <a:spcAft>
              <a:spcPct val="35000"/>
            </a:spcAft>
            <a:buNone/>
          </a:pPr>
          <a:endParaRPr lang="vi-VN" sz="2200" kern="1200" dirty="0"/>
        </a:p>
        <a:p>
          <a:pPr marL="0" lvl="0" indent="0" algn="ctr" defTabSz="889000">
            <a:lnSpc>
              <a:spcPct val="90000"/>
            </a:lnSpc>
            <a:spcBef>
              <a:spcPct val="0"/>
            </a:spcBef>
            <a:spcAft>
              <a:spcPct val="35000"/>
            </a:spcAft>
            <a:buNone/>
          </a:pPr>
          <a:r>
            <a:rPr lang="vi-VN" sz="2000" kern="1200" dirty="0">
              <a:solidFill>
                <a:schemeClr val="tx1"/>
              </a:solidFill>
            </a:rPr>
            <a:t>4. Sỏi oxalat: Nguồn gốc có thể do di truyền gen lặn trên nhiễm sắc thể thường gây loạn dưỡng oxalat</a:t>
          </a:r>
          <a:r>
            <a:rPr lang="vi-VN" sz="2200" kern="1200" dirty="0"/>
            <a:t>. </a:t>
          </a:r>
          <a:endParaRPr lang="en-US" sz="2200" kern="1200" dirty="0"/>
        </a:p>
      </dsp:txBody>
      <dsp:txXfrm>
        <a:off x="6450918" y="1849727"/>
        <a:ext cx="2658099" cy="1849727"/>
      </dsp:txXfrm>
    </dsp:sp>
    <dsp:sp modelId="{5EEE5848-1EE3-423C-BEC4-F44AC67F5E3F}">
      <dsp:nvSpPr>
        <dsp:cNvPr id="0" name=""/>
        <dsp:cNvSpPr/>
      </dsp:nvSpPr>
      <dsp:spPr>
        <a:xfrm>
          <a:off x="6817070" y="91578"/>
          <a:ext cx="1925796" cy="1911660"/>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EBCA15-9BF2-4BA6-9B3C-4FF36253175F}">
      <dsp:nvSpPr>
        <dsp:cNvPr id="0" name=""/>
        <dsp:cNvSpPr/>
      </dsp:nvSpPr>
      <dsp:spPr>
        <a:xfrm>
          <a:off x="9188761" y="0"/>
          <a:ext cx="2658099" cy="4624318"/>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vi-VN" sz="2000" kern="1200" dirty="0"/>
        </a:p>
        <a:p>
          <a:pPr marL="0" lvl="0" indent="0" algn="ctr" defTabSz="889000">
            <a:lnSpc>
              <a:spcPct val="90000"/>
            </a:lnSpc>
            <a:spcBef>
              <a:spcPct val="0"/>
            </a:spcBef>
            <a:spcAft>
              <a:spcPct val="35000"/>
            </a:spcAft>
            <a:buNone/>
          </a:pPr>
          <a:endParaRPr lang="vi-VN" sz="2000" kern="1200" dirty="0"/>
        </a:p>
        <a:p>
          <a:pPr marL="0" lvl="0" indent="0" algn="ctr" defTabSz="889000">
            <a:lnSpc>
              <a:spcPct val="90000"/>
            </a:lnSpc>
            <a:spcBef>
              <a:spcPct val="0"/>
            </a:spcBef>
            <a:spcAft>
              <a:spcPct val="35000"/>
            </a:spcAft>
            <a:buNone/>
          </a:pPr>
          <a:r>
            <a:rPr lang="vi-VN" sz="2000" kern="1200" dirty="0">
              <a:solidFill>
                <a:schemeClr val="tx1"/>
              </a:solidFill>
            </a:rPr>
            <a:t>5. Sỏi cystin: Do rối loạn vận chuyển cystin ở ống thận và ở niêm mạc ruột, nguyên nhân do di truyền gen lặn nằm trên nhánh ngắn của nhiễm sắc thể thứ 14.</a:t>
          </a:r>
          <a:endParaRPr lang="en-US" sz="2000" kern="1200" dirty="0">
            <a:solidFill>
              <a:schemeClr val="tx1"/>
            </a:solidFill>
          </a:endParaRPr>
        </a:p>
      </dsp:txBody>
      <dsp:txXfrm>
        <a:off x="9188761" y="1849727"/>
        <a:ext cx="2658099" cy="1849727"/>
      </dsp:txXfrm>
    </dsp:sp>
    <dsp:sp modelId="{42312704-A621-4F73-A829-57715CDA824C}">
      <dsp:nvSpPr>
        <dsp:cNvPr id="0" name=""/>
        <dsp:cNvSpPr/>
      </dsp:nvSpPr>
      <dsp:spPr>
        <a:xfrm>
          <a:off x="9500139" y="30559"/>
          <a:ext cx="2035344" cy="1834557"/>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30000" r="-30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F951BA-6BFA-4467-80E0-4DEBFCA27C69}">
      <dsp:nvSpPr>
        <dsp:cNvPr id="0" name=""/>
        <dsp:cNvSpPr/>
      </dsp:nvSpPr>
      <dsp:spPr>
        <a:xfrm>
          <a:off x="5472483" y="3930670"/>
          <a:ext cx="409493" cy="693647"/>
        </a:xfrm>
        <a:prstGeom prst="leftRightArrow">
          <a:avLst/>
        </a:prstGeom>
        <a:solidFill>
          <a:schemeClr val="accent2">
            <a:tint val="4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C88D68-6252-4B2A-B9F2-790C86113E42}">
      <dsp:nvSpPr>
        <dsp:cNvPr id="0" name=""/>
        <dsp:cNvSpPr/>
      </dsp:nvSpPr>
      <dsp:spPr>
        <a:xfrm>
          <a:off x="53590" y="21329"/>
          <a:ext cx="2053807" cy="4595878"/>
        </a:xfrm>
        <a:prstGeom prst="roundRect">
          <a:avLst>
            <a:gd name="adj" fmla="val 10000"/>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solidFill>
                <a:schemeClr val="tx1"/>
              </a:solidFill>
            </a:rPr>
            <a:t>1. Sỏi calci: chiếm 90% trường hợp</a:t>
          </a:r>
          <a:r>
            <a:rPr lang="vi-VN" sz="2500" kern="1200" dirty="0">
              <a:solidFill>
                <a:schemeClr val="tx1"/>
              </a:solidFill>
            </a:rPr>
            <a:t>. </a:t>
          </a:r>
          <a:endParaRPr lang="en-US" sz="2500" kern="1200" dirty="0">
            <a:solidFill>
              <a:schemeClr val="tx1"/>
            </a:solidFill>
          </a:endParaRPr>
        </a:p>
      </dsp:txBody>
      <dsp:txXfrm>
        <a:off x="53590" y="1859681"/>
        <a:ext cx="2053807" cy="1838351"/>
      </dsp:txXfrm>
    </dsp:sp>
    <dsp:sp modelId="{8F9D069E-A6A5-488A-995C-404CBBFD62E1}">
      <dsp:nvSpPr>
        <dsp:cNvPr id="0" name=""/>
        <dsp:cNvSpPr/>
      </dsp:nvSpPr>
      <dsp:spPr>
        <a:xfrm>
          <a:off x="123100" y="256034"/>
          <a:ext cx="1914786" cy="159696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FC8EAE-1F9B-4459-81F6-7439348A1BA1}">
      <dsp:nvSpPr>
        <dsp:cNvPr id="0" name=""/>
        <dsp:cNvSpPr/>
      </dsp:nvSpPr>
      <dsp:spPr>
        <a:xfrm>
          <a:off x="2187140" y="0"/>
          <a:ext cx="2045806" cy="4624318"/>
        </a:xfrm>
        <a:prstGeom prst="roundRect">
          <a:avLst>
            <a:gd name="adj" fmla="val 10000"/>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solidFill>
                <a:schemeClr val="tx1"/>
              </a:solidFill>
            </a:rPr>
            <a:t>2. Sỏi acid uric </a:t>
          </a:r>
          <a:endParaRPr lang="en-US" sz="2000" kern="1200" dirty="0">
            <a:solidFill>
              <a:schemeClr val="tx1"/>
            </a:solidFill>
          </a:endParaRPr>
        </a:p>
      </dsp:txBody>
      <dsp:txXfrm>
        <a:off x="2187140" y="1849727"/>
        <a:ext cx="2045806" cy="1849727"/>
      </dsp:txXfrm>
    </dsp:sp>
    <dsp:sp modelId="{108B282D-6A38-4167-8B8F-73D83EB6A700}">
      <dsp:nvSpPr>
        <dsp:cNvPr id="0" name=""/>
        <dsp:cNvSpPr/>
      </dsp:nvSpPr>
      <dsp:spPr>
        <a:xfrm>
          <a:off x="2218981" y="190162"/>
          <a:ext cx="1982125" cy="1714491"/>
        </a:xfrm>
        <a:prstGeom prst="ellipse">
          <a:avLst/>
        </a:prstGeom>
        <a:blipFill rotWithShape="1">
          <a:blip xmlns:r="http://schemas.openxmlformats.org/officeDocument/2006/relationships" r:embed="rId2"/>
          <a:srcRect/>
          <a:stretch>
            <a:fillRect l="-46000" r="-46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91DEE5D-3BB2-4E93-A911-60B50217B4B7}">
      <dsp:nvSpPr>
        <dsp:cNvPr id="0" name=""/>
        <dsp:cNvSpPr/>
      </dsp:nvSpPr>
      <dsp:spPr>
        <a:xfrm>
          <a:off x="4312690" y="0"/>
          <a:ext cx="2058485" cy="4624318"/>
        </a:xfrm>
        <a:prstGeom prst="roundRect">
          <a:avLst>
            <a:gd name="adj" fmla="val 10000"/>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vi-VN" sz="2000" kern="1200" dirty="0">
              <a:solidFill>
                <a:schemeClr val="tx1"/>
              </a:solidFill>
            </a:rPr>
            <a:t>3. Sỏi struvit: Nguồn gốc là nhiễm khuẩn tiết niệu</a:t>
          </a:r>
          <a:r>
            <a:rPr lang="vi-VN" sz="2300" kern="1200" dirty="0">
              <a:solidFill>
                <a:schemeClr val="tx1"/>
              </a:solidFill>
            </a:rPr>
            <a:t>.</a:t>
          </a:r>
          <a:endParaRPr lang="en-US" sz="2300" kern="1200" dirty="0">
            <a:solidFill>
              <a:schemeClr val="tx1"/>
            </a:solidFill>
          </a:endParaRPr>
        </a:p>
      </dsp:txBody>
      <dsp:txXfrm>
        <a:off x="4312690" y="1849727"/>
        <a:ext cx="2058485" cy="1849727"/>
      </dsp:txXfrm>
    </dsp:sp>
    <dsp:sp modelId="{7B912FD2-8A27-499F-8B18-1AF529211640}">
      <dsp:nvSpPr>
        <dsp:cNvPr id="0" name=""/>
        <dsp:cNvSpPr/>
      </dsp:nvSpPr>
      <dsp:spPr>
        <a:xfrm>
          <a:off x="4342000" y="133825"/>
          <a:ext cx="1999865" cy="1827165"/>
        </a:xfrm>
        <a:prstGeom prst="ellipse">
          <a:avLst/>
        </a:prstGeom>
        <a:blipFill rotWithShape="1">
          <a:blip xmlns:r="http://schemas.openxmlformats.org/officeDocument/2006/relationships" r:embed="rId3"/>
          <a:srcRect/>
          <a:stretch>
            <a:fillRect l="-23000" r="-23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2550EF-39F5-4AA3-A516-9E9596C30C77}">
      <dsp:nvSpPr>
        <dsp:cNvPr id="0" name=""/>
        <dsp:cNvSpPr/>
      </dsp:nvSpPr>
      <dsp:spPr>
        <a:xfrm>
          <a:off x="6450918" y="0"/>
          <a:ext cx="2658099" cy="4624318"/>
        </a:xfrm>
        <a:prstGeom prst="roundRect">
          <a:avLst>
            <a:gd name="adj" fmla="val 10000"/>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vi-VN" sz="2000" kern="1200" dirty="0"/>
        </a:p>
        <a:p>
          <a:pPr marL="0" lvl="0" indent="0" algn="ctr" defTabSz="889000">
            <a:lnSpc>
              <a:spcPct val="90000"/>
            </a:lnSpc>
            <a:spcBef>
              <a:spcPct val="0"/>
            </a:spcBef>
            <a:spcAft>
              <a:spcPct val="35000"/>
            </a:spcAft>
            <a:buNone/>
          </a:pPr>
          <a:endParaRPr lang="vi-VN" sz="2200" kern="1200" dirty="0"/>
        </a:p>
        <a:p>
          <a:pPr marL="0" lvl="0" indent="0" algn="ctr" defTabSz="889000">
            <a:lnSpc>
              <a:spcPct val="90000"/>
            </a:lnSpc>
            <a:spcBef>
              <a:spcPct val="0"/>
            </a:spcBef>
            <a:spcAft>
              <a:spcPct val="35000"/>
            </a:spcAft>
            <a:buNone/>
          </a:pPr>
          <a:r>
            <a:rPr lang="vi-VN" sz="2000" kern="1200" dirty="0">
              <a:solidFill>
                <a:schemeClr val="tx1"/>
              </a:solidFill>
            </a:rPr>
            <a:t>4. Sỏi oxalat: Nguồn gốc có thể do di truyền gen lặn trên nhiễm sắc thể thường gây loạn dưỡng oxalat</a:t>
          </a:r>
          <a:r>
            <a:rPr lang="vi-VN" sz="2200" kern="1200" dirty="0"/>
            <a:t>. </a:t>
          </a:r>
          <a:endParaRPr lang="en-US" sz="2200" kern="1200" dirty="0"/>
        </a:p>
      </dsp:txBody>
      <dsp:txXfrm>
        <a:off x="6450918" y="1849727"/>
        <a:ext cx="2658099" cy="1849727"/>
      </dsp:txXfrm>
    </dsp:sp>
    <dsp:sp modelId="{5EEE5848-1EE3-423C-BEC4-F44AC67F5E3F}">
      <dsp:nvSpPr>
        <dsp:cNvPr id="0" name=""/>
        <dsp:cNvSpPr/>
      </dsp:nvSpPr>
      <dsp:spPr>
        <a:xfrm>
          <a:off x="6817070" y="91578"/>
          <a:ext cx="1925796" cy="1911660"/>
        </a:xfrm>
        <a:prstGeom prst="ellipse">
          <a:avLst/>
        </a:prstGeom>
        <a:blipFill rotWithShape="1">
          <a:blip xmlns:r="http://schemas.openxmlformats.org/officeDocument/2006/relationships" r:embed="rId4">
            <a:extLst>
              <a:ext uri="{28A0092B-C50C-407E-A947-70E740481C1C}">
                <a14:useLocalDpi xmlns:a14="http://schemas.microsoft.com/office/drawing/2010/main" val="0"/>
              </a:ext>
            </a:extLst>
          </a:blip>
          <a:srcRect/>
          <a:stretch>
            <a:fillRect l="-35000" r="-35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AEBCA15-9BF2-4BA6-9B3C-4FF36253175F}">
      <dsp:nvSpPr>
        <dsp:cNvPr id="0" name=""/>
        <dsp:cNvSpPr/>
      </dsp:nvSpPr>
      <dsp:spPr>
        <a:xfrm>
          <a:off x="9188761" y="0"/>
          <a:ext cx="2658099" cy="4624318"/>
        </a:xfrm>
        <a:prstGeom prst="roundRect">
          <a:avLst>
            <a:gd name="adj" fmla="val 10000"/>
          </a:avLst>
        </a:prstGeom>
        <a:solidFill>
          <a:schemeClr val="accent6">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vi-VN" sz="2000" kern="1200" dirty="0"/>
        </a:p>
        <a:p>
          <a:pPr marL="0" lvl="0" indent="0" algn="ctr" defTabSz="889000">
            <a:lnSpc>
              <a:spcPct val="90000"/>
            </a:lnSpc>
            <a:spcBef>
              <a:spcPct val="0"/>
            </a:spcBef>
            <a:spcAft>
              <a:spcPct val="35000"/>
            </a:spcAft>
            <a:buNone/>
          </a:pPr>
          <a:endParaRPr lang="vi-VN" sz="2000" kern="1200" dirty="0"/>
        </a:p>
        <a:p>
          <a:pPr marL="0" lvl="0" indent="0" algn="ctr" defTabSz="889000">
            <a:lnSpc>
              <a:spcPct val="90000"/>
            </a:lnSpc>
            <a:spcBef>
              <a:spcPct val="0"/>
            </a:spcBef>
            <a:spcAft>
              <a:spcPct val="35000"/>
            </a:spcAft>
            <a:buNone/>
          </a:pPr>
          <a:r>
            <a:rPr lang="vi-VN" sz="2000" kern="1200" dirty="0">
              <a:solidFill>
                <a:schemeClr val="tx1"/>
              </a:solidFill>
            </a:rPr>
            <a:t>5. Sỏi cystin: Do rối loạn vận chuyển cystin ở ống thận và ở niêm mạc ruột, nguyên nhân do di truyền gen lặn nằm trên nhánh ngắn của nhiễm sắc thể thứ 14.</a:t>
          </a:r>
          <a:endParaRPr lang="en-US" sz="2000" kern="1200" dirty="0">
            <a:solidFill>
              <a:schemeClr val="tx1"/>
            </a:solidFill>
          </a:endParaRPr>
        </a:p>
      </dsp:txBody>
      <dsp:txXfrm>
        <a:off x="9188761" y="1849727"/>
        <a:ext cx="2658099" cy="1849727"/>
      </dsp:txXfrm>
    </dsp:sp>
    <dsp:sp modelId="{42312704-A621-4F73-A829-57715CDA824C}">
      <dsp:nvSpPr>
        <dsp:cNvPr id="0" name=""/>
        <dsp:cNvSpPr/>
      </dsp:nvSpPr>
      <dsp:spPr>
        <a:xfrm>
          <a:off x="9500139" y="30559"/>
          <a:ext cx="2035344" cy="1834557"/>
        </a:xfrm>
        <a:prstGeom prst="ellipse">
          <a:avLst/>
        </a:prstGeom>
        <a:blipFill rotWithShape="1">
          <a:blip xmlns:r="http://schemas.openxmlformats.org/officeDocument/2006/relationships" r:embed="rId5" cstate="print">
            <a:extLst>
              <a:ext uri="{28A0092B-C50C-407E-A947-70E740481C1C}">
                <a14:useLocalDpi xmlns:a14="http://schemas.microsoft.com/office/drawing/2010/main" val="0"/>
              </a:ext>
            </a:extLst>
          </a:blip>
          <a:srcRect/>
          <a:stretch>
            <a:fillRect l="-30000" r="-30000"/>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F951BA-6BFA-4467-80E0-4DEBFCA27C69}">
      <dsp:nvSpPr>
        <dsp:cNvPr id="0" name=""/>
        <dsp:cNvSpPr/>
      </dsp:nvSpPr>
      <dsp:spPr>
        <a:xfrm>
          <a:off x="5472483" y="3930670"/>
          <a:ext cx="409493" cy="693647"/>
        </a:xfrm>
        <a:prstGeom prst="leftRightArrow">
          <a:avLst/>
        </a:prstGeom>
        <a:solidFill>
          <a:schemeClr val="accent2">
            <a:tint val="40000"/>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stBulletLvl" val="2"/>
              <dgm:param type="txAnchorHorzCh" val="ctr"/>
              <dgm:param type="txAnchorVert" val="mid"/>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 name="Shape 2"/>
        <p:cNvGrpSpPr/>
        <p:nvPr/>
      </p:nvGrpSpPr>
      <p:grpSpPr>
        <a:xfrm>
          <a:off x="0" y="0"/>
          <a:ext cx="0" cy="0"/>
          <a:chOff x="0" y="0"/>
          <a:chExt cx="0" cy="0"/>
        </a:xfrm>
      </p:grpSpPr>
      <p:sp>
        <p:nvSpPr>
          <p:cNvPr id="3" name="Google Shape;3;n"/>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05" name="Shape 105"/>
        <p:cNvGrpSpPr/>
        <p:nvPr/>
      </p:nvGrpSpPr>
      <p:grpSpPr>
        <a:xfrm>
          <a:off x="0" y="0"/>
          <a:ext cx="0" cy="0"/>
          <a:chOff x="0" y="0"/>
          <a:chExt cx="0" cy="0"/>
        </a:xfrm>
      </p:grpSpPr>
      <p:sp>
        <p:nvSpPr>
          <p:cNvPr id="106" name="Google Shape;106;g35f391192_00: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5f391192_0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246" name="Shape 246"/>
        <p:cNvGrpSpPr/>
        <p:nvPr/>
      </p:nvGrpSpPr>
      <p:grpSpPr>
        <a:xfrm>
          <a:off x="0" y="0"/>
          <a:ext cx="0" cy="0"/>
          <a:chOff x="0" y="0"/>
          <a:chExt cx="0" cy="0"/>
        </a:xfrm>
      </p:grpSpPr>
      <p:sp>
        <p:nvSpPr>
          <p:cNvPr id="247" name="Google Shape;247;g35f391192_07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35f391192_07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0" name="Shape 150"/>
        <p:cNvGrpSpPr/>
        <p:nvPr/>
      </p:nvGrpSpPr>
      <p:grpSpPr>
        <a:xfrm>
          <a:off x="0" y="0"/>
          <a:ext cx="0" cy="0"/>
          <a:chOff x="0" y="0"/>
          <a:chExt cx="0" cy="0"/>
        </a:xfrm>
      </p:grpSpPr>
      <p:sp>
        <p:nvSpPr>
          <p:cNvPr id="151" name="Google Shape;151;g35f391192_09: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5f391192_09: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435" name="Shape 435"/>
        <p:cNvGrpSpPr/>
        <p:nvPr/>
      </p:nvGrpSpPr>
      <p:grpSpPr>
        <a:xfrm>
          <a:off x="0" y="0"/>
          <a:ext cx="0" cy="0"/>
          <a:chOff x="0" y="0"/>
          <a:chExt cx="0" cy="0"/>
        </a:xfrm>
      </p:grpSpPr>
      <p:sp>
        <p:nvSpPr>
          <p:cNvPr id="436" name="Google Shape;436;g35ed75ccf_022: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35ed75ccf_022: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219" name="Shape 219"/>
        <p:cNvGrpSpPr/>
        <p:nvPr/>
      </p:nvGrpSpPr>
      <p:grpSpPr>
        <a:xfrm>
          <a:off x="0" y="0"/>
          <a:ext cx="0" cy="0"/>
          <a:chOff x="0" y="0"/>
          <a:chExt cx="0" cy="0"/>
        </a:xfrm>
      </p:grpSpPr>
      <p:sp>
        <p:nvSpPr>
          <p:cNvPr id="220" name="Google Shape;220;g35f391192_057: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35f391192_0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441" name="Shape 441"/>
        <p:cNvGrpSpPr/>
        <p:nvPr/>
      </p:nvGrpSpPr>
      <p:grpSpPr>
        <a:xfrm>
          <a:off x="0" y="0"/>
          <a:ext cx="0" cy="0"/>
          <a:chOff x="0" y="0"/>
          <a:chExt cx="0" cy="0"/>
        </a:xfrm>
      </p:grpSpPr>
      <p:sp>
        <p:nvSpPr>
          <p:cNvPr id="442" name="Google Shape;442;g35ed75ccf_0134: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35ed75ccf_013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56" name="Shape 156"/>
        <p:cNvGrpSpPr/>
        <p:nvPr/>
      </p:nvGrpSpPr>
      <p:grpSpPr>
        <a:xfrm>
          <a:off x="0" y="0"/>
          <a:ext cx="0" cy="0"/>
          <a:chOff x="0" y="0"/>
          <a:chExt cx="0" cy="0"/>
        </a:xfrm>
      </p:grpSpPr>
      <p:sp>
        <p:nvSpPr>
          <p:cNvPr id="157" name="Google Shape;157;p: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p: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396" name="Shape 396"/>
        <p:cNvGrpSpPr/>
        <p:nvPr/>
      </p:nvGrpSpPr>
      <p:grpSpPr>
        <a:xfrm>
          <a:off x="0" y="0"/>
          <a:ext cx="0" cy="0"/>
          <a:chOff x="0" y="0"/>
          <a:chExt cx="0" cy="0"/>
        </a:xfrm>
      </p:grpSpPr>
      <p:sp>
        <p:nvSpPr>
          <p:cNvPr id="397" name="Google Shape;397;g35ed75ccf_07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35ed75ccf_07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449" name="Shape 449"/>
        <p:cNvGrpSpPr/>
        <p:nvPr/>
      </p:nvGrpSpPr>
      <p:grpSpPr>
        <a:xfrm>
          <a:off x="0" y="0"/>
          <a:ext cx="0" cy="0"/>
          <a:chOff x="0" y="0"/>
          <a:chExt cx="0" cy="0"/>
        </a:xfrm>
      </p:grpSpPr>
      <p:sp>
        <p:nvSpPr>
          <p:cNvPr id="450" name="Google Shape;450;g35ed75ccf_0141: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 name="Google Shape;451;g35ed75ccf_014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427" name="Shape 427"/>
        <p:cNvGrpSpPr/>
        <p:nvPr/>
      </p:nvGrpSpPr>
      <p:grpSpPr>
        <a:xfrm>
          <a:off x="0" y="0"/>
          <a:ext cx="0" cy="0"/>
          <a:chOff x="0" y="0"/>
          <a:chExt cx="0" cy="0"/>
        </a:xfrm>
      </p:grpSpPr>
      <p:sp>
        <p:nvSpPr>
          <p:cNvPr id="428" name="Google Shape;428;g35ed75ccf_011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5ed75ccf_011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13" name="Shape 313"/>
        <p:cNvGrpSpPr/>
        <p:nvPr/>
      </p:nvGrpSpPr>
      <p:grpSpPr>
        <a:xfrm>
          <a:off x="0" y="0"/>
          <a:ext cx="0" cy="0"/>
          <a:chOff x="0" y="0"/>
          <a:chExt cx="0" cy="0"/>
        </a:xfrm>
      </p:grpSpPr>
      <p:sp>
        <p:nvSpPr>
          <p:cNvPr id="314" name="Google Shape;314;g35f391192_085: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5f391192_08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233" name="Shape 233"/>
        <p:cNvGrpSpPr/>
        <p:nvPr/>
      </p:nvGrpSpPr>
      <p:grpSpPr>
        <a:xfrm>
          <a:off x="0" y="0"/>
          <a:ext cx="0" cy="0"/>
          <a:chOff x="0" y="0"/>
          <a:chExt cx="0" cy="0"/>
        </a:xfrm>
      </p:grpSpPr>
      <p:sp>
        <p:nvSpPr>
          <p:cNvPr id="234" name="Google Shape;234;g35f391192_065: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35f391192_06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403" name="Shape 403"/>
        <p:cNvGrpSpPr/>
        <p:nvPr/>
      </p:nvGrpSpPr>
      <p:grpSpPr>
        <a:xfrm>
          <a:off x="0" y="0"/>
          <a:ext cx="0" cy="0"/>
          <a:chOff x="0" y="0"/>
          <a:chExt cx="0" cy="0"/>
        </a:xfrm>
      </p:grpSpPr>
      <p:sp>
        <p:nvSpPr>
          <p:cNvPr id="404" name="Google Shape;404;g35ed75ccf_087: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35ed75ccf_08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Image Placeholder 1"/>
          <p:cNvSpPr/>
          <p:nvPr>
            <p:ph type="sldImg" idx="2"/>
          </p:nvPr>
        </p:nvSpPr>
        <p:spPr/>
      </p:sp>
      <p:sp>
        <p:nvSpPr>
          <p:cNvPr id="3" name="Text Placeholder 2"/>
          <p:cNvSpPr/>
          <p:nvPr>
            <p:ph type="body" idx="1"/>
          </p:nvPr>
        </p:nvSpPr>
        <p:spPr/>
        <p:txBody>
          <a:bodyPr/>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419" name="Shape 419"/>
        <p:cNvGrpSpPr/>
        <p:nvPr/>
      </p:nvGrpSpPr>
      <p:grpSpPr>
        <a:xfrm>
          <a:off x="0" y="0"/>
          <a:ext cx="0" cy="0"/>
          <a:chOff x="0" y="0"/>
          <a:chExt cx="0" cy="0"/>
        </a:xfrm>
      </p:grpSpPr>
      <p:sp>
        <p:nvSpPr>
          <p:cNvPr id="420" name="Google Shape;420;g35ed75ccf_0106: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 name="Google Shape;421;g35ed75ccf_0106: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365" name="Shape 365"/>
        <p:cNvGrpSpPr/>
        <p:nvPr/>
      </p:nvGrpSpPr>
      <p:grpSpPr>
        <a:xfrm>
          <a:off x="0" y="0"/>
          <a:ext cx="0" cy="0"/>
          <a:chOff x="0" y="0"/>
          <a:chExt cx="0" cy="0"/>
        </a:xfrm>
      </p:grpSpPr>
      <p:sp>
        <p:nvSpPr>
          <p:cNvPr id="366" name="Google Shape;366;g35ed75ccf_044: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35ed75ccf_044: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458" name="Shape 458"/>
        <p:cNvGrpSpPr/>
        <p:nvPr/>
      </p:nvGrpSpPr>
      <p:grpSpPr>
        <a:xfrm>
          <a:off x="0" y="0"/>
          <a:ext cx="0" cy="0"/>
          <a:chOff x="0" y="0"/>
          <a:chExt cx="0" cy="0"/>
        </a:xfrm>
      </p:grpSpPr>
      <p:sp>
        <p:nvSpPr>
          <p:cNvPr id="459" name="Google Shape;459;g35694cd56_0440: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35694cd56_044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911" name="Shape 911"/>
        <p:cNvGrpSpPr/>
        <p:nvPr/>
      </p:nvGrpSpPr>
      <p:grpSpPr>
        <a:xfrm>
          <a:off x="0" y="0"/>
          <a:ext cx="0" cy="0"/>
          <a:chOff x="0" y="0"/>
          <a:chExt cx="0" cy="0"/>
        </a:xfrm>
      </p:grpSpPr>
      <p:sp>
        <p:nvSpPr>
          <p:cNvPr id="912" name="Google Shape;912;g1470e89c18_81_1: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3" name="Google Shape;913;g1470e89c18_81_1: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18" name="Shape 118"/>
        <p:cNvGrpSpPr/>
        <p:nvPr/>
      </p:nvGrpSpPr>
      <p:grpSpPr>
        <a:xfrm>
          <a:off x="0" y="0"/>
          <a:ext cx="0" cy="0"/>
          <a:chOff x="0" y="0"/>
          <a:chExt cx="0" cy="0"/>
        </a:xfrm>
      </p:grpSpPr>
      <p:sp>
        <p:nvSpPr>
          <p:cNvPr id="119" name="Google Shape;119;g3606f1c2d_30: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606f1c2d_30: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347" name="Shape 347"/>
        <p:cNvGrpSpPr/>
        <p:nvPr/>
      </p:nvGrpSpPr>
      <p:grpSpPr>
        <a:xfrm>
          <a:off x="0" y="0"/>
          <a:ext cx="0" cy="0"/>
          <a:chOff x="0" y="0"/>
          <a:chExt cx="0" cy="0"/>
        </a:xfrm>
      </p:grpSpPr>
      <p:sp>
        <p:nvSpPr>
          <p:cNvPr id="348" name="Google Shape;348;g35ed75ccf_033: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 name="Google Shape;349;g35ed75ccf_033: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70" name="Shape 170"/>
        <p:cNvGrpSpPr/>
        <p:nvPr/>
      </p:nvGrpSpPr>
      <p:grpSpPr>
        <a:xfrm>
          <a:off x="0" y="0"/>
          <a:ext cx="0" cy="0"/>
          <a:chOff x="0" y="0"/>
          <a:chExt cx="0" cy="0"/>
        </a:xfrm>
      </p:grpSpPr>
      <p:sp>
        <p:nvSpPr>
          <p:cNvPr id="171" name="Google Shape;171;g35ed75ccf_015: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5ed75ccf_01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88" name="Shape 188"/>
        <p:cNvGrpSpPr/>
        <p:nvPr/>
      </p:nvGrpSpPr>
      <p:grpSpPr>
        <a:xfrm>
          <a:off x="0" y="0"/>
          <a:ext cx="0" cy="0"/>
          <a:chOff x="0" y="0"/>
          <a:chExt cx="0" cy="0"/>
        </a:xfrm>
      </p:grpSpPr>
      <p:sp>
        <p:nvSpPr>
          <p:cNvPr id="189" name="Google Shape;189;g35f391192_017: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35f391192_01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203" name="Shape 203"/>
        <p:cNvGrpSpPr/>
        <p:nvPr/>
      </p:nvGrpSpPr>
      <p:grpSpPr>
        <a:xfrm>
          <a:off x="0" y="0"/>
          <a:ext cx="0" cy="0"/>
          <a:chOff x="0" y="0"/>
          <a:chExt cx="0" cy="0"/>
        </a:xfrm>
      </p:grpSpPr>
      <p:sp>
        <p:nvSpPr>
          <p:cNvPr id="204" name="Google Shape;204;g35f391192_045: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5f391192_045: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377" name="Shape 377"/>
        <p:cNvGrpSpPr/>
        <p:nvPr/>
      </p:nvGrpSpPr>
      <p:grpSpPr>
        <a:xfrm>
          <a:off x="0" y="0"/>
          <a:ext cx="0" cy="0"/>
          <a:chOff x="0" y="0"/>
          <a:chExt cx="0" cy="0"/>
        </a:xfrm>
      </p:grpSpPr>
      <p:sp>
        <p:nvSpPr>
          <p:cNvPr id="378" name="Google Shape;378;g35ed75ccf_057:notes"/>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35ed75ccf_057:notes"/>
          <p:cNvSpPr txBox="1"/>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matchingName="Title">
  <p:cSld name="TITLE">
    <p:spTree>
      <p:nvGrpSpPr>
        <p:cNvPr id="9" name="Shape 9"/>
        <p:cNvGrpSpPr/>
        <p:nvPr/>
      </p:nvGrpSpPr>
      <p:grpSpPr>
        <a:xfrm>
          <a:off x="0" y="0"/>
          <a:ext cx="0" cy="0"/>
          <a:chOff x="0" y="0"/>
          <a:chExt cx="0" cy="0"/>
        </a:xfrm>
      </p:grpSpPr>
      <p:sp>
        <p:nvSpPr>
          <p:cNvPr id="10" name="Google Shape;10;p2"/>
          <p:cNvSpPr/>
          <p:nvPr/>
        </p:nvSpPr>
        <p:spPr>
          <a:xfrm>
            <a:off x="0" y="4288500"/>
            <a:ext cx="91440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 name="Google Shape;11;p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2" name="Google Shape;12;p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 name="Google Shape;14;p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 name="Google Shape;15;p2"/>
          <p:cNvSpPr txBox="1"/>
          <p:nvPr>
            <p:ph type="ctrTitle"/>
          </p:nvPr>
        </p:nvSpPr>
        <p:spPr>
          <a:xfrm>
            <a:off x="685800" y="2601425"/>
            <a:ext cx="5810400" cy="1159800"/>
          </a:xfrm>
          <a:prstGeom prst="rect">
            <a:avLst/>
          </a:prstGeom>
        </p:spPr>
        <p:txBody>
          <a:bodyPr spcFirstLastPara="1" wrap="square" lIns="91425" tIns="91425" rIns="91425" bIns="91425" anchor="b" anchorCtr="0">
            <a:noAutofit/>
          </a:bodyPr>
          <a:lstStyle>
            <a:lvl1pPr lvl="0">
              <a:spcBef>
                <a:spcPts val="0"/>
              </a:spcBef>
              <a:spcAft>
                <a:spcPts val="0"/>
              </a:spcAft>
              <a:buSzPts val="4800"/>
              <a:buNone/>
              <a:defRPr sz="48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tyle A">
  <p:cSld name="BLANK_1_1">
    <p:spTree>
      <p:nvGrpSpPr>
        <p:cNvPr id="91" name="Shape 91"/>
        <p:cNvGrpSpPr/>
        <p:nvPr/>
      </p:nvGrpSpPr>
      <p:grpSpPr>
        <a:xfrm>
          <a:off x="0" y="0"/>
          <a:ext cx="0" cy="0"/>
          <a:chOff x="0" y="0"/>
          <a:chExt cx="0" cy="0"/>
        </a:xfrm>
      </p:grpSpPr>
      <p:sp>
        <p:nvSpPr>
          <p:cNvPr id="92" name="Google Shape;92;p11"/>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11"/>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94" name="Google Shape;94;p11"/>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11"/>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11"/>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11"/>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style B">
  <p:cSld name="BLANK_1_1_1">
    <p:spTree>
      <p:nvGrpSpPr>
        <p:cNvPr id="98" name="Shape 98"/>
        <p:cNvGrpSpPr/>
        <p:nvPr/>
      </p:nvGrpSpPr>
      <p:grpSpPr>
        <a:xfrm>
          <a:off x="0" y="0"/>
          <a:ext cx="0" cy="0"/>
          <a:chOff x="0" y="0"/>
          <a:chExt cx="0" cy="0"/>
        </a:xfrm>
      </p:grpSpPr>
      <p:sp>
        <p:nvSpPr>
          <p:cNvPr id="99" name="Google Shape;99;p12"/>
          <p:cNvSpPr/>
          <p:nvPr/>
        </p:nvSpPr>
        <p:spPr>
          <a:xfrm>
            <a:off x="0" y="4294550"/>
            <a:ext cx="9144000" cy="2412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0" name="Google Shape;100;p12"/>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101" name="Google Shape;101;p12"/>
          <p:cNvSpPr/>
          <p:nvPr/>
        </p:nvSpPr>
        <p:spPr>
          <a:xfrm>
            <a:off x="0" y="500626"/>
            <a:ext cx="91440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2" name="Google Shape;102;p12"/>
          <p:cNvSpPr/>
          <p:nvPr/>
        </p:nvSpPr>
        <p:spPr>
          <a:xfrm>
            <a:off x="0" y="4493605"/>
            <a:ext cx="91440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12"/>
          <p:cNvSpPr/>
          <p:nvPr/>
        </p:nvSpPr>
        <p:spPr>
          <a:xfrm>
            <a:off x="0" y="4584075"/>
            <a:ext cx="91440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12"/>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6" name="Shape 16"/>
        <p:cNvGrpSpPr/>
        <p:nvPr/>
      </p:nvGrpSpPr>
      <p:grpSpPr>
        <a:xfrm>
          <a:off x="0" y="0"/>
          <a:ext cx="0" cy="0"/>
          <a:chOff x="0" y="0"/>
          <a:chExt cx="0" cy="0"/>
        </a:xfrm>
      </p:grpSpPr>
      <p:sp>
        <p:nvSpPr>
          <p:cNvPr id="17" name="Google Shape;17;p3"/>
          <p:cNvSpPr txBox="1"/>
          <p:nvPr>
            <p:ph type="ctrTitle"/>
          </p:nvPr>
        </p:nvSpPr>
        <p:spPr>
          <a:xfrm>
            <a:off x="4113600" y="2878750"/>
            <a:ext cx="4505700" cy="11598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114454"/>
              </a:buClr>
              <a:buSzPts val="4800"/>
              <a:buNone/>
              <a:defRPr sz="4800">
                <a:solidFill>
                  <a:srgbClr val="114454"/>
                </a:solidFill>
              </a:defRPr>
            </a:lvl1pPr>
            <a:lvl2pPr lvl="1" rtl="0">
              <a:spcBef>
                <a:spcPts val="0"/>
              </a:spcBef>
              <a:spcAft>
                <a:spcPts val="0"/>
              </a:spcAft>
              <a:buClr>
                <a:srgbClr val="114454"/>
              </a:buClr>
              <a:buSzPts val="4800"/>
              <a:buNone/>
              <a:defRPr sz="4800">
                <a:solidFill>
                  <a:srgbClr val="114454"/>
                </a:solidFill>
              </a:defRPr>
            </a:lvl2pPr>
            <a:lvl3pPr lvl="2" rtl="0">
              <a:spcBef>
                <a:spcPts val="0"/>
              </a:spcBef>
              <a:spcAft>
                <a:spcPts val="0"/>
              </a:spcAft>
              <a:buClr>
                <a:srgbClr val="114454"/>
              </a:buClr>
              <a:buSzPts val="4800"/>
              <a:buNone/>
              <a:defRPr sz="4800">
                <a:solidFill>
                  <a:srgbClr val="114454"/>
                </a:solidFill>
              </a:defRPr>
            </a:lvl3pPr>
            <a:lvl4pPr lvl="3" rtl="0">
              <a:spcBef>
                <a:spcPts val="0"/>
              </a:spcBef>
              <a:spcAft>
                <a:spcPts val="0"/>
              </a:spcAft>
              <a:buClr>
                <a:srgbClr val="114454"/>
              </a:buClr>
              <a:buSzPts val="4800"/>
              <a:buNone/>
              <a:defRPr sz="4800">
                <a:solidFill>
                  <a:srgbClr val="114454"/>
                </a:solidFill>
              </a:defRPr>
            </a:lvl4pPr>
            <a:lvl5pPr lvl="4" rtl="0">
              <a:spcBef>
                <a:spcPts val="0"/>
              </a:spcBef>
              <a:spcAft>
                <a:spcPts val="0"/>
              </a:spcAft>
              <a:buClr>
                <a:srgbClr val="114454"/>
              </a:buClr>
              <a:buSzPts val="4800"/>
              <a:buNone/>
              <a:defRPr sz="4800">
                <a:solidFill>
                  <a:srgbClr val="114454"/>
                </a:solidFill>
              </a:defRPr>
            </a:lvl5pPr>
            <a:lvl6pPr lvl="5" rtl="0">
              <a:spcBef>
                <a:spcPts val="0"/>
              </a:spcBef>
              <a:spcAft>
                <a:spcPts val="0"/>
              </a:spcAft>
              <a:buClr>
                <a:srgbClr val="114454"/>
              </a:buClr>
              <a:buSzPts val="4800"/>
              <a:buNone/>
              <a:defRPr sz="4800">
                <a:solidFill>
                  <a:srgbClr val="114454"/>
                </a:solidFill>
              </a:defRPr>
            </a:lvl6pPr>
            <a:lvl7pPr lvl="6" rtl="0">
              <a:spcBef>
                <a:spcPts val="0"/>
              </a:spcBef>
              <a:spcAft>
                <a:spcPts val="0"/>
              </a:spcAft>
              <a:buClr>
                <a:srgbClr val="114454"/>
              </a:buClr>
              <a:buSzPts val="4800"/>
              <a:buNone/>
              <a:defRPr sz="4800">
                <a:solidFill>
                  <a:srgbClr val="114454"/>
                </a:solidFill>
              </a:defRPr>
            </a:lvl7pPr>
            <a:lvl8pPr lvl="7" rtl="0">
              <a:spcBef>
                <a:spcPts val="0"/>
              </a:spcBef>
              <a:spcAft>
                <a:spcPts val="0"/>
              </a:spcAft>
              <a:buClr>
                <a:srgbClr val="114454"/>
              </a:buClr>
              <a:buSzPts val="4800"/>
              <a:buNone/>
              <a:defRPr sz="4800">
                <a:solidFill>
                  <a:srgbClr val="114454"/>
                </a:solidFill>
              </a:defRPr>
            </a:lvl8pPr>
            <a:lvl9pPr lvl="8" rtl="0">
              <a:spcBef>
                <a:spcPts val="0"/>
              </a:spcBef>
              <a:spcAft>
                <a:spcPts val="0"/>
              </a:spcAft>
              <a:buClr>
                <a:srgbClr val="114454"/>
              </a:buClr>
              <a:buSzPts val="4800"/>
              <a:buNone/>
              <a:defRPr sz="4800">
                <a:solidFill>
                  <a:srgbClr val="114454"/>
                </a:solidFill>
              </a:defRPr>
            </a:lvl9pPr>
          </a:lstStyle>
          <a:p/>
        </p:txBody>
      </p:sp>
      <p:sp>
        <p:nvSpPr>
          <p:cNvPr id="18" name="Google Shape;18;p3"/>
          <p:cNvSpPr txBox="1"/>
          <p:nvPr>
            <p:ph type="subTitle" idx="1"/>
          </p:nvPr>
        </p:nvSpPr>
        <p:spPr>
          <a:xfrm>
            <a:off x="4113600" y="3983050"/>
            <a:ext cx="4505700" cy="7848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94BF6E"/>
              </a:buClr>
              <a:buSzPts val="1800"/>
              <a:buNone/>
              <a:defRPr sz="1800" b="1">
                <a:solidFill>
                  <a:srgbClr val="94BF6E"/>
                </a:solidFill>
              </a:defRPr>
            </a:lvl1pPr>
            <a:lvl2pPr lvl="1" rtl="0">
              <a:spcBef>
                <a:spcPts val="0"/>
              </a:spcBef>
              <a:spcAft>
                <a:spcPts val="0"/>
              </a:spcAft>
              <a:buClr>
                <a:srgbClr val="94BF6E"/>
              </a:buClr>
              <a:buSzPts val="1800"/>
              <a:buNone/>
              <a:defRPr sz="1800" b="1">
                <a:solidFill>
                  <a:srgbClr val="94BF6E"/>
                </a:solidFill>
              </a:defRPr>
            </a:lvl2pPr>
            <a:lvl3pPr lvl="2" rtl="0">
              <a:spcBef>
                <a:spcPts val="0"/>
              </a:spcBef>
              <a:spcAft>
                <a:spcPts val="0"/>
              </a:spcAft>
              <a:buClr>
                <a:srgbClr val="94BF6E"/>
              </a:buClr>
              <a:buSzPts val="1800"/>
              <a:buNone/>
              <a:defRPr sz="1800" b="1">
                <a:solidFill>
                  <a:srgbClr val="94BF6E"/>
                </a:solidFill>
              </a:defRPr>
            </a:lvl3pPr>
            <a:lvl4pPr lvl="3" rtl="0">
              <a:spcBef>
                <a:spcPts val="0"/>
              </a:spcBef>
              <a:spcAft>
                <a:spcPts val="0"/>
              </a:spcAft>
              <a:buClr>
                <a:srgbClr val="94BF6E"/>
              </a:buClr>
              <a:buSzPts val="1800"/>
              <a:buNone/>
              <a:defRPr b="1">
                <a:solidFill>
                  <a:srgbClr val="94BF6E"/>
                </a:solidFill>
              </a:defRPr>
            </a:lvl4pPr>
            <a:lvl5pPr lvl="4" rtl="0">
              <a:spcBef>
                <a:spcPts val="0"/>
              </a:spcBef>
              <a:spcAft>
                <a:spcPts val="0"/>
              </a:spcAft>
              <a:buClr>
                <a:srgbClr val="94BF6E"/>
              </a:buClr>
              <a:buSzPts val="1800"/>
              <a:buNone/>
              <a:defRPr b="1">
                <a:solidFill>
                  <a:srgbClr val="94BF6E"/>
                </a:solidFill>
              </a:defRPr>
            </a:lvl5pPr>
            <a:lvl6pPr lvl="5" rtl="0">
              <a:spcBef>
                <a:spcPts val="0"/>
              </a:spcBef>
              <a:spcAft>
                <a:spcPts val="0"/>
              </a:spcAft>
              <a:buClr>
                <a:srgbClr val="94BF6E"/>
              </a:buClr>
              <a:buSzPts val="1800"/>
              <a:buNone/>
              <a:defRPr b="1">
                <a:solidFill>
                  <a:srgbClr val="94BF6E"/>
                </a:solidFill>
              </a:defRPr>
            </a:lvl6pPr>
            <a:lvl7pPr lvl="6" rtl="0">
              <a:spcBef>
                <a:spcPts val="0"/>
              </a:spcBef>
              <a:spcAft>
                <a:spcPts val="0"/>
              </a:spcAft>
              <a:buClr>
                <a:srgbClr val="94BF6E"/>
              </a:buClr>
              <a:buSzPts val="1800"/>
              <a:buNone/>
              <a:defRPr b="1">
                <a:solidFill>
                  <a:srgbClr val="94BF6E"/>
                </a:solidFill>
              </a:defRPr>
            </a:lvl7pPr>
            <a:lvl8pPr lvl="7" rtl="0">
              <a:spcBef>
                <a:spcPts val="0"/>
              </a:spcBef>
              <a:spcAft>
                <a:spcPts val="0"/>
              </a:spcAft>
              <a:buClr>
                <a:srgbClr val="94BF6E"/>
              </a:buClr>
              <a:buSzPts val="1800"/>
              <a:buNone/>
              <a:defRPr b="1">
                <a:solidFill>
                  <a:srgbClr val="94BF6E"/>
                </a:solidFill>
              </a:defRPr>
            </a:lvl8pPr>
            <a:lvl9pPr lvl="8" rtl="0">
              <a:spcBef>
                <a:spcPts val="0"/>
              </a:spcBef>
              <a:spcAft>
                <a:spcPts val="0"/>
              </a:spcAft>
              <a:buClr>
                <a:srgbClr val="94BF6E"/>
              </a:buClr>
              <a:buSzPts val="1800"/>
              <a:buNone/>
              <a:defRPr b="1">
                <a:solidFill>
                  <a:srgbClr val="94BF6E"/>
                </a:solidFill>
              </a:defRPr>
            </a:lvl9pPr>
          </a:lstStyle>
          <a:p/>
        </p:txBody>
      </p:sp>
      <p:sp>
        <p:nvSpPr>
          <p:cNvPr id="19" name="Google Shape;19;p3"/>
          <p:cNvSpPr/>
          <p:nvPr/>
        </p:nvSpPr>
        <p:spPr>
          <a:xfrm>
            <a:off x="0" y="4288499"/>
            <a:ext cx="3474300" cy="2475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 name="Google Shape;20;p3"/>
          <p:cNvSpPr/>
          <p:nvPr/>
        </p:nvSpPr>
        <p:spPr>
          <a:xfrm>
            <a:off x="0" y="0"/>
            <a:ext cx="34743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1" name="Google Shape;21;p3"/>
          <p:cNvSpPr/>
          <p:nvPr/>
        </p:nvSpPr>
        <p:spPr>
          <a:xfrm>
            <a:off x="0" y="500626"/>
            <a:ext cx="3474300" cy="38241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3"/>
          <p:cNvSpPr/>
          <p:nvPr/>
        </p:nvSpPr>
        <p:spPr>
          <a:xfrm>
            <a:off x="0" y="4493604"/>
            <a:ext cx="3474300" cy="118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 name="Google Shape;23;p3"/>
          <p:cNvSpPr/>
          <p:nvPr/>
        </p:nvSpPr>
        <p:spPr>
          <a:xfrm>
            <a:off x="0" y="4584075"/>
            <a:ext cx="3474300" cy="5595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 name="Google Shape;24;p3"/>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25" name="Shape 25"/>
        <p:cNvGrpSpPr/>
        <p:nvPr/>
      </p:nvGrpSpPr>
      <p:grpSpPr>
        <a:xfrm>
          <a:off x="0" y="0"/>
          <a:ext cx="0" cy="0"/>
          <a:chOff x="0" y="0"/>
          <a:chExt cx="0" cy="0"/>
        </a:xfrm>
      </p:grpSpPr>
      <p:sp>
        <p:nvSpPr>
          <p:cNvPr id="26" name="Google Shape;26;p4"/>
          <p:cNvSpPr/>
          <p:nvPr/>
        </p:nvSpPr>
        <p:spPr>
          <a:xfrm>
            <a:off x="0" y="1148250"/>
            <a:ext cx="9144000" cy="28470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7" name="Google Shape;27;p4"/>
          <p:cNvSpPr/>
          <p:nvPr/>
        </p:nvSpPr>
        <p:spPr>
          <a:xfrm>
            <a:off x="3398538" y="1599538"/>
            <a:ext cx="2346925" cy="1944425"/>
          </a:xfrm>
          <a:prstGeom prst="rect">
            <a:avLst/>
          </a:prstGeom>
        </p:spPr>
        <p:txBody>
          <a:bodyPr>
            <a:prstTxWarp prst="textPlain">
              <a:avLst/>
            </a:prstTxWarp>
          </a:bodyPr>
          <a:lstStyle/>
          <a:p>
            <a:pPr lvl="0" algn="ctr"/>
            <a:r>
              <a:rPr b="0" i="0">
                <a:ln>
                  <a:noFill/>
                </a:ln>
                <a:solidFill>
                  <a:srgbClr val="0E3142">
                    <a:alpha val="20380"/>
                  </a:srgbClr>
                </a:solidFill>
                <a:latin typeface="Impact" panose="020B0806030902050204"/>
              </a:rPr>
              <a:t>“</a:t>
            </a:r>
            <a:endParaRPr b="0" i="0">
              <a:ln>
                <a:noFill/>
              </a:ln>
              <a:solidFill>
                <a:srgbClr val="0E3142">
                  <a:alpha val="20380"/>
                </a:srgbClr>
              </a:solidFill>
              <a:latin typeface="Impact" panose="020B0806030902050204"/>
            </a:endParaRPr>
          </a:p>
        </p:txBody>
      </p:sp>
      <p:sp>
        <p:nvSpPr>
          <p:cNvPr id="28" name="Google Shape;28;p4"/>
          <p:cNvSpPr/>
          <p:nvPr/>
        </p:nvSpPr>
        <p:spPr>
          <a:xfrm>
            <a:off x="0" y="0"/>
            <a:ext cx="91440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29" name="Google Shape;29;p4"/>
          <p:cNvSpPr/>
          <p:nvPr/>
        </p:nvSpPr>
        <p:spPr>
          <a:xfrm>
            <a:off x="0" y="500625"/>
            <a:ext cx="9144000" cy="7320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4"/>
          <p:cNvSpPr/>
          <p:nvPr/>
        </p:nvSpPr>
        <p:spPr>
          <a:xfrm>
            <a:off x="0" y="3962800"/>
            <a:ext cx="9144000" cy="3702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4"/>
          <p:cNvSpPr/>
          <p:nvPr/>
        </p:nvSpPr>
        <p:spPr>
          <a:xfrm>
            <a:off x="0" y="4333125"/>
            <a:ext cx="9144000" cy="8103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4"/>
          <p:cNvSpPr txBox="1"/>
          <p:nvPr>
            <p:ph type="body" idx="1"/>
          </p:nvPr>
        </p:nvSpPr>
        <p:spPr>
          <a:xfrm>
            <a:off x="1556175" y="2300275"/>
            <a:ext cx="6031800" cy="605100"/>
          </a:xfrm>
          <a:prstGeom prst="rect">
            <a:avLst/>
          </a:prstGeom>
        </p:spPr>
        <p:txBody>
          <a:bodyPr spcFirstLastPara="1" wrap="square" lIns="91425" tIns="91425" rIns="91425" bIns="91425" anchor="ctr" anchorCtr="0">
            <a:noAutofit/>
          </a:bodyPr>
          <a:lstStyle>
            <a:lvl1pPr marL="457200" lvl="0" indent="-355600" algn="ctr" rtl="0">
              <a:spcBef>
                <a:spcPts val="600"/>
              </a:spcBef>
              <a:spcAft>
                <a:spcPts val="0"/>
              </a:spcAft>
              <a:buClr>
                <a:srgbClr val="FFFFFF"/>
              </a:buClr>
              <a:buSzPts val="2000"/>
              <a:buChar char="▪"/>
              <a:defRPr sz="2000">
                <a:solidFill>
                  <a:srgbClr val="FFFFFF"/>
                </a:solidFill>
              </a:defRPr>
            </a:lvl1pPr>
            <a:lvl2pPr marL="914400" lvl="1" indent="-355600" algn="ctr" rtl="0">
              <a:spcBef>
                <a:spcPts val="0"/>
              </a:spcBef>
              <a:spcAft>
                <a:spcPts val="0"/>
              </a:spcAft>
              <a:buClr>
                <a:srgbClr val="FFFFFF"/>
              </a:buClr>
              <a:buSzPts val="2000"/>
              <a:buChar char="▫"/>
              <a:defRPr sz="2000">
                <a:solidFill>
                  <a:srgbClr val="FFFFFF"/>
                </a:solidFill>
              </a:defRPr>
            </a:lvl2pPr>
            <a:lvl3pPr marL="1371600" lvl="2" indent="-355600" algn="ctr" rtl="0">
              <a:spcBef>
                <a:spcPts val="0"/>
              </a:spcBef>
              <a:spcAft>
                <a:spcPts val="0"/>
              </a:spcAft>
              <a:buClr>
                <a:srgbClr val="FFFFFF"/>
              </a:buClr>
              <a:buSzPts val="2000"/>
              <a:buChar char="■"/>
              <a:defRPr sz="2000">
                <a:solidFill>
                  <a:srgbClr val="FFFFFF"/>
                </a:solidFill>
              </a:defRPr>
            </a:lvl3pPr>
            <a:lvl4pPr marL="1828800" lvl="3" indent="-355600" algn="ctr" rtl="0">
              <a:spcBef>
                <a:spcPts val="0"/>
              </a:spcBef>
              <a:spcAft>
                <a:spcPts val="0"/>
              </a:spcAft>
              <a:buClr>
                <a:srgbClr val="FFFFFF"/>
              </a:buClr>
              <a:buSzPts val="2000"/>
              <a:buChar char="●"/>
              <a:defRPr sz="2000">
                <a:solidFill>
                  <a:srgbClr val="FFFFFF"/>
                </a:solidFill>
              </a:defRPr>
            </a:lvl4pPr>
            <a:lvl5pPr marL="2286000" lvl="4" indent="-355600" algn="ctr" rtl="0">
              <a:spcBef>
                <a:spcPts val="0"/>
              </a:spcBef>
              <a:spcAft>
                <a:spcPts val="0"/>
              </a:spcAft>
              <a:buClr>
                <a:srgbClr val="FFFFFF"/>
              </a:buClr>
              <a:buSzPts val="2000"/>
              <a:buChar char="○"/>
              <a:defRPr sz="2000">
                <a:solidFill>
                  <a:srgbClr val="FFFFFF"/>
                </a:solidFill>
              </a:defRPr>
            </a:lvl5pPr>
            <a:lvl6pPr marL="2743200" lvl="5" indent="-355600" algn="ctr" rtl="0">
              <a:spcBef>
                <a:spcPts val="0"/>
              </a:spcBef>
              <a:spcAft>
                <a:spcPts val="0"/>
              </a:spcAft>
              <a:buClr>
                <a:srgbClr val="FFFFFF"/>
              </a:buClr>
              <a:buSzPts val="2000"/>
              <a:buChar char="■"/>
              <a:defRPr sz="2000">
                <a:solidFill>
                  <a:srgbClr val="FFFFFF"/>
                </a:solidFill>
              </a:defRPr>
            </a:lvl6pPr>
            <a:lvl7pPr marL="3200400" lvl="6" indent="-355600" algn="ctr" rtl="0">
              <a:spcBef>
                <a:spcPts val="0"/>
              </a:spcBef>
              <a:spcAft>
                <a:spcPts val="0"/>
              </a:spcAft>
              <a:buClr>
                <a:srgbClr val="FFFFFF"/>
              </a:buClr>
              <a:buSzPts val="2000"/>
              <a:buChar char="●"/>
              <a:defRPr sz="2000">
                <a:solidFill>
                  <a:srgbClr val="FFFFFF"/>
                </a:solidFill>
              </a:defRPr>
            </a:lvl7pPr>
            <a:lvl8pPr marL="3657600" lvl="7" indent="-355600" algn="ctr" rtl="0">
              <a:spcBef>
                <a:spcPts val="0"/>
              </a:spcBef>
              <a:spcAft>
                <a:spcPts val="0"/>
              </a:spcAft>
              <a:buClr>
                <a:srgbClr val="FFFFFF"/>
              </a:buClr>
              <a:buSzPts val="2000"/>
              <a:buChar char="○"/>
              <a:defRPr sz="2000">
                <a:solidFill>
                  <a:srgbClr val="FFFFFF"/>
                </a:solidFill>
              </a:defRPr>
            </a:lvl8pPr>
            <a:lvl9pPr marL="4114800" lvl="8" indent="-355600" algn="ctr">
              <a:spcBef>
                <a:spcPts val="0"/>
              </a:spcBef>
              <a:spcAft>
                <a:spcPts val="0"/>
              </a:spcAft>
              <a:buClr>
                <a:srgbClr val="FFFFFF"/>
              </a:buClr>
              <a:buSzPts val="2000"/>
              <a:buChar char="■"/>
              <a:defRPr sz="2000">
                <a:solidFill>
                  <a:srgbClr val="FFFFFF"/>
                </a:solidFill>
              </a:defRPr>
            </a:lvl9pPr>
          </a:lstStyle>
          <a:p/>
        </p:txBody>
      </p:sp>
      <p:sp>
        <p:nvSpPr>
          <p:cNvPr id="33" name="Google Shape;33;p4"/>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x" matchingName="Title + 1 column">
  <p:cSld name="TITLE_AND_BODY">
    <p:spTree>
      <p:nvGrpSpPr>
        <p:cNvPr id="34" name="Shape 34"/>
        <p:cNvGrpSpPr/>
        <p:nvPr/>
      </p:nvGrpSpPr>
      <p:grpSpPr>
        <a:xfrm>
          <a:off x="0" y="0"/>
          <a:ext cx="0" cy="0"/>
          <a:chOff x="0" y="0"/>
          <a:chExt cx="0" cy="0"/>
        </a:xfrm>
      </p:grpSpPr>
      <p:sp>
        <p:nvSpPr>
          <p:cNvPr id="35" name="Google Shape;35;p5"/>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36" name="Google Shape;36;p5"/>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5"/>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5"/>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5"/>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40" name="Google Shape;40;p5"/>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41" name="Google Shape;41;p5"/>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42" name="Google Shape;42;p5"/>
          <p:cNvSpPr txBox="1"/>
          <p:nvPr>
            <p:ph type="body" idx="1"/>
          </p:nvPr>
        </p:nvSpPr>
        <p:spPr>
          <a:xfrm>
            <a:off x="1146025" y="1767275"/>
            <a:ext cx="7540800" cy="3158700"/>
          </a:xfrm>
          <a:prstGeom prst="rect">
            <a:avLst/>
          </a:prstGeom>
        </p:spPr>
        <p:txBody>
          <a:bodyPr spcFirstLastPara="1" wrap="square" lIns="91425" tIns="91425" rIns="91425" bIns="91425" anchor="t" anchorCtr="0">
            <a:noAutofit/>
          </a:bodyPr>
          <a:lstStyle>
            <a:lvl1pPr marL="457200" lvl="0" indent="-406400">
              <a:spcBef>
                <a:spcPts val="600"/>
              </a:spcBef>
              <a:spcAft>
                <a:spcPts val="0"/>
              </a:spcAft>
              <a:buSzPts val="2800"/>
              <a:buChar char="▪"/>
              <a:defRPr sz="2800"/>
            </a:lvl1pPr>
            <a:lvl2pPr marL="914400" lvl="1" indent="-406400">
              <a:spcBef>
                <a:spcPts val="0"/>
              </a:spcBef>
              <a:spcAft>
                <a:spcPts val="0"/>
              </a:spcAft>
              <a:buSzPts val="2800"/>
              <a:buChar char="▫"/>
              <a:defRPr sz="2800"/>
            </a:lvl2pPr>
            <a:lvl3pPr marL="1371600" lvl="2" indent="-406400">
              <a:spcBef>
                <a:spcPts val="0"/>
              </a:spcBef>
              <a:spcAft>
                <a:spcPts val="0"/>
              </a:spcAft>
              <a:buSzPts val="2800"/>
              <a:buChar char="■"/>
              <a:defRPr sz="2800"/>
            </a:lvl3pPr>
            <a:lvl4pPr marL="1828800" lvl="3" indent="-406400">
              <a:spcBef>
                <a:spcPts val="0"/>
              </a:spcBef>
              <a:spcAft>
                <a:spcPts val="0"/>
              </a:spcAft>
              <a:buSzPts val="2800"/>
              <a:buChar char="●"/>
              <a:defRPr sz="2800"/>
            </a:lvl4pPr>
            <a:lvl5pPr marL="2286000" lvl="4" indent="-406400">
              <a:spcBef>
                <a:spcPts val="0"/>
              </a:spcBef>
              <a:spcAft>
                <a:spcPts val="0"/>
              </a:spcAft>
              <a:buSzPts val="2800"/>
              <a:buChar char="○"/>
              <a:defRPr sz="2800"/>
            </a:lvl5pPr>
            <a:lvl6pPr marL="2743200" lvl="5" indent="-406400">
              <a:spcBef>
                <a:spcPts val="0"/>
              </a:spcBef>
              <a:spcAft>
                <a:spcPts val="0"/>
              </a:spcAft>
              <a:buSzPts val="2800"/>
              <a:buChar char="■"/>
              <a:defRPr sz="2800"/>
            </a:lvl6pPr>
            <a:lvl7pPr marL="3200400" lvl="6" indent="-406400">
              <a:spcBef>
                <a:spcPts val="0"/>
              </a:spcBef>
              <a:spcAft>
                <a:spcPts val="0"/>
              </a:spcAft>
              <a:buSzPts val="2800"/>
              <a:buChar char="●"/>
              <a:defRPr sz="2800"/>
            </a:lvl7pPr>
            <a:lvl8pPr marL="3657600" lvl="7" indent="-406400">
              <a:spcBef>
                <a:spcPts val="0"/>
              </a:spcBef>
              <a:spcAft>
                <a:spcPts val="0"/>
              </a:spcAft>
              <a:buSzPts val="2800"/>
              <a:buChar char="○"/>
              <a:defRPr sz="2800"/>
            </a:lvl8pPr>
            <a:lvl9pPr marL="4114800" lvl="8" indent="-406400">
              <a:spcBef>
                <a:spcPts val="0"/>
              </a:spcBef>
              <a:spcAft>
                <a:spcPts val="0"/>
              </a:spcAft>
              <a:buSzPts val="2800"/>
              <a:buChar char="■"/>
              <a:defRPr sz="2800"/>
            </a:lvl9pPr>
          </a:lstStyle>
          <a:p/>
        </p:txBody>
      </p:sp>
      <p:sp>
        <p:nvSpPr>
          <p:cNvPr id="43" name="Google Shape;43;p5"/>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matchingName="Title + 2 columns">
  <p:cSld name="TITLE_AND_TWO_COLUMNS">
    <p:spTree>
      <p:nvGrpSpPr>
        <p:cNvPr id="44" name="Shape 44"/>
        <p:cNvGrpSpPr/>
        <p:nvPr/>
      </p:nvGrpSpPr>
      <p:grpSpPr>
        <a:xfrm>
          <a:off x="0" y="0"/>
          <a:ext cx="0" cy="0"/>
          <a:chOff x="0" y="0"/>
          <a:chExt cx="0" cy="0"/>
        </a:xfrm>
      </p:grpSpPr>
      <p:sp>
        <p:nvSpPr>
          <p:cNvPr id="45" name="Google Shape;45;p6"/>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46" name="Google Shape;46;p6"/>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6"/>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6"/>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6"/>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50" name="Google Shape;50;p6"/>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51" name="Google Shape;51;p6"/>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52" name="Google Shape;52;p6"/>
          <p:cNvSpPr txBox="1"/>
          <p:nvPr>
            <p:ph type="body" idx="1"/>
          </p:nvPr>
        </p:nvSpPr>
        <p:spPr>
          <a:xfrm>
            <a:off x="1146025"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53" name="Google Shape;53;p6"/>
          <p:cNvSpPr txBox="1"/>
          <p:nvPr>
            <p:ph type="body" idx="2"/>
          </p:nvPr>
        </p:nvSpPr>
        <p:spPr>
          <a:xfrm>
            <a:off x="5026623" y="1767275"/>
            <a:ext cx="3660300" cy="31587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p:txBody>
      </p:sp>
      <p:sp>
        <p:nvSpPr>
          <p:cNvPr id="54" name="Google Shape;54;p6"/>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55" name="Shape 55"/>
        <p:cNvGrpSpPr/>
        <p:nvPr/>
      </p:nvGrpSpPr>
      <p:grpSpPr>
        <a:xfrm>
          <a:off x="0" y="0"/>
          <a:ext cx="0" cy="0"/>
          <a:chOff x="0" y="0"/>
          <a:chExt cx="0" cy="0"/>
        </a:xfrm>
      </p:grpSpPr>
      <p:sp>
        <p:nvSpPr>
          <p:cNvPr id="56" name="Google Shape;56;p7"/>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57" name="Google Shape;57;p7"/>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7"/>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7"/>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7"/>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61" name="Google Shape;61;p7"/>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62" name="Google Shape;62;p7"/>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63" name="Google Shape;63;p7"/>
          <p:cNvSpPr txBox="1"/>
          <p:nvPr>
            <p:ph type="body" idx="1"/>
          </p:nvPr>
        </p:nvSpPr>
        <p:spPr>
          <a:xfrm>
            <a:off x="1146025"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64" name="Google Shape;64;p7"/>
          <p:cNvSpPr txBox="1"/>
          <p:nvPr>
            <p:ph type="body" idx="2"/>
          </p:nvPr>
        </p:nvSpPr>
        <p:spPr>
          <a:xfrm>
            <a:off x="3679388"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65" name="Google Shape;65;p7"/>
          <p:cNvSpPr txBox="1"/>
          <p:nvPr>
            <p:ph type="body" idx="3"/>
          </p:nvPr>
        </p:nvSpPr>
        <p:spPr>
          <a:xfrm>
            <a:off x="6212750" y="1773300"/>
            <a:ext cx="2409900" cy="3152700"/>
          </a:xfrm>
          <a:prstGeom prst="rect">
            <a:avLst/>
          </a:prstGeom>
        </p:spPr>
        <p:txBody>
          <a:bodyPr spcFirstLastPara="1" wrap="square" lIns="91425" tIns="91425" rIns="91425" bIns="91425"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a:lvl4pPr>
            <a:lvl5pPr marL="2286000" lvl="4" indent="-342900" rtl="0">
              <a:spcBef>
                <a:spcPts val="0"/>
              </a:spcBef>
              <a:spcAft>
                <a:spcPts val="0"/>
              </a:spcAft>
              <a:buSzPts val="1800"/>
              <a:buChar char="○"/>
              <a:defRPr/>
            </a:lvl5pPr>
            <a:lvl6pPr marL="2743200" lvl="5" indent="-342900" rtl="0">
              <a:spcBef>
                <a:spcPts val="0"/>
              </a:spcBef>
              <a:spcAft>
                <a:spcPts val="0"/>
              </a:spcAft>
              <a:buSzPts val="1800"/>
              <a:buChar char="■"/>
              <a:defRPr/>
            </a:lvl6pPr>
            <a:lvl7pPr marL="3200400" lvl="6" indent="-342900" rtl="0">
              <a:spcBef>
                <a:spcPts val="0"/>
              </a:spcBef>
              <a:spcAft>
                <a:spcPts val="0"/>
              </a:spcAft>
              <a:buSzPts val="1800"/>
              <a:buChar char="●"/>
              <a:defRPr/>
            </a:lvl7pPr>
            <a:lvl8pPr marL="3657600" lvl="7" indent="-342900" rtl="0">
              <a:spcBef>
                <a:spcPts val="0"/>
              </a:spcBef>
              <a:spcAft>
                <a:spcPts val="0"/>
              </a:spcAft>
              <a:buSzPts val="1800"/>
              <a:buChar char="○"/>
              <a:defRPr/>
            </a:lvl8pPr>
            <a:lvl9pPr marL="4114800" lvl="8" indent="-342900" rtl="0">
              <a:spcBef>
                <a:spcPts val="0"/>
              </a:spcBef>
              <a:spcAft>
                <a:spcPts val="0"/>
              </a:spcAft>
              <a:buSzPts val="1800"/>
              <a:buChar char="■"/>
              <a:defRPr/>
            </a:lvl9pPr>
          </a:lstStyle>
          <a:p/>
        </p:txBody>
      </p:sp>
      <p:sp>
        <p:nvSpPr>
          <p:cNvPr id="66" name="Google Shape;66;p7"/>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67" name="Shape 67"/>
        <p:cNvGrpSpPr/>
        <p:nvPr/>
      </p:nvGrpSpPr>
      <p:grpSpPr>
        <a:xfrm>
          <a:off x="0" y="0"/>
          <a:ext cx="0" cy="0"/>
          <a:chOff x="0" y="0"/>
          <a:chExt cx="0" cy="0"/>
        </a:xfrm>
      </p:grpSpPr>
      <p:sp>
        <p:nvSpPr>
          <p:cNvPr id="68" name="Google Shape;68;p8"/>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69" name="Google Shape;69;p8"/>
          <p:cNvSpPr/>
          <p:nvPr/>
        </p:nvSpPr>
        <p:spPr>
          <a:xfrm>
            <a:off x="0" y="500625"/>
            <a:ext cx="45720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8"/>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8"/>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8"/>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cxnSp>
        <p:nvCxnSpPr>
          <p:cNvPr id="73" name="Google Shape;73;p8"/>
          <p:cNvCxnSpPr/>
          <p:nvPr/>
        </p:nvCxnSpPr>
        <p:spPr>
          <a:xfrm>
            <a:off x="1037450" y="809725"/>
            <a:ext cx="0" cy="470700"/>
          </a:xfrm>
          <a:prstGeom prst="straightConnector1">
            <a:avLst/>
          </a:prstGeom>
          <a:noFill/>
          <a:ln w="9525" cap="flat" cmpd="sng">
            <a:solidFill>
              <a:srgbClr val="18637B"/>
            </a:solidFill>
            <a:prstDash val="solid"/>
            <a:round/>
            <a:headEnd type="none" w="med" len="med"/>
            <a:tailEnd type="none" w="med" len="med"/>
          </a:ln>
        </p:spPr>
      </p:cxnSp>
      <p:sp>
        <p:nvSpPr>
          <p:cNvPr id="74" name="Google Shape;74;p8"/>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0"/>
              </a:spcBef>
              <a:spcAft>
                <a:spcPts val="0"/>
              </a:spcAft>
              <a:buSzPts val="1800"/>
              <a:buNone/>
              <a:defRPr/>
            </a:lvl2pPr>
            <a:lvl3pPr lvl="2">
              <a:spcBef>
                <a:spcPts val="0"/>
              </a:spcBef>
              <a:spcAft>
                <a:spcPts val="0"/>
              </a:spcAft>
              <a:buSzPts val="1800"/>
              <a:buNone/>
              <a:defRPr/>
            </a:lvl3pPr>
            <a:lvl4pPr lvl="3">
              <a:spcBef>
                <a:spcPts val="0"/>
              </a:spcBef>
              <a:spcAft>
                <a:spcPts val="0"/>
              </a:spcAft>
              <a:buSzPts val="1800"/>
              <a:buNone/>
              <a:defRPr/>
            </a:lvl4pPr>
            <a:lvl5pPr lvl="4">
              <a:spcBef>
                <a:spcPts val="0"/>
              </a:spcBef>
              <a:spcAft>
                <a:spcPts val="0"/>
              </a:spcAft>
              <a:buSzPts val="1800"/>
              <a:buNone/>
              <a:defRPr/>
            </a:lvl5pPr>
            <a:lvl6pPr lvl="5">
              <a:spcBef>
                <a:spcPts val="0"/>
              </a:spcBef>
              <a:spcAft>
                <a:spcPts val="0"/>
              </a:spcAft>
              <a:buSzPts val="1800"/>
              <a:buNone/>
              <a:defRPr/>
            </a:lvl6pPr>
            <a:lvl7pPr lvl="6">
              <a:spcBef>
                <a:spcPts val="0"/>
              </a:spcBef>
              <a:spcAft>
                <a:spcPts val="0"/>
              </a:spcAft>
              <a:buSzPts val="1800"/>
              <a:buNone/>
              <a:defRPr/>
            </a:lvl7pPr>
            <a:lvl8pPr lvl="7">
              <a:spcBef>
                <a:spcPts val="0"/>
              </a:spcBef>
              <a:spcAft>
                <a:spcPts val="0"/>
              </a:spcAft>
              <a:buSzPts val="1800"/>
              <a:buNone/>
              <a:defRPr/>
            </a:lvl8pPr>
            <a:lvl9pPr lvl="8">
              <a:spcBef>
                <a:spcPts val="0"/>
              </a:spcBef>
              <a:spcAft>
                <a:spcPts val="0"/>
              </a:spcAft>
              <a:buSzPts val="1800"/>
              <a:buNone/>
              <a:defRPr/>
            </a:lvl9pPr>
          </a:lstStyle>
          <a:p/>
        </p:txBody>
      </p:sp>
      <p:sp>
        <p:nvSpPr>
          <p:cNvPr id="75" name="Google Shape;75;p8"/>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76" name="Shape 76"/>
        <p:cNvGrpSpPr/>
        <p:nvPr/>
      </p:nvGrpSpPr>
      <p:grpSpPr>
        <a:xfrm>
          <a:off x="0" y="0"/>
          <a:ext cx="0" cy="0"/>
          <a:chOff x="0" y="0"/>
          <a:chExt cx="0" cy="0"/>
        </a:xfrm>
      </p:grpSpPr>
      <p:sp>
        <p:nvSpPr>
          <p:cNvPr id="77" name="Google Shape;77;p9"/>
          <p:cNvSpPr txBox="1"/>
          <p:nvPr>
            <p:ph type="body" idx="1"/>
          </p:nvPr>
        </p:nvSpPr>
        <p:spPr>
          <a:xfrm>
            <a:off x="457200" y="4406309"/>
            <a:ext cx="8229600" cy="519600"/>
          </a:xfrm>
          <a:prstGeom prst="rect">
            <a:avLst/>
          </a:prstGeom>
        </p:spPr>
        <p:txBody>
          <a:bodyPr spcFirstLastPara="1" wrap="square" lIns="91425" tIns="91425" rIns="91425" bIns="91425" anchor="t" anchorCtr="0">
            <a:noAutofit/>
          </a:bodyPr>
          <a:lstStyle>
            <a:lvl1pPr marL="457200" lvl="0" indent="-228600" algn="ctr">
              <a:spcBef>
                <a:spcPts val="360"/>
              </a:spcBef>
              <a:spcAft>
                <a:spcPts val="0"/>
              </a:spcAft>
              <a:buSzPts val="1800"/>
              <a:buNone/>
              <a:defRPr sz="1800"/>
            </a:lvl1pPr>
          </a:lstStyle>
          <a:p/>
        </p:txBody>
      </p:sp>
      <p:sp>
        <p:nvSpPr>
          <p:cNvPr id="78" name="Google Shape;78;p9"/>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79" name="Google Shape;79;p9"/>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9"/>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9"/>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9"/>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9"/>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84" name="Shape 84"/>
        <p:cNvGrpSpPr/>
        <p:nvPr/>
      </p:nvGrpSpPr>
      <p:grpSpPr>
        <a:xfrm>
          <a:off x="0" y="0"/>
          <a:ext cx="0" cy="0"/>
          <a:chOff x="0" y="0"/>
          <a:chExt cx="0" cy="0"/>
        </a:xfrm>
      </p:grpSpPr>
      <p:sp>
        <p:nvSpPr>
          <p:cNvPr id="85" name="Google Shape;85;p10"/>
          <p:cNvSpPr/>
          <p:nvPr/>
        </p:nvSpPr>
        <p:spPr>
          <a:xfrm>
            <a:off x="0" y="0"/>
            <a:ext cx="247200" cy="530700"/>
          </a:xfrm>
          <a:prstGeom prst="rect">
            <a:avLst/>
          </a:prstGeom>
          <a:solidFill>
            <a:srgbClr val="1863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114454"/>
              </a:solidFill>
            </a:endParaRPr>
          </a:p>
        </p:txBody>
      </p:sp>
      <p:sp>
        <p:nvSpPr>
          <p:cNvPr id="86" name="Google Shape;86;p10"/>
          <p:cNvSpPr/>
          <p:nvPr/>
        </p:nvSpPr>
        <p:spPr>
          <a:xfrm>
            <a:off x="0" y="500625"/>
            <a:ext cx="247200" cy="1058700"/>
          </a:xfrm>
          <a:prstGeom prst="rect">
            <a:avLst/>
          </a:prstGeom>
          <a:solidFill>
            <a:srgbClr val="1240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10"/>
          <p:cNvSpPr/>
          <p:nvPr/>
        </p:nvSpPr>
        <p:spPr>
          <a:xfrm>
            <a:off x="0" y="1553406"/>
            <a:ext cx="247200" cy="1532700"/>
          </a:xfrm>
          <a:prstGeom prst="rect">
            <a:avLst/>
          </a:prstGeom>
          <a:solidFill>
            <a:srgbClr val="1657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8" name="Google Shape;88;p10"/>
          <p:cNvSpPr/>
          <p:nvPr/>
        </p:nvSpPr>
        <p:spPr>
          <a:xfrm>
            <a:off x="0" y="3086100"/>
            <a:ext cx="247200" cy="605400"/>
          </a:xfrm>
          <a:prstGeom prst="rect">
            <a:avLst/>
          </a:prstGeom>
          <a:solidFill>
            <a:srgbClr val="3B8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9" name="Google Shape;89;p10"/>
          <p:cNvSpPr/>
          <p:nvPr/>
        </p:nvSpPr>
        <p:spPr>
          <a:xfrm>
            <a:off x="0" y="3691500"/>
            <a:ext cx="247200" cy="1452000"/>
          </a:xfrm>
          <a:prstGeom prst="rect">
            <a:avLst/>
          </a:prstGeom>
          <a:solidFill>
            <a:srgbClr val="94BF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10"/>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lvl1pPr lvl="0" algn="ctr" rtl="0">
              <a:buNone/>
              <a:defRPr sz="800">
                <a:solidFill>
                  <a:srgbClr val="FFFFFF"/>
                </a:solidFill>
                <a:latin typeface="Roboto Slab"/>
                <a:ea typeface="Roboto Slab"/>
                <a:cs typeface="Roboto Slab"/>
                <a:sym typeface="Roboto Slab"/>
              </a:defRPr>
            </a:lvl1pPr>
            <a:lvl2pPr lvl="1" algn="ctr" rtl="0">
              <a:buNone/>
              <a:defRPr sz="800">
                <a:solidFill>
                  <a:srgbClr val="FFFFFF"/>
                </a:solidFill>
                <a:latin typeface="Roboto Slab"/>
                <a:ea typeface="Roboto Slab"/>
                <a:cs typeface="Roboto Slab"/>
                <a:sym typeface="Roboto Slab"/>
              </a:defRPr>
            </a:lvl2pPr>
            <a:lvl3pPr lvl="2" algn="ctr" rtl="0">
              <a:buNone/>
              <a:defRPr sz="800">
                <a:solidFill>
                  <a:srgbClr val="FFFFFF"/>
                </a:solidFill>
                <a:latin typeface="Roboto Slab"/>
                <a:ea typeface="Roboto Slab"/>
                <a:cs typeface="Roboto Slab"/>
                <a:sym typeface="Roboto Slab"/>
              </a:defRPr>
            </a:lvl3pPr>
            <a:lvl4pPr lvl="3" algn="ctr" rtl="0">
              <a:buNone/>
              <a:defRPr sz="800">
                <a:solidFill>
                  <a:srgbClr val="FFFFFF"/>
                </a:solidFill>
                <a:latin typeface="Roboto Slab"/>
                <a:ea typeface="Roboto Slab"/>
                <a:cs typeface="Roboto Slab"/>
                <a:sym typeface="Roboto Slab"/>
              </a:defRPr>
            </a:lvl4pPr>
            <a:lvl5pPr lvl="4" algn="ctr" rtl="0">
              <a:buNone/>
              <a:defRPr sz="800">
                <a:solidFill>
                  <a:srgbClr val="FFFFFF"/>
                </a:solidFill>
                <a:latin typeface="Roboto Slab"/>
                <a:ea typeface="Roboto Slab"/>
                <a:cs typeface="Roboto Slab"/>
                <a:sym typeface="Roboto Slab"/>
              </a:defRPr>
            </a:lvl5pPr>
            <a:lvl6pPr lvl="5" algn="ctr" rtl="0">
              <a:buNone/>
              <a:defRPr sz="800">
                <a:solidFill>
                  <a:srgbClr val="FFFFFF"/>
                </a:solidFill>
                <a:latin typeface="Roboto Slab"/>
                <a:ea typeface="Roboto Slab"/>
                <a:cs typeface="Roboto Slab"/>
                <a:sym typeface="Roboto Slab"/>
              </a:defRPr>
            </a:lvl6pPr>
            <a:lvl7pPr lvl="6" algn="ctr" rtl="0">
              <a:buNone/>
              <a:defRPr sz="800">
                <a:solidFill>
                  <a:srgbClr val="FFFFFF"/>
                </a:solidFill>
                <a:latin typeface="Roboto Slab"/>
                <a:ea typeface="Roboto Slab"/>
                <a:cs typeface="Roboto Slab"/>
                <a:sym typeface="Roboto Slab"/>
              </a:defRPr>
            </a:lvl7pPr>
            <a:lvl8pPr lvl="7" algn="ctr" rtl="0">
              <a:buNone/>
              <a:defRPr sz="800">
                <a:solidFill>
                  <a:srgbClr val="FFFFFF"/>
                </a:solidFill>
                <a:latin typeface="Roboto Slab"/>
                <a:ea typeface="Roboto Slab"/>
                <a:cs typeface="Roboto Slab"/>
                <a:sym typeface="Roboto Slab"/>
              </a:defRPr>
            </a:lvl8pPr>
            <a:lvl9pPr lvl="8" algn="ctr" rtl="0">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5" name="Shape 5"/>
        <p:cNvGrpSpPr/>
        <p:nvPr/>
      </p:nvGrpSpPr>
      <p:grpSpPr>
        <a:xfrm>
          <a:off x="0" y="0"/>
          <a:ext cx="0" cy="0"/>
          <a:chOff x="0" y="0"/>
          <a:chExt cx="0" cy="0"/>
        </a:xfrm>
      </p:grpSpPr>
      <p:sp>
        <p:nvSpPr>
          <p:cNvPr id="6" name="Google Shape;6;p1"/>
          <p:cNvSpPr txBox="1"/>
          <p:nvPr>
            <p:ph type="title"/>
          </p:nvPr>
        </p:nvSpPr>
        <p:spPr>
          <a:xfrm>
            <a:off x="1146025" y="530725"/>
            <a:ext cx="3208800" cy="1028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1pPr>
            <a:lvl2pPr lvl="1">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2pPr>
            <a:lvl3pPr lvl="2">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3pPr>
            <a:lvl4pPr lvl="3">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4pPr>
            <a:lvl5pPr lvl="4">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5pPr>
            <a:lvl6pPr lvl="5">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6pPr>
            <a:lvl7pPr lvl="6">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7pPr>
            <a:lvl8pPr lvl="7">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8pPr>
            <a:lvl9pPr lvl="8">
              <a:spcBef>
                <a:spcPts val="0"/>
              </a:spcBef>
              <a:spcAft>
                <a:spcPts val="0"/>
              </a:spcAft>
              <a:buClr>
                <a:srgbClr val="FFFFFF"/>
              </a:buClr>
              <a:buSzPts val="1800"/>
              <a:buFont typeface="Roboto Slab"/>
              <a:buNone/>
              <a:defRPr sz="1800" b="1">
                <a:solidFill>
                  <a:srgbClr val="FFFFFF"/>
                </a:solidFill>
                <a:latin typeface="Roboto Slab"/>
                <a:ea typeface="Roboto Slab"/>
                <a:cs typeface="Roboto Slab"/>
                <a:sym typeface="Roboto Slab"/>
              </a:defRPr>
            </a:lvl9pPr>
          </a:lstStyle>
          <a:p/>
        </p:txBody>
      </p:sp>
      <p:sp>
        <p:nvSpPr>
          <p:cNvPr id="7" name="Google Shape;7;p1"/>
          <p:cNvSpPr txBox="1"/>
          <p:nvPr>
            <p:ph type="body" idx="1"/>
          </p:nvPr>
        </p:nvSpPr>
        <p:spPr>
          <a:xfrm>
            <a:off x="1146025" y="1767275"/>
            <a:ext cx="7540800" cy="3158700"/>
          </a:xfrm>
          <a:prstGeom prst="rect">
            <a:avLst/>
          </a:prstGeom>
          <a:noFill/>
          <a:ln>
            <a:noFill/>
          </a:ln>
        </p:spPr>
        <p:txBody>
          <a:bodyPr spcFirstLastPara="1" wrap="square" lIns="91425" tIns="91425" rIns="91425" bIns="91425" anchor="t" anchorCtr="0">
            <a:noAutofit/>
          </a:bodyPr>
          <a:lstStyle>
            <a:lvl1pPr marL="457200" lvl="0" indent="-419100">
              <a:spcBef>
                <a:spcPts val="600"/>
              </a:spcBef>
              <a:spcAft>
                <a:spcPts val="0"/>
              </a:spcAft>
              <a:buClr>
                <a:srgbClr val="114454"/>
              </a:buClr>
              <a:buSzPts val="3000"/>
              <a:buFont typeface="Nixie One"/>
              <a:buChar char="▪"/>
              <a:defRPr sz="3000">
                <a:solidFill>
                  <a:srgbClr val="114454"/>
                </a:solidFill>
                <a:latin typeface="Nixie One"/>
                <a:ea typeface="Nixie One"/>
                <a:cs typeface="Nixie One"/>
                <a:sym typeface="Nixie One"/>
              </a:defRPr>
            </a:lvl1pPr>
            <a:lvl2pPr marL="914400" lvl="1"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2pPr>
            <a:lvl3pPr marL="1371600" lvl="2" indent="-381000">
              <a:spcBef>
                <a:spcPts val="0"/>
              </a:spcBef>
              <a:spcAft>
                <a:spcPts val="0"/>
              </a:spcAft>
              <a:buClr>
                <a:srgbClr val="114454"/>
              </a:buClr>
              <a:buSzPts val="2400"/>
              <a:buFont typeface="Nixie One"/>
              <a:buChar char="■"/>
              <a:defRPr sz="2400">
                <a:solidFill>
                  <a:srgbClr val="114454"/>
                </a:solidFill>
                <a:latin typeface="Nixie One"/>
                <a:ea typeface="Nixie One"/>
                <a:cs typeface="Nixie One"/>
                <a:sym typeface="Nixie One"/>
              </a:defRPr>
            </a:lvl3pPr>
            <a:lvl4pPr marL="1828800" lvl="3"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4pPr>
            <a:lvl5pPr marL="2286000" lvl="4"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5pPr>
            <a:lvl6pPr marL="2743200" lvl="5"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6pPr>
            <a:lvl7pPr marL="3200400" lvl="6"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7pPr>
            <a:lvl8pPr marL="3657600" lvl="7"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8pPr>
            <a:lvl9pPr marL="4114800" lvl="8" indent="-342900">
              <a:spcBef>
                <a:spcPts val="0"/>
              </a:spcBef>
              <a:spcAft>
                <a:spcPts val="0"/>
              </a:spcAft>
              <a:buClr>
                <a:srgbClr val="114454"/>
              </a:buClr>
              <a:buSzPts val="1800"/>
              <a:buFont typeface="Nixie One"/>
              <a:buChar char="■"/>
              <a:defRPr sz="1800">
                <a:solidFill>
                  <a:srgbClr val="114454"/>
                </a:solidFill>
                <a:latin typeface="Nixie One"/>
                <a:ea typeface="Nixie One"/>
                <a:cs typeface="Nixie One"/>
                <a:sym typeface="Nixie One"/>
              </a:defRPr>
            </a:lvl9pPr>
          </a:lstStyle>
          <a:p/>
        </p:txBody>
      </p:sp>
      <p:sp>
        <p:nvSpPr>
          <p:cNvPr id="8" name="Google Shape;8;p1"/>
          <p:cNvSpPr txBox="1"/>
          <p:nvPr>
            <p:ph type="sldNum" idx="12"/>
          </p:nvPr>
        </p:nvSpPr>
        <p:spPr>
          <a:xfrm>
            <a:off x="-51050" y="4819400"/>
            <a:ext cx="349200" cy="324000"/>
          </a:xfrm>
          <a:prstGeom prst="rect">
            <a:avLst/>
          </a:prstGeom>
          <a:noFill/>
          <a:ln>
            <a:noFill/>
          </a:ln>
        </p:spPr>
        <p:txBody>
          <a:bodyPr spcFirstLastPara="1" wrap="square" lIns="91425" tIns="91425" rIns="91425" bIns="91425" anchor="t" anchorCtr="0">
            <a:noAutofit/>
          </a:bodyPr>
          <a:lstStyle>
            <a:lvl1pPr lvl="0" algn="ctr">
              <a:buNone/>
              <a:defRPr sz="800">
                <a:solidFill>
                  <a:srgbClr val="FFFFFF"/>
                </a:solidFill>
                <a:latin typeface="Roboto Slab"/>
                <a:ea typeface="Roboto Slab"/>
                <a:cs typeface="Roboto Slab"/>
                <a:sym typeface="Roboto Slab"/>
              </a:defRPr>
            </a:lvl1pPr>
            <a:lvl2pPr lvl="1" algn="ctr">
              <a:buNone/>
              <a:defRPr sz="800">
                <a:solidFill>
                  <a:srgbClr val="FFFFFF"/>
                </a:solidFill>
                <a:latin typeface="Roboto Slab"/>
                <a:ea typeface="Roboto Slab"/>
                <a:cs typeface="Roboto Slab"/>
                <a:sym typeface="Roboto Slab"/>
              </a:defRPr>
            </a:lvl2pPr>
            <a:lvl3pPr lvl="2" algn="ctr">
              <a:buNone/>
              <a:defRPr sz="800">
                <a:solidFill>
                  <a:srgbClr val="FFFFFF"/>
                </a:solidFill>
                <a:latin typeface="Roboto Slab"/>
                <a:ea typeface="Roboto Slab"/>
                <a:cs typeface="Roboto Slab"/>
                <a:sym typeface="Roboto Slab"/>
              </a:defRPr>
            </a:lvl3pPr>
            <a:lvl4pPr lvl="3" algn="ctr">
              <a:buNone/>
              <a:defRPr sz="800">
                <a:solidFill>
                  <a:srgbClr val="FFFFFF"/>
                </a:solidFill>
                <a:latin typeface="Roboto Slab"/>
                <a:ea typeface="Roboto Slab"/>
                <a:cs typeface="Roboto Slab"/>
                <a:sym typeface="Roboto Slab"/>
              </a:defRPr>
            </a:lvl4pPr>
            <a:lvl5pPr lvl="4" algn="ctr">
              <a:buNone/>
              <a:defRPr sz="800">
                <a:solidFill>
                  <a:srgbClr val="FFFFFF"/>
                </a:solidFill>
                <a:latin typeface="Roboto Slab"/>
                <a:ea typeface="Roboto Slab"/>
                <a:cs typeface="Roboto Slab"/>
                <a:sym typeface="Roboto Slab"/>
              </a:defRPr>
            </a:lvl5pPr>
            <a:lvl6pPr lvl="5" algn="ctr">
              <a:buNone/>
              <a:defRPr sz="800">
                <a:solidFill>
                  <a:srgbClr val="FFFFFF"/>
                </a:solidFill>
                <a:latin typeface="Roboto Slab"/>
                <a:ea typeface="Roboto Slab"/>
                <a:cs typeface="Roboto Slab"/>
                <a:sym typeface="Roboto Slab"/>
              </a:defRPr>
            </a:lvl6pPr>
            <a:lvl7pPr lvl="6" algn="ctr">
              <a:buNone/>
              <a:defRPr sz="800">
                <a:solidFill>
                  <a:srgbClr val="FFFFFF"/>
                </a:solidFill>
                <a:latin typeface="Roboto Slab"/>
                <a:ea typeface="Roboto Slab"/>
                <a:cs typeface="Roboto Slab"/>
                <a:sym typeface="Roboto Slab"/>
              </a:defRPr>
            </a:lvl7pPr>
            <a:lvl8pPr lvl="7" algn="ctr">
              <a:buNone/>
              <a:defRPr sz="800">
                <a:solidFill>
                  <a:srgbClr val="FFFFFF"/>
                </a:solidFill>
                <a:latin typeface="Roboto Slab"/>
                <a:ea typeface="Roboto Slab"/>
                <a:cs typeface="Roboto Slab"/>
                <a:sym typeface="Roboto Slab"/>
              </a:defRPr>
            </a:lvl8pPr>
            <a:lvl9pPr lvl="8" algn="ctr">
              <a:buNone/>
              <a:defRPr sz="800">
                <a:solidFill>
                  <a:srgbClr val="FFFFFF"/>
                </a:solidFill>
                <a:latin typeface="Roboto Slab"/>
                <a:ea typeface="Roboto Slab"/>
                <a:cs typeface="Roboto Slab"/>
                <a:sym typeface="Roboto Slab"/>
              </a:defRPr>
            </a:lvl9pPr>
          </a:lstStyle>
          <a:p>
            <a:pPr marL="0" lvl="0" indent="0" algn="ctr" rtl="0">
              <a:spcBef>
                <a:spcPts val="0"/>
              </a:spcBef>
              <a:spcAft>
                <a:spcPts val="0"/>
              </a:spcAft>
              <a:buNone/>
            </a:pPr>
            <a:fld id="{00000000-1234-1234-1234-123412341234}" type="slidenum">
              <a:rPr lang="en-GB"/>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6.xml"/><Relationship Id="rId4" Type="http://schemas.openxmlformats.org/officeDocument/2006/relationships/image" Target="../media/image17.jpeg"/><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image" Target="../media/image19.jpeg"/></Relationships>
</file>

<file path=ppt/slides/_rels/slide14.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4.xml"/><Relationship Id="rId2" Type="http://schemas.openxmlformats.org/officeDocument/2006/relationships/image" Target="../media/image21.png"/><Relationship Id="rId1"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2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6.jpe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1.jpeg"/><Relationship Id="rId1" Type="http://schemas.openxmlformats.org/officeDocument/2006/relationships/image" Target="../media/image30.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8.xml"/><Relationship Id="rId2" Type="http://schemas.openxmlformats.org/officeDocument/2006/relationships/image" Target="../media/image33.jpeg"/><Relationship Id="rId1" Type="http://schemas.openxmlformats.org/officeDocument/2006/relationships/image" Target="../media/image32.jpeg"/></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4.xml"/><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image" Target="../media/image34.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9.xml"/><Relationship Id="rId2" Type="http://schemas.openxmlformats.org/officeDocument/2006/relationships/image" Target="../media/image38.jpeg"/><Relationship Id="rId1" Type="http://schemas.openxmlformats.org/officeDocument/2006/relationships/image" Target="../media/image37.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9.xml"/><Relationship Id="rId4" Type="http://schemas.openxmlformats.org/officeDocument/2006/relationships/slideLayout" Target="../slideLayouts/slideLayout7.xml"/><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png"/></Relationships>
</file>

<file path=ppt/slides/_rels/slide28.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9.xml"/><Relationship Id="rId4" Type="http://schemas.openxmlformats.org/officeDocument/2006/relationships/image" Target="../media/image45.jpeg"/><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image" Target="../media/image42.jpeg"/></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slideLayout" Target="../slideLayouts/slideLayout9.xml"/><Relationship Id="rId4" Type="http://schemas.openxmlformats.org/officeDocument/2006/relationships/image" Target="../media/image49.jpeg"/><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5" Type="http://schemas.openxmlformats.org/officeDocument/2006/relationships/slideLayout" Target="../slideLayouts/slideLayout9.xml"/><Relationship Id="rId4" Type="http://schemas.openxmlformats.org/officeDocument/2006/relationships/image" Target="../media/image53.jpeg"/><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5.jpeg"/><Relationship Id="rId1" Type="http://schemas.openxmlformats.org/officeDocument/2006/relationships/image" Target="../media/image54.jpeg"/></Relationships>
</file>

<file path=ppt/slides/_rels/slide3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9.xml"/><Relationship Id="rId2" Type="http://schemas.openxmlformats.org/officeDocument/2006/relationships/image" Target="../media/image57.jpeg"/><Relationship Id="rId1"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60.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1.xml"/><Relationship Id="rId2" Type="http://schemas.openxmlformats.org/officeDocument/2006/relationships/image" Target="../media/image62.png"/><Relationship Id="rId1"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image" Target="../media/image10.png"/></Relationships>
</file>

<file path=ppt/slides/_rels/slide5.xml.rels><?xml version="1.0" encoding="UTF-8" standalone="yes"?>
<Relationships xmlns="http://schemas.openxmlformats.org/package/2006/relationships"><Relationship Id="rId9" Type="http://schemas.openxmlformats.org/officeDocument/2006/relationships/diagramColors" Target="../diagrams/colors2.xml"/><Relationship Id="rId8" Type="http://schemas.openxmlformats.org/officeDocument/2006/relationships/diagramQuickStyle" Target="../diagrams/quickStyle2.xml"/><Relationship Id="rId7" Type="http://schemas.openxmlformats.org/officeDocument/2006/relationships/diagramLayout" Target="../diagrams/layout2.xml"/><Relationship Id="rId6" Type="http://schemas.openxmlformats.org/officeDocument/2006/relationships/diagramData" Target="../diagrams/data2.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2" Type="http://schemas.openxmlformats.org/officeDocument/2006/relationships/notesSlide" Target="../notesSlides/notesSlide5.xml"/><Relationship Id="rId11" Type="http://schemas.openxmlformats.org/officeDocument/2006/relationships/slideLayout" Target="../slideLayouts/slideLayout9.xml"/><Relationship Id="rId10" Type="http://schemas.microsoft.com/office/2007/relationships/diagramDrawing" Target="../diagrams/drawing2.xml"/><Relationship Id="rId1"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5.xml"/><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08" name="Shape 108"/>
        <p:cNvGrpSpPr/>
        <p:nvPr/>
      </p:nvGrpSpPr>
      <p:grpSpPr>
        <a:xfrm>
          <a:off x="0" y="0"/>
          <a:ext cx="0" cy="0"/>
          <a:chOff x="0" y="0"/>
          <a:chExt cx="0" cy="0"/>
        </a:xfrm>
      </p:grpSpPr>
      <p:grpSp>
        <p:nvGrpSpPr>
          <p:cNvPr id="110" name="Google Shape;110;p13"/>
          <p:cNvGrpSpPr/>
          <p:nvPr/>
        </p:nvGrpSpPr>
        <p:grpSpPr>
          <a:xfrm>
            <a:off x="753267" y="1029785"/>
            <a:ext cx="964541" cy="1011307"/>
            <a:chOff x="5961125" y="1623900"/>
            <a:chExt cx="427450" cy="448175"/>
          </a:xfrm>
        </p:grpSpPr>
        <p:sp>
          <p:nvSpPr>
            <p:cNvPr id="111" name="Google Shape;111;p13"/>
            <p:cNvSpPr/>
            <p:nvPr/>
          </p:nvSpPr>
          <p:spPr>
            <a:xfrm>
              <a:off x="5961125" y="1678700"/>
              <a:ext cx="376925" cy="376925"/>
            </a:xfrm>
            <a:custGeom>
              <a:avLst/>
              <a:gdLst/>
              <a:ahLst/>
              <a:cxnLst/>
              <a:rect l="l" t="t" r="r" b="b"/>
              <a:pathLst>
                <a:path w="15077" h="15077" fill="none" extrusionOk="0">
                  <a:moveTo>
                    <a:pt x="11813" y="1340"/>
                  </a:moveTo>
                  <a:lnTo>
                    <a:pt x="11813" y="1340"/>
                  </a:lnTo>
                  <a:lnTo>
                    <a:pt x="11350" y="1024"/>
                  </a:lnTo>
                  <a:lnTo>
                    <a:pt x="10863" y="780"/>
                  </a:lnTo>
                  <a:lnTo>
                    <a:pt x="10351" y="537"/>
                  </a:lnTo>
                  <a:lnTo>
                    <a:pt x="9816" y="342"/>
                  </a:lnTo>
                  <a:lnTo>
                    <a:pt x="9280" y="196"/>
                  </a:lnTo>
                  <a:lnTo>
                    <a:pt x="8720" y="98"/>
                  </a:lnTo>
                  <a:lnTo>
                    <a:pt x="8135" y="25"/>
                  </a:lnTo>
                  <a:lnTo>
                    <a:pt x="7551" y="1"/>
                  </a:lnTo>
                  <a:lnTo>
                    <a:pt x="7551" y="1"/>
                  </a:lnTo>
                  <a:lnTo>
                    <a:pt x="7161" y="1"/>
                  </a:lnTo>
                  <a:lnTo>
                    <a:pt x="6771" y="50"/>
                  </a:lnTo>
                  <a:lnTo>
                    <a:pt x="6406" y="98"/>
                  </a:lnTo>
                  <a:lnTo>
                    <a:pt x="6041" y="147"/>
                  </a:lnTo>
                  <a:lnTo>
                    <a:pt x="5675" y="244"/>
                  </a:lnTo>
                  <a:lnTo>
                    <a:pt x="5310" y="342"/>
                  </a:lnTo>
                  <a:lnTo>
                    <a:pt x="4969" y="464"/>
                  </a:lnTo>
                  <a:lnTo>
                    <a:pt x="4628" y="585"/>
                  </a:lnTo>
                  <a:lnTo>
                    <a:pt x="4287" y="731"/>
                  </a:lnTo>
                  <a:lnTo>
                    <a:pt x="3970" y="902"/>
                  </a:lnTo>
                  <a:lnTo>
                    <a:pt x="3654" y="1097"/>
                  </a:lnTo>
                  <a:lnTo>
                    <a:pt x="3337" y="1292"/>
                  </a:lnTo>
                  <a:lnTo>
                    <a:pt x="3045" y="1486"/>
                  </a:lnTo>
                  <a:lnTo>
                    <a:pt x="2753" y="1730"/>
                  </a:lnTo>
                  <a:lnTo>
                    <a:pt x="2485" y="1949"/>
                  </a:lnTo>
                  <a:lnTo>
                    <a:pt x="2217" y="2217"/>
                  </a:lnTo>
                  <a:lnTo>
                    <a:pt x="1973" y="2461"/>
                  </a:lnTo>
                  <a:lnTo>
                    <a:pt x="1730" y="2753"/>
                  </a:lnTo>
                  <a:lnTo>
                    <a:pt x="1510" y="3021"/>
                  </a:lnTo>
                  <a:lnTo>
                    <a:pt x="1291" y="3313"/>
                  </a:lnTo>
                  <a:lnTo>
                    <a:pt x="1096" y="3630"/>
                  </a:lnTo>
                  <a:lnTo>
                    <a:pt x="926" y="3946"/>
                  </a:lnTo>
                  <a:lnTo>
                    <a:pt x="755" y="4263"/>
                  </a:lnTo>
                  <a:lnTo>
                    <a:pt x="609" y="4604"/>
                  </a:lnTo>
                  <a:lnTo>
                    <a:pt x="463" y="4945"/>
                  </a:lnTo>
                  <a:lnTo>
                    <a:pt x="341" y="5286"/>
                  </a:lnTo>
                  <a:lnTo>
                    <a:pt x="244" y="5651"/>
                  </a:lnTo>
                  <a:lnTo>
                    <a:pt x="171" y="6016"/>
                  </a:lnTo>
                  <a:lnTo>
                    <a:pt x="98" y="6382"/>
                  </a:lnTo>
                  <a:lnTo>
                    <a:pt x="49" y="6771"/>
                  </a:lnTo>
                  <a:lnTo>
                    <a:pt x="25" y="7137"/>
                  </a:lnTo>
                  <a:lnTo>
                    <a:pt x="0" y="7526"/>
                  </a:lnTo>
                  <a:lnTo>
                    <a:pt x="0" y="7526"/>
                  </a:lnTo>
                  <a:lnTo>
                    <a:pt x="25" y="7916"/>
                  </a:lnTo>
                  <a:lnTo>
                    <a:pt x="49" y="8306"/>
                  </a:lnTo>
                  <a:lnTo>
                    <a:pt x="98" y="8671"/>
                  </a:lnTo>
                  <a:lnTo>
                    <a:pt x="171" y="9061"/>
                  </a:lnTo>
                  <a:lnTo>
                    <a:pt x="244" y="9426"/>
                  </a:lnTo>
                  <a:lnTo>
                    <a:pt x="341" y="9767"/>
                  </a:lnTo>
                  <a:lnTo>
                    <a:pt x="463" y="10132"/>
                  </a:lnTo>
                  <a:lnTo>
                    <a:pt x="609" y="10473"/>
                  </a:lnTo>
                  <a:lnTo>
                    <a:pt x="755" y="10790"/>
                  </a:lnTo>
                  <a:lnTo>
                    <a:pt x="926" y="11131"/>
                  </a:lnTo>
                  <a:lnTo>
                    <a:pt x="1096" y="11448"/>
                  </a:lnTo>
                  <a:lnTo>
                    <a:pt x="1291" y="11740"/>
                  </a:lnTo>
                  <a:lnTo>
                    <a:pt x="1510" y="12032"/>
                  </a:lnTo>
                  <a:lnTo>
                    <a:pt x="1730" y="12324"/>
                  </a:lnTo>
                  <a:lnTo>
                    <a:pt x="1973" y="12592"/>
                  </a:lnTo>
                  <a:lnTo>
                    <a:pt x="2217" y="12860"/>
                  </a:lnTo>
                  <a:lnTo>
                    <a:pt x="2485" y="13104"/>
                  </a:lnTo>
                  <a:lnTo>
                    <a:pt x="2753" y="13347"/>
                  </a:lnTo>
                  <a:lnTo>
                    <a:pt x="3045" y="13567"/>
                  </a:lnTo>
                  <a:lnTo>
                    <a:pt x="3337" y="13786"/>
                  </a:lnTo>
                  <a:lnTo>
                    <a:pt x="3654" y="13981"/>
                  </a:lnTo>
                  <a:lnTo>
                    <a:pt x="3970" y="14151"/>
                  </a:lnTo>
                  <a:lnTo>
                    <a:pt x="4287" y="14322"/>
                  </a:lnTo>
                  <a:lnTo>
                    <a:pt x="4628" y="14468"/>
                  </a:lnTo>
                  <a:lnTo>
                    <a:pt x="4969" y="14614"/>
                  </a:lnTo>
                  <a:lnTo>
                    <a:pt x="5310" y="14736"/>
                  </a:lnTo>
                  <a:lnTo>
                    <a:pt x="5675" y="14833"/>
                  </a:lnTo>
                  <a:lnTo>
                    <a:pt x="6041" y="14906"/>
                  </a:lnTo>
                  <a:lnTo>
                    <a:pt x="6406" y="14979"/>
                  </a:lnTo>
                  <a:lnTo>
                    <a:pt x="6771" y="15028"/>
                  </a:lnTo>
                  <a:lnTo>
                    <a:pt x="7161" y="15052"/>
                  </a:lnTo>
                  <a:lnTo>
                    <a:pt x="7551" y="15077"/>
                  </a:lnTo>
                  <a:lnTo>
                    <a:pt x="7551" y="15077"/>
                  </a:lnTo>
                  <a:lnTo>
                    <a:pt x="7940" y="15052"/>
                  </a:lnTo>
                  <a:lnTo>
                    <a:pt x="8306" y="15028"/>
                  </a:lnTo>
                  <a:lnTo>
                    <a:pt x="8695" y="14979"/>
                  </a:lnTo>
                  <a:lnTo>
                    <a:pt x="9061" y="14906"/>
                  </a:lnTo>
                  <a:lnTo>
                    <a:pt x="9426" y="14833"/>
                  </a:lnTo>
                  <a:lnTo>
                    <a:pt x="9791" y="14736"/>
                  </a:lnTo>
                  <a:lnTo>
                    <a:pt x="10132" y="14614"/>
                  </a:lnTo>
                  <a:lnTo>
                    <a:pt x="10473" y="14468"/>
                  </a:lnTo>
                  <a:lnTo>
                    <a:pt x="10814" y="14322"/>
                  </a:lnTo>
                  <a:lnTo>
                    <a:pt x="11131" y="14151"/>
                  </a:lnTo>
                  <a:lnTo>
                    <a:pt x="11447" y="13981"/>
                  </a:lnTo>
                  <a:lnTo>
                    <a:pt x="11764" y="13786"/>
                  </a:lnTo>
                  <a:lnTo>
                    <a:pt x="12056" y="13567"/>
                  </a:lnTo>
                  <a:lnTo>
                    <a:pt x="12348" y="13347"/>
                  </a:lnTo>
                  <a:lnTo>
                    <a:pt x="12616" y="13104"/>
                  </a:lnTo>
                  <a:lnTo>
                    <a:pt x="12884" y="12860"/>
                  </a:lnTo>
                  <a:lnTo>
                    <a:pt x="13128" y="12592"/>
                  </a:lnTo>
                  <a:lnTo>
                    <a:pt x="13371" y="12324"/>
                  </a:lnTo>
                  <a:lnTo>
                    <a:pt x="13591" y="12032"/>
                  </a:lnTo>
                  <a:lnTo>
                    <a:pt x="13785" y="11740"/>
                  </a:lnTo>
                  <a:lnTo>
                    <a:pt x="13980" y="11448"/>
                  </a:lnTo>
                  <a:lnTo>
                    <a:pt x="14175" y="11131"/>
                  </a:lnTo>
                  <a:lnTo>
                    <a:pt x="14346" y="10790"/>
                  </a:lnTo>
                  <a:lnTo>
                    <a:pt x="14492" y="10473"/>
                  </a:lnTo>
                  <a:lnTo>
                    <a:pt x="14613" y="10132"/>
                  </a:lnTo>
                  <a:lnTo>
                    <a:pt x="14735" y="9767"/>
                  </a:lnTo>
                  <a:lnTo>
                    <a:pt x="14857" y="9426"/>
                  </a:lnTo>
                  <a:lnTo>
                    <a:pt x="14930" y="9061"/>
                  </a:lnTo>
                  <a:lnTo>
                    <a:pt x="15003" y="8671"/>
                  </a:lnTo>
                  <a:lnTo>
                    <a:pt x="15052" y="8306"/>
                  </a:lnTo>
                  <a:lnTo>
                    <a:pt x="15076" y="7916"/>
                  </a:lnTo>
                  <a:lnTo>
                    <a:pt x="15076" y="7526"/>
                  </a:lnTo>
                  <a:lnTo>
                    <a:pt x="15076" y="7526"/>
                  </a:lnTo>
                  <a:lnTo>
                    <a:pt x="15052" y="6918"/>
                  </a:lnTo>
                  <a:lnTo>
                    <a:pt x="14979" y="6309"/>
                  </a:lnTo>
                  <a:lnTo>
                    <a:pt x="14857" y="5724"/>
                  </a:lnTo>
                  <a:lnTo>
                    <a:pt x="14687" y="5164"/>
                  </a:lnTo>
                  <a:lnTo>
                    <a:pt x="14492" y="4604"/>
                  </a:lnTo>
                  <a:lnTo>
                    <a:pt x="14248" y="4068"/>
                  </a:lnTo>
                  <a:lnTo>
                    <a:pt x="13956" y="3581"/>
                  </a:lnTo>
                  <a:lnTo>
                    <a:pt x="13615" y="30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13"/>
            <p:cNvSpPr/>
            <p:nvPr/>
          </p:nvSpPr>
          <p:spPr>
            <a:xfrm>
              <a:off x="6009825" y="1727425"/>
              <a:ext cx="279500" cy="279500"/>
            </a:xfrm>
            <a:custGeom>
              <a:avLst/>
              <a:gdLst/>
              <a:ahLst/>
              <a:cxnLst/>
              <a:rect l="l" t="t" r="r" b="b"/>
              <a:pathLst>
                <a:path w="11180" h="11180" fill="none" extrusionOk="0">
                  <a:moveTo>
                    <a:pt x="10181" y="2387"/>
                  </a:moveTo>
                  <a:lnTo>
                    <a:pt x="10181" y="2387"/>
                  </a:lnTo>
                  <a:lnTo>
                    <a:pt x="10400" y="2728"/>
                  </a:lnTo>
                  <a:lnTo>
                    <a:pt x="10595" y="3093"/>
                  </a:lnTo>
                  <a:lnTo>
                    <a:pt x="10766" y="3483"/>
                  </a:lnTo>
                  <a:lnTo>
                    <a:pt x="10912" y="3873"/>
                  </a:lnTo>
                  <a:lnTo>
                    <a:pt x="11034" y="4287"/>
                  </a:lnTo>
                  <a:lnTo>
                    <a:pt x="11107" y="4701"/>
                  </a:lnTo>
                  <a:lnTo>
                    <a:pt x="11180" y="5139"/>
                  </a:lnTo>
                  <a:lnTo>
                    <a:pt x="11180" y="5577"/>
                  </a:lnTo>
                  <a:lnTo>
                    <a:pt x="11180" y="5577"/>
                  </a:lnTo>
                  <a:lnTo>
                    <a:pt x="11155" y="6162"/>
                  </a:lnTo>
                  <a:lnTo>
                    <a:pt x="11082" y="6722"/>
                  </a:lnTo>
                  <a:lnTo>
                    <a:pt x="10936" y="7234"/>
                  </a:lnTo>
                  <a:lnTo>
                    <a:pt x="10741" y="7769"/>
                  </a:lnTo>
                  <a:lnTo>
                    <a:pt x="10522" y="8257"/>
                  </a:lnTo>
                  <a:lnTo>
                    <a:pt x="10230" y="8695"/>
                  </a:lnTo>
                  <a:lnTo>
                    <a:pt x="9913" y="9133"/>
                  </a:lnTo>
                  <a:lnTo>
                    <a:pt x="9548" y="9523"/>
                  </a:lnTo>
                  <a:lnTo>
                    <a:pt x="9158" y="9888"/>
                  </a:lnTo>
                  <a:lnTo>
                    <a:pt x="8720" y="10205"/>
                  </a:lnTo>
                  <a:lnTo>
                    <a:pt x="8257" y="10497"/>
                  </a:lnTo>
                  <a:lnTo>
                    <a:pt x="7770" y="10741"/>
                  </a:lnTo>
                  <a:lnTo>
                    <a:pt x="7259" y="10911"/>
                  </a:lnTo>
                  <a:lnTo>
                    <a:pt x="6723" y="11057"/>
                  </a:lnTo>
                  <a:lnTo>
                    <a:pt x="6163" y="11155"/>
                  </a:lnTo>
                  <a:lnTo>
                    <a:pt x="5603" y="11179"/>
                  </a:lnTo>
                  <a:lnTo>
                    <a:pt x="5603" y="11179"/>
                  </a:lnTo>
                  <a:lnTo>
                    <a:pt x="5018" y="11155"/>
                  </a:lnTo>
                  <a:lnTo>
                    <a:pt x="4482" y="11057"/>
                  </a:lnTo>
                  <a:lnTo>
                    <a:pt x="3946" y="10911"/>
                  </a:lnTo>
                  <a:lnTo>
                    <a:pt x="3435" y="10741"/>
                  </a:lnTo>
                  <a:lnTo>
                    <a:pt x="2948" y="10497"/>
                  </a:lnTo>
                  <a:lnTo>
                    <a:pt x="2485" y="10205"/>
                  </a:lnTo>
                  <a:lnTo>
                    <a:pt x="2047" y="9888"/>
                  </a:lnTo>
                  <a:lnTo>
                    <a:pt x="1657" y="9523"/>
                  </a:lnTo>
                  <a:lnTo>
                    <a:pt x="1292" y="9133"/>
                  </a:lnTo>
                  <a:lnTo>
                    <a:pt x="975" y="8695"/>
                  </a:lnTo>
                  <a:lnTo>
                    <a:pt x="683" y="8257"/>
                  </a:lnTo>
                  <a:lnTo>
                    <a:pt x="464" y="7769"/>
                  </a:lnTo>
                  <a:lnTo>
                    <a:pt x="269" y="7234"/>
                  </a:lnTo>
                  <a:lnTo>
                    <a:pt x="123" y="6722"/>
                  </a:lnTo>
                  <a:lnTo>
                    <a:pt x="50" y="6162"/>
                  </a:lnTo>
                  <a:lnTo>
                    <a:pt x="1" y="5577"/>
                  </a:lnTo>
                  <a:lnTo>
                    <a:pt x="1" y="5577"/>
                  </a:lnTo>
                  <a:lnTo>
                    <a:pt x="50" y="5017"/>
                  </a:lnTo>
                  <a:lnTo>
                    <a:pt x="123" y="4457"/>
                  </a:lnTo>
                  <a:lnTo>
                    <a:pt x="269" y="3921"/>
                  </a:lnTo>
                  <a:lnTo>
                    <a:pt x="464" y="3410"/>
                  </a:lnTo>
                  <a:lnTo>
                    <a:pt x="683" y="2923"/>
                  </a:lnTo>
                  <a:lnTo>
                    <a:pt x="975" y="2460"/>
                  </a:lnTo>
                  <a:lnTo>
                    <a:pt x="1292" y="2046"/>
                  </a:lnTo>
                  <a:lnTo>
                    <a:pt x="1657" y="1632"/>
                  </a:lnTo>
                  <a:lnTo>
                    <a:pt x="2047" y="1267"/>
                  </a:lnTo>
                  <a:lnTo>
                    <a:pt x="2485" y="950"/>
                  </a:lnTo>
                  <a:lnTo>
                    <a:pt x="2948" y="682"/>
                  </a:lnTo>
                  <a:lnTo>
                    <a:pt x="3435" y="439"/>
                  </a:lnTo>
                  <a:lnTo>
                    <a:pt x="3946" y="244"/>
                  </a:lnTo>
                  <a:lnTo>
                    <a:pt x="4482" y="122"/>
                  </a:lnTo>
                  <a:lnTo>
                    <a:pt x="5018" y="25"/>
                  </a:lnTo>
                  <a:lnTo>
                    <a:pt x="5603" y="0"/>
                  </a:lnTo>
                  <a:lnTo>
                    <a:pt x="5603" y="0"/>
                  </a:lnTo>
                  <a:lnTo>
                    <a:pt x="6041" y="25"/>
                  </a:lnTo>
                  <a:lnTo>
                    <a:pt x="6479" y="73"/>
                  </a:lnTo>
                  <a:lnTo>
                    <a:pt x="6893" y="146"/>
                  </a:lnTo>
                  <a:lnTo>
                    <a:pt x="7307" y="268"/>
                  </a:lnTo>
                  <a:lnTo>
                    <a:pt x="7697" y="414"/>
                  </a:lnTo>
                  <a:lnTo>
                    <a:pt x="8087" y="585"/>
                  </a:lnTo>
                  <a:lnTo>
                    <a:pt x="8452" y="780"/>
                  </a:lnTo>
                  <a:lnTo>
                    <a:pt x="8793" y="999"/>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13"/>
            <p:cNvSpPr/>
            <p:nvPr/>
          </p:nvSpPr>
          <p:spPr>
            <a:xfrm>
              <a:off x="6107250" y="1824850"/>
              <a:ext cx="84650" cy="84650"/>
            </a:xfrm>
            <a:custGeom>
              <a:avLst/>
              <a:gdLst/>
              <a:ahLst/>
              <a:cxnLst/>
              <a:rect l="l" t="t" r="r" b="b"/>
              <a:pathLst>
                <a:path w="3386" h="3386" fill="none" extrusionOk="0">
                  <a:moveTo>
                    <a:pt x="3362" y="1388"/>
                  </a:moveTo>
                  <a:lnTo>
                    <a:pt x="3362" y="1388"/>
                  </a:lnTo>
                  <a:lnTo>
                    <a:pt x="3386" y="1680"/>
                  </a:lnTo>
                  <a:lnTo>
                    <a:pt x="3386" y="1680"/>
                  </a:lnTo>
                  <a:lnTo>
                    <a:pt x="3386" y="1851"/>
                  </a:lnTo>
                  <a:lnTo>
                    <a:pt x="3362" y="2021"/>
                  </a:lnTo>
                  <a:lnTo>
                    <a:pt x="3313" y="2192"/>
                  </a:lnTo>
                  <a:lnTo>
                    <a:pt x="3264" y="2338"/>
                  </a:lnTo>
                  <a:lnTo>
                    <a:pt x="3191" y="2484"/>
                  </a:lnTo>
                  <a:lnTo>
                    <a:pt x="3118" y="2630"/>
                  </a:lnTo>
                  <a:lnTo>
                    <a:pt x="3021" y="2776"/>
                  </a:lnTo>
                  <a:lnTo>
                    <a:pt x="2899" y="2898"/>
                  </a:lnTo>
                  <a:lnTo>
                    <a:pt x="2777" y="2996"/>
                  </a:lnTo>
                  <a:lnTo>
                    <a:pt x="2655" y="3093"/>
                  </a:lnTo>
                  <a:lnTo>
                    <a:pt x="2509" y="3191"/>
                  </a:lnTo>
                  <a:lnTo>
                    <a:pt x="2363" y="3239"/>
                  </a:lnTo>
                  <a:lnTo>
                    <a:pt x="2217" y="3312"/>
                  </a:lnTo>
                  <a:lnTo>
                    <a:pt x="2046" y="3337"/>
                  </a:lnTo>
                  <a:lnTo>
                    <a:pt x="1876" y="3385"/>
                  </a:lnTo>
                  <a:lnTo>
                    <a:pt x="1706" y="3385"/>
                  </a:lnTo>
                  <a:lnTo>
                    <a:pt x="1706" y="3385"/>
                  </a:lnTo>
                  <a:lnTo>
                    <a:pt x="1535" y="3385"/>
                  </a:lnTo>
                  <a:lnTo>
                    <a:pt x="1365" y="3337"/>
                  </a:lnTo>
                  <a:lnTo>
                    <a:pt x="1194" y="3312"/>
                  </a:lnTo>
                  <a:lnTo>
                    <a:pt x="1048" y="3239"/>
                  </a:lnTo>
                  <a:lnTo>
                    <a:pt x="902" y="3191"/>
                  </a:lnTo>
                  <a:lnTo>
                    <a:pt x="756" y="3093"/>
                  </a:lnTo>
                  <a:lnTo>
                    <a:pt x="634" y="2996"/>
                  </a:lnTo>
                  <a:lnTo>
                    <a:pt x="512" y="2898"/>
                  </a:lnTo>
                  <a:lnTo>
                    <a:pt x="390" y="2776"/>
                  </a:lnTo>
                  <a:lnTo>
                    <a:pt x="293" y="2630"/>
                  </a:lnTo>
                  <a:lnTo>
                    <a:pt x="220" y="2484"/>
                  </a:lnTo>
                  <a:lnTo>
                    <a:pt x="147" y="2338"/>
                  </a:lnTo>
                  <a:lnTo>
                    <a:pt x="74" y="2192"/>
                  </a:lnTo>
                  <a:lnTo>
                    <a:pt x="49" y="2021"/>
                  </a:lnTo>
                  <a:lnTo>
                    <a:pt x="25" y="1851"/>
                  </a:lnTo>
                  <a:lnTo>
                    <a:pt x="1" y="1680"/>
                  </a:lnTo>
                  <a:lnTo>
                    <a:pt x="1" y="1680"/>
                  </a:lnTo>
                  <a:lnTo>
                    <a:pt x="25" y="1510"/>
                  </a:lnTo>
                  <a:lnTo>
                    <a:pt x="49" y="1340"/>
                  </a:lnTo>
                  <a:lnTo>
                    <a:pt x="74" y="1193"/>
                  </a:lnTo>
                  <a:lnTo>
                    <a:pt x="147" y="1023"/>
                  </a:lnTo>
                  <a:lnTo>
                    <a:pt x="220" y="877"/>
                  </a:lnTo>
                  <a:lnTo>
                    <a:pt x="293" y="731"/>
                  </a:lnTo>
                  <a:lnTo>
                    <a:pt x="390" y="609"/>
                  </a:lnTo>
                  <a:lnTo>
                    <a:pt x="512" y="487"/>
                  </a:lnTo>
                  <a:lnTo>
                    <a:pt x="634" y="390"/>
                  </a:lnTo>
                  <a:lnTo>
                    <a:pt x="756" y="292"/>
                  </a:lnTo>
                  <a:lnTo>
                    <a:pt x="902" y="195"/>
                  </a:lnTo>
                  <a:lnTo>
                    <a:pt x="1048" y="122"/>
                  </a:lnTo>
                  <a:lnTo>
                    <a:pt x="1194" y="73"/>
                  </a:lnTo>
                  <a:lnTo>
                    <a:pt x="1365" y="24"/>
                  </a:lnTo>
                  <a:lnTo>
                    <a:pt x="1535" y="0"/>
                  </a:lnTo>
                  <a:lnTo>
                    <a:pt x="1706" y="0"/>
                  </a:lnTo>
                  <a:lnTo>
                    <a:pt x="1706" y="0"/>
                  </a:lnTo>
                  <a:lnTo>
                    <a:pt x="1998" y="2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13"/>
            <p:cNvSpPr/>
            <p:nvPr/>
          </p:nvSpPr>
          <p:spPr>
            <a:xfrm>
              <a:off x="6058550" y="1776125"/>
              <a:ext cx="182075" cy="182075"/>
            </a:xfrm>
            <a:custGeom>
              <a:avLst/>
              <a:gdLst/>
              <a:ahLst/>
              <a:cxnLst/>
              <a:rect l="l" t="t" r="r" b="b"/>
              <a:pathLst>
                <a:path w="7283" h="7283" fill="none" extrusionOk="0">
                  <a:moveTo>
                    <a:pt x="5431" y="463"/>
                  </a:moveTo>
                  <a:lnTo>
                    <a:pt x="5431" y="463"/>
                  </a:lnTo>
                  <a:lnTo>
                    <a:pt x="5042" y="269"/>
                  </a:lnTo>
                  <a:lnTo>
                    <a:pt x="4823" y="195"/>
                  </a:lnTo>
                  <a:lnTo>
                    <a:pt x="4603" y="122"/>
                  </a:lnTo>
                  <a:lnTo>
                    <a:pt x="4360" y="74"/>
                  </a:lnTo>
                  <a:lnTo>
                    <a:pt x="4141" y="25"/>
                  </a:lnTo>
                  <a:lnTo>
                    <a:pt x="3897" y="1"/>
                  </a:lnTo>
                  <a:lnTo>
                    <a:pt x="3654" y="1"/>
                  </a:lnTo>
                  <a:lnTo>
                    <a:pt x="3654" y="1"/>
                  </a:lnTo>
                  <a:lnTo>
                    <a:pt x="3288" y="25"/>
                  </a:lnTo>
                  <a:lnTo>
                    <a:pt x="2923" y="74"/>
                  </a:lnTo>
                  <a:lnTo>
                    <a:pt x="2558" y="147"/>
                  </a:lnTo>
                  <a:lnTo>
                    <a:pt x="2241" y="293"/>
                  </a:lnTo>
                  <a:lnTo>
                    <a:pt x="1924" y="439"/>
                  </a:lnTo>
                  <a:lnTo>
                    <a:pt x="1608" y="609"/>
                  </a:lnTo>
                  <a:lnTo>
                    <a:pt x="1340" y="829"/>
                  </a:lnTo>
                  <a:lnTo>
                    <a:pt x="1072" y="1072"/>
                  </a:lnTo>
                  <a:lnTo>
                    <a:pt x="828" y="1316"/>
                  </a:lnTo>
                  <a:lnTo>
                    <a:pt x="633" y="1608"/>
                  </a:lnTo>
                  <a:lnTo>
                    <a:pt x="439" y="1900"/>
                  </a:lnTo>
                  <a:lnTo>
                    <a:pt x="293" y="2217"/>
                  </a:lnTo>
                  <a:lnTo>
                    <a:pt x="171" y="2558"/>
                  </a:lnTo>
                  <a:lnTo>
                    <a:pt x="73" y="2899"/>
                  </a:lnTo>
                  <a:lnTo>
                    <a:pt x="25" y="3264"/>
                  </a:lnTo>
                  <a:lnTo>
                    <a:pt x="0" y="3629"/>
                  </a:lnTo>
                  <a:lnTo>
                    <a:pt x="0" y="3629"/>
                  </a:lnTo>
                  <a:lnTo>
                    <a:pt x="25" y="4019"/>
                  </a:lnTo>
                  <a:lnTo>
                    <a:pt x="73" y="4360"/>
                  </a:lnTo>
                  <a:lnTo>
                    <a:pt x="171" y="4725"/>
                  </a:lnTo>
                  <a:lnTo>
                    <a:pt x="293" y="5066"/>
                  </a:lnTo>
                  <a:lnTo>
                    <a:pt x="439" y="5383"/>
                  </a:lnTo>
                  <a:lnTo>
                    <a:pt x="633" y="5675"/>
                  </a:lnTo>
                  <a:lnTo>
                    <a:pt x="828" y="5943"/>
                  </a:lnTo>
                  <a:lnTo>
                    <a:pt x="1072" y="6211"/>
                  </a:lnTo>
                  <a:lnTo>
                    <a:pt x="1340" y="6455"/>
                  </a:lnTo>
                  <a:lnTo>
                    <a:pt x="1608" y="6650"/>
                  </a:lnTo>
                  <a:lnTo>
                    <a:pt x="1924" y="6844"/>
                  </a:lnTo>
                  <a:lnTo>
                    <a:pt x="2241" y="6990"/>
                  </a:lnTo>
                  <a:lnTo>
                    <a:pt x="2558" y="7112"/>
                  </a:lnTo>
                  <a:lnTo>
                    <a:pt x="2923" y="7210"/>
                  </a:lnTo>
                  <a:lnTo>
                    <a:pt x="3288" y="7258"/>
                  </a:lnTo>
                  <a:lnTo>
                    <a:pt x="3654" y="7283"/>
                  </a:lnTo>
                  <a:lnTo>
                    <a:pt x="3654" y="7283"/>
                  </a:lnTo>
                  <a:lnTo>
                    <a:pt x="4019" y="7258"/>
                  </a:lnTo>
                  <a:lnTo>
                    <a:pt x="4384" y="7210"/>
                  </a:lnTo>
                  <a:lnTo>
                    <a:pt x="4725" y="7112"/>
                  </a:lnTo>
                  <a:lnTo>
                    <a:pt x="5066" y="6990"/>
                  </a:lnTo>
                  <a:lnTo>
                    <a:pt x="5383" y="6844"/>
                  </a:lnTo>
                  <a:lnTo>
                    <a:pt x="5675" y="6650"/>
                  </a:lnTo>
                  <a:lnTo>
                    <a:pt x="5967" y="6455"/>
                  </a:lnTo>
                  <a:lnTo>
                    <a:pt x="6235" y="6211"/>
                  </a:lnTo>
                  <a:lnTo>
                    <a:pt x="6454" y="5943"/>
                  </a:lnTo>
                  <a:lnTo>
                    <a:pt x="6674" y="5675"/>
                  </a:lnTo>
                  <a:lnTo>
                    <a:pt x="6844" y="5383"/>
                  </a:lnTo>
                  <a:lnTo>
                    <a:pt x="7014" y="5066"/>
                  </a:lnTo>
                  <a:lnTo>
                    <a:pt x="7136" y="4725"/>
                  </a:lnTo>
                  <a:lnTo>
                    <a:pt x="7209" y="4360"/>
                  </a:lnTo>
                  <a:lnTo>
                    <a:pt x="7282" y="4019"/>
                  </a:lnTo>
                  <a:lnTo>
                    <a:pt x="7282" y="3629"/>
                  </a:lnTo>
                  <a:lnTo>
                    <a:pt x="7282" y="3629"/>
                  </a:lnTo>
                  <a:lnTo>
                    <a:pt x="7282" y="3386"/>
                  </a:lnTo>
                  <a:lnTo>
                    <a:pt x="7258" y="3167"/>
                  </a:lnTo>
                  <a:lnTo>
                    <a:pt x="7234" y="2923"/>
                  </a:lnTo>
                  <a:lnTo>
                    <a:pt x="7161" y="2704"/>
                  </a:lnTo>
                  <a:lnTo>
                    <a:pt x="7112" y="2485"/>
                  </a:lnTo>
                  <a:lnTo>
                    <a:pt x="7014" y="2266"/>
                  </a:lnTo>
                  <a:lnTo>
                    <a:pt x="6820" y="1852"/>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13"/>
            <p:cNvSpPr/>
            <p:nvPr/>
          </p:nvSpPr>
          <p:spPr>
            <a:xfrm>
              <a:off x="5971475" y="2001400"/>
              <a:ext cx="74925" cy="70675"/>
            </a:xfrm>
            <a:custGeom>
              <a:avLst/>
              <a:gdLst/>
              <a:ahLst/>
              <a:cxnLst/>
              <a:rect l="l" t="t" r="r" b="b"/>
              <a:pathLst>
                <a:path w="2997" h="2827" fill="none" extrusionOk="0">
                  <a:moveTo>
                    <a:pt x="1462" y="1"/>
                  </a:moveTo>
                  <a:lnTo>
                    <a:pt x="293" y="1170"/>
                  </a:lnTo>
                  <a:lnTo>
                    <a:pt x="293" y="1170"/>
                  </a:lnTo>
                  <a:lnTo>
                    <a:pt x="171" y="1316"/>
                  </a:lnTo>
                  <a:lnTo>
                    <a:pt x="74" y="1487"/>
                  </a:lnTo>
                  <a:lnTo>
                    <a:pt x="25" y="1657"/>
                  </a:lnTo>
                  <a:lnTo>
                    <a:pt x="1" y="1852"/>
                  </a:lnTo>
                  <a:lnTo>
                    <a:pt x="25" y="2047"/>
                  </a:lnTo>
                  <a:lnTo>
                    <a:pt x="74" y="2217"/>
                  </a:lnTo>
                  <a:lnTo>
                    <a:pt x="171" y="2388"/>
                  </a:lnTo>
                  <a:lnTo>
                    <a:pt x="293" y="2534"/>
                  </a:lnTo>
                  <a:lnTo>
                    <a:pt x="293" y="2534"/>
                  </a:lnTo>
                  <a:lnTo>
                    <a:pt x="439" y="2656"/>
                  </a:lnTo>
                  <a:lnTo>
                    <a:pt x="609" y="2753"/>
                  </a:lnTo>
                  <a:lnTo>
                    <a:pt x="804" y="2802"/>
                  </a:lnTo>
                  <a:lnTo>
                    <a:pt x="975" y="2826"/>
                  </a:lnTo>
                  <a:lnTo>
                    <a:pt x="975" y="2826"/>
                  </a:lnTo>
                  <a:lnTo>
                    <a:pt x="1170" y="2802"/>
                  </a:lnTo>
                  <a:lnTo>
                    <a:pt x="1340" y="2753"/>
                  </a:lnTo>
                  <a:lnTo>
                    <a:pt x="1511" y="2656"/>
                  </a:lnTo>
                  <a:lnTo>
                    <a:pt x="1681" y="2534"/>
                  </a:lnTo>
                  <a:lnTo>
                    <a:pt x="2850" y="1365"/>
                  </a:lnTo>
                  <a:lnTo>
                    <a:pt x="2850" y="1365"/>
                  </a:lnTo>
                  <a:lnTo>
                    <a:pt x="2996" y="1194"/>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13"/>
            <p:cNvSpPr/>
            <p:nvPr/>
          </p:nvSpPr>
          <p:spPr>
            <a:xfrm>
              <a:off x="6253375" y="2001400"/>
              <a:ext cx="74325" cy="70675"/>
            </a:xfrm>
            <a:custGeom>
              <a:avLst/>
              <a:gdLst/>
              <a:ahLst/>
              <a:cxnLst/>
              <a:rect l="l" t="t" r="r" b="b"/>
              <a:pathLst>
                <a:path w="2973" h="2827" fill="none" extrusionOk="0">
                  <a:moveTo>
                    <a:pt x="1" y="1194"/>
                  </a:moveTo>
                  <a:lnTo>
                    <a:pt x="1" y="1194"/>
                  </a:lnTo>
                  <a:lnTo>
                    <a:pt x="123" y="1365"/>
                  </a:lnTo>
                  <a:lnTo>
                    <a:pt x="1316" y="2534"/>
                  </a:lnTo>
                  <a:lnTo>
                    <a:pt x="1316" y="2534"/>
                  </a:lnTo>
                  <a:lnTo>
                    <a:pt x="1462" y="2656"/>
                  </a:lnTo>
                  <a:lnTo>
                    <a:pt x="1633" y="2753"/>
                  </a:lnTo>
                  <a:lnTo>
                    <a:pt x="1827" y="2802"/>
                  </a:lnTo>
                  <a:lnTo>
                    <a:pt x="1998" y="2826"/>
                  </a:lnTo>
                  <a:lnTo>
                    <a:pt x="1998" y="2826"/>
                  </a:lnTo>
                  <a:lnTo>
                    <a:pt x="2193" y="2802"/>
                  </a:lnTo>
                  <a:lnTo>
                    <a:pt x="2363" y="2753"/>
                  </a:lnTo>
                  <a:lnTo>
                    <a:pt x="2534" y="2656"/>
                  </a:lnTo>
                  <a:lnTo>
                    <a:pt x="2704" y="2534"/>
                  </a:lnTo>
                  <a:lnTo>
                    <a:pt x="2704" y="2534"/>
                  </a:lnTo>
                  <a:lnTo>
                    <a:pt x="2826" y="2388"/>
                  </a:lnTo>
                  <a:lnTo>
                    <a:pt x="2923" y="2217"/>
                  </a:lnTo>
                  <a:lnTo>
                    <a:pt x="2972" y="2047"/>
                  </a:lnTo>
                  <a:lnTo>
                    <a:pt x="2972" y="1852"/>
                  </a:lnTo>
                  <a:lnTo>
                    <a:pt x="2972" y="1657"/>
                  </a:lnTo>
                  <a:lnTo>
                    <a:pt x="2923" y="1487"/>
                  </a:lnTo>
                  <a:lnTo>
                    <a:pt x="2826" y="1316"/>
                  </a:lnTo>
                  <a:lnTo>
                    <a:pt x="2704" y="1170"/>
                  </a:lnTo>
                  <a:lnTo>
                    <a:pt x="1535" y="1"/>
                  </a:lnTo>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13"/>
            <p:cNvSpPr/>
            <p:nvPr/>
          </p:nvSpPr>
          <p:spPr>
            <a:xfrm>
              <a:off x="6137700" y="1623900"/>
              <a:ext cx="250875" cy="255150"/>
            </a:xfrm>
            <a:custGeom>
              <a:avLst/>
              <a:gdLst/>
              <a:ahLst/>
              <a:cxnLst/>
              <a:rect l="l" t="t" r="r" b="b"/>
              <a:pathLst>
                <a:path w="10035" h="10206" fill="none" extrusionOk="0">
                  <a:moveTo>
                    <a:pt x="9718" y="2412"/>
                  </a:moveTo>
                  <a:lnTo>
                    <a:pt x="8671" y="2217"/>
                  </a:lnTo>
                  <a:lnTo>
                    <a:pt x="9694" y="1194"/>
                  </a:lnTo>
                  <a:lnTo>
                    <a:pt x="9694" y="1194"/>
                  </a:lnTo>
                  <a:lnTo>
                    <a:pt x="9767" y="1121"/>
                  </a:lnTo>
                  <a:lnTo>
                    <a:pt x="9815" y="1024"/>
                  </a:lnTo>
                  <a:lnTo>
                    <a:pt x="9840" y="951"/>
                  </a:lnTo>
                  <a:lnTo>
                    <a:pt x="9840" y="853"/>
                  </a:lnTo>
                  <a:lnTo>
                    <a:pt x="9840" y="756"/>
                  </a:lnTo>
                  <a:lnTo>
                    <a:pt x="9815" y="658"/>
                  </a:lnTo>
                  <a:lnTo>
                    <a:pt x="9767" y="585"/>
                  </a:lnTo>
                  <a:lnTo>
                    <a:pt x="9694" y="512"/>
                  </a:lnTo>
                  <a:lnTo>
                    <a:pt x="9694" y="512"/>
                  </a:lnTo>
                  <a:lnTo>
                    <a:pt x="9621" y="439"/>
                  </a:lnTo>
                  <a:lnTo>
                    <a:pt x="9548" y="391"/>
                  </a:lnTo>
                  <a:lnTo>
                    <a:pt x="9450" y="366"/>
                  </a:lnTo>
                  <a:lnTo>
                    <a:pt x="9353" y="366"/>
                  </a:lnTo>
                  <a:lnTo>
                    <a:pt x="9255" y="366"/>
                  </a:lnTo>
                  <a:lnTo>
                    <a:pt x="9182" y="391"/>
                  </a:lnTo>
                  <a:lnTo>
                    <a:pt x="9085" y="439"/>
                  </a:lnTo>
                  <a:lnTo>
                    <a:pt x="9012" y="512"/>
                  </a:lnTo>
                  <a:lnTo>
                    <a:pt x="7867" y="1657"/>
                  </a:lnTo>
                  <a:lnTo>
                    <a:pt x="7867" y="1657"/>
                  </a:lnTo>
                  <a:lnTo>
                    <a:pt x="7818" y="1487"/>
                  </a:lnTo>
                  <a:lnTo>
                    <a:pt x="7599" y="317"/>
                  </a:lnTo>
                  <a:lnTo>
                    <a:pt x="7599" y="317"/>
                  </a:lnTo>
                  <a:lnTo>
                    <a:pt x="7575" y="196"/>
                  </a:lnTo>
                  <a:lnTo>
                    <a:pt x="7526" y="98"/>
                  </a:lnTo>
                  <a:lnTo>
                    <a:pt x="7477" y="50"/>
                  </a:lnTo>
                  <a:lnTo>
                    <a:pt x="7404" y="1"/>
                  </a:lnTo>
                  <a:lnTo>
                    <a:pt x="7331" y="1"/>
                  </a:lnTo>
                  <a:lnTo>
                    <a:pt x="7234" y="25"/>
                  </a:lnTo>
                  <a:lnTo>
                    <a:pt x="7161" y="74"/>
                  </a:lnTo>
                  <a:lnTo>
                    <a:pt x="7063" y="147"/>
                  </a:lnTo>
                  <a:lnTo>
                    <a:pt x="5432" y="1754"/>
                  </a:lnTo>
                  <a:lnTo>
                    <a:pt x="5432" y="1754"/>
                  </a:lnTo>
                  <a:lnTo>
                    <a:pt x="5358" y="1852"/>
                  </a:lnTo>
                  <a:lnTo>
                    <a:pt x="5285" y="1974"/>
                  </a:lnTo>
                  <a:lnTo>
                    <a:pt x="5212" y="2120"/>
                  </a:lnTo>
                  <a:lnTo>
                    <a:pt x="5164" y="2242"/>
                  </a:lnTo>
                  <a:lnTo>
                    <a:pt x="5139" y="2388"/>
                  </a:lnTo>
                  <a:lnTo>
                    <a:pt x="5115" y="2534"/>
                  </a:lnTo>
                  <a:lnTo>
                    <a:pt x="5115" y="2680"/>
                  </a:lnTo>
                  <a:lnTo>
                    <a:pt x="5115" y="2802"/>
                  </a:lnTo>
                  <a:lnTo>
                    <a:pt x="5334" y="3971"/>
                  </a:lnTo>
                  <a:lnTo>
                    <a:pt x="5334" y="3971"/>
                  </a:lnTo>
                  <a:lnTo>
                    <a:pt x="5383" y="4141"/>
                  </a:lnTo>
                  <a:lnTo>
                    <a:pt x="147" y="9378"/>
                  </a:lnTo>
                  <a:lnTo>
                    <a:pt x="147" y="9378"/>
                  </a:lnTo>
                  <a:lnTo>
                    <a:pt x="73" y="9451"/>
                  </a:lnTo>
                  <a:lnTo>
                    <a:pt x="25" y="9548"/>
                  </a:lnTo>
                  <a:lnTo>
                    <a:pt x="0" y="9645"/>
                  </a:lnTo>
                  <a:lnTo>
                    <a:pt x="0" y="9718"/>
                  </a:lnTo>
                  <a:lnTo>
                    <a:pt x="0" y="9816"/>
                  </a:lnTo>
                  <a:lnTo>
                    <a:pt x="25" y="9913"/>
                  </a:lnTo>
                  <a:lnTo>
                    <a:pt x="73" y="9986"/>
                  </a:lnTo>
                  <a:lnTo>
                    <a:pt x="147" y="10059"/>
                  </a:lnTo>
                  <a:lnTo>
                    <a:pt x="147" y="10059"/>
                  </a:lnTo>
                  <a:lnTo>
                    <a:pt x="220" y="10133"/>
                  </a:lnTo>
                  <a:lnTo>
                    <a:pt x="293" y="10181"/>
                  </a:lnTo>
                  <a:lnTo>
                    <a:pt x="390" y="10206"/>
                  </a:lnTo>
                  <a:lnTo>
                    <a:pt x="488" y="10206"/>
                  </a:lnTo>
                  <a:lnTo>
                    <a:pt x="488" y="10206"/>
                  </a:lnTo>
                  <a:lnTo>
                    <a:pt x="585" y="10206"/>
                  </a:lnTo>
                  <a:lnTo>
                    <a:pt x="658" y="10181"/>
                  </a:lnTo>
                  <a:lnTo>
                    <a:pt x="755" y="10133"/>
                  </a:lnTo>
                  <a:lnTo>
                    <a:pt x="828" y="10059"/>
                  </a:lnTo>
                  <a:lnTo>
                    <a:pt x="6187" y="4726"/>
                  </a:lnTo>
                  <a:lnTo>
                    <a:pt x="7234" y="4896"/>
                  </a:lnTo>
                  <a:lnTo>
                    <a:pt x="7234" y="4896"/>
                  </a:lnTo>
                  <a:lnTo>
                    <a:pt x="7356" y="4921"/>
                  </a:lnTo>
                  <a:lnTo>
                    <a:pt x="7502" y="4921"/>
                  </a:lnTo>
                  <a:lnTo>
                    <a:pt x="7624" y="4896"/>
                  </a:lnTo>
                  <a:lnTo>
                    <a:pt x="7770" y="4848"/>
                  </a:lnTo>
                  <a:lnTo>
                    <a:pt x="7916" y="4799"/>
                  </a:lnTo>
                  <a:lnTo>
                    <a:pt x="8038" y="4750"/>
                  </a:lnTo>
                  <a:lnTo>
                    <a:pt x="8159" y="4677"/>
                  </a:lnTo>
                  <a:lnTo>
                    <a:pt x="8257" y="4580"/>
                  </a:lnTo>
                  <a:lnTo>
                    <a:pt x="9889" y="2948"/>
                  </a:lnTo>
                  <a:lnTo>
                    <a:pt x="9889" y="2948"/>
                  </a:lnTo>
                  <a:lnTo>
                    <a:pt x="9962" y="2875"/>
                  </a:lnTo>
                  <a:lnTo>
                    <a:pt x="10010" y="2777"/>
                  </a:lnTo>
                  <a:lnTo>
                    <a:pt x="10035" y="2704"/>
                  </a:lnTo>
                  <a:lnTo>
                    <a:pt x="10010" y="2607"/>
                  </a:lnTo>
                  <a:lnTo>
                    <a:pt x="9986" y="2558"/>
                  </a:lnTo>
                  <a:lnTo>
                    <a:pt x="9913" y="2485"/>
                  </a:lnTo>
                  <a:lnTo>
                    <a:pt x="9815" y="2436"/>
                  </a:lnTo>
                  <a:lnTo>
                    <a:pt x="9718" y="2412"/>
                  </a:lnTo>
                  <a:lnTo>
                    <a:pt x="9718" y="2412"/>
                  </a:lnTo>
                  <a:close/>
                </a:path>
              </a:pathLst>
            </a:custGeom>
            <a:no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pic>
        <p:nvPicPr>
          <p:cNvPr id="9" name="Picture 8"/>
          <p:cNvPicPr>
            <a:picLocks noChangeAspect="1"/>
          </p:cNvPicPr>
          <p:nvPr/>
        </p:nvPicPr>
        <p:blipFill>
          <a:blip r:embed="rId2"/>
          <a:stretch>
            <a:fillRect/>
          </a:stretch>
        </p:blipFill>
        <p:spPr>
          <a:xfrm>
            <a:off x="2178361" y="47642"/>
            <a:ext cx="743563" cy="468445"/>
          </a:xfrm>
          <a:prstGeom prst="rect">
            <a:avLst/>
          </a:prstGeom>
        </p:spPr>
      </p:pic>
      <p:sp>
        <p:nvSpPr>
          <p:cNvPr id="2" name="Text Box 1"/>
          <p:cNvSpPr txBox="1"/>
          <p:nvPr/>
        </p:nvSpPr>
        <p:spPr>
          <a:xfrm>
            <a:off x="2921635" y="128905"/>
            <a:ext cx="3951605" cy="306705"/>
          </a:xfrm>
          <a:prstGeom prst="rect">
            <a:avLst/>
          </a:prstGeom>
          <a:solidFill>
            <a:schemeClr val="bg1"/>
          </a:solidFill>
        </p:spPr>
        <p:txBody>
          <a:bodyPr wrap="none" rtlCol="0" anchor="t">
            <a:spAutoFit/>
          </a:bodyPr>
          <a:p>
            <a:r>
              <a:rPr lang="vi-VN" b="1" dirty="0">
                <a:solidFill>
                  <a:srgbClr val="C00000"/>
                </a:solidFill>
                <a:sym typeface="+mn-ea"/>
              </a:rPr>
              <a:t>TRƯỜNG ĐẠI HỌC DUY TÂN – KHOA DƯỢC</a:t>
            </a:r>
            <a:endParaRPr lang="vi-VN" b="1" dirty="0">
              <a:solidFill>
                <a:srgbClr val="C00000"/>
              </a:solidFill>
              <a:sym typeface="+mn-ea"/>
            </a:endParaRPr>
          </a:p>
        </p:txBody>
      </p:sp>
      <p:sp>
        <p:nvSpPr>
          <p:cNvPr id="4" name="Rectangle 3"/>
          <p:cNvSpPr/>
          <p:nvPr/>
        </p:nvSpPr>
        <p:spPr>
          <a:xfrm>
            <a:off x="1493520" y="585470"/>
            <a:ext cx="6685915" cy="1198880"/>
          </a:xfrm>
          <a:prstGeom prst="rect">
            <a:avLst/>
          </a:prstGeom>
          <a:noFill/>
          <a:ln>
            <a:noFill/>
          </a:ln>
        </p:spPr>
        <p:txBody>
          <a:bodyPr wrap="none" rtlCol="0" anchor="t">
            <a:spAutoFit/>
          </a:bodyPr>
          <a:p>
            <a:pPr algn="ctr"/>
            <a:r>
              <a:rPr lang="en-US" sz="72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sym typeface="+mn-ea"/>
              </a:rPr>
              <a:t>SỎI TIẾT NIỆU</a:t>
            </a:r>
            <a:endParaRPr lang="en-US" sz="7200" b="1">
              <a:ln w="22225">
                <a:solidFill>
                  <a:schemeClr val="accent2"/>
                </a:solidFill>
                <a:prstDash val="solid"/>
              </a:ln>
              <a:solidFill>
                <a:schemeClr val="accent2">
                  <a:lumMod val="40000"/>
                  <a:lumOff val="60000"/>
                </a:schemeClr>
              </a:solidFill>
              <a:effectLst/>
              <a:latin typeface="Times New Roman" panose="02020603050405020304" charset="0"/>
              <a:cs typeface="Times New Roman" panose="02020603050405020304" charset="0"/>
              <a:sym typeface="+mn-ea"/>
            </a:endParaRPr>
          </a:p>
        </p:txBody>
      </p:sp>
      <p:sp>
        <p:nvSpPr>
          <p:cNvPr id="6" name="Text Box 5"/>
          <p:cNvSpPr txBox="1"/>
          <p:nvPr/>
        </p:nvSpPr>
        <p:spPr>
          <a:xfrm>
            <a:off x="2738120" y="1605915"/>
            <a:ext cx="4197350" cy="398780"/>
          </a:xfrm>
          <a:prstGeom prst="rect">
            <a:avLst/>
          </a:prstGeom>
          <a:noFill/>
        </p:spPr>
        <p:txBody>
          <a:bodyPr wrap="square" rtlCol="0" anchor="t">
            <a:spAutoFit/>
          </a:bodyPr>
          <a:p>
            <a:r>
              <a:rPr lang="en-US" sz="2000" b="1" u="sng">
                <a:solidFill>
                  <a:srgbClr val="FFC000"/>
                </a:solidFill>
                <a:sym typeface="+mn-ea"/>
              </a:rPr>
              <a:t>GVHD:</a:t>
            </a:r>
            <a:r>
              <a:rPr lang="vi-VN" altLang="en-US" sz="2000" b="1">
                <a:solidFill>
                  <a:srgbClr val="FFC000"/>
                </a:solidFill>
                <a:sym typeface="+mn-ea"/>
              </a:rPr>
              <a:t>	</a:t>
            </a:r>
            <a:r>
              <a:rPr lang="en-US" altLang="vi-VN" sz="2000" b="1">
                <a:solidFill>
                  <a:srgbClr val="FFC000"/>
                </a:solidFill>
                <a:sym typeface="+mn-ea"/>
              </a:rPr>
              <a:t>Ths.Bs.</a:t>
            </a:r>
            <a:r>
              <a:rPr lang="en-US" sz="2000" b="1">
                <a:solidFill>
                  <a:srgbClr val="FFC000"/>
                </a:solidFill>
                <a:sym typeface="+mn-ea"/>
              </a:rPr>
              <a:t>Nguyễn Phúc Học</a:t>
            </a:r>
            <a:endParaRPr lang="en-US" sz="2000" b="1">
              <a:solidFill>
                <a:srgbClr val="FFC000"/>
              </a:solidFill>
              <a:sym typeface="+mn-ea"/>
            </a:endParaRPr>
          </a:p>
        </p:txBody>
      </p:sp>
      <p:pic>
        <p:nvPicPr>
          <p:cNvPr id="3" name="Picture 2"/>
          <p:cNvPicPr>
            <a:picLocks noChangeAspect="1"/>
          </p:cNvPicPr>
          <p:nvPr/>
        </p:nvPicPr>
        <p:blipFill>
          <a:blip r:embed="rId3"/>
          <a:stretch>
            <a:fillRect/>
          </a:stretch>
        </p:blipFill>
        <p:spPr>
          <a:xfrm>
            <a:off x="1870075" y="2114550"/>
            <a:ext cx="6054725" cy="2908300"/>
          </a:xfrm>
          <a:prstGeom prst="rect">
            <a:avLst/>
          </a:prstGeom>
        </p:spPr>
      </p:pic>
    </p:spTree>
  </p:cSld>
  <p:clrMapOvr>
    <a:masterClrMapping/>
  </p:clrMapOvr>
  <p:transition>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380" name="Shape 380"/>
        <p:cNvGrpSpPr/>
        <p:nvPr/>
      </p:nvGrpSpPr>
      <p:grpSpPr>
        <a:xfrm>
          <a:off x="0" y="0"/>
          <a:ext cx="0" cy="0"/>
          <a:chOff x="0" y="0"/>
          <a:chExt cx="0" cy="0"/>
        </a:xfrm>
      </p:grpSpPr>
      <p:sp>
        <p:nvSpPr>
          <p:cNvPr id="381" name="Google Shape;381;p31"/>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800">
                <a:latin typeface="Times New Roman" panose="02020603050405020304" charset="0"/>
                <a:cs typeface="Times New Roman" panose="02020603050405020304" charset="0"/>
              </a:rPr>
              <a:t>TRIỆU CHỨNG CẬN LÂM SÀNG</a:t>
            </a:r>
            <a:endParaRPr lang="en-US" altLang="en-GB" sz="2800">
              <a:latin typeface="Times New Roman" panose="02020603050405020304" charset="0"/>
              <a:cs typeface="Times New Roman" panose="02020603050405020304" charset="0"/>
            </a:endParaRPr>
          </a:p>
        </p:txBody>
      </p:sp>
      <p:sp>
        <p:nvSpPr>
          <p:cNvPr id="395" name="Google Shape;395;p31"/>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grpSp>
        <p:nvGrpSpPr>
          <p:cNvPr id="2" name="Google Shape;449;p52"/>
          <p:cNvGrpSpPr/>
          <p:nvPr/>
        </p:nvGrpSpPr>
        <p:grpSpPr>
          <a:xfrm>
            <a:off x="641870" y="1681606"/>
            <a:ext cx="1711325" cy="3138170"/>
            <a:chOff x="457720" y="1939416"/>
            <a:chExt cx="1711325" cy="3138170"/>
          </a:xfrm>
        </p:grpSpPr>
        <p:sp>
          <p:nvSpPr>
            <p:cNvPr id="3" name="Google Shape;450;p52"/>
            <p:cNvSpPr/>
            <p:nvPr/>
          </p:nvSpPr>
          <p:spPr>
            <a:xfrm>
              <a:off x="673249" y="193942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4" name="Google Shape;451;p52"/>
            <p:cNvSpPr/>
            <p:nvPr/>
          </p:nvSpPr>
          <p:spPr>
            <a:xfrm>
              <a:off x="682550" y="1939416"/>
              <a:ext cx="1261500" cy="1261500"/>
            </a:xfrm>
            <a:prstGeom prst="ellipse">
              <a:avLst/>
            </a:prstGeom>
            <a:blipFill rotWithShape="1">
              <a:blip r:embed="rId1"/>
              <a:stretch>
                <a:fillRect/>
              </a:stretch>
            </a:blipFill>
            <a:ln>
              <a:solidFill>
                <a:srgbClr val="002060"/>
              </a:solid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7" name="Google Shape;454;p52"/>
            <p:cNvSpPr txBox="1"/>
            <p:nvPr/>
          </p:nvSpPr>
          <p:spPr>
            <a:xfrm>
              <a:off x="457720" y="3288156"/>
              <a:ext cx="1711325" cy="521335"/>
            </a:xfrm>
            <a:prstGeom prst="rect">
              <a:avLst/>
            </a:prstGeom>
            <a:solidFill>
              <a:schemeClr val="accent1">
                <a:lumMod val="75000"/>
              </a:schemeClr>
            </a:solidFill>
            <a:ln>
              <a:noFill/>
            </a:ln>
          </p:spPr>
          <p:txBody>
            <a:bodyPr spcFirstLastPara="1" wrap="square" lIns="91425" tIns="91425" rIns="91425" bIns="91425" anchor="t" anchorCtr="0">
              <a:noAutofit/>
            </a:bodyPr>
            <a:p>
              <a:pPr marL="0" lvl="0" indent="0" algn="ctr" rtl="0">
                <a:spcBef>
                  <a:spcPts val="0"/>
                </a:spcBef>
                <a:spcAft>
                  <a:spcPts val="0"/>
                </a:spcAft>
                <a:buNone/>
              </a:pPr>
              <a:r>
                <a:rPr lang="en-US" sz="2000">
                  <a:solidFill>
                    <a:srgbClr val="FFFFFF"/>
                  </a:solidFill>
                  <a:latin typeface="Times New Roman" panose="02020603050405020304" charset="0"/>
                  <a:ea typeface="Muli"/>
                  <a:cs typeface="Times New Roman" panose="02020603050405020304" charset="0"/>
                  <a:sym typeface="Muli"/>
                </a:rPr>
                <a:t>Xét nghiệm</a:t>
              </a:r>
              <a:r>
                <a:rPr lang="en-US" sz="900">
                  <a:solidFill>
                    <a:srgbClr val="FFFFFF"/>
                  </a:solidFill>
                  <a:latin typeface="Muli"/>
                  <a:ea typeface="Muli"/>
                  <a:cs typeface="Muli"/>
                  <a:sym typeface="Muli"/>
                </a:rPr>
                <a:t> </a:t>
              </a:r>
              <a:endParaRPr lang="en-US" sz="900">
                <a:solidFill>
                  <a:srgbClr val="FFFFFF"/>
                </a:solidFill>
                <a:latin typeface="Muli"/>
                <a:ea typeface="Muli"/>
                <a:cs typeface="Muli"/>
                <a:sym typeface="Muli"/>
              </a:endParaRPr>
            </a:p>
          </p:txBody>
        </p:sp>
        <p:sp>
          <p:nvSpPr>
            <p:cNvPr id="8" name="Google Shape;455;p52"/>
            <p:cNvSpPr txBox="1"/>
            <p:nvPr/>
          </p:nvSpPr>
          <p:spPr>
            <a:xfrm>
              <a:off x="539000" y="3809491"/>
              <a:ext cx="1548765" cy="1268095"/>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altLang="en-GB" sz="1800">
                  <a:solidFill>
                    <a:srgbClr val="002060"/>
                  </a:solidFill>
                  <a:latin typeface="Times New Roman" panose="02020603050405020304" charset="0"/>
                  <a:ea typeface="Muli"/>
                  <a:cs typeface="Times New Roman" panose="02020603050405020304" charset="0"/>
                  <a:sym typeface="Muli"/>
                </a:rPr>
                <a:t>- Tìm tế bào và vi trùng</a:t>
              </a:r>
              <a:endParaRPr lang="en-US" altLang="en-GB" sz="1800">
                <a:solidFill>
                  <a:srgbClr val="002060"/>
                </a:solidFill>
                <a:latin typeface="Times New Roman" panose="02020603050405020304" charset="0"/>
                <a:ea typeface="Muli"/>
                <a:cs typeface="Times New Roman" panose="02020603050405020304" charset="0"/>
                <a:sym typeface="Muli"/>
              </a:endParaRPr>
            </a:p>
            <a:p>
              <a:pPr marL="0" lvl="0" indent="0" algn="ctr" rtl="0">
                <a:spcBef>
                  <a:spcPts val="0"/>
                </a:spcBef>
                <a:spcAft>
                  <a:spcPts val="0"/>
                </a:spcAft>
                <a:buNone/>
              </a:pPr>
              <a:r>
                <a:rPr lang="en-US" altLang="en-GB" sz="1800">
                  <a:solidFill>
                    <a:srgbClr val="002060"/>
                  </a:solidFill>
                  <a:latin typeface="Times New Roman" panose="02020603050405020304" charset="0"/>
                  <a:ea typeface="Muli"/>
                  <a:cs typeface="Times New Roman" panose="02020603050405020304" charset="0"/>
                  <a:sym typeface="Muli"/>
                </a:rPr>
                <a:t>- Soi cặn lắng</a:t>
              </a:r>
              <a:endParaRPr lang="en-US" altLang="en-GB" sz="1800">
                <a:solidFill>
                  <a:srgbClr val="002060"/>
                </a:solidFill>
                <a:latin typeface="Times New Roman" panose="02020603050405020304" charset="0"/>
                <a:ea typeface="Muli"/>
                <a:cs typeface="Times New Roman" panose="02020603050405020304" charset="0"/>
                <a:sym typeface="Muli"/>
              </a:endParaRPr>
            </a:p>
            <a:p>
              <a:pPr marL="0" lvl="0" indent="0" algn="ctr" rtl="0">
                <a:spcBef>
                  <a:spcPts val="0"/>
                </a:spcBef>
                <a:spcAft>
                  <a:spcPts val="0"/>
                </a:spcAft>
                <a:buNone/>
              </a:pPr>
              <a:r>
                <a:rPr lang="en-US" altLang="en-GB" sz="1800">
                  <a:solidFill>
                    <a:srgbClr val="002060"/>
                  </a:solidFill>
                  <a:latin typeface="Times New Roman" panose="02020603050405020304" charset="0"/>
                  <a:ea typeface="Muli"/>
                  <a:cs typeface="Times New Roman" panose="02020603050405020304" charset="0"/>
                  <a:sym typeface="Muli"/>
                </a:rPr>
                <a:t>- pH nước tiểu</a:t>
              </a:r>
              <a:endParaRPr lang="en-US" altLang="en-GB" sz="1600">
                <a:solidFill>
                  <a:srgbClr val="002060"/>
                </a:solidFill>
                <a:latin typeface="Times New Roman" panose="02020603050405020304" charset="0"/>
                <a:ea typeface="Muli"/>
                <a:cs typeface="Times New Roman" panose="02020603050405020304" charset="0"/>
                <a:sym typeface="Muli"/>
              </a:endParaRPr>
            </a:p>
            <a:p>
              <a:pPr marL="0" lvl="0" indent="0" algn="ctr" rtl="0">
                <a:spcBef>
                  <a:spcPts val="0"/>
                </a:spcBef>
                <a:spcAft>
                  <a:spcPts val="0"/>
                </a:spcAft>
                <a:buNone/>
              </a:pPr>
              <a:endParaRPr sz="1600">
                <a:latin typeface="Muli"/>
                <a:ea typeface="Muli"/>
                <a:cs typeface="Muli"/>
                <a:sym typeface="Muli"/>
              </a:endParaRPr>
            </a:p>
          </p:txBody>
        </p:sp>
      </p:grpSp>
      <p:grpSp>
        <p:nvGrpSpPr>
          <p:cNvPr id="14" name="Google Shape;449;p52"/>
          <p:cNvGrpSpPr/>
          <p:nvPr/>
        </p:nvGrpSpPr>
        <p:grpSpPr>
          <a:xfrm>
            <a:off x="2838335" y="1681606"/>
            <a:ext cx="1548765" cy="2762885"/>
            <a:chOff x="539000" y="1939416"/>
            <a:chExt cx="1548765" cy="2762885"/>
          </a:xfrm>
        </p:grpSpPr>
        <p:sp>
          <p:nvSpPr>
            <p:cNvPr id="15" name="Google Shape;450;p52"/>
            <p:cNvSpPr/>
            <p:nvPr/>
          </p:nvSpPr>
          <p:spPr>
            <a:xfrm>
              <a:off x="673249" y="193942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16" name="Google Shape;451;p52"/>
            <p:cNvSpPr/>
            <p:nvPr/>
          </p:nvSpPr>
          <p:spPr>
            <a:xfrm>
              <a:off x="682550" y="1939416"/>
              <a:ext cx="1261500" cy="1261500"/>
            </a:xfrm>
            <a:prstGeom prst="ellipse">
              <a:avLst/>
            </a:prstGeom>
            <a:blipFill rotWithShape="1">
              <a:blip r:embed="rId2"/>
              <a:stretch>
                <a:fillRect/>
              </a:stretch>
            </a:blipFill>
            <a:ln>
              <a:solidFill>
                <a:srgbClr val="002060"/>
              </a:solid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19" name="Google Shape;454;p52"/>
            <p:cNvSpPr txBox="1"/>
            <p:nvPr/>
          </p:nvSpPr>
          <p:spPr>
            <a:xfrm>
              <a:off x="685050" y="3288156"/>
              <a:ext cx="1308735" cy="521335"/>
            </a:xfrm>
            <a:prstGeom prst="rect">
              <a:avLst/>
            </a:prstGeom>
            <a:solidFill>
              <a:schemeClr val="accent2"/>
            </a:solidFill>
            <a:ln>
              <a:noFill/>
            </a:ln>
          </p:spPr>
          <p:txBody>
            <a:bodyPr spcFirstLastPara="1" wrap="square" lIns="91425" tIns="91425" rIns="91425" bIns="91425" anchor="t" anchorCtr="0">
              <a:noAutofit/>
            </a:bodyPr>
            <a:p>
              <a:pPr marL="0" lvl="0" indent="0" algn="ctr" rtl="0">
                <a:spcBef>
                  <a:spcPts val="0"/>
                </a:spcBef>
                <a:spcAft>
                  <a:spcPts val="0"/>
                </a:spcAft>
                <a:buNone/>
              </a:pPr>
              <a:r>
                <a:rPr lang="en-US" sz="2000">
                  <a:solidFill>
                    <a:srgbClr val="FFFFFF"/>
                  </a:solidFill>
                  <a:latin typeface="Times New Roman" panose="02020603050405020304" charset="0"/>
                  <a:ea typeface="Muli"/>
                  <a:cs typeface="Times New Roman" panose="02020603050405020304" charset="0"/>
                  <a:sym typeface="Muli"/>
                </a:rPr>
                <a:t>Siêu âm</a:t>
              </a:r>
              <a:endParaRPr lang="en-US" sz="2000">
                <a:solidFill>
                  <a:srgbClr val="FFFFFF"/>
                </a:solidFill>
                <a:latin typeface="Times New Roman" panose="02020603050405020304" charset="0"/>
                <a:ea typeface="Muli"/>
                <a:cs typeface="Times New Roman" panose="02020603050405020304" charset="0"/>
                <a:sym typeface="Muli"/>
              </a:endParaRPr>
            </a:p>
          </p:txBody>
        </p:sp>
        <p:sp>
          <p:nvSpPr>
            <p:cNvPr id="20" name="Google Shape;455;p52"/>
            <p:cNvSpPr txBox="1"/>
            <p:nvPr/>
          </p:nvSpPr>
          <p:spPr>
            <a:xfrm>
              <a:off x="539000" y="3822191"/>
              <a:ext cx="1548765" cy="880110"/>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sz="1800">
                  <a:solidFill>
                    <a:srgbClr val="002060"/>
                  </a:solidFill>
                  <a:latin typeface="Times New Roman" panose="02020603050405020304" charset="0"/>
                  <a:ea typeface="Muli"/>
                  <a:cs typeface="Times New Roman" panose="02020603050405020304" charset="0"/>
                  <a:sym typeface="Muli"/>
                </a:rPr>
                <a:t>- Phát hiện sỏi, độ ứ nước của thận và niệu quản.</a:t>
              </a:r>
              <a:endParaRPr lang="en-US" sz="1800">
                <a:solidFill>
                  <a:srgbClr val="002060"/>
                </a:solidFill>
                <a:latin typeface="Times New Roman" panose="02020603050405020304" charset="0"/>
                <a:ea typeface="Muli"/>
                <a:cs typeface="Times New Roman" panose="02020603050405020304" charset="0"/>
                <a:sym typeface="Muli"/>
              </a:endParaRPr>
            </a:p>
          </p:txBody>
        </p:sp>
      </p:grpSp>
      <p:grpSp>
        <p:nvGrpSpPr>
          <p:cNvPr id="21" name="Google Shape;449;p52"/>
          <p:cNvGrpSpPr/>
          <p:nvPr/>
        </p:nvGrpSpPr>
        <p:grpSpPr>
          <a:xfrm>
            <a:off x="5030355" y="1681606"/>
            <a:ext cx="1548765" cy="3138170"/>
            <a:chOff x="539000" y="1939416"/>
            <a:chExt cx="1548765" cy="3138170"/>
          </a:xfrm>
        </p:grpSpPr>
        <p:sp>
          <p:nvSpPr>
            <p:cNvPr id="22" name="Google Shape;450;p52"/>
            <p:cNvSpPr/>
            <p:nvPr/>
          </p:nvSpPr>
          <p:spPr>
            <a:xfrm>
              <a:off x="673249" y="193942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23" name="Google Shape;451;p52"/>
            <p:cNvSpPr/>
            <p:nvPr/>
          </p:nvSpPr>
          <p:spPr>
            <a:xfrm>
              <a:off x="682550" y="1939416"/>
              <a:ext cx="1261500" cy="1261500"/>
            </a:xfrm>
            <a:prstGeom prst="ellipse">
              <a:avLst/>
            </a:prstGeom>
            <a:blipFill rotWithShape="1">
              <a:blip r:embed="rId3"/>
              <a:stretch>
                <a:fillRect/>
              </a:stretch>
            </a:blipFill>
            <a:ln>
              <a:solidFill>
                <a:srgbClr val="002060"/>
              </a:solid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25" name="Google Shape;453;p52"/>
            <p:cNvSpPr/>
            <p:nvPr/>
          </p:nvSpPr>
          <p:spPr>
            <a:xfrm>
              <a:off x="700925" y="3288156"/>
              <a:ext cx="1308735" cy="520700"/>
            </a:xfrm>
            <a:prstGeom prst="rect">
              <a:avLst/>
            </a:prstGeom>
            <a:solidFill>
              <a:schemeClr val="accent3"/>
            </a:solidFill>
            <a:ln>
              <a:noFill/>
            </a:ln>
          </p:spPr>
          <p:txBody>
            <a:bodyPr spcFirstLastPara="1" wrap="square" lIns="91425" tIns="91425" rIns="91425" bIns="91425" anchor="ctr" anchorCtr="0">
              <a:noAutofit/>
            </a:bodyPr>
            <a:p>
              <a:pPr marL="0" marR="0" lvl="0" indent="0" algn="l" rtl="0">
                <a:lnSpc>
                  <a:spcPct val="100000"/>
                </a:lnSpc>
                <a:spcBef>
                  <a:spcPts val="0"/>
                </a:spcBef>
                <a:spcAft>
                  <a:spcPts val="0"/>
                </a:spcAft>
                <a:buNone/>
              </a:pPr>
              <a:endParaRPr sz="1200">
                <a:latin typeface="Muli"/>
                <a:ea typeface="Muli"/>
                <a:cs typeface="Muli"/>
                <a:sym typeface="Muli"/>
              </a:endParaRPr>
            </a:p>
          </p:txBody>
        </p:sp>
        <p:sp>
          <p:nvSpPr>
            <p:cNvPr id="26" name="Google Shape;454;p52"/>
            <p:cNvSpPr txBox="1"/>
            <p:nvPr/>
          </p:nvSpPr>
          <p:spPr>
            <a:xfrm>
              <a:off x="700925" y="3288156"/>
              <a:ext cx="1308735" cy="311150"/>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sz="2000">
                  <a:solidFill>
                    <a:srgbClr val="FFFFFF"/>
                  </a:solidFill>
                  <a:latin typeface="Times New Roman" panose="02020603050405020304" charset="0"/>
                  <a:ea typeface="Muli"/>
                  <a:cs typeface="Times New Roman" panose="02020603050405020304" charset="0"/>
                  <a:sym typeface="Muli"/>
                </a:rPr>
                <a:t>X-quang</a:t>
              </a:r>
              <a:endParaRPr lang="en-US" sz="2000">
                <a:solidFill>
                  <a:srgbClr val="FFFFFF"/>
                </a:solidFill>
                <a:latin typeface="Times New Roman" panose="02020603050405020304" charset="0"/>
                <a:ea typeface="Muli"/>
                <a:cs typeface="Times New Roman" panose="02020603050405020304" charset="0"/>
                <a:sym typeface="Muli"/>
              </a:endParaRPr>
            </a:p>
          </p:txBody>
        </p:sp>
        <p:sp>
          <p:nvSpPr>
            <p:cNvPr id="27" name="Google Shape;455;p52"/>
            <p:cNvSpPr txBox="1"/>
            <p:nvPr/>
          </p:nvSpPr>
          <p:spPr>
            <a:xfrm>
              <a:off x="539000" y="3822191"/>
              <a:ext cx="1548765" cy="1255395"/>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sz="1800">
                  <a:solidFill>
                    <a:srgbClr val="002060"/>
                  </a:solidFill>
                  <a:latin typeface="Times New Roman" panose="02020603050405020304" charset="0"/>
                  <a:ea typeface="Muli"/>
                  <a:cs typeface="Times New Roman" panose="02020603050405020304" charset="0"/>
                  <a:sym typeface="Muli"/>
                </a:rPr>
                <a:t>- Xác định vị trí, kích thước, số lượng, hình dạng của sỏi.</a:t>
              </a:r>
              <a:endParaRPr lang="en-US" sz="1800">
                <a:solidFill>
                  <a:srgbClr val="002060"/>
                </a:solidFill>
                <a:latin typeface="Times New Roman" panose="02020603050405020304" charset="0"/>
                <a:ea typeface="Muli"/>
                <a:cs typeface="Times New Roman" panose="02020603050405020304" charset="0"/>
                <a:sym typeface="Muli"/>
              </a:endParaRPr>
            </a:p>
            <a:p>
              <a:pPr marL="0" lvl="0" indent="0" algn="ctr" rtl="0">
                <a:spcBef>
                  <a:spcPts val="0"/>
                </a:spcBef>
                <a:spcAft>
                  <a:spcPts val="0"/>
                </a:spcAft>
                <a:buNone/>
              </a:pPr>
              <a:endParaRPr lang="en-US" sz="1800">
                <a:solidFill>
                  <a:srgbClr val="002060"/>
                </a:solidFill>
                <a:latin typeface="Times New Roman" panose="02020603050405020304" charset="0"/>
                <a:ea typeface="Muli"/>
                <a:cs typeface="Times New Roman" panose="02020603050405020304" charset="0"/>
                <a:sym typeface="Muli"/>
              </a:endParaRPr>
            </a:p>
          </p:txBody>
        </p:sp>
      </p:grpSp>
      <p:grpSp>
        <p:nvGrpSpPr>
          <p:cNvPr id="28" name="Google Shape;449;p52"/>
          <p:cNvGrpSpPr/>
          <p:nvPr/>
        </p:nvGrpSpPr>
        <p:grpSpPr>
          <a:xfrm>
            <a:off x="7231900" y="1681606"/>
            <a:ext cx="1549400" cy="3138170"/>
            <a:chOff x="538365" y="1939416"/>
            <a:chExt cx="1549400" cy="3138170"/>
          </a:xfrm>
        </p:grpSpPr>
        <p:sp>
          <p:nvSpPr>
            <p:cNvPr id="29" name="Google Shape;450;p52"/>
            <p:cNvSpPr/>
            <p:nvPr/>
          </p:nvSpPr>
          <p:spPr>
            <a:xfrm>
              <a:off x="673249" y="1939425"/>
              <a:ext cx="1320600" cy="1320600"/>
            </a:xfrm>
            <a:prstGeom prst="ellipse">
              <a:avLst/>
            </a:prstGeom>
            <a:solidFill>
              <a:srgbClr val="595959">
                <a:alpha val="14620"/>
              </a:srgbClr>
            </a:solidFill>
            <a:ln>
              <a:no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30" name="Google Shape;451;p52"/>
            <p:cNvSpPr/>
            <p:nvPr/>
          </p:nvSpPr>
          <p:spPr>
            <a:xfrm>
              <a:off x="682550" y="1939416"/>
              <a:ext cx="1261500" cy="1261500"/>
            </a:xfrm>
            <a:prstGeom prst="ellipse">
              <a:avLst/>
            </a:prstGeom>
            <a:blipFill rotWithShape="1">
              <a:blip r:embed="rId4"/>
              <a:stretch>
                <a:fillRect/>
              </a:stretch>
            </a:blipFill>
            <a:ln>
              <a:solidFill>
                <a:srgbClr val="002060"/>
              </a:solidFill>
            </a:ln>
          </p:spPr>
          <p:txBody>
            <a:bodyPr spcFirstLastPara="1" wrap="square" lIns="91425" tIns="91425" rIns="91425" bIns="91425" anchor="ctr" anchorCtr="0">
              <a:noAutofit/>
            </a:bodyPr>
            <a:p>
              <a:pPr marL="0" lvl="0" indent="0" algn="l" rtl="0">
                <a:spcBef>
                  <a:spcPts val="0"/>
                </a:spcBef>
                <a:spcAft>
                  <a:spcPts val="0"/>
                </a:spcAft>
                <a:buNone/>
              </a:pPr>
              <a:endParaRPr sz="1200">
                <a:latin typeface="Muli"/>
                <a:ea typeface="Muli"/>
                <a:cs typeface="Muli"/>
                <a:sym typeface="Muli"/>
              </a:endParaRPr>
            </a:p>
          </p:txBody>
        </p:sp>
        <p:sp>
          <p:nvSpPr>
            <p:cNvPr id="33" name="Google Shape;454;p52"/>
            <p:cNvSpPr txBox="1"/>
            <p:nvPr/>
          </p:nvSpPr>
          <p:spPr>
            <a:xfrm>
              <a:off x="538365" y="3305936"/>
              <a:ext cx="1455420" cy="770255"/>
            </a:xfrm>
            <a:prstGeom prst="rect">
              <a:avLst/>
            </a:prstGeom>
            <a:solidFill>
              <a:schemeClr val="accent6">
                <a:lumMod val="60000"/>
                <a:lumOff val="40000"/>
              </a:schemeClr>
            </a:solidFill>
            <a:ln>
              <a:noFill/>
            </a:ln>
          </p:spPr>
          <p:txBody>
            <a:bodyPr spcFirstLastPara="1" wrap="square" lIns="91425" tIns="91425" rIns="91425" bIns="91425" anchor="t" anchorCtr="0">
              <a:noAutofit/>
            </a:bodyPr>
            <a:p>
              <a:pPr marL="0" lvl="0" indent="0" algn="ctr" rtl="0">
                <a:spcBef>
                  <a:spcPts val="0"/>
                </a:spcBef>
                <a:spcAft>
                  <a:spcPts val="0"/>
                </a:spcAft>
                <a:buNone/>
              </a:pPr>
              <a:r>
                <a:rPr lang="en-US" sz="2000">
                  <a:solidFill>
                    <a:srgbClr val="FFFFFF"/>
                  </a:solidFill>
                  <a:latin typeface="Times New Roman" panose="02020603050405020304" charset="0"/>
                  <a:ea typeface="Muli"/>
                  <a:cs typeface="Times New Roman" panose="02020603050405020304" charset="0"/>
                  <a:sym typeface="Muli"/>
                </a:rPr>
                <a:t>Soi bàng quang</a:t>
              </a:r>
              <a:endParaRPr lang="en-US" sz="2000">
                <a:solidFill>
                  <a:srgbClr val="FFFFFF"/>
                </a:solidFill>
                <a:latin typeface="Times New Roman" panose="02020603050405020304" charset="0"/>
                <a:ea typeface="Muli"/>
                <a:cs typeface="Times New Roman" panose="02020603050405020304" charset="0"/>
                <a:sym typeface="Muli"/>
              </a:endParaRPr>
            </a:p>
          </p:txBody>
        </p:sp>
        <p:sp>
          <p:nvSpPr>
            <p:cNvPr id="34" name="Google Shape;455;p52"/>
            <p:cNvSpPr txBox="1"/>
            <p:nvPr/>
          </p:nvSpPr>
          <p:spPr>
            <a:xfrm>
              <a:off x="539000" y="4076191"/>
              <a:ext cx="1548765" cy="1001395"/>
            </a:xfrm>
            <a:prstGeom prst="rect">
              <a:avLst/>
            </a:prstGeom>
            <a:noFill/>
            <a:ln>
              <a:noFill/>
            </a:ln>
          </p:spPr>
          <p:txBody>
            <a:bodyPr spcFirstLastPara="1" wrap="square" lIns="91425" tIns="91425" rIns="91425" bIns="91425" anchor="t" anchorCtr="0">
              <a:noAutofit/>
            </a:bodyPr>
            <a:p>
              <a:pPr marL="0" lvl="0" indent="0" algn="ctr" rtl="0">
                <a:spcBef>
                  <a:spcPts val="0"/>
                </a:spcBef>
                <a:spcAft>
                  <a:spcPts val="0"/>
                </a:spcAft>
                <a:buNone/>
              </a:pPr>
              <a:r>
                <a:rPr lang="en-US" sz="1800">
                  <a:solidFill>
                    <a:srgbClr val="002060"/>
                  </a:solidFill>
                  <a:latin typeface="Times New Roman" panose="02020603050405020304" charset="0"/>
                  <a:ea typeface="Muli"/>
                  <a:cs typeface="Times New Roman" panose="02020603050405020304" charset="0"/>
                  <a:sym typeface="Muli"/>
                </a:rPr>
                <a:t>- Nội soi can thiệp lấy sỏi (ít dùng)</a:t>
              </a:r>
              <a:endParaRPr lang="en-US" sz="1800">
                <a:solidFill>
                  <a:srgbClr val="002060"/>
                </a:solidFill>
                <a:latin typeface="Times New Roman" panose="02020603050405020304" charset="0"/>
                <a:ea typeface="Muli"/>
                <a:cs typeface="Times New Roman" panose="02020603050405020304" charset="0"/>
                <a:sym typeface="Muli"/>
              </a:endParaRPr>
            </a:p>
          </p:txBody>
        </p:sp>
      </p:grpSp>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spTree>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249" name="Shape 249"/>
        <p:cNvGrpSpPr/>
        <p:nvPr/>
      </p:nvGrpSpPr>
      <p:grpSpPr>
        <a:xfrm>
          <a:off x="0" y="0"/>
          <a:ext cx="0" cy="0"/>
          <a:chOff x="0" y="0"/>
          <a:chExt cx="0" cy="0"/>
        </a:xfrm>
      </p:grpSpPr>
      <p:grpSp>
        <p:nvGrpSpPr>
          <p:cNvPr id="3" name="Group 2"/>
          <p:cNvGrpSpPr/>
          <p:nvPr/>
        </p:nvGrpSpPr>
        <p:grpSpPr>
          <a:xfrm>
            <a:off x="1211580" y="2118360"/>
            <a:ext cx="6882765" cy="2541270"/>
            <a:chOff x="1925" y="3336"/>
            <a:chExt cx="10839" cy="4002"/>
          </a:xfrm>
        </p:grpSpPr>
        <p:sp>
          <p:nvSpPr>
            <p:cNvPr id="251" name="Google Shape;251;p24"/>
            <p:cNvSpPr/>
            <p:nvPr/>
          </p:nvSpPr>
          <p:spPr>
            <a:xfrm>
              <a:off x="1925" y="3336"/>
              <a:ext cx="4002" cy="4002"/>
            </a:xfrm>
            <a:prstGeom prst="ellipse">
              <a:avLst/>
            </a:prstGeom>
            <a:noFill/>
            <a:ln w="76200" cap="flat" cmpd="sng">
              <a:solidFill>
                <a:srgbClr val="94BF6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3B8D61"/>
                  </a:solidFill>
                  <a:latin typeface="Times New Roman" panose="02020603050405020304" charset="0"/>
                  <a:ea typeface="Nixie One"/>
                  <a:cs typeface="Times New Roman" panose="02020603050405020304" charset="0"/>
                  <a:sym typeface="Nixie One"/>
                </a:rPr>
                <a:t>ĐIỀU TRỊ</a:t>
              </a:r>
              <a:endParaRPr lang="en-US" sz="2800" b="1">
                <a:solidFill>
                  <a:srgbClr val="3B8D61"/>
                </a:solidFill>
                <a:latin typeface="Times New Roman" panose="02020603050405020304" charset="0"/>
                <a:ea typeface="Nixie One"/>
                <a:cs typeface="Times New Roman" panose="02020603050405020304" charset="0"/>
                <a:sym typeface="Nixie One"/>
              </a:endParaRPr>
            </a:p>
            <a:p>
              <a:pPr marL="0" lvl="0" indent="0" algn="ctr" rtl="0">
                <a:spcBef>
                  <a:spcPts val="0"/>
                </a:spcBef>
                <a:spcAft>
                  <a:spcPts val="0"/>
                </a:spcAft>
                <a:buNone/>
              </a:pPr>
              <a:r>
                <a:rPr lang="en-US" sz="2800" b="1">
                  <a:solidFill>
                    <a:srgbClr val="3B8D61"/>
                  </a:solidFill>
                  <a:latin typeface="Times New Roman" panose="02020603050405020304" charset="0"/>
                  <a:ea typeface="Nixie One"/>
                  <a:cs typeface="Times New Roman" panose="02020603050405020304" charset="0"/>
                  <a:sym typeface="Nixie One"/>
                </a:rPr>
                <a:t>NỘI KHOA</a:t>
              </a:r>
              <a:endParaRPr lang="en-US" sz="2800" b="1">
                <a:solidFill>
                  <a:srgbClr val="3B8D61"/>
                </a:solidFill>
                <a:latin typeface="Times New Roman" panose="02020603050405020304" charset="0"/>
                <a:ea typeface="Nixie One"/>
                <a:cs typeface="Times New Roman" panose="02020603050405020304" charset="0"/>
                <a:sym typeface="Nixie One"/>
              </a:endParaRPr>
            </a:p>
          </p:txBody>
        </p:sp>
        <p:sp>
          <p:nvSpPr>
            <p:cNvPr id="252" name="Google Shape;252;p24"/>
            <p:cNvSpPr/>
            <p:nvPr/>
          </p:nvSpPr>
          <p:spPr>
            <a:xfrm>
              <a:off x="8762" y="3336"/>
              <a:ext cx="4002" cy="4002"/>
            </a:xfrm>
            <a:prstGeom prst="ellipse">
              <a:avLst/>
            </a:prstGeom>
            <a:noFill/>
            <a:ln w="76200" cap="flat"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18637B"/>
                  </a:solidFill>
                  <a:latin typeface="Times New Roman" panose="02020603050405020304" charset="0"/>
                  <a:ea typeface="Nixie One"/>
                  <a:cs typeface="Times New Roman" panose="02020603050405020304" charset="0"/>
                  <a:sym typeface="Nixie One"/>
                </a:rPr>
                <a:t>ĐIỀU TRỊ DỰ PHÒNG</a:t>
              </a:r>
              <a:endParaRPr lang="en-US" sz="2800" b="1">
                <a:solidFill>
                  <a:srgbClr val="18637B"/>
                </a:solidFill>
                <a:latin typeface="Times New Roman" panose="02020603050405020304" charset="0"/>
                <a:ea typeface="Nixie One"/>
                <a:cs typeface="Times New Roman" panose="02020603050405020304" charset="0"/>
                <a:sym typeface="Nixie One"/>
              </a:endParaRPr>
            </a:p>
          </p:txBody>
        </p:sp>
        <p:sp>
          <p:nvSpPr>
            <p:cNvPr id="259" name="Google Shape;259;p24"/>
            <p:cNvSpPr/>
            <p:nvPr/>
          </p:nvSpPr>
          <p:spPr>
            <a:xfrm>
              <a:off x="5344" y="3336"/>
              <a:ext cx="4002" cy="4002"/>
            </a:xfrm>
            <a:prstGeom prst="ellipse">
              <a:avLst/>
            </a:prstGeom>
            <a:solidFill>
              <a:srgbClr val="0E3142">
                <a:alpha val="2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a:solidFill>
                    <a:srgbClr val="114454"/>
                  </a:solidFill>
                  <a:latin typeface="Times New Roman" panose="02020603050405020304" charset="0"/>
                  <a:ea typeface="Nixie One"/>
                  <a:cs typeface="Times New Roman" panose="02020603050405020304" charset="0"/>
                  <a:sym typeface="Nixie One"/>
                </a:rPr>
                <a:t>ĐIỀU TRỊ NGOẠI KHOA</a:t>
              </a:r>
              <a:endParaRPr lang="en-US" sz="2800" b="1">
                <a:solidFill>
                  <a:srgbClr val="114454"/>
                </a:solidFill>
                <a:latin typeface="Times New Roman" panose="02020603050405020304" charset="0"/>
                <a:ea typeface="Nixie One"/>
                <a:cs typeface="Times New Roman" panose="02020603050405020304" charset="0"/>
                <a:sym typeface="Nixie One"/>
              </a:endParaRPr>
            </a:p>
          </p:txBody>
        </p:sp>
      </p:grpSp>
      <p:sp>
        <p:nvSpPr>
          <p:cNvPr id="260" name="Google Shape;260;p24"/>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sp>
        <p:nvSpPr>
          <p:cNvPr id="1" name="Title 0"/>
          <p:cNvSpPr/>
          <p:nvPr>
            <p:ph type="title"/>
          </p:nvPr>
        </p:nvSpPr>
        <p:spPr/>
        <p:txBody>
          <a:bodyPr/>
          <a:p>
            <a:pPr algn="ctr"/>
            <a:r>
              <a:rPr lang="en-US" sz="2800">
                <a:latin typeface="Times New Roman" panose="02020603050405020304" charset="0"/>
                <a:cs typeface="Times New Roman" panose="02020603050405020304" charset="0"/>
              </a:rPr>
              <a:t>ĐIỀU TRỊ VÀ </a:t>
            </a:r>
            <a:br>
              <a:rPr lang="en-US" sz="2800">
                <a:latin typeface="Times New Roman" panose="02020603050405020304" charset="0"/>
                <a:cs typeface="Times New Roman" panose="02020603050405020304" charset="0"/>
              </a:rPr>
            </a:br>
            <a:r>
              <a:rPr lang="en-US" sz="2800">
                <a:latin typeface="Times New Roman" panose="02020603050405020304" charset="0"/>
                <a:cs typeface="Times New Roman" panose="02020603050405020304" charset="0"/>
              </a:rPr>
              <a:t>DỰ PHÒNG</a:t>
            </a:r>
            <a:endParaRPr lang="en-US" sz="2800">
              <a:latin typeface="Times New Roman" panose="02020603050405020304" charset="0"/>
              <a:cs typeface="Times New Roman" panose="02020603050405020304" charset="0"/>
            </a:endParaRPr>
          </a:p>
        </p:txBody>
      </p:sp>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spTree>
  </p:cSld>
  <p:clrMapOvr>
    <a:masterClrMapping/>
  </p:clrMapOvr>
  <p:transition>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53" name="Shape 153"/>
        <p:cNvGrpSpPr/>
        <p:nvPr/>
      </p:nvGrpSpPr>
      <p:grpSpPr>
        <a:xfrm>
          <a:off x="0" y="0"/>
          <a:ext cx="0" cy="0"/>
          <a:chOff x="0" y="0"/>
          <a:chExt cx="0" cy="0"/>
        </a:xfrm>
      </p:grpSpPr>
      <p:sp>
        <p:nvSpPr>
          <p:cNvPr id="155" name="Google Shape;155;p17"/>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826260" y="194310"/>
            <a:ext cx="7278370" cy="4755515"/>
          </a:xfrm>
          <a:prstGeom prst="rect">
            <a:avLst/>
          </a:prstGeom>
        </p:spPr>
      </p:pic>
      <p:sp>
        <p:nvSpPr>
          <p:cNvPr id="6" name="Text Box 5"/>
          <p:cNvSpPr txBox="1"/>
          <p:nvPr/>
        </p:nvSpPr>
        <p:spPr>
          <a:xfrm>
            <a:off x="36830" y="1664335"/>
            <a:ext cx="1721485" cy="1383665"/>
          </a:xfrm>
          <a:prstGeom prst="rect">
            <a:avLst/>
          </a:prstGeom>
          <a:solidFill>
            <a:schemeClr val="accent2"/>
          </a:solidFill>
          <a:ln w="28575" cmpd="thickThin">
            <a:solidFill>
              <a:schemeClr val="accent1">
                <a:shade val="50000"/>
              </a:schemeClr>
            </a:solidFill>
            <a:prstDash val="solid"/>
          </a:ln>
        </p:spPr>
        <p:txBody>
          <a:bodyPr wrap="square" rtlCol="0">
            <a:spAutoFit/>
          </a:bodyPr>
          <a:p>
            <a:pPr algn="ctr"/>
            <a:r>
              <a:rPr lang="en-US" sz="2800">
                <a:solidFill>
                  <a:schemeClr val="bg1"/>
                </a:solidFill>
                <a:latin typeface="Times New Roman" panose="02020603050405020304" charset="0"/>
                <a:cs typeface="Times New Roman" panose="02020603050405020304" charset="0"/>
              </a:rPr>
              <a:t>NGUYÊN TẮC CHUNG</a:t>
            </a:r>
            <a:endParaRPr lang="en-US" sz="2800">
              <a:solidFill>
                <a:schemeClr val="bg1"/>
              </a:solidFill>
              <a:latin typeface="Times New Roman" panose="02020603050405020304" charset="0"/>
              <a:cs typeface="Times New Roman" panose="02020603050405020304" charset="0"/>
            </a:endParaRPr>
          </a:p>
        </p:txBody>
      </p:sp>
    </p:spTree>
  </p:cSld>
  <p:clrMapOvr>
    <a:masterClrMapping/>
  </p:clrMapOvr>
  <p:transition>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438" name="Shape 438"/>
        <p:cNvGrpSpPr/>
        <p:nvPr/>
      </p:nvGrpSpPr>
      <p:grpSpPr>
        <a:xfrm>
          <a:off x="0" y="0"/>
          <a:ext cx="0" cy="0"/>
          <a:chOff x="0" y="0"/>
          <a:chExt cx="0" cy="0"/>
        </a:xfrm>
      </p:grpSpPr>
      <p:sp>
        <p:nvSpPr>
          <p:cNvPr id="440" name="Google Shape;440;p37"/>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sp>
        <p:nvSpPr>
          <p:cNvPr id="1" name="Text Box 0"/>
          <p:cNvSpPr txBox="1"/>
          <p:nvPr/>
        </p:nvSpPr>
        <p:spPr>
          <a:xfrm>
            <a:off x="2256155" y="83820"/>
            <a:ext cx="4631690" cy="521970"/>
          </a:xfrm>
          <a:prstGeom prst="rect">
            <a:avLst/>
          </a:prstGeom>
          <a:noFill/>
        </p:spPr>
        <p:txBody>
          <a:bodyPr wrap="square" rtlCol="0">
            <a:spAutoFit/>
          </a:bodyPr>
          <a:p>
            <a:pPr algn="ctr"/>
            <a:r>
              <a:rPr lang="en-US" sz="2800" b="1">
                <a:solidFill>
                  <a:schemeClr val="bg1"/>
                </a:solidFill>
                <a:latin typeface="Times New Roman" panose="02020603050405020304" charset="0"/>
                <a:cs typeface="Times New Roman" panose="02020603050405020304" charset="0"/>
              </a:rPr>
              <a:t>ĐIỀU TRỊ NGOẠI KHOA</a:t>
            </a:r>
            <a:endParaRPr lang="en-US" sz="2800" b="1">
              <a:solidFill>
                <a:schemeClr val="bg1"/>
              </a:solidFill>
              <a:latin typeface="Times New Roman" panose="02020603050405020304" charset="0"/>
              <a:cs typeface="Times New Roman" panose="02020603050405020304" charset="0"/>
            </a:endParaRPr>
          </a:p>
        </p:txBody>
      </p:sp>
      <p:sp>
        <p:nvSpPr>
          <p:cNvPr id="3" name="Text Box 2"/>
          <p:cNvSpPr txBox="1"/>
          <p:nvPr/>
        </p:nvSpPr>
        <p:spPr>
          <a:xfrm>
            <a:off x="5424170" y="1816735"/>
            <a:ext cx="3656965" cy="1353185"/>
          </a:xfrm>
          <a:prstGeom prst="rect">
            <a:avLst/>
          </a:prstGeom>
          <a:noFill/>
        </p:spPr>
        <p:txBody>
          <a:bodyPr wrap="square" rtlCol="0" anchor="t">
            <a:spAutoFit/>
          </a:bodyPr>
          <a:p>
            <a:pPr marL="0" lvl="0" indent="0" algn="l" rtl="0">
              <a:spcBef>
                <a:spcPts val="600"/>
              </a:spcBef>
              <a:spcAft>
                <a:spcPts val="0"/>
              </a:spcAft>
              <a:buNone/>
            </a:pPr>
            <a:r>
              <a:rPr sz="2400">
                <a:solidFill>
                  <a:schemeClr val="bg1"/>
                </a:solidFill>
                <a:latin typeface="Times New Roman" panose="02020603050405020304" charset="0"/>
                <a:cs typeface="Times New Roman" panose="02020603050405020304" charset="0"/>
                <a:sym typeface="+mn-ea"/>
              </a:rPr>
              <a:t>• </a:t>
            </a:r>
            <a:r>
              <a:rPr sz="2400">
                <a:solidFill>
                  <a:schemeClr val="bg1"/>
                </a:solidFill>
                <a:latin typeface="Times New Roman" panose="02020603050405020304" charset="0"/>
                <a:cs typeface="Times New Roman" panose="02020603050405020304" charset="0"/>
                <a:sym typeface="+mn-ea"/>
              </a:rPr>
              <a:t>Mổ lấy sỏ</a:t>
            </a:r>
            <a:r>
              <a:rPr lang="en-US" sz="2400">
                <a:solidFill>
                  <a:schemeClr val="bg1"/>
                </a:solidFill>
                <a:latin typeface="Times New Roman" panose="02020603050405020304" charset="0"/>
                <a:cs typeface="Times New Roman" panose="02020603050405020304" charset="0"/>
                <a:sym typeface="+mn-ea"/>
              </a:rPr>
              <a:t>i.</a:t>
            </a:r>
            <a:endParaRPr sz="2400">
              <a:solidFill>
                <a:schemeClr val="bg1"/>
              </a:solidFill>
              <a:latin typeface="Times New Roman" panose="02020603050405020304" charset="0"/>
              <a:cs typeface="Times New Roman" panose="02020603050405020304" charset="0"/>
            </a:endParaRPr>
          </a:p>
          <a:p>
            <a:pPr marL="0" lvl="0" indent="0" algn="l" rtl="0">
              <a:spcBef>
                <a:spcPts val="600"/>
              </a:spcBef>
              <a:spcAft>
                <a:spcPts val="0"/>
              </a:spcAft>
              <a:buNone/>
            </a:pPr>
            <a:r>
              <a:rPr sz="2400">
                <a:solidFill>
                  <a:schemeClr val="bg1"/>
                </a:solidFill>
                <a:latin typeface="Times New Roman" panose="02020603050405020304" charset="0"/>
                <a:cs typeface="Times New Roman" panose="02020603050405020304" charset="0"/>
                <a:sym typeface="+mn-ea"/>
              </a:rPr>
              <a:t>• Ph</a:t>
            </a:r>
            <a:r>
              <a:rPr lang="en-US" sz="2400">
                <a:solidFill>
                  <a:schemeClr val="bg1"/>
                </a:solidFill>
                <a:latin typeface="Times New Roman" panose="02020603050405020304" charset="0"/>
                <a:cs typeface="Times New Roman" panose="02020603050405020304" charset="0"/>
                <a:sym typeface="+mn-ea"/>
              </a:rPr>
              <a:t>ẫ</a:t>
            </a:r>
            <a:r>
              <a:rPr sz="2400">
                <a:solidFill>
                  <a:schemeClr val="bg1"/>
                </a:solidFill>
                <a:latin typeface="Times New Roman" panose="02020603050405020304" charset="0"/>
                <a:cs typeface="Times New Roman" panose="02020603050405020304" charset="0"/>
                <a:sym typeface="+mn-ea"/>
              </a:rPr>
              <a:t>u thuật nội soi lấy sỏi.</a:t>
            </a:r>
            <a:endParaRPr sz="2400">
              <a:solidFill>
                <a:schemeClr val="bg1"/>
              </a:solidFill>
              <a:latin typeface="Times New Roman" panose="02020603050405020304" charset="0"/>
              <a:cs typeface="Times New Roman" panose="02020603050405020304" charset="0"/>
            </a:endParaRPr>
          </a:p>
          <a:p>
            <a:pPr marL="0" lvl="0" indent="0" algn="l" rtl="0">
              <a:spcBef>
                <a:spcPts val="600"/>
              </a:spcBef>
              <a:spcAft>
                <a:spcPts val="0"/>
              </a:spcAft>
              <a:buNone/>
            </a:pPr>
            <a:r>
              <a:rPr sz="2400">
                <a:solidFill>
                  <a:schemeClr val="bg1"/>
                </a:solidFill>
                <a:latin typeface="Times New Roman" panose="02020603050405020304" charset="0"/>
                <a:cs typeface="Times New Roman" panose="02020603050405020304" charset="0"/>
                <a:sym typeface="+mn-ea"/>
              </a:rPr>
              <a:t>• Lấy sỏi niệu quản qua da</a:t>
            </a:r>
            <a:r>
              <a:rPr lang="en-US" sz="2400">
                <a:solidFill>
                  <a:schemeClr val="bg1"/>
                </a:solidFill>
                <a:latin typeface="Times New Roman" panose="02020603050405020304" charset="0"/>
                <a:cs typeface="Times New Roman" panose="02020603050405020304" charset="0"/>
                <a:sym typeface="+mn-ea"/>
              </a:rPr>
              <a:t>.</a:t>
            </a:r>
            <a:endParaRPr lang="en-US" sz="2400">
              <a:solidFill>
                <a:schemeClr val="bg1"/>
              </a:solidFill>
              <a:latin typeface="Times New Roman" panose="02020603050405020304" charset="0"/>
              <a:cs typeface="Times New Roman" panose="02020603050405020304" charset="0"/>
              <a:sym typeface="+mn-ea"/>
            </a:endParaRPr>
          </a:p>
        </p:txBody>
      </p:sp>
      <p:pic>
        <p:nvPicPr>
          <p:cNvPr id="4" name="Picture 3" descr="a32e2c291068f936a079"/>
          <p:cNvPicPr>
            <a:picLocks noChangeAspect="1"/>
          </p:cNvPicPr>
          <p:nvPr/>
        </p:nvPicPr>
        <p:blipFill>
          <a:blip r:embed="rId1"/>
          <a:stretch>
            <a:fillRect/>
          </a:stretch>
        </p:blipFill>
        <p:spPr>
          <a:xfrm>
            <a:off x="128270" y="1094740"/>
            <a:ext cx="5295900" cy="2796540"/>
          </a:xfrm>
          <a:prstGeom prst="rect">
            <a:avLst/>
          </a:prstGeom>
        </p:spPr>
      </p:pic>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222" name="Shape 222"/>
        <p:cNvGrpSpPr/>
        <p:nvPr/>
      </p:nvGrpSpPr>
      <p:grpSpPr>
        <a:xfrm>
          <a:off x="0" y="0"/>
          <a:ext cx="0" cy="0"/>
          <a:chOff x="0" y="0"/>
          <a:chExt cx="0" cy="0"/>
        </a:xfrm>
      </p:grpSpPr>
      <p:sp>
        <p:nvSpPr>
          <p:cNvPr id="223" name="Google Shape;223;p22"/>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800">
                <a:latin typeface="Times New Roman" panose="02020603050405020304" charset="0"/>
                <a:cs typeface="Times New Roman" panose="02020603050405020304" charset="0"/>
              </a:rPr>
              <a:t>ĐIỀU TRỊ </a:t>
            </a:r>
            <a:br>
              <a:rPr lang="en-US" altLang="en-GB" sz="2800">
                <a:latin typeface="Times New Roman" panose="02020603050405020304" charset="0"/>
                <a:cs typeface="Times New Roman" panose="02020603050405020304" charset="0"/>
              </a:rPr>
            </a:br>
            <a:r>
              <a:rPr lang="en-US" altLang="en-GB" sz="2800">
                <a:latin typeface="Times New Roman" panose="02020603050405020304" charset="0"/>
                <a:cs typeface="Times New Roman" panose="02020603050405020304" charset="0"/>
              </a:rPr>
              <a:t>NỘI KHOA</a:t>
            </a:r>
            <a:endParaRPr lang="en-US" altLang="en-GB" sz="2800">
              <a:latin typeface="Times New Roman" panose="02020603050405020304" charset="0"/>
              <a:cs typeface="Times New Roman" panose="02020603050405020304" charset="0"/>
            </a:endParaRPr>
          </a:p>
        </p:txBody>
      </p:sp>
      <p:sp>
        <p:nvSpPr>
          <p:cNvPr id="224" name="Google Shape;224;p22"/>
          <p:cNvSpPr txBox="1"/>
          <p:nvPr>
            <p:ph type="body" idx="1"/>
          </p:nvPr>
        </p:nvSpPr>
        <p:spPr>
          <a:xfrm>
            <a:off x="221615" y="1559560"/>
            <a:ext cx="5153025" cy="3583940"/>
          </a:xfrm>
          <a:prstGeom prst="rect">
            <a:avLst/>
          </a:prstGeom>
        </p:spPr>
        <p:txBody>
          <a:bodyPr spcFirstLastPara="1" wrap="square" lIns="91425" tIns="91425" rIns="91425" bIns="91425" anchor="t" anchorCtr="0">
            <a:noAutofit/>
          </a:bodyPr>
          <a:lstStyle/>
          <a:p>
            <a:pPr marL="0" lvl="0" indent="0" algn="l" rtl="0">
              <a:lnSpc>
                <a:spcPct val="90000"/>
              </a:lnSpc>
              <a:spcBef>
                <a:spcPts val="600"/>
              </a:spcBef>
              <a:spcAft>
                <a:spcPts val="0"/>
              </a:spcAft>
              <a:buNone/>
            </a:pPr>
            <a:r>
              <a:rPr lang="en-US" sz="2400">
                <a:solidFill>
                  <a:srgbClr val="FF0000"/>
                </a:solidFill>
                <a:latin typeface="SimSun" panose="02010600030101010101" pitchFamily="2" charset="-122"/>
                <a:ea typeface="SimSun" panose="02010600030101010101" pitchFamily="2" charset="-122"/>
                <a:cs typeface="Times New Roman" panose="02020603050405020304" charset="0"/>
              </a:rPr>
              <a:t>＊</a:t>
            </a:r>
            <a:r>
              <a:rPr lang="en-US" sz="2400">
                <a:solidFill>
                  <a:srgbClr val="FF0000"/>
                </a:solidFill>
                <a:latin typeface="Times New Roman" panose="02020603050405020304" charset="0"/>
                <a:cs typeface="Times New Roman" panose="02020603050405020304" charset="0"/>
              </a:rPr>
              <a:t>Điều trị cơn đau quặn thận do sỏi:</a:t>
            </a:r>
            <a:endParaRPr lang="en-US" sz="2400">
              <a:latin typeface="Times New Roman" panose="02020603050405020304" charset="0"/>
              <a:cs typeface="Times New Roman" panose="02020603050405020304" charset="0"/>
            </a:endParaRPr>
          </a:p>
          <a:p>
            <a:pPr marL="0" lvl="0" indent="0" algn="l" rtl="0">
              <a:lnSpc>
                <a:spcPct val="90000"/>
              </a:lnSpc>
              <a:spcBef>
                <a:spcPts val="600"/>
              </a:spcBef>
              <a:spcAft>
                <a:spcPts val="0"/>
              </a:spcAft>
              <a:buNone/>
            </a:pPr>
            <a:r>
              <a:rPr lang="en-US" sz="2400">
                <a:latin typeface="Times New Roman" panose="02020603050405020304" charset="0"/>
                <a:cs typeface="Times New Roman" panose="02020603050405020304" charset="0"/>
              </a:rPr>
              <a:t>- Giảm lượng nước uống.</a:t>
            </a:r>
            <a:endParaRPr lang="en-US" sz="2400">
              <a:latin typeface="Times New Roman" panose="02020603050405020304" charset="0"/>
              <a:cs typeface="Times New Roman" panose="02020603050405020304" charset="0"/>
            </a:endParaRPr>
          </a:p>
          <a:p>
            <a:pPr marL="0" lvl="0" indent="0" algn="l" rtl="0">
              <a:lnSpc>
                <a:spcPct val="90000"/>
              </a:lnSpc>
              <a:spcBef>
                <a:spcPts val="600"/>
              </a:spcBef>
              <a:spcAft>
                <a:spcPts val="0"/>
              </a:spcAft>
              <a:buNone/>
            </a:pPr>
            <a:r>
              <a:rPr lang="en-US" sz="2400">
                <a:latin typeface="Times New Roman" panose="02020603050405020304" charset="0"/>
                <a:cs typeface="Times New Roman" panose="02020603050405020304" charset="0"/>
              </a:rPr>
              <a:t>- Giảm đau: NSAID (Voltarene 75mg...)</a:t>
            </a:r>
            <a:endParaRPr lang="en-US" sz="2400">
              <a:latin typeface="Times New Roman" panose="02020603050405020304" charset="0"/>
              <a:cs typeface="Times New Roman" panose="02020603050405020304" charset="0"/>
            </a:endParaRPr>
          </a:p>
          <a:p>
            <a:pPr marL="0" lvl="0" indent="0" algn="l" rtl="0">
              <a:lnSpc>
                <a:spcPct val="90000"/>
              </a:lnSpc>
              <a:spcBef>
                <a:spcPts val="600"/>
              </a:spcBef>
              <a:spcAft>
                <a:spcPts val="0"/>
              </a:spcAft>
              <a:buNone/>
            </a:pPr>
            <a:r>
              <a:rPr lang="en-US" sz="2400">
                <a:latin typeface="Times New Roman" panose="02020603050405020304" charset="0"/>
                <a:cs typeface="Times New Roman" panose="02020603050405020304" charset="0"/>
              </a:rPr>
              <a:t>- Giãn cơ trơn: Buscopan, Drotaverin...</a:t>
            </a:r>
            <a:endParaRPr lang="en-US" sz="2400">
              <a:latin typeface="Times New Roman" panose="02020603050405020304" charset="0"/>
              <a:cs typeface="Times New Roman" panose="02020603050405020304" charset="0"/>
            </a:endParaRPr>
          </a:p>
          <a:p>
            <a:pPr marL="0" lvl="0" indent="0" algn="l" rtl="0">
              <a:lnSpc>
                <a:spcPct val="90000"/>
              </a:lnSpc>
              <a:spcBef>
                <a:spcPts val="600"/>
              </a:spcBef>
              <a:spcAft>
                <a:spcPts val="0"/>
              </a:spcAft>
              <a:buNone/>
            </a:pPr>
            <a:r>
              <a:rPr lang="en-US" sz="2400">
                <a:latin typeface="Times New Roman" panose="02020603050405020304" charset="0"/>
                <a:cs typeface="Times New Roman" panose="02020603050405020304" charset="0"/>
              </a:rPr>
              <a:t>- Kháng sinh: nếu có nhiễm trùng (Cephalosporin thế hệ 3, Quinolone...).</a:t>
            </a:r>
            <a:endParaRPr lang="en-US" sz="2400">
              <a:latin typeface="Times New Roman" panose="02020603050405020304" charset="0"/>
              <a:cs typeface="Times New Roman" panose="02020603050405020304" charset="0"/>
            </a:endParaRPr>
          </a:p>
          <a:p>
            <a:pPr marL="0" lvl="0" indent="0" algn="l" rtl="0">
              <a:lnSpc>
                <a:spcPct val="100000"/>
              </a:lnSpc>
              <a:spcBef>
                <a:spcPts val="600"/>
              </a:spcBef>
              <a:spcAft>
                <a:spcPts val="0"/>
              </a:spcAft>
              <a:buNone/>
            </a:pPr>
            <a:r>
              <a:rPr lang="en-US" sz="2400">
                <a:solidFill>
                  <a:srgbClr val="FF0000"/>
                </a:solidFill>
                <a:latin typeface="SimSun" panose="02010600030101010101" pitchFamily="2" charset="-122"/>
                <a:ea typeface="SimSun" panose="02010600030101010101" pitchFamily="2" charset="-122"/>
                <a:cs typeface="Times New Roman" panose="02020603050405020304" charset="0"/>
                <a:sym typeface="+mn-ea"/>
              </a:rPr>
              <a:t>＊</a:t>
            </a:r>
            <a:r>
              <a:rPr lang="en-US" sz="2400">
                <a:solidFill>
                  <a:srgbClr val="FF0000"/>
                </a:solidFill>
                <a:latin typeface="Times New Roman" panose="02020603050405020304" charset="0"/>
                <a:cs typeface="Times New Roman" panose="02020603050405020304" charset="0"/>
                <a:sym typeface="+mn-ea"/>
              </a:rPr>
              <a:t>Giải quyết nguyên nhân gây tắc</a:t>
            </a:r>
            <a:r>
              <a:rPr lang="en-US" sz="2400">
                <a:latin typeface="Times New Roman" panose="02020603050405020304" charset="0"/>
                <a:cs typeface="Times New Roman" panose="02020603050405020304" charset="0"/>
                <a:sym typeface="+mn-ea"/>
              </a:rPr>
              <a:t> </a:t>
            </a:r>
            <a:r>
              <a:rPr lang="en-US" sz="2400">
                <a:solidFill>
                  <a:srgbClr val="FF0000"/>
                </a:solidFill>
                <a:latin typeface="Times New Roman" panose="02020603050405020304" charset="0"/>
                <a:cs typeface="Times New Roman" panose="02020603050405020304" charset="0"/>
                <a:sym typeface="+mn-ea"/>
              </a:rPr>
              <a:t>nghẽn niệu quản</a:t>
            </a:r>
            <a:r>
              <a:rPr lang="en-US" sz="2400">
                <a:latin typeface="Times New Roman" panose="02020603050405020304" charset="0"/>
                <a:cs typeface="Times New Roman" panose="02020603050405020304" charset="0"/>
                <a:sym typeface="+mn-ea"/>
              </a:rPr>
              <a:t> (không đáp ứng với điều trị nội khoa →</a:t>
            </a:r>
            <a:r>
              <a:rPr lang="en-US" sz="2400">
                <a:latin typeface="Arial" panose="020B0604020202020204" pitchFamily="34" charset="0"/>
                <a:cs typeface="Arial" panose="020B0604020202020204" pitchFamily="34" charset="0"/>
                <a:sym typeface="+mn-ea"/>
              </a:rPr>
              <a:t> </a:t>
            </a:r>
            <a:r>
              <a:rPr lang="en-US" sz="2400">
                <a:latin typeface="Times New Roman" panose="02020603050405020304" charset="0"/>
                <a:cs typeface="Times New Roman" panose="02020603050405020304" charset="0"/>
                <a:sym typeface="+mn-ea"/>
              </a:rPr>
              <a:t>chỉ định phẫu thuật</a:t>
            </a:r>
            <a:r>
              <a:rPr lang="en-US" sz="2400">
                <a:latin typeface="Times New Roman" panose="02020603050405020304" charset="0"/>
                <a:cs typeface="Times New Roman" panose="02020603050405020304" charset="0"/>
                <a:sym typeface="+mn-ea"/>
              </a:rPr>
              <a:t>).</a:t>
            </a:r>
            <a:endParaRPr lang="en-US" sz="2400">
              <a:latin typeface="Times New Roman" panose="02020603050405020304" charset="0"/>
              <a:cs typeface="Times New Roman" panose="02020603050405020304" charset="0"/>
            </a:endParaRPr>
          </a:p>
        </p:txBody>
      </p:sp>
      <p:sp>
        <p:nvSpPr>
          <p:cNvPr id="232" name="Google Shape;232;p22"/>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pic>
        <p:nvPicPr>
          <p:cNvPr id="2" name="Picture 1"/>
          <p:cNvPicPr>
            <a:picLocks noChangeAspect="1"/>
          </p:cNvPicPr>
          <p:nvPr/>
        </p:nvPicPr>
        <p:blipFill>
          <a:blip r:embed="rId1"/>
          <a:stretch>
            <a:fillRect/>
          </a:stretch>
        </p:blipFill>
        <p:spPr>
          <a:xfrm>
            <a:off x="5374640" y="2423795"/>
            <a:ext cx="3699510" cy="2719705"/>
          </a:xfrm>
          <a:prstGeom prst="rect">
            <a:avLst/>
          </a:prstGeom>
        </p:spPr>
      </p:pic>
      <p:pic>
        <p:nvPicPr>
          <p:cNvPr id="4" name="Picture 3"/>
          <p:cNvPicPr>
            <a:picLocks noChangeAspect="1"/>
          </p:cNvPicPr>
          <p:nvPr/>
        </p:nvPicPr>
        <p:blipFill>
          <a:blip r:embed="rId2"/>
          <a:stretch>
            <a:fillRect/>
          </a:stretch>
        </p:blipFill>
        <p:spPr>
          <a:xfrm>
            <a:off x="5700395" y="22860"/>
            <a:ext cx="3047365" cy="2696210"/>
          </a:xfrm>
          <a:prstGeom prst="rect">
            <a:avLst/>
          </a:prstGeom>
        </p:spPr>
      </p:pic>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spTree>
  </p:cSld>
  <p:clrMapOvr>
    <a:masterClrMapping/>
  </p:clrMapOvr>
  <p:transition>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444" name="Shape 444"/>
        <p:cNvGrpSpPr/>
        <p:nvPr/>
      </p:nvGrpSpPr>
      <p:grpSpPr>
        <a:xfrm>
          <a:off x="0" y="0"/>
          <a:ext cx="0" cy="0"/>
          <a:chOff x="0" y="0"/>
          <a:chExt cx="0" cy="0"/>
        </a:xfrm>
      </p:grpSpPr>
      <p:sp>
        <p:nvSpPr>
          <p:cNvPr id="445" name="Google Shape;445;p38"/>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800">
                <a:latin typeface="Times New Roman" panose="02020603050405020304" charset="0"/>
                <a:cs typeface="Times New Roman" panose="02020603050405020304" charset="0"/>
              </a:rPr>
              <a:t>ĐIỀU TRỊ </a:t>
            </a:r>
            <a:br>
              <a:rPr lang="en-US" altLang="en-GB" sz="2800">
                <a:latin typeface="Times New Roman" panose="02020603050405020304" charset="0"/>
                <a:cs typeface="Times New Roman" panose="02020603050405020304" charset="0"/>
              </a:rPr>
            </a:br>
            <a:r>
              <a:rPr lang="en-US" altLang="en-GB" sz="2800">
                <a:latin typeface="Times New Roman" panose="02020603050405020304" charset="0"/>
                <a:cs typeface="Times New Roman" panose="02020603050405020304" charset="0"/>
              </a:rPr>
              <a:t>NỘI KHOA</a:t>
            </a:r>
            <a:endParaRPr lang="en-US" altLang="en-GB" sz="2800">
              <a:latin typeface="Times New Roman" panose="02020603050405020304" charset="0"/>
              <a:cs typeface="Times New Roman" panose="02020603050405020304" charset="0"/>
            </a:endParaRPr>
          </a:p>
        </p:txBody>
      </p:sp>
      <p:sp>
        <p:nvSpPr>
          <p:cNvPr id="448" name="Google Shape;448;p38"/>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sp>
        <p:nvSpPr>
          <p:cNvPr id="4" name="Text Box 3"/>
          <p:cNvSpPr txBox="1"/>
          <p:nvPr/>
        </p:nvSpPr>
        <p:spPr>
          <a:xfrm>
            <a:off x="6561455" y="530860"/>
            <a:ext cx="1305560" cy="521970"/>
          </a:xfrm>
          <a:prstGeom prst="rect">
            <a:avLst/>
          </a:prstGeom>
          <a:noFill/>
        </p:spPr>
        <p:txBody>
          <a:bodyPr wrap="none" rtlCol="0" anchor="t">
            <a:spAutoFit/>
          </a:bodyPr>
          <a:p>
            <a:r>
              <a:rPr lang="en-US" sz="2800" b="1" u="sng">
                <a:solidFill>
                  <a:srgbClr val="FF0000"/>
                </a:solidFill>
                <a:latin typeface="Times New Roman" panose="02020603050405020304" charset="0"/>
                <a:cs typeface="Times New Roman" panose="02020603050405020304" charset="0"/>
                <a:sym typeface="+mn-ea"/>
              </a:rPr>
              <a:t>LƯU Ý</a:t>
            </a:r>
            <a:endParaRPr lang="en-US" sz="2800"/>
          </a:p>
        </p:txBody>
      </p:sp>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pic>
        <p:nvPicPr>
          <p:cNvPr id="3" name="Picture 2" descr="uong-nuoc-shutterstock_pxiu"/>
          <p:cNvPicPr>
            <a:picLocks noChangeAspect="1"/>
          </p:cNvPicPr>
          <p:nvPr/>
        </p:nvPicPr>
        <p:blipFill>
          <a:blip r:embed="rId1"/>
          <a:stretch>
            <a:fillRect/>
          </a:stretch>
        </p:blipFill>
        <p:spPr>
          <a:xfrm>
            <a:off x="5579110" y="1494155"/>
            <a:ext cx="3554730" cy="2783205"/>
          </a:xfrm>
          <a:prstGeom prst="rect">
            <a:avLst/>
          </a:prstGeom>
        </p:spPr>
      </p:pic>
      <p:sp>
        <p:nvSpPr>
          <p:cNvPr id="6" name="Text Placeholder 5"/>
          <p:cNvSpPr/>
          <p:nvPr>
            <p:ph type="body" idx="1"/>
          </p:nvPr>
        </p:nvSpPr>
        <p:spPr>
          <a:xfrm>
            <a:off x="238125" y="1559560"/>
            <a:ext cx="6090920" cy="3583940"/>
          </a:xfrm>
        </p:spPr>
        <p:txBody>
          <a:bodyPr/>
          <a:p>
            <a:pPr marL="50800" indent="0" algn="l">
              <a:lnSpc>
                <a:spcPct val="90000"/>
              </a:lnSpc>
              <a:buNone/>
            </a:pPr>
            <a:r>
              <a:rPr lang="en-US" sz="2400">
                <a:latin typeface="Times New Roman" panose="02020603050405020304" charset="0"/>
                <a:cs typeface="Times New Roman" panose="02020603050405020304" charset="0"/>
              </a:rPr>
              <a:t>- Đối với sỏi nhỏ trơn láng: di chuyển ra </a:t>
            </a:r>
            <a:endParaRPr lang="en-US" sz="2400">
              <a:latin typeface="Times New Roman" panose="02020603050405020304" charset="0"/>
              <a:cs typeface="Times New Roman" panose="02020603050405020304" charset="0"/>
            </a:endParaRPr>
          </a:p>
          <a:p>
            <a:pPr marL="50800" indent="0" algn="l">
              <a:lnSpc>
                <a:spcPct val="90000"/>
              </a:lnSpc>
              <a:buNone/>
            </a:pPr>
            <a:r>
              <a:rPr lang="en-US" sz="2400">
                <a:latin typeface="Times New Roman" panose="02020603050405020304" charset="0"/>
                <a:cs typeface="Times New Roman" panose="02020603050405020304" charset="0"/>
              </a:rPr>
              <a:t>ngoài tự nhiên nhờ nhu động ruột.</a:t>
            </a:r>
            <a:endParaRPr lang="en-US" sz="2400">
              <a:latin typeface="Times New Roman" panose="02020603050405020304" charset="0"/>
              <a:cs typeface="Times New Roman" panose="02020603050405020304" charset="0"/>
            </a:endParaRPr>
          </a:p>
          <a:p>
            <a:pPr marL="50800" indent="0" algn="l">
              <a:lnSpc>
                <a:spcPct val="90000"/>
              </a:lnSpc>
              <a:buNone/>
            </a:pPr>
            <a:r>
              <a:rPr lang="en-US" sz="2400">
                <a:latin typeface="Times New Roman" panose="02020603050405020304" charset="0"/>
                <a:cs typeface="Times New Roman" panose="02020603050405020304" charset="0"/>
              </a:rPr>
              <a:t>- Tăng dòng nước tiểu: niêm mạc niệu </a:t>
            </a:r>
            <a:endParaRPr lang="en-US" sz="2400">
              <a:latin typeface="Times New Roman" panose="02020603050405020304" charset="0"/>
              <a:cs typeface="Times New Roman" panose="02020603050405020304" charset="0"/>
            </a:endParaRPr>
          </a:p>
          <a:p>
            <a:pPr marL="50800" indent="0" algn="l">
              <a:lnSpc>
                <a:spcPct val="90000"/>
              </a:lnSpc>
              <a:buNone/>
            </a:pPr>
            <a:r>
              <a:rPr lang="en-US" sz="2400">
                <a:latin typeface="Times New Roman" panose="02020603050405020304" charset="0"/>
                <a:cs typeface="Times New Roman" panose="02020603050405020304" charset="0"/>
              </a:rPr>
              <a:t>quản không bị phù nề → sỏi di chuyển dễ.</a:t>
            </a:r>
            <a:endParaRPr lang="en-US" sz="2400">
              <a:latin typeface="Times New Roman" panose="02020603050405020304" charset="0"/>
              <a:cs typeface="Times New Roman" panose="02020603050405020304" charset="0"/>
            </a:endParaRPr>
          </a:p>
          <a:p>
            <a:pPr marL="50800" indent="0" algn="l">
              <a:lnSpc>
                <a:spcPct val="90000"/>
              </a:lnSpc>
              <a:buNone/>
            </a:pPr>
            <a:r>
              <a:rPr lang="en-US" sz="2400">
                <a:latin typeface="Times New Roman" panose="02020603050405020304" charset="0"/>
                <a:cs typeface="Times New Roman" panose="02020603050405020304" charset="0"/>
              </a:rPr>
              <a:t>- </a:t>
            </a:r>
            <a:r>
              <a:rPr lang="en-US" sz="2400">
                <a:latin typeface="Times New Roman" panose="02020603050405020304" charset="0"/>
                <a:cs typeface="Times New Roman" panose="02020603050405020304" charset="0"/>
                <a:sym typeface="+mn-ea"/>
              </a:rPr>
              <a:t>Đối với sỏi acid uric:</a:t>
            </a:r>
            <a:endParaRPr lang="en-US" sz="2400">
              <a:latin typeface="Times New Roman" panose="02020603050405020304" charset="0"/>
              <a:cs typeface="Times New Roman" panose="02020603050405020304" charset="0"/>
              <a:sym typeface="+mn-ea"/>
            </a:endParaRPr>
          </a:p>
          <a:p>
            <a:pPr marL="50800" indent="0" algn="l">
              <a:lnSpc>
                <a:spcPct val="90000"/>
              </a:lnSpc>
              <a:buNone/>
            </a:pPr>
            <a:r>
              <a:rPr lang="en-US" sz="2400">
                <a:latin typeface="Times New Roman" panose="02020603050405020304" charset="0"/>
                <a:cs typeface="Times New Roman" panose="02020603050405020304" charset="0"/>
                <a:sym typeface="+mn-ea"/>
              </a:rPr>
              <a:t> + Giảm đạm, kiêng rượu bia, thuốc lá.</a:t>
            </a:r>
            <a:endParaRPr lang="en-US" sz="2400">
              <a:latin typeface="Times New Roman" panose="02020603050405020304" charset="0"/>
              <a:cs typeface="Times New Roman" panose="02020603050405020304" charset="0"/>
              <a:sym typeface="+mn-ea"/>
            </a:endParaRPr>
          </a:p>
          <a:p>
            <a:pPr marL="50800" indent="0" algn="l">
              <a:lnSpc>
                <a:spcPct val="90000"/>
              </a:lnSpc>
              <a:buNone/>
            </a:pPr>
            <a:r>
              <a:rPr lang="en-US" sz="2400">
                <a:latin typeface="Times New Roman" panose="02020603050405020304" charset="0"/>
                <a:cs typeface="Times New Roman" panose="02020603050405020304" charset="0"/>
                <a:sym typeface="+mn-ea"/>
              </a:rPr>
              <a:t> + Uống nhiều nước.</a:t>
            </a:r>
            <a:endParaRPr lang="en-US" sz="2400">
              <a:latin typeface="Times New Roman" panose="02020603050405020304" charset="0"/>
              <a:cs typeface="Times New Roman" panose="02020603050405020304" charset="0"/>
              <a:sym typeface="+mn-ea"/>
            </a:endParaRPr>
          </a:p>
          <a:p>
            <a:pPr marL="50800" indent="0" algn="l">
              <a:lnSpc>
                <a:spcPct val="90000"/>
              </a:lnSpc>
              <a:buNone/>
            </a:pPr>
            <a:r>
              <a:rPr lang="en-US" sz="2400">
                <a:latin typeface="Times New Roman" panose="02020603050405020304" charset="0"/>
                <a:cs typeface="Times New Roman" panose="02020603050405020304" charset="0"/>
                <a:sym typeface="+mn-ea"/>
              </a:rPr>
              <a:t> + Kiềm hóa nước tiểu bằng: NaHCO</a:t>
            </a:r>
            <a:r>
              <a:rPr lang="en-US" sz="2400" baseline="-25000">
                <a:latin typeface="Times New Roman" panose="02020603050405020304" charset="0"/>
                <a:cs typeface="Times New Roman" panose="02020603050405020304" charset="0"/>
                <a:sym typeface="+mn-ea"/>
              </a:rPr>
              <a:t>3</a:t>
            </a:r>
            <a:r>
              <a:rPr lang="en-US" sz="2000">
                <a:latin typeface="Times New Roman" panose="02020603050405020304" charset="0"/>
                <a:cs typeface="Times New Roman" panose="02020603050405020304" charset="0"/>
                <a:sym typeface="+mn-ea"/>
              </a:rPr>
              <a:t> </a:t>
            </a:r>
            <a:endParaRPr lang="en-US" sz="2000">
              <a:latin typeface="Times New Roman" panose="02020603050405020304" charset="0"/>
              <a:cs typeface="Times New Roman" panose="02020603050405020304" charset="0"/>
              <a:sym typeface="+mn-ea"/>
            </a:endParaRPr>
          </a:p>
        </p:txBody>
      </p:sp>
    </p:spTree>
  </p:cSld>
  <p:clrMapOvr>
    <a:masterClrMapping/>
  </p:clrMapOvr>
  <p:transition>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59" name="Shape 159"/>
        <p:cNvGrpSpPr/>
        <p:nvPr/>
      </p:nvGrpSpPr>
      <p:grpSpPr>
        <a:xfrm>
          <a:off x="0" y="0"/>
          <a:ext cx="0" cy="0"/>
          <a:chOff x="0" y="0"/>
          <a:chExt cx="0" cy="0"/>
        </a:xfrm>
      </p:grpSpPr>
      <p:sp>
        <p:nvSpPr>
          <p:cNvPr id="160" name="Google Shape;160;p18"/>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800">
                <a:latin typeface="Times New Roman" panose="02020603050405020304" charset="0"/>
                <a:cs typeface="Times New Roman" panose="02020603050405020304" charset="0"/>
              </a:rPr>
              <a:t>ĐIỀU TRỊ </a:t>
            </a:r>
            <a:br>
              <a:rPr lang="en-US" altLang="en-GB" sz="2800">
                <a:latin typeface="Times New Roman" panose="02020603050405020304" charset="0"/>
                <a:cs typeface="Times New Roman" panose="02020603050405020304" charset="0"/>
              </a:rPr>
            </a:br>
            <a:r>
              <a:rPr lang="en-US" altLang="en-GB" sz="2800">
                <a:latin typeface="Times New Roman" panose="02020603050405020304" charset="0"/>
                <a:cs typeface="Times New Roman" panose="02020603050405020304" charset="0"/>
              </a:rPr>
              <a:t>DỰ  PHÒNG</a:t>
            </a:r>
            <a:endParaRPr lang="en-US" altLang="en-GB" sz="2800">
              <a:latin typeface="Times New Roman" panose="02020603050405020304" charset="0"/>
              <a:cs typeface="Times New Roman" panose="02020603050405020304" charset="0"/>
            </a:endParaRPr>
          </a:p>
        </p:txBody>
      </p:sp>
      <p:sp>
        <p:nvSpPr>
          <p:cNvPr id="169" name="Google Shape;169;p18"/>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pic>
        <p:nvPicPr>
          <p:cNvPr id="4" name="Picture 3" descr="Allopurinol (2)"/>
          <p:cNvPicPr>
            <a:picLocks noChangeAspect="1"/>
          </p:cNvPicPr>
          <p:nvPr/>
        </p:nvPicPr>
        <p:blipFill>
          <a:blip r:embed="rId1"/>
          <a:stretch>
            <a:fillRect/>
          </a:stretch>
        </p:blipFill>
        <p:spPr>
          <a:xfrm>
            <a:off x="6504305" y="52705"/>
            <a:ext cx="2590800" cy="5038725"/>
          </a:xfrm>
          <a:prstGeom prst="rect">
            <a:avLst/>
          </a:prstGeom>
        </p:spPr>
      </p:pic>
      <p:sp>
        <p:nvSpPr>
          <p:cNvPr id="5" name="Text Box 4"/>
          <p:cNvSpPr txBox="1"/>
          <p:nvPr/>
        </p:nvSpPr>
        <p:spPr>
          <a:xfrm>
            <a:off x="213995" y="1851025"/>
            <a:ext cx="6621780" cy="2676525"/>
          </a:xfrm>
          <a:prstGeom prst="rect">
            <a:avLst/>
          </a:prstGeom>
          <a:noFill/>
        </p:spPr>
        <p:txBody>
          <a:bodyPr wrap="square" rtlCol="0" anchor="t">
            <a:spAutoFit/>
          </a:bodyPr>
          <a:p>
            <a:r>
              <a:rPr lang="en-US" sz="2400">
                <a:solidFill>
                  <a:srgbClr val="002060"/>
                </a:solidFill>
                <a:latin typeface="Times New Roman" panose="02020603050405020304" charset="0"/>
                <a:cs typeface="Times New Roman" panose="02020603050405020304" charset="0"/>
              </a:rPr>
              <a:t>* Phải đảm bảo lượng nước tiểu &gt; 2 lít/ngày. </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 Nếu tăng Calci niệu vô căn: </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    + Lượng muối bình thường (6 - 9g NaCl/ngày) </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    + Lượng Protid bình thường (1,2g/kg/ngày)</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    + Lượng Calci bình thường (800 - 1000 mg/ngày)</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 Nếu tăng Oxalate niệu vô căn: Allopurinol nếu có </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tăng Acid Uric niệu phối hợp. </a:t>
            </a:r>
            <a:endParaRPr lang="en-US" sz="2400">
              <a:solidFill>
                <a:srgbClr val="002060"/>
              </a:solidFill>
              <a:latin typeface="Times New Roman" panose="02020603050405020304" charset="0"/>
              <a:cs typeface="Times New Roman" panose="02020603050405020304" charset="0"/>
            </a:endParaRPr>
          </a:p>
        </p:txBody>
      </p:sp>
    </p:spTree>
  </p:cSld>
  <p:clrMapOvr>
    <a:masterClrMapping/>
  </p:clrMapOvr>
  <p:transition>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Slide Number Placeholder 3"/>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sp>
        <p:nvSpPr>
          <p:cNvPr id="5" name="Text Box 4"/>
          <p:cNvSpPr txBox="1"/>
          <p:nvPr/>
        </p:nvSpPr>
        <p:spPr>
          <a:xfrm>
            <a:off x="3481705" y="15240"/>
            <a:ext cx="5634990" cy="5113020"/>
          </a:xfrm>
          <a:prstGeom prst="rect">
            <a:avLst/>
          </a:prstGeom>
          <a:noFill/>
        </p:spPr>
        <p:txBody>
          <a:bodyPr wrap="square" rtlCol="0" anchor="t">
            <a:spAutoFit/>
          </a:bodyPr>
          <a:p>
            <a:r>
              <a:rPr lang="en-US" sz="2400">
                <a:solidFill>
                  <a:srgbClr val="002060"/>
                </a:solidFill>
                <a:latin typeface="Times New Roman" panose="02020603050405020304" charset="0"/>
                <a:cs typeface="Times New Roman" panose="02020603050405020304" charset="0"/>
                <a:sym typeface="+mn-ea"/>
              </a:rPr>
              <a:t>• </a:t>
            </a:r>
            <a:r>
              <a:rPr lang="en-US" sz="2400" b="1">
                <a:solidFill>
                  <a:srgbClr val="002060"/>
                </a:solidFill>
                <a:latin typeface="Times New Roman" panose="02020603050405020304" charset="0"/>
                <a:cs typeface="Times New Roman" panose="02020603050405020304" charset="0"/>
                <a:sym typeface="+mn-ea"/>
              </a:rPr>
              <a:t>Sỏi Uric</a:t>
            </a:r>
            <a:r>
              <a:rPr lang="en-US" sz="2400">
                <a:solidFill>
                  <a:srgbClr val="002060"/>
                </a:solidFill>
                <a:latin typeface="Times New Roman" panose="02020603050405020304" charset="0"/>
                <a:cs typeface="Times New Roman" panose="02020603050405020304" charset="0"/>
                <a:sym typeface="+mn-ea"/>
              </a:rPr>
              <a:t>: Kiềm hóa nước tiểu để pH niệu khoảng 6,5 (không quá 7 vì lại tạo điều kiện cho lắng đọng tinh thể Calci, Phospho) Allopurinol được chỉ định khi Acid Uric niệu trên 4 mmol/ngày và đã áp dụng chế độ ăn hợp lý. </a:t>
            </a:r>
            <a:endParaRPr lang="en-US" sz="2400">
              <a:solidFill>
                <a:srgbClr val="002060"/>
              </a:solidFill>
              <a:latin typeface="Times New Roman" panose="02020603050405020304" charset="0"/>
              <a:cs typeface="Times New Roman" panose="02020603050405020304" charset="0"/>
            </a:endParaRPr>
          </a:p>
          <a:p>
            <a:pPr>
              <a:lnSpc>
                <a:spcPct val="90000"/>
              </a:lnSpc>
            </a:pPr>
            <a:r>
              <a:rPr lang="en-US" sz="2400">
                <a:solidFill>
                  <a:srgbClr val="002060"/>
                </a:solidFill>
                <a:latin typeface="Times New Roman" panose="02020603050405020304" charset="0"/>
                <a:cs typeface="Times New Roman" panose="02020603050405020304" charset="0"/>
                <a:sym typeface="+mn-ea"/>
              </a:rPr>
              <a:t>• </a:t>
            </a:r>
            <a:r>
              <a:rPr lang="en-US" sz="2400" b="1">
                <a:solidFill>
                  <a:srgbClr val="002060"/>
                </a:solidFill>
                <a:latin typeface="Times New Roman" panose="02020603050405020304" charset="0"/>
                <a:cs typeface="Times New Roman" panose="02020603050405020304" charset="0"/>
                <a:sym typeface="+mn-ea"/>
              </a:rPr>
              <a:t>Sỏi do nhiễm trùng</a:t>
            </a:r>
            <a:r>
              <a:rPr lang="en-US" sz="2400">
                <a:solidFill>
                  <a:srgbClr val="002060"/>
                </a:solidFill>
                <a:latin typeface="Times New Roman" panose="02020603050405020304" charset="0"/>
                <a:cs typeface="Times New Roman" panose="02020603050405020304" charset="0"/>
                <a:sym typeface="+mn-ea"/>
              </a:rPr>
              <a:t>: Điều trị kháng sinh kéo dài (2-3 tháng) chọn loại kháng sinh tập trung tốt lên nhu mô thận (Cotrimoxazole, Quinolone) sau khi loại bỏ sỏi. </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sym typeface="+mn-ea"/>
              </a:rPr>
              <a:t>• </a:t>
            </a:r>
            <a:r>
              <a:rPr lang="en-US" sz="2400" b="1">
                <a:solidFill>
                  <a:srgbClr val="002060"/>
                </a:solidFill>
                <a:latin typeface="Times New Roman" panose="02020603050405020304" charset="0"/>
                <a:cs typeface="Times New Roman" panose="02020603050405020304" charset="0"/>
                <a:sym typeface="+mn-ea"/>
              </a:rPr>
              <a:t>Sỏi Cystin</a:t>
            </a:r>
            <a:r>
              <a:rPr lang="en-US" sz="2400">
                <a:solidFill>
                  <a:srgbClr val="002060"/>
                </a:solidFill>
                <a:latin typeface="Times New Roman" panose="02020603050405020304" charset="0"/>
                <a:cs typeface="Times New Roman" panose="02020603050405020304" charset="0"/>
                <a:sym typeface="+mn-ea"/>
              </a:rPr>
              <a:t>: Uống nước nhiều. Cần phải đạt được Cystin niệu &lt; 600 - 800 mol/l và pH niệu từ 7,5 đến 8 (cho uống 8 - 16</a:t>
            </a:r>
            <a:endParaRPr lang="en-US" sz="2400">
              <a:solidFill>
                <a:srgbClr val="002060"/>
              </a:solidFill>
              <a:latin typeface="Times New Roman" panose="02020603050405020304" charset="0"/>
              <a:cs typeface="Times New Roman" panose="02020603050405020304" charset="0"/>
              <a:sym typeface="+mn-ea"/>
            </a:endParaRPr>
          </a:p>
          <a:p>
            <a:r>
              <a:rPr lang="en-US" sz="2400">
                <a:solidFill>
                  <a:srgbClr val="002060"/>
                </a:solidFill>
                <a:latin typeface="Times New Roman" panose="02020603050405020304" charset="0"/>
                <a:cs typeface="Times New Roman" panose="02020603050405020304" charset="0"/>
                <a:sym typeface="+mn-ea"/>
              </a:rPr>
              <a:t>gam Natri Bicarbonate mỗi ngày).</a:t>
            </a:r>
            <a:endParaRPr lang="en-US" sz="2400">
              <a:solidFill>
                <a:srgbClr val="002060"/>
              </a:solidFill>
              <a:latin typeface="Times New Roman" panose="02020603050405020304" charset="0"/>
              <a:cs typeface="Times New Roman" panose="02020603050405020304" charset="0"/>
              <a:sym typeface="+mn-ea"/>
            </a:endParaRPr>
          </a:p>
        </p:txBody>
      </p:sp>
      <p:pic>
        <p:nvPicPr>
          <p:cNvPr id="2" name="Picture 1"/>
          <p:cNvPicPr>
            <a:picLocks noChangeAspect="1"/>
          </p:cNvPicPr>
          <p:nvPr/>
        </p:nvPicPr>
        <p:blipFill>
          <a:blip r:embed="rId1"/>
          <a:stretch>
            <a:fillRect/>
          </a:stretch>
        </p:blipFill>
        <p:spPr>
          <a:xfrm>
            <a:off x="12700" y="1214755"/>
            <a:ext cx="3468370" cy="2406015"/>
          </a:xfrm>
          <a:prstGeom prst="rect">
            <a:avLst/>
          </a:prstGeom>
        </p:spPr>
      </p:pic>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pPr algn="ctr"/>
            <a:r>
              <a:rPr lang="en-US" sz="3000">
                <a:latin typeface="Times New Roman" panose="02020603050405020304" charset="0"/>
                <a:cs typeface="Times New Roman" panose="02020603050405020304" charset="0"/>
              </a:rPr>
              <a:t>CHẾ ĐỘ </a:t>
            </a:r>
            <a:br>
              <a:rPr lang="en-US" sz="3000">
                <a:latin typeface="Times New Roman" panose="02020603050405020304" charset="0"/>
                <a:cs typeface="Times New Roman" panose="02020603050405020304" charset="0"/>
              </a:rPr>
            </a:br>
            <a:r>
              <a:rPr lang="en-US" sz="3000">
                <a:latin typeface="Times New Roman" panose="02020603050405020304" charset="0"/>
                <a:cs typeface="Times New Roman" panose="02020603050405020304" charset="0"/>
              </a:rPr>
              <a:t>DINH DƯỠNG</a:t>
            </a:r>
            <a:endParaRPr lang="en-US" sz="3000">
              <a:latin typeface="Times New Roman" panose="02020603050405020304" charset="0"/>
              <a:cs typeface="Times New Roman" panose="02020603050405020304" charset="0"/>
            </a:endParaRPr>
          </a:p>
        </p:txBody>
      </p:sp>
      <p:sp>
        <p:nvSpPr>
          <p:cNvPr id="4" name="Slide Number Placeholder 3"/>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6" name="Picture 5"/>
          <p:cNvPicPr>
            <a:picLocks noChangeAspect="1"/>
          </p:cNvPicPr>
          <p:nvPr/>
        </p:nvPicPr>
        <p:blipFill>
          <a:blip r:embed="rId1"/>
          <a:stretch>
            <a:fillRect/>
          </a:stretch>
        </p:blipFill>
        <p:spPr>
          <a:xfrm>
            <a:off x="236855" y="1559560"/>
            <a:ext cx="5027930" cy="3062605"/>
          </a:xfrm>
          <a:prstGeom prst="rect">
            <a:avLst/>
          </a:prstGeom>
        </p:spPr>
      </p:pic>
      <p:sp>
        <p:nvSpPr>
          <p:cNvPr id="7" name="Text Box 6"/>
          <p:cNvSpPr txBox="1"/>
          <p:nvPr/>
        </p:nvSpPr>
        <p:spPr>
          <a:xfrm>
            <a:off x="5264785" y="310515"/>
            <a:ext cx="3854450" cy="4523105"/>
          </a:xfrm>
          <a:prstGeom prst="rect">
            <a:avLst/>
          </a:prstGeom>
          <a:noFill/>
        </p:spPr>
        <p:txBody>
          <a:bodyPr wrap="square" rtlCol="0">
            <a:spAutoFit/>
          </a:bodyPr>
          <a:p>
            <a:pPr algn="ctr"/>
            <a:r>
              <a:rPr lang="en-US" sz="2400" b="1">
                <a:solidFill>
                  <a:srgbClr val="002060"/>
                </a:solidFill>
                <a:latin typeface="Times New Roman" panose="02020603050405020304" charset="0"/>
                <a:cs typeface="Times New Roman" panose="02020603050405020304" charset="0"/>
              </a:rPr>
              <a:t>1. Sỏi Calci</a:t>
            </a:r>
            <a:endParaRPr lang="en-US" sz="2400">
              <a:solidFill>
                <a:srgbClr val="002060"/>
              </a:solidFill>
              <a:latin typeface="Times New Roman" panose="02020603050405020304" charset="0"/>
              <a:cs typeface="Times New Roman" panose="02020603050405020304" charset="0"/>
            </a:endParaRPr>
          </a:p>
          <a:p>
            <a:pPr algn="ctr"/>
            <a:r>
              <a:rPr lang="en-US" sz="2400">
                <a:solidFill>
                  <a:srgbClr val="002060"/>
                </a:solidFill>
                <a:latin typeface="Times New Roman" panose="02020603050405020304" charset="0"/>
                <a:cs typeface="Times New Roman" panose="02020603050405020304" charset="0"/>
              </a:rPr>
              <a:t>Việc hạn chế natri trong chế độ ăn giúp giảm bài tiết calci qua nước tiểu. Bên cạnh đó, vì quá trình chuyển hóa đạm động vật cũng dẫn nến tăng calci niệu nên bệnh nhân cũng nên giảm lượng đạm động vật sử dụng từ 0,8 đến 1,0 g/kg thể trọng/ngày và có thể bổ sung đạm từ các nguồn thực vật.</a:t>
            </a:r>
            <a:endParaRPr lang="en-US" sz="2400">
              <a:solidFill>
                <a:srgbClr val="002060"/>
              </a:solidFill>
              <a:latin typeface="Times New Roman" panose="02020603050405020304" charset="0"/>
              <a:cs typeface="Times New Roman" panose="02020603050405020304" charset="0"/>
            </a:endParaRPr>
          </a:p>
        </p:txBody>
      </p:sp>
      <p:sp>
        <p:nvSpPr>
          <p:cNvPr id="8" name="Text Box 7"/>
          <p:cNvSpPr txBox="1"/>
          <p:nvPr/>
        </p:nvSpPr>
        <p:spPr>
          <a:xfrm>
            <a:off x="236855" y="4622165"/>
            <a:ext cx="5166995" cy="460375"/>
          </a:xfrm>
          <a:prstGeom prst="rect">
            <a:avLst/>
          </a:prstGeom>
          <a:noFill/>
        </p:spPr>
        <p:txBody>
          <a:bodyPr wrap="square" rtlCol="0">
            <a:spAutoFit/>
          </a:bodyPr>
          <a:p>
            <a:r>
              <a:rPr lang="en-US" sz="2400" b="1" i="1">
                <a:solidFill>
                  <a:srgbClr val="002060"/>
                </a:solidFill>
                <a:latin typeface="Times New Roman" panose="02020603050405020304" charset="0"/>
                <a:cs typeface="Times New Roman" panose="02020603050405020304" charset="0"/>
              </a:rPr>
              <a:t>Thực phẩm giàu đạm có nguồn gốc TV</a:t>
            </a:r>
            <a:endParaRPr lang="en-US" sz="2400" b="1" i="1">
              <a:solidFill>
                <a:srgbClr val="002060"/>
              </a:solidFill>
              <a:latin typeface="Times New Roman" panose="02020603050405020304" charset="0"/>
              <a:cs typeface="Times New Roman" panose="02020603050405020304" charset="0"/>
            </a:endParaRPr>
          </a:p>
        </p:txBody>
      </p:sp>
    </p:spTree>
  </p:cSld>
  <p:clrMapOvr>
    <a:masterClrMapping/>
  </p:clrMapOvr>
  <p:transition>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3" name="Picture 2" descr="2(1)"/>
          <p:cNvPicPr>
            <a:picLocks noChangeAspect="1"/>
          </p:cNvPicPr>
          <p:nvPr/>
        </p:nvPicPr>
        <p:blipFill>
          <a:blip r:embed="rId1"/>
          <a:stretch>
            <a:fillRect/>
          </a:stretch>
        </p:blipFill>
        <p:spPr>
          <a:xfrm>
            <a:off x="1081405" y="163830"/>
            <a:ext cx="7196455" cy="4815840"/>
          </a:xfrm>
          <a:prstGeom prst="rect">
            <a:avLst/>
          </a:prstGeom>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236" name="Shape 236"/>
        <p:cNvGrpSpPr/>
        <p:nvPr/>
      </p:nvGrpSpPr>
      <p:grpSpPr>
        <a:xfrm>
          <a:off x="0" y="0"/>
          <a:ext cx="0" cy="0"/>
          <a:chOff x="0" y="0"/>
          <a:chExt cx="0" cy="0"/>
        </a:xfrm>
      </p:grpSpPr>
      <p:sp>
        <p:nvSpPr>
          <p:cNvPr id="237" name="Google Shape;237;p23"/>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800">
                <a:latin typeface="Times New Roman" panose="02020603050405020304" charset="0"/>
                <a:cs typeface="Times New Roman" panose="02020603050405020304" charset="0"/>
              </a:rPr>
              <a:t>THÀNH VIÊN NHÓM </a:t>
            </a:r>
            <a:endParaRPr lang="en-US" altLang="en-GB" sz="2800">
              <a:latin typeface="Times New Roman" panose="02020603050405020304" charset="0"/>
              <a:cs typeface="Times New Roman" panose="02020603050405020304" charset="0"/>
            </a:endParaRPr>
          </a:p>
        </p:txBody>
      </p:sp>
      <p:grpSp>
        <p:nvGrpSpPr>
          <p:cNvPr id="238" name="Google Shape;238;p23"/>
          <p:cNvGrpSpPr/>
          <p:nvPr/>
        </p:nvGrpSpPr>
        <p:grpSpPr>
          <a:xfrm>
            <a:off x="371633" y="913341"/>
            <a:ext cx="316516" cy="263466"/>
            <a:chOff x="1247825" y="322750"/>
            <a:chExt cx="443300" cy="369000"/>
          </a:xfrm>
        </p:grpSpPr>
        <p:sp>
          <p:nvSpPr>
            <p:cNvPr id="239" name="Google Shape;239;p23"/>
            <p:cNvSpPr/>
            <p:nvPr/>
          </p:nvSpPr>
          <p:spPr>
            <a:xfrm>
              <a:off x="1247825" y="322750"/>
              <a:ext cx="443300" cy="369000"/>
            </a:xfrm>
            <a:custGeom>
              <a:avLst/>
              <a:gdLst/>
              <a:ahLst/>
              <a:cxnLst/>
              <a:rect l="l" t="t" r="r" b="b"/>
              <a:pathLst>
                <a:path w="17732" h="14760" fill="none" extrusionOk="0">
                  <a:moveTo>
                    <a:pt x="16952" y="2558"/>
                  </a:moveTo>
                  <a:lnTo>
                    <a:pt x="13664" y="2558"/>
                  </a:lnTo>
                  <a:lnTo>
                    <a:pt x="13226" y="755"/>
                  </a:lnTo>
                  <a:lnTo>
                    <a:pt x="13226" y="755"/>
                  </a:lnTo>
                  <a:lnTo>
                    <a:pt x="13177" y="609"/>
                  </a:lnTo>
                  <a:lnTo>
                    <a:pt x="13104" y="463"/>
                  </a:lnTo>
                  <a:lnTo>
                    <a:pt x="13006" y="317"/>
                  </a:lnTo>
                  <a:lnTo>
                    <a:pt x="12885" y="220"/>
                  </a:lnTo>
                  <a:lnTo>
                    <a:pt x="12739" y="122"/>
                  </a:lnTo>
                  <a:lnTo>
                    <a:pt x="12592" y="49"/>
                  </a:lnTo>
                  <a:lnTo>
                    <a:pt x="12446" y="0"/>
                  </a:lnTo>
                  <a:lnTo>
                    <a:pt x="12276" y="0"/>
                  </a:lnTo>
                  <a:lnTo>
                    <a:pt x="5456" y="0"/>
                  </a:lnTo>
                  <a:lnTo>
                    <a:pt x="5456" y="0"/>
                  </a:lnTo>
                  <a:lnTo>
                    <a:pt x="5286" y="0"/>
                  </a:lnTo>
                  <a:lnTo>
                    <a:pt x="5140" y="49"/>
                  </a:lnTo>
                  <a:lnTo>
                    <a:pt x="4994" y="122"/>
                  </a:lnTo>
                  <a:lnTo>
                    <a:pt x="4848" y="220"/>
                  </a:lnTo>
                  <a:lnTo>
                    <a:pt x="4726" y="317"/>
                  </a:lnTo>
                  <a:lnTo>
                    <a:pt x="4628" y="463"/>
                  </a:lnTo>
                  <a:lnTo>
                    <a:pt x="4555" y="609"/>
                  </a:lnTo>
                  <a:lnTo>
                    <a:pt x="4507" y="755"/>
                  </a:lnTo>
                  <a:lnTo>
                    <a:pt x="4068" y="2558"/>
                  </a:lnTo>
                  <a:lnTo>
                    <a:pt x="3240" y="2558"/>
                  </a:lnTo>
                  <a:lnTo>
                    <a:pt x="3240" y="2558"/>
                  </a:lnTo>
                  <a:lnTo>
                    <a:pt x="3240" y="2558"/>
                  </a:lnTo>
                  <a:lnTo>
                    <a:pt x="3240" y="2460"/>
                  </a:lnTo>
                  <a:lnTo>
                    <a:pt x="3216" y="2363"/>
                  </a:lnTo>
                  <a:lnTo>
                    <a:pt x="3167" y="2290"/>
                  </a:lnTo>
                  <a:lnTo>
                    <a:pt x="3094" y="2217"/>
                  </a:lnTo>
                  <a:lnTo>
                    <a:pt x="3045" y="2144"/>
                  </a:lnTo>
                  <a:lnTo>
                    <a:pt x="2948" y="2119"/>
                  </a:lnTo>
                  <a:lnTo>
                    <a:pt x="2850" y="2071"/>
                  </a:lnTo>
                  <a:lnTo>
                    <a:pt x="2753" y="2071"/>
                  </a:lnTo>
                  <a:lnTo>
                    <a:pt x="2047" y="2071"/>
                  </a:lnTo>
                  <a:lnTo>
                    <a:pt x="2047" y="2071"/>
                  </a:lnTo>
                  <a:lnTo>
                    <a:pt x="1949" y="2071"/>
                  </a:lnTo>
                  <a:lnTo>
                    <a:pt x="1852" y="2119"/>
                  </a:lnTo>
                  <a:lnTo>
                    <a:pt x="1779" y="2144"/>
                  </a:lnTo>
                  <a:lnTo>
                    <a:pt x="1706" y="2217"/>
                  </a:lnTo>
                  <a:lnTo>
                    <a:pt x="1633" y="2290"/>
                  </a:lnTo>
                  <a:lnTo>
                    <a:pt x="1608" y="2363"/>
                  </a:lnTo>
                  <a:lnTo>
                    <a:pt x="1560" y="2460"/>
                  </a:lnTo>
                  <a:lnTo>
                    <a:pt x="1560" y="2558"/>
                  </a:lnTo>
                  <a:lnTo>
                    <a:pt x="1560" y="2558"/>
                  </a:lnTo>
                  <a:lnTo>
                    <a:pt x="780" y="2558"/>
                  </a:lnTo>
                  <a:lnTo>
                    <a:pt x="780" y="2558"/>
                  </a:lnTo>
                  <a:lnTo>
                    <a:pt x="634" y="2582"/>
                  </a:lnTo>
                  <a:lnTo>
                    <a:pt x="488" y="2631"/>
                  </a:lnTo>
                  <a:lnTo>
                    <a:pt x="342" y="2679"/>
                  </a:lnTo>
                  <a:lnTo>
                    <a:pt x="220" y="2777"/>
                  </a:lnTo>
                  <a:lnTo>
                    <a:pt x="123" y="2899"/>
                  </a:lnTo>
                  <a:lnTo>
                    <a:pt x="74" y="3045"/>
                  </a:lnTo>
                  <a:lnTo>
                    <a:pt x="25" y="3191"/>
                  </a:lnTo>
                  <a:lnTo>
                    <a:pt x="1" y="3337"/>
                  </a:lnTo>
                  <a:lnTo>
                    <a:pt x="1" y="13980"/>
                  </a:lnTo>
                  <a:lnTo>
                    <a:pt x="1" y="13980"/>
                  </a:lnTo>
                  <a:lnTo>
                    <a:pt x="25" y="14151"/>
                  </a:lnTo>
                  <a:lnTo>
                    <a:pt x="74" y="14297"/>
                  </a:lnTo>
                  <a:lnTo>
                    <a:pt x="123" y="14418"/>
                  </a:lnTo>
                  <a:lnTo>
                    <a:pt x="220" y="14540"/>
                  </a:lnTo>
                  <a:lnTo>
                    <a:pt x="342" y="14638"/>
                  </a:lnTo>
                  <a:lnTo>
                    <a:pt x="488" y="14711"/>
                  </a:lnTo>
                  <a:lnTo>
                    <a:pt x="634" y="14759"/>
                  </a:lnTo>
                  <a:lnTo>
                    <a:pt x="780" y="14759"/>
                  </a:lnTo>
                  <a:lnTo>
                    <a:pt x="16952" y="14759"/>
                  </a:lnTo>
                  <a:lnTo>
                    <a:pt x="16952" y="14759"/>
                  </a:lnTo>
                  <a:lnTo>
                    <a:pt x="17098" y="14759"/>
                  </a:lnTo>
                  <a:lnTo>
                    <a:pt x="17244" y="14711"/>
                  </a:lnTo>
                  <a:lnTo>
                    <a:pt x="17390" y="14638"/>
                  </a:lnTo>
                  <a:lnTo>
                    <a:pt x="17512" y="14540"/>
                  </a:lnTo>
                  <a:lnTo>
                    <a:pt x="17610" y="14418"/>
                  </a:lnTo>
                  <a:lnTo>
                    <a:pt x="17658" y="14297"/>
                  </a:lnTo>
                  <a:lnTo>
                    <a:pt x="17707" y="14151"/>
                  </a:lnTo>
                  <a:lnTo>
                    <a:pt x="17731" y="13980"/>
                  </a:lnTo>
                  <a:lnTo>
                    <a:pt x="17731" y="3337"/>
                  </a:lnTo>
                  <a:lnTo>
                    <a:pt x="17731" y="3337"/>
                  </a:lnTo>
                  <a:lnTo>
                    <a:pt x="17707" y="3191"/>
                  </a:lnTo>
                  <a:lnTo>
                    <a:pt x="17658" y="3045"/>
                  </a:lnTo>
                  <a:lnTo>
                    <a:pt x="17610" y="2899"/>
                  </a:lnTo>
                  <a:lnTo>
                    <a:pt x="17512" y="2777"/>
                  </a:lnTo>
                  <a:lnTo>
                    <a:pt x="17390" y="2679"/>
                  </a:lnTo>
                  <a:lnTo>
                    <a:pt x="17244" y="2631"/>
                  </a:lnTo>
                  <a:lnTo>
                    <a:pt x="17098" y="2582"/>
                  </a:lnTo>
                  <a:lnTo>
                    <a:pt x="16952" y="2558"/>
                  </a:lnTo>
                  <a:lnTo>
                    <a:pt x="16952" y="2558"/>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0" name="Google Shape;240;p23"/>
            <p:cNvSpPr/>
            <p:nvPr/>
          </p:nvSpPr>
          <p:spPr>
            <a:xfrm>
              <a:off x="1398225" y="386675"/>
              <a:ext cx="142500" cy="25"/>
            </a:xfrm>
            <a:custGeom>
              <a:avLst/>
              <a:gdLst/>
              <a:ahLst/>
              <a:cxnLst/>
              <a:rect l="l" t="t" r="r" b="b"/>
              <a:pathLst>
                <a:path w="5700" h="1" fill="none" extrusionOk="0">
                  <a:moveTo>
                    <a:pt x="5700" y="1"/>
                  </a:moveTo>
                  <a:lnTo>
                    <a:pt x="1" y="1"/>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1" name="Google Shape;241;p23"/>
            <p:cNvSpPr/>
            <p:nvPr/>
          </p:nvSpPr>
          <p:spPr>
            <a:xfrm>
              <a:off x="1370225" y="450000"/>
              <a:ext cx="198500" cy="197900"/>
            </a:xfrm>
            <a:custGeom>
              <a:avLst/>
              <a:gdLst/>
              <a:ahLst/>
              <a:cxnLst/>
              <a:rect l="l" t="t" r="r" b="b"/>
              <a:pathLst>
                <a:path w="7940" h="7916" fill="none" extrusionOk="0">
                  <a:moveTo>
                    <a:pt x="3970" y="7916"/>
                  </a:moveTo>
                  <a:lnTo>
                    <a:pt x="3970" y="7916"/>
                  </a:lnTo>
                  <a:lnTo>
                    <a:pt x="3556" y="7892"/>
                  </a:lnTo>
                  <a:lnTo>
                    <a:pt x="3166" y="7843"/>
                  </a:lnTo>
                  <a:lnTo>
                    <a:pt x="2801" y="7745"/>
                  </a:lnTo>
                  <a:lnTo>
                    <a:pt x="2436" y="7624"/>
                  </a:lnTo>
                  <a:lnTo>
                    <a:pt x="2070" y="7453"/>
                  </a:lnTo>
                  <a:lnTo>
                    <a:pt x="1754" y="7258"/>
                  </a:lnTo>
                  <a:lnTo>
                    <a:pt x="1462" y="7015"/>
                  </a:lnTo>
                  <a:lnTo>
                    <a:pt x="1169" y="6771"/>
                  </a:lnTo>
                  <a:lnTo>
                    <a:pt x="901" y="6479"/>
                  </a:lnTo>
                  <a:lnTo>
                    <a:pt x="682" y="6187"/>
                  </a:lnTo>
                  <a:lnTo>
                    <a:pt x="487" y="5846"/>
                  </a:lnTo>
                  <a:lnTo>
                    <a:pt x="317" y="5505"/>
                  </a:lnTo>
                  <a:lnTo>
                    <a:pt x="195" y="5139"/>
                  </a:lnTo>
                  <a:lnTo>
                    <a:pt x="98" y="4750"/>
                  </a:lnTo>
                  <a:lnTo>
                    <a:pt x="25" y="4360"/>
                  </a:lnTo>
                  <a:lnTo>
                    <a:pt x="0" y="3970"/>
                  </a:lnTo>
                  <a:lnTo>
                    <a:pt x="0" y="3970"/>
                  </a:lnTo>
                  <a:lnTo>
                    <a:pt x="25" y="3556"/>
                  </a:lnTo>
                  <a:lnTo>
                    <a:pt x="98" y="3167"/>
                  </a:lnTo>
                  <a:lnTo>
                    <a:pt x="195" y="2777"/>
                  </a:lnTo>
                  <a:lnTo>
                    <a:pt x="317" y="2412"/>
                  </a:lnTo>
                  <a:lnTo>
                    <a:pt x="487" y="2071"/>
                  </a:lnTo>
                  <a:lnTo>
                    <a:pt x="682" y="1754"/>
                  </a:lnTo>
                  <a:lnTo>
                    <a:pt x="901" y="1437"/>
                  </a:lnTo>
                  <a:lnTo>
                    <a:pt x="1169" y="1170"/>
                  </a:lnTo>
                  <a:lnTo>
                    <a:pt x="1462" y="902"/>
                  </a:lnTo>
                  <a:lnTo>
                    <a:pt x="1754" y="682"/>
                  </a:lnTo>
                  <a:lnTo>
                    <a:pt x="2070" y="488"/>
                  </a:lnTo>
                  <a:lnTo>
                    <a:pt x="2436" y="317"/>
                  </a:lnTo>
                  <a:lnTo>
                    <a:pt x="2801" y="171"/>
                  </a:lnTo>
                  <a:lnTo>
                    <a:pt x="3166" y="74"/>
                  </a:lnTo>
                  <a:lnTo>
                    <a:pt x="3556" y="25"/>
                  </a:lnTo>
                  <a:lnTo>
                    <a:pt x="3970" y="1"/>
                  </a:lnTo>
                  <a:lnTo>
                    <a:pt x="3970" y="1"/>
                  </a:lnTo>
                  <a:lnTo>
                    <a:pt x="4384" y="25"/>
                  </a:lnTo>
                  <a:lnTo>
                    <a:pt x="4774" y="74"/>
                  </a:lnTo>
                  <a:lnTo>
                    <a:pt x="5139" y="171"/>
                  </a:lnTo>
                  <a:lnTo>
                    <a:pt x="5505" y="317"/>
                  </a:lnTo>
                  <a:lnTo>
                    <a:pt x="5870" y="488"/>
                  </a:lnTo>
                  <a:lnTo>
                    <a:pt x="6186" y="682"/>
                  </a:lnTo>
                  <a:lnTo>
                    <a:pt x="6479" y="902"/>
                  </a:lnTo>
                  <a:lnTo>
                    <a:pt x="6771" y="1170"/>
                  </a:lnTo>
                  <a:lnTo>
                    <a:pt x="7039" y="1437"/>
                  </a:lnTo>
                  <a:lnTo>
                    <a:pt x="7258" y="1754"/>
                  </a:lnTo>
                  <a:lnTo>
                    <a:pt x="7453" y="2071"/>
                  </a:lnTo>
                  <a:lnTo>
                    <a:pt x="7623" y="2412"/>
                  </a:lnTo>
                  <a:lnTo>
                    <a:pt x="7745" y="2777"/>
                  </a:lnTo>
                  <a:lnTo>
                    <a:pt x="7843" y="3167"/>
                  </a:lnTo>
                  <a:lnTo>
                    <a:pt x="7916" y="3556"/>
                  </a:lnTo>
                  <a:lnTo>
                    <a:pt x="7940" y="3970"/>
                  </a:lnTo>
                  <a:lnTo>
                    <a:pt x="7940" y="3970"/>
                  </a:lnTo>
                  <a:lnTo>
                    <a:pt x="7916" y="4360"/>
                  </a:lnTo>
                  <a:lnTo>
                    <a:pt x="7843" y="4750"/>
                  </a:lnTo>
                  <a:lnTo>
                    <a:pt x="7745" y="5139"/>
                  </a:lnTo>
                  <a:lnTo>
                    <a:pt x="7623" y="5505"/>
                  </a:lnTo>
                  <a:lnTo>
                    <a:pt x="7453" y="5846"/>
                  </a:lnTo>
                  <a:lnTo>
                    <a:pt x="7258" y="6187"/>
                  </a:lnTo>
                  <a:lnTo>
                    <a:pt x="7039" y="6479"/>
                  </a:lnTo>
                  <a:lnTo>
                    <a:pt x="6771" y="6771"/>
                  </a:lnTo>
                  <a:lnTo>
                    <a:pt x="6479" y="7015"/>
                  </a:lnTo>
                  <a:lnTo>
                    <a:pt x="6186" y="7258"/>
                  </a:lnTo>
                  <a:lnTo>
                    <a:pt x="5870" y="7453"/>
                  </a:lnTo>
                  <a:lnTo>
                    <a:pt x="5505" y="7624"/>
                  </a:lnTo>
                  <a:lnTo>
                    <a:pt x="5139" y="7745"/>
                  </a:lnTo>
                  <a:lnTo>
                    <a:pt x="4774" y="7843"/>
                  </a:lnTo>
                  <a:lnTo>
                    <a:pt x="4384" y="7892"/>
                  </a:lnTo>
                  <a:lnTo>
                    <a:pt x="3970" y="7916"/>
                  </a:lnTo>
                  <a:lnTo>
                    <a:pt x="3970" y="791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2" name="Google Shape;242;p23"/>
            <p:cNvSpPr/>
            <p:nvPr/>
          </p:nvSpPr>
          <p:spPr>
            <a:xfrm>
              <a:off x="1403100" y="482875"/>
              <a:ext cx="132750" cy="132150"/>
            </a:xfrm>
            <a:custGeom>
              <a:avLst/>
              <a:gdLst/>
              <a:ahLst/>
              <a:cxnLst/>
              <a:rect l="l" t="t" r="r" b="b"/>
              <a:pathLst>
                <a:path w="5310" h="5286" fill="none" extrusionOk="0">
                  <a:moveTo>
                    <a:pt x="2655" y="5286"/>
                  </a:moveTo>
                  <a:lnTo>
                    <a:pt x="2655" y="5286"/>
                  </a:lnTo>
                  <a:lnTo>
                    <a:pt x="2387" y="5286"/>
                  </a:lnTo>
                  <a:lnTo>
                    <a:pt x="2119" y="5237"/>
                  </a:lnTo>
                  <a:lnTo>
                    <a:pt x="1876" y="5164"/>
                  </a:lnTo>
                  <a:lnTo>
                    <a:pt x="1632" y="5091"/>
                  </a:lnTo>
                  <a:lnTo>
                    <a:pt x="1389" y="4969"/>
                  </a:lnTo>
                  <a:lnTo>
                    <a:pt x="1169" y="4847"/>
                  </a:lnTo>
                  <a:lnTo>
                    <a:pt x="975" y="4677"/>
                  </a:lnTo>
                  <a:lnTo>
                    <a:pt x="780" y="4506"/>
                  </a:lnTo>
                  <a:lnTo>
                    <a:pt x="609" y="4336"/>
                  </a:lnTo>
                  <a:lnTo>
                    <a:pt x="463" y="4117"/>
                  </a:lnTo>
                  <a:lnTo>
                    <a:pt x="317" y="3897"/>
                  </a:lnTo>
                  <a:lnTo>
                    <a:pt x="220" y="3678"/>
                  </a:lnTo>
                  <a:lnTo>
                    <a:pt x="122" y="3435"/>
                  </a:lnTo>
                  <a:lnTo>
                    <a:pt x="74" y="3191"/>
                  </a:lnTo>
                  <a:lnTo>
                    <a:pt x="25" y="2923"/>
                  </a:lnTo>
                  <a:lnTo>
                    <a:pt x="0" y="2655"/>
                  </a:lnTo>
                  <a:lnTo>
                    <a:pt x="0" y="2655"/>
                  </a:lnTo>
                  <a:lnTo>
                    <a:pt x="25" y="2387"/>
                  </a:lnTo>
                  <a:lnTo>
                    <a:pt x="74" y="2120"/>
                  </a:lnTo>
                  <a:lnTo>
                    <a:pt x="122" y="1852"/>
                  </a:lnTo>
                  <a:lnTo>
                    <a:pt x="220" y="1608"/>
                  </a:lnTo>
                  <a:lnTo>
                    <a:pt x="317" y="1389"/>
                  </a:lnTo>
                  <a:lnTo>
                    <a:pt x="463" y="1170"/>
                  </a:lnTo>
                  <a:lnTo>
                    <a:pt x="609" y="975"/>
                  </a:lnTo>
                  <a:lnTo>
                    <a:pt x="780" y="780"/>
                  </a:lnTo>
                  <a:lnTo>
                    <a:pt x="975" y="610"/>
                  </a:lnTo>
                  <a:lnTo>
                    <a:pt x="1169" y="463"/>
                  </a:lnTo>
                  <a:lnTo>
                    <a:pt x="1389" y="317"/>
                  </a:lnTo>
                  <a:lnTo>
                    <a:pt x="1632" y="220"/>
                  </a:lnTo>
                  <a:lnTo>
                    <a:pt x="1876" y="122"/>
                  </a:lnTo>
                  <a:lnTo>
                    <a:pt x="2119" y="49"/>
                  </a:lnTo>
                  <a:lnTo>
                    <a:pt x="2387" y="25"/>
                  </a:lnTo>
                  <a:lnTo>
                    <a:pt x="2655" y="1"/>
                  </a:lnTo>
                  <a:lnTo>
                    <a:pt x="2655" y="1"/>
                  </a:lnTo>
                  <a:lnTo>
                    <a:pt x="2923" y="25"/>
                  </a:lnTo>
                  <a:lnTo>
                    <a:pt x="3191" y="49"/>
                  </a:lnTo>
                  <a:lnTo>
                    <a:pt x="3435" y="122"/>
                  </a:lnTo>
                  <a:lnTo>
                    <a:pt x="3678" y="220"/>
                  </a:lnTo>
                  <a:lnTo>
                    <a:pt x="3922" y="317"/>
                  </a:lnTo>
                  <a:lnTo>
                    <a:pt x="4141" y="463"/>
                  </a:lnTo>
                  <a:lnTo>
                    <a:pt x="4336" y="610"/>
                  </a:lnTo>
                  <a:lnTo>
                    <a:pt x="4530" y="780"/>
                  </a:lnTo>
                  <a:lnTo>
                    <a:pt x="4701" y="975"/>
                  </a:lnTo>
                  <a:lnTo>
                    <a:pt x="4847" y="1170"/>
                  </a:lnTo>
                  <a:lnTo>
                    <a:pt x="4993" y="1389"/>
                  </a:lnTo>
                  <a:lnTo>
                    <a:pt x="5091" y="1608"/>
                  </a:lnTo>
                  <a:lnTo>
                    <a:pt x="5188" y="1852"/>
                  </a:lnTo>
                  <a:lnTo>
                    <a:pt x="5237" y="2120"/>
                  </a:lnTo>
                  <a:lnTo>
                    <a:pt x="5285" y="2387"/>
                  </a:lnTo>
                  <a:lnTo>
                    <a:pt x="5310" y="2655"/>
                  </a:lnTo>
                  <a:lnTo>
                    <a:pt x="5310" y="2655"/>
                  </a:lnTo>
                  <a:lnTo>
                    <a:pt x="5285" y="2923"/>
                  </a:lnTo>
                  <a:lnTo>
                    <a:pt x="5237" y="3191"/>
                  </a:lnTo>
                  <a:lnTo>
                    <a:pt x="5188" y="3435"/>
                  </a:lnTo>
                  <a:lnTo>
                    <a:pt x="5091" y="3678"/>
                  </a:lnTo>
                  <a:lnTo>
                    <a:pt x="4993" y="3897"/>
                  </a:lnTo>
                  <a:lnTo>
                    <a:pt x="4847" y="4117"/>
                  </a:lnTo>
                  <a:lnTo>
                    <a:pt x="4701" y="4336"/>
                  </a:lnTo>
                  <a:lnTo>
                    <a:pt x="4530" y="4506"/>
                  </a:lnTo>
                  <a:lnTo>
                    <a:pt x="4336" y="4677"/>
                  </a:lnTo>
                  <a:lnTo>
                    <a:pt x="4141" y="4847"/>
                  </a:lnTo>
                  <a:lnTo>
                    <a:pt x="3922" y="4969"/>
                  </a:lnTo>
                  <a:lnTo>
                    <a:pt x="3678" y="5091"/>
                  </a:lnTo>
                  <a:lnTo>
                    <a:pt x="3435" y="5164"/>
                  </a:lnTo>
                  <a:lnTo>
                    <a:pt x="3191" y="5237"/>
                  </a:lnTo>
                  <a:lnTo>
                    <a:pt x="2923" y="5286"/>
                  </a:lnTo>
                  <a:lnTo>
                    <a:pt x="2655" y="5286"/>
                  </a:lnTo>
                  <a:lnTo>
                    <a:pt x="2655" y="528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43" name="Google Shape;243;p23"/>
            <p:cNvSpPr/>
            <p:nvPr/>
          </p:nvSpPr>
          <p:spPr>
            <a:xfrm>
              <a:off x="1588800" y="435400"/>
              <a:ext cx="66400" cy="43850"/>
            </a:xfrm>
            <a:custGeom>
              <a:avLst/>
              <a:gdLst/>
              <a:ahLst/>
              <a:cxnLst/>
              <a:rect l="l" t="t" r="r" b="b"/>
              <a:pathLst>
                <a:path w="2656" h="1754" fill="none" extrusionOk="0">
                  <a:moveTo>
                    <a:pt x="2655" y="1266"/>
                  </a:moveTo>
                  <a:lnTo>
                    <a:pt x="2655" y="1266"/>
                  </a:lnTo>
                  <a:lnTo>
                    <a:pt x="2655" y="1364"/>
                  </a:lnTo>
                  <a:lnTo>
                    <a:pt x="2631" y="1461"/>
                  </a:lnTo>
                  <a:lnTo>
                    <a:pt x="2582" y="1534"/>
                  </a:lnTo>
                  <a:lnTo>
                    <a:pt x="2509" y="1607"/>
                  </a:lnTo>
                  <a:lnTo>
                    <a:pt x="2461" y="1680"/>
                  </a:lnTo>
                  <a:lnTo>
                    <a:pt x="2363" y="1705"/>
                  </a:lnTo>
                  <a:lnTo>
                    <a:pt x="2266" y="1754"/>
                  </a:lnTo>
                  <a:lnTo>
                    <a:pt x="2168" y="1754"/>
                  </a:lnTo>
                  <a:lnTo>
                    <a:pt x="488" y="1754"/>
                  </a:lnTo>
                  <a:lnTo>
                    <a:pt x="488" y="1754"/>
                  </a:lnTo>
                  <a:lnTo>
                    <a:pt x="390" y="1754"/>
                  </a:lnTo>
                  <a:lnTo>
                    <a:pt x="293" y="1705"/>
                  </a:lnTo>
                  <a:lnTo>
                    <a:pt x="220" y="1680"/>
                  </a:lnTo>
                  <a:lnTo>
                    <a:pt x="147" y="1607"/>
                  </a:lnTo>
                  <a:lnTo>
                    <a:pt x="74" y="1534"/>
                  </a:lnTo>
                  <a:lnTo>
                    <a:pt x="49" y="1461"/>
                  </a:lnTo>
                  <a:lnTo>
                    <a:pt x="1" y="1364"/>
                  </a:lnTo>
                  <a:lnTo>
                    <a:pt x="1" y="1266"/>
                  </a:lnTo>
                  <a:lnTo>
                    <a:pt x="1" y="487"/>
                  </a:lnTo>
                  <a:lnTo>
                    <a:pt x="1" y="487"/>
                  </a:lnTo>
                  <a:lnTo>
                    <a:pt x="1" y="390"/>
                  </a:lnTo>
                  <a:lnTo>
                    <a:pt x="49" y="292"/>
                  </a:lnTo>
                  <a:lnTo>
                    <a:pt x="74" y="219"/>
                  </a:lnTo>
                  <a:lnTo>
                    <a:pt x="147" y="146"/>
                  </a:lnTo>
                  <a:lnTo>
                    <a:pt x="220" y="73"/>
                  </a:lnTo>
                  <a:lnTo>
                    <a:pt x="293" y="49"/>
                  </a:lnTo>
                  <a:lnTo>
                    <a:pt x="390" y="0"/>
                  </a:lnTo>
                  <a:lnTo>
                    <a:pt x="488" y="0"/>
                  </a:lnTo>
                  <a:lnTo>
                    <a:pt x="2168" y="0"/>
                  </a:lnTo>
                  <a:lnTo>
                    <a:pt x="2168" y="0"/>
                  </a:lnTo>
                  <a:lnTo>
                    <a:pt x="2266" y="0"/>
                  </a:lnTo>
                  <a:lnTo>
                    <a:pt x="2363" y="49"/>
                  </a:lnTo>
                  <a:lnTo>
                    <a:pt x="2461" y="73"/>
                  </a:lnTo>
                  <a:lnTo>
                    <a:pt x="2509" y="146"/>
                  </a:lnTo>
                  <a:lnTo>
                    <a:pt x="2582" y="219"/>
                  </a:lnTo>
                  <a:lnTo>
                    <a:pt x="2631" y="292"/>
                  </a:lnTo>
                  <a:lnTo>
                    <a:pt x="2655" y="390"/>
                  </a:lnTo>
                  <a:lnTo>
                    <a:pt x="2655" y="487"/>
                  </a:lnTo>
                  <a:lnTo>
                    <a:pt x="2655" y="1266"/>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45" name="Google Shape;245;p23"/>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pic>
        <p:nvPicPr>
          <p:cNvPr id="3" name="Google Shape;549;p55" descr="C:\Users\admin\Desktop\66175766_1336614953152809_5457169778256904192_n.jpg66175766_1336614953152809_5457169778256904192_n"/>
          <p:cNvPicPr preferRelativeResize="0"/>
          <p:nvPr/>
        </p:nvPicPr>
        <p:blipFill rotWithShape="1">
          <a:blip r:embed="rId2"/>
          <a:srcRect/>
          <a:stretch>
            <a:fillRect/>
          </a:stretch>
        </p:blipFill>
        <p:spPr>
          <a:xfrm>
            <a:off x="5988050" y="36830"/>
            <a:ext cx="1957070" cy="1806575"/>
          </a:xfrm>
          <a:prstGeom prst="rect">
            <a:avLst/>
          </a:prstGeom>
          <a:noFill/>
          <a:ln w="9525" cap="flat" cmpd="sng">
            <a:solidFill>
              <a:srgbClr val="B7B7B7"/>
            </a:solidFill>
            <a:prstDash val="solid"/>
            <a:round/>
            <a:headEnd type="none" w="sm" len="sm"/>
            <a:tailEnd type="none" w="sm" len="sm"/>
          </a:ln>
        </p:spPr>
      </p:pic>
      <p:sp>
        <p:nvSpPr>
          <p:cNvPr id="5" name="Google Shape;560;p55"/>
          <p:cNvSpPr txBox="1"/>
          <p:nvPr/>
        </p:nvSpPr>
        <p:spPr>
          <a:xfrm>
            <a:off x="5988050" y="1906905"/>
            <a:ext cx="1957705" cy="532130"/>
          </a:xfrm>
          <a:prstGeom prst="rect">
            <a:avLst/>
          </a:prstGeom>
          <a:noFill/>
          <a:ln>
            <a:noFill/>
          </a:ln>
        </p:spPr>
        <p:txBody>
          <a:bodyPr spcFirstLastPara="1" wrap="square" lIns="91425" tIns="91425" rIns="91425" bIns="91425" anchor="ctr" anchorCtr="0">
            <a:noAutofit/>
          </a:bodyPr>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Hà Thị </a:t>
            </a:r>
            <a:endParaRPr lang="en-US" sz="2200" b="1">
              <a:solidFill>
                <a:srgbClr val="002060"/>
              </a:solidFill>
              <a:latin typeface="Arial" panose="020B0604020202020204" pitchFamily="34" charset="0"/>
              <a:ea typeface="Muli"/>
              <a:cs typeface="Arial" panose="020B0604020202020204" pitchFamily="34" charset="0"/>
              <a:sym typeface="Muli"/>
            </a:endParaRPr>
          </a:p>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Huyền Trang</a:t>
            </a:r>
            <a:endParaRPr lang="en-US" sz="2200" b="1">
              <a:solidFill>
                <a:srgbClr val="002060"/>
              </a:solidFill>
              <a:latin typeface="Arial" panose="020B0604020202020204" pitchFamily="34" charset="0"/>
              <a:ea typeface="Muli"/>
              <a:cs typeface="Arial" panose="020B0604020202020204" pitchFamily="34" charset="0"/>
              <a:sym typeface="Muli"/>
            </a:endParaRPr>
          </a:p>
        </p:txBody>
      </p:sp>
      <p:grpSp>
        <p:nvGrpSpPr>
          <p:cNvPr id="1" name="Group 0"/>
          <p:cNvGrpSpPr/>
          <p:nvPr/>
        </p:nvGrpSpPr>
        <p:grpSpPr>
          <a:xfrm>
            <a:off x="298450" y="2578100"/>
            <a:ext cx="8629015" cy="2402840"/>
            <a:chOff x="417" y="2810"/>
            <a:chExt cx="13589" cy="3784"/>
          </a:xfrm>
        </p:grpSpPr>
        <p:pic>
          <p:nvPicPr>
            <p:cNvPr id="2" name="Google Shape;549;p55" descr="C:\Users\admin\Desktop\71271170_414712432582302_2130851211052580864_n.jpg71271170_414712432582302_2130851211052580864_n"/>
            <p:cNvPicPr preferRelativeResize="0"/>
            <p:nvPr/>
          </p:nvPicPr>
          <p:blipFill rotWithShape="1">
            <a:blip r:embed="rId3"/>
            <a:srcRect/>
            <a:stretch>
              <a:fillRect/>
            </a:stretch>
          </p:blipFill>
          <p:spPr>
            <a:xfrm>
              <a:off x="11151" y="2810"/>
              <a:ext cx="2628" cy="2628"/>
            </a:xfrm>
            <a:prstGeom prst="rect">
              <a:avLst/>
            </a:prstGeom>
            <a:noFill/>
            <a:ln w="9525" cap="flat" cmpd="sng">
              <a:solidFill>
                <a:srgbClr val="B7B7B7"/>
              </a:solidFill>
              <a:prstDash val="solid"/>
              <a:round/>
              <a:headEnd type="none" w="sm" len="sm"/>
              <a:tailEnd type="none" w="sm" len="sm"/>
            </a:ln>
          </p:spPr>
        </p:pic>
        <p:pic>
          <p:nvPicPr>
            <p:cNvPr id="4" name="Google Shape;550;p55" descr="C:\Users\admin\Desktop\71108526_666490060515516_8864177707072618496_n.jpg71108526_666490060515516_8864177707072618496_n"/>
            <p:cNvPicPr preferRelativeResize="0"/>
            <p:nvPr/>
          </p:nvPicPr>
          <p:blipFill rotWithShape="1">
            <a:blip r:embed="rId4"/>
            <a:srcRect/>
            <a:stretch>
              <a:fillRect/>
            </a:stretch>
          </p:blipFill>
          <p:spPr>
            <a:xfrm>
              <a:off x="4132" y="2810"/>
              <a:ext cx="2627" cy="2628"/>
            </a:xfrm>
            <a:prstGeom prst="rect">
              <a:avLst/>
            </a:prstGeom>
            <a:noFill/>
            <a:ln w="9525" cap="flat" cmpd="sng">
              <a:solidFill>
                <a:srgbClr val="B7B7B7"/>
              </a:solidFill>
              <a:prstDash val="solid"/>
              <a:round/>
              <a:headEnd type="none" w="sm" len="sm"/>
              <a:tailEnd type="none" w="sm" len="sm"/>
            </a:ln>
          </p:spPr>
        </p:pic>
        <p:pic>
          <p:nvPicPr>
            <p:cNvPr id="7" name="Google Shape;551;p55" descr="C:\Users\admin\Desktop\70714994_1123105884545271_3982825947853225984_n.jpg70714994_1123105884545271_3982825947853225984_n"/>
            <p:cNvPicPr preferRelativeResize="0"/>
            <p:nvPr/>
          </p:nvPicPr>
          <p:blipFill rotWithShape="1">
            <a:blip r:embed="rId5"/>
            <a:srcRect/>
            <a:stretch>
              <a:fillRect/>
            </a:stretch>
          </p:blipFill>
          <p:spPr>
            <a:xfrm>
              <a:off x="7641" y="2810"/>
              <a:ext cx="2628" cy="2628"/>
            </a:xfrm>
            <a:prstGeom prst="rect">
              <a:avLst/>
            </a:prstGeom>
            <a:noFill/>
            <a:ln w="9525" cap="flat" cmpd="sng">
              <a:solidFill>
                <a:srgbClr val="B7B7B7"/>
              </a:solidFill>
              <a:prstDash val="solid"/>
              <a:round/>
              <a:headEnd type="none" w="sm" len="sm"/>
              <a:tailEnd type="none" w="sm" len="sm"/>
            </a:ln>
          </p:spPr>
        </p:pic>
        <p:pic>
          <p:nvPicPr>
            <p:cNvPr id="8" name="Google Shape;552;p55" descr="C:\Users\admin\Desktop\64949202_644751425996462_4995916760549949440_n.jpg64949202_644751425996462_4995916760549949440_n"/>
            <p:cNvPicPr preferRelativeResize="0"/>
            <p:nvPr/>
          </p:nvPicPr>
          <p:blipFill rotWithShape="1">
            <a:blip r:embed="rId6"/>
            <a:srcRect/>
            <a:stretch>
              <a:fillRect/>
            </a:stretch>
          </p:blipFill>
          <p:spPr>
            <a:xfrm>
              <a:off x="622" y="2810"/>
              <a:ext cx="2630" cy="2628"/>
            </a:xfrm>
            <a:prstGeom prst="rect">
              <a:avLst/>
            </a:prstGeom>
            <a:noFill/>
            <a:ln w="9525" cap="flat" cmpd="sng">
              <a:solidFill>
                <a:srgbClr val="B7B7B7"/>
              </a:solidFill>
              <a:prstDash val="solid"/>
              <a:round/>
              <a:headEnd type="none" w="sm" len="sm"/>
              <a:tailEnd type="none" w="sm" len="sm"/>
            </a:ln>
          </p:spPr>
        </p:pic>
        <p:sp>
          <p:nvSpPr>
            <p:cNvPr id="9" name="Google Shape;557;p55"/>
            <p:cNvSpPr txBox="1"/>
            <p:nvPr/>
          </p:nvSpPr>
          <p:spPr>
            <a:xfrm>
              <a:off x="417" y="5578"/>
              <a:ext cx="3083" cy="1015"/>
            </a:xfrm>
            <a:prstGeom prst="rect">
              <a:avLst/>
            </a:prstGeom>
            <a:noFill/>
            <a:ln>
              <a:noFill/>
            </a:ln>
          </p:spPr>
          <p:txBody>
            <a:bodyPr spcFirstLastPara="1" wrap="square" lIns="91425" tIns="91425" rIns="91425" bIns="91425" anchor="ctr" anchorCtr="0">
              <a:noAutofit/>
            </a:bodyPr>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Trần Thị </a:t>
              </a:r>
              <a:endParaRPr lang="en-US" sz="2200" b="1">
                <a:solidFill>
                  <a:srgbClr val="002060"/>
                </a:solidFill>
                <a:latin typeface="Arial" panose="020B0604020202020204" pitchFamily="34" charset="0"/>
                <a:ea typeface="Muli"/>
                <a:cs typeface="Arial" panose="020B0604020202020204" pitchFamily="34" charset="0"/>
                <a:sym typeface="Muli"/>
              </a:endParaRPr>
            </a:p>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Bích Trâm</a:t>
              </a:r>
              <a:endParaRPr lang="en-US" sz="2200" b="1">
                <a:solidFill>
                  <a:srgbClr val="002060"/>
                </a:solidFill>
                <a:latin typeface="Arial" panose="020B0604020202020204" pitchFamily="34" charset="0"/>
                <a:ea typeface="Muli"/>
                <a:cs typeface="Arial" panose="020B0604020202020204" pitchFamily="34" charset="0"/>
                <a:sym typeface="Muli"/>
              </a:endParaRPr>
            </a:p>
          </p:txBody>
        </p:sp>
        <p:sp>
          <p:nvSpPr>
            <p:cNvPr id="10" name="Google Shape;560;p55"/>
            <p:cNvSpPr txBox="1"/>
            <p:nvPr/>
          </p:nvSpPr>
          <p:spPr>
            <a:xfrm>
              <a:off x="3904" y="5578"/>
              <a:ext cx="3083" cy="1016"/>
            </a:xfrm>
            <a:prstGeom prst="rect">
              <a:avLst/>
            </a:prstGeom>
            <a:noFill/>
            <a:ln>
              <a:noFill/>
            </a:ln>
          </p:spPr>
          <p:txBody>
            <a:bodyPr spcFirstLastPara="1" wrap="square" lIns="91425" tIns="91425" rIns="91425" bIns="91425" anchor="ctr" anchorCtr="0">
              <a:noAutofit/>
            </a:bodyPr>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Nguyễn </a:t>
              </a:r>
              <a:endParaRPr lang="en-US" sz="2200" b="1">
                <a:solidFill>
                  <a:srgbClr val="002060"/>
                </a:solidFill>
                <a:latin typeface="Arial" panose="020B0604020202020204" pitchFamily="34" charset="0"/>
                <a:ea typeface="Muli"/>
                <a:cs typeface="Arial" panose="020B0604020202020204" pitchFamily="34" charset="0"/>
                <a:sym typeface="Muli"/>
              </a:endParaRPr>
            </a:p>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Thị Thực</a:t>
              </a:r>
              <a:endParaRPr lang="en-US" sz="2200" b="1">
                <a:solidFill>
                  <a:srgbClr val="002060"/>
                </a:solidFill>
                <a:latin typeface="Arial" panose="020B0604020202020204" pitchFamily="34" charset="0"/>
                <a:ea typeface="Muli"/>
                <a:cs typeface="Arial" panose="020B0604020202020204" pitchFamily="34" charset="0"/>
                <a:sym typeface="Muli"/>
              </a:endParaRPr>
            </a:p>
          </p:txBody>
        </p:sp>
        <p:sp>
          <p:nvSpPr>
            <p:cNvPr id="11" name="Google Shape;563;p55"/>
            <p:cNvSpPr txBox="1"/>
            <p:nvPr/>
          </p:nvSpPr>
          <p:spPr>
            <a:xfrm>
              <a:off x="7413" y="5578"/>
              <a:ext cx="3083" cy="1015"/>
            </a:xfrm>
            <a:prstGeom prst="rect">
              <a:avLst/>
            </a:prstGeom>
            <a:noFill/>
            <a:ln>
              <a:noFill/>
            </a:ln>
          </p:spPr>
          <p:txBody>
            <a:bodyPr spcFirstLastPara="1" wrap="square" lIns="91425" tIns="91425" rIns="91425" bIns="91425" anchor="ctr" anchorCtr="0">
              <a:noAutofit/>
            </a:bodyPr>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Nguyễn </a:t>
              </a:r>
              <a:endParaRPr lang="en-US" sz="2200" b="1">
                <a:solidFill>
                  <a:srgbClr val="002060"/>
                </a:solidFill>
                <a:latin typeface="Arial" panose="020B0604020202020204" pitchFamily="34" charset="0"/>
                <a:ea typeface="Muli"/>
                <a:cs typeface="Arial" panose="020B0604020202020204" pitchFamily="34" charset="0"/>
                <a:sym typeface="Muli"/>
              </a:endParaRPr>
            </a:p>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Thị Huyền</a:t>
              </a:r>
              <a:endParaRPr lang="en-US" sz="2200" b="1">
                <a:solidFill>
                  <a:srgbClr val="002060"/>
                </a:solidFill>
                <a:latin typeface="Arial" panose="020B0604020202020204" pitchFamily="34" charset="0"/>
                <a:ea typeface="Muli"/>
                <a:cs typeface="Arial" panose="020B0604020202020204" pitchFamily="34" charset="0"/>
                <a:sym typeface="Muli"/>
              </a:endParaRPr>
            </a:p>
          </p:txBody>
        </p:sp>
        <p:sp>
          <p:nvSpPr>
            <p:cNvPr id="12" name="Google Shape;566;p55"/>
            <p:cNvSpPr txBox="1"/>
            <p:nvPr/>
          </p:nvSpPr>
          <p:spPr>
            <a:xfrm>
              <a:off x="10923" y="5578"/>
              <a:ext cx="3083" cy="1016"/>
            </a:xfrm>
            <a:prstGeom prst="rect">
              <a:avLst/>
            </a:prstGeom>
            <a:noFill/>
            <a:ln>
              <a:noFill/>
            </a:ln>
          </p:spPr>
          <p:txBody>
            <a:bodyPr spcFirstLastPara="1" wrap="square" lIns="91425" tIns="91425" rIns="91425" bIns="91425" anchor="ctr" anchorCtr="0">
              <a:noAutofit/>
            </a:bodyPr>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Vũ Thị </a:t>
              </a:r>
              <a:endParaRPr lang="en-US" sz="2200" b="1">
                <a:solidFill>
                  <a:srgbClr val="002060"/>
                </a:solidFill>
                <a:latin typeface="Arial" panose="020B0604020202020204" pitchFamily="34" charset="0"/>
                <a:ea typeface="Muli"/>
                <a:cs typeface="Arial" panose="020B0604020202020204" pitchFamily="34" charset="0"/>
                <a:sym typeface="Muli"/>
              </a:endParaRPr>
            </a:p>
            <a:p>
              <a:pPr marL="0" lvl="0" indent="0" algn="ctr" rtl="0">
                <a:spcBef>
                  <a:spcPts val="0"/>
                </a:spcBef>
                <a:spcAft>
                  <a:spcPts val="0"/>
                </a:spcAft>
                <a:buNone/>
              </a:pPr>
              <a:r>
                <a:rPr lang="en-US" sz="2200" b="1">
                  <a:solidFill>
                    <a:srgbClr val="002060"/>
                  </a:solidFill>
                  <a:latin typeface="Arial" panose="020B0604020202020204" pitchFamily="34" charset="0"/>
                  <a:ea typeface="Muli"/>
                  <a:cs typeface="Arial" panose="020B0604020202020204" pitchFamily="34" charset="0"/>
                  <a:sym typeface="Muli"/>
                </a:rPr>
                <a:t>Lan Hương</a:t>
              </a:r>
              <a:endParaRPr lang="en-US" sz="2200" b="1">
                <a:solidFill>
                  <a:srgbClr val="002060"/>
                </a:solidFill>
                <a:latin typeface="Arial" panose="020B0604020202020204" pitchFamily="34" charset="0"/>
                <a:ea typeface="Muli"/>
                <a:cs typeface="Arial" panose="020B0604020202020204" pitchFamily="34" charset="0"/>
                <a:sym typeface="Muli"/>
              </a:endParaRPr>
            </a:p>
          </p:txBody>
        </p:sp>
      </p:grpSp>
    </p:spTree>
  </p:cSld>
  <p:clrMapOvr>
    <a:masterClrMapping/>
  </p:clrMapOvr>
  <p:transition>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4" name="Picture 3"/>
          <p:cNvPicPr>
            <a:picLocks noChangeAspect="1"/>
          </p:cNvPicPr>
          <p:nvPr/>
        </p:nvPicPr>
        <p:blipFill>
          <a:blip r:embed="rId1"/>
          <a:stretch>
            <a:fillRect/>
          </a:stretch>
        </p:blipFill>
        <p:spPr>
          <a:xfrm>
            <a:off x="2055495" y="1541780"/>
            <a:ext cx="7061835" cy="3601720"/>
          </a:xfrm>
          <a:prstGeom prst="rect">
            <a:avLst/>
          </a:prstGeom>
        </p:spPr>
      </p:pic>
      <p:sp>
        <p:nvSpPr>
          <p:cNvPr id="5" name="Text Box 4"/>
          <p:cNvSpPr txBox="1"/>
          <p:nvPr/>
        </p:nvSpPr>
        <p:spPr>
          <a:xfrm>
            <a:off x="225425" y="-11430"/>
            <a:ext cx="8891905" cy="1938020"/>
          </a:xfrm>
          <a:prstGeom prst="rect">
            <a:avLst/>
          </a:prstGeom>
          <a:noFill/>
        </p:spPr>
        <p:txBody>
          <a:bodyPr wrap="square" rtlCol="0">
            <a:spAutoFit/>
          </a:bodyPr>
          <a:p>
            <a:r>
              <a:rPr lang="en-US" sz="2400" b="1">
                <a:solidFill>
                  <a:srgbClr val="002060"/>
                </a:solidFill>
                <a:latin typeface="Times New Roman" panose="02020603050405020304" charset="0"/>
                <a:cs typeface="Times New Roman" panose="02020603050405020304" charset="0"/>
              </a:rPr>
              <a:t>2. Sỏi Acid uric</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Sỏi uric dễ tan trong nước tiểu có tính kiềm, do đó việc kiềm hóa nước tiểu đóng vai trò quan trọng trong dự phòng sỏi uric. Hạn chế sử dụng đạm động vật và thực phẩm có nhiều purin để tăng pH của nước tiểu.</a:t>
            </a:r>
            <a:endParaRPr lang="en-US" sz="2400">
              <a:solidFill>
                <a:srgbClr val="002060"/>
              </a:solidFill>
              <a:latin typeface="Times New Roman" panose="02020603050405020304" charset="0"/>
              <a:cs typeface="Times New Roman" panose="02020603050405020304" charset="0"/>
            </a:endParaRPr>
          </a:p>
          <a:p>
            <a:endParaRPr lang="en-US" sz="2400">
              <a:solidFill>
                <a:srgbClr val="002060"/>
              </a:solidFill>
              <a:latin typeface="Times New Roman" panose="02020603050405020304" charset="0"/>
              <a:cs typeface="Times New Roman" panose="02020603050405020304" charset="0"/>
            </a:endParaRPr>
          </a:p>
        </p:txBody>
      </p:sp>
      <p:sp>
        <p:nvSpPr>
          <p:cNvPr id="6" name="Text Box 5"/>
          <p:cNvSpPr txBox="1"/>
          <p:nvPr/>
        </p:nvSpPr>
        <p:spPr>
          <a:xfrm>
            <a:off x="298450" y="3251200"/>
            <a:ext cx="1757045" cy="1568450"/>
          </a:xfrm>
          <a:prstGeom prst="rect">
            <a:avLst/>
          </a:prstGeom>
          <a:noFill/>
        </p:spPr>
        <p:txBody>
          <a:bodyPr wrap="square" rtlCol="0">
            <a:spAutoFit/>
          </a:bodyPr>
          <a:p>
            <a:pPr algn="ctr"/>
            <a:r>
              <a:rPr lang="en-US" sz="2400" b="1" i="1">
                <a:solidFill>
                  <a:srgbClr val="002060"/>
                </a:solidFill>
                <a:latin typeface="Times New Roman" panose="02020603050405020304" charset="0"/>
                <a:cs typeface="Times New Roman" panose="02020603050405020304" charset="0"/>
              </a:rPr>
              <a:t>Thực phẩm chứa nhiều purin cần tránh</a:t>
            </a:r>
            <a:endParaRPr lang="en-US" sz="2400" b="1" i="1">
              <a:solidFill>
                <a:srgbClr val="002060"/>
              </a:solidFill>
              <a:latin typeface="Times New Roman" panose="02020603050405020304" charset="0"/>
              <a:cs typeface="Times New Roman" panose="02020603050405020304" charset="0"/>
            </a:endParaRPr>
          </a:p>
        </p:txBody>
      </p:sp>
    </p:spTree>
  </p:cSld>
  <p:clrMapOvr>
    <a:masterClrMapping/>
  </p:clrMapOvr>
  <p:transition>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5" name="Picture 4"/>
          <p:cNvPicPr>
            <a:picLocks noChangeAspect="1"/>
          </p:cNvPicPr>
          <p:nvPr/>
        </p:nvPicPr>
        <p:blipFill>
          <a:blip r:embed="rId1"/>
          <a:stretch>
            <a:fillRect/>
          </a:stretch>
        </p:blipFill>
        <p:spPr>
          <a:xfrm>
            <a:off x="4385310" y="634365"/>
            <a:ext cx="4740275" cy="3559175"/>
          </a:xfrm>
          <a:prstGeom prst="rect">
            <a:avLst/>
          </a:prstGeom>
        </p:spPr>
      </p:pic>
      <p:sp>
        <p:nvSpPr>
          <p:cNvPr id="6" name="Text Box 5"/>
          <p:cNvSpPr txBox="1"/>
          <p:nvPr/>
        </p:nvSpPr>
        <p:spPr>
          <a:xfrm>
            <a:off x="298450" y="347345"/>
            <a:ext cx="4366895" cy="4523105"/>
          </a:xfrm>
          <a:prstGeom prst="rect">
            <a:avLst/>
          </a:prstGeom>
          <a:noFill/>
        </p:spPr>
        <p:txBody>
          <a:bodyPr wrap="square" rtlCol="0">
            <a:spAutoFit/>
          </a:bodyPr>
          <a:p>
            <a:pPr algn="ctr"/>
            <a:r>
              <a:rPr lang="en-US" sz="2400" b="1">
                <a:solidFill>
                  <a:srgbClr val="002060"/>
                </a:solidFill>
                <a:latin typeface="Times New Roman" panose="02020603050405020304" charset="0"/>
                <a:cs typeface="Times New Roman" panose="02020603050405020304" charset="0"/>
                <a:sym typeface="+mn-ea"/>
              </a:rPr>
              <a:t>3. Sỏi Struvit</a:t>
            </a:r>
            <a:endParaRPr lang="en-US" sz="2400">
              <a:solidFill>
                <a:srgbClr val="002060"/>
              </a:solidFill>
              <a:latin typeface="Times New Roman" panose="02020603050405020304" charset="0"/>
              <a:cs typeface="Times New Roman" panose="02020603050405020304" charset="0"/>
            </a:endParaRPr>
          </a:p>
          <a:p>
            <a:pPr algn="ctr"/>
            <a:r>
              <a:rPr lang="en-US" sz="2400">
                <a:solidFill>
                  <a:srgbClr val="002060"/>
                </a:solidFill>
                <a:latin typeface="Times New Roman" panose="02020603050405020304" charset="0"/>
                <a:cs typeface="Times New Roman" panose="02020603050405020304" charset="0"/>
                <a:sym typeface="+mn-ea"/>
              </a:rPr>
              <a:t>Chế độ ăn ít natri cũng giúp hạn chế hình thành sỏi Struvit.</a:t>
            </a:r>
            <a:endParaRPr lang="en-US" sz="2400">
              <a:solidFill>
                <a:srgbClr val="002060"/>
              </a:solidFill>
              <a:latin typeface="Times New Roman" panose="02020603050405020304" charset="0"/>
              <a:cs typeface="Times New Roman" panose="02020603050405020304" charset="0"/>
              <a:sym typeface="+mn-ea"/>
            </a:endParaRPr>
          </a:p>
          <a:p>
            <a:pPr algn="ctr"/>
            <a:endParaRPr lang="en-US" sz="2400">
              <a:solidFill>
                <a:srgbClr val="002060"/>
              </a:solidFill>
              <a:latin typeface="Times New Roman" panose="02020603050405020304" charset="0"/>
              <a:cs typeface="Times New Roman" panose="02020603050405020304" charset="0"/>
            </a:endParaRPr>
          </a:p>
          <a:p>
            <a:pPr algn="ctr"/>
            <a:r>
              <a:rPr lang="en-US" sz="2400" b="1">
                <a:solidFill>
                  <a:srgbClr val="002060"/>
                </a:solidFill>
                <a:latin typeface="Times New Roman" panose="02020603050405020304" charset="0"/>
                <a:cs typeface="Times New Roman" panose="02020603050405020304" charset="0"/>
                <a:sym typeface="+mn-ea"/>
              </a:rPr>
              <a:t>4. Sỏi Cystin</a:t>
            </a:r>
            <a:endParaRPr lang="en-US" sz="2400">
              <a:solidFill>
                <a:srgbClr val="002060"/>
              </a:solidFill>
              <a:latin typeface="Times New Roman" panose="02020603050405020304" charset="0"/>
              <a:cs typeface="Times New Roman" panose="02020603050405020304" charset="0"/>
            </a:endParaRPr>
          </a:p>
          <a:p>
            <a:pPr algn="ctr"/>
            <a:r>
              <a:rPr lang="en-US" sz="2400">
                <a:solidFill>
                  <a:srgbClr val="002060"/>
                </a:solidFill>
                <a:latin typeface="Times New Roman" panose="02020603050405020304" charset="0"/>
                <a:cs typeface="Times New Roman" panose="02020603050405020304" charset="0"/>
                <a:sym typeface="+mn-ea"/>
              </a:rPr>
              <a:t>Ngoại trừ việc bổ sung nước đầy đủ, chưa có một chế độ cụ thể giúp phòng tránh dạng sỏi này. Một số nghiên cứu cho thấy chế độ ăn giúp kiềm hóa nước tiểu và hạn chế đạm động vật cũng giúp hạn chế hình thành sỏi Cystin.</a:t>
            </a:r>
            <a:endParaRPr lang="en-US" sz="2400">
              <a:solidFill>
                <a:srgbClr val="002060"/>
              </a:solidFill>
              <a:latin typeface="Times New Roman" panose="02020603050405020304" charset="0"/>
              <a:cs typeface="Times New Roman" panose="02020603050405020304" charset="0"/>
              <a:sym typeface="+mn-ea"/>
            </a:endParaRPr>
          </a:p>
        </p:txBody>
      </p:sp>
    </p:spTree>
  </p:cSld>
  <p:clrMapOvr>
    <a:masterClrMapping/>
  </p:clrMapOvr>
  <p:transition>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5" name="Picture 4"/>
          <p:cNvPicPr>
            <a:picLocks noChangeAspect="1"/>
          </p:cNvPicPr>
          <p:nvPr/>
        </p:nvPicPr>
        <p:blipFill>
          <a:blip r:embed="rId1"/>
          <a:stretch>
            <a:fillRect/>
          </a:stretch>
        </p:blipFill>
        <p:spPr>
          <a:xfrm>
            <a:off x="6985" y="-15240"/>
            <a:ext cx="9130030" cy="5174615"/>
          </a:xfrm>
          <a:prstGeom prst="rect">
            <a:avLst/>
          </a:prstGeom>
        </p:spPr>
      </p:pic>
      <p:sp>
        <p:nvSpPr>
          <p:cNvPr id="6" name="Text Box 5"/>
          <p:cNvSpPr txBox="1"/>
          <p:nvPr/>
        </p:nvSpPr>
        <p:spPr>
          <a:xfrm>
            <a:off x="422275" y="474345"/>
            <a:ext cx="3472180" cy="1322070"/>
          </a:xfrm>
          <a:prstGeom prst="rect">
            <a:avLst/>
          </a:prstGeom>
          <a:noFill/>
        </p:spPr>
        <p:txBody>
          <a:bodyPr wrap="square" rtlCol="0">
            <a:spAutoFit/>
          </a:bodyPr>
          <a:p>
            <a:pPr algn="ctr"/>
            <a:r>
              <a:rPr lang="en-US" sz="4000" b="1">
                <a:solidFill>
                  <a:srgbClr val="002060"/>
                </a:solidFill>
                <a:latin typeface="Times New Roman" panose="02020603050405020304" charset="0"/>
                <a:cs typeface="Times New Roman" panose="02020603050405020304" charset="0"/>
              </a:rPr>
              <a:t>CÁC THUỐC ĐIỀU TRỊ</a:t>
            </a:r>
            <a:endParaRPr lang="en-US" sz="4000" b="1">
              <a:solidFill>
                <a:srgbClr val="002060"/>
              </a:solidFill>
              <a:latin typeface="Times New Roman" panose="02020603050405020304" charset="0"/>
              <a:cs typeface="Times New Roman" panose="02020603050405020304" charset="0"/>
            </a:endParaRPr>
          </a:p>
        </p:txBody>
      </p:sp>
    </p:spTree>
  </p:cSld>
  <p:clrMapOvr>
    <a:masterClrMapping/>
  </p:clrMapOvr>
  <p:transition>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pPr algn="ctr"/>
            <a:r>
              <a:rPr lang="en-US" sz="3000">
                <a:latin typeface="Times New Roman" panose="02020603050405020304" charset="0"/>
                <a:cs typeface="Times New Roman" panose="02020603050405020304" charset="0"/>
              </a:rPr>
              <a:t>THUỐC </a:t>
            </a:r>
            <a:br>
              <a:rPr lang="en-US" sz="3000">
                <a:latin typeface="Times New Roman" panose="02020603050405020304" charset="0"/>
                <a:cs typeface="Times New Roman" panose="02020603050405020304" charset="0"/>
              </a:rPr>
            </a:br>
            <a:r>
              <a:rPr lang="en-US" sz="3000">
                <a:latin typeface="Times New Roman" panose="02020603050405020304" charset="0"/>
                <a:cs typeface="Times New Roman" panose="02020603050405020304" charset="0"/>
              </a:rPr>
              <a:t>GIẢM ĐAU</a:t>
            </a:r>
            <a:endParaRPr lang="en-US" sz="3000">
              <a:latin typeface="Times New Roman" panose="02020603050405020304" charset="0"/>
              <a:cs typeface="Times New Roman" panose="02020603050405020304" charset="0"/>
            </a:endParaRPr>
          </a:p>
        </p:txBody>
      </p:sp>
      <p:sp>
        <p:nvSpPr>
          <p:cNvPr id="4" name="Slide Number Placeholder 3"/>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10" name="Picture 9" descr="72695732_510727539474490_4369818186443390976_n (2)"/>
          <p:cNvPicPr>
            <a:picLocks noChangeAspect="1"/>
          </p:cNvPicPr>
          <p:nvPr/>
        </p:nvPicPr>
        <p:blipFill>
          <a:blip r:embed="rId1"/>
          <a:stretch>
            <a:fillRect/>
          </a:stretch>
        </p:blipFill>
        <p:spPr>
          <a:xfrm>
            <a:off x="4697095" y="1162685"/>
            <a:ext cx="4334510" cy="2995295"/>
          </a:xfrm>
          <a:prstGeom prst="rect">
            <a:avLst/>
          </a:prstGeom>
        </p:spPr>
      </p:pic>
      <p:sp>
        <p:nvSpPr>
          <p:cNvPr id="3" name="Text Box 2"/>
          <p:cNvSpPr txBox="1"/>
          <p:nvPr/>
        </p:nvSpPr>
        <p:spPr>
          <a:xfrm>
            <a:off x="5904230" y="4312920"/>
            <a:ext cx="1920240" cy="460375"/>
          </a:xfrm>
          <a:prstGeom prst="rect">
            <a:avLst/>
          </a:prstGeom>
          <a:noFill/>
        </p:spPr>
        <p:txBody>
          <a:bodyPr wrap="square" rtlCol="0">
            <a:spAutoFit/>
          </a:bodyPr>
          <a:p>
            <a:r>
              <a:rPr lang="en-US" sz="2400" b="1">
                <a:solidFill>
                  <a:srgbClr val="002060"/>
                </a:solidFill>
              </a:rPr>
              <a:t>1.500đ/ viên</a:t>
            </a:r>
            <a:endParaRPr lang="en-US" sz="2400" b="1">
              <a:solidFill>
                <a:srgbClr val="002060"/>
              </a:solidFill>
            </a:endParaRPr>
          </a:p>
        </p:txBody>
      </p:sp>
      <p:pic>
        <p:nvPicPr>
          <p:cNvPr id="5" name="Picture 4" descr="diclofenac-50mg (2)"/>
          <p:cNvPicPr>
            <a:picLocks noChangeAspect="1"/>
          </p:cNvPicPr>
          <p:nvPr/>
        </p:nvPicPr>
        <p:blipFill>
          <a:blip r:embed="rId2"/>
          <a:stretch>
            <a:fillRect/>
          </a:stretch>
        </p:blipFill>
        <p:spPr>
          <a:xfrm>
            <a:off x="298450" y="1729105"/>
            <a:ext cx="4365625" cy="2583815"/>
          </a:xfrm>
          <a:prstGeom prst="rect">
            <a:avLst/>
          </a:prstGeom>
        </p:spPr>
      </p:pic>
      <p:sp>
        <p:nvSpPr>
          <p:cNvPr id="8" name="Text Box 7"/>
          <p:cNvSpPr txBox="1"/>
          <p:nvPr/>
        </p:nvSpPr>
        <p:spPr>
          <a:xfrm>
            <a:off x="1490980" y="4312920"/>
            <a:ext cx="1981200" cy="460375"/>
          </a:xfrm>
          <a:prstGeom prst="rect">
            <a:avLst/>
          </a:prstGeom>
          <a:noFill/>
        </p:spPr>
        <p:txBody>
          <a:bodyPr wrap="square" rtlCol="0">
            <a:spAutoFit/>
          </a:bodyPr>
          <a:p>
            <a:r>
              <a:rPr lang="en-US" sz="2400" b="1">
                <a:solidFill>
                  <a:srgbClr val="002060"/>
                </a:solidFill>
              </a:rPr>
              <a:t>300đ/ viên</a:t>
            </a:r>
            <a:endParaRPr lang="en-US" sz="2400" b="1">
              <a:solidFill>
                <a:srgbClr val="002060"/>
              </a:solidFill>
            </a:endParaRPr>
          </a:p>
        </p:txBody>
      </p:sp>
    </p:spTree>
  </p:cSld>
  <p:clrMapOvr>
    <a:masterClrMapping/>
  </p:clrMapOvr>
  <p:transition>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399" name="Shape 399"/>
        <p:cNvGrpSpPr/>
        <p:nvPr/>
      </p:nvGrpSpPr>
      <p:grpSpPr>
        <a:xfrm>
          <a:off x="0" y="0"/>
          <a:ext cx="0" cy="0"/>
          <a:chOff x="0" y="0"/>
          <a:chExt cx="0" cy="0"/>
        </a:xfrm>
      </p:grpSpPr>
      <p:sp>
        <p:nvSpPr>
          <p:cNvPr id="14" name="Text Box 13"/>
          <p:cNvSpPr txBox="1"/>
          <p:nvPr/>
        </p:nvSpPr>
        <p:spPr>
          <a:xfrm>
            <a:off x="1284605" y="3505200"/>
            <a:ext cx="1938655" cy="460375"/>
          </a:xfrm>
          <a:prstGeom prst="rect">
            <a:avLst/>
          </a:prstGeom>
          <a:noFill/>
        </p:spPr>
        <p:txBody>
          <a:bodyPr wrap="square" rtlCol="0">
            <a:spAutoFit/>
          </a:bodyPr>
          <a:p>
            <a:r>
              <a:rPr lang="en-US" sz="2400" b="1">
                <a:solidFill>
                  <a:srgbClr val="002060"/>
                </a:solidFill>
              </a:rPr>
              <a:t>3.800đ/viên</a:t>
            </a:r>
            <a:endParaRPr lang="en-US" sz="2400" b="1">
              <a:solidFill>
                <a:srgbClr val="002060"/>
              </a:solidFill>
            </a:endParaRPr>
          </a:p>
        </p:txBody>
      </p:sp>
      <p:pic>
        <p:nvPicPr>
          <p:cNvPr id="9" name="Picture 8" descr="voltaren-0 (2)"/>
          <p:cNvPicPr>
            <a:picLocks noChangeAspect="1"/>
          </p:cNvPicPr>
          <p:nvPr/>
        </p:nvPicPr>
        <p:blipFill>
          <a:blip r:embed="rId1"/>
          <a:stretch>
            <a:fillRect/>
          </a:stretch>
        </p:blipFill>
        <p:spPr>
          <a:xfrm>
            <a:off x="363220" y="480695"/>
            <a:ext cx="4158615" cy="2741930"/>
          </a:xfrm>
          <a:prstGeom prst="rect">
            <a:avLst/>
          </a:prstGeom>
        </p:spPr>
      </p:pic>
      <p:pic>
        <p:nvPicPr>
          <p:cNvPr id="6" name="Picture 5" descr="voltaren-75mg"/>
          <p:cNvPicPr>
            <a:picLocks noChangeAspect="1"/>
          </p:cNvPicPr>
          <p:nvPr/>
        </p:nvPicPr>
        <p:blipFill>
          <a:blip r:embed="rId2"/>
          <a:stretch>
            <a:fillRect/>
          </a:stretch>
        </p:blipFill>
        <p:spPr>
          <a:xfrm>
            <a:off x="4498340" y="480695"/>
            <a:ext cx="4633595" cy="2742565"/>
          </a:xfrm>
          <a:prstGeom prst="rect">
            <a:avLst/>
          </a:prstGeom>
        </p:spPr>
      </p:pic>
      <p:sp>
        <p:nvSpPr>
          <p:cNvPr id="15" name="Text Box 14"/>
          <p:cNvSpPr txBox="1"/>
          <p:nvPr/>
        </p:nvSpPr>
        <p:spPr>
          <a:xfrm>
            <a:off x="5815965" y="3505200"/>
            <a:ext cx="1997710" cy="460375"/>
          </a:xfrm>
          <a:prstGeom prst="rect">
            <a:avLst/>
          </a:prstGeom>
          <a:noFill/>
        </p:spPr>
        <p:txBody>
          <a:bodyPr wrap="square" rtlCol="0">
            <a:spAutoFit/>
          </a:bodyPr>
          <a:p>
            <a:r>
              <a:rPr lang="en-US" sz="2400" b="1">
                <a:solidFill>
                  <a:srgbClr val="002060"/>
                </a:solidFill>
              </a:rPr>
              <a:t>7.000đ/ viên</a:t>
            </a:r>
            <a:endParaRPr lang="en-US" sz="2400" b="1">
              <a:solidFill>
                <a:srgbClr val="002060"/>
              </a:solidFill>
            </a:endParaRPr>
          </a:p>
        </p:txBody>
      </p:sp>
    </p:spTree>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452" name="Shape 452"/>
        <p:cNvGrpSpPr/>
        <p:nvPr/>
      </p:nvGrpSpPr>
      <p:grpSpPr>
        <a:xfrm>
          <a:off x="0" y="0"/>
          <a:ext cx="0" cy="0"/>
          <a:chOff x="0" y="0"/>
          <a:chExt cx="0" cy="0"/>
        </a:xfrm>
      </p:grpSpPr>
      <p:sp>
        <p:nvSpPr>
          <p:cNvPr id="1" name="Title 0"/>
          <p:cNvSpPr/>
          <p:nvPr>
            <p:ph type="title"/>
          </p:nvPr>
        </p:nvSpPr>
        <p:spPr/>
        <p:txBody>
          <a:bodyPr/>
          <a:p>
            <a:pPr algn="ctr"/>
            <a:r>
              <a:rPr lang="en-US" sz="2800">
                <a:latin typeface="Times New Roman" panose="02020603050405020304" charset="0"/>
                <a:cs typeface="Times New Roman" panose="02020603050405020304" charset="0"/>
              </a:rPr>
              <a:t>THUỐC CHỐNG CO THẮT</a:t>
            </a:r>
            <a:endParaRPr lang="en-US" sz="2800">
              <a:latin typeface="Times New Roman" panose="02020603050405020304" charset="0"/>
              <a:cs typeface="Times New Roman" panose="02020603050405020304" charset="0"/>
            </a:endParaRPr>
          </a:p>
        </p:txBody>
      </p:sp>
      <p:pic>
        <p:nvPicPr>
          <p:cNvPr id="6" name="Picture 5" descr="thuoc-spasmaverine_15-3718"/>
          <p:cNvPicPr>
            <a:picLocks noChangeAspect="1"/>
          </p:cNvPicPr>
          <p:nvPr/>
        </p:nvPicPr>
        <p:blipFill>
          <a:blip r:embed="rId1"/>
          <a:stretch>
            <a:fillRect/>
          </a:stretch>
        </p:blipFill>
        <p:spPr>
          <a:xfrm>
            <a:off x="4418965" y="2430780"/>
            <a:ext cx="3720465" cy="2358390"/>
          </a:xfrm>
          <a:prstGeom prst="rect">
            <a:avLst/>
          </a:prstGeom>
        </p:spPr>
      </p:pic>
      <p:sp>
        <p:nvSpPr>
          <p:cNvPr id="7" name="Text Box 6"/>
          <p:cNvSpPr txBox="1"/>
          <p:nvPr/>
        </p:nvSpPr>
        <p:spPr>
          <a:xfrm>
            <a:off x="4841240" y="2044065"/>
            <a:ext cx="2023110" cy="460375"/>
          </a:xfrm>
          <a:prstGeom prst="rect">
            <a:avLst/>
          </a:prstGeom>
          <a:noFill/>
        </p:spPr>
        <p:txBody>
          <a:bodyPr wrap="square" rtlCol="0">
            <a:spAutoFit/>
          </a:bodyPr>
          <a:p>
            <a:r>
              <a:rPr lang="en-US" sz="2400" b="1">
                <a:solidFill>
                  <a:srgbClr val="002060"/>
                </a:solidFill>
              </a:rPr>
              <a:t>1.000đ / viên</a:t>
            </a:r>
            <a:endParaRPr lang="en-US" sz="2400" b="1">
              <a:solidFill>
                <a:srgbClr val="002060"/>
              </a:solidFill>
            </a:endParaRPr>
          </a:p>
        </p:txBody>
      </p:sp>
      <p:sp>
        <p:nvSpPr>
          <p:cNvPr id="8" name="Text Box 7"/>
          <p:cNvSpPr txBox="1"/>
          <p:nvPr/>
        </p:nvSpPr>
        <p:spPr>
          <a:xfrm>
            <a:off x="4609465" y="4664710"/>
            <a:ext cx="2185670" cy="460375"/>
          </a:xfrm>
          <a:prstGeom prst="rect">
            <a:avLst/>
          </a:prstGeom>
          <a:noFill/>
        </p:spPr>
        <p:txBody>
          <a:bodyPr wrap="square" rtlCol="0">
            <a:spAutoFit/>
          </a:bodyPr>
          <a:p>
            <a:r>
              <a:rPr lang="en-US" sz="2400" b="1">
                <a:solidFill>
                  <a:srgbClr val="002060"/>
                </a:solidFill>
              </a:rPr>
              <a:t>1.000đ / viên</a:t>
            </a:r>
            <a:endParaRPr lang="en-US" sz="2400" b="1">
              <a:solidFill>
                <a:srgbClr val="002060"/>
              </a:solidFill>
            </a:endParaRPr>
          </a:p>
        </p:txBody>
      </p:sp>
      <p:sp>
        <p:nvSpPr>
          <p:cNvPr id="10" name="Text Box 9"/>
          <p:cNvSpPr txBox="1"/>
          <p:nvPr/>
        </p:nvSpPr>
        <p:spPr>
          <a:xfrm>
            <a:off x="1051560" y="4204335"/>
            <a:ext cx="2080895" cy="460375"/>
          </a:xfrm>
          <a:prstGeom prst="rect">
            <a:avLst/>
          </a:prstGeom>
          <a:noFill/>
        </p:spPr>
        <p:txBody>
          <a:bodyPr wrap="square" rtlCol="0">
            <a:spAutoFit/>
          </a:bodyPr>
          <a:p>
            <a:pPr algn="ctr"/>
            <a:r>
              <a:rPr lang="en-US" sz="2400" b="1">
                <a:solidFill>
                  <a:srgbClr val="002060"/>
                </a:solidFill>
              </a:rPr>
              <a:t>1.500đ / viên</a:t>
            </a:r>
            <a:endParaRPr lang="en-US" sz="2400" b="1">
              <a:solidFill>
                <a:srgbClr val="002060"/>
              </a:solidFill>
            </a:endParaRPr>
          </a:p>
        </p:txBody>
      </p:sp>
      <p:pic>
        <p:nvPicPr>
          <p:cNvPr id="9" name="Picture 8" descr="00005377-no-spa-forte-80mg-7873-5c1b_large (2)"/>
          <p:cNvPicPr>
            <a:picLocks noChangeAspect="1"/>
          </p:cNvPicPr>
          <p:nvPr/>
        </p:nvPicPr>
        <p:blipFill>
          <a:blip r:embed="rId2"/>
          <a:stretch>
            <a:fillRect/>
          </a:stretch>
        </p:blipFill>
        <p:spPr>
          <a:xfrm>
            <a:off x="260985" y="1559560"/>
            <a:ext cx="4157980" cy="2406650"/>
          </a:xfrm>
          <a:prstGeom prst="rect">
            <a:avLst/>
          </a:prstGeom>
        </p:spPr>
      </p:pic>
      <p:pic>
        <p:nvPicPr>
          <p:cNvPr id="12" name="Picture 11" descr="9-2 (2)"/>
          <p:cNvPicPr>
            <a:picLocks noChangeAspect="1"/>
          </p:cNvPicPr>
          <p:nvPr/>
        </p:nvPicPr>
        <p:blipFill>
          <a:blip r:embed="rId3"/>
          <a:stretch>
            <a:fillRect/>
          </a:stretch>
        </p:blipFill>
        <p:spPr>
          <a:xfrm>
            <a:off x="5396230" y="15240"/>
            <a:ext cx="3422650" cy="2327275"/>
          </a:xfrm>
          <a:prstGeom prst="rect">
            <a:avLst/>
          </a:prstGeom>
        </p:spPr>
      </p:pic>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430" name="Shape 430"/>
        <p:cNvGrpSpPr/>
        <p:nvPr/>
      </p:nvGrpSpPr>
      <p:grpSpPr>
        <a:xfrm>
          <a:off x="0" y="0"/>
          <a:ext cx="0" cy="0"/>
          <a:chOff x="0" y="0"/>
          <a:chExt cx="0" cy="0"/>
        </a:xfrm>
      </p:grpSpPr>
      <p:pic>
        <p:nvPicPr>
          <p:cNvPr id="2" name="Picture 1" descr="word-image-206"/>
          <p:cNvPicPr>
            <a:picLocks noChangeAspect="1"/>
          </p:cNvPicPr>
          <p:nvPr/>
        </p:nvPicPr>
        <p:blipFill>
          <a:blip r:embed="rId1"/>
          <a:stretch>
            <a:fillRect/>
          </a:stretch>
        </p:blipFill>
        <p:spPr>
          <a:xfrm>
            <a:off x="2894330" y="2334260"/>
            <a:ext cx="6099810" cy="2278380"/>
          </a:xfrm>
          <a:prstGeom prst="rect">
            <a:avLst/>
          </a:prstGeom>
        </p:spPr>
      </p:pic>
      <p:pic>
        <p:nvPicPr>
          <p:cNvPr id="3" name="Picture 2" descr="thuoc-meteospasmyl-cong-dung-gia-bao-nhieu-3"/>
          <p:cNvPicPr>
            <a:picLocks noChangeAspect="1"/>
          </p:cNvPicPr>
          <p:nvPr/>
        </p:nvPicPr>
        <p:blipFill>
          <a:blip r:embed="rId2"/>
          <a:stretch>
            <a:fillRect/>
          </a:stretch>
        </p:blipFill>
        <p:spPr>
          <a:xfrm>
            <a:off x="248920" y="263525"/>
            <a:ext cx="5492750" cy="2689225"/>
          </a:xfrm>
          <a:prstGeom prst="rect">
            <a:avLst/>
          </a:prstGeom>
        </p:spPr>
      </p:pic>
      <p:sp>
        <p:nvSpPr>
          <p:cNvPr id="14" name="Text Box 13"/>
          <p:cNvSpPr txBox="1"/>
          <p:nvPr/>
        </p:nvSpPr>
        <p:spPr>
          <a:xfrm>
            <a:off x="5133340" y="4529455"/>
            <a:ext cx="1917700" cy="460375"/>
          </a:xfrm>
          <a:prstGeom prst="rect">
            <a:avLst/>
          </a:prstGeom>
          <a:noFill/>
        </p:spPr>
        <p:txBody>
          <a:bodyPr wrap="square" rtlCol="0">
            <a:spAutoFit/>
          </a:bodyPr>
          <a:p>
            <a:r>
              <a:rPr lang="en-US" sz="2400" b="1">
                <a:solidFill>
                  <a:srgbClr val="002060"/>
                </a:solidFill>
              </a:rPr>
              <a:t>1.000đ/viên</a:t>
            </a:r>
            <a:endParaRPr lang="en-US" sz="2400" b="1">
              <a:solidFill>
                <a:srgbClr val="002060"/>
              </a:solidFill>
            </a:endParaRPr>
          </a:p>
        </p:txBody>
      </p:sp>
      <p:sp>
        <p:nvSpPr>
          <p:cNvPr id="1" name="Text Box 0"/>
          <p:cNvSpPr txBox="1"/>
          <p:nvPr/>
        </p:nvSpPr>
        <p:spPr>
          <a:xfrm>
            <a:off x="4679950" y="770255"/>
            <a:ext cx="1917700" cy="460375"/>
          </a:xfrm>
          <a:prstGeom prst="rect">
            <a:avLst/>
          </a:prstGeom>
          <a:noFill/>
        </p:spPr>
        <p:txBody>
          <a:bodyPr wrap="square" rtlCol="0">
            <a:spAutoFit/>
          </a:bodyPr>
          <a:p>
            <a:r>
              <a:rPr lang="en-US" sz="2400" b="1">
                <a:solidFill>
                  <a:srgbClr val="002060"/>
                </a:solidFill>
              </a:rPr>
              <a:t>4.000đ/viên</a:t>
            </a:r>
            <a:endParaRPr lang="en-US" sz="2400" b="1">
              <a:solidFill>
                <a:srgbClr val="002060"/>
              </a:solidFill>
            </a:endParaRPr>
          </a:p>
        </p:txBody>
      </p:sp>
    </p:spTree>
  </p:cSld>
  <p:clrMapOvr>
    <a:masterClrMapping/>
  </p:clrMapOvr>
  <p:transition>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316" name="Shape 316"/>
        <p:cNvGrpSpPr/>
        <p:nvPr/>
      </p:nvGrpSpPr>
      <p:grpSpPr>
        <a:xfrm>
          <a:off x="0" y="0"/>
          <a:ext cx="0" cy="0"/>
          <a:chOff x="0" y="0"/>
          <a:chExt cx="0" cy="0"/>
        </a:xfrm>
      </p:grpSpPr>
      <p:sp>
        <p:nvSpPr>
          <p:cNvPr id="1" name="Title 0"/>
          <p:cNvSpPr/>
          <p:nvPr>
            <p:ph type="title"/>
          </p:nvPr>
        </p:nvSpPr>
        <p:spPr/>
        <p:txBody>
          <a:bodyPr/>
          <a:p>
            <a:pPr algn="ctr"/>
            <a:r>
              <a:rPr lang="en-US" sz="3000">
                <a:latin typeface="Times New Roman" panose="02020603050405020304" charset="0"/>
                <a:cs typeface="Times New Roman" panose="02020603050405020304" charset="0"/>
              </a:rPr>
              <a:t>THUỐC </a:t>
            </a:r>
            <a:br>
              <a:rPr lang="en-US" sz="3000">
                <a:latin typeface="Times New Roman" panose="02020603050405020304" charset="0"/>
                <a:cs typeface="Times New Roman" panose="02020603050405020304" charset="0"/>
              </a:rPr>
            </a:br>
            <a:r>
              <a:rPr lang="en-US" sz="3000">
                <a:latin typeface="Times New Roman" panose="02020603050405020304" charset="0"/>
                <a:cs typeface="Times New Roman" panose="02020603050405020304" charset="0"/>
              </a:rPr>
              <a:t>KHÁNG SINH</a:t>
            </a:r>
            <a:endParaRPr lang="en-US" sz="3000">
              <a:latin typeface="Times New Roman" panose="02020603050405020304" charset="0"/>
              <a:cs typeface="Times New Roman" panose="02020603050405020304" charset="0"/>
            </a:endParaRPr>
          </a:p>
        </p:txBody>
      </p:sp>
      <p:sp>
        <p:nvSpPr>
          <p:cNvPr id="14" name="Text Box 13"/>
          <p:cNvSpPr txBox="1"/>
          <p:nvPr/>
        </p:nvSpPr>
        <p:spPr>
          <a:xfrm>
            <a:off x="1225550" y="4398645"/>
            <a:ext cx="2123440" cy="460375"/>
          </a:xfrm>
          <a:prstGeom prst="rect">
            <a:avLst/>
          </a:prstGeom>
          <a:noFill/>
        </p:spPr>
        <p:txBody>
          <a:bodyPr wrap="square" rtlCol="0">
            <a:spAutoFit/>
          </a:bodyPr>
          <a:p>
            <a:r>
              <a:rPr lang="en-US" sz="2400" b="1">
                <a:solidFill>
                  <a:srgbClr val="002060"/>
                </a:solidFill>
              </a:rPr>
              <a:t>7.000đ/viên</a:t>
            </a:r>
            <a:endParaRPr lang="en-US" sz="2400" b="1">
              <a:solidFill>
                <a:srgbClr val="002060"/>
              </a:solidFill>
            </a:endParaRPr>
          </a:p>
        </p:txBody>
      </p:sp>
      <p:pic>
        <p:nvPicPr>
          <p:cNvPr id="5" name="Picture 4" descr="Cefdinir 300 - 900x600"/>
          <p:cNvPicPr>
            <a:picLocks noChangeAspect="1"/>
          </p:cNvPicPr>
          <p:nvPr/>
        </p:nvPicPr>
        <p:blipFill>
          <a:blip r:embed="rId1"/>
          <a:stretch>
            <a:fillRect/>
          </a:stretch>
        </p:blipFill>
        <p:spPr>
          <a:xfrm>
            <a:off x="4597400" y="121920"/>
            <a:ext cx="4493260" cy="2527300"/>
          </a:xfrm>
          <a:prstGeom prst="rect">
            <a:avLst/>
          </a:prstGeom>
        </p:spPr>
      </p:pic>
      <p:sp>
        <p:nvSpPr>
          <p:cNvPr id="6" name="Text Box 5"/>
          <p:cNvSpPr txBox="1"/>
          <p:nvPr/>
        </p:nvSpPr>
        <p:spPr>
          <a:xfrm>
            <a:off x="6993890" y="192405"/>
            <a:ext cx="2096770" cy="460375"/>
          </a:xfrm>
          <a:prstGeom prst="rect">
            <a:avLst/>
          </a:prstGeom>
          <a:noFill/>
        </p:spPr>
        <p:txBody>
          <a:bodyPr wrap="square" rtlCol="0">
            <a:spAutoFit/>
          </a:bodyPr>
          <a:p>
            <a:r>
              <a:rPr lang="en-US" sz="2400" b="1">
                <a:solidFill>
                  <a:srgbClr val="002060"/>
                </a:solidFill>
              </a:rPr>
              <a:t>12.000đ/viên</a:t>
            </a:r>
            <a:endParaRPr lang="en-US" sz="2400" b="1">
              <a:solidFill>
                <a:srgbClr val="002060"/>
              </a:solidFill>
            </a:endParaRPr>
          </a:p>
        </p:txBody>
      </p:sp>
      <p:pic>
        <p:nvPicPr>
          <p:cNvPr id="8" name="Picture 7" descr="thuoc-khang-sinh-atasic-200mg-cefixim-200mg-hop-3-vi-x-10-vien-0 (2)"/>
          <p:cNvPicPr>
            <a:picLocks noChangeAspect="1"/>
          </p:cNvPicPr>
          <p:nvPr/>
        </p:nvPicPr>
        <p:blipFill>
          <a:blip r:embed="rId2"/>
          <a:stretch>
            <a:fillRect/>
          </a:stretch>
        </p:blipFill>
        <p:spPr>
          <a:xfrm>
            <a:off x="4120515" y="2649220"/>
            <a:ext cx="3635375" cy="2486660"/>
          </a:xfrm>
          <a:prstGeom prst="rect">
            <a:avLst/>
          </a:prstGeom>
        </p:spPr>
      </p:pic>
      <p:sp>
        <p:nvSpPr>
          <p:cNvPr id="9" name="Text Box 8"/>
          <p:cNvSpPr txBox="1"/>
          <p:nvPr/>
        </p:nvSpPr>
        <p:spPr>
          <a:xfrm>
            <a:off x="7120255" y="3733165"/>
            <a:ext cx="1970405" cy="460375"/>
          </a:xfrm>
          <a:prstGeom prst="rect">
            <a:avLst/>
          </a:prstGeom>
          <a:noFill/>
        </p:spPr>
        <p:txBody>
          <a:bodyPr wrap="square" rtlCol="0">
            <a:spAutoFit/>
          </a:bodyPr>
          <a:p>
            <a:r>
              <a:rPr lang="en-US" sz="2400" b="1">
                <a:solidFill>
                  <a:srgbClr val="002060"/>
                </a:solidFill>
              </a:rPr>
              <a:t>2.500đ/viên</a:t>
            </a:r>
            <a:endParaRPr lang="en-US" sz="2400" b="1">
              <a:solidFill>
                <a:srgbClr val="002060"/>
              </a:solidFill>
            </a:endParaRPr>
          </a:p>
        </p:txBody>
      </p:sp>
      <p:pic>
        <p:nvPicPr>
          <p:cNvPr id="11" name="Picture 10" descr="00001673-cefdinir-300-6322-5b97_large (2)"/>
          <p:cNvPicPr>
            <a:picLocks noChangeAspect="1"/>
          </p:cNvPicPr>
          <p:nvPr/>
        </p:nvPicPr>
        <p:blipFill>
          <a:blip r:embed="rId3"/>
          <a:stretch>
            <a:fillRect/>
          </a:stretch>
        </p:blipFill>
        <p:spPr>
          <a:xfrm>
            <a:off x="321310" y="1769110"/>
            <a:ext cx="4344670" cy="2729230"/>
          </a:xfrm>
          <a:prstGeom prst="rect">
            <a:avLst/>
          </a:prstGeom>
        </p:spPr>
      </p:pic>
    </p:spTree>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406" name="Shape 406"/>
        <p:cNvGrpSpPr/>
        <p:nvPr/>
      </p:nvGrpSpPr>
      <p:grpSpPr>
        <a:xfrm>
          <a:off x="0" y="0"/>
          <a:ext cx="0" cy="0"/>
          <a:chOff x="0" y="0"/>
          <a:chExt cx="0" cy="0"/>
        </a:xfrm>
      </p:grpSpPr>
      <p:pic>
        <p:nvPicPr>
          <p:cNvPr id="1" name="Picture 0" descr="Ofcin-200mg"/>
          <p:cNvPicPr>
            <a:picLocks noChangeAspect="1"/>
          </p:cNvPicPr>
          <p:nvPr/>
        </p:nvPicPr>
        <p:blipFill>
          <a:blip r:embed="rId1"/>
          <a:stretch>
            <a:fillRect/>
          </a:stretch>
        </p:blipFill>
        <p:spPr>
          <a:xfrm>
            <a:off x="342265" y="113665"/>
            <a:ext cx="3575050" cy="2327910"/>
          </a:xfrm>
          <a:prstGeom prst="rect">
            <a:avLst/>
          </a:prstGeom>
        </p:spPr>
      </p:pic>
      <p:pic>
        <p:nvPicPr>
          <p:cNvPr id="2" name="Picture 1" descr="thuoc-Cifga_11-21819"/>
          <p:cNvPicPr>
            <a:picLocks noChangeAspect="1"/>
          </p:cNvPicPr>
          <p:nvPr/>
        </p:nvPicPr>
        <p:blipFill>
          <a:blip r:embed="rId2"/>
          <a:stretch>
            <a:fillRect/>
          </a:stretch>
        </p:blipFill>
        <p:spPr>
          <a:xfrm>
            <a:off x="5092700" y="2441575"/>
            <a:ext cx="3823335" cy="2736215"/>
          </a:xfrm>
          <a:prstGeom prst="rect">
            <a:avLst/>
          </a:prstGeom>
        </p:spPr>
      </p:pic>
      <p:sp>
        <p:nvSpPr>
          <p:cNvPr id="3" name="Text Box 2"/>
          <p:cNvSpPr txBox="1"/>
          <p:nvPr/>
        </p:nvSpPr>
        <p:spPr>
          <a:xfrm>
            <a:off x="3916680" y="936625"/>
            <a:ext cx="1243965" cy="829945"/>
          </a:xfrm>
          <a:prstGeom prst="rect">
            <a:avLst/>
          </a:prstGeom>
          <a:noFill/>
        </p:spPr>
        <p:txBody>
          <a:bodyPr wrap="square" rtlCol="0">
            <a:spAutoFit/>
          </a:bodyPr>
          <a:p>
            <a:pPr algn="ctr"/>
            <a:r>
              <a:rPr lang="en-US" sz="2400" b="1">
                <a:solidFill>
                  <a:srgbClr val="002060"/>
                </a:solidFill>
              </a:rPr>
              <a:t>1.000đ/ viên</a:t>
            </a:r>
            <a:endParaRPr lang="en-US" sz="2400" b="1">
              <a:solidFill>
                <a:srgbClr val="002060"/>
              </a:solidFill>
            </a:endParaRPr>
          </a:p>
        </p:txBody>
      </p:sp>
      <p:sp>
        <p:nvSpPr>
          <p:cNvPr id="4" name="Text Box 3"/>
          <p:cNvSpPr txBox="1"/>
          <p:nvPr/>
        </p:nvSpPr>
        <p:spPr>
          <a:xfrm>
            <a:off x="6267450" y="4475480"/>
            <a:ext cx="2296160" cy="460375"/>
          </a:xfrm>
          <a:prstGeom prst="rect">
            <a:avLst/>
          </a:prstGeom>
          <a:noFill/>
        </p:spPr>
        <p:txBody>
          <a:bodyPr wrap="square" rtlCol="0">
            <a:spAutoFit/>
          </a:bodyPr>
          <a:p>
            <a:pPr algn="ctr"/>
            <a:r>
              <a:rPr lang="en-US" sz="2400" b="1">
                <a:solidFill>
                  <a:srgbClr val="002060"/>
                </a:solidFill>
              </a:rPr>
              <a:t>1.500đ/viên</a:t>
            </a:r>
            <a:endParaRPr lang="en-US" sz="2400" b="1">
              <a:solidFill>
                <a:srgbClr val="002060"/>
              </a:solidFill>
            </a:endParaRPr>
          </a:p>
        </p:txBody>
      </p:sp>
      <p:pic>
        <p:nvPicPr>
          <p:cNvPr id="5" name="Picture 4" descr="Cipro 500_l"/>
          <p:cNvPicPr>
            <a:picLocks noChangeAspect="1"/>
          </p:cNvPicPr>
          <p:nvPr/>
        </p:nvPicPr>
        <p:blipFill>
          <a:blip r:embed="rId3"/>
          <a:stretch>
            <a:fillRect/>
          </a:stretch>
        </p:blipFill>
        <p:spPr>
          <a:xfrm>
            <a:off x="5224145" y="12700"/>
            <a:ext cx="3560445" cy="2677795"/>
          </a:xfrm>
          <a:prstGeom prst="rect">
            <a:avLst/>
          </a:prstGeom>
        </p:spPr>
      </p:pic>
      <p:sp>
        <p:nvSpPr>
          <p:cNvPr id="6" name="Text Box 5"/>
          <p:cNvSpPr txBox="1"/>
          <p:nvPr/>
        </p:nvSpPr>
        <p:spPr>
          <a:xfrm>
            <a:off x="7249160" y="558800"/>
            <a:ext cx="1939290" cy="460375"/>
          </a:xfrm>
          <a:prstGeom prst="rect">
            <a:avLst/>
          </a:prstGeom>
          <a:noFill/>
        </p:spPr>
        <p:txBody>
          <a:bodyPr wrap="square" rtlCol="0">
            <a:spAutoFit/>
          </a:bodyPr>
          <a:p>
            <a:r>
              <a:rPr lang="en-US" sz="2400" b="1">
                <a:solidFill>
                  <a:srgbClr val="002060"/>
                </a:solidFill>
              </a:rPr>
              <a:t>1.000đ/viên</a:t>
            </a:r>
            <a:endParaRPr lang="en-US" sz="2400" b="1">
              <a:solidFill>
                <a:srgbClr val="002060"/>
              </a:solidFill>
            </a:endParaRPr>
          </a:p>
        </p:txBody>
      </p:sp>
      <p:pic>
        <p:nvPicPr>
          <p:cNvPr id="8" name="Picture 7" descr="71184830_2114819228813350_640507442060328960_n (2)"/>
          <p:cNvPicPr>
            <a:picLocks noChangeAspect="1"/>
          </p:cNvPicPr>
          <p:nvPr/>
        </p:nvPicPr>
        <p:blipFill>
          <a:blip r:embed="rId4"/>
          <a:stretch>
            <a:fillRect/>
          </a:stretch>
        </p:blipFill>
        <p:spPr>
          <a:xfrm>
            <a:off x="342265" y="2555875"/>
            <a:ext cx="3574415" cy="2447290"/>
          </a:xfrm>
          <a:prstGeom prst="rect">
            <a:avLst/>
          </a:prstGeom>
        </p:spPr>
      </p:pic>
      <p:sp>
        <p:nvSpPr>
          <p:cNvPr id="14" name="Text Box 13"/>
          <p:cNvSpPr txBox="1"/>
          <p:nvPr/>
        </p:nvSpPr>
        <p:spPr>
          <a:xfrm>
            <a:off x="3940175" y="3959225"/>
            <a:ext cx="1263650" cy="829945"/>
          </a:xfrm>
          <a:prstGeom prst="rect">
            <a:avLst/>
          </a:prstGeom>
          <a:noFill/>
        </p:spPr>
        <p:txBody>
          <a:bodyPr wrap="square" rtlCol="0">
            <a:spAutoFit/>
          </a:bodyPr>
          <a:p>
            <a:r>
              <a:rPr lang="en-US" sz="2400" b="1">
                <a:solidFill>
                  <a:srgbClr val="002060"/>
                </a:solidFill>
              </a:rPr>
              <a:t>5.000đ/ viên</a:t>
            </a:r>
            <a:endParaRPr lang="en-US" sz="2400" b="1">
              <a:solidFill>
                <a:srgbClr val="002060"/>
              </a:solidFill>
            </a:endParaRPr>
          </a:p>
        </p:txBody>
      </p:sp>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4" name="Picture 3" descr="cefixim-200mg-vpc-2-700x467"/>
          <p:cNvPicPr>
            <a:picLocks noChangeAspect="1"/>
          </p:cNvPicPr>
          <p:nvPr/>
        </p:nvPicPr>
        <p:blipFill>
          <a:blip r:embed="rId1"/>
          <a:stretch>
            <a:fillRect/>
          </a:stretch>
        </p:blipFill>
        <p:spPr>
          <a:xfrm>
            <a:off x="862330" y="-292100"/>
            <a:ext cx="4209415" cy="2809240"/>
          </a:xfrm>
          <a:prstGeom prst="rect">
            <a:avLst/>
          </a:prstGeom>
        </p:spPr>
      </p:pic>
      <p:sp>
        <p:nvSpPr>
          <p:cNvPr id="14" name="Text Box 13"/>
          <p:cNvSpPr txBox="1"/>
          <p:nvPr/>
        </p:nvSpPr>
        <p:spPr>
          <a:xfrm>
            <a:off x="298450" y="2046605"/>
            <a:ext cx="2024380" cy="460375"/>
          </a:xfrm>
          <a:prstGeom prst="rect">
            <a:avLst/>
          </a:prstGeom>
          <a:noFill/>
        </p:spPr>
        <p:txBody>
          <a:bodyPr wrap="square" rtlCol="0">
            <a:spAutoFit/>
          </a:bodyPr>
          <a:p>
            <a:r>
              <a:rPr lang="en-US" sz="2400" b="1">
                <a:solidFill>
                  <a:srgbClr val="002060"/>
                </a:solidFill>
              </a:rPr>
              <a:t>3.000đ/ viên</a:t>
            </a:r>
            <a:endParaRPr lang="en-US" sz="2400" b="1">
              <a:solidFill>
                <a:srgbClr val="002060"/>
              </a:solidFill>
            </a:endParaRPr>
          </a:p>
        </p:txBody>
      </p:sp>
      <p:pic>
        <p:nvPicPr>
          <p:cNvPr id="9" name="Picture 8" descr="e6dd77500c0d1afd9da59af66e7275e6 (2)"/>
          <p:cNvPicPr>
            <a:picLocks noChangeAspect="1"/>
          </p:cNvPicPr>
          <p:nvPr/>
        </p:nvPicPr>
        <p:blipFill>
          <a:blip r:embed="rId2"/>
          <a:stretch>
            <a:fillRect/>
          </a:stretch>
        </p:blipFill>
        <p:spPr>
          <a:xfrm>
            <a:off x="5269230" y="158115"/>
            <a:ext cx="3792220" cy="1888490"/>
          </a:xfrm>
          <a:prstGeom prst="rect">
            <a:avLst/>
          </a:prstGeom>
        </p:spPr>
      </p:pic>
      <p:sp>
        <p:nvSpPr>
          <p:cNvPr id="10" name="Text Box 9"/>
          <p:cNvSpPr txBox="1"/>
          <p:nvPr/>
        </p:nvSpPr>
        <p:spPr>
          <a:xfrm>
            <a:off x="5756910" y="1887855"/>
            <a:ext cx="2139950" cy="460375"/>
          </a:xfrm>
          <a:prstGeom prst="rect">
            <a:avLst/>
          </a:prstGeom>
          <a:noFill/>
        </p:spPr>
        <p:txBody>
          <a:bodyPr wrap="square" rtlCol="0">
            <a:spAutoFit/>
          </a:bodyPr>
          <a:p>
            <a:r>
              <a:rPr lang="en-US" sz="2400" b="1">
                <a:solidFill>
                  <a:srgbClr val="002060"/>
                </a:solidFill>
              </a:rPr>
              <a:t>2.000đ/ viên</a:t>
            </a:r>
            <a:endParaRPr lang="en-US" sz="2400" b="1">
              <a:solidFill>
                <a:srgbClr val="002060"/>
              </a:solidFill>
            </a:endParaRPr>
          </a:p>
        </p:txBody>
      </p:sp>
      <p:pic>
        <p:nvPicPr>
          <p:cNvPr id="3" name="Picture 2" descr="71400353_2365558857044822_1363344772915265536_n (2)"/>
          <p:cNvPicPr>
            <a:picLocks noChangeAspect="1"/>
          </p:cNvPicPr>
          <p:nvPr/>
        </p:nvPicPr>
        <p:blipFill>
          <a:blip r:embed="rId3"/>
          <a:stretch>
            <a:fillRect/>
          </a:stretch>
        </p:blipFill>
        <p:spPr>
          <a:xfrm>
            <a:off x="5187950" y="2467610"/>
            <a:ext cx="3873500" cy="2352040"/>
          </a:xfrm>
          <a:prstGeom prst="rect">
            <a:avLst/>
          </a:prstGeom>
        </p:spPr>
      </p:pic>
      <p:sp>
        <p:nvSpPr>
          <p:cNvPr id="7" name="Text Box 6"/>
          <p:cNvSpPr txBox="1"/>
          <p:nvPr/>
        </p:nvSpPr>
        <p:spPr>
          <a:xfrm>
            <a:off x="6893560" y="4751070"/>
            <a:ext cx="2013585" cy="460375"/>
          </a:xfrm>
          <a:prstGeom prst="rect">
            <a:avLst/>
          </a:prstGeom>
          <a:noFill/>
        </p:spPr>
        <p:txBody>
          <a:bodyPr wrap="square" rtlCol="0">
            <a:spAutoFit/>
          </a:bodyPr>
          <a:p>
            <a:r>
              <a:rPr lang="en-US" sz="2400" b="1">
                <a:solidFill>
                  <a:srgbClr val="002060"/>
                </a:solidFill>
              </a:rPr>
              <a:t>4.000đ/ viên</a:t>
            </a:r>
            <a:endParaRPr lang="en-US" sz="2400" b="1">
              <a:solidFill>
                <a:srgbClr val="002060"/>
              </a:solidFill>
            </a:endParaRPr>
          </a:p>
        </p:txBody>
      </p:sp>
      <p:pic>
        <p:nvPicPr>
          <p:cNvPr id="12" name="Picture 11" descr="ceftenmax-200mg-2-700x467 (2)"/>
          <p:cNvPicPr>
            <a:picLocks noChangeAspect="1"/>
          </p:cNvPicPr>
          <p:nvPr/>
        </p:nvPicPr>
        <p:blipFill>
          <a:blip r:embed="rId4"/>
          <a:stretch>
            <a:fillRect/>
          </a:stretch>
        </p:blipFill>
        <p:spPr>
          <a:xfrm>
            <a:off x="651510" y="2467610"/>
            <a:ext cx="4420235" cy="2520950"/>
          </a:xfrm>
          <a:prstGeom prst="rect">
            <a:avLst/>
          </a:prstGeom>
        </p:spPr>
      </p:pic>
      <p:sp>
        <p:nvSpPr>
          <p:cNvPr id="15" name="Text Box 14"/>
          <p:cNvSpPr txBox="1"/>
          <p:nvPr/>
        </p:nvSpPr>
        <p:spPr>
          <a:xfrm>
            <a:off x="370205" y="4577715"/>
            <a:ext cx="2278380" cy="460375"/>
          </a:xfrm>
          <a:prstGeom prst="rect">
            <a:avLst/>
          </a:prstGeom>
          <a:noFill/>
        </p:spPr>
        <p:txBody>
          <a:bodyPr wrap="square" rtlCol="0">
            <a:spAutoFit/>
          </a:bodyPr>
          <a:p>
            <a:r>
              <a:rPr lang="en-US" sz="2400" b="1">
                <a:solidFill>
                  <a:srgbClr val="002060"/>
                </a:solidFill>
              </a:rPr>
              <a:t>36.000đ/ viên</a:t>
            </a:r>
            <a:endParaRPr lang="en-US" sz="2400" b="1">
              <a:solidFill>
                <a:srgbClr val="002060"/>
              </a:solidFill>
            </a:endParaRPr>
          </a:p>
        </p:txBody>
      </p:sp>
    </p:spTree>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B7B7"/>
        </a:solidFill>
        <a:effectLst/>
      </p:bgPr>
    </p:bg>
    <p:spTree>
      <p:nvGrpSpPr>
        <p:cNvPr id="914" name="Shape 914"/>
        <p:cNvGrpSpPr/>
        <p:nvPr/>
      </p:nvGrpSpPr>
      <p:grpSpPr>
        <a:xfrm>
          <a:off x="0" y="0"/>
          <a:ext cx="0" cy="0"/>
          <a:chOff x="0" y="0"/>
          <a:chExt cx="0" cy="0"/>
        </a:xfrm>
      </p:grpSpPr>
      <p:sp>
        <p:nvSpPr>
          <p:cNvPr id="918" name="Google Shape;918;p41"/>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grpSp>
        <p:nvGrpSpPr>
          <p:cNvPr id="2" name="Group 1"/>
          <p:cNvGrpSpPr/>
          <p:nvPr/>
        </p:nvGrpSpPr>
        <p:grpSpPr>
          <a:xfrm>
            <a:off x="464185" y="1537335"/>
            <a:ext cx="8086090" cy="3141345"/>
            <a:chOff x="828" y="2024"/>
            <a:chExt cx="12734" cy="4947"/>
          </a:xfrm>
        </p:grpSpPr>
        <p:sp>
          <p:nvSpPr>
            <p:cNvPr id="387" name="Google Shape;387;p63"/>
            <p:cNvSpPr/>
            <p:nvPr/>
          </p:nvSpPr>
          <p:spPr>
            <a:xfrm>
              <a:off x="828" y="2030"/>
              <a:ext cx="4084" cy="494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63"/>
            <p:cNvSpPr/>
            <p:nvPr/>
          </p:nvSpPr>
          <p:spPr>
            <a:xfrm>
              <a:off x="5149" y="2030"/>
              <a:ext cx="4084" cy="494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63"/>
            <p:cNvSpPr/>
            <p:nvPr/>
          </p:nvSpPr>
          <p:spPr>
            <a:xfrm>
              <a:off x="9469" y="2030"/>
              <a:ext cx="4084" cy="4941"/>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63"/>
            <p:cNvSpPr txBox="1"/>
            <p:nvPr/>
          </p:nvSpPr>
          <p:spPr>
            <a:xfrm>
              <a:off x="838" y="4727"/>
              <a:ext cx="4084" cy="182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CC4125"/>
                  </a:solidFill>
                  <a:latin typeface="Arial" panose="020B0604020202020204" pitchFamily="34" charset="0"/>
                  <a:ea typeface="Roboto Slab"/>
                  <a:cs typeface="Arial" panose="020B0604020202020204" pitchFamily="34" charset="0"/>
                  <a:sym typeface="Roboto Slab"/>
                </a:rPr>
                <a:t>1. Định nghĩa</a:t>
              </a:r>
              <a:endParaRPr lang="en-US" sz="2400" b="1">
                <a:solidFill>
                  <a:srgbClr val="CC4125"/>
                </a:solidFill>
                <a:latin typeface="Arial" panose="020B0604020202020204" pitchFamily="34" charset="0"/>
                <a:ea typeface="Roboto Slab"/>
                <a:cs typeface="Arial" panose="020B0604020202020204" pitchFamily="34" charset="0"/>
                <a:sym typeface="Roboto Slab"/>
              </a:endParaRPr>
            </a:p>
            <a:p>
              <a:pPr marL="0" lvl="0" indent="0" algn="ctr" rtl="0">
                <a:spcBef>
                  <a:spcPts val="0"/>
                </a:spcBef>
                <a:spcAft>
                  <a:spcPts val="0"/>
                </a:spcAft>
                <a:buNone/>
              </a:pPr>
              <a:r>
                <a:rPr lang="en-US" sz="2400" b="1">
                  <a:solidFill>
                    <a:srgbClr val="CC4125"/>
                  </a:solidFill>
                  <a:latin typeface="Arial" panose="020B0604020202020204" pitchFamily="34" charset="0"/>
                  <a:ea typeface="Roboto Slab"/>
                  <a:cs typeface="Arial" panose="020B0604020202020204" pitchFamily="34" charset="0"/>
                  <a:sym typeface="Roboto Slab"/>
                </a:rPr>
                <a:t>2. Nguyên nhân và bệnh sinh</a:t>
              </a:r>
              <a:endParaRPr lang="en-US" sz="2400" b="1">
                <a:solidFill>
                  <a:srgbClr val="CC4125"/>
                </a:solidFill>
                <a:latin typeface="Arial" panose="020B0604020202020204" pitchFamily="34" charset="0"/>
                <a:ea typeface="Roboto Slab"/>
                <a:cs typeface="Arial" panose="020B0604020202020204" pitchFamily="34" charset="0"/>
                <a:sym typeface="Roboto Slab"/>
              </a:endParaRPr>
            </a:p>
          </p:txBody>
        </p:sp>
        <p:sp>
          <p:nvSpPr>
            <p:cNvPr id="394" name="Google Shape;394;p63"/>
            <p:cNvSpPr txBox="1"/>
            <p:nvPr/>
          </p:nvSpPr>
          <p:spPr>
            <a:xfrm>
              <a:off x="5149" y="4727"/>
              <a:ext cx="4084" cy="1828"/>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rgbClr val="CC4125"/>
                  </a:solidFill>
                  <a:latin typeface="Arial" panose="020B0604020202020204" pitchFamily="34" charset="0"/>
                  <a:ea typeface="Roboto Slab"/>
                  <a:cs typeface="Arial" panose="020B0604020202020204" pitchFamily="34" charset="0"/>
                  <a:sym typeface="Roboto Slab"/>
                </a:rPr>
                <a:t>1. Lâm sàng</a:t>
              </a:r>
              <a:endParaRPr lang="en-US" sz="2400" b="1">
                <a:solidFill>
                  <a:srgbClr val="CC4125"/>
                </a:solidFill>
                <a:latin typeface="Arial" panose="020B0604020202020204" pitchFamily="34" charset="0"/>
                <a:ea typeface="Roboto Slab"/>
                <a:cs typeface="Arial" panose="020B0604020202020204" pitchFamily="34" charset="0"/>
                <a:sym typeface="Roboto Slab"/>
              </a:endParaRPr>
            </a:p>
            <a:p>
              <a:pPr marL="0" lvl="0" indent="0" algn="ctr" rtl="0">
                <a:spcBef>
                  <a:spcPts val="0"/>
                </a:spcBef>
                <a:spcAft>
                  <a:spcPts val="0"/>
                </a:spcAft>
                <a:buNone/>
              </a:pPr>
              <a:r>
                <a:rPr lang="en-US" sz="2400" b="1">
                  <a:solidFill>
                    <a:srgbClr val="CC4125"/>
                  </a:solidFill>
                  <a:latin typeface="Arial" panose="020B0604020202020204" pitchFamily="34" charset="0"/>
                  <a:ea typeface="Roboto Slab"/>
                  <a:cs typeface="Arial" panose="020B0604020202020204" pitchFamily="34" charset="0"/>
                  <a:sym typeface="Roboto Slab"/>
                </a:rPr>
                <a:t>2. Cận lâm sàng</a:t>
              </a:r>
              <a:endParaRPr lang="en-US" sz="2400" b="1">
                <a:solidFill>
                  <a:srgbClr val="CC4125"/>
                </a:solidFill>
                <a:latin typeface="Arial" panose="020B0604020202020204" pitchFamily="34" charset="0"/>
                <a:ea typeface="Roboto Slab"/>
                <a:cs typeface="Arial" panose="020B0604020202020204" pitchFamily="34" charset="0"/>
                <a:sym typeface="Roboto Slab"/>
              </a:endParaRPr>
            </a:p>
          </p:txBody>
        </p:sp>
        <p:sp>
          <p:nvSpPr>
            <p:cNvPr id="399" name="Google Shape;399;p63"/>
            <p:cNvSpPr/>
            <p:nvPr/>
          </p:nvSpPr>
          <p:spPr>
            <a:xfrm>
              <a:off x="837" y="2024"/>
              <a:ext cx="4084" cy="2516"/>
            </a:xfrm>
            <a:prstGeom prst="rect">
              <a:avLst/>
            </a:prstGeom>
            <a:solidFill>
              <a:schemeClr val="accent3"/>
            </a:solidFill>
            <a:ln w="28575" cmpd="sng">
              <a:solidFill>
                <a:schemeClr val="bg1"/>
              </a:solidFill>
              <a:prstDash val="solid"/>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002060"/>
                  </a:solidFill>
                  <a:latin typeface="Times New Roman" panose="02020603050405020304" charset="0"/>
                  <a:cs typeface="Times New Roman" panose="02020603050405020304" charset="0"/>
                </a:rPr>
                <a:t>ĐẠI CƯƠNG</a:t>
              </a:r>
              <a:endParaRPr lang="en-US" sz="3200" b="1">
                <a:solidFill>
                  <a:srgbClr val="002060"/>
                </a:solidFill>
                <a:latin typeface="Times New Roman" panose="02020603050405020304" charset="0"/>
                <a:cs typeface="Times New Roman" panose="02020603050405020304" charset="0"/>
              </a:endParaRPr>
            </a:p>
          </p:txBody>
        </p:sp>
        <p:sp>
          <p:nvSpPr>
            <p:cNvPr id="400" name="Google Shape;400;p63"/>
            <p:cNvSpPr/>
            <p:nvPr/>
          </p:nvSpPr>
          <p:spPr>
            <a:xfrm>
              <a:off x="5158" y="2024"/>
              <a:ext cx="4084" cy="2516"/>
            </a:xfrm>
            <a:prstGeom prst="rect">
              <a:avLst/>
            </a:prstGeom>
            <a:ln w="28575" cmpd="sng">
              <a:solidFill>
                <a:schemeClr val="bg1"/>
              </a:solidFill>
              <a:prstDash val="solid"/>
            </a:ln>
          </p:spPr>
          <p:style>
            <a:lnRef idx="3">
              <a:schemeClr val="lt1"/>
            </a:lnRef>
            <a:fillRef idx="1">
              <a:schemeClr val="accent2"/>
            </a:fillRef>
            <a:effectRef idx="1">
              <a:schemeClr val="accent2"/>
            </a:effectRef>
            <a:fontRef idx="minor">
              <a:schemeClr val="lt1"/>
            </a:fontRef>
          </p:style>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002060"/>
                  </a:solidFill>
                  <a:latin typeface="Times New Roman" panose="02020603050405020304" charset="0"/>
                  <a:cs typeface="Times New Roman" panose="02020603050405020304" charset="0"/>
                </a:rPr>
                <a:t>TRIỆU CHỨNG</a:t>
              </a:r>
              <a:endParaRPr lang="en-US" sz="3200" b="1">
                <a:solidFill>
                  <a:srgbClr val="002060"/>
                </a:solidFill>
                <a:latin typeface="Times New Roman" panose="02020603050405020304" charset="0"/>
                <a:cs typeface="Times New Roman" panose="02020603050405020304" charset="0"/>
              </a:endParaRPr>
            </a:p>
          </p:txBody>
        </p:sp>
        <p:sp>
          <p:nvSpPr>
            <p:cNvPr id="401" name="Google Shape;401;p63"/>
            <p:cNvSpPr/>
            <p:nvPr/>
          </p:nvSpPr>
          <p:spPr>
            <a:xfrm>
              <a:off x="9478" y="2024"/>
              <a:ext cx="4084" cy="2516"/>
            </a:xfrm>
            <a:prstGeom prst="rect">
              <a:avLst/>
            </a:prstGeom>
            <a:solidFill>
              <a:schemeClr val="accent6">
                <a:lumMod val="40000"/>
                <a:lumOff val="60000"/>
              </a:schemeClr>
            </a:solidFill>
            <a:ln w="28575" cmpd="sng">
              <a:solidFill>
                <a:schemeClr val="bg1"/>
              </a:solidFill>
              <a:prstDash val="solid"/>
            </a:ln>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solidFill>
                    <a:srgbClr val="002060"/>
                  </a:solidFill>
                  <a:latin typeface="Times New Roman" panose="02020603050405020304" charset="0"/>
                  <a:cs typeface="Times New Roman" panose="02020603050405020304" charset="0"/>
                </a:rPr>
                <a:t>ĐIỀU TRỊ VÀ DỰ PHÒNG</a:t>
              </a:r>
              <a:endParaRPr lang="en-US" sz="3200" b="1">
                <a:solidFill>
                  <a:srgbClr val="002060"/>
                </a:solidFill>
                <a:latin typeface="Times New Roman" panose="02020603050405020304" charset="0"/>
                <a:cs typeface="Times New Roman" panose="02020603050405020304" charset="0"/>
              </a:endParaRPr>
            </a:p>
          </p:txBody>
        </p:sp>
      </p:grpSp>
      <p:sp>
        <p:nvSpPr>
          <p:cNvPr id="1" name="Google Shape;394;p63"/>
          <p:cNvSpPr txBox="1"/>
          <p:nvPr/>
        </p:nvSpPr>
        <p:spPr>
          <a:xfrm>
            <a:off x="5956935" y="3253105"/>
            <a:ext cx="2593340" cy="1161415"/>
          </a:xfrm>
          <a:prstGeom prst="rect">
            <a:avLst/>
          </a:prstGeom>
          <a:noFill/>
          <a:ln>
            <a:noFill/>
          </a:ln>
        </p:spPr>
        <p:txBody>
          <a:bodyPr spcFirstLastPara="1" wrap="square" lIns="91425" tIns="91425" rIns="91425" bIns="91425" anchor="ctr" anchorCtr="0">
            <a:noAutofit/>
          </a:bodyPr>
          <a:p>
            <a:pPr marL="0" lvl="0" indent="0" algn="ctr" rtl="0">
              <a:spcBef>
                <a:spcPts val="0"/>
              </a:spcBef>
              <a:spcAft>
                <a:spcPts val="0"/>
              </a:spcAft>
              <a:buNone/>
            </a:pPr>
            <a:r>
              <a:rPr lang="en-US" sz="2400" b="1">
                <a:solidFill>
                  <a:srgbClr val="CC4125"/>
                </a:solidFill>
                <a:latin typeface="Arial" panose="020B0604020202020204" pitchFamily="34" charset="0"/>
                <a:ea typeface="Roboto Slab"/>
                <a:cs typeface="Arial" panose="020B0604020202020204" pitchFamily="34" charset="0"/>
                <a:sym typeface="Roboto Slab"/>
              </a:rPr>
              <a:t>1. Điều trị</a:t>
            </a:r>
            <a:endParaRPr lang="en-US" sz="2400" b="1">
              <a:solidFill>
                <a:srgbClr val="CC4125"/>
              </a:solidFill>
              <a:latin typeface="Arial" panose="020B0604020202020204" pitchFamily="34" charset="0"/>
              <a:ea typeface="Roboto Slab"/>
              <a:cs typeface="Arial" panose="020B0604020202020204" pitchFamily="34" charset="0"/>
              <a:sym typeface="Roboto Slab"/>
            </a:endParaRPr>
          </a:p>
          <a:p>
            <a:pPr marL="0" lvl="0" indent="0" algn="ctr" rtl="0">
              <a:spcBef>
                <a:spcPts val="0"/>
              </a:spcBef>
              <a:spcAft>
                <a:spcPts val="0"/>
              </a:spcAft>
              <a:buNone/>
            </a:pPr>
            <a:r>
              <a:rPr lang="en-US" sz="2400" b="1">
                <a:solidFill>
                  <a:srgbClr val="CC4125"/>
                </a:solidFill>
                <a:latin typeface="Arial" panose="020B0604020202020204" pitchFamily="34" charset="0"/>
                <a:ea typeface="Roboto Slab"/>
                <a:cs typeface="Arial" panose="020B0604020202020204" pitchFamily="34" charset="0"/>
                <a:sym typeface="Roboto Slab"/>
              </a:rPr>
              <a:t>2. Dự phòng </a:t>
            </a:r>
            <a:endParaRPr lang="en-US" sz="2400" b="1">
              <a:solidFill>
                <a:srgbClr val="CC4125"/>
              </a:solidFill>
              <a:latin typeface="Arial" panose="020B0604020202020204" pitchFamily="34" charset="0"/>
              <a:ea typeface="Roboto Slab"/>
              <a:cs typeface="Arial" panose="020B0604020202020204" pitchFamily="34" charset="0"/>
              <a:sym typeface="Roboto Slab"/>
            </a:endParaRPr>
          </a:p>
          <a:p>
            <a:pPr marL="0" lvl="0" indent="0" algn="ctr" rtl="0">
              <a:spcBef>
                <a:spcPts val="0"/>
              </a:spcBef>
              <a:spcAft>
                <a:spcPts val="0"/>
              </a:spcAft>
              <a:buNone/>
            </a:pPr>
            <a:r>
              <a:rPr lang="en-US" sz="2400" b="1">
                <a:solidFill>
                  <a:srgbClr val="CC4125"/>
                </a:solidFill>
                <a:latin typeface="Arial" panose="020B0604020202020204" pitchFamily="34" charset="0"/>
                <a:ea typeface="Roboto Slab"/>
                <a:cs typeface="Arial" panose="020B0604020202020204" pitchFamily="34" charset="0"/>
                <a:sym typeface="Roboto Slab"/>
              </a:rPr>
              <a:t>cụ thể</a:t>
            </a:r>
            <a:endParaRPr lang="en-US" sz="2400" b="1">
              <a:solidFill>
                <a:srgbClr val="CC4125"/>
              </a:solidFill>
              <a:latin typeface="Arial" panose="020B0604020202020204" pitchFamily="34" charset="0"/>
              <a:ea typeface="Roboto Slab"/>
              <a:cs typeface="Arial" panose="020B0604020202020204" pitchFamily="34" charset="0"/>
              <a:sym typeface="Roboto Slab"/>
            </a:endParaRPr>
          </a:p>
        </p:txBody>
      </p:sp>
      <p:sp>
        <p:nvSpPr>
          <p:cNvPr id="3" name="Google Shape;399;p63"/>
          <p:cNvSpPr/>
          <p:nvPr/>
        </p:nvSpPr>
        <p:spPr>
          <a:xfrm>
            <a:off x="3208020" y="213360"/>
            <a:ext cx="2593340" cy="490220"/>
          </a:xfrm>
          <a:prstGeom prst="rect">
            <a:avLst/>
          </a:prstGeom>
          <a:solidFill>
            <a:schemeClr val="accent1">
              <a:lumMod val="40000"/>
              <a:lumOff val="60000"/>
            </a:schemeClr>
          </a:solidFill>
          <a:ln w="28575" cmpd="sng">
            <a:solidFill>
              <a:schemeClr val="bg1"/>
            </a:solidFill>
            <a:prstDash val="solid"/>
          </a:ln>
        </p:spPr>
        <p:txBody>
          <a:bodyPr spcFirstLastPara="1" wrap="square" lIns="91425" tIns="91425" rIns="91425" bIns="91425" anchor="ctr" anchorCtr="0">
            <a:noAutofit/>
          </a:bodyPr>
          <a:p>
            <a:pPr marL="0" lvl="0" indent="0" algn="ctr" rtl="0">
              <a:spcBef>
                <a:spcPts val="0"/>
              </a:spcBef>
              <a:spcAft>
                <a:spcPts val="0"/>
              </a:spcAft>
              <a:buNone/>
            </a:pPr>
            <a:r>
              <a:rPr lang="en-US" sz="3200" b="1">
                <a:solidFill>
                  <a:srgbClr val="002060"/>
                </a:solidFill>
                <a:latin typeface="Times New Roman" panose="02020603050405020304" charset="0"/>
                <a:cs typeface="Times New Roman" panose="02020603050405020304" charset="0"/>
              </a:rPr>
              <a:t>NỘI DUNG</a:t>
            </a:r>
            <a:endParaRPr lang="en-US" sz="3200" b="1">
              <a:solidFill>
                <a:srgbClr val="002060"/>
              </a:solidFill>
              <a:latin typeface="Times New Roman" panose="02020603050405020304" charset="0"/>
              <a:cs typeface="Times New Roman" panose="02020603050405020304" charset="0"/>
            </a:endParaRPr>
          </a:p>
        </p:txBody>
      </p:sp>
      <p:cxnSp>
        <p:nvCxnSpPr>
          <p:cNvPr id="4" name="Straight Arrow Connector 3"/>
          <p:cNvCxnSpPr>
            <a:stCxn id="3" idx="2"/>
            <a:endCxn id="399" idx="0"/>
          </p:cNvCxnSpPr>
          <p:nvPr/>
        </p:nvCxnSpPr>
        <p:spPr>
          <a:xfrm flipH="1">
            <a:off x="1766570" y="703580"/>
            <a:ext cx="2738120" cy="83375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stCxn id="3" idx="2"/>
            <a:endCxn id="400" idx="0"/>
          </p:cNvCxnSpPr>
          <p:nvPr/>
        </p:nvCxnSpPr>
        <p:spPr>
          <a:xfrm>
            <a:off x="4504690" y="703580"/>
            <a:ext cx="5715" cy="83375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4510405" y="703580"/>
            <a:ext cx="2726055" cy="78803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thruBlk="1"/>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3" name="Picture 2" descr="LevoDHG 500 - 900x600"/>
          <p:cNvPicPr>
            <a:picLocks noChangeAspect="1"/>
          </p:cNvPicPr>
          <p:nvPr/>
        </p:nvPicPr>
        <p:blipFill>
          <a:blip r:embed="rId1"/>
          <a:stretch>
            <a:fillRect/>
          </a:stretch>
        </p:blipFill>
        <p:spPr>
          <a:xfrm>
            <a:off x="203835" y="55880"/>
            <a:ext cx="4669155" cy="2635250"/>
          </a:xfrm>
          <a:prstGeom prst="rect">
            <a:avLst/>
          </a:prstGeom>
        </p:spPr>
      </p:pic>
      <p:pic>
        <p:nvPicPr>
          <p:cNvPr id="4" name="Picture 3" descr="cefpodoxim-1 (2)"/>
          <p:cNvPicPr>
            <a:picLocks noChangeAspect="1"/>
          </p:cNvPicPr>
          <p:nvPr/>
        </p:nvPicPr>
        <p:blipFill>
          <a:blip r:embed="rId2"/>
          <a:stretch>
            <a:fillRect/>
          </a:stretch>
        </p:blipFill>
        <p:spPr>
          <a:xfrm>
            <a:off x="5213350" y="55880"/>
            <a:ext cx="3278505" cy="2315845"/>
          </a:xfrm>
          <a:prstGeom prst="rect">
            <a:avLst/>
          </a:prstGeom>
        </p:spPr>
      </p:pic>
      <p:sp>
        <p:nvSpPr>
          <p:cNvPr id="14" name="Text Box 13"/>
          <p:cNvSpPr txBox="1"/>
          <p:nvPr/>
        </p:nvSpPr>
        <p:spPr>
          <a:xfrm>
            <a:off x="962025" y="2199005"/>
            <a:ext cx="2129790" cy="460375"/>
          </a:xfrm>
          <a:prstGeom prst="rect">
            <a:avLst/>
          </a:prstGeom>
          <a:noFill/>
        </p:spPr>
        <p:txBody>
          <a:bodyPr wrap="square" rtlCol="0">
            <a:spAutoFit/>
          </a:bodyPr>
          <a:p>
            <a:r>
              <a:rPr lang="en-US" sz="2400" b="1">
                <a:solidFill>
                  <a:srgbClr val="002060"/>
                </a:solidFill>
              </a:rPr>
              <a:t>5.500đ/ viên</a:t>
            </a:r>
            <a:endParaRPr lang="en-US" sz="2400" b="1">
              <a:solidFill>
                <a:srgbClr val="002060"/>
              </a:solidFill>
            </a:endParaRPr>
          </a:p>
        </p:txBody>
      </p:sp>
      <p:sp>
        <p:nvSpPr>
          <p:cNvPr id="5" name="Text Box 4"/>
          <p:cNvSpPr txBox="1"/>
          <p:nvPr/>
        </p:nvSpPr>
        <p:spPr>
          <a:xfrm>
            <a:off x="6168390" y="2230755"/>
            <a:ext cx="2150110" cy="460375"/>
          </a:xfrm>
          <a:prstGeom prst="rect">
            <a:avLst/>
          </a:prstGeom>
          <a:noFill/>
        </p:spPr>
        <p:txBody>
          <a:bodyPr wrap="square" rtlCol="0">
            <a:spAutoFit/>
          </a:bodyPr>
          <a:p>
            <a:r>
              <a:rPr lang="en-US" sz="2400" b="1">
                <a:solidFill>
                  <a:srgbClr val="002060"/>
                </a:solidFill>
              </a:rPr>
              <a:t>4.000đ/ viên</a:t>
            </a:r>
            <a:endParaRPr lang="en-US" sz="2400" b="1">
              <a:solidFill>
                <a:srgbClr val="002060"/>
              </a:solidFill>
            </a:endParaRPr>
          </a:p>
        </p:txBody>
      </p:sp>
      <p:pic>
        <p:nvPicPr>
          <p:cNvPr id="7" name="Picture 6" descr="cefpodoxim_100 (2)"/>
          <p:cNvPicPr>
            <a:picLocks noChangeAspect="1"/>
          </p:cNvPicPr>
          <p:nvPr/>
        </p:nvPicPr>
        <p:blipFill>
          <a:blip r:embed="rId3"/>
          <a:stretch>
            <a:fillRect/>
          </a:stretch>
        </p:blipFill>
        <p:spPr>
          <a:xfrm>
            <a:off x="566420" y="2659380"/>
            <a:ext cx="3943985" cy="2402840"/>
          </a:xfrm>
          <a:prstGeom prst="rect">
            <a:avLst/>
          </a:prstGeom>
        </p:spPr>
      </p:pic>
      <p:sp>
        <p:nvSpPr>
          <p:cNvPr id="10" name="Text Box 9"/>
          <p:cNvSpPr txBox="1"/>
          <p:nvPr/>
        </p:nvSpPr>
        <p:spPr>
          <a:xfrm>
            <a:off x="203835" y="4474845"/>
            <a:ext cx="1931670" cy="460375"/>
          </a:xfrm>
          <a:prstGeom prst="rect">
            <a:avLst/>
          </a:prstGeom>
          <a:noFill/>
        </p:spPr>
        <p:txBody>
          <a:bodyPr wrap="square" rtlCol="0">
            <a:spAutoFit/>
          </a:bodyPr>
          <a:p>
            <a:r>
              <a:rPr lang="en-US" sz="2400" b="1">
                <a:solidFill>
                  <a:srgbClr val="002060"/>
                </a:solidFill>
              </a:rPr>
              <a:t>3.000đ/ viên</a:t>
            </a:r>
            <a:endParaRPr lang="en-US" sz="2400" b="1">
              <a:solidFill>
                <a:srgbClr val="002060"/>
              </a:solidFill>
            </a:endParaRPr>
          </a:p>
        </p:txBody>
      </p:sp>
      <p:pic>
        <p:nvPicPr>
          <p:cNvPr id="11" name="Picture 10" descr="cefpodoxim_200 (2)"/>
          <p:cNvPicPr>
            <a:picLocks noChangeAspect="1"/>
          </p:cNvPicPr>
          <p:nvPr/>
        </p:nvPicPr>
        <p:blipFill>
          <a:blip r:embed="rId4"/>
          <a:stretch>
            <a:fillRect/>
          </a:stretch>
        </p:blipFill>
        <p:spPr>
          <a:xfrm>
            <a:off x="4588510" y="2659380"/>
            <a:ext cx="3626485" cy="2402840"/>
          </a:xfrm>
          <a:prstGeom prst="rect">
            <a:avLst/>
          </a:prstGeom>
        </p:spPr>
      </p:pic>
      <p:sp>
        <p:nvSpPr>
          <p:cNvPr id="12" name="Text Box 11"/>
          <p:cNvSpPr txBox="1"/>
          <p:nvPr/>
        </p:nvSpPr>
        <p:spPr>
          <a:xfrm>
            <a:off x="7281545" y="2945130"/>
            <a:ext cx="1950085" cy="460375"/>
          </a:xfrm>
          <a:prstGeom prst="rect">
            <a:avLst/>
          </a:prstGeom>
          <a:noFill/>
        </p:spPr>
        <p:txBody>
          <a:bodyPr wrap="square" rtlCol="0">
            <a:spAutoFit/>
          </a:bodyPr>
          <a:p>
            <a:r>
              <a:rPr lang="en-US" sz="2400" b="1">
                <a:solidFill>
                  <a:srgbClr val="002060"/>
                </a:solidFill>
              </a:rPr>
              <a:t>6.000đ/ viên</a:t>
            </a:r>
            <a:endParaRPr lang="en-US" sz="2400" b="1">
              <a:solidFill>
                <a:srgbClr val="002060"/>
              </a:solidFill>
            </a:endParaRPr>
          </a:p>
        </p:txBody>
      </p:sp>
    </p:spTree>
  </p:cSld>
  <p:clrMapOvr>
    <a:masterClrMapping/>
  </p:clrMapOvr>
  <p:transition>
    <p:fade thruBlk="1"/>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Title 1"/>
          <p:cNvSpPr/>
          <p:nvPr>
            <p:ph type="title"/>
          </p:nvPr>
        </p:nvSpPr>
        <p:spPr/>
        <p:txBody>
          <a:bodyPr/>
          <a:p>
            <a:r>
              <a:rPr lang="en-US" sz="3000">
                <a:latin typeface="Times New Roman" panose="02020603050405020304" charset="0"/>
                <a:cs typeface="Times New Roman" panose="02020603050405020304" charset="0"/>
              </a:rPr>
              <a:t>THUỐC KHÁC</a:t>
            </a:r>
            <a:endParaRPr lang="en-US" sz="3000">
              <a:latin typeface="Times New Roman" panose="02020603050405020304" charset="0"/>
              <a:cs typeface="Times New Roman" panose="02020603050405020304" charset="0"/>
            </a:endParaRPr>
          </a:p>
        </p:txBody>
      </p:sp>
      <p:sp>
        <p:nvSpPr>
          <p:cNvPr id="3" name="Slide Number Placeholder 2"/>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4" name="Picture 3" descr="a"/>
          <p:cNvPicPr>
            <a:picLocks noChangeAspect="1"/>
          </p:cNvPicPr>
          <p:nvPr/>
        </p:nvPicPr>
        <p:blipFill>
          <a:blip r:embed="rId1"/>
          <a:stretch>
            <a:fillRect/>
          </a:stretch>
        </p:blipFill>
        <p:spPr>
          <a:xfrm>
            <a:off x="689610" y="1657350"/>
            <a:ext cx="3162935" cy="3331210"/>
          </a:xfrm>
          <a:prstGeom prst="rect">
            <a:avLst/>
          </a:prstGeom>
        </p:spPr>
      </p:pic>
      <p:pic>
        <p:nvPicPr>
          <p:cNvPr id="6" name="Picture 5" descr="2U3aCa (2)"/>
          <p:cNvPicPr>
            <a:picLocks noChangeAspect="1"/>
          </p:cNvPicPr>
          <p:nvPr/>
        </p:nvPicPr>
        <p:blipFill>
          <a:blip r:embed="rId2"/>
          <a:stretch>
            <a:fillRect/>
          </a:stretch>
        </p:blipFill>
        <p:spPr>
          <a:xfrm>
            <a:off x="5167630" y="530860"/>
            <a:ext cx="3771900" cy="3542030"/>
          </a:xfrm>
          <a:prstGeom prst="rect">
            <a:avLst/>
          </a:prstGeom>
        </p:spPr>
      </p:pic>
      <p:sp>
        <p:nvSpPr>
          <p:cNvPr id="14" name="Text Box 13"/>
          <p:cNvSpPr txBox="1"/>
          <p:nvPr/>
        </p:nvSpPr>
        <p:spPr>
          <a:xfrm>
            <a:off x="6205220" y="4135755"/>
            <a:ext cx="1696720" cy="460375"/>
          </a:xfrm>
          <a:prstGeom prst="rect">
            <a:avLst/>
          </a:prstGeom>
          <a:noFill/>
          <a:ln>
            <a:solidFill>
              <a:schemeClr val="bg1"/>
            </a:solidFill>
          </a:ln>
        </p:spPr>
        <p:txBody>
          <a:bodyPr wrap="square" rtlCol="0">
            <a:spAutoFit/>
          </a:bodyPr>
          <a:p>
            <a:r>
              <a:rPr lang="en-US" sz="2400" b="1">
                <a:solidFill>
                  <a:srgbClr val="002060"/>
                </a:solidFill>
              </a:rPr>
              <a:t>60.000đ/lọ</a:t>
            </a:r>
            <a:endParaRPr lang="en-US" sz="2400" b="1">
              <a:solidFill>
                <a:srgbClr val="002060"/>
              </a:solidFill>
            </a:endParaRPr>
          </a:p>
        </p:txBody>
      </p:sp>
      <p:sp>
        <p:nvSpPr>
          <p:cNvPr id="7" name="Text Box 6"/>
          <p:cNvSpPr txBox="1"/>
          <p:nvPr/>
        </p:nvSpPr>
        <p:spPr>
          <a:xfrm>
            <a:off x="3852545" y="4528185"/>
            <a:ext cx="2024380" cy="460375"/>
          </a:xfrm>
          <a:prstGeom prst="rect">
            <a:avLst/>
          </a:prstGeom>
          <a:noFill/>
        </p:spPr>
        <p:txBody>
          <a:bodyPr wrap="square" rtlCol="0">
            <a:spAutoFit/>
          </a:bodyPr>
          <a:p>
            <a:r>
              <a:rPr lang="en-US" sz="2400" b="1">
                <a:solidFill>
                  <a:srgbClr val="002060"/>
                </a:solidFill>
              </a:rPr>
              <a:t>40.000đ/lọ</a:t>
            </a:r>
            <a:endParaRPr lang="en-US" sz="2400" b="1">
              <a:solidFill>
                <a:srgbClr val="002060"/>
              </a:solidFill>
            </a:endParaRPr>
          </a:p>
        </p:txBody>
      </p:sp>
    </p:spTree>
  </p:cSld>
  <p:clrMapOvr>
    <a:masterClrMapping/>
  </p:clrMapOvr>
  <p:transition>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422" name="Shape 422"/>
        <p:cNvGrpSpPr/>
        <p:nvPr/>
      </p:nvGrpSpPr>
      <p:grpSpPr>
        <a:xfrm>
          <a:off x="0" y="0"/>
          <a:ext cx="0" cy="0"/>
          <a:chOff x="0" y="0"/>
          <a:chExt cx="0" cy="0"/>
        </a:xfrm>
      </p:grpSpPr>
      <p:pic>
        <p:nvPicPr>
          <p:cNvPr id="1" name="Picture 0" descr="KIMTIEN001-thuoc-dieu-tri-tan-soi-mat-kim-tien-thao-opc-bao-film-100vien (2)"/>
          <p:cNvPicPr>
            <a:picLocks noChangeAspect="1"/>
          </p:cNvPicPr>
          <p:nvPr/>
        </p:nvPicPr>
        <p:blipFill>
          <a:blip r:embed="rId1"/>
          <a:stretch>
            <a:fillRect/>
          </a:stretch>
        </p:blipFill>
        <p:spPr>
          <a:xfrm>
            <a:off x="316865" y="-44450"/>
            <a:ext cx="3443605" cy="4654550"/>
          </a:xfrm>
          <a:prstGeom prst="rect">
            <a:avLst/>
          </a:prstGeom>
        </p:spPr>
      </p:pic>
      <p:pic>
        <p:nvPicPr>
          <p:cNvPr id="2" name="Picture 1" descr="1(38)"/>
          <p:cNvPicPr>
            <a:picLocks noChangeAspect="1"/>
          </p:cNvPicPr>
          <p:nvPr/>
        </p:nvPicPr>
        <p:blipFill>
          <a:blip r:embed="rId2"/>
          <a:stretch>
            <a:fillRect/>
          </a:stretch>
        </p:blipFill>
        <p:spPr>
          <a:xfrm>
            <a:off x="4287520" y="384810"/>
            <a:ext cx="4308475" cy="3795395"/>
          </a:xfrm>
          <a:prstGeom prst="rect">
            <a:avLst/>
          </a:prstGeom>
        </p:spPr>
      </p:pic>
      <p:sp>
        <p:nvSpPr>
          <p:cNvPr id="14" name="Text Box 13"/>
          <p:cNvSpPr txBox="1"/>
          <p:nvPr/>
        </p:nvSpPr>
        <p:spPr>
          <a:xfrm>
            <a:off x="1206500" y="4393565"/>
            <a:ext cx="1664970" cy="460375"/>
          </a:xfrm>
          <a:prstGeom prst="rect">
            <a:avLst/>
          </a:prstGeom>
          <a:noFill/>
        </p:spPr>
        <p:txBody>
          <a:bodyPr wrap="square" rtlCol="0">
            <a:spAutoFit/>
          </a:bodyPr>
          <a:p>
            <a:r>
              <a:rPr lang="en-US" sz="2400" b="1">
                <a:solidFill>
                  <a:srgbClr val="002060"/>
                </a:solidFill>
              </a:rPr>
              <a:t>55.000đ/lọ</a:t>
            </a:r>
            <a:endParaRPr lang="en-US" sz="2400" b="1">
              <a:solidFill>
                <a:srgbClr val="002060"/>
              </a:solidFill>
            </a:endParaRPr>
          </a:p>
        </p:txBody>
      </p:sp>
      <p:sp>
        <p:nvSpPr>
          <p:cNvPr id="4" name="Text Box 3"/>
          <p:cNvSpPr txBox="1"/>
          <p:nvPr/>
        </p:nvSpPr>
        <p:spPr>
          <a:xfrm>
            <a:off x="6005195" y="4275455"/>
            <a:ext cx="873125" cy="460375"/>
          </a:xfrm>
          <a:prstGeom prst="rect">
            <a:avLst/>
          </a:prstGeom>
          <a:noFill/>
        </p:spPr>
        <p:txBody>
          <a:bodyPr wrap="square" rtlCol="0">
            <a:spAutoFit/>
          </a:bodyPr>
          <a:p>
            <a:r>
              <a:rPr lang="en-US" sz="2400" b="1">
                <a:solidFill>
                  <a:srgbClr val="002060"/>
                </a:solidFill>
              </a:rPr>
              <a:t>GIẢ</a:t>
            </a:r>
            <a:endParaRPr lang="en-US" sz="2400" b="1">
              <a:solidFill>
                <a:srgbClr val="002060"/>
              </a:solidFill>
            </a:endParaRPr>
          </a:p>
        </p:txBody>
      </p:sp>
    </p:spTree>
  </p:cSld>
  <p:clrMapOvr>
    <a:masterClrMapping/>
  </p:clrMapOvr>
  <p:transition>
    <p:fade thruBlk="1"/>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368" name="Shape 368"/>
        <p:cNvGrpSpPr/>
        <p:nvPr/>
      </p:nvGrpSpPr>
      <p:grpSpPr>
        <a:xfrm>
          <a:off x="0" y="0"/>
          <a:ext cx="0" cy="0"/>
          <a:chOff x="0" y="0"/>
          <a:chExt cx="0" cy="0"/>
        </a:xfrm>
      </p:grpSpPr>
      <p:sp>
        <p:nvSpPr>
          <p:cNvPr id="1" name="Text Box 0"/>
          <p:cNvSpPr txBox="1"/>
          <p:nvPr/>
        </p:nvSpPr>
        <p:spPr>
          <a:xfrm>
            <a:off x="288925" y="1572260"/>
            <a:ext cx="5246370" cy="3415030"/>
          </a:xfrm>
          <a:prstGeom prst="rect">
            <a:avLst/>
          </a:prstGeom>
          <a:noFill/>
        </p:spPr>
        <p:txBody>
          <a:bodyPr wrap="square" rtlCol="0">
            <a:spAutoFit/>
          </a:bodyPr>
          <a:p>
            <a:r>
              <a:rPr lang="en-US" sz="2400">
                <a:solidFill>
                  <a:srgbClr val="002060"/>
                </a:solidFill>
                <a:latin typeface="Times New Roman" panose="02020603050405020304" charset="0"/>
                <a:cs typeface="Times New Roman" panose="02020603050405020304" charset="0"/>
              </a:rPr>
              <a:t>- Dùng hột chuối đã chín đem phơi khô, rang rồi tán thành bột mịn.</a:t>
            </a:r>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 Mỗi ngày, dùng 1 muỗng cafe bột chuối hột, hòa với 1 ly nước lớn, dùng 2-3 lần/ngày, dùng liên tục từ 10 – 20 ngày. - Nếu không thể uống dạng tán bột, người bệnh cũng có thể lấy một nắm hột, bỏ với 3 chén nước, sắc cô còn 2 chén, uống hằng ngày.</a:t>
            </a:r>
            <a:endParaRPr lang="en-US" sz="2400">
              <a:solidFill>
                <a:srgbClr val="002060"/>
              </a:solidFill>
              <a:latin typeface="Times New Roman" panose="02020603050405020304" charset="0"/>
              <a:cs typeface="Times New Roman" panose="02020603050405020304" charset="0"/>
            </a:endParaRPr>
          </a:p>
        </p:txBody>
      </p:sp>
      <p:pic>
        <p:nvPicPr>
          <p:cNvPr id="2" name="Picture 1"/>
          <p:cNvPicPr>
            <a:picLocks noChangeAspect="1"/>
          </p:cNvPicPr>
          <p:nvPr/>
        </p:nvPicPr>
        <p:blipFill>
          <a:blip r:embed="rId1"/>
          <a:stretch>
            <a:fillRect/>
          </a:stretch>
        </p:blipFill>
        <p:spPr>
          <a:xfrm>
            <a:off x="5688330" y="1648460"/>
            <a:ext cx="3335655" cy="2501900"/>
          </a:xfrm>
          <a:prstGeom prst="rect">
            <a:avLst/>
          </a:prstGeom>
        </p:spPr>
      </p:pic>
      <p:sp>
        <p:nvSpPr>
          <p:cNvPr id="3" name="Text Box 2"/>
          <p:cNvSpPr txBox="1"/>
          <p:nvPr/>
        </p:nvSpPr>
        <p:spPr>
          <a:xfrm>
            <a:off x="5688330" y="976630"/>
            <a:ext cx="3336290" cy="460375"/>
          </a:xfrm>
          <a:prstGeom prst="rect">
            <a:avLst/>
          </a:prstGeom>
          <a:noFill/>
        </p:spPr>
        <p:txBody>
          <a:bodyPr wrap="square" rtlCol="0">
            <a:spAutoFit/>
          </a:bodyPr>
          <a:p>
            <a:pPr algn="ctr"/>
            <a:r>
              <a:rPr lang="en-US" sz="2400" b="1">
                <a:solidFill>
                  <a:srgbClr val="002060"/>
                </a:solidFill>
                <a:latin typeface="Times New Roman" panose="02020603050405020304" charset="0"/>
                <a:cs typeface="Times New Roman" panose="02020603050405020304" charset="0"/>
                <a:sym typeface="+mn-ea"/>
              </a:rPr>
              <a:t>Chuối hột</a:t>
            </a:r>
            <a:endParaRPr lang="en-US" sz="2400" b="1">
              <a:solidFill>
                <a:srgbClr val="002060"/>
              </a:solidFill>
              <a:latin typeface="Times New Roman" panose="02020603050405020304" charset="0"/>
              <a:cs typeface="Times New Roman" panose="02020603050405020304" charset="0"/>
              <a:sym typeface="+mn-ea"/>
            </a:endParaRPr>
          </a:p>
        </p:txBody>
      </p:sp>
      <p:sp>
        <p:nvSpPr>
          <p:cNvPr id="4" name="Text Box 3"/>
          <p:cNvSpPr txBox="1"/>
          <p:nvPr/>
        </p:nvSpPr>
        <p:spPr>
          <a:xfrm>
            <a:off x="1207135" y="557530"/>
            <a:ext cx="3025775" cy="1014730"/>
          </a:xfrm>
          <a:prstGeom prst="rect">
            <a:avLst/>
          </a:prstGeom>
          <a:noFill/>
        </p:spPr>
        <p:txBody>
          <a:bodyPr wrap="square" rtlCol="0">
            <a:spAutoFit/>
          </a:bodyPr>
          <a:p>
            <a:pPr algn="ctr"/>
            <a:r>
              <a:rPr lang="en-US" sz="3000" b="1">
                <a:solidFill>
                  <a:schemeClr val="bg1"/>
                </a:solidFill>
                <a:latin typeface="Times New Roman" panose="02020603050405020304" charset="0"/>
                <a:cs typeface="Times New Roman" panose="02020603050405020304" charset="0"/>
              </a:rPr>
              <a:t>BÀI THUỐC DÂN GIAN</a:t>
            </a:r>
            <a:endParaRPr lang="en-US" sz="3000" b="1">
              <a:solidFill>
                <a:schemeClr val="bg1"/>
              </a:solidFill>
              <a:latin typeface="Times New Roman" panose="02020603050405020304" charset="0"/>
              <a:cs typeface="Times New Roman" panose="02020603050405020304" charset="0"/>
            </a:endParaRPr>
          </a:p>
        </p:txBody>
      </p:sp>
    </p:spTree>
  </p:cSld>
  <p:clrMapOvr>
    <a:masterClrMapping/>
  </p:clrMapOvr>
  <p:transition>
    <p:fade thruBlk="1"/>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6" name="Picture 5"/>
          <p:cNvPicPr>
            <a:picLocks noChangeAspect="1"/>
          </p:cNvPicPr>
          <p:nvPr/>
        </p:nvPicPr>
        <p:blipFill>
          <a:blip r:embed="rId1"/>
          <a:stretch>
            <a:fillRect/>
          </a:stretch>
        </p:blipFill>
        <p:spPr>
          <a:xfrm>
            <a:off x="4206240" y="1590040"/>
            <a:ext cx="4777740" cy="3071495"/>
          </a:xfrm>
          <a:prstGeom prst="rect">
            <a:avLst/>
          </a:prstGeom>
        </p:spPr>
      </p:pic>
      <p:sp>
        <p:nvSpPr>
          <p:cNvPr id="7" name="Text Box 6"/>
          <p:cNvSpPr txBox="1"/>
          <p:nvPr/>
        </p:nvSpPr>
        <p:spPr>
          <a:xfrm>
            <a:off x="298450" y="125730"/>
            <a:ext cx="3838575" cy="4892675"/>
          </a:xfrm>
          <a:prstGeom prst="rect">
            <a:avLst/>
          </a:prstGeom>
          <a:noFill/>
        </p:spPr>
        <p:txBody>
          <a:bodyPr wrap="square" rtlCol="0" anchor="t">
            <a:spAutoFit/>
          </a:bodyPr>
          <a:p>
            <a:r>
              <a:rPr lang="en-US" sz="2400">
                <a:solidFill>
                  <a:srgbClr val="002060"/>
                </a:solidFill>
                <a:latin typeface="Times New Roman" panose="02020603050405020304" charset="0"/>
                <a:cs typeface="Times New Roman" panose="02020603050405020304" charset="0"/>
              </a:rPr>
              <a:t>- Dùng quả đu đủ còn xanh. Cắt đầu và đuôi quả đu đủ, làm sạch ruột, để cả vỏ thêm vào 1 ít muối và hấp cách thủy. Chú ý ăn món này sau bữa ăn để không bị xót ruột. </a:t>
            </a:r>
            <a:endParaRPr lang="en-US" sz="2400">
              <a:solidFill>
                <a:srgbClr val="002060"/>
              </a:solidFill>
              <a:latin typeface="Times New Roman" panose="02020603050405020304" charset="0"/>
              <a:cs typeface="Times New Roman" panose="02020603050405020304" charset="0"/>
            </a:endParaRPr>
          </a:p>
          <a:p>
            <a:endParaRPr lang="en-US" sz="2400">
              <a:solidFill>
                <a:srgbClr val="002060"/>
              </a:solidFill>
              <a:latin typeface="Times New Roman" panose="02020603050405020304" charset="0"/>
              <a:cs typeface="Times New Roman" panose="02020603050405020304" charset="0"/>
            </a:endParaRPr>
          </a:p>
          <a:p>
            <a:r>
              <a:rPr lang="en-US" sz="2400">
                <a:solidFill>
                  <a:srgbClr val="002060"/>
                </a:solidFill>
                <a:latin typeface="Times New Roman" panose="02020603050405020304" charset="0"/>
                <a:cs typeface="Times New Roman" panose="02020603050405020304" charset="0"/>
              </a:rPr>
              <a:t>- Ngoài ra, để đạt hiệu quả cao, dân gian cũng có khuyên là có thể dùng hoa cây đu đủ đực giã lấy nước, hòa với nước sôi nguội uống thay nước hằng ngày.</a:t>
            </a:r>
            <a:endParaRPr lang="en-US" sz="2400">
              <a:solidFill>
                <a:srgbClr val="002060"/>
              </a:solidFill>
              <a:latin typeface="Times New Roman" panose="02020603050405020304" charset="0"/>
              <a:cs typeface="Times New Roman" panose="02020603050405020304" charset="0"/>
            </a:endParaRPr>
          </a:p>
        </p:txBody>
      </p:sp>
      <p:sp>
        <p:nvSpPr>
          <p:cNvPr id="8" name="Text Box 7"/>
          <p:cNvSpPr txBox="1"/>
          <p:nvPr/>
        </p:nvSpPr>
        <p:spPr>
          <a:xfrm>
            <a:off x="5291455" y="908050"/>
            <a:ext cx="2607310" cy="460375"/>
          </a:xfrm>
          <a:prstGeom prst="rect">
            <a:avLst/>
          </a:prstGeom>
          <a:noFill/>
        </p:spPr>
        <p:txBody>
          <a:bodyPr wrap="square" rtlCol="0">
            <a:spAutoFit/>
          </a:bodyPr>
          <a:p>
            <a:pPr algn="ctr"/>
            <a:r>
              <a:rPr lang="en-US" sz="2400" b="1">
                <a:solidFill>
                  <a:srgbClr val="002060"/>
                </a:solidFill>
                <a:latin typeface="Times New Roman" panose="02020603050405020304" charset="0"/>
                <a:cs typeface="Times New Roman" panose="02020603050405020304" charset="0"/>
                <a:sym typeface="+mn-ea"/>
              </a:rPr>
              <a:t>Đu đủ non</a:t>
            </a:r>
            <a:endParaRPr lang="en-US" sz="2400" b="1">
              <a:solidFill>
                <a:srgbClr val="002060"/>
              </a:solidFill>
              <a:latin typeface="Times New Roman" panose="02020603050405020304" charset="0"/>
              <a:cs typeface="Times New Roman" panose="02020603050405020304" charset="0"/>
              <a:sym typeface="+mn-ea"/>
            </a:endParaRPr>
          </a:p>
        </p:txBody>
      </p:sp>
    </p:spTree>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3" name="Picture 2"/>
          <p:cNvPicPr>
            <a:picLocks noChangeAspect="1"/>
          </p:cNvPicPr>
          <p:nvPr/>
        </p:nvPicPr>
        <p:blipFill>
          <a:blip r:embed="rId1"/>
          <a:stretch>
            <a:fillRect/>
          </a:stretch>
        </p:blipFill>
        <p:spPr>
          <a:xfrm>
            <a:off x="5107940" y="1443990"/>
            <a:ext cx="3891280" cy="2924810"/>
          </a:xfrm>
          <a:prstGeom prst="rect">
            <a:avLst/>
          </a:prstGeom>
        </p:spPr>
      </p:pic>
      <p:sp>
        <p:nvSpPr>
          <p:cNvPr id="4" name="Text Box 3"/>
          <p:cNvSpPr txBox="1"/>
          <p:nvPr/>
        </p:nvSpPr>
        <p:spPr>
          <a:xfrm>
            <a:off x="383540" y="953770"/>
            <a:ext cx="4391025" cy="3415030"/>
          </a:xfrm>
          <a:prstGeom prst="rect">
            <a:avLst/>
          </a:prstGeom>
          <a:noFill/>
        </p:spPr>
        <p:txBody>
          <a:bodyPr wrap="square" rtlCol="0">
            <a:spAutoFit/>
          </a:bodyPr>
          <a:p>
            <a:pPr algn="ctr"/>
            <a:r>
              <a:rPr lang="en-US" sz="2400">
                <a:solidFill>
                  <a:srgbClr val="002060"/>
                </a:solidFill>
                <a:latin typeface="Times New Roman" panose="02020603050405020304" charset="0"/>
                <a:cs typeface="Times New Roman" panose="02020603050405020304" charset="0"/>
              </a:rPr>
              <a:t>Sử dụng 30g – 50g kim tiền thảo, đem nấu với nước rồi uống thay nước hàng ngày, có tác dụng lợi tiểu tán tan sỏi không gây độc hại cho cơ thể. </a:t>
            </a:r>
            <a:endParaRPr lang="en-US" sz="2400">
              <a:solidFill>
                <a:srgbClr val="002060"/>
              </a:solidFill>
              <a:latin typeface="Times New Roman" panose="02020603050405020304" charset="0"/>
              <a:cs typeface="Times New Roman" panose="02020603050405020304" charset="0"/>
            </a:endParaRPr>
          </a:p>
          <a:p>
            <a:pPr algn="ctr"/>
            <a:endParaRPr lang="en-US" sz="2400">
              <a:solidFill>
                <a:srgbClr val="002060"/>
              </a:solidFill>
              <a:latin typeface="Times New Roman" panose="02020603050405020304" charset="0"/>
              <a:cs typeface="Times New Roman" panose="02020603050405020304" charset="0"/>
            </a:endParaRPr>
          </a:p>
          <a:p>
            <a:pPr algn="ctr"/>
            <a:r>
              <a:rPr lang="en-US" sz="2400">
                <a:solidFill>
                  <a:srgbClr val="002060"/>
                </a:solidFill>
                <a:latin typeface="Times New Roman" panose="02020603050405020304" charset="0"/>
                <a:cs typeface="Times New Roman" panose="02020603050405020304" charset="0"/>
              </a:rPr>
              <a:t>Lưu ý khi sử dụng: nước sắc kim tiền thảo tránh sử dụng cho người bị tỳ hư, tiêu chảy.</a:t>
            </a:r>
            <a:endParaRPr lang="en-US" sz="2400">
              <a:solidFill>
                <a:srgbClr val="002060"/>
              </a:solidFill>
              <a:latin typeface="Times New Roman" panose="02020603050405020304" charset="0"/>
              <a:cs typeface="Times New Roman" panose="02020603050405020304" charset="0"/>
            </a:endParaRPr>
          </a:p>
        </p:txBody>
      </p:sp>
      <p:sp>
        <p:nvSpPr>
          <p:cNvPr id="6" name="Text Box 5"/>
          <p:cNvSpPr txBox="1"/>
          <p:nvPr/>
        </p:nvSpPr>
        <p:spPr>
          <a:xfrm>
            <a:off x="6024245" y="760095"/>
            <a:ext cx="2059305" cy="460375"/>
          </a:xfrm>
          <a:prstGeom prst="rect">
            <a:avLst/>
          </a:prstGeom>
          <a:noFill/>
        </p:spPr>
        <p:txBody>
          <a:bodyPr wrap="square" rtlCol="0">
            <a:spAutoFit/>
          </a:bodyPr>
          <a:p>
            <a:r>
              <a:rPr lang="en-US" sz="2400" b="1">
                <a:solidFill>
                  <a:srgbClr val="002060"/>
                </a:solidFill>
                <a:latin typeface="Times New Roman" panose="02020603050405020304" charset="0"/>
                <a:cs typeface="Times New Roman" panose="02020603050405020304" charset="0"/>
              </a:rPr>
              <a:t>Kim tiền thảo</a:t>
            </a:r>
            <a:endParaRPr lang="en-US" sz="2400" b="1">
              <a:solidFill>
                <a:srgbClr val="002060"/>
              </a:solidFill>
              <a:latin typeface="Times New Roman" panose="02020603050405020304" charset="0"/>
              <a:cs typeface="Times New Roman" panose="02020603050405020304" charset="0"/>
            </a:endParaRPr>
          </a:p>
        </p:txBody>
      </p:sp>
    </p:spTree>
  </p:cSld>
  <p:clrMapOvr>
    <a:masterClrMapping/>
  </p:clrMapOvr>
  <p:transition>
    <p:fade thruBlk="1"/>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461" name="Shape 461"/>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 y="-8255"/>
            <a:ext cx="9142095" cy="5156200"/>
          </a:xfrm>
          <a:prstGeom prst="rect">
            <a:avLst/>
          </a:prstGeom>
        </p:spPr>
      </p:pic>
    </p:spTree>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21" name="Shape 121"/>
        <p:cNvGrpSpPr/>
        <p:nvPr/>
      </p:nvGrpSpPr>
      <p:grpSpPr>
        <a:xfrm>
          <a:off x="0" y="0"/>
          <a:ext cx="0" cy="0"/>
          <a:chOff x="0" y="0"/>
          <a:chExt cx="0" cy="0"/>
        </a:xfrm>
      </p:grpSpPr>
      <p:sp>
        <p:nvSpPr>
          <p:cNvPr id="122" name="Google Shape;122;p14"/>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altLang="en-GB" sz="2800">
                <a:latin typeface="Times New Roman" panose="02020603050405020304" charset="0"/>
                <a:cs typeface="Times New Roman" panose="02020603050405020304" charset="0"/>
              </a:rPr>
              <a:t> ĐỊNH NGHĨA</a:t>
            </a:r>
            <a:endParaRPr lang="en-US" altLang="en-GB" sz="2800">
              <a:latin typeface="Times New Roman" panose="02020603050405020304" charset="0"/>
              <a:cs typeface="Times New Roman" panose="02020603050405020304" charset="0"/>
            </a:endParaRPr>
          </a:p>
        </p:txBody>
      </p:sp>
      <p:sp>
        <p:nvSpPr>
          <p:cNvPr id="133" name="Google Shape;133;p14"/>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pic>
        <p:nvPicPr>
          <p:cNvPr id="3" name="Picture 2"/>
          <p:cNvPicPr>
            <a:picLocks noChangeAspect="1"/>
          </p:cNvPicPr>
          <p:nvPr/>
        </p:nvPicPr>
        <p:blipFill>
          <a:blip r:embed="rId1"/>
          <a:stretch>
            <a:fillRect/>
          </a:stretch>
        </p:blipFill>
        <p:spPr>
          <a:xfrm>
            <a:off x="5283835" y="927100"/>
            <a:ext cx="3899535" cy="3294380"/>
          </a:xfrm>
          <a:prstGeom prst="rect">
            <a:avLst/>
          </a:prstGeom>
        </p:spPr>
      </p:pic>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sp>
        <p:nvSpPr>
          <p:cNvPr id="1" name="Text Box 0"/>
          <p:cNvSpPr txBox="1"/>
          <p:nvPr/>
        </p:nvSpPr>
        <p:spPr>
          <a:xfrm>
            <a:off x="351155" y="1631950"/>
            <a:ext cx="6276975" cy="3415030"/>
          </a:xfrm>
          <a:prstGeom prst="rect">
            <a:avLst/>
          </a:prstGeom>
          <a:noFill/>
        </p:spPr>
        <p:txBody>
          <a:bodyPr wrap="square" rtlCol="0">
            <a:spAutoFit/>
          </a:bodyPr>
          <a:p>
            <a:pPr algn="l"/>
            <a:r>
              <a:rPr lang="en-US" sz="2400">
                <a:solidFill>
                  <a:srgbClr val="002060"/>
                </a:solidFill>
                <a:latin typeface="Times New Roman" panose="02020603050405020304" charset="0"/>
                <a:cs typeface="Times New Roman" panose="02020603050405020304" charset="0"/>
                <a:sym typeface="+mn-ea"/>
              </a:rPr>
              <a:t>- Sỏi tiết niệu là những khối rắn xuất hiện </a:t>
            </a:r>
            <a:endParaRPr lang="en-US" sz="2400">
              <a:solidFill>
                <a:srgbClr val="002060"/>
              </a:solidFill>
              <a:latin typeface="Times New Roman" panose="02020603050405020304" charset="0"/>
              <a:cs typeface="Times New Roman" panose="02020603050405020304" charset="0"/>
              <a:sym typeface="+mn-ea"/>
            </a:endParaRPr>
          </a:p>
          <a:p>
            <a:pPr algn="l"/>
            <a:r>
              <a:rPr lang="en-US" sz="2400">
                <a:solidFill>
                  <a:srgbClr val="002060"/>
                </a:solidFill>
                <a:latin typeface="Times New Roman" panose="02020603050405020304" charset="0"/>
                <a:cs typeface="Times New Roman" panose="02020603050405020304" charset="0"/>
                <a:sym typeface="+mn-ea"/>
              </a:rPr>
              <a:t>trong đường tiết niệu.</a:t>
            </a:r>
            <a:endParaRPr lang="en-US" sz="2400">
              <a:solidFill>
                <a:srgbClr val="002060"/>
              </a:solidFill>
              <a:latin typeface="Times New Roman" panose="02020603050405020304" charset="0"/>
              <a:cs typeface="Times New Roman" panose="02020603050405020304" charset="0"/>
              <a:sym typeface="+mn-ea"/>
            </a:endParaRPr>
          </a:p>
          <a:p>
            <a:pPr algn="l"/>
            <a:r>
              <a:rPr lang="en-US" sz="2400">
                <a:solidFill>
                  <a:srgbClr val="002060"/>
                </a:solidFill>
                <a:latin typeface="Times New Roman" panose="02020603050405020304" charset="0"/>
                <a:cs typeface="Times New Roman" panose="02020603050405020304" charset="0"/>
                <a:sym typeface="+mn-ea"/>
              </a:rPr>
              <a:t>- Sỏi thận là</a:t>
            </a:r>
            <a:r>
              <a:rPr lang="en-US" sz="2400" dirty="0">
                <a:solidFill>
                  <a:srgbClr val="002060"/>
                </a:solidFill>
                <a:latin typeface="Times New Roman" panose="02020603050405020304" charset="0"/>
                <a:cs typeface="Times New Roman" panose="02020603050405020304" charset="0"/>
                <a:sym typeface="+mn-ea"/>
              </a:rPr>
              <a:t> một </a:t>
            </a:r>
            <a:r>
              <a:rPr lang="en-US" sz="2400" dirty="0" err="1">
                <a:solidFill>
                  <a:srgbClr val="002060"/>
                </a:solidFill>
                <a:latin typeface="Times New Roman" panose="02020603050405020304" charset="0"/>
                <a:cs typeface="Times New Roman" panose="02020603050405020304" charset="0"/>
                <a:sym typeface="+mn-ea"/>
              </a:rPr>
              <a:t>khối</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rắn</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bao</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gồm</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một</a:t>
            </a:r>
            <a:r>
              <a:rPr lang="en-US" sz="2400" dirty="0">
                <a:solidFill>
                  <a:srgbClr val="002060"/>
                </a:solidFill>
                <a:latin typeface="Times New Roman" panose="02020603050405020304" charset="0"/>
                <a:cs typeface="Times New Roman" panose="02020603050405020304" charset="0"/>
                <a:sym typeface="+mn-ea"/>
              </a:rPr>
              <a:t> </a:t>
            </a:r>
            <a:endParaRPr lang="en-US" sz="2400" dirty="0">
              <a:solidFill>
                <a:srgbClr val="002060"/>
              </a:solidFill>
              <a:latin typeface="Times New Roman" panose="02020603050405020304" charset="0"/>
              <a:cs typeface="Times New Roman" panose="02020603050405020304" charset="0"/>
              <a:sym typeface="+mn-ea"/>
            </a:endParaRPr>
          </a:p>
          <a:p>
            <a:pPr algn="l"/>
            <a:r>
              <a:rPr lang="en-US" sz="2400" dirty="0" err="1">
                <a:solidFill>
                  <a:srgbClr val="002060"/>
                </a:solidFill>
                <a:latin typeface="Times New Roman" panose="02020603050405020304" charset="0"/>
                <a:cs typeface="Times New Roman" panose="02020603050405020304" charset="0"/>
                <a:sym typeface="+mn-ea"/>
              </a:rPr>
              <a:t>tập</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hợp</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các</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hạt</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tinh</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thể</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nhỏ</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Có</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thể</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có</a:t>
            </a:r>
            <a:r>
              <a:rPr lang="en-US" sz="2400" dirty="0">
                <a:solidFill>
                  <a:srgbClr val="002060"/>
                </a:solidFill>
                <a:latin typeface="Times New Roman" panose="02020603050405020304" charset="0"/>
                <a:cs typeface="Times New Roman" panose="02020603050405020304" charset="0"/>
                <a:sym typeface="+mn-ea"/>
              </a:rPr>
              <a:t> </a:t>
            </a:r>
            <a:endParaRPr lang="en-US" sz="2400" dirty="0">
              <a:solidFill>
                <a:srgbClr val="002060"/>
              </a:solidFill>
              <a:latin typeface="Times New Roman" panose="02020603050405020304" charset="0"/>
              <a:cs typeface="Times New Roman" panose="02020603050405020304" charset="0"/>
              <a:sym typeface="+mn-ea"/>
            </a:endParaRPr>
          </a:p>
          <a:p>
            <a:pPr algn="l"/>
            <a:r>
              <a:rPr lang="en-US" sz="2400" dirty="0" err="1">
                <a:solidFill>
                  <a:srgbClr val="002060"/>
                </a:solidFill>
                <a:latin typeface="Times New Roman" panose="02020603050405020304" charset="0"/>
                <a:cs typeface="Times New Roman" panose="02020603050405020304" charset="0"/>
                <a:sym typeface="+mn-ea"/>
              </a:rPr>
              <a:t>một</a:t>
            </a:r>
            <a:r>
              <a:rPr lang="en-US" sz="2400" dirty="0">
                <a:solidFill>
                  <a:srgbClr val="002060"/>
                </a:solidFill>
                <a:latin typeface="Times New Roman" panose="02020603050405020304" charset="0"/>
                <a:cs typeface="Times New Roman" panose="02020603050405020304" charset="0"/>
                <a:sym typeface="+mn-ea"/>
              </a:rPr>
              <a:t> hay </a:t>
            </a:r>
            <a:r>
              <a:rPr lang="en-US" sz="2400" dirty="0" err="1">
                <a:solidFill>
                  <a:srgbClr val="002060"/>
                </a:solidFill>
                <a:latin typeface="Times New Roman" panose="02020603050405020304" charset="0"/>
                <a:cs typeface="Times New Roman" panose="02020603050405020304" charset="0"/>
                <a:sym typeface="+mn-ea"/>
              </a:rPr>
              <a:t>nhiều</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sỏi</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xuất</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hiện</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cùng</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lúc</a:t>
            </a:r>
            <a:r>
              <a:rPr lang="en-US" sz="2400" dirty="0">
                <a:solidFill>
                  <a:srgbClr val="002060"/>
                </a:solidFill>
                <a:latin typeface="Times New Roman" panose="02020603050405020304" charset="0"/>
                <a:cs typeface="Times New Roman" panose="02020603050405020304" charset="0"/>
                <a:sym typeface="+mn-ea"/>
              </a:rPr>
              <a:t> </a:t>
            </a:r>
            <a:endParaRPr lang="en-US" sz="2400" dirty="0">
              <a:solidFill>
                <a:srgbClr val="002060"/>
              </a:solidFill>
              <a:latin typeface="Times New Roman" panose="02020603050405020304" charset="0"/>
              <a:cs typeface="Times New Roman" panose="02020603050405020304" charset="0"/>
              <a:sym typeface="+mn-ea"/>
            </a:endParaRPr>
          </a:p>
          <a:p>
            <a:pPr algn="l"/>
            <a:r>
              <a:rPr lang="en-US" sz="2400" dirty="0" err="1">
                <a:solidFill>
                  <a:srgbClr val="002060"/>
                </a:solidFill>
                <a:latin typeface="Times New Roman" panose="02020603050405020304" charset="0"/>
                <a:cs typeface="Times New Roman" panose="02020603050405020304" charset="0"/>
                <a:sym typeface="+mn-ea"/>
              </a:rPr>
              <a:t>trong</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thận</a:t>
            </a:r>
            <a:r>
              <a:rPr lang="en-US" sz="2400" dirty="0">
                <a:solidFill>
                  <a:srgbClr val="002060"/>
                </a:solidFill>
                <a:latin typeface="Times New Roman" panose="02020603050405020304" charset="0"/>
                <a:cs typeface="Times New Roman" panose="02020603050405020304" charset="0"/>
                <a:sym typeface="+mn-ea"/>
              </a:rPr>
              <a:t> hay </a:t>
            </a:r>
            <a:r>
              <a:rPr lang="en-US" sz="2400" dirty="0" err="1">
                <a:solidFill>
                  <a:srgbClr val="002060"/>
                </a:solidFill>
                <a:latin typeface="Times New Roman" panose="02020603050405020304" charset="0"/>
                <a:cs typeface="Times New Roman" panose="02020603050405020304" charset="0"/>
                <a:sym typeface="+mn-ea"/>
              </a:rPr>
              <a:t>trong</a:t>
            </a:r>
            <a:r>
              <a:rPr lang="en-US" sz="2400" dirty="0">
                <a:solidFill>
                  <a:srgbClr val="002060"/>
                </a:solidFill>
                <a:latin typeface="Times New Roman" panose="02020603050405020304" charset="0"/>
                <a:cs typeface="Times New Roman" panose="02020603050405020304" charset="0"/>
                <a:sym typeface="+mn-ea"/>
              </a:rPr>
              <a:t> </a:t>
            </a:r>
            <a:r>
              <a:rPr lang="en-US" sz="2400" dirty="0" err="1">
                <a:solidFill>
                  <a:srgbClr val="002060"/>
                </a:solidFill>
                <a:latin typeface="Times New Roman" panose="02020603050405020304" charset="0"/>
                <a:cs typeface="Times New Roman" panose="02020603050405020304" charset="0"/>
                <a:sym typeface="+mn-ea"/>
              </a:rPr>
              <a:t>niệu</a:t>
            </a:r>
            <a:r>
              <a:rPr lang="en-US" sz="2400" dirty="0">
                <a:solidFill>
                  <a:srgbClr val="002060"/>
                </a:solidFill>
                <a:latin typeface="Times New Roman" panose="02020603050405020304" charset="0"/>
                <a:cs typeface="Times New Roman" panose="02020603050405020304" charset="0"/>
                <a:sym typeface="+mn-ea"/>
              </a:rPr>
              <a:t> </a:t>
            </a:r>
            <a:r>
              <a:rPr lang="en-US" sz="2400" dirty="0" err="1" smtClean="0">
                <a:solidFill>
                  <a:srgbClr val="002060"/>
                </a:solidFill>
                <a:latin typeface="Times New Roman" panose="02020603050405020304" charset="0"/>
                <a:cs typeface="Times New Roman" panose="02020603050405020304" charset="0"/>
                <a:sym typeface="+mn-ea"/>
              </a:rPr>
              <a:t>quản</a:t>
            </a:r>
            <a:r>
              <a:rPr lang="en-US" sz="2400" dirty="0" smtClean="0">
                <a:solidFill>
                  <a:srgbClr val="002060"/>
                </a:solidFill>
                <a:latin typeface="Times New Roman" panose="02020603050405020304" charset="0"/>
                <a:cs typeface="Times New Roman" panose="02020603050405020304" charset="0"/>
                <a:sym typeface="+mn-ea"/>
              </a:rPr>
              <a:t>.</a:t>
            </a:r>
            <a:endParaRPr lang="en-US" sz="2400" dirty="0" smtClean="0">
              <a:solidFill>
                <a:srgbClr val="002060"/>
              </a:solidFill>
              <a:latin typeface="Times New Roman" panose="02020603050405020304" charset="0"/>
              <a:cs typeface="Times New Roman" panose="02020603050405020304" charset="0"/>
              <a:sym typeface="+mn-ea"/>
            </a:endParaRPr>
          </a:p>
          <a:p>
            <a:pPr algn="l"/>
            <a:r>
              <a:rPr lang="en-US" sz="2400">
                <a:solidFill>
                  <a:srgbClr val="002060"/>
                </a:solidFill>
                <a:latin typeface="Times New Roman" panose="02020603050405020304" charset="0"/>
                <a:cs typeface="Times New Roman" panose="02020603050405020304" charset="0"/>
                <a:sym typeface="+mn-ea"/>
              </a:rPr>
              <a:t>- Bệnh lý thường gặp ở nam giới nhiều hơn nữ giới. Tuổi mắc bệnh thường là từ 30– 55 tuổi, nhưng cũng có thể gặp ở trẻ em (sỏi bàng quang).</a:t>
            </a:r>
            <a:endParaRPr lang="en-US" sz="2400">
              <a:solidFill>
                <a:srgbClr val="002060"/>
              </a:solidFill>
              <a:latin typeface="Times New Roman" panose="02020603050405020304" charset="0"/>
              <a:cs typeface="Times New Roman" panose="02020603050405020304" charset="0"/>
              <a:sym typeface="+mn-ea"/>
            </a:endParaRPr>
          </a:p>
        </p:txBody>
      </p:sp>
    </p:spTree>
  </p:cSld>
  <p:clrMapOvr>
    <a:masterClrMapping/>
  </p:clrMapOvr>
  <p:transition>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350" name="Shape 350"/>
        <p:cNvGrpSpPr/>
        <p:nvPr/>
      </p:nvGrpSpPr>
      <p:grpSpPr>
        <a:xfrm>
          <a:off x="0" y="0"/>
          <a:ext cx="0" cy="0"/>
          <a:chOff x="0" y="0"/>
          <a:chExt cx="0" cy="0"/>
        </a:xfrm>
      </p:grpSpPr>
      <p:sp>
        <p:nvSpPr>
          <p:cNvPr id="364" name="Google Shape;364;p29"/>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graphicFrame>
        <p:nvGraphicFramePr>
          <p:cNvPr id="4" name="Diagram 3"/>
          <p:cNvGraphicFramePr>
            <a:graphicFrameLocks noGrp="1"/>
          </p:cNvGraphicFramePr>
          <p:nvPr/>
        </p:nvGraphicFramePr>
        <p:xfrm>
          <a:off x="376555" y="527685"/>
          <a:ext cx="8693785" cy="454533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2" name="Diagram 1"/>
          <p:cNvGraphicFramePr>
            <a:graphicFrameLocks noGrp="1"/>
          </p:cNvGraphicFramePr>
          <p:nvPr/>
        </p:nvGraphicFramePr>
        <p:xfrm>
          <a:off x="297815" y="527050"/>
          <a:ext cx="8772525" cy="44926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 Box 2"/>
          <p:cNvSpPr txBox="1"/>
          <p:nvPr/>
        </p:nvSpPr>
        <p:spPr>
          <a:xfrm>
            <a:off x="480695" y="20320"/>
            <a:ext cx="8485505" cy="583565"/>
          </a:xfrm>
          <a:prstGeom prst="rect">
            <a:avLst/>
          </a:prstGeom>
          <a:noFill/>
        </p:spPr>
        <p:txBody>
          <a:bodyPr wrap="square" rtlCol="0">
            <a:spAutoFit/>
          </a:bodyPr>
          <a:p>
            <a:pPr algn="ctr"/>
            <a:r>
              <a:rPr lang="en-US" sz="3200" b="1">
                <a:solidFill>
                  <a:srgbClr val="002060"/>
                </a:solidFill>
              </a:rPr>
              <a:t>NGUYÊN NHÂN VÀ BỆNH SINH</a:t>
            </a:r>
            <a:endParaRPr lang="en-US" sz="3200" b="1">
              <a:solidFill>
                <a:srgbClr val="002060"/>
              </a:solidFill>
            </a:endParaRPr>
          </a:p>
        </p:txBody>
      </p:sp>
    </p:spTree>
  </p:cSld>
  <p:clrMapOvr>
    <a:masterClrMapping/>
  </p:clrMapOvr>
  <mc:AlternateContent xmlns:mc="http://schemas.openxmlformats.org/markup-compatibility/2006">
    <mc:Choice xmlns:p14="http://schemas.microsoft.com/office/powerpoint/2010/main" Requires="p14">
      <p:transition p14:dur="250">
        <p:fade thruBlk="1"/>
      </p:transition>
    </mc:Choice>
    <mc:Fallback>
      <p:transition>
        <p:fade thruBlk="1"/>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73" name="Shape 173"/>
        <p:cNvGrpSpPr/>
        <p:nvPr/>
      </p:nvGrpSpPr>
      <p:grpSpPr>
        <a:xfrm>
          <a:off x="0" y="0"/>
          <a:ext cx="0" cy="0"/>
          <a:chOff x="0" y="0"/>
          <a:chExt cx="0" cy="0"/>
        </a:xfrm>
      </p:grpSpPr>
      <p:sp>
        <p:nvSpPr>
          <p:cNvPr id="176" name="Google Shape;176;p19"/>
          <p:cNvSpPr/>
          <p:nvPr/>
        </p:nvSpPr>
        <p:spPr>
          <a:xfrm>
            <a:off x="7682703" y="287329"/>
            <a:ext cx="354081" cy="338090"/>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19"/>
          <p:cNvSpPr/>
          <p:nvPr/>
        </p:nvSpPr>
        <p:spPr>
          <a:xfrm>
            <a:off x="7880756" y="501922"/>
            <a:ext cx="585164" cy="558736"/>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19"/>
          <p:cNvSpPr/>
          <p:nvPr/>
        </p:nvSpPr>
        <p:spPr>
          <a:xfrm rot="2384392">
            <a:off x="8652642" y="923995"/>
            <a:ext cx="354079" cy="338088"/>
          </a:xfrm>
          <a:custGeom>
            <a:avLst/>
            <a:gdLst/>
            <a:ahLst/>
            <a:cxnLst/>
            <a:rect l="l" t="t" r="r" b="b"/>
            <a:pathLst>
              <a:path w="15101" h="14419" fill="none" extrusionOk="0">
                <a:moveTo>
                  <a:pt x="7234" y="293"/>
                </a:moveTo>
                <a:lnTo>
                  <a:pt x="7234" y="293"/>
                </a:lnTo>
                <a:lnTo>
                  <a:pt x="7307" y="171"/>
                </a:lnTo>
                <a:lnTo>
                  <a:pt x="7380" y="74"/>
                </a:lnTo>
                <a:lnTo>
                  <a:pt x="7477" y="25"/>
                </a:lnTo>
                <a:lnTo>
                  <a:pt x="7550" y="1"/>
                </a:lnTo>
                <a:lnTo>
                  <a:pt x="7623" y="25"/>
                </a:lnTo>
                <a:lnTo>
                  <a:pt x="7721" y="74"/>
                </a:lnTo>
                <a:lnTo>
                  <a:pt x="7794" y="171"/>
                </a:lnTo>
                <a:lnTo>
                  <a:pt x="7867" y="293"/>
                </a:lnTo>
                <a:lnTo>
                  <a:pt x="9523" y="4092"/>
                </a:lnTo>
                <a:lnTo>
                  <a:pt x="9523" y="4092"/>
                </a:lnTo>
                <a:lnTo>
                  <a:pt x="9596" y="4214"/>
                </a:lnTo>
                <a:lnTo>
                  <a:pt x="9718" y="4360"/>
                </a:lnTo>
                <a:lnTo>
                  <a:pt x="9840" y="4482"/>
                </a:lnTo>
                <a:lnTo>
                  <a:pt x="9986" y="4604"/>
                </a:lnTo>
                <a:lnTo>
                  <a:pt x="10132" y="4701"/>
                </a:lnTo>
                <a:lnTo>
                  <a:pt x="10302" y="4774"/>
                </a:lnTo>
                <a:lnTo>
                  <a:pt x="10449" y="4847"/>
                </a:lnTo>
                <a:lnTo>
                  <a:pt x="10619" y="4872"/>
                </a:lnTo>
                <a:lnTo>
                  <a:pt x="14711" y="5286"/>
                </a:lnTo>
                <a:lnTo>
                  <a:pt x="14711" y="5286"/>
                </a:lnTo>
                <a:lnTo>
                  <a:pt x="14857" y="5310"/>
                </a:lnTo>
                <a:lnTo>
                  <a:pt x="14979" y="5359"/>
                </a:lnTo>
                <a:lnTo>
                  <a:pt x="15052" y="5407"/>
                </a:lnTo>
                <a:lnTo>
                  <a:pt x="15100" y="5505"/>
                </a:lnTo>
                <a:lnTo>
                  <a:pt x="15100" y="5578"/>
                </a:lnTo>
                <a:lnTo>
                  <a:pt x="15076" y="5675"/>
                </a:lnTo>
                <a:lnTo>
                  <a:pt x="15027" y="5773"/>
                </a:lnTo>
                <a:lnTo>
                  <a:pt x="14906" y="5895"/>
                </a:lnTo>
                <a:lnTo>
                  <a:pt x="11837" y="8622"/>
                </a:lnTo>
                <a:lnTo>
                  <a:pt x="11837" y="8622"/>
                </a:lnTo>
                <a:lnTo>
                  <a:pt x="11715" y="8744"/>
                </a:lnTo>
                <a:lnTo>
                  <a:pt x="11618" y="8890"/>
                </a:lnTo>
                <a:lnTo>
                  <a:pt x="11545" y="9061"/>
                </a:lnTo>
                <a:lnTo>
                  <a:pt x="11472" y="9231"/>
                </a:lnTo>
                <a:lnTo>
                  <a:pt x="11423" y="9402"/>
                </a:lnTo>
                <a:lnTo>
                  <a:pt x="11398" y="9572"/>
                </a:lnTo>
                <a:lnTo>
                  <a:pt x="11398" y="9743"/>
                </a:lnTo>
                <a:lnTo>
                  <a:pt x="11423" y="9913"/>
                </a:lnTo>
                <a:lnTo>
                  <a:pt x="12300" y="13956"/>
                </a:lnTo>
                <a:lnTo>
                  <a:pt x="12300" y="13956"/>
                </a:lnTo>
                <a:lnTo>
                  <a:pt x="12324" y="14102"/>
                </a:lnTo>
                <a:lnTo>
                  <a:pt x="12300" y="14200"/>
                </a:lnTo>
                <a:lnTo>
                  <a:pt x="12275" y="14297"/>
                </a:lnTo>
                <a:lnTo>
                  <a:pt x="12227" y="14370"/>
                </a:lnTo>
                <a:lnTo>
                  <a:pt x="12129" y="14394"/>
                </a:lnTo>
                <a:lnTo>
                  <a:pt x="12032" y="14419"/>
                </a:lnTo>
                <a:lnTo>
                  <a:pt x="11910" y="14370"/>
                </a:lnTo>
                <a:lnTo>
                  <a:pt x="11788" y="14321"/>
                </a:lnTo>
                <a:lnTo>
                  <a:pt x="8232" y="12227"/>
                </a:lnTo>
                <a:lnTo>
                  <a:pt x="8232" y="12227"/>
                </a:lnTo>
                <a:lnTo>
                  <a:pt x="8086" y="12154"/>
                </a:lnTo>
                <a:lnTo>
                  <a:pt x="7916" y="12105"/>
                </a:lnTo>
                <a:lnTo>
                  <a:pt x="7721" y="12081"/>
                </a:lnTo>
                <a:lnTo>
                  <a:pt x="7550" y="12081"/>
                </a:lnTo>
                <a:lnTo>
                  <a:pt x="7380" y="12081"/>
                </a:lnTo>
                <a:lnTo>
                  <a:pt x="7185" y="12105"/>
                </a:lnTo>
                <a:lnTo>
                  <a:pt x="7015" y="12154"/>
                </a:lnTo>
                <a:lnTo>
                  <a:pt x="6868" y="12227"/>
                </a:lnTo>
                <a:lnTo>
                  <a:pt x="3313" y="14321"/>
                </a:lnTo>
                <a:lnTo>
                  <a:pt x="3313" y="14321"/>
                </a:lnTo>
                <a:lnTo>
                  <a:pt x="3191" y="14370"/>
                </a:lnTo>
                <a:lnTo>
                  <a:pt x="3069" y="14419"/>
                </a:lnTo>
                <a:lnTo>
                  <a:pt x="2972" y="14394"/>
                </a:lnTo>
                <a:lnTo>
                  <a:pt x="2874" y="14370"/>
                </a:lnTo>
                <a:lnTo>
                  <a:pt x="2826" y="14297"/>
                </a:lnTo>
                <a:lnTo>
                  <a:pt x="2801" y="14200"/>
                </a:lnTo>
                <a:lnTo>
                  <a:pt x="2777" y="14102"/>
                </a:lnTo>
                <a:lnTo>
                  <a:pt x="2801" y="13956"/>
                </a:lnTo>
                <a:lnTo>
                  <a:pt x="3678" y="9913"/>
                </a:lnTo>
                <a:lnTo>
                  <a:pt x="3678" y="9913"/>
                </a:lnTo>
                <a:lnTo>
                  <a:pt x="3702" y="9743"/>
                </a:lnTo>
                <a:lnTo>
                  <a:pt x="3702" y="9572"/>
                </a:lnTo>
                <a:lnTo>
                  <a:pt x="3678" y="9402"/>
                </a:lnTo>
                <a:lnTo>
                  <a:pt x="3629" y="9231"/>
                </a:lnTo>
                <a:lnTo>
                  <a:pt x="3556" y="9061"/>
                </a:lnTo>
                <a:lnTo>
                  <a:pt x="3483" y="8890"/>
                </a:lnTo>
                <a:lnTo>
                  <a:pt x="3386" y="8744"/>
                </a:lnTo>
                <a:lnTo>
                  <a:pt x="3264" y="8622"/>
                </a:lnTo>
                <a:lnTo>
                  <a:pt x="195" y="5895"/>
                </a:lnTo>
                <a:lnTo>
                  <a:pt x="195" y="5895"/>
                </a:lnTo>
                <a:lnTo>
                  <a:pt x="73" y="5773"/>
                </a:lnTo>
                <a:lnTo>
                  <a:pt x="25" y="5675"/>
                </a:lnTo>
                <a:lnTo>
                  <a:pt x="0" y="5578"/>
                </a:lnTo>
                <a:lnTo>
                  <a:pt x="0" y="5505"/>
                </a:lnTo>
                <a:lnTo>
                  <a:pt x="49" y="5407"/>
                </a:lnTo>
                <a:lnTo>
                  <a:pt x="122" y="5359"/>
                </a:lnTo>
                <a:lnTo>
                  <a:pt x="244" y="5310"/>
                </a:lnTo>
                <a:lnTo>
                  <a:pt x="390" y="5286"/>
                </a:lnTo>
                <a:lnTo>
                  <a:pt x="4482" y="4872"/>
                </a:lnTo>
                <a:lnTo>
                  <a:pt x="4482" y="4872"/>
                </a:lnTo>
                <a:lnTo>
                  <a:pt x="4652" y="4847"/>
                </a:lnTo>
                <a:lnTo>
                  <a:pt x="4798" y="4774"/>
                </a:lnTo>
                <a:lnTo>
                  <a:pt x="4969" y="4701"/>
                </a:lnTo>
                <a:lnTo>
                  <a:pt x="5115" y="4604"/>
                </a:lnTo>
                <a:lnTo>
                  <a:pt x="5261" y="4482"/>
                </a:lnTo>
                <a:lnTo>
                  <a:pt x="5383" y="4360"/>
                </a:lnTo>
                <a:lnTo>
                  <a:pt x="5505" y="4214"/>
                </a:lnTo>
                <a:lnTo>
                  <a:pt x="5578" y="4092"/>
                </a:lnTo>
                <a:lnTo>
                  <a:pt x="7234" y="293"/>
                </a:lnTo>
                <a:close/>
              </a:path>
            </a:pathLst>
          </a:custGeom>
          <a:solidFill>
            <a:srgbClr val="18637B"/>
          </a:solidFill>
          <a:ln w="19050" cap="rnd" cmpd="sng">
            <a:solidFill>
              <a:srgbClr val="18637B"/>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19"/>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grpSp>
        <p:nvGrpSpPr>
          <p:cNvPr id="35" name="Group 34"/>
          <p:cNvGrpSpPr/>
          <p:nvPr/>
        </p:nvGrpSpPr>
        <p:grpSpPr>
          <a:xfrm>
            <a:off x="616585" y="732790"/>
            <a:ext cx="8077334" cy="4313555"/>
            <a:chOff x="480" y="2040"/>
            <a:chExt cx="14056" cy="5758"/>
          </a:xfrm>
        </p:grpSpPr>
        <p:sp>
          <p:nvSpPr>
            <p:cNvPr id="3" name="Rounded Rectangle 2"/>
            <p:cNvSpPr/>
            <p:nvPr/>
          </p:nvSpPr>
          <p:spPr>
            <a:xfrm>
              <a:off x="2040" y="2040"/>
              <a:ext cx="8400" cy="960"/>
            </a:xfrm>
            <a:prstGeom prst="roundRect">
              <a:avLst/>
            </a:prstGeom>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lstStyle/>
            <a:p>
              <a:pPr algn="ctr"/>
              <a:r>
                <a:rPr lang="vi-VN" altLang="en-US" sz="2400" b="1">
                  <a:solidFill>
                    <a:schemeClr val="tx1"/>
                  </a:solidFill>
                  <a:latin typeface="Times New Roman" panose="02020603050405020304" charset="0"/>
                  <a:cs typeface="Times New Roman" panose="02020603050405020304" charset="0"/>
                </a:rPr>
                <a:t>Nguyên nhân sỏi bị vướng lại</a:t>
              </a:r>
              <a:endParaRPr lang="vi-VN" altLang="en-US" sz="2400" b="1">
                <a:solidFill>
                  <a:schemeClr val="tx1"/>
                </a:solidFill>
                <a:latin typeface="Times New Roman" panose="02020603050405020304" charset="0"/>
                <a:cs typeface="Times New Roman" panose="02020603050405020304" charset="0"/>
              </a:endParaRPr>
            </a:p>
          </p:txBody>
        </p:sp>
        <p:sp>
          <p:nvSpPr>
            <p:cNvPr id="26" name="Rounded Rectangle 25"/>
            <p:cNvSpPr/>
            <p:nvPr/>
          </p:nvSpPr>
          <p:spPr>
            <a:xfrm>
              <a:off x="480" y="3598"/>
              <a:ext cx="3600" cy="2040"/>
            </a:xfrm>
            <a:prstGeom prst="roundRect">
              <a:avLst/>
            </a:prstGeom>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p>
              <a:pPr algn="ctr"/>
              <a:r>
                <a:rPr lang="vi-VN" sz="2200" b="1" dirty="0">
                  <a:solidFill>
                    <a:schemeClr val="tx1"/>
                  </a:solidFill>
                  <a:latin typeface="+mj-lt"/>
                </a:rPr>
                <a:t>Hình dạng và kích thước của viên sỏi</a:t>
              </a:r>
              <a:endParaRPr lang="vi-VN" sz="2200" b="1" dirty="0">
                <a:solidFill>
                  <a:schemeClr val="tx1"/>
                </a:solidFill>
                <a:latin typeface="+mj-lt"/>
              </a:endParaRPr>
            </a:p>
          </p:txBody>
        </p:sp>
        <p:sp>
          <p:nvSpPr>
            <p:cNvPr id="27" name="Rounded Rectangle 26"/>
            <p:cNvSpPr/>
            <p:nvPr/>
          </p:nvSpPr>
          <p:spPr>
            <a:xfrm>
              <a:off x="6136" y="3473"/>
              <a:ext cx="8400" cy="2160"/>
            </a:xfrm>
            <a:prstGeom prst="roundRect">
              <a:avLst/>
            </a:prstGeom>
            <a:ln w="28575" cmpd="sng">
              <a:solidFill>
                <a:srgbClr val="002060"/>
              </a:solidFill>
              <a:prstDash val="solid"/>
            </a:ln>
          </p:spPr>
          <p:style>
            <a:lnRef idx="3">
              <a:schemeClr val="lt1"/>
            </a:lnRef>
            <a:fillRef idx="1">
              <a:schemeClr val="accent3"/>
            </a:fillRef>
            <a:effectRef idx="1">
              <a:schemeClr val="accent3"/>
            </a:effectRef>
            <a:fontRef idx="minor">
              <a:schemeClr val="lt1"/>
            </a:fontRef>
          </p:style>
          <p:txBody>
            <a:bodyPr rtlCol="0" anchor="ctr"/>
            <a:p>
              <a:pPr algn="ctr"/>
              <a:r>
                <a:rPr lang="en-US" sz="2200" b="1">
                  <a:solidFill>
                    <a:schemeClr val="tx1"/>
                  </a:solidFill>
                  <a:latin typeface="Times New Roman" panose="02020603050405020304" charset="0"/>
                  <a:cs typeface="Times New Roman" panose="02020603050405020304" charset="0"/>
                  <a:sym typeface="+mn-ea"/>
                </a:rPr>
                <a:t>Trên đường tiết niệu có những chỗ hẹp tự nhiên do cấu trúc giải phẫu</a:t>
              </a:r>
              <a:r>
                <a:rPr lang="en-US" sz="2200">
                  <a:solidFill>
                    <a:schemeClr val="bg1"/>
                  </a:solidFill>
                  <a:sym typeface="+mn-ea"/>
                </a:rPr>
                <a:t> </a:t>
              </a:r>
              <a:endParaRPr lang="en-US" sz="2200" dirty="0">
                <a:solidFill>
                  <a:schemeClr val="accent1">
                    <a:lumMod val="50000"/>
                  </a:schemeClr>
                </a:solidFill>
                <a:latin typeface="Times New Roman" panose="02020603050405020304" charset="0"/>
                <a:cs typeface="Times New Roman" panose="02020603050405020304" charset="0"/>
              </a:endParaRPr>
            </a:p>
          </p:txBody>
        </p:sp>
        <p:sp>
          <p:nvSpPr>
            <p:cNvPr id="29" name="Rounded Rectangle 28"/>
            <p:cNvSpPr/>
            <p:nvPr/>
          </p:nvSpPr>
          <p:spPr>
            <a:xfrm>
              <a:off x="12300" y="6358"/>
              <a:ext cx="2040" cy="1440"/>
            </a:xfrm>
            <a:prstGeom prst="roundRect">
              <a:avLst/>
            </a:prstGeom>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p>
              <a:pPr algn="ctr"/>
              <a:r>
                <a:rPr lang="vi-VN" sz="2200" b="1" dirty="0">
                  <a:solidFill>
                    <a:schemeClr val="tx1"/>
                  </a:solidFill>
                  <a:latin typeface="+mj-lt"/>
                </a:rPr>
                <a:t>Ở niệu đạo</a:t>
              </a:r>
              <a:endParaRPr lang="vi-VN" sz="2200" b="1" dirty="0">
                <a:solidFill>
                  <a:schemeClr val="tx1"/>
                </a:solidFill>
                <a:latin typeface="+mj-lt"/>
              </a:endParaRPr>
            </a:p>
          </p:txBody>
        </p:sp>
        <p:sp>
          <p:nvSpPr>
            <p:cNvPr id="30" name="Rounded Rectangle 29"/>
            <p:cNvSpPr/>
            <p:nvPr/>
          </p:nvSpPr>
          <p:spPr>
            <a:xfrm>
              <a:off x="9840" y="6325"/>
              <a:ext cx="2040" cy="1440"/>
            </a:xfrm>
            <a:prstGeom prst="roundRect">
              <a:avLst/>
            </a:prstGeom>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p>
              <a:pPr algn="ctr"/>
              <a:r>
                <a:rPr lang="en-US" sz="2200" b="1" dirty="0">
                  <a:solidFill>
                    <a:schemeClr val="tx1"/>
                  </a:solidFill>
                  <a:latin typeface="Times New Roman" panose="02020603050405020304" charset="0"/>
                  <a:cs typeface="Times New Roman" panose="02020603050405020304" charset="0"/>
                </a:rPr>
                <a:t>Ở </a:t>
              </a:r>
              <a:r>
                <a:rPr lang="en-US" sz="2200" b="1" dirty="0" err="1">
                  <a:solidFill>
                    <a:schemeClr val="tx1"/>
                  </a:solidFill>
                  <a:latin typeface="Times New Roman" panose="02020603050405020304" charset="0"/>
                  <a:cs typeface="Times New Roman" panose="02020603050405020304" charset="0"/>
                </a:rPr>
                <a:t>bàng</a:t>
              </a:r>
              <a:r>
                <a:rPr lang="en-US" sz="2200" b="1" dirty="0">
                  <a:solidFill>
                    <a:schemeClr val="tx1"/>
                  </a:solidFill>
                  <a:latin typeface="Times New Roman" panose="02020603050405020304" charset="0"/>
                  <a:cs typeface="Times New Roman" panose="02020603050405020304" charset="0"/>
                </a:rPr>
                <a:t> </a:t>
              </a:r>
              <a:r>
                <a:rPr lang="en-US" sz="2200" b="1" dirty="0" err="1" smtClean="0">
                  <a:solidFill>
                    <a:schemeClr val="tx1"/>
                  </a:solidFill>
                  <a:latin typeface="Times New Roman" panose="02020603050405020304" charset="0"/>
                  <a:cs typeface="Times New Roman" panose="02020603050405020304" charset="0"/>
                </a:rPr>
                <a:t>quang</a:t>
              </a:r>
              <a:endParaRPr lang="en-US" sz="2200" b="1" dirty="0" err="1" smtClean="0">
                <a:solidFill>
                  <a:schemeClr val="tx1"/>
                </a:solidFill>
                <a:latin typeface="Times New Roman" panose="02020603050405020304" charset="0"/>
                <a:cs typeface="Times New Roman" panose="02020603050405020304" charset="0"/>
              </a:endParaRPr>
            </a:p>
          </p:txBody>
        </p:sp>
        <p:sp>
          <p:nvSpPr>
            <p:cNvPr id="32" name="Rounded Rectangle 31"/>
            <p:cNvSpPr/>
            <p:nvPr/>
          </p:nvSpPr>
          <p:spPr>
            <a:xfrm>
              <a:off x="7440" y="6347"/>
              <a:ext cx="2160" cy="1440"/>
            </a:xfrm>
            <a:prstGeom prst="roundRect">
              <a:avLst/>
            </a:prstGeom>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p>
              <a:pPr algn="ctr"/>
              <a:r>
                <a:rPr lang="en-US" sz="2200" b="1" dirty="0" err="1">
                  <a:solidFill>
                    <a:schemeClr val="tx1"/>
                  </a:solidFill>
                  <a:latin typeface="Times New Roman" panose="02020603050405020304" charset="0"/>
                  <a:cs typeface="Times New Roman" panose="02020603050405020304" charset="0"/>
                </a:rPr>
                <a:t>Vùng</a:t>
              </a:r>
              <a:r>
                <a:rPr lang="en-US" sz="2200" b="1" dirty="0">
                  <a:solidFill>
                    <a:schemeClr val="tx1"/>
                  </a:solidFill>
                  <a:latin typeface="Times New Roman" panose="02020603050405020304" charset="0"/>
                  <a:cs typeface="Times New Roman" panose="02020603050405020304" charset="0"/>
                </a:rPr>
                <a:t> </a:t>
              </a:r>
              <a:r>
                <a:rPr lang="en-US" sz="2200" b="1" dirty="0" err="1">
                  <a:solidFill>
                    <a:schemeClr val="tx1"/>
                  </a:solidFill>
                  <a:latin typeface="Times New Roman" panose="02020603050405020304" charset="0"/>
                  <a:cs typeface="Times New Roman" panose="02020603050405020304" charset="0"/>
                </a:rPr>
                <a:t>chậu</a:t>
              </a:r>
              <a:r>
                <a:rPr lang="en-US" sz="2200" b="1" dirty="0">
                  <a:solidFill>
                    <a:schemeClr val="tx1"/>
                  </a:solidFill>
                  <a:latin typeface="Times New Roman" panose="02020603050405020304" charset="0"/>
                  <a:cs typeface="Times New Roman" panose="02020603050405020304" charset="0"/>
                </a:rPr>
                <a:t> </a:t>
              </a:r>
              <a:r>
                <a:rPr lang="en-US" sz="2200" b="1" dirty="0" err="1">
                  <a:solidFill>
                    <a:schemeClr val="tx1"/>
                  </a:solidFill>
                  <a:latin typeface="Times New Roman" panose="02020603050405020304" charset="0"/>
                  <a:cs typeface="Times New Roman" panose="02020603050405020304" charset="0"/>
                </a:rPr>
                <a:t>hông</a:t>
              </a:r>
              <a:endParaRPr lang="en-US" sz="2200" b="1" dirty="0" err="1">
                <a:solidFill>
                  <a:schemeClr val="tx1"/>
                </a:solidFill>
                <a:latin typeface="Times New Roman" panose="02020603050405020304" charset="0"/>
                <a:cs typeface="Times New Roman" panose="02020603050405020304" charset="0"/>
              </a:endParaRPr>
            </a:p>
          </p:txBody>
        </p:sp>
        <p:sp>
          <p:nvSpPr>
            <p:cNvPr id="33" name="Rounded Rectangle 32"/>
            <p:cNvSpPr/>
            <p:nvPr/>
          </p:nvSpPr>
          <p:spPr>
            <a:xfrm>
              <a:off x="5116" y="6358"/>
              <a:ext cx="2040" cy="1440"/>
            </a:xfrm>
            <a:prstGeom prst="roundRect">
              <a:avLst/>
            </a:prstGeom>
            <a:ln>
              <a:solidFill>
                <a:srgbClr val="002060"/>
              </a:solidFill>
            </a:ln>
          </p:spPr>
          <p:style>
            <a:lnRef idx="3">
              <a:schemeClr val="lt1"/>
            </a:lnRef>
            <a:fillRef idx="1">
              <a:schemeClr val="accent3"/>
            </a:fillRef>
            <a:effectRef idx="1">
              <a:schemeClr val="accent3"/>
            </a:effectRef>
            <a:fontRef idx="minor">
              <a:schemeClr val="lt1"/>
            </a:fontRef>
          </p:style>
          <p:txBody>
            <a:bodyPr rtlCol="0" anchor="ctr"/>
            <a:p>
              <a:pPr algn="ctr"/>
              <a:r>
                <a:rPr lang="vi-VN" sz="2200" b="1" dirty="0">
                  <a:solidFill>
                    <a:schemeClr val="tx1"/>
                  </a:solidFill>
                  <a:latin typeface="+mj-lt"/>
                </a:rPr>
                <a:t>Vùng thắt lưng</a:t>
              </a:r>
              <a:endParaRPr lang="vi-VN" sz="2200" b="1" dirty="0">
                <a:solidFill>
                  <a:schemeClr val="tx1"/>
                </a:solidFill>
                <a:latin typeface="+mj-lt"/>
              </a:endParaRPr>
            </a:p>
          </p:txBody>
        </p:sp>
      </p:grpSp>
      <p:cxnSp>
        <p:nvCxnSpPr>
          <p:cNvPr id="1" name="Straight Arrow Connector 0"/>
          <p:cNvCxnSpPr>
            <a:stCxn id="27" idx="2"/>
            <a:endCxn id="33" idx="0"/>
          </p:cNvCxnSpPr>
          <p:nvPr/>
        </p:nvCxnSpPr>
        <p:spPr>
          <a:xfrm flipH="1">
            <a:off x="3866515" y="3424555"/>
            <a:ext cx="2413635" cy="542925"/>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2" name="Straight Arrow Connector 1"/>
          <p:cNvCxnSpPr>
            <a:stCxn id="27" idx="2"/>
            <a:endCxn id="32" idx="0"/>
          </p:cNvCxnSpPr>
          <p:nvPr/>
        </p:nvCxnSpPr>
        <p:spPr>
          <a:xfrm flipH="1">
            <a:off x="5237480" y="3424555"/>
            <a:ext cx="1042670" cy="53467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6280150" y="3432810"/>
            <a:ext cx="363220" cy="51816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endCxn id="29" idx="0"/>
          </p:cNvCxnSpPr>
          <p:nvPr/>
        </p:nvCxnSpPr>
        <p:spPr>
          <a:xfrm>
            <a:off x="6217920" y="3424555"/>
            <a:ext cx="1777365" cy="542925"/>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stCxn id="3" idx="2"/>
            <a:endCxn id="26" idx="0"/>
          </p:cNvCxnSpPr>
          <p:nvPr/>
        </p:nvCxnSpPr>
        <p:spPr>
          <a:xfrm flipH="1">
            <a:off x="1651000" y="1452245"/>
            <a:ext cx="2275840" cy="447675"/>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065905" y="1452245"/>
            <a:ext cx="2353310" cy="354330"/>
          </a:xfrm>
          <a:prstGeom prst="straightConnector1">
            <a:avLst/>
          </a:prstGeom>
          <a:ln>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8" name="Text Box 7"/>
          <p:cNvSpPr txBox="1"/>
          <p:nvPr/>
        </p:nvSpPr>
        <p:spPr>
          <a:xfrm>
            <a:off x="635000" y="41275"/>
            <a:ext cx="6435090" cy="583565"/>
          </a:xfrm>
          <a:prstGeom prst="rect">
            <a:avLst/>
          </a:prstGeom>
          <a:noFill/>
        </p:spPr>
        <p:txBody>
          <a:bodyPr wrap="square" rtlCol="0">
            <a:spAutoFit/>
          </a:bodyPr>
          <a:p>
            <a:r>
              <a:rPr lang="vi-VN" altLang="en-US" sz="3200" b="1">
                <a:solidFill>
                  <a:srgbClr val="002060"/>
                </a:solidFill>
              </a:rPr>
              <a:t>NGUYÊN NHÂN VÀ BỆNH SINH</a:t>
            </a:r>
            <a:endParaRPr lang="vi-VN" altLang="en-US" sz="3200" b="1">
              <a:solidFill>
                <a:srgbClr val="002060"/>
              </a:solidFill>
            </a:endParaRPr>
          </a:p>
        </p:txBody>
      </p:sp>
    </p:spTree>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Slide Number Placeholder 1"/>
          <p:cNvSpPr>
            <a:spLocks noGrp="1"/>
          </p:cNvSpPr>
          <p:nvPr>
            <p:ph type="sldNum" idx="12"/>
          </p:nvPr>
        </p:nvSpPr>
        <p:spPr/>
        <p:txBody>
          <a:bodyPr/>
          <a:p>
            <a:pPr marL="0" lvl="0" indent="0" algn="ctr" rtl="0">
              <a:spcBef>
                <a:spcPts val="0"/>
              </a:spcBef>
              <a:spcAft>
                <a:spcPts val="0"/>
              </a:spcAft>
              <a:buNone/>
            </a:pPr>
            <a:fld id="{00000000-1234-1234-1234-123412341234}" type="slidenum">
              <a:rPr lang="en-GB"/>
            </a:fld>
            <a:endParaRPr lang="en-GB"/>
          </a:p>
        </p:txBody>
      </p:sp>
      <p:pic>
        <p:nvPicPr>
          <p:cNvPr id="5" name="Picture 4"/>
          <p:cNvPicPr>
            <a:picLocks noChangeAspect="1"/>
          </p:cNvPicPr>
          <p:nvPr/>
        </p:nvPicPr>
        <p:blipFill>
          <a:blip r:embed="rId1"/>
          <a:stretch>
            <a:fillRect/>
          </a:stretch>
        </p:blipFill>
        <p:spPr>
          <a:xfrm>
            <a:off x="1454785" y="272415"/>
            <a:ext cx="6626225" cy="4462780"/>
          </a:xfrm>
          <a:prstGeom prst="rect">
            <a:avLst/>
          </a:prstGeom>
        </p:spPr>
      </p:pic>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91" name="Shape 191"/>
        <p:cNvGrpSpPr/>
        <p:nvPr/>
      </p:nvGrpSpPr>
      <p:grpSpPr>
        <a:xfrm>
          <a:off x="0" y="0"/>
          <a:ext cx="0" cy="0"/>
          <a:chOff x="0" y="0"/>
          <a:chExt cx="0" cy="0"/>
        </a:xfrm>
      </p:grpSpPr>
      <p:sp>
        <p:nvSpPr>
          <p:cNvPr id="192" name="Google Shape;192;p20"/>
          <p:cNvSpPr txBox="1"/>
          <p:nvPr>
            <p:ph type="body" idx="1"/>
          </p:nvPr>
        </p:nvSpPr>
        <p:spPr>
          <a:xfrm>
            <a:off x="333375" y="1559560"/>
            <a:ext cx="4370070" cy="3423285"/>
          </a:xfrm>
          <a:prstGeom prst="rect">
            <a:avLst/>
          </a:prstGeom>
        </p:spPr>
        <p:txBody>
          <a:bodyPr spcFirstLastPara="1" wrap="square" lIns="91425" tIns="91425" rIns="91425" bIns="91425" anchor="t" anchorCtr="0">
            <a:noAutofit/>
          </a:bodyPr>
          <a:lstStyle/>
          <a:p>
            <a:pPr marL="0" lvl="0" indent="0" algn="l" rtl="0">
              <a:lnSpc>
                <a:spcPct val="100000"/>
              </a:lnSpc>
              <a:spcBef>
                <a:spcPts val="600"/>
              </a:spcBef>
              <a:spcAft>
                <a:spcPts val="0"/>
              </a:spcAft>
              <a:buNone/>
            </a:pPr>
            <a:r>
              <a:rPr lang="en-GB" sz="2200">
                <a:solidFill>
                  <a:srgbClr val="002060"/>
                </a:solidFill>
                <a:latin typeface="Times New Roman" panose="02020603050405020304" charset="0"/>
                <a:cs typeface="Times New Roman" panose="02020603050405020304" charset="0"/>
              </a:rPr>
              <a:t> </a:t>
            </a:r>
            <a:r>
              <a:rPr lang="en-US" altLang="en-GB" sz="2200">
                <a:solidFill>
                  <a:srgbClr val="002060"/>
                </a:solidFill>
                <a:latin typeface="Times New Roman" panose="02020603050405020304" charset="0"/>
                <a:cs typeface="Times New Roman" panose="02020603050405020304" charset="0"/>
              </a:rPr>
              <a:t>+</a:t>
            </a:r>
            <a:r>
              <a:rPr lang="en-GB" sz="2200">
                <a:solidFill>
                  <a:srgbClr val="002060"/>
                </a:solidFill>
                <a:latin typeface="Times New Roman" panose="02020603050405020304" charset="0"/>
                <a:cs typeface="Times New Roman" panose="02020603050405020304" charset="0"/>
              </a:rPr>
              <a:t> Đau cấp tính: điển hình là cơn đau quặn thận, vị trí đau xuất phát ở vùng thắt lưng, đau dữ dội từng cơn đau lan xuống vùng bẹn sinh dục không có tư thế giảm đau.</a:t>
            </a:r>
            <a:endParaRPr lang="en-GB" sz="2200">
              <a:solidFill>
                <a:srgbClr val="002060"/>
              </a:solidFill>
              <a:latin typeface="Times New Roman" panose="02020603050405020304" charset="0"/>
              <a:cs typeface="Times New Roman" panose="02020603050405020304" charset="0"/>
            </a:endParaRPr>
          </a:p>
          <a:p>
            <a:pPr marL="0" lvl="0" indent="0" algn="l" rtl="0">
              <a:lnSpc>
                <a:spcPct val="100000"/>
              </a:lnSpc>
              <a:spcBef>
                <a:spcPts val="600"/>
              </a:spcBef>
              <a:spcAft>
                <a:spcPts val="0"/>
              </a:spcAft>
              <a:buNone/>
            </a:pPr>
            <a:r>
              <a:rPr lang="en-GB" sz="2200">
                <a:solidFill>
                  <a:srgbClr val="002060"/>
                </a:solidFill>
                <a:latin typeface="Times New Roman" panose="02020603050405020304" charset="0"/>
                <a:cs typeface="Times New Roman" panose="02020603050405020304" charset="0"/>
              </a:rPr>
              <a:t> </a:t>
            </a:r>
            <a:r>
              <a:rPr lang="en-US" altLang="en-GB" sz="2200">
                <a:solidFill>
                  <a:srgbClr val="002060"/>
                </a:solidFill>
                <a:latin typeface="Times New Roman" panose="02020603050405020304" charset="0"/>
                <a:cs typeface="Times New Roman" panose="02020603050405020304" charset="0"/>
              </a:rPr>
              <a:t>+ </a:t>
            </a:r>
            <a:r>
              <a:rPr lang="en-GB" sz="2200">
                <a:solidFill>
                  <a:srgbClr val="002060"/>
                </a:solidFill>
                <a:latin typeface="Times New Roman" panose="02020603050405020304" charset="0"/>
                <a:cs typeface="Times New Roman" panose="02020603050405020304" charset="0"/>
              </a:rPr>
              <a:t>Đau mạn tính: đau tức khó chịu vùng thắt lưng (một bên hoặc hai bên), tính chất đau tăng khi vận động.</a:t>
            </a:r>
            <a:r>
              <a:rPr lang="en-GB" sz="2200">
                <a:latin typeface="Times New Roman" panose="02020603050405020304" charset="0"/>
                <a:cs typeface="Times New Roman" panose="02020603050405020304" charset="0"/>
              </a:rPr>
              <a:t> </a:t>
            </a:r>
            <a:endParaRPr lang="en-GB" sz="2200">
              <a:latin typeface="Times New Roman" panose="02020603050405020304" charset="0"/>
              <a:cs typeface="Times New Roman" panose="02020603050405020304" charset="0"/>
            </a:endParaRPr>
          </a:p>
        </p:txBody>
      </p:sp>
      <p:sp>
        <p:nvSpPr>
          <p:cNvPr id="193" name="Google Shape;193;p20"/>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800">
                <a:latin typeface="Times New Roman" panose="02020603050405020304" charset="0"/>
                <a:cs typeface="Times New Roman" panose="02020603050405020304" charset="0"/>
              </a:rPr>
              <a:t>TRIỆU CHỨNG LÂM SÀNG</a:t>
            </a:r>
            <a:endParaRPr lang="en-US" altLang="en-GB" sz="2800">
              <a:latin typeface="Times New Roman" panose="02020603050405020304" charset="0"/>
              <a:cs typeface="Times New Roman" panose="02020603050405020304" charset="0"/>
            </a:endParaRPr>
          </a:p>
        </p:txBody>
      </p:sp>
      <p:sp>
        <p:nvSpPr>
          <p:cNvPr id="202" name="Google Shape;202;p20"/>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sp>
        <p:nvSpPr>
          <p:cNvPr id="1" name="Text Box 0"/>
          <p:cNvSpPr txBox="1"/>
          <p:nvPr/>
        </p:nvSpPr>
        <p:spPr>
          <a:xfrm>
            <a:off x="4630420" y="306705"/>
            <a:ext cx="4559935" cy="1476375"/>
          </a:xfrm>
          <a:prstGeom prst="rect">
            <a:avLst/>
          </a:prstGeom>
          <a:noFill/>
        </p:spPr>
        <p:txBody>
          <a:bodyPr wrap="square" rtlCol="0">
            <a:spAutoFit/>
          </a:bodyPr>
          <a:p>
            <a:r>
              <a:rPr lang="en-US" sz="2400" b="1">
                <a:solidFill>
                  <a:srgbClr val="FF0000"/>
                </a:solidFill>
                <a:latin typeface="Times New Roman" panose="02020603050405020304" charset="0"/>
                <a:cs typeface="Times New Roman" panose="02020603050405020304" charset="0"/>
              </a:rPr>
              <a:t>SỎI ĐƯỜNG TIẾT NIỆU TRÊN</a:t>
            </a:r>
            <a:endParaRPr lang="en-US" sz="2400"/>
          </a:p>
          <a:p>
            <a:r>
              <a:rPr lang="en-US" altLang="en-GB" sz="2200">
                <a:solidFill>
                  <a:srgbClr val="002060"/>
                </a:solidFill>
                <a:latin typeface="Times New Roman" panose="02020603050405020304" charset="0"/>
                <a:cs typeface="Times New Roman" panose="02020603050405020304" charset="0"/>
                <a:sym typeface="+mn-ea"/>
              </a:rPr>
              <a:t>- </a:t>
            </a:r>
            <a:r>
              <a:rPr lang="en-GB" sz="2200">
                <a:solidFill>
                  <a:srgbClr val="002060"/>
                </a:solidFill>
                <a:latin typeface="Times New Roman" panose="02020603050405020304" charset="0"/>
                <a:cs typeface="Times New Roman" panose="02020603050405020304" charset="0"/>
                <a:sym typeface="+mn-ea"/>
              </a:rPr>
              <a:t>Đau vùng mạn sườn thắt lưng</a:t>
            </a:r>
            <a:r>
              <a:rPr lang="en-US" altLang="en-GB" sz="2200">
                <a:solidFill>
                  <a:srgbClr val="002060"/>
                </a:solidFill>
                <a:latin typeface="Times New Roman" panose="02020603050405020304" charset="0"/>
                <a:cs typeface="Times New Roman" panose="02020603050405020304" charset="0"/>
                <a:sym typeface="+mn-ea"/>
              </a:rPr>
              <a:t>: </a:t>
            </a:r>
            <a:r>
              <a:rPr lang="en-GB" sz="2200">
                <a:solidFill>
                  <a:srgbClr val="002060"/>
                </a:solidFill>
                <a:latin typeface="Times New Roman" panose="02020603050405020304" charset="0"/>
                <a:cs typeface="Times New Roman" panose="02020603050405020304" charset="0"/>
                <a:sym typeface="+mn-ea"/>
              </a:rPr>
              <a:t>hay gặp nhất, chiếm trên 90% số BN</a:t>
            </a:r>
            <a:r>
              <a:rPr lang="en-US" altLang="en-GB" sz="2200">
                <a:solidFill>
                  <a:srgbClr val="002060"/>
                </a:solidFill>
                <a:latin typeface="Times New Roman" panose="02020603050405020304" charset="0"/>
                <a:cs typeface="Times New Roman" panose="02020603050405020304" charset="0"/>
                <a:sym typeface="+mn-ea"/>
              </a:rPr>
              <a:t>. </a:t>
            </a:r>
            <a:r>
              <a:rPr lang="en-GB" sz="2200">
                <a:solidFill>
                  <a:srgbClr val="002060"/>
                </a:solidFill>
                <a:latin typeface="Times New Roman" panose="02020603050405020304" charset="0"/>
                <a:cs typeface="Times New Roman" panose="02020603050405020304" charset="0"/>
                <a:sym typeface="+mn-ea"/>
              </a:rPr>
              <a:t>Có 2 mức độ</a:t>
            </a:r>
            <a:r>
              <a:rPr lang="en-US" altLang="en-GB" sz="2200">
                <a:solidFill>
                  <a:srgbClr val="002060"/>
                </a:solidFill>
                <a:latin typeface="Times New Roman" panose="02020603050405020304" charset="0"/>
                <a:cs typeface="Times New Roman" panose="02020603050405020304" charset="0"/>
                <a:sym typeface="+mn-ea"/>
              </a:rPr>
              <a:t>:</a:t>
            </a:r>
            <a:endParaRPr lang="en-US" altLang="en-GB" sz="2200">
              <a:solidFill>
                <a:srgbClr val="002060"/>
              </a:solidFill>
              <a:latin typeface="Times New Roman" panose="02020603050405020304" charset="0"/>
              <a:cs typeface="Times New Roman" panose="02020603050405020304" charset="0"/>
              <a:sym typeface="+mn-ea"/>
            </a:endParaRPr>
          </a:p>
        </p:txBody>
      </p:sp>
      <p:pic>
        <p:nvPicPr>
          <p:cNvPr id="4" name="Picture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869180" y="2099945"/>
            <a:ext cx="4082415" cy="2160270"/>
          </a:xfrm>
          <a:prstGeom prst="rect">
            <a:avLst/>
          </a:prstGeom>
        </p:spPr>
      </p:pic>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sp>
        <p:nvSpPr>
          <p:cNvPr id="2" name="Text Box 1"/>
          <p:cNvSpPr txBox="1"/>
          <p:nvPr/>
        </p:nvSpPr>
        <p:spPr>
          <a:xfrm>
            <a:off x="298450" y="4375150"/>
            <a:ext cx="8401685" cy="768350"/>
          </a:xfrm>
          <a:prstGeom prst="rect">
            <a:avLst/>
          </a:prstGeom>
          <a:noFill/>
        </p:spPr>
        <p:txBody>
          <a:bodyPr wrap="square" rtlCol="0">
            <a:spAutoFit/>
          </a:bodyPr>
          <a:p>
            <a:pPr marL="0" lvl="0" indent="0" algn="l" rtl="0">
              <a:lnSpc>
                <a:spcPct val="100000"/>
              </a:lnSpc>
              <a:spcBef>
                <a:spcPts val="600"/>
              </a:spcBef>
              <a:spcAft>
                <a:spcPts val="0"/>
              </a:spcAft>
              <a:buNone/>
            </a:pPr>
            <a:r>
              <a:rPr lang="en-US" altLang="en-GB" sz="2200">
                <a:solidFill>
                  <a:srgbClr val="002060"/>
                </a:solidFill>
                <a:latin typeface="Times New Roman" panose="02020603050405020304" charset="0"/>
                <a:cs typeface="Times New Roman" panose="02020603050405020304" charset="0"/>
                <a:sym typeface="+mn-ea"/>
              </a:rPr>
              <a:t>- </a:t>
            </a:r>
            <a:r>
              <a:rPr lang="en-GB" sz="2200">
                <a:solidFill>
                  <a:srgbClr val="002060"/>
                </a:solidFill>
                <a:latin typeface="Times New Roman" panose="02020603050405020304" charset="0"/>
                <a:cs typeface="Times New Roman" panose="02020603050405020304" charset="0"/>
                <a:sym typeface="+mn-ea"/>
              </a:rPr>
              <a:t>Triệu chứng kèm theo </a:t>
            </a:r>
            <a:r>
              <a:rPr lang="en-US" altLang="en-GB" sz="2200">
                <a:solidFill>
                  <a:srgbClr val="002060"/>
                </a:solidFill>
                <a:latin typeface="Times New Roman" panose="02020603050405020304" charset="0"/>
                <a:cs typeface="Times New Roman" panose="02020603050405020304" charset="0"/>
                <a:sym typeface="+mn-ea"/>
              </a:rPr>
              <a:t>cơn đau quặn thận:</a:t>
            </a:r>
            <a:r>
              <a:rPr lang="en-GB" sz="2200">
                <a:solidFill>
                  <a:srgbClr val="002060"/>
                </a:solidFill>
                <a:latin typeface="Times New Roman" panose="02020603050405020304" charset="0"/>
                <a:cs typeface="Times New Roman" panose="02020603050405020304" charset="0"/>
                <a:sym typeface="+mn-ea"/>
              </a:rPr>
              <a:t> buồn nôn, nôn mửa, chướng bụng do liệt ruột</a:t>
            </a:r>
            <a:r>
              <a:rPr lang="en-US" altLang="en-GB" sz="2200">
                <a:solidFill>
                  <a:srgbClr val="002060"/>
                </a:solidFill>
                <a:latin typeface="Times New Roman" panose="02020603050405020304" charset="0"/>
                <a:cs typeface="Times New Roman" panose="02020603050405020304" charset="0"/>
                <a:sym typeface="+mn-ea"/>
              </a:rPr>
              <a:t>.</a:t>
            </a:r>
            <a:r>
              <a:rPr lang="en-GB" sz="2200">
                <a:solidFill>
                  <a:srgbClr val="002060"/>
                </a:solidFill>
                <a:latin typeface="Times New Roman" panose="02020603050405020304" charset="0"/>
                <a:cs typeface="Times New Roman" panose="02020603050405020304" charset="0"/>
                <a:sym typeface="+mn-ea"/>
              </a:rPr>
              <a:t> Có thể có sốt, rét run nếu có nhiễm trùng kết hợp</a:t>
            </a:r>
            <a:r>
              <a:rPr lang="en-US" altLang="en-GB" sz="2200">
                <a:solidFill>
                  <a:srgbClr val="002060"/>
                </a:solidFill>
                <a:latin typeface="Times New Roman" panose="02020603050405020304" charset="0"/>
                <a:cs typeface="Times New Roman" panose="02020603050405020304" charset="0"/>
                <a:sym typeface="+mn-ea"/>
              </a:rPr>
              <a:t>.</a:t>
            </a:r>
            <a:endParaRPr lang="en-US" altLang="en-GB" sz="2200">
              <a:solidFill>
                <a:srgbClr val="002060"/>
              </a:solidFill>
              <a:latin typeface="Times New Roman" panose="02020603050405020304" charset="0"/>
              <a:cs typeface="Times New Roman" panose="02020603050405020304" charset="0"/>
              <a:sym typeface="+mn-ea"/>
            </a:endParaRPr>
          </a:p>
        </p:txBody>
      </p:sp>
    </p:spTree>
  </p:cSld>
  <p:clrMapOvr>
    <a:masterClrMapping/>
  </p:clrMapOvr>
  <p:transition>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206" name="Shape 206"/>
        <p:cNvGrpSpPr/>
        <p:nvPr/>
      </p:nvGrpSpPr>
      <p:grpSpPr>
        <a:xfrm>
          <a:off x="0" y="0"/>
          <a:ext cx="0" cy="0"/>
          <a:chOff x="0" y="0"/>
          <a:chExt cx="0" cy="0"/>
        </a:xfrm>
      </p:grpSpPr>
      <p:sp>
        <p:nvSpPr>
          <p:cNvPr id="207" name="Google Shape;207;p21"/>
          <p:cNvSpPr txBox="1"/>
          <p:nvPr>
            <p:ph type="title"/>
          </p:nvPr>
        </p:nvSpPr>
        <p:spPr>
          <a:xfrm>
            <a:off x="1146025" y="530725"/>
            <a:ext cx="3208800" cy="1028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altLang="en-GB" sz="2800">
                <a:latin typeface="Times New Roman" panose="02020603050405020304" charset="0"/>
                <a:cs typeface="Times New Roman" panose="02020603050405020304" charset="0"/>
              </a:rPr>
              <a:t>TRIỆU CHỨNG LÂM SÀNG</a:t>
            </a:r>
            <a:endParaRPr lang="en-US" altLang="en-GB" sz="2800">
              <a:latin typeface="Times New Roman" panose="02020603050405020304" charset="0"/>
              <a:cs typeface="Times New Roman" panose="02020603050405020304" charset="0"/>
            </a:endParaRPr>
          </a:p>
        </p:txBody>
      </p:sp>
      <p:sp>
        <p:nvSpPr>
          <p:cNvPr id="208" name="Google Shape;208;p21"/>
          <p:cNvSpPr txBox="1"/>
          <p:nvPr>
            <p:ph type="body" idx="1"/>
          </p:nvPr>
        </p:nvSpPr>
        <p:spPr>
          <a:xfrm>
            <a:off x="380365" y="1773555"/>
            <a:ext cx="2058670" cy="315277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2400">
                <a:solidFill>
                  <a:srgbClr val="002060"/>
                </a:solidFill>
                <a:latin typeface="Times New Roman" panose="02020603050405020304" charset="0"/>
                <a:cs typeface="Times New Roman" panose="02020603050405020304" charset="0"/>
              </a:rPr>
              <a:t> </a:t>
            </a:r>
            <a:r>
              <a:rPr lang="en-US" sz="2400" b="1">
                <a:solidFill>
                  <a:srgbClr val="002060"/>
                </a:solidFill>
                <a:latin typeface="Times New Roman" panose="02020603050405020304" charset="0"/>
                <a:cs typeface="Times New Roman" panose="02020603050405020304" charset="0"/>
              </a:rPr>
              <a:t>Sỏi bàng quang </a:t>
            </a:r>
            <a:endParaRPr lang="en-US" sz="2400">
              <a:solidFill>
                <a:srgbClr val="002060"/>
              </a:solidFill>
              <a:latin typeface="Times New Roman" panose="02020603050405020304" charset="0"/>
              <a:cs typeface="Times New Roman" panose="02020603050405020304" charset="0"/>
            </a:endParaRPr>
          </a:p>
          <a:p>
            <a:pPr marL="0" lvl="0" indent="0" algn="ctr" rtl="0">
              <a:spcBef>
                <a:spcPts val="600"/>
              </a:spcBef>
              <a:spcAft>
                <a:spcPts val="0"/>
              </a:spcAft>
              <a:buNone/>
            </a:pPr>
            <a:r>
              <a:rPr lang="en-US" sz="2400">
                <a:solidFill>
                  <a:srgbClr val="002060"/>
                </a:solidFill>
                <a:latin typeface="Times New Roman" panose="02020603050405020304" charset="0"/>
                <a:cs typeface="Times New Roman" panose="02020603050405020304" charset="0"/>
              </a:rPr>
              <a:t>kích thích niêm mạc bàng quang gây tiểu buốt, rát, tiểu láu, tiểu tắt giữa dòng.</a:t>
            </a:r>
            <a:endParaRPr lang="en-US" sz="2400">
              <a:solidFill>
                <a:srgbClr val="002060"/>
              </a:solidFill>
              <a:latin typeface="Times New Roman" panose="02020603050405020304" charset="0"/>
              <a:cs typeface="Times New Roman" panose="02020603050405020304" charset="0"/>
            </a:endParaRPr>
          </a:p>
        </p:txBody>
      </p:sp>
      <p:sp>
        <p:nvSpPr>
          <p:cNvPr id="210" name="Google Shape;210;p21"/>
          <p:cNvSpPr txBox="1"/>
          <p:nvPr>
            <p:ph type="body" idx="3"/>
          </p:nvPr>
        </p:nvSpPr>
        <p:spPr>
          <a:xfrm>
            <a:off x="7096760" y="2181225"/>
            <a:ext cx="1941830" cy="2110105"/>
          </a:xfrm>
          <a:prstGeom prst="rect">
            <a:avLst/>
          </a:prstGeom>
        </p:spPr>
        <p:txBody>
          <a:bodyPr spcFirstLastPara="1" wrap="square" lIns="91425" tIns="91425" rIns="91425" bIns="91425" anchor="t" anchorCtr="0">
            <a:noAutofit/>
          </a:bodyPr>
          <a:lstStyle/>
          <a:p>
            <a:pPr marL="0" lvl="0" indent="0" algn="ctr" rtl="0">
              <a:spcBef>
                <a:spcPts val="600"/>
              </a:spcBef>
              <a:spcAft>
                <a:spcPts val="0"/>
              </a:spcAft>
              <a:buNone/>
            </a:pPr>
            <a:r>
              <a:rPr lang="en-US" sz="2400" b="1">
                <a:solidFill>
                  <a:srgbClr val="002060"/>
                </a:solidFill>
                <a:latin typeface="Times New Roman" panose="02020603050405020304" charset="0"/>
                <a:cs typeface="Times New Roman" panose="02020603050405020304" charset="0"/>
              </a:rPr>
              <a:t>Sỏi niệu đạo </a:t>
            </a:r>
            <a:r>
              <a:rPr lang="en-US" sz="2400">
                <a:solidFill>
                  <a:srgbClr val="002060"/>
                </a:solidFill>
                <a:latin typeface="Times New Roman" panose="02020603050405020304" charset="0"/>
                <a:cs typeface="Times New Roman" panose="02020603050405020304" charset="0"/>
              </a:rPr>
              <a:t>gây bí tiểu, sờ nắn dọc theo niệu đạo có thể thấy sỏi.</a:t>
            </a:r>
            <a:endParaRPr lang="en-US" sz="2400">
              <a:solidFill>
                <a:srgbClr val="002060"/>
              </a:solidFill>
              <a:latin typeface="Times New Roman" panose="02020603050405020304" charset="0"/>
              <a:cs typeface="Times New Roman" panose="02020603050405020304" charset="0"/>
            </a:endParaRPr>
          </a:p>
        </p:txBody>
      </p:sp>
      <p:sp>
        <p:nvSpPr>
          <p:cNvPr id="218" name="Google Shape;218;p21"/>
          <p:cNvSpPr txBox="1"/>
          <p:nvPr>
            <p:ph type="sldNum" idx="12"/>
          </p:nvPr>
        </p:nvSpPr>
        <p:spPr>
          <a:xfrm>
            <a:off x="-51050" y="4819400"/>
            <a:ext cx="349200" cy="3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fld id="{00000000-1234-1234-1234-123412341234}" type="slidenum">
              <a:rPr lang="en-GB"/>
            </a:fld>
            <a:endParaRPr lang="en-GB"/>
          </a:p>
        </p:txBody>
      </p:sp>
      <p:sp>
        <p:nvSpPr>
          <p:cNvPr id="1" name="Text Box 0"/>
          <p:cNvSpPr txBox="1"/>
          <p:nvPr/>
        </p:nvSpPr>
        <p:spPr>
          <a:xfrm>
            <a:off x="4828540" y="845820"/>
            <a:ext cx="3910965" cy="398780"/>
          </a:xfrm>
          <a:prstGeom prst="rect">
            <a:avLst/>
          </a:prstGeom>
          <a:noFill/>
        </p:spPr>
        <p:txBody>
          <a:bodyPr wrap="square" rtlCol="0">
            <a:spAutoFit/>
          </a:bodyPr>
          <a:p>
            <a:r>
              <a:rPr lang="en-US" sz="2000" b="1">
                <a:solidFill>
                  <a:srgbClr val="FF0000"/>
                </a:solidFill>
                <a:latin typeface="Times New Roman" panose="02020603050405020304" charset="0"/>
                <a:cs typeface="Times New Roman" panose="02020603050405020304" charset="0"/>
              </a:rPr>
              <a:t>SỎI ĐƯỜNG TIẾT NIỆU DƯỚI</a:t>
            </a:r>
            <a:endParaRPr lang="en-US" sz="2000" b="1">
              <a:solidFill>
                <a:srgbClr val="FF0000"/>
              </a:solidFill>
              <a:latin typeface="Times New Roman" panose="02020603050405020304" charset="0"/>
              <a:cs typeface="Times New Roman" panose="02020603050405020304" charset="0"/>
            </a:endParaRPr>
          </a:p>
        </p:txBody>
      </p:sp>
      <p:pic>
        <p:nvPicPr>
          <p:cNvPr id="3" name="Picture 2"/>
          <p:cNvPicPr>
            <a:picLocks noChangeAspect="1"/>
          </p:cNvPicPr>
          <p:nvPr/>
        </p:nvPicPr>
        <p:blipFill>
          <a:blip r:embed="rId1"/>
          <a:stretch>
            <a:fillRect/>
          </a:stretch>
        </p:blipFill>
        <p:spPr>
          <a:xfrm>
            <a:off x="2546985" y="1773555"/>
            <a:ext cx="4485640" cy="2924810"/>
          </a:xfrm>
          <a:prstGeom prst="rect">
            <a:avLst/>
          </a:prstGeom>
        </p:spPr>
      </p:pic>
      <p:grpSp>
        <p:nvGrpSpPr>
          <p:cNvPr id="506" name="Google Shape;506;p40"/>
          <p:cNvGrpSpPr/>
          <p:nvPr/>
        </p:nvGrpSpPr>
        <p:grpSpPr>
          <a:xfrm>
            <a:off x="495885" y="927341"/>
            <a:ext cx="296524" cy="253898"/>
            <a:chOff x="1934025" y="1001650"/>
            <a:chExt cx="415300" cy="355600"/>
          </a:xfrm>
        </p:grpSpPr>
        <p:sp>
          <p:nvSpPr>
            <p:cNvPr id="507" name="Google Shape;507;p40"/>
            <p:cNvSpPr/>
            <p:nvPr/>
          </p:nvSpPr>
          <p:spPr>
            <a:xfrm>
              <a:off x="1934025" y="1303650"/>
              <a:ext cx="207650" cy="53600"/>
            </a:xfrm>
            <a:custGeom>
              <a:avLst/>
              <a:gdLst/>
              <a:ahLst/>
              <a:cxnLst/>
              <a:rect l="l" t="t" r="r" b="b"/>
              <a:pathLst>
                <a:path w="8306" h="2144" fill="none" extrusionOk="0">
                  <a:moveTo>
                    <a:pt x="1" y="0"/>
                  </a:moveTo>
                  <a:lnTo>
                    <a:pt x="1" y="487"/>
                  </a:lnTo>
                  <a:lnTo>
                    <a:pt x="1" y="487"/>
                  </a:lnTo>
                  <a:lnTo>
                    <a:pt x="25" y="633"/>
                  </a:lnTo>
                  <a:lnTo>
                    <a:pt x="74" y="755"/>
                  </a:lnTo>
                  <a:lnTo>
                    <a:pt x="147" y="853"/>
                  </a:lnTo>
                  <a:lnTo>
                    <a:pt x="245" y="950"/>
                  </a:lnTo>
                  <a:lnTo>
                    <a:pt x="245" y="950"/>
                  </a:lnTo>
                  <a:lnTo>
                    <a:pt x="391" y="1023"/>
                  </a:lnTo>
                  <a:lnTo>
                    <a:pt x="561" y="1047"/>
                  </a:lnTo>
                  <a:lnTo>
                    <a:pt x="561" y="1047"/>
                  </a:lnTo>
                  <a:lnTo>
                    <a:pt x="732" y="1023"/>
                  </a:lnTo>
                  <a:lnTo>
                    <a:pt x="732" y="1023"/>
                  </a:lnTo>
                  <a:lnTo>
                    <a:pt x="1292" y="853"/>
                  </a:lnTo>
                  <a:lnTo>
                    <a:pt x="1657" y="780"/>
                  </a:lnTo>
                  <a:lnTo>
                    <a:pt x="2071" y="682"/>
                  </a:lnTo>
                  <a:lnTo>
                    <a:pt x="2534" y="609"/>
                  </a:lnTo>
                  <a:lnTo>
                    <a:pt x="3021" y="560"/>
                  </a:lnTo>
                  <a:lnTo>
                    <a:pt x="3581" y="512"/>
                  </a:lnTo>
                  <a:lnTo>
                    <a:pt x="4166" y="487"/>
                  </a:lnTo>
                  <a:lnTo>
                    <a:pt x="4166" y="487"/>
                  </a:lnTo>
                  <a:lnTo>
                    <a:pt x="4604" y="512"/>
                  </a:lnTo>
                  <a:lnTo>
                    <a:pt x="5018" y="536"/>
                  </a:lnTo>
                  <a:lnTo>
                    <a:pt x="5408" y="609"/>
                  </a:lnTo>
                  <a:lnTo>
                    <a:pt x="5773" y="682"/>
                  </a:lnTo>
                  <a:lnTo>
                    <a:pt x="6114" y="780"/>
                  </a:lnTo>
                  <a:lnTo>
                    <a:pt x="6431" y="877"/>
                  </a:lnTo>
                  <a:lnTo>
                    <a:pt x="6699" y="999"/>
                  </a:lnTo>
                  <a:lnTo>
                    <a:pt x="6966" y="1120"/>
                  </a:lnTo>
                  <a:lnTo>
                    <a:pt x="7186" y="1242"/>
                  </a:lnTo>
                  <a:lnTo>
                    <a:pt x="7405" y="1388"/>
                  </a:lnTo>
                  <a:lnTo>
                    <a:pt x="7770" y="1656"/>
                  </a:lnTo>
                  <a:lnTo>
                    <a:pt x="8062" y="1924"/>
                  </a:lnTo>
                  <a:lnTo>
                    <a:pt x="8306" y="2143"/>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8" name="Google Shape;508;p40"/>
            <p:cNvSpPr/>
            <p:nvPr/>
          </p:nvSpPr>
          <p:spPr>
            <a:xfrm>
              <a:off x="2141650" y="1303650"/>
              <a:ext cx="207675" cy="53600"/>
            </a:xfrm>
            <a:custGeom>
              <a:avLst/>
              <a:gdLst/>
              <a:ahLst/>
              <a:cxnLst/>
              <a:rect l="l" t="t" r="r" b="b"/>
              <a:pathLst>
                <a:path w="8307" h="2144" fill="none" extrusionOk="0">
                  <a:moveTo>
                    <a:pt x="1" y="2143"/>
                  </a:moveTo>
                  <a:lnTo>
                    <a:pt x="1" y="2143"/>
                  </a:lnTo>
                  <a:lnTo>
                    <a:pt x="245" y="1924"/>
                  </a:lnTo>
                  <a:lnTo>
                    <a:pt x="537" y="1656"/>
                  </a:lnTo>
                  <a:lnTo>
                    <a:pt x="902" y="1388"/>
                  </a:lnTo>
                  <a:lnTo>
                    <a:pt x="1121" y="1242"/>
                  </a:lnTo>
                  <a:lnTo>
                    <a:pt x="1341" y="1120"/>
                  </a:lnTo>
                  <a:lnTo>
                    <a:pt x="1608" y="999"/>
                  </a:lnTo>
                  <a:lnTo>
                    <a:pt x="1876" y="877"/>
                  </a:lnTo>
                  <a:lnTo>
                    <a:pt x="2193" y="780"/>
                  </a:lnTo>
                  <a:lnTo>
                    <a:pt x="2534" y="682"/>
                  </a:lnTo>
                  <a:lnTo>
                    <a:pt x="2899" y="609"/>
                  </a:lnTo>
                  <a:lnTo>
                    <a:pt x="3289" y="536"/>
                  </a:lnTo>
                  <a:lnTo>
                    <a:pt x="3703" y="512"/>
                  </a:lnTo>
                  <a:lnTo>
                    <a:pt x="4141" y="487"/>
                  </a:lnTo>
                  <a:lnTo>
                    <a:pt x="4141" y="487"/>
                  </a:lnTo>
                  <a:lnTo>
                    <a:pt x="4726" y="512"/>
                  </a:lnTo>
                  <a:lnTo>
                    <a:pt x="5286" y="560"/>
                  </a:lnTo>
                  <a:lnTo>
                    <a:pt x="5773" y="609"/>
                  </a:lnTo>
                  <a:lnTo>
                    <a:pt x="6236" y="682"/>
                  </a:lnTo>
                  <a:lnTo>
                    <a:pt x="6650" y="780"/>
                  </a:lnTo>
                  <a:lnTo>
                    <a:pt x="7015" y="853"/>
                  </a:lnTo>
                  <a:lnTo>
                    <a:pt x="7575" y="1023"/>
                  </a:lnTo>
                  <a:lnTo>
                    <a:pt x="7575" y="1023"/>
                  </a:lnTo>
                  <a:lnTo>
                    <a:pt x="7746" y="1047"/>
                  </a:lnTo>
                  <a:lnTo>
                    <a:pt x="7746" y="1047"/>
                  </a:lnTo>
                  <a:lnTo>
                    <a:pt x="7916" y="1023"/>
                  </a:lnTo>
                  <a:lnTo>
                    <a:pt x="8062" y="950"/>
                  </a:lnTo>
                  <a:lnTo>
                    <a:pt x="8062" y="950"/>
                  </a:lnTo>
                  <a:lnTo>
                    <a:pt x="8160" y="853"/>
                  </a:lnTo>
                  <a:lnTo>
                    <a:pt x="8233" y="755"/>
                  </a:lnTo>
                  <a:lnTo>
                    <a:pt x="8282" y="633"/>
                  </a:lnTo>
                  <a:lnTo>
                    <a:pt x="8306" y="487"/>
                  </a:lnTo>
                  <a:lnTo>
                    <a:pt x="8306" y="0"/>
                  </a:lnTo>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09" name="Google Shape;509;p40"/>
            <p:cNvSpPr/>
            <p:nvPr/>
          </p:nvSpPr>
          <p:spPr>
            <a:xfrm>
              <a:off x="1934025" y="1001650"/>
              <a:ext cx="207650" cy="331250"/>
            </a:xfrm>
            <a:custGeom>
              <a:avLst/>
              <a:gdLst/>
              <a:ahLst/>
              <a:cxnLst/>
              <a:rect l="l" t="t" r="r" b="b"/>
              <a:pathLst>
                <a:path w="8306" h="13250" fill="none" extrusionOk="0">
                  <a:moveTo>
                    <a:pt x="8306" y="2192"/>
                  </a:moveTo>
                  <a:lnTo>
                    <a:pt x="8306" y="13249"/>
                  </a:lnTo>
                  <a:lnTo>
                    <a:pt x="8306" y="13249"/>
                  </a:lnTo>
                  <a:lnTo>
                    <a:pt x="8062" y="13030"/>
                  </a:lnTo>
                  <a:lnTo>
                    <a:pt x="7770" y="12762"/>
                  </a:lnTo>
                  <a:lnTo>
                    <a:pt x="7405" y="12494"/>
                  </a:lnTo>
                  <a:lnTo>
                    <a:pt x="7186" y="12348"/>
                  </a:lnTo>
                  <a:lnTo>
                    <a:pt x="6966" y="12226"/>
                  </a:lnTo>
                  <a:lnTo>
                    <a:pt x="6699" y="12105"/>
                  </a:lnTo>
                  <a:lnTo>
                    <a:pt x="6431" y="11983"/>
                  </a:lnTo>
                  <a:lnTo>
                    <a:pt x="6114" y="11885"/>
                  </a:lnTo>
                  <a:lnTo>
                    <a:pt x="5773" y="11788"/>
                  </a:lnTo>
                  <a:lnTo>
                    <a:pt x="5408" y="11715"/>
                  </a:lnTo>
                  <a:lnTo>
                    <a:pt x="5018" y="11642"/>
                  </a:lnTo>
                  <a:lnTo>
                    <a:pt x="4604" y="11617"/>
                  </a:lnTo>
                  <a:lnTo>
                    <a:pt x="4166" y="11593"/>
                  </a:lnTo>
                  <a:lnTo>
                    <a:pt x="4166" y="11593"/>
                  </a:lnTo>
                  <a:lnTo>
                    <a:pt x="3581" y="11617"/>
                  </a:lnTo>
                  <a:lnTo>
                    <a:pt x="3021" y="11666"/>
                  </a:lnTo>
                  <a:lnTo>
                    <a:pt x="2534" y="11715"/>
                  </a:lnTo>
                  <a:lnTo>
                    <a:pt x="2071" y="11788"/>
                  </a:lnTo>
                  <a:lnTo>
                    <a:pt x="1657" y="11885"/>
                  </a:lnTo>
                  <a:lnTo>
                    <a:pt x="1292" y="11958"/>
                  </a:lnTo>
                  <a:lnTo>
                    <a:pt x="732" y="12129"/>
                  </a:lnTo>
                  <a:lnTo>
                    <a:pt x="732" y="12129"/>
                  </a:lnTo>
                  <a:lnTo>
                    <a:pt x="561" y="12153"/>
                  </a:lnTo>
                  <a:lnTo>
                    <a:pt x="561" y="12153"/>
                  </a:lnTo>
                  <a:lnTo>
                    <a:pt x="391" y="12129"/>
                  </a:lnTo>
                  <a:lnTo>
                    <a:pt x="245" y="12056"/>
                  </a:lnTo>
                  <a:lnTo>
                    <a:pt x="245" y="12056"/>
                  </a:lnTo>
                  <a:lnTo>
                    <a:pt x="147" y="11958"/>
                  </a:lnTo>
                  <a:lnTo>
                    <a:pt x="74" y="11861"/>
                  </a:lnTo>
                  <a:lnTo>
                    <a:pt x="25" y="11739"/>
                  </a:lnTo>
                  <a:lnTo>
                    <a:pt x="1" y="11593"/>
                  </a:lnTo>
                  <a:lnTo>
                    <a:pt x="1" y="1656"/>
                  </a:lnTo>
                  <a:lnTo>
                    <a:pt x="1" y="1656"/>
                  </a:lnTo>
                  <a:lnTo>
                    <a:pt x="25" y="1534"/>
                  </a:lnTo>
                  <a:lnTo>
                    <a:pt x="50" y="1437"/>
                  </a:lnTo>
                  <a:lnTo>
                    <a:pt x="123" y="1315"/>
                  </a:lnTo>
                  <a:lnTo>
                    <a:pt x="196" y="1242"/>
                  </a:lnTo>
                  <a:lnTo>
                    <a:pt x="196" y="1242"/>
                  </a:lnTo>
                  <a:lnTo>
                    <a:pt x="342" y="1120"/>
                  </a:lnTo>
                  <a:lnTo>
                    <a:pt x="512" y="974"/>
                  </a:lnTo>
                  <a:lnTo>
                    <a:pt x="926" y="755"/>
                  </a:lnTo>
                  <a:lnTo>
                    <a:pt x="1389" y="536"/>
                  </a:lnTo>
                  <a:lnTo>
                    <a:pt x="1901" y="341"/>
                  </a:lnTo>
                  <a:lnTo>
                    <a:pt x="2461" y="195"/>
                  </a:lnTo>
                  <a:lnTo>
                    <a:pt x="3021" y="73"/>
                  </a:lnTo>
                  <a:lnTo>
                    <a:pt x="3581" y="24"/>
                  </a:lnTo>
                  <a:lnTo>
                    <a:pt x="4166" y="0"/>
                  </a:lnTo>
                  <a:lnTo>
                    <a:pt x="4166" y="0"/>
                  </a:lnTo>
                  <a:lnTo>
                    <a:pt x="4531" y="0"/>
                  </a:lnTo>
                  <a:lnTo>
                    <a:pt x="4872" y="49"/>
                  </a:lnTo>
                  <a:lnTo>
                    <a:pt x="5213" y="98"/>
                  </a:lnTo>
                  <a:lnTo>
                    <a:pt x="5530" y="171"/>
                  </a:lnTo>
                  <a:lnTo>
                    <a:pt x="5822" y="268"/>
                  </a:lnTo>
                  <a:lnTo>
                    <a:pt x="6114" y="365"/>
                  </a:lnTo>
                  <a:lnTo>
                    <a:pt x="6358" y="487"/>
                  </a:lnTo>
                  <a:lnTo>
                    <a:pt x="6626" y="609"/>
                  </a:lnTo>
                  <a:lnTo>
                    <a:pt x="7064" y="901"/>
                  </a:lnTo>
                  <a:lnTo>
                    <a:pt x="7429" y="1169"/>
                  </a:lnTo>
                  <a:lnTo>
                    <a:pt x="7746" y="1437"/>
                  </a:lnTo>
                  <a:lnTo>
                    <a:pt x="8014" y="1681"/>
                  </a:lnTo>
                  <a:lnTo>
                    <a:pt x="8014" y="1681"/>
                  </a:lnTo>
                  <a:lnTo>
                    <a:pt x="8136" y="1802"/>
                  </a:lnTo>
                  <a:lnTo>
                    <a:pt x="8136" y="1802"/>
                  </a:lnTo>
                  <a:lnTo>
                    <a:pt x="8209" y="1875"/>
                  </a:lnTo>
                  <a:lnTo>
                    <a:pt x="8257" y="1973"/>
                  </a:lnTo>
                  <a:lnTo>
                    <a:pt x="8306" y="2095"/>
                  </a:lnTo>
                  <a:lnTo>
                    <a:pt x="8306" y="2192"/>
                  </a:lnTo>
                  <a:lnTo>
                    <a:pt x="8306"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sp>
          <p:nvSpPr>
            <p:cNvPr id="510" name="Google Shape;510;p40"/>
            <p:cNvSpPr/>
            <p:nvPr/>
          </p:nvSpPr>
          <p:spPr>
            <a:xfrm>
              <a:off x="2141650" y="1001650"/>
              <a:ext cx="207675" cy="331250"/>
            </a:xfrm>
            <a:custGeom>
              <a:avLst/>
              <a:gdLst/>
              <a:ahLst/>
              <a:cxnLst/>
              <a:rect l="l" t="t" r="r" b="b"/>
              <a:pathLst>
                <a:path w="8307" h="13250" fill="none" extrusionOk="0">
                  <a:moveTo>
                    <a:pt x="1" y="2192"/>
                  </a:moveTo>
                  <a:lnTo>
                    <a:pt x="1" y="13249"/>
                  </a:lnTo>
                  <a:lnTo>
                    <a:pt x="1" y="13249"/>
                  </a:lnTo>
                  <a:lnTo>
                    <a:pt x="245" y="13030"/>
                  </a:lnTo>
                  <a:lnTo>
                    <a:pt x="537" y="12762"/>
                  </a:lnTo>
                  <a:lnTo>
                    <a:pt x="902" y="12494"/>
                  </a:lnTo>
                  <a:lnTo>
                    <a:pt x="1121" y="12348"/>
                  </a:lnTo>
                  <a:lnTo>
                    <a:pt x="1341" y="12226"/>
                  </a:lnTo>
                  <a:lnTo>
                    <a:pt x="1608" y="12105"/>
                  </a:lnTo>
                  <a:lnTo>
                    <a:pt x="1876" y="11983"/>
                  </a:lnTo>
                  <a:lnTo>
                    <a:pt x="2193" y="11885"/>
                  </a:lnTo>
                  <a:lnTo>
                    <a:pt x="2534" y="11788"/>
                  </a:lnTo>
                  <a:lnTo>
                    <a:pt x="2899" y="11715"/>
                  </a:lnTo>
                  <a:lnTo>
                    <a:pt x="3289" y="11642"/>
                  </a:lnTo>
                  <a:lnTo>
                    <a:pt x="3703" y="11617"/>
                  </a:lnTo>
                  <a:lnTo>
                    <a:pt x="4141" y="11593"/>
                  </a:lnTo>
                  <a:lnTo>
                    <a:pt x="4141" y="11593"/>
                  </a:lnTo>
                  <a:lnTo>
                    <a:pt x="4726" y="11617"/>
                  </a:lnTo>
                  <a:lnTo>
                    <a:pt x="5286" y="11666"/>
                  </a:lnTo>
                  <a:lnTo>
                    <a:pt x="5773" y="11715"/>
                  </a:lnTo>
                  <a:lnTo>
                    <a:pt x="6236" y="11788"/>
                  </a:lnTo>
                  <a:lnTo>
                    <a:pt x="6650" y="11885"/>
                  </a:lnTo>
                  <a:lnTo>
                    <a:pt x="7015" y="11958"/>
                  </a:lnTo>
                  <a:lnTo>
                    <a:pt x="7575" y="12129"/>
                  </a:lnTo>
                  <a:lnTo>
                    <a:pt x="7575" y="12129"/>
                  </a:lnTo>
                  <a:lnTo>
                    <a:pt x="7746" y="12153"/>
                  </a:lnTo>
                  <a:lnTo>
                    <a:pt x="7746" y="12153"/>
                  </a:lnTo>
                  <a:lnTo>
                    <a:pt x="7916" y="12129"/>
                  </a:lnTo>
                  <a:lnTo>
                    <a:pt x="8062" y="12056"/>
                  </a:lnTo>
                  <a:lnTo>
                    <a:pt x="8062" y="12056"/>
                  </a:lnTo>
                  <a:lnTo>
                    <a:pt x="8160" y="11958"/>
                  </a:lnTo>
                  <a:lnTo>
                    <a:pt x="8233" y="11861"/>
                  </a:lnTo>
                  <a:lnTo>
                    <a:pt x="8282" y="11739"/>
                  </a:lnTo>
                  <a:lnTo>
                    <a:pt x="8306" y="11593"/>
                  </a:lnTo>
                  <a:lnTo>
                    <a:pt x="8306" y="1656"/>
                  </a:lnTo>
                  <a:lnTo>
                    <a:pt x="8306" y="1656"/>
                  </a:lnTo>
                  <a:lnTo>
                    <a:pt x="8282" y="1534"/>
                  </a:lnTo>
                  <a:lnTo>
                    <a:pt x="8257" y="1437"/>
                  </a:lnTo>
                  <a:lnTo>
                    <a:pt x="8184" y="1315"/>
                  </a:lnTo>
                  <a:lnTo>
                    <a:pt x="8111" y="1242"/>
                  </a:lnTo>
                  <a:lnTo>
                    <a:pt x="8111" y="1242"/>
                  </a:lnTo>
                  <a:lnTo>
                    <a:pt x="7965" y="1120"/>
                  </a:lnTo>
                  <a:lnTo>
                    <a:pt x="7795" y="974"/>
                  </a:lnTo>
                  <a:lnTo>
                    <a:pt x="7381" y="755"/>
                  </a:lnTo>
                  <a:lnTo>
                    <a:pt x="6918" y="536"/>
                  </a:lnTo>
                  <a:lnTo>
                    <a:pt x="6406" y="341"/>
                  </a:lnTo>
                  <a:lnTo>
                    <a:pt x="5846" y="195"/>
                  </a:lnTo>
                  <a:lnTo>
                    <a:pt x="5286" y="73"/>
                  </a:lnTo>
                  <a:lnTo>
                    <a:pt x="4726" y="24"/>
                  </a:lnTo>
                  <a:lnTo>
                    <a:pt x="4141" y="0"/>
                  </a:lnTo>
                  <a:lnTo>
                    <a:pt x="4141" y="0"/>
                  </a:lnTo>
                  <a:lnTo>
                    <a:pt x="3776" y="0"/>
                  </a:lnTo>
                  <a:lnTo>
                    <a:pt x="3435" y="49"/>
                  </a:lnTo>
                  <a:lnTo>
                    <a:pt x="3094" y="98"/>
                  </a:lnTo>
                  <a:lnTo>
                    <a:pt x="2777" y="171"/>
                  </a:lnTo>
                  <a:lnTo>
                    <a:pt x="2485" y="268"/>
                  </a:lnTo>
                  <a:lnTo>
                    <a:pt x="2193" y="365"/>
                  </a:lnTo>
                  <a:lnTo>
                    <a:pt x="1949" y="487"/>
                  </a:lnTo>
                  <a:lnTo>
                    <a:pt x="1681" y="609"/>
                  </a:lnTo>
                  <a:lnTo>
                    <a:pt x="1243" y="901"/>
                  </a:lnTo>
                  <a:lnTo>
                    <a:pt x="878" y="1169"/>
                  </a:lnTo>
                  <a:lnTo>
                    <a:pt x="561" y="1437"/>
                  </a:lnTo>
                  <a:lnTo>
                    <a:pt x="293" y="1681"/>
                  </a:lnTo>
                  <a:lnTo>
                    <a:pt x="293" y="1681"/>
                  </a:lnTo>
                  <a:lnTo>
                    <a:pt x="171" y="1802"/>
                  </a:lnTo>
                  <a:lnTo>
                    <a:pt x="171" y="1802"/>
                  </a:lnTo>
                  <a:lnTo>
                    <a:pt x="98" y="1875"/>
                  </a:lnTo>
                  <a:lnTo>
                    <a:pt x="50" y="1973"/>
                  </a:lnTo>
                  <a:lnTo>
                    <a:pt x="1" y="2095"/>
                  </a:lnTo>
                  <a:lnTo>
                    <a:pt x="1" y="2192"/>
                  </a:lnTo>
                  <a:lnTo>
                    <a:pt x="1" y="2192"/>
                  </a:lnTo>
                  <a:close/>
                </a:path>
              </a:pathLst>
            </a:custGeom>
            <a:noFill/>
            <a:ln w="9525" cap="rnd" cmpd="sng">
              <a:solidFill>
                <a:srgbClr val="FFFFFF"/>
              </a:solidFill>
              <a:prstDash val="solid"/>
              <a:round/>
              <a:headEnd type="none" w="sm" len="sm"/>
              <a:tailEnd type="none" w="sm" len="sm"/>
            </a:ln>
          </p:spPr>
          <p:txBody>
            <a:bodyPr spcFirstLastPara="1" wrap="square" lIns="91425" tIns="91425" rIns="91425" bIns="91425" anchor="ctr" anchorCtr="0">
              <a:noAutofit/>
            </a:bodyPr>
            <a:p>
              <a:pPr marL="0" lvl="0" indent="0" algn="l" rtl="0">
                <a:spcBef>
                  <a:spcPts val="0"/>
                </a:spcBef>
                <a:spcAft>
                  <a:spcPts val="0"/>
                </a:spcAft>
                <a:buNone/>
              </a:pPr>
            </a:p>
          </p:txBody>
        </p:sp>
      </p:grpSp>
    </p:spTree>
  </p:cSld>
  <p:clrMapOvr>
    <a:masterClrMapping/>
  </p:clrMapOvr>
  <p:transition>
    <p:fade thruBlk="1"/>
  </p:transition>
</p:sld>
</file>

<file path=ppt/theme/theme1.xml><?xml version="1.0" encoding="utf-8"?>
<a:theme xmlns:a="http://schemas.openxmlformats.org/drawingml/2006/main" name="Warwick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5805</Words>
  <Application>WPS Presentation</Application>
  <PresentationFormat/>
  <Paragraphs>322</Paragraphs>
  <Slides>36</Slides>
  <Notes>0</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36</vt:i4>
      </vt:variant>
    </vt:vector>
  </HeadingPairs>
  <TitlesOfParts>
    <vt:vector size="49" baseType="lpstr">
      <vt:lpstr>Arial</vt:lpstr>
      <vt:lpstr>SimSun</vt:lpstr>
      <vt:lpstr>Wingdings</vt:lpstr>
      <vt:lpstr>Arial</vt:lpstr>
      <vt:lpstr>Roboto Slab</vt:lpstr>
      <vt:lpstr>Nixie One</vt:lpstr>
      <vt:lpstr>Impact</vt:lpstr>
      <vt:lpstr>Times New Roman</vt:lpstr>
      <vt:lpstr>Muli</vt:lpstr>
      <vt:lpstr>Segoe Print</vt:lpstr>
      <vt:lpstr>Microsoft YaHei</vt:lpstr>
      <vt:lpstr>Arial Unicode MS</vt:lpstr>
      <vt:lpstr>Warwick template</vt:lpstr>
      <vt:lpstr>PowerPoint 演示文稿</vt:lpstr>
      <vt:lpstr>THÀNH VIÊN NHÓM </vt:lpstr>
      <vt:lpstr>PowerPoint 演示文稿</vt:lpstr>
      <vt:lpstr> ĐỊNH NGHĨA</vt:lpstr>
      <vt:lpstr>PowerPoint 演示文稿</vt:lpstr>
      <vt:lpstr>PowerPoint 演示文稿</vt:lpstr>
      <vt:lpstr>PowerPoint 演示文稿</vt:lpstr>
      <vt:lpstr>TRIỆU CHỨNG LÂM SÀNG</vt:lpstr>
      <vt:lpstr>TRIỆU CHỨNG LÂM SÀNG</vt:lpstr>
      <vt:lpstr>TRIỆU CHỨNG CẬN LÂM SÀNG</vt:lpstr>
      <vt:lpstr>ĐIỀU TRỊ VÀ  DỰ PHÒNG</vt:lpstr>
      <vt:lpstr>PowerPoint 演示文稿</vt:lpstr>
      <vt:lpstr>PowerPoint 演示文稿</vt:lpstr>
      <vt:lpstr>ĐIỀU TRỊ  NỘI KHOA</vt:lpstr>
      <vt:lpstr>ĐIỀU TRỊ  NỘI KHOA</vt:lpstr>
      <vt:lpstr>ĐIỀU TRỊ  DỰ  PHÒNG</vt:lpstr>
      <vt:lpstr>PowerPoint 演示文稿</vt:lpstr>
      <vt:lpstr>CHẾ ĐỘ  DINH DƯỠNG</vt:lpstr>
      <vt:lpstr>PowerPoint 演示文稿</vt:lpstr>
      <vt:lpstr>PowerPoint 演示文稿</vt:lpstr>
      <vt:lpstr>PowerPoint 演示文稿</vt:lpstr>
      <vt:lpstr>PowerPoint 演示文稿</vt:lpstr>
      <vt:lpstr>THUỐC  GIẢM ĐAU</vt:lpstr>
      <vt:lpstr>PowerPoint 演示文稿</vt:lpstr>
      <vt:lpstr>THUỐC CHỐNG CO THẮT</vt:lpstr>
      <vt:lpstr>PowerPoint 演示文稿</vt:lpstr>
      <vt:lpstr>THUỐC  KHÁNG SINH</vt:lpstr>
      <vt:lpstr>PowerPoint 演示文稿</vt:lpstr>
      <vt:lpstr>PowerPoint 演示文稿</vt:lpstr>
      <vt:lpstr>PowerPoint 演示文稿</vt:lpstr>
      <vt:lpstr>THUỐC KHÁC</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
  <cp:lastModifiedBy>Administrator</cp:lastModifiedBy>
  <cp:revision>35</cp:revision>
  <dcterms:created xsi:type="dcterms:W3CDTF">2019-08-27T04:48:00Z</dcterms:created>
  <dcterms:modified xsi:type="dcterms:W3CDTF">2019-10-06T02:52:49Z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1033-11.2.0.8970</vt:lpwstr>
  </property>
</Properties>
</file>