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jpg" ContentType="image/gif"/>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77" r:id="rId6"/>
    <p:sldId id="264" r:id="rId7"/>
    <p:sldId id="265" r:id="rId8"/>
    <p:sldId id="267" r:id="rId9"/>
    <p:sldId id="268" r:id="rId10"/>
    <p:sldId id="263" r:id="rId11"/>
    <p:sldId id="271" r:id="rId12"/>
    <p:sldId id="273" r:id="rId13"/>
    <p:sldId id="278" r:id="rId14"/>
    <p:sldId id="279" r:id="rId15"/>
    <p:sldId id="280" r:id="rId16"/>
    <p:sldId id="281" r:id="rId17"/>
    <p:sldId id="283" r:id="rId18"/>
    <p:sldId id="285" r:id="rId19"/>
    <p:sldId id="286" r:id="rId20"/>
    <p:sldId id="287" r:id="rId21"/>
    <p:sldId id="288" r:id="rId22"/>
    <p:sldId id="289" r:id="rId23"/>
    <p:sldId id="275"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47" autoAdjust="0"/>
    <p:restoredTop sz="97687" autoAdjust="0"/>
  </p:normalViewPr>
  <p:slideViewPr>
    <p:cSldViewPr>
      <p:cViewPr>
        <p:scale>
          <a:sx n="66" d="100"/>
          <a:sy n="66" d="100"/>
        </p:scale>
        <p:origin x="-1422" y="-2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2C0AFE-22CB-4899-9939-DF5EC08DA98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vi-VN"/>
        </a:p>
      </dgm:t>
    </dgm:pt>
    <dgm:pt modelId="{9F4A8EC3-02BC-4563-8379-D780BC5760FC}">
      <dgm:prSet phldrT="[Text]" custT="1"/>
      <dgm:spPr>
        <a:solidFill>
          <a:schemeClr val="accent3">
            <a:lumMod val="60000"/>
            <a:lumOff val="40000"/>
          </a:schemeClr>
        </a:solidFill>
      </dgm:spPr>
      <dgm:t>
        <a:bodyPr/>
        <a:lstStyle/>
        <a:p>
          <a:r>
            <a:rPr lang="en-US" sz="2400" dirty="0" smtClean="0">
              <a:latin typeface="Times New Roman" pitchFamily="18" charset="0"/>
              <a:cs typeface="Times New Roman" pitchFamily="18" charset="0"/>
            </a:rPr>
            <a:t>ĐẠI CƯƠNG</a:t>
          </a:r>
          <a:endParaRPr lang="vi-VN" sz="2400" dirty="0">
            <a:latin typeface="Times New Roman" pitchFamily="18" charset="0"/>
            <a:cs typeface="Times New Roman" pitchFamily="18" charset="0"/>
          </a:endParaRPr>
        </a:p>
      </dgm:t>
    </dgm:pt>
    <dgm:pt modelId="{37DE031F-2283-4254-B57F-7C16C8A9D0A9}" type="parTrans" cxnId="{1BB7B165-76E5-4BD4-A2D7-F87EF897DF81}">
      <dgm:prSet/>
      <dgm:spPr/>
      <dgm:t>
        <a:bodyPr/>
        <a:lstStyle/>
        <a:p>
          <a:endParaRPr lang="vi-VN"/>
        </a:p>
      </dgm:t>
    </dgm:pt>
    <dgm:pt modelId="{DCDDDE07-8365-4C72-A063-86230B913AB5}" type="sibTrans" cxnId="{1BB7B165-76E5-4BD4-A2D7-F87EF897DF81}">
      <dgm:prSet/>
      <dgm:spPr/>
      <dgm:t>
        <a:bodyPr/>
        <a:lstStyle/>
        <a:p>
          <a:endParaRPr lang="vi-VN"/>
        </a:p>
      </dgm:t>
    </dgm:pt>
    <dgm:pt modelId="{E8570E91-F7CE-4B2E-8444-C6F5671DCEA1}">
      <dgm:prSet phldrT="[Text]" custT="1"/>
      <dgm:spPr>
        <a:solidFill>
          <a:schemeClr val="accent2">
            <a:lumMod val="60000"/>
            <a:lumOff val="40000"/>
          </a:schemeClr>
        </a:solidFill>
      </dgm:spPr>
      <dgm:t>
        <a:bodyPr/>
        <a:lstStyle/>
        <a:p>
          <a:r>
            <a:rPr lang="en-US" sz="2400" smtClean="0">
              <a:latin typeface="Times New Roman" pitchFamily="18" charset="0"/>
              <a:cs typeface="Times New Roman" pitchFamily="18" charset="0"/>
            </a:rPr>
            <a:t>NGUYÊN NHÂN</a:t>
          </a:r>
          <a:endParaRPr lang="vi-VN" sz="2400" dirty="0">
            <a:latin typeface="Times New Roman" pitchFamily="18" charset="0"/>
            <a:cs typeface="Times New Roman" pitchFamily="18" charset="0"/>
          </a:endParaRPr>
        </a:p>
      </dgm:t>
    </dgm:pt>
    <dgm:pt modelId="{F44EC150-1A68-482B-90C1-CAF2210967A8}" type="parTrans" cxnId="{D7AC9A03-23FB-49C1-9A58-885AEE995946}">
      <dgm:prSet/>
      <dgm:spPr/>
      <dgm:t>
        <a:bodyPr/>
        <a:lstStyle/>
        <a:p>
          <a:endParaRPr lang="vi-VN"/>
        </a:p>
      </dgm:t>
    </dgm:pt>
    <dgm:pt modelId="{6A92C2F3-051B-4E05-BD0F-2CEBDD96F7EE}" type="sibTrans" cxnId="{D7AC9A03-23FB-49C1-9A58-885AEE995946}">
      <dgm:prSet/>
      <dgm:spPr/>
      <dgm:t>
        <a:bodyPr/>
        <a:lstStyle/>
        <a:p>
          <a:endParaRPr lang="vi-VN"/>
        </a:p>
      </dgm:t>
    </dgm:pt>
    <dgm:pt modelId="{67A8DA86-FB02-42CC-A377-1CE7FBC2A951}">
      <dgm:prSet phldrT="[Text]" custT="1"/>
      <dgm:spPr>
        <a:solidFill>
          <a:schemeClr val="bg1">
            <a:lumMod val="75000"/>
          </a:schemeClr>
        </a:solidFill>
      </dgm:spPr>
      <dgm:t>
        <a:bodyPr/>
        <a:lstStyle/>
        <a:p>
          <a:r>
            <a:rPr lang="en-US" sz="2400" dirty="0" smtClean="0">
              <a:latin typeface="Times New Roman" pitchFamily="18" charset="0"/>
              <a:cs typeface="Times New Roman" pitchFamily="18" charset="0"/>
            </a:rPr>
            <a:t>KẾ </a:t>
          </a:r>
          <a:r>
            <a:rPr lang="en-US" sz="2400" dirty="0" smtClean="0">
              <a:latin typeface="Times New Roman" pitchFamily="18" charset="0"/>
              <a:cs typeface="Times New Roman" pitchFamily="18" charset="0"/>
            </a:rPr>
            <a:t>HOẠCH CHĂM SÓC</a:t>
          </a:r>
          <a:endParaRPr lang="vi-VN" sz="2400" dirty="0">
            <a:latin typeface="Times New Roman" pitchFamily="18" charset="0"/>
            <a:cs typeface="Times New Roman" pitchFamily="18" charset="0"/>
          </a:endParaRPr>
        </a:p>
      </dgm:t>
    </dgm:pt>
    <dgm:pt modelId="{33C94159-F90E-4900-8A9D-04A2F13774C9}" type="parTrans" cxnId="{16DDD5A7-29B6-435A-A607-F1AABC1E0B08}">
      <dgm:prSet/>
      <dgm:spPr/>
      <dgm:t>
        <a:bodyPr/>
        <a:lstStyle/>
        <a:p>
          <a:endParaRPr lang="vi-VN"/>
        </a:p>
      </dgm:t>
    </dgm:pt>
    <dgm:pt modelId="{E5F5F3FB-8A01-4ECB-AFBE-D59CA4185314}" type="sibTrans" cxnId="{16DDD5A7-29B6-435A-A607-F1AABC1E0B08}">
      <dgm:prSet/>
      <dgm:spPr/>
      <dgm:t>
        <a:bodyPr/>
        <a:lstStyle/>
        <a:p>
          <a:endParaRPr lang="vi-VN"/>
        </a:p>
      </dgm:t>
    </dgm:pt>
    <dgm:pt modelId="{859BB597-2E1D-4E51-B013-5846EA9A6F64}">
      <dgm:prSet phldrT="[Text]" custT="1"/>
      <dgm:spPr>
        <a:solidFill>
          <a:schemeClr val="bg2">
            <a:lumMod val="50000"/>
          </a:schemeClr>
        </a:solidFill>
      </dgm:spPr>
      <dgm:t>
        <a:bodyPr/>
        <a:lstStyle/>
        <a:p>
          <a:r>
            <a:rPr lang="en-US" sz="2400" dirty="0" smtClean="0">
              <a:latin typeface="Times New Roman" pitchFamily="18" charset="0"/>
              <a:cs typeface="Times New Roman" pitchFamily="18" charset="0"/>
            </a:rPr>
            <a:t>XỬ TRÍ</a:t>
          </a:r>
          <a:endParaRPr lang="vi-VN" sz="2400" dirty="0">
            <a:latin typeface="Times New Roman" pitchFamily="18" charset="0"/>
            <a:cs typeface="Times New Roman" pitchFamily="18" charset="0"/>
          </a:endParaRPr>
        </a:p>
      </dgm:t>
    </dgm:pt>
    <dgm:pt modelId="{A8F19051-3C25-4507-8622-63CF64D2F1E6}" type="parTrans" cxnId="{14D4459B-20E6-4F1B-B759-09258728BAE1}">
      <dgm:prSet/>
      <dgm:spPr/>
      <dgm:t>
        <a:bodyPr/>
        <a:lstStyle/>
        <a:p>
          <a:endParaRPr lang="vi-VN"/>
        </a:p>
      </dgm:t>
    </dgm:pt>
    <dgm:pt modelId="{44D10E99-8F1D-42C8-A031-22D0EE45D5CB}" type="sibTrans" cxnId="{14D4459B-20E6-4F1B-B759-09258728BAE1}">
      <dgm:prSet/>
      <dgm:spPr/>
      <dgm:t>
        <a:bodyPr/>
        <a:lstStyle/>
        <a:p>
          <a:endParaRPr lang="vi-VN"/>
        </a:p>
      </dgm:t>
    </dgm:pt>
    <dgm:pt modelId="{15E847C6-965F-48C4-A7C6-B760A81DCB98}">
      <dgm:prSet phldrT="[Text]" custT="1"/>
      <dgm:spPr>
        <a:solidFill>
          <a:schemeClr val="accent6">
            <a:lumMod val="60000"/>
            <a:lumOff val="40000"/>
          </a:schemeClr>
        </a:solidFill>
      </dgm:spPr>
      <dgm:t>
        <a:bodyPr/>
        <a:lstStyle/>
        <a:p>
          <a:r>
            <a:rPr lang="en-US" sz="2400" dirty="0" smtClean="0">
              <a:latin typeface="Times New Roman" pitchFamily="18" charset="0"/>
              <a:cs typeface="Times New Roman" pitchFamily="18" charset="0"/>
            </a:rPr>
            <a:t>BIẾN CHỨNG</a:t>
          </a:r>
          <a:endParaRPr lang="vi-VN" sz="2400" dirty="0">
            <a:latin typeface="Times New Roman" pitchFamily="18" charset="0"/>
            <a:cs typeface="Times New Roman" pitchFamily="18" charset="0"/>
          </a:endParaRPr>
        </a:p>
      </dgm:t>
    </dgm:pt>
    <dgm:pt modelId="{930BDE4B-4AFD-48EB-8940-6B672F8ACB06}" type="parTrans" cxnId="{6CAA3019-08F9-49FD-A5E6-DD51BDEEF245}">
      <dgm:prSet/>
      <dgm:spPr/>
      <dgm:t>
        <a:bodyPr/>
        <a:lstStyle/>
        <a:p>
          <a:endParaRPr lang="vi-VN"/>
        </a:p>
      </dgm:t>
    </dgm:pt>
    <dgm:pt modelId="{A499B0E1-2902-4BB7-B2DB-300888261EA8}" type="sibTrans" cxnId="{6CAA3019-08F9-49FD-A5E6-DD51BDEEF245}">
      <dgm:prSet/>
      <dgm:spPr/>
      <dgm:t>
        <a:bodyPr/>
        <a:lstStyle/>
        <a:p>
          <a:endParaRPr lang="vi-VN"/>
        </a:p>
      </dgm:t>
    </dgm:pt>
    <dgm:pt modelId="{FFD52212-F6D4-4704-86B8-1F92E6FB54F2}">
      <dgm:prSet phldrT="[Text]" custT="1"/>
      <dgm:spPr>
        <a:solidFill>
          <a:schemeClr val="accent1">
            <a:lumMod val="60000"/>
            <a:lumOff val="40000"/>
          </a:schemeClr>
        </a:solidFill>
      </dgm:spPr>
      <dgm:t>
        <a:bodyPr/>
        <a:lstStyle/>
        <a:p>
          <a:r>
            <a:rPr lang="en-US" sz="2400" dirty="0" smtClean="0">
              <a:latin typeface="Times New Roman" pitchFamily="18" charset="0"/>
              <a:cs typeface="Times New Roman" pitchFamily="18" charset="0"/>
            </a:rPr>
            <a:t>CHẨN ĐOÁN</a:t>
          </a:r>
          <a:endParaRPr lang="vi-VN" sz="2400" dirty="0">
            <a:latin typeface="Times New Roman" pitchFamily="18" charset="0"/>
            <a:cs typeface="Times New Roman" pitchFamily="18" charset="0"/>
          </a:endParaRPr>
        </a:p>
      </dgm:t>
    </dgm:pt>
    <dgm:pt modelId="{65AF834B-66D6-46FD-99F4-BE7EE76CD03A}" type="sibTrans" cxnId="{D2854699-E508-479B-8259-A8F3BD66B00B}">
      <dgm:prSet/>
      <dgm:spPr/>
      <dgm:t>
        <a:bodyPr/>
        <a:lstStyle/>
        <a:p>
          <a:endParaRPr lang="vi-VN"/>
        </a:p>
      </dgm:t>
    </dgm:pt>
    <dgm:pt modelId="{C45AFBC4-6C64-415A-B018-1B868EA4BAA5}" type="parTrans" cxnId="{D2854699-E508-479B-8259-A8F3BD66B00B}">
      <dgm:prSet/>
      <dgm:spPr/>
      <dgm:t>
        <a:bodyPr/>
        <a:lstStyle/>
        <a:p>
          <a:endParaRPr lang="vi-VN"/>
        </a:p>
      </dgm:t>
    </dgm:pt>
    <dgm:pt modelId="{BE0995A5-80A3-47D7-B00D-4CF2C2C9DBF5}">
      <dgm:prSet phldrT="[Text]" custT="1"/>
      <dgm:spPr>
        <a:solidFill>
          <a:schemeClr val="tx1">
            <a:lumMod val="50000"/>
            <a:lumOff val="50000"/>
          </a:schemeClr>
        </a:solidFill>
      </dgm:spPr>
      <dgm:t>
        <a:bodyPr/>
        <a:lstStyle/>
        <a:p>
          <a:r>
            <a:rPr lang="en-US" sz="2400" dirty="0" smtClean="0">
              <a:latin typeface="Times New Roman" pitchFamily="18" charset="0"/>
              <a:cs typeface="Times New Roman" pitchFamily="18" charset="0"/>
            </a:rPr>
            <a:t>TRIỆU CHỨNG</a:t>
          </a:r>
          <a:endParaRPr lang="vi-VN" sz="2400" dirty="0">
            <a:latin typeface="Times New Roman" pitchFamily="18" charset="0"/>
            <a:cs typeface="Times New Roman" pitchFamily="18" charset="0"/>
          </a:endParaRPr>
        </a:p>
      </dgm:t>
    </dgm:pt>
    <dgm:pt modelId="{597A932B-9205-4B8F-A136-AB0A17C2CD86}" type="sibTrans" cxnId="{96FA8518-68CE-45FD-8241-AA27E9F4E0A9}">
      <dgm:prSet/>
      <dgm:spPr/>
      <dgm:t>
        <a:bodyPr/>
        <a:lstStyle/>
        <a:p>
          <a:endParaRPr lang="en-US"/>
        </a:p>
      </dgm:t>
    </dgm:pt>
    <dgm:pt modelId="{D913DF0D-4CC3-4468-A2E6-DF095DFE9E7A}" type="parTrans" cxnId="{96FA8518-68CE-45FD-8241-AA27E9F4E0A9}">
      <dgm:prSet/>
      <dgm:spPr/>
      <dgm:t>
        <a:bodyPr/>
        <a:lstStyle/>
        <a:p>
          <a:endParaRPr lang="en-US"/>
        </a:p>
      </dgm:t>
    </dgm:pt>
    <dgm:pt modelId="{FE9BDD33-1C20-42DE-A5E9-44482A5199D5}">
      <dgm:prSet phldrT="[Text]" custT="1"/>
      <dgm:spPr>
        <a:solidFill>
          <a:schemeClr val="bg2">
            <a:lumMod val="50000"/>
          </a:schemeClr>
        </a:solidFill>
      </dgm:spPr>
      <dgm:t>
        <a:bodyPr/>
        <a:lstStyle/>
        <a:p>
          <a:r>
            <a:rPr lang="en-US" sz="2400" dirty="0" smtClean="0">
              <a:latin typeface="Times New Roman" pitchFamily="18" charset="0"/>
              <a:cs typeface="Times New Roman" pitchFamily="18" charset="0"/>
            </a:rPr>
            <a:t>ĐIỀU TRỊ CHUNG</a:t>
          </a:r>
          <a:endParaRPr lang="vi-VN" sz="2400" dirty="0">
            <a:latin typeface="Times New Roman" pitchFamily="18" charset="0"/>
            <a:cs typeface="Times New Roman" pitchFamily="18" charset="0"/>
          </a:endParaRPr>
        </a:p>
      </dgm:t>
    </dgm:pt>
    <dgm:pt modelId="{8FAB7D63-F6DE-46D8-8616-FFA35D647C76}" type="parTrans" cxnId="{008A922B-986E-4075-81C5-25F0BFFA3967}">
      <dgm:prSet/>
      <dgm:spPr/>
      <dgm:t>
        <a:bodyPr/>
        <a:lstStyle/>
        <a:p>
          <a:endParaRPr lang="vi-VN"/>
        </a:p>
      </dgm:t>
    </dgm:pt>
    <dgm:pt modelId="{9FEFC076-FE0F-4AC0-B3F3-7ED4481C061A}" type="sibTrans" cxnId="{008A922B-986E-4075-81C5-25F0BFFA3967}">
      <dgm:prSet/>
      <dgm:spPr/>
      <dgm:t>
        <a:bodyPr/>
        <a:lstStyle/>
        <a:p>
          <a:endParaRPr lang="vi-VN"/>
        </a:p>
      </dgm:t>
    </dgm:pt>
    <dgm:pt modelId="{F82C09FF-2510-424F-A78F-8BC51C09E73C}" type="pres">
      <dgm:prSet presAssocID="{F62C0AFE-22CB-4899-9939-DF5EC08DA981}" presName="linear" presStyleCnt="0">
        <dgm:presLayoutVars>
          <dgm:dir/>
          <dgm:animLvl val="lvl"/>
          <dgm:resizeHandles val="exact"/>
        </dgm:presLayoutVars>
      </dgm:prSet>
      <dgm:spPr/>
      <dgm:t>
        <a:bodyPr/>
        <a:lstStyle/>
        <a:p>
          <a:endParaRPr lang="en-US"/>
        </a:p>
      </dgm:t>
    </dgm:pt>
    <dgm:pt modelId="{BB6FD94F-C061-4D39-9525-4F57342D1185}" type="pres">
      <dgm:prSet presAssocID="{9F4A8EC3-02BC-4563-8379-D780BC5760FC}" presName="parentLin" presStyleCnt="0"/>
      <dgm:spPr/>
    </dgm:pt>
    <dgm:pt modelId="{8FC7E497-F373-46DE-8CAD-857A9AD52F65}" type="pres">
      <dgm:prSet presAssocID="{9F4A8EC3-02BC-4563-8379-D780BC5760FC}" presName="parentLeftMargin" presStyleLbl="node1" presStyleIdx="0" presStyleCnt="8"/>
      <dgm:spPr/>
      <dgm:t>
        <a:bodyPr/>
        <a:lstStyle/>
        <a:p>
          <a:endParaRPr lang="en-US"/>
        </a:p>
      </dgm:t>
    </dgm:pt>
    <dgm:pt modelId="{4FAF68FB-9820-43D4-ACE2-C72DD825F61F}" type="pres">
      <dgm:prSet presAssocID="{9F4A8EC3-02BC-4563-8379-D780BC5760FC}" presName="parentText" presStyleLbl="node1" presStyleIdx="0" presStyleCnt="8">
        <dgm:presLayoutVars>
          <dgm:chMax val="0"/>
          <dgm:bulletEnabled val="1"/>
        </dgm:presLayoutVars>
      </dgm:prSet>
      <dgm:spPr/>
      <dgm:t>
        <a:bodyPr/>
        <a:lstStyle/>
        <a:p>
          <a:endParaRPr lang="vi-VN"/>
        </a:p>
      </dgm:t>
    </dgm:pt>
    <dgm:pt modelId="{98F7E669-7462-4258-B5E9-434365B424D9}" type="pres">
      <dgm:prSet presAssocID="{9F4A8EC3-02BC-4563-8379-D780BC5760FC}" presName="negativeSpace" presStyleCnt="0"/>
      <dgm:spPr/>
    </dgm:pt>
    <dgm:pt modelId="{55370948-7AFF-4669-923E-DEA74EDC1453}" type="pres">
      <dgm:prSet presAssocID="{9F4A8EC3-02BC-4563-8379-D780BC5760FC}" presName="childText" presStyleLbl="conFgAcc1" presStyleIdx="0" presStyleCnt="8">
        <dgm:presLayoutVars>
          <dgm:bulletEnabled val="1"/>
        </dgm:presLayoutVars>
      </dgm:prSet>
      <dgm:spPr>
        <a:solidFill>
          <a:schemeClr val="bg1"/>
        </a:solidFill>
      </dgm:spPr>
    </dgm:pt>
    <dgm:pt modelId="{08748100-8BD9-4793-8E48-F4A09A24A633}" type="pres">
      <dgm:prSet presAssocID="{DCDDDE07-8365-4C72-A063-86230B913AB5}" presName="spaceBetweenRectangles" presStyleCnt="0"/>
      <dgm:spPr/>
    </dgm:pt>
    <dgm:pt modelId="{8A0080B7-9CE6-4FC5-94FF-BD811310927F}" type="pres">
      <dgm:prSet presAssocID="{E8570E91-F7CE-4B2E-8444-C6F5671DCEA1}" presName="parentLin" presStyleCnt="0"/>
      <dgm:spPr/>
    </dgm:pt>
    <dgm:pt modelId="{606F95E8-9BD4-4D48-BDE3-17F33F7D6204}" type="pres">
      <dgm:prSet presAssocID="{E8570E91-F7CE-4B2E-8444-C6F5671DCEA1}" presName="parentLeftMargin" presStyleLbl="node1" presStyleIdx="0" presStyleCnt="8"/>
      <dgm:spPr/>
      <dgm:t>
        <a:bodyPr/>
        <a:lstStyle/>
        <a:p>
          <a:endParaRPr lang="en-US"/>
        </a:p>
      </dgm:t>
    </dgm:pt>
    <dgm:pt modelId="{6F2284F0-2CB0-4771-9B2B-05635ED793A3}" type="pres">
      <dgm:prSet presAssocID="{E8570E91-F7CE-4B2E-8444-C6F5671DCEA1}" presName="parentText" presStyleLbl="node1" presStyleIdx="1" presStyleCnt="8">
        <dgm:presLayoutVars>
          <dgm:chMax val="0"/>
          <dgm:bulletEnabled val="1"/>
        </dgm:presLayoutVars>
      </dgm:prSet>
      <dgm:spPr/>
      <dgm:t>
        <a:bodyPr/>
        <a:lstStyle/>
        <a:p>
          <a:endParaRPr lang="vi-VN"/>
        </a:p>
      </dgm:t>
    </dgm:pt>
    <dgm:pt modelId="{2EB7CE67-48DF-40C7-86BE-E98D84A73207}" type="pres">
      <dgm:prSet presAssocID="{E8570E91-F7CE-4B2E-8444-C6F5671DCEA1}" presName="negativeSpace" presStyleCnt="0"/>
      <dgm:spPr/>
    </dgm:pt>
    <dgm:pt modelId="{E10F29C9-FDF5-4CB8-9645-720F2EF6D6D5}" type="pres">
      <dgm:prSet presAssocID="{E8570E91-F7CE-4B2E-8444-C6F5671DCEA1}" presName="childText" presStyleLbl="conFgAcc1" presStyleIdx="1" presStyleCnt="8">
        <dgm:presLayoutVars>
          <dgm:bulletEnabled val="1"/>
        </dgm:presLayoutVars>
      </dgm:prSet>
      <dgm:spPr>
        <a:solidFill>
          <a:schemeClr val="bg1"/>
        </a:solidFill>
      </dgm:spPr>
    </dgm:pt>
    <dgm:pt modelId="{9960B816-62DA-4F19-8AB7-83F9E4CB2DB1}" type="pres">
      <dgm:prSet presAssocID="{6A92C2F3-051B-4E05-BD0F-2CEBDD96F7EE}" presName="spaceBetweenRectangles" presStyleCnt="0"/>
      <dgm:spPr/>
    </dgm:pt>
    <dgm:pt modelId="{0985BB35-5948-4005-9BC1-C1D7194B4197}" type="pres">
      <dgm:prSet presAssocID="{BE0995A5-80A3-47D7-B00D-4CF2C2C9DBF5}" presName="parentLin" presStyleCnt="0"/>
      <dgm:spPr/>
    </dgm:pt>
    <dgm:pt modelId="{8C28E144-14F7-4434-8F0B-9AD76A81FA7F}" type="pres">
      <dgm:prSet presAssocID="{BE0995A5-80A3-47D7-B00D-4CF2C2C9DBF5}" presName="parentLeftMargin" presStyleLbl="node1" presStyleIdx="1" presStyleCnt="8"/>
      <dgm:spPr/>
      <dgm:t>
        <a:bodyPr/>
        <a:lstStyle/>
        <a:p>
          <a:endParaRPr lang="en-US"/>
        </a:p>
      </dgm:t>
    </dgm:pt>
    <dgm:pt modelId="{B7676DD9-F1EC-4557-BA64-B86FCD207250}" type="pres">
      <dgm:prSet presAssocID="{BE0995A5-80A3-47D7-B00D-4CF2C2C9DBF5}" presName="parentText" presStyleLbl="node1" presStyleIdx="2" presStyleCnt="8">
        <dgm:presLayoutVars>
          <dgm:chMax val="0"/>
          <dgm:bulletEnabled val="1"/>
        </dgm:presLayoutVars>
      </dgm:prSet>
      <dgm:spPr/>
      <dgm:t>
        <a:bodyPr/>
        <a:lstStyle/>
        <a:p>
          <a:endParaRPr lang="vi-VN"/>
        </a:p>
      </dgm:t>
    </dgm:pt>
    <dgm:pt modelId="{7993D291-4E4C-4F93-95C8-599999D62921}" type="pres">
      <dgm:prSet presAssocID="{BE0995A5-80A3-47D7-B00D-4CF2C2C9DBF5}" presName="negativeSpace" presStyleCnt="0"/>
      <dgm:spPr/>
    </dgm:pt>
    <dgm:pt modelId="{7A3B086E-14E8-47A0-BEFE-7A614A0AFC83}" type="pres">
      <dgm:prSet presAssocID="{BE0995A5-80A3-47D7-B00D-4CF2C2C9DBF5}" presName="childText" presStyleLbl="conFgAcc1" presStyleIdx="2" presStyleCnt="8">
        <dgm:presLayoutVars>
          <dgm:bulletEnabled val="1"/>
        </dgm:presLayoutVars>
      </dgm:prSet>
      <dgm:spPr/>
    </dgm:pt>
    <dgm:pt modelId="{8B4E23E9-1B61-4448-9160-9F5A7C045B4B}" type="pres">
      <dgm:prSet presAssocID="{597A932B-9205-4B8F-A136-AB0A17C2CD86}" presName="spaceBetweenRectangles" presStyleCnt="0"/>
      <dgm:spPr/>
    </dgm:pt>
    <dgm:pt modelId="{124719B5-B31C-4165-9822-2192E5A365BD}" type="pres">
      <dgm:prSet presAssocID="{FFD52212-F6D4-4704-86B8-1F92E6FB54F2}" presName="parentLin" presStyleCnt="0"/>
      <dgm:spPr/>
    </dgm:pt>
    <dgm:pt modelId="{E21CD09E-BBD3-459A-9719-8A09D692524F}" type="pres">
      <dgm:prSet presAssocID="{FFD52212-F6D4-4704-86B8-1F92E6FB54F2}" presName="parentLeftMargin" presStyleLbl="node1" presStyleIdx="2" presStyleCnt="8"/>
      <dgm:spPr/>
      <dgm:t>
        <a:bodyPr/>
        <a:lstStyle/>
        <a:p>
          <a:endParaRPr lang="en-US"/>
        </a:p>
      </dgm:t>
    </dgm:pt>
    <dgm:pt modelId="{174A0605-DC73-44E9-B125-B179DB15359F}" type="pres">
      <dgm:prSet presAssocID="{FFD52212-F6D4-4704-86B8-1F92E6FB54F2}" presName="parentText" presStyleLbl="node1" presStyleIdx="3" presStyleCnt="8">
        <dgm:presLayoutVars>
          <dgm:chMax val="0"/>
          <dgm:bulletEnabled val="1"/>
        </dgm:presLayoutVars>
      </dgm:prSet>
      <dgm:spPr/>
      <dgm:t>
        <a:bodyPr/>
        <a:lstStyle/>
        <a:p>
          <a:endParaRPr lang="vi-VN"/>
        </a:p>
      </dgm:t>
    </dgm:pt>
    <dgm:pt modelId="{F49DF77F-BCE4-4728-A185-FC77349D7CD1}" type="pres">
      <dgm:prSet presAssocID="{FFD52212-F6D4-4704-86B8-1F92E6FB54F2}" presName="negativeSpace" presStyleCnt="0"/>
      <dgm:spPr/>
    </dgm:pt>
    <dgm:pt modelId="{E19D4865-372E-4ED3-A5F3-BEF154380EEA}" type="pres">
      <dgm:prSet presAssocID="{FFD52212-F6D4-4704-86B8-1F92E6FB54F2}" presName="childText" presStyleLbl="conFgAcc1" presStyleIdx="3" presStyleCnt="8">
        <dgm:presLayoutVars>
          <dgm:bulletEnabled val="1"/>
        </dgm:presLayoutVars>
      </dgm:prSet>
      <dgm:spPr>
        <a:solidFill>
          <a:schemeClr val="bg1"/>
        </a:solidFill>
      </dgm:spPr>
    </dgm:pt>
    <dgm:pt modelId="{4C8B74A4-8952-4FE1-9578-942431FC5523}" type="pres">
      <dgm:prSet presAssocID="{65AF834B-66D6-46FD-99F4-BE7EE76CD03A}" presName="spaceBetweenRectangles" presStyleCnt="0"/>
      <dgm:spPr/>
    </dgm:pt>
    <dgm:pt modelId="{3CDA82CD-EE88-4D1D-A91E-C38763E3CC7F}" type="pres">
      <dgm:prSet presAssocID="{859BB597-2E1D-4E51-B013-5846EA9A6F64}" presName="parentLin" presStyleCnt="0"/>
      <dgm:spPr/>
    </dgm:pt>
    <dgm:pt modelId="{7D141BFA-F4ED-4F0E-B648-C002D04B8C7A}" type="pres">
      <dgm:prSet presAssocID="{859BB597-2E1D-4E51-B013-5846EA9A6F64}" presName="parentLeftMargin" presStyleLbl="node1" presStyleIdx="3" presStyleCnt="8"/>
      <dgm:spPr/>
      <dgm:t>
        <a:bodyPr/>
        <a:lstStyle/>
        <a:p>
          <a:endParaRPr lang="en-US"/>
        </a:p>
      </dgm:t>
    </dgm:pt>
    <dgm:pt modelId="{FC4819AC-E7B1-4E67-AC2A-E6378F7293F8}" type="pres">
      <dgm:prSet presAssocID="{859BB597-2E1D-4E51-B013-5846EA9A6F64}" presName="parentText" presStyleLbl="node1" presStyleIdx="4" presStyleCnt="8">
        <dgm:presLayoutVars>
          <dgm:chMax val="0"/>
          <dgm:bulletEnabled val="1"/>
        </dgm:presLayoutVars>
      </dgm:prSet>
      <dgm:spPr/>
      <dgm:t>
        <a:bodyPr/>
        <a:lstStyle/>
        <a:p>
          <a:endParaRPr lang="vi-VN"/>
        </a:p>
      </dgm:t>
    </dgm:pt>
    <dgm:pt modelId="{98CEAAE7-DD15-453D-B372-E57085577AD0}" type="pres">
      <dgm:prSet presAssocID="{859BB597-2E1D-4E51-B013-5846EA9A6F64}" presName="negativeSpace" presStyleCnt="0"/>
      <dgm:spPr/>
    </dgm:pt>
    <dgm:pt modelId="{4228D008-B6CA-4F63-8349-DE753320C1C3}" type="pres">
      <dgm:prSet presAssocID="{859BB597-2E1D-4E51-B013-5846EA9A6F64}" presName="childText" presStyleLbl="conFgAcc1" presStyleIdx="4" presStyleCnt="8">
        <dgm:presLayoutVars>
          <dgm:bulletEnabled val="1"/>
        </dgm:presLayoutVars>
      </dgm:prSet>
      <dgm:spPr>
        <a:solidFill>
          <a:schemeClr val="bg1"/>
        </a:solidFill>
      </dgm:spPr>
    </dgm:pt>
    <dgm:pt modelId="{381A57D4-1341-420D-AA50-4965C86F334E}" type="pres">
      <dgm:prSet presAssocID="{44D10E99-8F1D-42C8-A031-22D0EE45D5CB}" presName="spaceBetweenRectangles" presStyleCnt="0"/>
      <dgm:spPr/>
    </dgm:pt>
    <dgm:pt modelId="{8800A485-20C3-4216-B061-092DF7374CA6}" type="pres">
      <dgm:prSet presAssocID="{FE9BDD33-1C20-42DE-A5E9-44482A5199D5}" presName="parentLin" presStyleCnt="0"/>
      <dgm:spPr/>
    </dgm:pt>
    <dgm:pt modelId="{B42A6B17-87F7-4298-A8ED-4AC6F6337EBF}" type="pres">
      <dgm:prSet presAssocID="{FE9BDD33-1C20-42DE-A5E9-44482A5199D5}" presName="parentLeftMargin" presStyleLbl="node1" presStyleIdx="4" presStyleCnt="8"/>
      <dgm:spPr/>
      <dgm:t>
        <a:bodyPr/>
        <a:lstStyle/>
        <a:p>
          <a:endParaRPr lang="vi-VN"/>
        </a:p>
      </dgm:t>
    </dgm:pt>
    <dgm:pt modelId="{328D723E-BDCB-46A3-A8BF-79CABD6D80A9}" type="pres">
      <dgm:prSet presAssocID="{FE9BDD33-1C20-42DE-A5E9-44482A5199D5}" presName="parentText" presStyleLbl="node1" presStyleIdx="5" presStyleCnt="8">
        <dgm:presLayoutVars>
          <dgm:chMax val="0"/>
          <dgm:bulletEnabled val="1"/>
        </dgm:presLayoutVars>
      </dgm:prSet>
      <dgm:spPr/>
      <dgm:t>
        <a:bodyPr/>
        <a:lstStyle/>
        <a:p>
          <a:endParaRPr lang="vi-VN"/>
        </a:p>
      </dgm:t>
    </dgm:pt>
    <dgm:pt modelId="{2A155E2F-5E3D-4AA9-9C7C-42C929D0B0F1}" type="pres">
      <dgm:prSet presAssocID="{FE9BDD33-1C20-42DE-A5E9-44482A5199D5}" presName="negativeSpace" presStyleCnt="0"/>
      <dgm:spPr/>
    </dgm:pt>
    <dgm:pt modelId="{EE1C51F9-D21A-4D66-861B-7C6CA3CF5853}" type="pres">
      <dgm:prSet presAssocID="{FE9BDD33-1C20-42DE-A5E9-44482A5199D5}" presName="childText" presStyleLbl="conFgAcc1" presStyleIdx="5" presStyleCnt="8">
        <dgm:presLayoutVars>
          <dgm:bulletEnabled val="1"/>
        </dgm:presLayoutVars>
      </dgm:prSet>
      <dgm:spPr/>
    </dgm:pt>
    <dgm:pt modelId="{A3D848D2-8D7A-4CFE-8C0B-E611517034C8}" type="pres">
      <dgm:prSet presAssocID="{9FEFC076-FE0F-4AC0-B3F3-7ED4481C061A}" presName="spaceBetweenRectangles" presStyleCnt="0"/>
      <dgm:spPr/>
    </dgm:pt>
    <dgm:pt modelId="{E0A98078-AE44-4C80-9883-455A64CE4569}" type="pres">
      <dgm:prSet presAssocID="{15E847C6-965F-48C4-A7C6-B760A81DCB98}" presName="parentLin" presStyleCnt="0"/>
      <dgm:spPr/>
    </dgm:pt>
    <dgm:pt modelId="{6B411AA0-AF57-42B8-9E2A-B4DCAB7115F0}" type="pres">
      <dgm:prSet presAssocID="{15E847C6-965F-48C4-A7C6-B760A81DCB98}" presName="parentLeftMargin" presStyleLbl="node1" presStyleIdx="5" presStyleCnt="8"/>
      <dgm:spPr/>
      <dgm:t>
        <a:bodyPr/>
        <a:lstStyle/>
        <a:p>
          <a:endParaRPr lang="en-US"/>
        </a:p>
      </dgm:t>
    </dgm:pt>
    <dgm:pt modelId="{5219957B-8120-4EEE-921E-FBC86E20114D}" type="pres">
      <dgm:prSet presAssocID="{15E847C6-965F-48C4-A7C6-B760A81DCB98}" presName="parentText" presStyleLbl="node1" presStyleIdx="6" presStyleCnt="8">
        <dgm:presLayoutVars>
          <dgm:chMax val="0"/>
          <dgm:bulletEnabled val="1"/>
        </dgm:presLayoutVars>
      </dgm:prSet>
      <dgm:spPr/>
      <dgm:t>
        <a:bodyPr/>
        <a:lstStyle/>
        <a:p>
          <a:endParaRPr lang="vi-VN"/>
        </a:p>
      </dgm:t>
    </dgm:pt>
    <dgm:pt modelId="{190BDBBA-CD21-47A8-B68F-135B7FFDCB66}" type="pres">
      <dgm:prSet presAssocID="{15E847C6-965F-48C4-A7C6-B760A81DCB98}" presName="negativeSpace" presStyleCnt="0"/>
      <dgm:spPr/>
    </dgm:pt>
    <dgm:pt modelId="{36552634-5EA4-4631-BF71-29794E42537E}" type="pres">
      <dgm:prSet presAssocID="{15E847C6-965F-48C4-A7C6-B760A81DCB98}" presName="childText" presStyleLbl="conFgAcc1" presStyleIdx="6" presStyleCnt="8">
        <dgm:presLayoutVars>
          <dgm:bulletEnabled val="1"/>
        </dgm:presLayoutVars>
      </dgm:prSet>
      <dgm:spPr>
        <a:solidFill>
          <a:schemeClr val="bg1"/>
        </a:solidFill>
      </dgm:spPr>
    </dgm:pt>
    <dgm:pt modelId="{5985265C-440F-4382-A09A-E9D4D5445019}" type="pres">
      <dgm:prSet presAssocID="{A499B0E1-2902-4BB7-B2DB-300888261EA8}" presName="spaceBetweenRectangles" presStyleCnt="0"/>
      <dgm:spPr/>
    </dgm:pt>
    <dgm:pt modelId="{EE4E9E91-E404-4B94-9A5C-1BD9571654D1}" type="pres">
      <dgm:prSet presAssocID="{67A8DA86-FB02-42CC-A377-1CE7FBC2A951}" presName="parentLin" presStyleCnt="0"/>
      <dgm:spPr/>
    </dgm:pt>
    <dgm:pt modelId="{78DDE7AF-4A8C-4566-8951-2AED52388F9C}" type="pres">
      <dgm:prSet presAssocID="{67A8DA86-FB02-42CC-A377-1CE7FBC2A951}" presName="parentLeftMargin" presStyleLbl="node1" presStyleIdx="6" presStyleCnt="8"/>
      <dgm:spPr/>
      <dgm:t>
        <a:bodyPr/>
        <a:lstStyle/>
        <a:p>
          <a:endParaRPr lang="en-US"/>
        </a:p>
      </dgm:t>
    </dgm:pt>
    <dgm:pt modelId="{2A39D506-28A6-4CEA-B59B-CCE615F81656}" type="pres">
      <dgm:prSet presAssocID="{67A8DA86-FB02-42CC-A377-1CE7FBC2A951}" presName="parentText" presStyleLbl="node1" presStyleIdx="7" presStyleCnt="8">
        <dgm:presLayoutVars>
          <dgm:chMax val="0"/>
          <dgm:bulletEnabled val="1"/>
        </dgm:presLayoutVars>
      </dgm:prSet>
      <dgm:spPr/>
      <dgm:t>
        <a:bodyPr/>
        <a:lstStyle/>
        <a:p>
          <a:endParaRPr lang="vi-VN"/>
        </a:p>
      </dgm:t>
    </dgm:pt>
    <dgm:pt modelId="{4EA28CCA-427D-43D9-90C7-52F0D9D08A23}" type="pres">
      <dgm:prSet presAssocID="{67A8DA86-FB02-42CC-A377-1CE7FBC2A951}" presName="negativeSpace" presStyleCnt="0"/>
      <dgm:spPr/>
    </dgm:pt>
    <dgm:pt modelId="{F33E3FE2-1FAC-4969-82FB-C456486E6792}" type="pres">
      <dgm:prSet presAssocID="{67A8DA86-FB02-42CC-A377-1CE7FBC2A951}" presName="childText" presStyleLbl="conFgAcc1" presStyleIdx="7" presStyleCnt="8">
        <dgm:presLayoutVars>
          <dgm:bulletEnabled val="1"/>
        </dgm:presLayoutVars>
      </dgm:prSet>
      <dgm:spPr>
        <a:solidFill>
          <a:schemeClr val="bg1"/>
        </a:solidFill>
      </dgm:spPr>
    </dgm:pt>
  </dgm:ptLst>
  <dgm:cxnLst>
    <dgm:cxn modelId="{2EA4EFFF-758B-475A-8F44-C8867E7A06FB}" type="presOf" srcId="{9F4A8EC3-02BC-4563-8379-D780BC5760FC}" destId="{8FC7E497-F373-46DE-8CAD-857A9AD52F65}" srcOrd="0" destOrd="0" presId="urn:microsoft.com/office/officeart/2005/8/layout/list1"/>
    <dgm:cxn modelId="{39CC45DD-7DA1-4378-8198-047B7B273775}" type="presOf" srcId="{BE0995A5-80A3-47D7-B00D-4CF2C2C9DBF5}" destId="{B7676DD9-F1EC-4557-BA64-B86FCD207250}" srcOrd="1" destOrd="0" presId="urn:microsoft.com/office/officeart/2005/8/layout/list1"/>
    <dgm:cxn modelId="{7A99B346-1127-4511-9C3B-3366F39C79B0}" type="presOf" srcId="{FFD52212-F6D4-4704-86B8-1F92E6FB54F2}" destId="{174A0605-DC73-44E9-B125-B179DB15359F}" srcOrd="1" destOrd="0" presId="urn:microsoft.com/office/officeart/2005/8/layout/list1"/>
    <dgm:cxn modelId="{D07D9D27-5DDB-4544-BCDB-AAE357877014}" type="presOf" srcId="{FE9BDD33-1C20-42DE-A5E9-44482A5199D5}" destId="{B42A6B17-87F7-4298-A8ED-4AC6F6337EBF}" srcOrd="0" destOrd="0" presId="urn:microsoft.com/office/officeart/2005/8/layout/list1"/>
    <dgm:cxn modelId="{9DD33399-9960-4FC9-9544-200690986969}" type="presOf" srcId="{859BB597-2E1D-4E51-B013-5846EA9A6F64}" destId="{FC4819AC-E7B1-4E67-AC2A-E6378F7293F8}" srcOrd="1" destOrd="0" presId="urn:microsoft.com/office/officeart/2005/8/layout/list1"/>
    <dgm:cxn modelId="{5798EA00-BDAC-4030-B6CF-83D266E96C6A}" type="presOf" srcId="{9F4A8EC3-02BC-4563-8379-D780BC5760FC}" destId="{4FAF68FB-9820-43D4-ACE2-C72DD825F61F}" srcOrd="1" destOrd="0" presId="urn:microsoft.com/office/officeart/2005/8/layout/list1"/>
    <dgm:cxn modelId="{ECC7C723-F8A9-4812-B619-8F78636868C2}" type="presOf" srcId="{FE9BDD33-1C20-42DE-A5E9-44482A5199D5}" destId="{328D723E-BDCB-46A3-A8BF-79CABD6D80A9}" srcOrd="1" destOrd="0" presId="urn:microsoft.com/office/officeart/2005/8/layout/list1"/>
    <dgm:cxn modelId="{0D83CE88-F446-49E8-A7A2-EC9B2282D2BE}" type="presOf" srcId="{BE0995A5-80A3-47D7-B00D-4CF2C2C9DBF5}" destId="{8C28E144-14F7-4434-8F0B-9AD76A81FA7F}" srcOrd="0" destOrd="0" presId="urn:microsoft.com/office/officeart/2005/8/layout/list1"/>
    <dgm:cxn modelId="{D7AC9A03-23FB-49C1-9A58-885AEE995946}" srcId="{F62C0AFE-22CB-4899-9939-DF5EC08DA981}" destId="{E8570E91-F7CE-4B2E-8444-C6F5671DCEA1}" srcOrd="1" destOrd="0" parTransId="{F44EC150-1A68-482B-90C1-CAF2210967A8}" sibTransId="{6A92C2F3-051B-4E05-BD0F-2CEBDD96F7EE}"/>
    <dgm:cxn modelId="{1D7FC807-2570-49D9-97DB-27F469BC336F}" type="presOf" srcId="{F62C0AFE-22CB-4899-9939-DF5EC08DA981}" destId="{F82C09FF-2510-424F-A78F-8BC51C09E73C}" srcOrd="0" destOrd="0" presId="urn:microsoft.com/office/officeart/2005/8/layout/list1"/>
    <dgm:cxn modelId="{6348E24C-CF92-495B-9F47-017B82CDEF97}" type="presOf" srcId="{67A8DA86-FB02-42CC-A377-1CE7FBC2A951}" destId="{78DDE7AF-4A8C-4566-8951-2AED52388F9C}" srcOrd="0" destOrd="0" presId="urn:microsoft.com/office/officeart/2005/8/layout/list1"/>
    <dgm:cxn modelId="{12900BCF-591C-49BC-A296-91986D9D68C8}" type="presOf" srcId="{E8570E91-F7CE-4B2E-8444-C6F5671DCEA1}" destId="{606F95E8-9BD4-4D48-BDE3-17F33F7D6204}" srcOrd="0" destOrd="0" presId="urn:microsoft.com/office/officeart/2005/8/layout/list1"/>
    <dgm:cxn modelId="{008A922B-986E-4075-81C5-25F0BFFA3967}" srcId="{F62C0AFE-22CB-4899-9939-DF5EC08DA981}" destId="{FE9BDD33-1C20-42DE-A5E9-44482A5199D5}" srcOrd="5" destOrd="0" parTransId="{8FAB7D63-F6DE-46D8-8616-FFA35D647C76}" sibTransId="{9FEFC076-FE0F-4AC0-B3F3-7ED4481C061A}"/>
    <dgm:cxn modelId="{3BAB18E3-EA72-4774-A01A-CE9DFCEDC4F9}" type="presOf" srcId="{67A8DA86-FB02-42CC-A377-1CE7FBC2A951}" destId="{2A39D506-28A6-4CEA-B59B-CCE615F81656}" srcOrd="1" destOrd="0" presId="urn:microsoft.com/office/officeart/2005/8/layout/list1"/>
    <dgm:cxn modelId="{16DDD5A7-29B6-435A-A607-F1AABC1E0B08}" srcId="{F62C0AFE-22CB-4899-9939-DF5EC08DA981}" destId="{67A8DA86-FB02-42CC-A377-1CE7FBC2A951}" srcOrd="7" destOrd="0" parTransId="{33C94159-F90E-4900-8A9D-04A2F13774C9}" sibTransId="{E5F5F3FB-8A01-4ECB-AFBE-D59CA4185314}"/>
    <dgm:cxn modelId="{8BB6810E-FE9D-4849-ABCD-CE72E391C150}" type="presOf" srcId="{15E847C6-965F-48C4-A7C6-B760A81DCB98}" destId="{5219957B-8120-4EEE-921E-FBC86E20114D}" srcOrd="1" destOrd="0" presId="urn:microsoft.com/office/officeart/2005/8/layout/list1"/>
    <dgm:cxn modelId="{668F02F0-CB20-4408-B2C7-919D022B81FF}" type="presOf" srcId="{15E847C6-965F-48C4-A7C6-B760A81DCB98}" destId="{6B411AA0-AF57-42B8-9E2A-B4DCAB7115F0}" srcOrd="0" destOrd="0" presId="urn:microsoft.com/office/officeart/2005/8/layout/list1"/>
    <dgm:cxn modelId="{399EE592-A5B1-4989-BFD3-49A61865EE7B}" type="presOf" srcId="{FFD52212-F6D4-4704-86B8-1F92E6FB54F2}" destId="{E21CD09E-BBD3-459A-9719-8A09D692524F}" srcOrd="0" destOrd="0" presId="urn:microsoft.com/office/officeart/2005/8/layout/list1"/>
    <dgm:cxn modelId="{6CAA3019-08F9-49FD-A5E6-DD51BDEEF245}" srcId="{F62C0AFE-22CB-4899-9939-DF5EC08DA981}" destId="{15E847C6-965F-48C4-A7C6-B760A81DCB98}" srcOrd="6" destOrd="0" parTransId="{930BDE4B-4AFD-48EB-8940-6B672F8ACB06}" sibTransId="{A499B0E1-2902-4BB7-B2DB-300888261EA8}"/>
    <dgm:cxn modelId="{D2854699-E508-479B-8259-A8F3BD66B00B}" srcId="{F62C0AFE-22CB-4899-9939-DF5EC08DA981}" destId="{FFD52212-F6D4-4704-86B8-1F92E6FB54F2}" srcOrd="3" destOrd="0" parTransId="{C45AFBC4-6C64-415A-B018-1B868EA4BAA5}" sibTransId="{65AF834B-66D6-46FD-99F4-BE7EE76CD03A}"/>
    <dgm:cxn modelId="{14D4459B-20E6-4F1B-B759-09258728BAE1}" srcId="{F62C0AFE-22CB-4899-9939-DF5EC08DA981}" destId="{859BB597-2E1D-4E51-B013-5846EA9A6F64}" srcOrd="4" destOrd="0" parTransId="{A8F19051-3C25-4507-8622-63CF64D2F1E6}" sibTransId="{44D10E99-8F1D-42C8-A031-22D0EE45D5CB}"/>
    <dgm:cxn modelId="{5C6EBF96-744A-4C84-9AC7-95CEEF8E8249}" type="presOf" srcId="{E8570E91-F7CE-4B2E-8444-C6F5671DCEA1}" destId="{6F2284F0-2CB0-4771-9B2B-05635ED793A3}" srcOrd="1" destOrd="0" presId="urn:microsoft.com/office/officeart/2005/8/layout/list1"/>
    <dgm:cxn modelId="{96FA8518-68CE-45FD-8241-AA27E9F4E0A9}" srcId="{F62C0AFE-22CB-4899-9939-DF5EC08DA981}" destId="{BE0995A5-80A3-47D7-B00D-4CF2C2C9DBF5}" srcOrd="2" destOrd="0" parTransId="{D913DF0D-4CC3-4468-A2E6-DF095DFE9E7A}" sibTransId="{597A932B-9205-4B8F-A136-AB0A17C2CD86}"/>
    <dgm:cxn modelId="{D0D17E0B-791A-41EC-B2E3-915409FC64B2}" type="presOf" srcId="{859BB597-2E1D-4E51-B013-5846EA9A6F64}" destId="{7D141BFA-F4ED-4F0E-B648-C002D04B8C7A}" srcOrd="0" destOrd="0" presId="urn:microsoft.com/office/officeart/2005/8/layout/list1"/>
    <dgm:cxn modelId="{1BB7B165-76E5-4BD4-A2D7-F87EF897DF81}" srcId="{F62C0AFE-22CB-4899-9939-DF5EC08DA981}" destId="{9F4A8EC3-02BC-4563-8379-D780BC5760FC}" srcOrd="0" destOrd="0" parTransId="{37DE031F-2283-4254-B57F-7C16C8A9D0A9}" sibTransId="{DCDDDE07-8365-4C72-A063-86230B913AB5}"/>
    <dgm:cxn modelId="{37497652-E5A2-45B8-9CF6-FE94A98531FA}" type="presParOf" srcId="{F82C09FF-2510-424F-A78F-8BC51C09E73C}" destId="{BB6FD94F-C061-4D39-9525-4F57342D1185}" srcOrd="0" destOrd="0" presId="urn:microsoft.com/office/officeart/2005/8/layout/list1"/>
    <dgm:cxn modelId="{CD352539-36B7-4420-B9CA-228B1068A5C9}" type="presParOf" srcId="{BB6FD94F-C061-4D39-9525-4F57342D1185}" destId="{8FC7E497-F373-46DE-8CAD-857A9AD52F65}" srcOrd="0" destOrd="0" presId="urn:microsoft.com/office/officeart/2005/8/layout/list1"/>
    <dgm:cxn modelId="{FF77E65A-A0FE-4C91-9764-AC3CF1F373A1}" type="presParOf" srcId="{BB6FD94F-C061-4D39-9525-4F57342D1185}" destId="{4FAF68FB-9820-43D4-ACE2-C72DD825F61F}" srcOrd="1" destOrd="0" presId="urn:microsoft.com/office/officeart/2005/8/layout/list1"/>
    <dgm:cxn modelId="{C7E03C1B-4E8C-436F-9859-D80C751E21BC}" type="presParOf" srcId="{F82C09FF-2510-424F-A78F-8BC51C09E73C}" destId="{98F7E669-7462-4258-B5E9-434365B424D9}" srcOrd="1" destOrd="0" presId="urn:microsoft.com/office/officeart/2005/8/layout/list1"/>
    <dgm:cxn modelId="{EABECD35-5885-4FF9-8BBF-36B61F48474A}" type="presParOf" srcId="{F82C09FF-2510-424F-A78F-8BC51C09E73C}" destId="{55370948-7AFF-4669-923E-DEA74EDC1453}" srcOrd="2" destOrd="0" presId="urn:microsoft.com/office/officeart/2005/8/layout/list1"/>
    <dgm:cxn modelId="{E21842EE-6175-4E4F-9B3E-9D8648FF00C7}" type="presParOf" srcId="{F82C09FF-2510-424F-A78F-8BC51C09E73C}" destId="{08748100-8BD9-4793-8E48-F4A09A24A633}" srcOrd="3" destOrd="0" presId="urn:microsoft.com/office/officeart/2005/8/layout/list1"/>
    <dgm:cxn modelId="{205180A5-BE88-4C7E-AAF7-607B854A8191}" type="presParOf" srcId="{F82C09FF-2510-424F-A78F-8BC51C09E73C}" destId="{8A0080B7-9CE6-4FC5-94FF-BD811310927F}" srcOrd="4" destOrd="0" presId="urn:microsoft.com/office/officeart/2005/8/layout/list1"/>
    <dgm:cxn modelId="{EE8D1D3F-3881-4CC3-A3B6-D94483494DD8}" type="presParOf" srcId="{8A0080B7-9CE6-4FC5-94FF-BD811310927F}" destId="{606F95E8-9BD4-4D48-BDE3-17F33F7D6204}" srcOrd="0" destOrd="0" presId="urn:microsoft.com/office/officeart/2005/8/layout/list1"/>
    <dgm:cxn modelId="{A42B7D4C-61E4-4B65-8357-A187332B75E2}" type="presParOf" srcId="{8A0080B7-9CE6-4FC5-94FF-BD811310927F}" destId="{6F2284F0-2CB0-4771-9B2B-05635ED793A3}" srcOrd="1" destOrd="0" presId="urn:microsoft.com/office/officeart/2005/8/layout/list1"/>
    <dgm:cxn modelId="{6757B728-46A0-4B9B-B85D-D2B8C87E83B7}" type="presParOf" srcId="{F82C09FF-2510-424F-A78F-8BC51C09E73C}" destId="{2EB7CE67-48DF-40C7-86BE-E98D84A73207}" srcOrd="5" destOrd="0" presId="urn:microsoft.com/office/officeart/2005/8/layout/list1"/>
    <dgm:cxn modelId="{F3C741EF-7047-4D1F-A844-DDB602FFACB5}" type="presParOf" srcId="{F82C09FF-2510-424F-A78F-8BC51C09E73C}" destId="{E10F29C9-FDF5-4CB8-9645-720F2EF6D6D5}" srcOrd="6" destOrd="0" presId="urn:microsoft.com/office/officeart/2005/8/layout/list1"/>
    <dgm:cxn modelId="{79D25FE4-4368-4C6E-A60F-2DF8F778AA2A}" type="presParOf" srcId="{F82C09FF-2510-424F-A78F-8BC51C09E73C}" destId="{9960B816-62DA-4F19-8AB7-83F9E4CB2DB1}" srcOrd="7" destOrd="0" presId="urn:microsoft.com/office/officeart/2005/8/layout/list1"/>
    <dgm:cxn modelId="{DE7797F9-9782-43C8-A044-6D898DD00FE5}" type="presParOf" srcId="{F82C09FF-2510-424F-A78F-8BC51C09E73C}" destId="{0985BB35-5948-4005-9BC1-C1D7194B4197}" srcOrd="8" destOrd="0" presId="urn:microsoft.com/office/officeart/2005/8/layout/list1"/>
    <dgm:cxn modelId="{D1766D63-4616-41C1-AA88-AAFD2610576D}" type="presParOf" srcId="{0985BB35-5948-4005-9BC1-C1D7194B4197}" destId="{8C28E144-14F7-4434-8F0B-9AD76A81FA7F}" srcOrd="0" destOrd="0" presId="urn:microsoft.com/office/officeart/2005/8/layout/list1"/>
    <dgm:cxn modelId="{EBC643EE-F3AF-4108-8C34-BBFA33445D2D}" type="presParOf" srcId="{0985BB35-5948-4005-9BC1-C1D7194B4197}" destId="{B7676DD9-F1EC-4557-BA64-B86FCD207250}" srcOrd="1" destOrd="0" presId="urn:microsoft.com/office/officeart/2005/8/layout/list1"/>
    <dgm:cxn modelId="{862CC8E1-556C-490E-8916-D696610C9CE4}" type="presParOf" srcId="{F82C09FF-2510-424F-A78F-8BC51C09E73C}" destId="{7993D291-4E4C-4F93-95C8-599999D62921}" srcOrd="9" destOrd="0" presId="urn:microsoft.com/office/officeart/2005/8/layout/list1"/>
    <dgm:cxn modelId="{50FF952D-F0C7-42D9-AD11-5389CA8F84B2}" type="presParOf" srcId="{F82C09FF-2510-424F-A78F-8BC51C09E73C}" destId="{7A3B086E-14E8-47A0-BEFE-7A614A0AFC83}" srcOrd="10" destOrd="0" presId="urn:microsoft.com/office/officeart/2005/8/layout/list1"/>
    <dgm:cxn modelId="{6BB8ADEC-24F6-47D5-98AD-3BB9D554D77D}" type="presParOf" srcId="{F82C09FF-2510-424F-A78F-8BC51C09E73C}" destId="{8B4E23E9-1B61-4448-9160-9F5A7C045B4B}" srcOrd="11" destOrd="0" presId="urn:microsoft.com/office/officeart/2005/8/layout/list1"/>
    <dgm:cxn modelId="{86A993FC-ECF3-4345-86D5-B3ADD5242127}" type="presParOf" srcId="{F82C09FF-2510-424F-A78F-8BC51C09E73C}" destId="{124719B5-B31C-4165-9822-2192E5A365BD}" srcOrd="12" destOrd="0" presId="urn:microsoft.com/office/officeart/2005/8/layout/list1"/>
    <dgm:cxn modelId="{DEBB103F-F6C2-4E1F-A4E3-34F695EA18A6}" type="presParOf" srcId="{124719B5-B31C-4165-9822-2192E5A365BD}" destId="{E21CD09E-BBD3-459A-9719-8A09D692524F}" srcOrd="0" destOrd="0" presId="urn:microsoft.com/office/officeart/2005/8/layout/list1"/>
    <dgm:cxn modelId="{0150C117-5977-4C3D-A2BB-C483A61934FE}" type="presParOf" srcId="{124719B5-B31C-4165-9822-2192E5A365BD}" destId="{174A0605-DC73-44E9-B125-B179DB15359F}" srcOrd="1" destOrd="0" presId="urn:microsoft.com/office/officeart/2005/8/layout/list1"/>
    <dgm:cxn modelId="{F731D6A7-6A25-40FC-AE87-7D31BE753DEB}" type="presParOf" srcId="{F82C09FF-2510-424F-A78F-8BC51C09E73C}" destId="{F49DF77F-BCE4-4728-A185-FC77349D7CD1}" srcOrd="13" destOrd="0" presId="urn:microsoft.com/office/officeart/2005/8/layout/list1"/>
    <dgm:cxn modelId="{3D99F141-FE55-450B-909A-4BE58B79E10C}" type="presParOf" srcId="{F82C09FF-2510-424F-A78F-8BC51C09E73C}" destId="{E19D4865-372E-4ED3-A5F3-BEF154380EEA}" srcOrd="14" destOrd="0" presId="urn:microsoft.com/office/officeart/2005/8/layout/list1"/>
    <dgm:cxn modelId="{7D5EC9F9-0DE1-4ABF-9A6F-2ECF64AC8555}" type="presParOf" srcId="{F82C09FF-2510-424F-A78F-8BC51C09E73C}" destId="{4C8B74A4-8952-4FE1-9578-942431FC5523}" srcOrd="15" destOrd="0" presId="urn:microsoft.com/office/officeart/2005/8/layout/list1"/>
    <dgm:cxn modelId="{049E4901-ACD9-4A1E-A192-4892F153271E}" type="presParOf" srcId="{F82C09FF-2510-424F-A78F-8BC51C09E73C}" destId="{3CDA82CD-EE88-4D1D-A91E-C38763E3CC7F}" srcOrd="16" destOrd="0" presId="urn:microsoft.com/office/officeart/2005/8/layout/list1"/>
    <dgm:cxn modelId="{D95BCC80-ED55-45E5-9A9F-5B13081FFDCE}" type="presParOf" srcId="{3CDA82CD-EE88-4D1D-A91E-C38763E3CC7F}" destId="{7D141BFA-F4ED-4F0E-B648-C002D04B8C7A}" srcOrd="0" destOrd="0" presId="urn:microsoft.com/office/officeart/2005/8/layout/list1"/>
    <dgm:cxn modelId="{57DA24B2-2430-467C-93BD-03AACA3EE258}" type="presParOf" srcId="{3CDA82CD-EE88-4D1D-A91E-C38763E3CC7F}" destId="{FC4819AC-E7B1-4E67-AC2A-E6378F7293F8}" srcOrd="1" destOrd="0" presId="urn:microsoft.com/office/officeart/2005/8/layout/list1"/>
    <dgm:cxn modelId="{31216859-94E4-454F-BF36-943A30FABF1C}" type="presParOf" srcId="{F82C09FF-2510-424F-A78F-8BC51C09E73C}" destId="{98CEAAE7-DD15-453D-B372-E57085577AD0}" srcOrd="17" destOrd="0" presId="urn:microsoft.com/office/officeart/2005/8/layout/list1"/>
    <dgm:cxn modelId="{2410C37E-146C-487F-8E7A-A6A8F8DC5E6F}" type="presParOf" srcId="{F82C09FF-2510-424F-A78F-8BC51C09E73C}" destId="{4228D008-B6CA-4F63-8349-DE753320C1C3}" srcOrd="18" destOrd="0" presId="urn:microsoft.com/office/officeart/2005/8/layout/list1"/>
    <dgm:cxn modelId="{35CF03F0-DD9E-4918-A1D5-6FCF9618CECB}" type="presParOf" srcId="{F82C09FF-2510-424F-A78F-8BC51C09E73C}" destId="{381A57D4-1341-420D-AA50-4965C86F334E}" srcOrd="19" destOrd="0" presId="urn:microsoft.com/office/officeart/2005/8/layout/list1"/>
    <dgm:cxn modelId="{19470766-61E8-4942-99D5-4FAA869DBF59}" type="presParOf" srcId="{F82C09FF-2510-424F-A78F-8BC51C09E73C}" destId="{8800A485-20C3-4216-B061-092DF7374CA6}" srcOrd="20" destOrd="0" presId="urn:microsoft.com/office/officeart/2005/8/layout/list1"/>
    <dgm:cxn modelId="{0817A1C8-22E2-43E7-80EE-73E34F00C67D}" type="presParOf" srcId="{8800A485-20C3-4216-B061-092DF7374CA6}" destId="{B42A6B17-87F7-4298-A8ED-4AC6F6337EBF}" srcOrd="0" destOrd="0" presId="urn:microsoft.com/office/officeart/2005/8/layout/list1"/>
    <dgm:cxn modelId="{5DF537A2-71DF-4EB7-B8C4-384C86D56950}" type="presParOf" srcId="{8800A485-20C3-4216-B061-092DF7374CA6}" destId="{328D723E-BDCB-46A3-A8BF-79CABD6D80A9}" srcOrd="1" destOrd="0" presId="urn:microsoft.com/office/officeart/2005/8/layout/list1"/>
    <dgm:cxn modelId="{F8D6CEB5-BDE0-4AD7-8F67-4AC74785B21B}" type="presParOf" srcId="{F82C09FF-2510-424F-A78F-8BC51C09E73C}" destId="{2A155E2F-5E3D-4AA9-9C7C-42C929D0B0F1}" srcOrd="21" destOrd="0" presId="urn:microsoft.com/office/officeart/2005/8/layout/list1"/>
    <dgm:cxn modelId="{E488ED45-C2CD-4464-83CA-D3E54942C100}" type="presParOf" srcId="{F82C09FF-2510-424F-A78F-8BC51C09E73C}" destId="{EE1C51F9-D21A-4D66-861B-7C6CA3CF5853}" srcOrd="22" destOrd="0" presId="urn:microsoft.com/office/officeart/2005/8/layout/list1"/>
    <dgm:cxn modelId="{E68AB58B-C158-42A1-B07E-EE5FDDE8930D}" type="presParOf" srcId="{F82C09FF-2510-424F-A78F-8BC51C09E73C}" destId="{A3D848D2-8D7A-4CFE-8C0B-E611517034C8}" srcOrd="23" destOrd="0" presId="urn:microsoft.com/office/officeart/2005/8/layout/list1"/>
    <dgm:cxn modelId="{EE6E63A9-4B26-4715-AA95-55680DABF41B}" type="presParOf" srcId="{F82C09FF-2510-424F-A78F-8BC51C09E73C}" destId="{E0A98078-AE44-4C80-9883-455A64CE4569}" srcOrd="24" destOrd="0" presId="urn:microsoft.com/office/officeart/2005/8/layout/list1"/>
    <dgm:cxn modelId="{848198C2-12E4-4345-AA45-8F93F5CBD878}" type="presParOf" srcId="{E0A98078-AE44-4C80-9883-455A64CE4569}" destId="{6B411AA0-AF57-42B8-9E2A-B4DCAB7115F0}" srcOrd="0" destOrd="0" presId="urn:microsoft.com/office/officeart/2005/8/layout/list1"/>
    <dgm:cxn modelId="{9CCB2D5C-CF27-4006-A3ED-97A506C4E16D}" type="presParOf" srcId="{E0A98078-AE44-4C80-9883-455A64CE4569}" destId="{5219957B-8120-4EEE-921E-FBC86E20114D}" srcOrd="1" destOrd="0" presId="urn:microsoft.com/office/officeart/2005/8/layout/list1"/>
    <dgm:cxn modelId="{4D2D7D30-8FB5-427B-9597-A938D56B623C}" type="presParOf" srcId="{F82C09FF-2510-424F-A78F-8BC51C09E73C}" destId="{190BDBBA-CD21-47A8-B68F-135B7FFDCB66}" srcOrd="25" destOrd="0" presId="urn:microsoft.com/office/officeart/2005/8/layout/list1"/>
    <dgm:cxn modelId="{C79BEFC4-0325-42E9-97CF-AA8115990B2A}" type="presParOf" srcId="{F82C09FF-2510-424F-A78F-8BC51C09E73C}" destId="{36552634-5EA4-4631-BF71-29794E42537E}" srcOrd="26" destOrd="0" presId="urn:microsoft.com/office/officeart/2005/8/layout/list1"/>
    <dgm:cxn modelId="{52B07AAB-5C99-4806-8113-04622BD52E8A}" type="presParOf" srcId="{F82C09FF-2510-424F-A78F-8BC51C09E73C}" destId="{5985265C-440F-4382-A09A-E9D4D5445019}" srcOrd="27" destOrd="0" presId="urn:microsoft.com/office/officeart/2005/8/layout/list1"/>
    <dgm:cxn modelId="{7F08B071-AA72-4881-A62C-CBA6A312205E}" type="presParOf" srcId="{F82C09FF-2510-424F-A78F-8BC51C09E73C}" destId="{EE4E9E91-E404-4B94-9A5C-1BD9571654D1}" srcOrd="28" destOrd="0" presId="urn:microsoft.com/office/officeart/2005/8/layout/list1"/>
    <dgm:cxn modelId="{EE02A05F-5590-4DFD-A269-5CC4AF9BF11C}" type="presParOf" srcId="{EE4E9E91-E404-4B94-9A5C-1BD9571654D1}" destId="{78DDE7AF-4A8C-4566-8951-2AED52388F9C}" srcOrd="0" destOrd="0" presId="urn:microsoft.com/office/officeart/2005/8/layout/list1"/>
    <dgm:cxn modelId="{4268B659-E3F6-46A5-9E87-F93CA96AC964}" type="presParOf" srcId="{EE4E9E91-E404-4B94-9A5C-1BD9571654D1}" destId="{2A39D506-28A6-4CEA-B59B-CCE615F81656}" srcOrd="1" destOrd="0" presId="urn:microsoft.com/office/officeart/2005/8/layout/list1"/>
    <dgm:cxn modelId="{EFC4617E-0201-4672-9CA4-B872DC3EFE08}" type="presParOf" srcId="{F82C09FF-2510-424F-A78F-8BC51C09E73C}" destId="{4EA28CCA-427D-43D9-90C7-52F0D9D08A23}" srcOrd="29" destOrd="0" presId="urn:microsoft.com/office/officeart/2005/8/layout/list1"/>
    <dgm:cxn modelId="{2A3D9805-F6FB-4D3A-A2E6-5B4D7913993C}" type="presParOf" srcId="{F82C09FF-2510-424F-A78F-8BC51C09E73C}" destId="{F33E3FE2-1FAC-4969-82FB-C456486E6792}"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70948-7AFF-4669-923E-DEA74EDC1453}">
      <dsp:nvSpPr>
        <dsp:cNvPr id="0" name=""/>
        <dsp:cNvSpPr/>
      </dsp:nvSpPr>
      <dsp:spPr>
        <a:xfrm>
          <a:off x="0" y="226907"/>
          <a:ext cx="8352928" cy="378000"/>
        </a:xfrm>
        <a:prstGeom prst="rect">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AF68FB-9820-43D4-ACE2-C72DD825F61F}">
      <dsp:nvSpPr>
        <dsp:cNvPr id="0" name=""/>
        <dsp:cNvSpPr/>
      </dsp:nvSpPr>
      <dsp:spPr>
        <a:xfrm>
          <a:off x="417646" y="5507"/>
          <a:ext cx="5847049" cy="442800"/>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1066800">
            <a:lnSpc>
              <a:spcPct val="90000"/>
            </a:lnSpc>
            <a:spcBef>
              <a:spcPct val="0"/>
            </a:spcBef>
            <a:spcAft>
              <a:spcPct val="35000"/>
            </a:spcAft>
          </a:pPr>
          <a:r>
            <a:rPr lang="en-US" sz="2400" kern="1200" dirty="0" smtClean="0">
              <a:latin typeface="Times New Roman" pitchFamily="18" charset="0"/>
              <a:cs typeface="Times New Roman" pitchFamily="18" charset="0"/>
            </a:rPr>
            <a:t>ĐẠI CƯƠNG</a:t>
          </a:r>
          <a:endParaRPr lang="vi-VN" sz="2400" kern="1200" dirty="0">
            <a:latin typeface="Times New Roman" pitchFamily="18" charset="0"/>
            <a:cs typeface="Times New Roman" pitchFamily="18" charset="0"/>
          </a:endParaRPr>
        </a:p>
      </dsp:txBody>
      <dsp:txXfrm>
        <a:off x="439262" y="27123"/>
        <a:ext cx="5803817" cy="399568"/>
      </dsp:txXfrm>
    </dsp:sp>
    <dsp:sp modelId="{E10F29C9-FDF5-4CB8-9645-720F2EF6D6D5}">
      <dsp:nvSpPr>
        <dsp:cNvPr id="0" name=""/>
        <dsp:cNvSpPr/>
      </dsp:nvSpPr>
      <dsp:spPr>
        <a:xfrm>
          <a:off x="0" y="907307"/>
          <a:ext cx="8352928" cy="378000"/>
        </a:xfrm>
        <a:prstGeom prst="rect">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2284F0-2CB0-4771-9B2B-05635ED793A3}">
      <dsp:nvSpPr>
        <dsp:cNvPr id="0" name=""/>
        <dsp:cNvSpPr/>
      </dsp:nvSpPr>
      <dsp:spPr>
        <a:xfrm>
          <a:off x="417646" y="685907"/>
          <a:ext cx="5847049" cy="44280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1066800">
            <a:lnSpc>
              <a:spcPct val="90000"/>
            </a:lnSpc>
            <a:spcBef>
              <a:spcPct val="0"/>
            </a:spcBef>
            <a:spcAft>
              <a:spcPct val="35000"/>
            </a:spcAft>
          </a:pPr>
          <a:r>
            <a:rPr lang="en-US" sz="2400" kern="1200" smtClean="0">
              <a:latin typeface="Times New Roman" pitchFamily="18" charset="0"/>
              <a:cs typeface="Times New Roman" pitchFamily="18" charset="0"/>
            </a:rPr>
            <a:t>NGUYÊN NHÂN</a:t>
          </a:r>
          <a:endParaRPr lang="vi-VN" sz="2400" kern="1200" dirty="0">
            <a:latin typeface="Times New Roman" pitchFamily="18" charset="0"/>
            <a:cs typeface="Times New Roman" pitchFamily="18" charset="0"/>
          </a:endParaRPr>
        </a:p>
      </dsp:txBody>
      <dsp:txXfrm>
        <a:off x="439262" y="707523"/>
        <a:ext cx="5803817" cy="399568"/>
      </dsp:txXfrm>
    </dsp:sp>
    <dsp:sp modelId="{7A3B086E-14E8-47A0-BEFE-7A614A0AFC83}">
      <dsp:nvSpPr>
        <dsp:cNvPr id="0" name=""/>
        <dsp:cNvSpPr/>
      </dsp:nvSpPr>
      <dsp:spPr>
        <a:xfrm>
          <a:off x="0" y="1587708"/>
          <a:ext cx="8352928"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676DD9-F1EC-4557-BA64-B86FCD207250}">
      <dsp:nvSpPr>
        <dsp:cNvPr id="0" name=""/>
        <dsp:cNvSpPr/>
      </dsp:nvSpPr>
      <dsp:spPr>
        <a:xfrm>
          <a:off x="417646" y="1366307"/>
          <a:ext cx="5847049" cy="442800"/>
        </a:xfrm>
        <a:prstGeom prst="round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1066800">
            <a:lnSpc>
              <a:spcPct val="90000"/>
            </a:lnSpc>
            <a:spcBef>
              <a:spcPct val="0"/>
            </a:spcBef>
            <a:spcAft>
              <a:spcPct val="35000"/>
            </a:spcAft>
          </a:pPr>
          <a:r>
            <a:rPr lang="en-US" sz="2400" kern="1200" dirty="0" smtClean="0">
              <a:latin typeface="Times New Roman" pitchFamily="18" charset="0"/>
              <a:cs typeface="Times New Roman" pitchFamily="18" charset="0"/>
            </a:rPr>
            <a:t>TRIỆU CHỨNG</a:t>
          </a:r>
          <a:endParaRPr lang="vi-VN" sz="2400" kern="1200" dirty="0">
            <a:latin typeface="Times New Roman" pitchFamily="18" charset="0"/>
            <a:cs typeface="Times New Roman" pitchFamily="18" charset="0"/>
          </a:endParaRPr>
        </a:p>
      </dsp:txBody>
      <dsp:txXfrm>
        <a:off x="439262" y="1387923"/>
        <a:ext cx="5803817" cy="399568"/>
      </dsp:txXfrm>
    </dsp:sp>
    <dsp:sp modelId="{E19D4865-372E-4ED3-A5F3-BEF154380EEA}">
      <dsp:nvSpPr>
        <dsp:cNvPr id="0" name=""/>
        <dsp:cNvSpPr/>
      </dsp:nvSpPr>
      <dsp:spPr>
        <a:xfrm>
          <a:off x="0" y="2268108"/>
          <a:ext cx="8352928" cy="378000"/>
        </a:xfrm>
        <a:prstGeom prst="rect">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4A0605-DC73-44E9-B125-B179DB15359F}">
      <dsp:nvSpPr>
        <dsp:cNvPr id="0" name=""/>
        <dsp:cNvSpPr/>
      </dsp:nvSpPr>
      <dsp:spPr>
        <a:xfrm>
          <a:off x="417646" y="2046708"/>
          <a:ext cx="5847049" cy="442800"/>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1066800">
            <a:lnSpc>
              <a:spcPct val="90000"/>
            </a:lnSpc>
            <a:spcBef>
              <a:spcPct val="0"/>
            </a:spcBef>
            <a:spcAft>
              <a:spcPct val="35000"/>
            </a:spcAft>
          </a:pPr>
          <a:r>
            <a:rPr lang="en-US" sz="2400" kern="1200" dirty="0" smtClean="0">
              <a:latin typeface="Times New Roman" pitchFamily="18" charset="0"/>
              <a:cs typeface="Times New Roman" pitchFamily="18" charset="0"/>
            </a:rPr>
            <a:t>CHẨN ĐOÁN</a:t>
          </a:r>
          <a:endParaRPr lang="vi-VN" sz="2400" kern="1200" dirty="0">
            <a:latin typeface="Times New Roman" pitchFamily="18" charset="0"/>
            <a:cs typeface="Times New Roman" pitchFamily="18" charset="0"/>
          </a:endParaRPr>
        </a:p>
      </dsp:txBody>
      <dsp:txXfrm>
        <a:off x="439262" y="2068324"/>
        <a:ext cx="5803817" cy="399568"/>
      </dsp:txXfrm>
    </dsp:sp>
    <dsp:sp modelId="{4228D008-B6CA-4F63-8349-DE753320C1C3}">
      <dsp:nvSpPr>
        <dsp:cNvPr id="0" name=""/>
        <dsp:cNvSpPr/>
      </dsp:nvSpPr>
      <dsp:spPr>
        <a:xfrm>
          <a:off x="0" y="2948508"/>
          <a:ext cx="8352928" cy="378000"/>
        </a:xfrm>
        <a:prstGeom prst="rect">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4819AC-E7B1-4E67-AC2A-E6378F7293F8}">
      <dsp:nvSpPr>
        <dsp:cNvPr id="0" name=""/>
        <dsp:cNvSpPr/>
      </dsp:nvSpPr>
      <dsp:spPr>
        <a:xfrm>
          <a:off x="417646" y="2727108"/>
          <a:ext cx="5847049" cy="44280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1066800">
            <a:lnSpc>
              <a:spcPct val="90000"/>
            </a:lnSpc>
            <a:spcBef>
              <a:spcPct val="0"/>
            </a:spcBef>
            <a:spcAft>
              <a:spcPct val="35000"/>
            </a:spcAft>
          </a:pPr>
          <a:r>
            <a:rPr lang="en-US" sz="2400" kern="1200" dirty="0" smtClean="0">
              <a:latin typeface="Times New Roman" pitchFamily="18" charset="0"/>
              <a:cs typeface="Times New Roman" pitchFamily="18" charset="0"/>
            </a:rPr>
            <a:t>XỬ TRÍ</a:t>
          </a:r>
          <a:endParaRPr lang="vi-VN" sz="2400" kern="1200" dirty="0">
            <a:latin typeface="Times New Roman" pitchFamily="18" charset="0"/>
            <a:cs typeface="Times New Roman" pitchFamily="18" charset="0"/>
          </a:endParaRPr>
        </a:p>
      </dsp:txBody>
      <dsp:txXfrm>
        <a:off x="439262" y="2748724"/>
        <a:ext cx="5803817" cy="399568"/>
      </dsp:txXfrm>
    </dsp:sp>
    <dsp:sp modelId="{EE1C51F9-D21A-4D66-861B-7C6CA3CF5853}">
      <dsp:nvSpPr>
        <dsp:cNvPr id="0" name=""/>
        <dsp:cNvSpPr/>
      </dsp:nvSpPr>
      <dsp:spPr>
        <a:xfrm>
          <a:off x="0" y="3628908"/>
          <a:ext cx="8352928"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8D723E-BDCB-46A3-A8BF-79CABD6D80A9}">
      <dsp:nvSpPr>
        <dsp:cNvPr id="0" name=""/>
        <dsp:cNvSpPr/>
      </dsp:nvSpPr>
      <dsp:spPr>
        <a:xfrm>
          <a:off x="417646" y="3407508"/>
          <a:ext cx="5847049" cy="44280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1066800">
            <a:lnSpc>
              <a:spcPct val="90000"/>
            </a:lnSpc>
            <a:spcBef>
              <a:spcPct val="0"/>
            </a:spcBef>
            <a:spcAft>
              <a:spcPct val="35000"/>
            </a:spcAft>
          </a:pPr>
          <a:r>
            <a:rPr lang="en-US" sz="2400" kern="1200" dirty="0" smtClean="0">
              <a:latin typeface="Times New Roman" pitchFamily="18" charset="0"/>
              <a:cs typeface="Times New Roman" pitchFamily="18" charset="0"/>
            </a:rPr>
            <a:t>ĐIỀU TRỊ CHUNG</a:t>
          </a:r>
          <a:endParaRPr lang="vi-VN" sz="2400" kern="1200" dirty="0">
            <a:latin typeface="Times New Roman" pitchFamily="18" charset="0"/>
            <a:cs typeface="Times New Roman" pitchFamily="18" charset="0"/>
          </a:endParaRPr>
        </a:p>
      </dsp:txBody>
      <dsp:txXfrm>
        <a:off x="439262" y="3429124"/>
        <a:ext cx="5803817" cy="399568"/>
      </dsp:txXfrm>
    </dsp:sp>
    <dsp:sp modelId="{36552634-5EA4-4631-BF71-29794E42537E}">
      <dsp:nvSpPr>
        <dsp:cNvPr id="0" name=""/>
        <dsp:cNvSpPr/>
      </dsp:nvSpPr>
      <dsp:spPr>
        <a:xfrm>
          <a:off x="0" y="4309307"/>
          <a:ext cx="8352928" cy="378000"/>
        </a:xfrm>
        <a:prstGeom prst="rect">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19957B-8120-4EEE-921E-FBC86E20114D}">
      <dsp:nvSpPr>
        <dsp:cNvPr id="0" name=""/>
        <dsp:cNvSpPr/>
      </dsp:nvSpPr>
      <dsp:spPr>
        <a:xfrm>
          <a:off x="417646" y="4087908"/>
          <a:ext cx="5847049" cy="442800"/>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1066800">
            <a:lnSpc>
              <a:spcPct val="90000"/>
            </a:lnSpc>
            <a:spcBef>
              <a:spcPct val="0"/>
            </a:spcBef>
            <a:spcAft>
              <a:spcPct val="35000"/>
            </a:spcAft>
          </a:pPr>
          <a:r>
            <a:rPr lang="en-US" sz="2400" kern="1200" dirty="0" smtClean="0">
              <a:latin typeface="Times New Roman" pitchFamily="18" charset="0"/>
              <a:cs typeface="Times New Roman" pitchFamily="18" charset="0"/>
            </a:rPr>
            <a:t>BIẾN CHỨNG</a:t>
          </a:r>
          <a:endParaRPr lang="vi-VN" sz="2400" kern="1200" dirty="0">
            <a:latin typeface="Times New Roman" pitchFamily="18" charset="0"/>
            <a:cs typeface="Times New Roman" pitchFamily="18" charset="0"/>
          </a:endParaRPr>
        </a:p>
      </dsp:txBody>
      <dsp:txXfrm>
        <a:off x="439262" y="4109524"/>
        <a:ext cx="5803817" cy="399568"/>
      </dsp:txXfrm>
    </dsp:sp>
    <dsp:sp modelId="{F33E3FE2-1FAC-4969-82FB-C456486E6792}">
      <dsp:nvSpPr>
        <dsp:cNvPr id="0" name=""/>
        <dsp:cNvSpPr/>
      </dsp:nvSpPr>
      <dsp:spPr>
        <a:xfrm>
          <a:off x="0" y="4989708"/>
          <a:ext cx="8352928" cy="378000"/>
        </a:xfrm>
        <a:prstGeom prst="rect">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39D506-28A6-4CEA-B59B-CCE615F81656}">
      <dsp:nvSpPr>
        <dsp:cNvPr id="0" name=""/>
        <dsp:cNvSpPr/>
      </dsp:nvSpPr>
      <dsp:spPr>
        <a:xfrm>
          <a:off x="417646" y="4768308"/>
          <a:ext cx="5847049" cy="44280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1066800">
            <a:lnSpc>
              <a:spcPct val="90000"/>
            </a:lnSpc>
            <a:spcBef>
              <a:spcPct val="0"/>
            </a:spcBef>
            <a:spcAft>
              <a:spcPct val="35000"/>
            </a:spcAft>
          </a:pPr>
          <a:r>
            <a:rPr lang="en-US" sz="2400" kern="1200" dirty="0" smtClean="0">
              <a:latin typeface="Times New Roman" pitchFamily="18" charset="0"/>
              <a:cs typeface="Times New Roman" pitchFamily="18" charset="0"/>
            </a:rPr>
            <a:t>KẾ </a:t>
          </a:r>
          <a:r>
            <a:rPr lang="en-US" sz="2400" kern="1200" dirty="0" smtClean="0">
              <a:latin typeface="Times New Roman" pitchFamily="18" charset="0"/>
              <a:cs typeface="Times New Roman" pitchFamily="18" charset="0"/>
            </a:rPr>
            <a:t>HOẠCH CHĂM SÓC</a:t>
          </a:r>
          <a:endParaRPr lang="vi-VN" sz="2400" kern="1200" dirty="0">
            <a:latin typeface="Times New Roman" pitchFamily="18" charset="0"/>
            <a:cs typeface="Times New Roman" pitchFamily="18" charset="0"/>
          </a:endParaRPr>
        </a:p>
      </dsp:txBody>
      <dsp:txXfrm>
        <a:off x="439262" y="4789924"/>
        <a:ext cx="5803817"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F94762-FE37-4537-99C2-79F1E2F62C86}" type="datetimeFigureOut">
              <a:rPr lang="en-US" smtClean="0"/>
              <a:t>8/15/2016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1DA92C-B8C2-4B38-B345-547611E6ABDB}" type="slidenum">
              <a:rPr lang="en-US" smtClean="0"/>
              <a:t>‹#›</a:t>
            </a:fld>
            <a:endParaRPr lang="en-US"/>
          </a:p>
        </p:txBody>
      </p:sp>
    </p:spTree>
    <p:extLst>
      <p:ext uri="{BB962C8B-B14F-4D97-AF65-F5344CB8AC3E}">
        <p14:creationId xmlns:p14="http://schemas.microsoft.com/office/powerpoint/2010/main" val="986977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smtClean="0">
                <a:solidFill>
                  <a:srgbClr val="3E3E3E"/>
                </a:solidFill>
                <a:effectLst/>
                <a:latin typeface="arial" panose="020B0604020202020204" pitchFamily="34" charset="0"/>
              </a:rPr>
              <a:t>Trong sốc tim, sức co bóp cơ tim bị giảm là nguyên nhân đầu tiên làm hạ huyết áp; cùng một lúc thường có phản xạ tăng tiền gánh gây xung huyết phổi; sức cản động mạch hệ thống tăng lên để bù trừ; ưu tiên máu cho não, thân, mạch vành; tăng sức cản động mạch hệ thống làm tăng hậu gánh; kết hợp với tăng tiết catecholamin, adosteron dẫn đến vòng rối loạn bệnh lý luẩn quẩn trong sốc tim.</a:t>
            </a:r>
            <a:endParaRPr lang="en-US" dirty="0"/>
          </a:p>
        </p:txBody>
      </p:sp>
      <p:sp>
        <p:nvSpPr>
          <p:cNvPr id="4" name="Slide Number Placeholder 3"/>
          <p:cNvSpPr>
            <a:spLocks noGrp="1"/>
          </p:cNvSpPr>
          <p:nvPr>
            <p:ph type="sldNum" sz="quarter" idx="10"/>
          </p:nvPr>
        </p:nvSpPr>
        <p:spPr/>
        <p:txBody>
          <a:bodyPr/>
          <a:lstStyle/>
          <a:p>
            <a:fld id="{BC1DA92C-B8C2-4B38-B345-547611E6ABDB}" type="slidenum">
              <a:rPr lang="en-US" smtClean="0"/>
              <a:t>10</a:t>
            </a:fld>
            <a:endParaRPr lang="en-US"/>
          </a:p>
        </p:txBody>
      </p:sp>
    </p:spTree>
    <p:extLst>
      <p:ext uri="{BB962C8B-B14F-4D97-AF65-F5344CB8AC3E}">
        <p14:creationId xmlns:p14="http://schemas.microsoft.com/office/powerpoint/2010/main" val="972246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D6F84843-FB49-407D-B198-549F39E49653}" type="datetimeFigureOut">
              <a:rPr lang="vi-VN" smtClean="0"/>
              <a:t>15/08/2016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151A7FB-EEA3-487E-8B71-EA3535CD7201}" type="slidenum">
              <a:rPr lang="vi-VN" smtClean="0"/>
              <a:t>‹#›</a:t>
            </a:fld>
            <a:endParaRPr lang="vi-VN"/>
          </a:p>
        </p:txBody>
      </p:sp>
    </p:spTree>
    <p:extLst>
      <p:ext uri="{BB962C8B-B14F-4D97-AF65-F5344CB8AC3E}">
        <p14:creationId xmlns:p14="http://schemas.microsoft.com/office/powerpoint/2010/main" val="405899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6F84843-FB49-407D-B198-549F39E49653}" type="datetimeFigureOut">
              <a:rPr lang="vi-VN" smtClean="0"/>
              <a:t>15/08/2016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151A7FB-EEA3-487E-8B71-EA3535CD7201}" type="slidenum">
              <a:rPr lang="vi-VN" smtClean="0"/>
              <a:t>‹#›</a:t>
            </a:fld>
            <a:endParaRPr lang="vi-VN"/>
          </a:p>
        </p:txBody>
      </p:sp>
    </p:spTree>
    <p:extLst>
      <p:ext uri="{BB962C8B-B14F-4D97-AF65-F5344CB8AC3E}">
        <p14:creationId xmlns:p14="http://schemas.microsoft.com/office/powerpoint/2010/main" val="854715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6F84843-FB49-407D-B198-549F39E49653}" type="datetimeFigureOut">
              <a:rPr lang="vi-VN" smtClean="0"/>
              <a:t>15/08/2016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151A7FB-EEA3-487E-8B71-EA3535CD7201}" type="slidenum">
              <a:rPr lang="vi-VN" smtClean="0"/>
              <a:t>‹#›</a:t>
            </a:fld>
            <a:endParaRPr lang="vi-VN"/>
          </a:p>
        </p:txBody>
      </p:sp>
    </p:spTree>
    <p:extLst>
      <p:ext uri="{BB962C8B-B14F-4D97-AF65-F5344CB8AC3E}">
        <p14:creationId xmlns:p14="http://schemas.microsoft.com/office/powerpoint/2010/main" val="363911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6F84843-FB49-407D-B198-549F39E49653}" type="datetimeFigureOut">
              <a:rPr lang="vi-VN" smtClean="0"/>
              <a:t>15/08/2016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151A7FB-EEA3-487E-8B71-EA3535CD7201}" type="slidenum">
              <a:rPr lang="vi-VN" smtClean="0"/>
              <a:t>‹#›</a:t>
            </a:fld>
            <a:endParaRPr lang="vi-VN"/>
          </a:p>
        </p:txBody>
      </p:sp>
    </p:spTree>
    <p:extLst>
      <p:ext uri="{BB962C8B-B14F-4D97-AF65-F5344CB8AC3E}">
        <p14:creationId xmlns:p14="http://schemas.microsoft.com/office/powerpoint/2010/main" val="55101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F84843-FB49-407D-B198-549F39E49653}" type="datetimeFigureOut">
              <a:rPr lang="vi-VN" smtClean="0"/>
              <a:t>15/08/2016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151A7FB-EEA3-487E-8B71-EA3535CD7201}" type="slidenum">
              <a:rPr lang="vi-VN" smtClean="0"/>
              <a:t>‹#›</a:t>
            </a:fld>
            <a:endParaRPr lang="vi-VN"/>
          </a:p>
        </p:txBody>
      </p:sp>
    </p:spTree>
    <p:extLst>
      <p:ext uri="{BB962C8B-B14F-4D97-AF65-F5344CB8AC3E}">
        <p14:creationId xmlns:p14="http://schemas.microsoft.com/office/powerpoint/2010/main" val="1978643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D6F84843-FB49-407D-B198-549F39E49653}" type="datetimeFigureOut">
              <a:rPr lang="vi-VN" smtClean="0"/>
              <a:t>15/08/2016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151A7FB-EEA3-487E-8B71-EA3535CD7201}" type="slidenum">
              <a:rPr lang="vi-VN" smtClean="0"/>
              <a:t>‹#›</a:t>
            </a:fld>
            <a:endParaRPr lang="vi-VN"/>
          </a:p>
        </p:txBody>
      </p:sp>
    </p:spTree>
    <p:extLst>
      <p:ext uri="{BB962C8B-B14F-4D97-AF65-F5344CB8AC3E}">
        <p14:creationId xmlns:p14="http://schemas.microsoft.com/office/powerpoint/2010/main" val="1641099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D6F84843-FB49-407D-B198-549F39E49653}" type="datetimeFigureOut">
              <a:rPr lang="vi-VN" smtClean="0"/>
              <a:t>15/08/2016</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151A7FB-EEA3-487E-8B71-EA3535CD7201}" type="slidenum">
              <a:rPr lang="vi-VN" smtClean="0"/>
              <a:t>‹#›</a:t>
            </a:fld>
            <a:endParaRPr lang="vi-VN"/>
          </a:p>
        </p:txBody>
      </p:sp>
    </p:spTree>
    <p:extLst>
      <p:ext uri="{BB962C8B-B14F-4D97-AF65-F5344CB8AC3E}">
        <p14:creationId xmlns:p14="http://schemas.microsoft.com/office/powerpoint/2010/main" val="408354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D6F84843-FB49-407D-B198-549F39E49653}" type="datetimeFigureOut">
              <a:rPr lang="vi-VN" smtClean="0"/>
              <a:t>15/08/2016</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151A7FB-EEA3-487E-8B71-EA3535CD7201}" type="slidenum">
              <a:rPr lang="vi-VN" smtClean="0"/>
              <a:t>‹#›</a:t>
            </a:fld>
            <a:endParaRPr lang="vi-VN"/>
          </a:p>
        </p:txBody>
      </p:sp>
    </p:spTree>
    <p:extLst>
      <p:ext uri="{BB962C8B-B14F-4D97-AF65-F5344CB8AC3E}">
        <p14:creationId xmlns:p14="http://schemas.microsoft.com/office/powerpoint/2010/main" val="1039399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84843-FB49-407D-B198-549F39E49653}" type="datetimeFigureOut">
              <a:rPr lang="vi-VN" smtClean="0"/>
              <a:t>15/08/2016</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151A7FB-EEA3-487E-8B71-EA3535CD7201}" type="slidenum">
              <a:rPr lang="vi-VN" smtClean="0"/>
              <a:t>‹#›</a:t>
            </a:fld>
            <a:endParaRPr lang="vi-VN"/>
          </a:p>
        </p:txBody>
      </p:sp>
    </p:spTree>
    <p:extLst>
      <p:ext uri="{BB962C8B-B14F-4D97-AF65-F5344CB8AC3E}">
        <p14:creationId xmlns:p14="http://schemas.microsoft.com/office/powerpoint/2010/main" val="760935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F84843-FB49-407D-B198-549F39E49653}" type="datetimeFigureOut">
              <a:rPr lang="vi-VN" smtClean="0"/>
              <a:t>15/08/2016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151A7FB-EEA3-487E-8B71-EA3535CD7201}" type="slidenum">
              <a:rPr lang="vi-VN" smtClean="0"/>
              <a:t>‹#›</a:t>
            </a:fld>
            <a:endParaRPr lang="vi-VN"/>
          </a:p>
        </p:txBody>
      </p:sp>
    </p:spTree>
    <p:extLst>
      <p:ext uri="{BB962C8B-B14F-4D97-AF65-F5344CB8AC3E}">
        <p14:creationId xmlns:p14="http://schemas.microsoft.com/office/powerpoint/2010/main" val="1557362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F84843-FB49-407D-B198-549F39E49653}" type="datetimeFigureOut">
              <a:rPr lang="vi-VN" smtClean="0"/>
              <a:t>15/08/2016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151A7FB-EEA3-487E-8B71-EA3535CD7201}" type="slidenum">
              <a:rPr lang="vi-VN" smtClean="0"/>
              <a:t>‹#›</a:t>
            </a:fld>
            <a:endParaRPr lang="vi-VN"/>
          </a:p>
        </p:txBody>
      </p:sp>
    </p:spTree>
    <p:extLst>
      <p:ext uri="{BB962C8B-B14F-4D97-AF65-F5344CB8AC3E}">
        <p14:creationId xmlns:p14="http://schemas.microsoft.com/office/powerpoint/2010/main" val="3014191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84843-FB49-407D-B198-549F39E49653}" type="datetimeFigureOut">
              <a:rPr lang="vi-VN" smtClean="0"/>
              <a:t>15/08/2016</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1A7FB-EEA3-487E-8B71-EA3535CD7201}" type="slidenum">
              <a:rPr lang="vi-VN" smtClean="0"/>
              <a:t>‹#›</a:t>
            </a:fld>
            <a:endParaRPr lang="vi-VN"/>
          </a:p>
        </p:txBody>
      </p:sp>
    </p:spTree>
    <p:extLst>
      <p:ext uri="{BB962C8B-B14F-4D97-AF65-F5344CB8AC3E}">
        <p14:creationId xmlns:p14="http://schemas.microsoft.com/office/powerpoint/2010/main" val="1796027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509120"/>
            <a:ext cx="7772400" cy="2016224"/>
          </a:xfrm>
        </p:spPr>
        <p:txBody>
          <a:bodyPr>
            <a:noAutofit/>
          </a:bodyPr>
          <a:lstStyle/>
          <a:p>
            <a:r>
              <a:rPr lang="vi-VN" b="1" i="1" dirty="0" smtClean="0">
                <a:solidFill>
                  <a:schemeClr val="accent6">
                    <a:lumMod val="50000"/>
                  </a:schemeClr>
                </a:solidFill>
                <a:latin typeface="Times New Roman" pitchFamily="18" charset="0"/>
                <a:cs typeface="Times New Roman" pitchFamily="18" charset="0"/>
              </a:rPr>
              <a:t>CHỦ ĐỀ: XỬ TRÍ BỆNH NHÂN SỐC TIM</a:t>
            </a:r>
            <a:r>
              <a:rPr lang="vi-VN" b="1" i="1" dirty="0">
                <a:solidFill>
                  <a:schemeClr val="accent6">
                    <a:lumMod val="50000"/>
                  </a:schemeClr>
                </a:solidFill>
                <a:latin typeface="Times New Roman" pitchFamily="18" charset="0"/>
                <a:cs typeface="Times New Roman" pitchFamily="18" charset="0"/>
              </a:rPr>
              <a:t/>
            </a:r>
            <a:br>
              <a:rPr lang="vi-VN" b="1" i="1" dirty="0">
                <a:solidFill>
                  <a:schemeClr val="accent6">
                    <a:lumMod val="50000"/>
                  </a:schemeClr>
                </a:solidFill>
                <a:latin typeface="Times New Roman" pitchFamily="18" charset="0"/>
                <a:cs typeface="Times New Roman" pitchFamily="18" charset="0"/>
              </a:rPr>
            </a:br>
            <a:endParaRPr lang="vi-VN" i="1" dirty="0">
              <a:solidFill>
                <a:schemeClr val="accent6">
                  <a:lumMod val="50000"/>
                </a:schemeClr>
              </a:solidFill>
            </a:endParaRPr>
          </a:p>
        </p:txBody>
      </p:sp>
      <p:sp>
        <p:nvSpPr>
          <p:cNvPr id="3" name="Subtitle 2"/>
          <p:cNvSpPr>
            <a:spLocks noGrp="1"/>
          </p:cNvSpPr>
          <p:nvPr>
            <p:ph type="subTitle" idx="1"/>
          </p:nvPr>
        </p:nvSpPr>
        <p:spPr>
          <a:xfrm>
            <a:off x="1043608" y="2420888"/>
            <a:ext cx="6400800" cy="2016224"/>
          </a:xfrm>
        </p:spPr>
        <p:txBody>
          <a:bodyPr>
            <a:noAutofit/>
          </a:bodyPr>
          <a:lstStyle/>
          <a:p>
            <a:r>
              <a:rPr lang="vi-VN" b="1" dirty="0" smtClean="0">
                <a:solidFill>
                  <a:srgbClr val="FF0000"/>
                </a:solidFill>
                <a:latin typeface="+mj-lt"/>
              </a:rPr>
              <a:t>MÔN: ĐIỀU DƯỠNG HỒI SỨC CẤP CỨU</a:t>
            </a:r>
          </a:p>
          <a:p>
            <a:r>
              <a:rPr lang="vi-VN" b="1" dirty="0" smtClean="0">
                <a:solidFill>
                  <a:srgbClr val="FF0000"/>
                </a:solidFill>
                <a:latin typeface="+mj-lt"/>
              </a:rPr>
              <a:t>LỚP: NUR 313A</a:t>
            </a:r>
            <a:endParaRPr lang="vi-VN" b="1" dirty="0">
              <a:solidFill>
                <a:srgbClr val="FF0000"/>
              </a:solidFill>
              <a:latin typeface="+mj-lt"/>
            </a:endParaRPr>
          </a:p>
        </p:txBody>
      </p:sp>
      <p:sp>
        <p:nvSpPr>
          <p:cNvPr id="4" name="Rectangle 3"/>
          <p:cNvSpPr/>
          <p:nvPr/>
        </p:nvSpPr>
        <p:spPr>
          <a:xfrm>
            <a:off x="179512" y="692696"/>
            <a:ext cx="8784976" cy="923330"/>
          </a:xfrm>
          <a:prstGeom prst="rect">
            <a:avLst/>
          </a:prstGeom>
          <a:noFill/>
        </p:spPr>
        <p:txBody>
          <a:bodyPr wrap="square" lIns="91440" tIns="45720" rIns="91440" bIns="45720">
            <a:spAutoFit/>
            <a:scene3d>
              <a:camera prst="isometricOffAxis2Left"/>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Chào</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thầy</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và</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các</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bạn</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960791368"/>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80728"/>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CƠ CHẾ</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1196752"/>
            <a:ext cx="8352928" cy="5400600"/>
          </a:xfrm>
        </p:spPr>
      </p:pic>
    </p:spTree>
    <p:extLst>
      <p:ext uri="{BB962C8B-B14F-4D97-AF65-F5344CB8AC3E}">
        <p14:creationId xmlns:p14="http://schemas.microsoft.com/office/powerpoint/2010/main" val="3850492658"/>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836712"/>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III. </a:t>
            </a:r>
            <a:r>
              <a:rPr lang="en-US" b="1" dirty="0" smtClean="0">
                <a:solidFill>
                  <a:srgbClr val="FF0000"/>
                </a:solidFill>
                <a:latin typeface="Times New Roman" panose="02020603050405020304" pitchFamily="18" charset="0"/>
                <a:cs typeface="Times New Roman" panose="02020603050405020304" pitchFamily="18" charset="0"/>
              </a:rPr>
              <a:t>TRIỆU CHỨNG</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9512" y="836712"/>
            <a:ext cx="8856984" cy="6021288"/>
          </a:xfrm>
        </p:spPr>
        <p:txBody>
          <a:bodyPr>
            <a:noAutofit/>
          </a:bodyPr>
          <a:lstStyle/>
          <a:p>
            <a:pPr marL="0" indent="0">
              <a:buNone/>
            </a:pPr>
            <a:r>
              <a:rPr lang="vi-VN" sz="2600" b="1" dirty="0" smtClean="0">
                <a:solidFill>
                  <a:srgbClr val="221F20"/>
                </a:solidFill>
                <a:latin typeface="+mj-lt"/>
              </a:rPr>
              <a:t>1</a:t>
            </a:r>
            <a:r>
              <a:rPr lang="vi-VN" sz="2800" b="1" dirty="0" smtClean="0">
                <a:solidFill>
                  <a:srgbClr val="221F20"/>
                </a:solidFill>
                <a:latin typeface="+mj-lt"/>
              </a:rPr>
              <a:t>. Triệu chứng lâm sàng</a:t>
            </a:r>
            <a:endParaRPr lang="vi-VN" sz="2800" b="1" dirty="0" smtClean="0">
              <a:solidFill>
                <a:srgbClr val="221F20"/>
              </a:solidFill>
              <a:latin typeface="+mj-lt"/>
            </a:endParaRPr>
          </a:p>
          <a:p>
            <a:r>
              <a:rPr lang="vi-VN" sz="2600" dirty="0" smtClean="0">
                <a:solidFill>
                  <a:srgbClr val="221F20"/>
                </a:solidFill>
                <a:latin typeface="+mj-lt"/>
              </a:rPr>
              <a:t>- </a:t>
            </a:r>
            <a:r>
              <a:rPr lang="vi-VN" sz="2600" dirty="0">
                <a:solidFill>
                  <a:srgbClr val="221F20"/>
                </a:solidFill>
                <a:latin typeface="+mj-lt"/>
              </a:rPr>
              <a:t>Huyết áp tụt: huyết áp tối đa dưới 90mmHg hoặc giảm so với huyết áp nền trên 30mmHg (ở người cơ tăng huyết áp). </a:t>
            </a:r>
            <a:r>
              <a:rPr lang="vi-VN" sz="2600" dirty="0">
                <a:latin typeface="+mj-lt"/>
              </a:rPr>
              <a:t/>
            </a:r>
            <a:br>
              <a:rPr lang="vi-VN" sz="2600" dirty="0">
                <a:latin typeface="+mj-lt"/>
              </a:rPr>
            </a:br>
            <a:r>
              <a:rPr lang="vi-VN" sz="2600" dirty="0" smtClean="0">
                <a:solidFill>
                  <a:srgbClr val="221F20"/>
                </a:solidFill>
                <a:latin typeface="+mj-lt"/>
              </a:rPr>
              <a:t>- </a:t>
            </a:r>
            <a:r>
              <a:rPr lang="vi-VN" sz="2600" dirty="0">
                <a:solidFill>
                  <a:srgbClr val="221F20"/>
                </a:solidFill>
                <a:latin typeface="+mj-lt"/>
              </a:rPr>
              <a:t>Da lạnh tái, nổi vân tím trên da, đầu chi tím lạnh. </a:t>
            </a:r>
            <a:r>
              <a:rPr lang="vi-VN" sz="2600" dirty="0">
                <a:latin typeface="+mj-lt"/>
              </a:rPr>
              <a:t/>
            </a:r>
            <a:br>
              <a:rPr lang="vi-VN" sz="2600" dirty="0">
                <a:latin typeface="+mj-lt"/>
              </a:rPr>
            </a:br>
            <a:r>
              <a:rPr lang="vi-VN" sz="2600" dirty="0" smtClean="0">
                <a:solidFill>
                  <a:srgbClr val="221F20"/>
                </a:solidFill>
                <a:latin typeface="+mj-lt"/>
              </a:rPr>
              <a:t>- </a:t>
            </a:r>
            <a:r>
              <a:rPr lang="vi-VN" sz="2600" dirty="0">
                <a:solidFill>
                  <a:srgbClr val="221F20"/>
                </a:solidFill>
                <a:latin typeface="+mj-lt"/>
              </a:rPr>
              <a:t>Thiểu niệu hoặc vô niệu, nước tiểu &lt; 0,5 ml/kg/giờ. </a:t>
            </a:r>
            <a:r>
              <a:rPr lang="vi-VN" sz="2600" dirty="0">
                <a:latin typeface="+mj-lt"/>
              </a:rPr>
              <a:t/>
            </a:r>
            <a:br>
              <a:rPr lang="vi-VN" sz="2600" dirty="0">
                <a:latin typeface="+mj-lt"/>
              </a:rPr>
            </a:br>
            <a:r>
              <a:rPr lang="vi-VN" sz="2600" dirty="0" smtClean="0">
                <a:solidFill>
                  <a:srgbClr val="221F20"/>
                </a:solidFill>
                <a:latin typeface="+mj-lt"/>
              </a:rPr>
              <a:t>- </a:t>
            </a:r>
            <a:r>
              <a:rPr lang="vi-VN" sz="2600" dirty="0">
                <a:solidFill>
                  <a:srgbClr val="221F20"/>
                </a:solidFill>
                <a:latin typeface="+mj-lt"/>
              </a:rPr>
              <a:t>Các dấu hiệu ứ trệ tuần hoàn ngoại vi (gan to, tĩnh mạch cổ nổi), xuất hiện ran ẩm ở phổi. </a:t>
            </a:r>
            <a:r>
              <a:rPr lang="vi-VN" sz="2600" dirty="0">
                <a:latin typeface="+mj-lt"/>
              </a:rPr>
              <a:t/>
            </a:r>
            <a:br>
              <a:rPr lang="vi-VN" sz="2600" dirty="0">
                <a:latin typeface="+mj-lt"/>
              </a:rPr>
            </a:br>
            <a:r>
              <a:rPr lang="vi-VN" sz="2600" dirty="0">
                <a:solidFill>
                  <a:srgbClr val="221F20"/>
                </a:solidFill>
                <a:latin typeface="+mj-lt"/>
              </a:rPr>
              <a:t> Tiếng tim bất thường: tùy theo nguyên nhân gây ra sốc tim, nhịp tim </a:t>
            </a:r>
            <a:r>
              <a:rPr lang="vi-VN" sz="2600" dirty="0" smtClean="0">
                <a:solidFill>
                  <a:srgbClr val="221F20"/>
                </a:solidFill>
                <a:latin typeface="+mj-lt"/>
              </a:rPr>
              <a:t>nhanh, tiếng ngựa </a:t>
            </a:r>
            <a:r>
              <a:rPr lang="vi-VN" sz="2600" dirty="0">
                <a:solidFill>
                  <a:srgbClr val="221F20"/>
                </a:solidFill>
                <a:latin typeface="+mj-lt"/>
              </a:rPr>
              <a:t>phi nếu viêm cơ tim cấp do nhiễm độc, vi rút. </a:t>
            </a:r>
            <a:r>
              <a:rPr lang="vi-VN" sz="2600" dirty="0">
                <a:latin typeface="+mj-lt"/>
              </a:rPr>
              <a:t/>
            </a:r>
            <a:br>
              <a:rPr lang="vi-VN" sz="2600" dirty="0">
                <a:latin typeface="+mj-lt"/>
              </a:rPr>
            </a:br>
            <a:r>
              <a:rPr lang="vi-VN" sz="2600" dirty="0">
                <a:solidFill>
                  <a:srgbClr val="221F20"/>
                </a:solidFill>
                <a:latin typeface="+mj-lt"/>
              </a:rPr>
              <a:t>- Bệnh lý gây sốc tim (tùy theo nguyên nhân): ngộ độc, chuyển hóa, viêm cơ tim cấp, bệnh van tim cấp, rối loạn chức năng thất phải cấp tính. </a:t>
            </a:r>
            <a:r>
              <a:rPr lang="vi-VN" sz="2600" dirty="0">
                <a:latin typeface="+mj-lt"/>
              </a:rPr>
              <a:t/>
            </a:r>
            <a:br>
              <a:rPr lang="vi-VN" sz="2600" dirty="0">
                <a:latin typeface="+mj-lt"/>
              </a:rPr>
            </a:br>
            <a:r>
              <a:rPr lang="vi-VN" sz="2600" dirty="0">
                <a:solidFill>
                  <a:srgbClr val="221F20"/>
                </a:solidFill>
                <a:latin typeface="+mj-lt"/>
              </a:rPr>
              <a:t>- Thần kinh: ý thức của bệnh nhân giảm. </a:t>
            </a:r>
            <a:endParaRPr lang="en-US" sz="2600" dirty="0">
              <a:latin typeface="+mj-lt"/>
            </a:endParaRPr>
          </a:p>
          <a:p>
            <a:endParaRPr lang="en-US" sz="2600" dirty="0">
              <a:latin typeface="+mj-lt"/>
            </a:endParaRPr>
          </a:p>
        </p:txBody>
      </p:sp>
    </p:spTree>
    <p:extLst>
      <p:ext uri="{BB962C8B-B14F-4D97-AF65-F5344CB8AC3E}">
        <p14:creationId xmlns:p14="http://schemas.microsoft.com/office/powerpoint/2010/main" val="17166440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III. TRIỆU CHỨNG</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520" y="1556792"/>
            <a:ext cx="8568952" cy="5112568"/>
          </a:xfrm>
        </p:spPr>
        <p:txBody>
          <a:bodyPr>
            <a:normAutofit fontScale="92500"/>
          </a:bodyPr>
          <a:lstStyle/>
          <a:p>
            <a:pPr marL="0" indent="0">
              <a:buNone/>
            </a:pPr>
            <a:r>
              <a:rPr lang="vi-VN" b="1" dirty="0" smtClean="0">
                <a:solidFill>
                  <a:srgbClr val="221F20"/>
                </a:solidFill>
                <a:latin typeface="+mj-lt"/>
              </a:rPr>
              <a:t>2. Triệu chứng cận lâm sàng</a:t>
            </a:r>
            <a:endParaRPr lang="vi-VN" b="1" dirty="0" smtClean="0">
              <a:solidFill>
                <a:srgbClr val="221F20"/>
              </a:solidFill>
              <a:latin typeface="+mj-lt"/>
            </a:endParaRPr>
          </a:p>
          <a:p>
            <a:r>
              <a:rPr lang="vi-VN" sz="3000" dirty="0" smtClean="0">
                <a:solidFill>
                  <a:srgbClr val="221F20"/>
                </a:solidFill>
                <a:latin typeface="+mj-lt"/>
              </a:rPr>
              <a:t>Lactat </a:t>
            </a:r>
            <a:r>
              <a:rPr lang="vi-VN" sz="3000" dirty="0">
                <a:solidFill>
                  <a:srgbClr val="221F20"/>
                </a:solidFill>
                <a:latin typeface="+mj-lt"/>
              </a:rPr>
              <a:t>máu tăng trên 1,5 mmol/l (phản ánh tình trạng thiếu oxy do giảm tưới máu tổ chức). Toan chuyển hóa và toan lactat khi lactat máu tăng kéo dài từ 2-4 mmol/l. Lactat máu trên 4 mmol/l trong các trường hợp nặng. </a:t>
            </a:r>
            <a:endParaRPr lang="vi-VN" sz="3000" dirty="0" smtClean="0">
              <a:solidFill>
                <a:srgbClr val="221F20"/>
              </a:solidFill>
              <a:latin typeface="+mj-lt"/>
            </a:endParaRPr>
          </a:p>
          <a:p>
            <a:r>
              <a:rPr lang="vi-VN" sz="3000" dirty="0">
                <a:solidFill>
                  <a:srgbClr val="221F20"/>
                </a:solidFill>
                <a:latin typeface="+mj-lt"/>
              </a:rPr>
              <a:t>Thăm dò huyết động: áp lực tĩnh mạch trung tâm tăng, áp lực mao mạch phổi bít tăng (trên 15mmHg), cung lượng tim giảm, chỉ số tim giảm dưới 2,2 lít/phút/m2</a:t>
            </a:r>
            <a:r>
              <a:rPr lang="vi-VN" dirty="0">
                <a:latin typeface="+mj-lt"/>
              </a:rPr>
              <a:t/>
            </a:r>
            <a:br>
              <a:rPr lang="vi-VN" dirty="0">
                <a:latin typeface="+mj-lt"/>
              </a:rPr>
            </a:br>
            <a:r>
              <a:rPr lang="vi-VN" dirty="0">
                <a:latin typeface="+mj-lt"/>
              </a:rPr>
              <a:t/>
            </a:r>
            <a:br>
              <a:rPr lang="vi-VN" dirty="0">
                <a:latin typeface="+mj-lt"/>
              </a:rPr>
            </a:br>
            <a:endParaRPr lang="en-US" dirty="0">
              <a:latin typeface="+mj-lt"/>
            </a:endParaRPr>
          </a:p>
        </p:txBody>
      </p:sp>
    </p:spTree>
    <p:extLst>
      <p:ext uri="{BB962C8B-B14F-4D97-AF65-F5344CB8AC3E}">
        <p14:creationId xmlns:p14="http://schemas.microsoft.com/office/powerpoint/2010/main" val="23549681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4704"/>
          </a:xfrm>
        </p:spPr>
        <p:txBody>
          <a:bodyPr>
            <a:normAutofit/>
          </a:bodyPr>
          <a:lstStyle/>
          <a:p>
            <a:r>
              <a:rPr lang="vi-VN" b="1" dirty="0" smtClean="0">
                <a:solidFill>
                  <a:srgbClr val="FF0000"/>
                </a:solidFill>
              </a:rPr>
              <a:t>IV. CHẨN ĐOÁN</a:t>
            </a:r>
            <a:endParaRPr lang="vi-VN" b="1" dirty="0">
              <a:solidFill>
                <a:srgbClr val="FF0000"/>
              </a:solidFill>
            </a:endParaRPr>
          </a:p>
        </p:txBody>
      </p:sp>
      <p:sp>
        <p:nvSpPr>
          <p:cNvPr id="3" name="Content Placeholder 2"/>
          <p:cNvSpPr>
            <a:spLocks noGrp="1"/>
          </p:cNvSpPr>
          <p:nvPr>
            <p:ph idx="1"/>
          </p:nvPr>
        </p:nvSpPr>
        <p:spPr>
          <a:xfrm>
            <a:off x="179512" y="764704"/>
            <a:ext cx="8784976" cy="5976664"/>
          </a:xfrm>
        </p:spPr>
        <p:txBody>
          <a:bodyPr>
            <a:noAutofit/>
          </a:bodyPr>
          <a:lstStyle/>
          <a:p>
            <a:pPr marL="0" indent="0">
              <a:buNone/>
            </a:pPr>
            <a:r>
              <a:rPr lang="vi-VN" sz="2800" b="1" dirty="0" smtClean="0">
                <a:latin typeface="+mj-lt"/>
              </a:rPr>
              <a:t>1. Chẩn </a:t>
            </a:r>
            <a:r>
              <a:rPr lang="vi-VN" sz="2800" b="1" dirty="0">
                <a:latin typeface="+mj-lt"/>
              </a:rPr>
              <a:t>đoán xác </a:t>
            </a:r>
            <a:r>
              <a:rPr lang="vi-VN" sz="2800" b="1" dirty="0" smtClean="0">
                <a:latin typeface="+mj-lt"/>
              </a:rPr>
              <a:t>định</a:t>
            </a:r>
          </a:p>
          <a:p>
            <a:pPr marL="514350" indent="-514350">
              <a:buAutoNum type="alphaLcParenR"/>
            </a:pPr>
            <a:r>
              <a:rPr lang="vi-VN" sz="2600" dirty="0" smtClean="0">
                <a:latin typeface="+mj-lt"/>
              </a:rPr>
              <a:t>Chẩn </a:t>
            </a:r>
            <a:r>
              <a:rPr lang="vi-VN" sz="2600" dirty="0">
                <a:latin typeface="+mj-lt"/>
              </a:rPr>
              <a:t>đoán lâm sàng dựa vào các tiêu chuẩn </a:t>
            </a:r>
            <a:r>
              <a:rPr lang="vi-VN" sz="2600" dirty="0" smtClean="0">
                <a:latin typeface="+mj-lt"/>
              </a:rPr>
              <a:t>sau:</a:t>
            </a:r>
            <a:endParaRPr lang="vi-VN" sz="2600" dirty="0">
              <a:latin typeface="+mj-lt"/>
            </a:endParaRPr>
          </a:p>
          <a:p>
            <a:pPr lvl="1"/>
            <a:r>
              <a:rPr lang="vi-VN" sz="2600" dirty="0" smtClean="0">
                <a:latin typeface="+mj-lt"/>
              </a:rPr>
              <a:t>Huyết </a:t>
            </a:r>
            <a:r>
              <a:rPr lang="vi-VN" sz="2600" dirty="0">
                <a:latin typeface="+mj-lt"/>
              </a:rPr>
              <a:t>áp tâm thu ≤ 90mmHg kéo dài hoặc phải sử dụng thuốc vận mạch để duy trì huyết áp tâm thu ≥ 90mmHg hoặc huyết áp tâm thu giảm trên 30mmHg so với huyết áp tâm thu nền của bệnh </a:t>
            </a:r>
            <a:r>
              <a:rPr lang="vi-VN" sz="2600" dirty="0" smtClean="0">
                <a:latin typeface="+mj-lt"/>
              </a:rPr>
              <a:t>nhân.</a:t>
            </a:r>
          </a:p>
          <a:p>
            <a:pPr lvl="1"/>
            <a:r>
              <a:rPr lang="vi-VN" sz="2600" dirty="0" smtClean="0">
                <a:latin typeface="+mj-lt"/>
              </a:rPr>
              <a:t>Có </a:t>
            </a:r>
            <a:r>
              <a:rPr lang="vi-VN" sz="2600" dirty="0">
                <a:latin typeface="+mj-lt"/>
              </a:rPr>
              <a:t>bằng chứng của giảm tưới máu các cơ </a:t>
            </a:r>
            <a:r>
              <a:rPr lang="vi-VN" sz="2600" dirty="0" smtClean="0">
                <a:latin typeface="+mj-lt"/>
              </a:rPr>
              <a:t>quan: nước </a:t>
            </a:r>
            <a:r>
              <a:rPr lang="vi-VN" sz="2600" dirty="0">
                <a:latin typeface="+mj-lt"/>
              </a:rPr>
              <a:t>tiểu dưới 30ml/giờ hoặc chi lạnh/vã mồ hôi hoặc có biến đổi ý</a:t>
            </a:r>
            <a:r>
              <a:rPr lang="vi-VN" sz="2600" dirty="0" smtClean="0">
                <a:latin typeface="+mj-lt"/>
              </a:rPr>
              <a:t> thức.</a:t>
            </a:r>
          </a:p>
          <a:p>
            <a:pPr lvl="1"/>
            <a:r>
              <a:rPr lang="vi-VN" sz="2600" dirty="0" smtClean="0">
                <a:latin typeface="+mj-lt"/>
              </a:rPr>
              <a:t>Bằng </a:t>
            </a:r>
            <a:r>
              <a:rPr lang="vi-VN" sz="2600" dirty="0">
                <a:latin typeface="+mj-lt"/>
              </a:rPr>
              <a:t>chứng tăng áp lực đổ đầy thất trái (phù phổi)     </a:t>
            </a:r>
          </a:p>
          <a:p>
            <a:pPr marL="0" indent="0">
              <a:buNone/>
            </a:pPr>
            <a:r>
              <a:rPr lang="vi-VN" sz="2600" dirty="0">
                <a:latin typeface="+mj-lt"/>
              </a:rPr>
              <a:t>b) Các thông số thăm dò huyết </a:t>
            </a:r>
            <a:r>
              <a:rPr lang="vi-VN" sz="2600" dirty="0" smtClean="0">
                <a:latin typeface="+mj-lt"/>
              </a:rPr>
              <a:t>động:</a:t>
            </a:r>
          </a:p>
          <a:p>
            <a:pPr lvl="1"/>
            <a:r>
              <a:rPr lang="vi-VN" sz="2600" dirty="0" smtClean="0">
                <a:latin typeface="+mj-lt"/>
              </a:rPr>
              <a:t>Chỉ </a:t>
            </a:r>
            <a:r>
              <a:rPr lang="vi-VN" sz="2600" dirty="0">
                <a:latin typeface="+mj-lt"/>
              </a:rPr>
              <a:t>số tim (CI) dưới 2,0 l/ph/m2 da khi không sử dụng trợ tim hoặc dưới 2,2 l/ph/m2 da khi có sử dụng thuốc trợ tim.</a:t>
            </a:r>
          </a:p>
        </p:txBody>
      </p:sp>
    </p:spTree>
    <p:extLst>
      <p:ext uri="{BB962C8B-B14F-4D97-AF65-F5344CB8AC3E}">
        <p14:creationId xmlns:p14="http://schemas.microsoft.com/office/powerpoint/2010/main" val="30147193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1"/>
            <a:ext cx="8229600" cy="833941"/>
          </a:xfrm>
        </p:spPr>
        <p:txBody>
          <a:bodyPr/>
          <a:lstStyle/>
          <a:p>
            <a:r>
              <a:rPr lang="vi-VN" b="1" dirty="0" smtClean="0">
                <a:solidFill>
                  <a:srgbClr val="FF0000"/>
                </a:solidFill>
              </a:rPr>
              <a:t>IV. CHẨN ĐOÁN</a:t>
            </a:r>
            <a:endParaRPr lang="vi-VN" b="1" dirty="0">
              <a:solidFill>
                <a:srgbClr val="FF0000"/>
              </a:solidFill>
            </a:endParaRPr>
          </a:p>
        </p:txBody>
      </p:sp>
      <p:sp>
        <p:nvSpPr>
          <p:cNvPr id="3" name="Content Placeholder 2"/>
          <p:cNvSpPr>
            <a:spLocks noGrp="1"/>
          </p:cNvSpPr>
          <p:nvPr>
            <p:ph idx="1"/>
          </p:nvPr>
        </p:nvSpPr>
        <p:spPr>
          <a:xfrm>
            <a:off x="395536" y="836712"/>
            <a:ext cx="8291264" cy="5793507"/>
          </a:xfrm>
        </p:spPr>
        <p:txBody>
          <a:bodyPr>
            <a:normAutofit/>
          </a:bodyPr>
          <a:lstStyle/>
          <a:p>
            <a:pPr marL="0" indent="0">
              <a:buNone/>
            </a:pPr>
            <a:r>
              <a:rPr lang="vi-VN" sz="2800" b="1" dirty="0" smtClean="0">
                <a:latin typeface="+mj-lt"/>
              </a:rPr>
              <a:t>2. Chẩn </a:t>
            </a:r>
            <a:r>
              <a:rPr lang="vi-VN" sz="2800" b="1" dirty="0">
                <a:latin typeface="+mj-lt"/>
              </a:rPr>
              <a:t>đoán phân </a:t>
            </a:r>
            <a:r>
              <a:rPr lang="vi-VN" sz="2800" b="1" dirty="0" smtClean="0">
                <a:latin typeface="+mj-lt"/>
              </a:rPr>
              <a:t>biệt</a:t>
            </a:r>
          </a:p>
          <a:p>
            <a:pPr marL="0" indent="0">
              <a:buNone/>
            </a:pPr>
            <a:r>
              <a:rPr lang="vi-VN" sz="2600" dirty="0" smtClean="0">
                <a:latin typeface="+mj-lt"/>
              </a:rPr>
              <a:t>Chẩn </a:t>
            </a:r>
            <a:r>
              <a:rPr lang="vi-VN" sz="2600" dirty="0">
                <a:latin typeface="+mj-lt"/>
              </a:rPr>
              <a:t>đoán phân biệt các tình trạng sốc dựa vào: tiền sử bệnh, các đặc điểm lâm sàng và cận lâm sàng.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204864"/>
            <a:ext cx="7992888" cy="4653136"/>
          </a:xfrm>
          <a:prstGeom prst="rect">
            <a:avLst/>
          </a:prstGeom>
        </p:spPr>
      </p:pic>
    </p:spTree>
    <p:extLst>
      <p:ext uri="{BB962C8B-B14F-4D97-AF65-F5344CB8AC3E}">
        <p14:creationId xmlns:p14="http://schemas.microsoft.com/office/powerpoint/2010/main" val="14588453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78098"/>
          </a:xfrm>
        </p:spPr>
        <p:txBody>
          <a:bodyPr/>
          <a:lstStyle/>
          <a:p>
            <a:r>
              <a:rPr lang="vi-VN" b="1" dirty="0" smtClean="0">
                <a:solidFill>
                  <a:srgbClr val="FF0000"/>
                </a:solidFill>
              </a:rPr>
              <a:t>IV. CHẨN ĐOÁN</a:t>
            </a:r>
            <a:endParaRPr lang="vi-VN" b="1" dirty="0">
              <a:solidFill>
                <a:srgbClr val="FF0000"/>
              </a:solidFill>
            </a:endParaRPr>
          </a:p>
        </p:txBody>
      </p:sp>
      <p:sp>
        <p:nvSpPr>
          <p:cNvPr id="3" name="Content Placeholder 2"/>
          <p:cNvSpPr>
            <a:spLocks noGrp="1"/>
          </p:cNvSpPr>
          <p:nvPr>
            <p:ph idx="1"/>
          </p:nvPr>
        </p:nvSpPr>
        <p:spPr>
          <a:xfrm>
            <a:off x="179512" y="1124744"/>
            <a:ext cx="8784976" cy="5616624"/>
          </a:xfrm>
        </p:spPr>
        <p:txBody>
          <a:bodyPr>
            <a:noAutofit/>
          </a:bodyPr>
          <a:lstStyle/>
          <a:p>
            <a:pPr marL="0" indent="0">
              <a:buNone/>
            </a:pPr>
            <a:r>
              <a:rPr lang="vi-VN" sz="2800" b="1" dirty="0" smtClean="0">
                <a:latin typeface="+mj-lt"/>
              </a:rPr>
              <a:t>3. Chẩn </a:t>
            </a:r>
            <a:r>
              <a:rPr lang="vi-VN" sz="2800" b="1" dirty="0">
                <a:latin typeface="+mj-lt"/>
              </a:rPr>
              <a:t>đoán nguyên nhân </a:t>
            </a:r>
            <a:endParaRPr lang="vi-VN" sz="2800" b="1" dirty="0" smtClean="0">
              <a:latin typeface="+mj-lt"/>
            </a:endParaRPr>
          </a:p>
          <a:p>
            <a:pPr marL="514350" indent="-514350">
              <a:buFont typeface="+mj-lt"/>
              <a:buAutoNum type="alphaLcParenR"/>
            </a:pPr>
            <a:r>
              <a:rPr lang="vi-VN" sz="2600" dirty="0" smtClean="0">
                <a:latin typeface="+mj-lt"/>
              </a:rPr>
              <a:t>Siêu </a:t>
            </a:r>
            <a:r>
              <a:rPr lang="vi-VN" sz="2600" dirty="0">
                <a:latin typeface="+mj-lt"/>
              </a:rPr>
              <a:t>âm </a:t>
            </a:r>
            <a:r>
              <a:rPr lang="vi-VN" sz="2600" dirty="0" smtClean="0">
                <a:latin typeface="+mj-lt"/>
              </a:rPr>
              <a:t>tim: có </a:t>
            </a:r>
            <a:r>
              <a:rPr lang="vi-VN" sz="2600" dirty="0">
                <a:latin typeface="+mj-lt"/>
              </a:rPr>
              <a:t>thể đánh giá chức năng thất phải và thất trái và phát hiện nguyên nhân </a:t>
            </a:r>
            <a:endParaRPr lang="vi-VN" sz="2600" dirty="0" smtClean="0">
              <a:latin typeface="+mj-lt"/>
            </a:endParaRPr>
          </a:p>
          <a:p>
            <a:pPr lvl="1">
              <a:buFont typeface="Times New Roman" pitchFamily="18" charset="0"/>
              <a:buChar char="–"/>
            </a:pPr>
            <a:r>
              <a:rPr lang="vi-VN" sz="2600" dirty="0" smtClean="0">
                <a:latin typeface="+mj-lt"/>
              </a:rPr>
              <a:t>Hội </a:t>
            </a:r>
            <a:r>
              <a:rPr lang="vi-VN" sz="2600" dirty="0">
                <a:latin typeface="+mj-lt"/>
              </a:rPr>
              <a:t>chứng ép tim cấp. </a:t>
            </a:r>
          </a:p>
          <a:p>
            <a:pPr lvl="1">
              <a:buFont typeface="Times New Roman" pitchFamily="18" charset="0"/>
              <a:buChar char="–"/>
            </a:pPr>
            <a:r>
              <a:rPr lang="vi-VN" sz="2600" dirty="0" smtClean="0">
                <a:latin typeface="+mj-lt"/>
              </a:rPr>
              <a:t>Rối </a:t>
            </a:r>
            <a:r>
              <a:rPr lang="vi-VN" sz="2600" dirty="0">
                <a:latin typeface="+mj-lt"/>
              </a:rPr>
              <a:t>loạn chức năng van hai </a:t>
            </a:r>
            <a:r>
              <a:rPr lang="vi-VN" sz="2600" dirty="0" smtClean="0">
                <a:latin typeface="+mj-lt"/>
              </a:rPr>
              <a:t>lá.</a:t>
            </a:r>
          </a:p>
          <a:p>
            <a:pPr lvl="1">
              <a:buFont typeface="Times New Roman" pitchFamily="18" charset="0"/>
              <a:buChar char="–"/>
            </a:pPr>
            <a:r>
              <a:rPr lang="vi-VN" sz="2600" dirty="0" smtClean="0">
                <a:latin typeface="+mj-lt"/>
              </a:rPr>
              <a:t>Thủng </a:t>
            </a:r>
            <a:r>
              <a:rPr lang="vi-VN" sz="2600" dirty="0">
                <a:latin typeface="+mj-lt"/>
              </a:rPr>
              <a:t>vách liên </a:t>
            </a:r>
            <a:r>
              <a:rPr lang="vi-VN" sz="2600" dirty="0" smtClean="0">
                <a:latin typeface="+mj-lt"/>
              </a:rPr>
              <a:t>thất.</a:t>
            </a:r>
          </a:p>
          <a:p>
            <a:pPr lvl="1">
              <a:buFont typeface="Times New Roman" pitchFamily="18" charset="0"/>
              <a:buChar char="–"/>
            </a:pPr>
            <a:r>
              <a:rPr lang="vi-VN" sz="2600" dirty="0" smtClean="0">
                <a:latin typeface="+mj-lt"/>
              </a:rPr>
              <a:t>Phình </a:t>
            </a:r>
            <a:r>
              <a:rPr lang="vi-VN" sz="2600" dirty="0">
                <a:latin typeface="+mj-lt"/>
              </a:rPr>
              <a:t>tách động mạch chủ đoạn </a:t>
            </a:r>
            <a:r>
              <a:rPr lang="vi-VN" sz="2600" dirty="0" smtClean="0">
                <a:latin typeface="+mj-lt"/>
              </a:rPr>
              <a:t>gần.</a:t>
            </a:r>
          </a:p>
          <a:p>
            <a:pPr lvl="1">
              <a:buFont typeface="Times New Roman" pitchFamily="18" charset="0"/>
              <a:buChar char="–"/>
            </a:pPr>
            <a:r>
              <a:rPr lang="vi-VN" sz="2600" dirty="0" smtClean="0">
                <a:latin typeface="+mj-lt"/>
              </a:rPr>
              <a:t>Rối </a:t>
            </a:r>
            <a:r>
              <a:rPr lang="vi-VN" sz="2600" dirty="0">
                <a:latin typeface="+mj-lt"/>
              </a:rPr>
              <a:t>loạn vận động vùng hoặc toàn bộ của thất phải, thất </a:t>
            </a:r>
            <a:r>
              <a:rPr lang="vi-VN" sz="2600" dirty="0" smtClean="0">
                <a:latin typeface="+mj-lt"/>
              </a:rPr>
              <a:t>trái.</a:t>
            </a:r>
          </a:p>
          <a:p>
            <a:pPr lvl="1">
              <a:buFont typeface="Times New Roman" pitchFamily="18" charset="0"/>
              <a:buChar char="–"/>
            </a:pPr>
            <a:r>
              <a:rPr lang="vi-VN" sz="2600" dirty="0" smtClean="0">
                <a:latin typeface="+mj-lt"/>
              </a:rPr>
              <a:t>Tăng </a:t>
            </a:r>
            <a:r>
              <a:rPr lang="vi-VN" sz="2600" dirty="0">
                <a:latin typeface="+mj-lt"/>
              </a:rPr>
              <a:t>áp lực động mạch phổi, đo các chênh áp qua các bệnh </a:t>
            </a:r>
            <a:r>
              <a:rPr lang="vi-VN" sz="2600" dirty="0" smtClean="0">
                <a:latin typeface="+mj-lt"/>
              </a:rPr>
              <a:t>lý van </a:t>
            </a:r>
            <a:r>
              <a:rPr lang="vi-VN" sz="2600" dirty="0">
                <a:latin typeface="+mj-lt"/>
              </a:rPr>
              <a:t>tim cấp </a:t>
            </a:r>
            <a:r>
              <a:rPr lang="vi-VN" sz="2600" dirty="0" smtClean="0">
                <a:latin typeface="+mj-lt"/>
              </a:rPr>
              <a:t>tính.</a:t>
            </a:r>
          </a:p>
          <a:p>
            <a:pPr marL="514350" indent="-514350">
              <a:buFont typeface="+mj-lt"/>
              <a:buAutoNum type="alphaLcParenR"/>
            </a:pPr>
            <a:r>
              <a:rPr lang="vi-VN" sz="2600" dirty="0" smtClean="0">
                <a:latin typeface="+mj-lt"/>
              </a:rPr>
              <a:t>Điện </a:t>
            </a:r>
            <a:r>
              <a:rPr lang="vi-VN" sz="2600" dirty="0">
                <a:latin typeface="+mj-lt"/>
              </a:rPr>
              <a:t>tim: có thể có các biểu hiện của bệnh tim nguyên </a:t>
            </a:r>
            <a:r>
              <a:rPr lang="vi-VN" sz="2600" dirty="0" smtClean="0">
                <a:latin typeface="+mj-lt"/>
              </a:rPr>
              <a:t>nhân</a:t>
            </a:r>
          </a:p>
          <a:p>
            <a:pPr marL="0" indent="0">
              <a:buNone/>
            </a:pPr>
            <a:r>
              <a:rPr lang="vi-VN" sz="2600" dirty="0" smtClean="0">
                <a:latin typeface="+mj-lt"/>
              </a:rPr>
              <a:t>.</a:t>
            </a:r>
            <a:endParaRPr lang="vi-VN" sz="2600" dirty="0">
              <a:latin typeface="+mj-lt"/>
            </a:endParaRPr>
          </a:p>
        </p:txBody>
      </p:sp>
    </p:spTree>
    <p:extLst>
      <p:ext uri="{BB962C8B-B14F-4D97-AF65-F5344CB8AC3E}">
        <p14:creationId xmlns:p14="http://schemas.microsoft.com/office/powerpoint/2010/main" val="39414376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905"/>
            <a:ext cx="8229600" cy="822807"/>
          </a:xfrm>
        </p:spPr>
        <p:txBody>
          <a:bodyPr/>
          <a:lstStyle/>
          <a:p>
            <a:r>
              <a:rPr lang="vi-VN" b="1" dirty="0" smtClean="0">
                <a:solidFill>
                  <a:srgbClr val="FF0000"/>
                </a:solidFill>
              </a:rPr>
              <a:t>IV. CHẨN ĐOÁN</a:t>
            </a:r>
            <a:endParaRPr lang="vi-VN" b="1" dirty="0">
              <a:solidFill>
                <a:srgbClr val="FF0000"/>
              </a:solidFill>
            </a:endParaRPr>
          </a:p>
        </p:txBody>
      </p:sp>
      <p:sp>
        <p:nvSpPr>
          <p:cNvPr id="3" name="Content Placeholder 2"/>
          <p:cNvSpPr>
            <a:spLocks noGrp="1"/>
          </p:cNvSpPr>
          <p:nvPr>
            <p:ph idx="1"/>
          </p:nvPr>
        </p:nvSpPr>
        <p:spPr>
          <a:xfrm>
            <a:off x="107504" y="836712"/>
            <a:ext cx="9036496" cy="6021288"/>
          </a:xfrm>
        </p:spPr>
        <p:txBody>
          <a:bodyPr>
            <a:noAutofit/>
          </a:bodyPr>
          <a:lstStyle/>
          <a:p>
            <a:pPr marL="514350" indent="-514350">
              <a:buFont typeface="+mj-lt"/>
              <a:buAutoNum type="alphaLcParenR" startAt="3"/>
            </a:pPr>
            <a:r>
              <a:rPr lang="vi-VN" sz="2400" dirty="0" smtClean="0">
                <a:latin typeface="+mj-lt"/>
              </a:rPr>
              <a:t>Xquang ngực:</a:t>
            </a:r>
          </a:p>
          <a:p>
            <a:pPr lvl="1"/>
            <a:r>
              <a:rPr lang="vi-VN" sz="2400" dirty="0" smtClean="0">
                <a:latin typeface="+mj-lt"/>
              </a:rPr>
              <a:t>Hình ảnh của bệnh tim nguyên nhân.</a:t>
            </a:r>
          </a:p>
          <a:p>
            <a:pPr lvl="1"/>
            <a:r>
              <a:rPr lang="vi-VN" sz="2400" dirty="0" smtClean="0">
                <a:latin typeface="+mj-lt"/>
              </a:rPr>
              <a:t>Hình ảnh tăng đậm các nhánh mạch phổi.</a:t>
            </a:r>
          </a:p>
          <a:p>
            <a:pPr lvl="1"/>
            <a:r>
              <a:rPr lang="vi-VN" sz="2400" dirty="0" smtClean="0">
                <a:latin typeface="+mj-lt"/>
              </a:rPr>
              <a:t>Phình tách động mạch chủ.</a:t>
            </a:r>
          </a:p>
          <a:p>
            <a:pPr lvl="1"/>
            <a:r>
              <a:rPr lang="vi-VN" sz="2400" dirty="0" smtClean="0">
                <a:latin typeface="+mj-lt"/>
              </a:rPr>
              <a:t>Tràn khí trung thất, tràn khí màng phổi áp lực.</a:t>
            </a:r>
          </a:p>
          <a:p>
            <a:pPr marL="514350" indent="-514350">
              <a:buFont typeface="+mj-lt"/>
              <a:buAutoNum type="alphaLcParenR" startAt="3"/>
            </a:pPr>
            <a:r>
              <a:rPr lang="vi-VN" sz="2400" dirty="0" smtClean="0">
                <a:latin typeface="+mj-lt"/>
              </a:rPr>
              <a:t>Các xét nghiệm đặc hiệu khác tùy theo nguyên nhân gây sốc tim</a:t>
            </a:r>
          </a:p>
          <a:p>
            <a:pPr lvl="1">
              <a:buFontTx/>
              <a:buChar char="-"/>
            </a:pPr>
            <a:r>
              <a:rPr lang="vi-VN" sz="2400" dirty="0" smtClean="0">
                <a:latin typeface="+mj-lt"/>
              </a:rPr>
              <a:t>Men tim, troponin, BNP, LDH, AST tăng trong nhồi máu cơ tim.</a:t>
            </a:r>
          </a:p>
          <a:p>
            <a:pPr lvl="1">
              <a:buFontTx/>
              <a:buChar char="-"/>
            </a:pPr>
            <a:r>
              <a:rPr lang="vi-VN" sz="2400" dirty="0" smtClean="0">
                <a:latin typeface="+mj-lt"/>
              </a:rPr>
              <a:t>Chụp mạch phổi trong tắc mạch phổi,…</a:t>
            </a:r>
          </a:p>
          <a:p>
            <a:pPr marL="514350" indent="-514350">
              <a:buFont typeface="+mj-lt"/>
              <a:buAutoNum type="alphaLcParenR" startAt="5"/>
            </a:pPr>
            <a:r>
              <a:rPr lang="vi-VN" sz="2400" dirty="0" smtClean="0">
                <a:latin typeface="+mj-lt"/>
              </a:rPr>
              <a:t>Các xét nghiệm phát hiện vi khuẩn hay virus gây viêm cơ tim cấp: Soi hoặc cấy dịch/máu, PCR virus gây viêm cơ tim.</a:t>
            </a:r>
          </a:p>
          <a:p>
            <a:pPr marL="514350" indent="-514350">
              <a:buFont typeface="+mj-lt"/>
              <a:buAutoNum type="alphaLcParenR" startAt="6"/>
            </a:pPr>
            <a:r>
              <a:rPr lang="vi-VN" sz="2400" dirty="0" smtClean="0">
                <a:latin typeface="+mj-lt"/>
              </a:rPr>
              <a:t>Thông tin đánh giá mạch vành</a:t>
            </a:r>
          </a:p>
          <a:p>
            <a:pPr lvl="1">
              <a:buFontTx/>
              <a:buChar char="-"/>
            </a:pPr>
            <a:r>
              <a:rPr lang="vi-VN" sz="2400" dirty="0" smtClean="0">
                <a:latin typeface="+mj-lt"/>
              </a:rPr>
              <a:t>Đánh giá tưới máu mạch vành.</a:t>
            </a:r>
          </a:p>
          <a:p>
            <a:pPr lvl="1">
              <a:buFontTx/>
              <a:buChar char="-"/>
            </a:pPr>
            <a:r>
              <a:rPr lang="vi-VN" sz="2400" dirty="0" smtClean="0">
                <a:latin typeface="+mj-lt"/>
              </a:rPr>
              <a:t> Có biện pháp tái tưới máu sớm khi có chỉ định</a:t>
            </a:r>
            <a:endParaRPr lang="vi-VN" sz="2400" dirty="0">
              <a:latin typeface="+mj-lt"/>
            </a:endParaRPr>
          </a:p>
        </p:txBody>
      </p:sp>
    </p:spTree>
    <p:extLst>
      <p:ext uri="{BB962C8B-B14F-4D97-AF65-F5344CB8AC3E}">
        <p14:creationId xmlns:p14="http://schemas.microsoft.com/office/powerpoint/2010/main" val="10881292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fade">
                                      <p:cBhvr>
                                        <p:cTn id="68" dur="1000"/>
                                        <p:tgtEl>
                                          <p:spTgt spid="3">
                                            <p:txEl>
                                              <p:pRg st="11" end="11"/>
                                            </p:txEl>
                                          </p:spTgt>
                                        </p:tgtEl>
                                      </p:cBhvr>
                                    </p:animEffect>
                                    <p:anim calcmode="lin" valueType="num">
                                      <p:cBhvr>
                                        <p:cTn id="6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6700" y="1356014"/>
            <a:ext cx="8229600" cy="792088"/>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b="1" dirty="0" smtClean="0">
                <a:solidFill>
                  <a:srgbClr val="221F20"/>
                </a:solidFill>
                <a:latin typeface="times new roman"/>
              </a:rPr>
              <a:t>4. Chẩn đoán mức độ</a:t>
            </a:r>
            <a:r>
              <a:rPr lang="vi-VN" sz="2800" dirty="0" smtClean="0">
                <a:solidFill>
                  <a:srgbClr val="221F20"/>
                </a:solidFill>
                <a:latin typeface="times new roman"/>
              </a:rPr>
              <a:t>:Tiêu chuẩn của ACC/AHA 2007 </a:t>
            </a:r>
            <a:endParaRPr lang="en-US" sz="2800" dirty="0"/>
          </a:p>
        </p:txBody>
      </p:sp>
      <p:sp>
        <p:nvSpPr>
          <p:cNvPr id="4" name="Content Placeholder 2"/>
          <p:cNvSpPr txBox="1">
            <a:spLocks/>
          </p:cNvSpPr>
          <p:nvPr/>
        </p:nvSpPr>
        <p:spPr>
          <a:xfrm>
            <a:off x="76200" y="2246070"/>
            <a:ext cx="2743200" cy="403244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600" dirty="0" smtClean="0">
                <a:solidFill>
                  <a:schemeClr val="accent6"/>
                </a:solidFill>
                <a:latin typeface="times new roman"/>
              </a:rPr>
              <a:t>a) </a:t>
            </a:r>
            <a:r>
              <a:rPr lang="vi-VN" sz="2600" b="1" dirty="0" smtClean="0">
                <a:solidFill>
                  <a:schemeClr val="accent6"/>
                </a:solidFill>
                <a:latin typeface="times new roman"/>
              </a:rPr>
              <a:t>Tiền sốc</a:t>
            </a:r>
            <a:r>
              <a:rPr lang="vi-VN" sz="2600" b="1" dirty="0" smtClean="0">
                <a:solidFill>
                  <a:srgbClr val="221F20"/>
                </a:solidFill>
                <a:latin typeface="times new roman"/>
              </a:rPr>
              <a:t> </a:t>
            </a:r>
            <a:r>
              <a:rPr lang="vi-VN" sz="2600" dirty="0" smtClean="0"/>
              <a:t/>
            </a:r>
            <a:br>
              <a:rPr lang="vi-VN" sz="2600" dirty="0" smtClean="0"/>
            </a:br>
            <a:r>
              <a:rPr lang="vi-VN" sz="2600" dirty="0" smtClean="0">
                <a:solidFill>
                  <a:srgbClr val="221F20"/>
                </a:solidFill>
                <a:latin typeface="times new roman"/>
              </a:rPr>
              <a:t>- Áp lực mao mạch phổi bít trên 15mmHg. </a:t>
            </a:r>
            <a:r>
              <a:rPr lang="vi-VN" sz="2600" dirty="0" smtClean="0"/>
              <a:t/>
            </a:r>
            <a:br>
              <a:rPr lang="vi-VN" sz="2600" dirty="0" smtClean="0"/>
            </a:br>
            <a:r>
              <a:rPr lang="vi-VN" sz="2600" dirty="0" smtClean="0"/>
              <a:t/>
            </a:r>
            <a:br>
              <a:rPr lang="vi-VN" sz="2600" dirty="0" smtClean="0"/>
            </a:br>
            <a:r>
              <a:rPr lang="vi-VN" sz="2600" dirty="0" smtClean="0">
                <a:solidFill>
                  <a:srgbClr val="221F20"/>
                </a:solidFill>
                <a:latin typeface="times new roman"/>
              </a:rPr>
              <a:t>- Huyết áp tâm thu trên 100mmHg. </a:t>
            </a:r>
            <a:r>
              <a:rPr lang="vi-VN" sz="2600" dirty="0" smtClean="0"/>
              <a:t/>
            </a:r>
            <a:br>
              <a:rPr lang="vi-VN" sz="2600" dirty="0" smtClean="0"/>
            </a:br>
            <a:r>
              <a:rPr lang="vi-VN" sz="2600" dirty="0" smtClean="0"/>
              <a:t/>
            </a:r>
            <a:br>
              <a:rPr lang="vi-VN" sz="2600" dirty="0" smtClean="0"/>
            </a:br>
            <a:r>
              <a:rPr lang="vi-VN" sz="2600" dirty="0" smtClean="0">
                <a:solidFill>
                  <a:srgbClr val="221F20"/>
                </a:solidFill>
                <a:latin typeface="times new roman"/>
              </a:rPr>
              <a:t>- Chỉ số tim dưới 2,5l/ph/m2 da. </a:t>
            </a:r>
            <a:r>
              <a:rPr lang="vi-VN" sz="2600" dirty="0" smtClean="0"/>
              <a:t/>
            </a:r>
            <a:br>
              <a:rPr lang="vi-VN" sz="2600" dirty="0" smtClean="0"/>
            </a:br>
            <a:r>
              <a:rPr lang="vi-VN" sz="2600" dirty="0" smtClean="0"/>
              <a:t/>
            </a:r>
            <a:br>
              <a:rPr lang="vi-VN" sz="2600" dirty="0" smtClean="0"/>
            </a:br>
            <a:r>
              <a:rPr lang="vi-VN" sz="2600" dirty="0" smtClean="0"/>
              <a:t/>
            </a:r>
            <a:br>
              <a:rPr lang="vi-VN" sz="2600" dirty="0" smtClean="0"/>
            </a:br>
            <a:endParaRPr lang="en-US" sz="2600" dirty="0"/>
          </a:p>
        </p:txBody>
      </p:sp>
      <p:sp>
        <p:nvSpPr>
          <p:cNvPr id="5" name="TextBox 4"/>
          <p:cNvSpPr txBox="1"/>
          <p:nvPr/>
        </p:nvSpPr>
        <p:spPr>
          <a:xfrm>
            <a:off x="2895600" y="2246070"/>
            <a:ext cx="2971800" cy="4493538"/>
          </a:xfrm>
          <a:prstGeom prst="rect">
            <a:avLst/>
          </a:prstGeom>
          <a:noFill/>
        </p:spPr>
        <p:txBody>
          <a:bodyPr wrap="square" rtlCol="0">
            <a:spAutoFit/>
          </a:bodyPr>
          <a:lstStyle/>
          <a:p>
            <a:r>
              <a:rPr lang="vi-VN" sz="2600" b="1" dirty="0">
                <a:solidFill>
                  <a:schemeClr val="accent6"/>
                </a:solidFill>
                <a:latin typeface="times new roman"/>
              </a:rPr>
              <a:t>b) Sốc tim</a:t>
            </a:r>
            <a:r>
              <a:rPr lang="vi-VN" sz="2600" b="1" dirty="0">
                <a:solidFill>
                  <a:srgbClr val="221F20"/>
                </a:solidFill>
                <a:latin typeface="times new roman"/>
              </a:rPr>
              <a:t> </a:t>
            </a:r>
            <a:r>
              <a:rPr lang="vi-VN" sz="2600" dirty="0">
                <a:solidFill>
                  <a:prstClr val="black"/>
                </a:solidFill>
              </a:rPr>
              <a:t/>
            </a:r>
            <a:br>
              <a:rPr lang="vi-VN" sz="2600" dirty="0">
                <a:solidFill>
                  <a:prstClr val="black"/>
                </a:solidFill>
              </a:rPr>
            </a:br>
            <a:r>
              <a:rPr lang="vi-VN" sz="2600" dirty="0">
                <a:solidFill>
                  <a:srgbClr val="221F20"/>
                </a:solidFill>
                <a:latin typeface="times new roman"/>
              </a:rPr>
              <a:t>- Áp lực mao mạch phổi bít trên 15mmHg. </a:t>
            </a:r>
            <a:r>
              <a:rPr lang="vi-VN" sz="2600" dirty="0">
                <a:solidFill>
                  <a:prstClr val="black"/>
                </a:solidFill>
              </a:rPr>
              <a:t/>
            </a:r>
            <a:br>
              <a:rPr lang="vi-VN" sz="2600" dirty="0">
                <a:solidFill>
                  <a:prstClr val="black"/>
                </a:solidFill>
              </a:rPr>
            </a:br>
            <a:r>
              <a:rPr lang="vi-VN" sz="2600" dirty="0">
                <a:solidFill>
                  <a:prstClr val="black"/>
                </a:solidFill>
              </a:rPr>
              <a:t/>
            </a:r>
            <a:br>
              <a:rPr lang="vi-VN" sz="2600" dirty="0">
                <a:solidFill>
                  <a:prstClr val="black"/>
                </a:solidFill>
              </a:rPr>
            </a:br>
            <a:r>
              <a:rPr lang="vi-VN" sz="2600" dirty="0">
                <a:solidFill>
                  <a:srgbClr val="221F20"/>
                </a:solidFill>
                <a:latin typeface="times new roman"/>
              </a:rPr>
              <a:t>- Huyết áp tâm thu dưới 90mmHg. </a:t>
            </a:r>
            <a:r>
              <a:rPr lang="vi-VN" sz="2600" dirty="0">
                <a:solidFill>
                  <a:prstClr val="black"/>
                </a:solidFill>
              </a:rPr>
              <a:t/>
            </a:r>
            <a:br>
              <a:rPr lang="vi-VN" sz="2600" dirty="0">
                <a:solidFill>
                  <a:prstClr val="black"/>
                </a:solidFill>
              </a:rPr>
            </a:br>
            <a:r>
              <a:rPr lang="vi-VN" sz="2600" dirty="0">
                <a:solidFill>
                  <a:prstClr val="black"/>
                </a:solidFill>
              </a:rPr>
              <a:t/>
            </a:r>
            <a:br>
              <a:rPr lang="vi-VN" sz="2600" dirty="0">
                <a:solidFill>
                  <a:prstClr val="black"/>
                </a:solidFill>
              </a:rPr>
            </a:br>
            <a:r>
              <a:rPr lang="vi-VN" sz="2600" dirty="0">
                <a:solidFill>
                  <a:srgbClr val="221F20"/>
                </a:solidFill>
                <a:latin typeface="times new roman"/>
              </a:rPr>
              <a:t>- Chỉ số tim dưới 2,5l/ph/m2 da. </a:t>
            </a:r>
            <a:r>
              <a:rPr lang="vi-VN" sz="2600" dirty="0">
                <a:solidFill>
                  <a:prstClr val="black"/>
                </a:solidFill>
              </a:rPr>
              <a:t/>
            </a:r>
            <a:br>
              <a:rPr lang="vi-VN" sz="2600" dirty="0">
                <a:solidFill>
                  <a:prstClr val="black"/>
                </a:solidFill>
              </a:rPr>
            </a:br>
            <a:endParaRPr lang="en-US" sz="2600" dirty="0"/>
          </a:p>
        </p:txBody>
      </p:sp>
      <p:sp>
        <p:nvSpPr>
          <p:cNvPr id="6" name="TextBox 5"/>
          <p:cNvSpPr txBox="1"/>
          <p:nvPr/>
        </p:nvSpPr>
        <p:spPr>
          <a:xfrm>
            <a:off x="6248400" y="2246070"/>
            <a:ext cx="2895600" cy="2893100"/>
          </a:xfrm>
          <a:prstGeom prst="rect">
            <a:avLst/>
          </a:prstGeom>
          <a:noFill/>
        </p:spPr>
        <p:txBody>
          <a:bodyPr wrap="square" rtlCol="0">
            <a:spAutoFit/>
          </a:bodyPr>
          <a:lstStyle/>
          <a:p>
            <a:pPr lvl="0">
              <a:spcBef>
                <a:spcPct val="20000"/>
              </a:spcBef>
            </a:pPr>
            <a:r>
              <a:rPr lang="vi-VN" sz="2600" b="1" dirty="0">
                <a:solidFill>
                  <a:schemeClr val="accent6"/>
                </a:solidFill>
                <a:latin typeface="times new roman"/>
              </a:rPr>
              <a:t>c) Sốc tim điển hình</a:t>
            </a:r>
            <a:r>
              <a:rPr lang="vi-VN" sz="2600" dirty="0">
                <a:solidFill>
                  <a:schemeClr val="accent6"/>
                </a:solidFill>
                <a:latin typeface="times new roman"/>
              </a:rPr>
              <a:t> </a:t>
            </a:r>
            <a:r>
              <a:rPr lang="vi-VN" sz="2600" dirty="0">
                <a:solidFill>
                  <a:schemeClr val="accent6"/>
                </a:solidFill>
              </a:rPr>
              <a:t/>
            </a:r>
            <a:br>
              <a:rPr lang="vi-VN" sz="2600" dirty="0">
                <a:solidFill>
                  <a:schemeClr val="accent6"/>
                </a:solidFill>
              </a:rPr>
            </a:br>
            <a:r>
              <a:rPr lang="vi-VN" sz="2600" dirty="0">
                <a:solidFill>
                  <a:srgbClr val="221F20"/>
                </a:solidFill>
                <a:latin typeface="times new roman"/>
              </a:rPr>
              <a:t>- Chỉ số tim dưới 2 l/ph/m2 da. </a:t>
            </a:r>
            <a:r>
              <a:rPr lang="vi-VN" sz="2600" dirty="0">
                <a:solidFill>
                  <a:prstClr val="black"/>
                </a:solidFill>
              </a:rPr>
              <a:t/>
            </a:r>
            <a:br>
              <a:rPr lang="vi-VN" sz="2600" dirty="0">
                <a:solidFill>
                  <a:prstClr val="black"/>
                </a:solidFill>
              </a:rPr>
            </a:br>
            <a:r>
              <a:rPr lang="vi-VN" sz="2600" dirty="0">
                <a:solidFill>
                  <a:srgbClr val="221F20"/>
                </a:solidFill>
                <a:latin typeface="times new roman"/>
              </a:rPr>
              <a:t>- Áp lực mao mạch phổi bít trên 20mmH</a:t>
            </a:r>
            <a:endParaRPr lang="en-US" sz="2600" dirty="0">
              <a:solidFill>
                <a:prstClr val="black"/>
              </a:solidFill>
            </a:endParaRPr>
          </a:p>
        </p:txBody>
      </p:sp>
      <p:sp>
        <p:nvSpPr>
          <p:cNvPr id="2" name="TextBox 1"/>
          <p:cNvSpPr txBox="1"/>
          <p:nvPr/>
        </p:nvSpPr>
        <p:spPr>
          <a:xfrm>
            <a:off x="1074890" y="0"/>
            <a:ext cx="6048672" cy="769441"/>
          </a:xfrm>
          <a:prstGeom prst="rect">
            <a:avLst/>
          </a:prstGeom>
          <a:noFill/>
        </p:spPr>
        <p:txBody>
          <a:bodyPr wrap="square" rtlCol="0">
            <a:spAutoFit/>
          </a:bodyPr>
          <a:lstStyle/>
          <a:p>
            <a:pPr algn="ctr"/>
            <a:r>
              <a:rPr lang="vi-VN" sz="4400" b="1" dirty="0" smtClean="0">
                <a:solidFill>
                  <a:srgbClr val="FF0000"/>
                </a:solidFill>
                <a:latin typeface="+mj-lt"/>
              </a:rPr>
              <a:t>IV. CHẨN ĐOÁN</a:t>
            </a:r>
            <a:endParaRPr lang="vi-VN" sz="4400" b="1" dirty="0">
              <a:solidFill>
                <a:srgbClr val="FF0000"/>
              </a:solidFill>
              <a:latin typeface="+mj-lt"/>
            </a:endParaRPr>
          </a:p>
        </p:txBody>
      </p:sp>
    </p:spTree>
    <p:extLst>
      <p:ext uri="{BB962C8B-B14F-4D97-AF65-F5344CB8AC3E}">
        <p14:creationId xmlns:p14="http://schemas.microsoft.com/office/powerpoint/2010/main" val="2378932004"/>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927"/>
            <a:ext cx="8229600" cy="970801"/>
          </a:xfrm>
        </p:spPr>
        <p:txBody>
          <a:bodyPr>
            <a:normAutofit/>
          </a:bodyPr>
          <a:lstStyle/>
          <a:p>
            <a:r>
              <a:rPr lang="vi-VN" b="1" dirty="0" smtClean="0">
                <a:solidFill>
                  <a:srgbClr val="FF0000"/>
                </a:solidFill>
              </a:rPr>
              <a:t>V. XỬ TRÍ</a:t>
            </a:r>
            <a:endParaRPr lang="vi-VN" b="1" dirty="0">
              <a:solidFill>
                <a:srgbClr val="FF0000"/>
              </a:solidFill>
            </a:endParaRPr>
          </a:p>
        </p:txBody>
      </p:sp>
      <p:sp>
        <p:nvSpPr>
          <p:cNvPr id="3" name="Content Placeholder 2"/>
          <p:cNvSpPr>
            <a:spLocks noGrp="1"/>
          </p:cNvSpPr>
          <p:nvPr>
            <p:ph idx="1"/>
          </p:nvPr>
        </p:nvSpPr>
        <p:spPr>
          <a:xfrm>
            <a:off x="107504" y="908720"/>
            <a:ext cx="5616624" cy="5832648"/>
          </a:xfrm>
        </p:spPr>
        <p:txBody>
          <a:bodyPr>
            <a:normAutofit lnSpcReduction="10000"/>
          </a:bodyPr>
          <a:lstStyle/>
          <a:p>
            <a:pPr marL="0" indent="0">
              <a:buNone/>
            </a:pPr>
            <a:r>
              <a:rPr lang="vi-VN" sz="2800" b="1" dirty="0" smtClean="0">
                <a:solidFill>
                  <a:srgbClr val="221F20"/>
                </a:solidFill>
                <a:latin typeface="times new roman"/>
              </a:rPr>
              <a:t>1. Nguyên </a:t>
            </a:r>
            <a:r>
              <a:rPr lang="vi-VN" sz="2800" b="1" dirty="0">
                <a:solidFill>
                  <a:srgbClr val="221F20"/>
                </a:solidFill>
                <a:latin typeface="times new roman"/>
              </a:rPr>
              <a:t>tắc chung</a:t>
            </a:r>
            <a:r>
              <a:rPr lang="vi-VN" sz="2600" b="1" dirty="0">
                <a:solidFill>
                  <a:srgbClr val="221F20"/>
                </a:solidFill>
                <a:latin typeface="times new roman"/>
              </a:rPr>
              <a:t> </a:t>
            </a:r>
            <a:r>
              <a:rPr lang="vi-VN" sz="2600" dirty="0"/>
              <a:t/>
            </a:r>
            <a:br>
              <a:rPr lang="vi-VN" sz="2600" dirty="0"/>
            </a:br>
            <a:r>
              <a:rPr lang="vi-VN" sz="2600" b="1" dirty="0">
                <a:solidFill>
                  <a:srgbClr val="221F20"/>
                </a:solidFill>
                <a:latin typeface="times new roman"/>
              </a:rPr>
              <a:t>- </a:t>
            </a:r>
            <a:r>
              <a:rPr lang="vi-VN" sz="2600" dirty="0">
                <a:solidFill>
                  <a:srgbClr val="221F20"/>
                </a:solidFill>
                <a:latin typeface="times new roman"/>
              </a:rPr>
              <a:t>Giai đoạn sớm, hỗ trợ huyết động để phòng ngừa các rối loạn và suy chức năng cơ </a:t>
            </a:r>
            <a:r>
              <a:rPr lang="vi-VN" sz="2600" dirty="0" smtClean="0">
                <a:solidFill>
                  <a:srgbClr val="221F20"/>
                </a:solidFill>
                <a:latin typeface="times new roman"/>
              </a:rPr>
              <a:t>quan, giải </a:t>
            </a:r>
            <a:r>
              <a:rPr lang="vi-VN" sz="2600" dirty="0">
                <a:solidFill>
                  <a:srgbClr val="221F20"/>
                </a:solidFill>
                <a:latin typeface="times new roman"/>
              </a:rPr>
              <a:t>quyết nguyên nhân gây </a:t>
            </a:r>
            <a:r>
              <a:rPr lang="vi-VN" sz="2600" dirty="0" smtClean="0">
                <a:solidFill>
                  <a:srgbClr val="221F20"/>
                </a:solidFill>
                <a:latin typeface="times new roman"/>
              </a:rPr>
              <a:t>sốc tim.</a:t>
            </a:r>
            <a:r>
              <a:rPr lang="vi-VN" sz="2600" dirty="0"/>
              <a:t/>
            </a:r>
            <a:br>
              <a:rPr lang="vi-VN" sz="2600" dirty="0"/>
            </a:br>
            <a:r>
              <a:rPr lang="vi-VN" sz="2600" dirty="0">
                <a:solidFill>
                  <a:srgbClr val="221F20"/>
                </a:solidFill>
                <a:latin typeface="times new roman"/>
              </a:rPr>
              <a:t>+ Hỗ trợ chức năng tim: Tim phổi nhân tạo tại </a:t>
            </a:r>
            <a:r>
              <a:rPr lang="vi-VN" sz="2600" dirty="0" smtClean="0">
                <a:solidFill>
                  <a:srgbClr val="221F20"/>
                </a:solidFill>
                <a:latin typeface="times new roman"/>
              </a:rPr>
              <a:t>giừơng, </a:t>
            </a:r>
            <a:r>
              <a:rPr lang="vi-VN" sz="2600" dirty="0">
                <a:solidFill>
                  <a:srgbClr val="221F20"/>
                </a:solidFill>
                <a:latin typeface="times new roman"/>
              </a:rPr>
              <a:t>bơm bóng ngược dòng động mạch chủ hoặc thiết bị hỗ trợ thất trái. </a:t>
            </a:r>
            <a:r>
              <a:rPr lang="vi-VN" sz="2600" dirty="0"/>
              <a:t/>
            </a:r>
            <a:br>
              <a:rPr lang="vi-VN" sz="2600" dirty="0"/>
            </a:br>
            <a:r>
              <a:rPr lang="vi-VN" sz="2600" dirty="0">
                <a:solidFill>
                  <a:srgbClr val="221F20"/>
                </a:solidFill>
                <a:latin typeface="times new roman"/>
              </a:rPr>
              <a:t>+ Hồi sức cơ bản: điều chỉnh các rối loạn do sốc tim gây nên như suy hô hấp, suy thận... </a:t>
            </a:r>
            <a:r>
              <a:rPr lang="vi-VN" sz="2600" dirty="0"/>
              <a:t/>
            </a:r>
            <a:br>
              <a:rPr lang="vi-VN" sz="2600" dirty="0"/>
            </a:br>
            <a:r>
              <a:rPr lang="vi-VN" sz="2600" dirty="0">
                <a:solidFill>
                  <a:srgbClr val="221F20"/>
                </a:solidFill>
                <a:latin typeface="times new roman"/>
              </a:rPr>
              <a:t>- Giai đoạn giải quyết nguyên nhân nhanh chóng để đảo ngược tình trạng sốc tim. </a:t>
            </a:r>
            <a:endParaRPr lang="en-US" sz="2600" dirty="0"/>
          </a:p>
          <a:p>
            <a:endParaRPr lang="vi-VN"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1268760"/>
            <a:ext cx="3635896" cy="4536503"/>
          </a:xfrm>
          <a:prstGeom prst="rect">
            <a:avLst/>
          </a:prstGeom>
        </p:spPr>
      </p:pic>
    </p:spTree>
    <p:extLst>
      <p:ext uri="{BB962C8B-B14F-4D97-AF65-F5344CB8AC3E}">
        <p14:creationId xmlns:p14="http://schemas.microsoft.com/office/powerpoint/2010/main" val="17660172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856"/>
            <a:ext cx="8229600" cy="880864"/>
          </a:xfrm>
        </p:spPr>
        <p:txBody>
          <a:bodyPr/>
          <a:lstStyle/>
          <a:p>
            <a:r>
              <a:rPr lang="vi-VN" b="1" dirty="0" smtClean="0">
                <a:solidFill>
                  <a:srgbClr val="FF0000"/>
                </a:solidFill>
              </a:rPr>
              <a:t>V. XỬ TRÍ</a:t>
            </a:r>
            <a:endParaRPr lang="vi-VN" b="1" dirty="0">
              <a:solidFill>
                <a:srgbClr val="FF0000"/>
              </a:solidFill>
            </a:endParaRPr>
          </a:p>
        </p:txBody>
      </p:sp>
      <p:sp>
        <p:nvSpPr>
          <p:cNvPr id="3" name="Content Placeholder 2"/>
          <p:cNvSpPr>
            <a:spLocks noGrp="1"/>
          </p:cNvSpPr>
          <p:nvPr>
            <p:ph idx="1"/>
          </p:nvPr>
        </p:nvSpPr>
        <p:spPr>
          <a:xfrm>
            <a:off x="0" y="764704"/>
            <a:ext cx="5868144" cy="5976664"/>
          </a:xfrm>
        </p:spPr>
        <p:txBody>
          <a:bodyPr>
            <a:normAutofit fontScale="85000" lnSpcReduction="10000"/>
          </a:bodyPr>
          <a:lstStyle/>
          <a:p>
            <a:pPr marL="0" indent="0">
              <a:buNone/>
            </a:pPr>
            <a:r>
              <a:rPr lang="vi-VN" b="1" dirty="0">
                <a:solidFill>
                  <a:srgbClr val="221F20"/>
                </a:solidFill>
                <a:latin typeface="times new roman"/>
              </a:rPr>
              <a:t> </a:t>
            </a:r>
            <a:r>
              <a:rPr lang="vi-VN" sz="3300" b="1" dirty="0" smtClean="0">
                <a:solidFill>
                  <a:srgbClr val="221F20"/>
                </a:solidFill>
                <a:latin typeface="times new roman"/>
              </a:rPr>
              <a:t>2. Xử </a:t>
            </a:r>
            <a:r>
              <a:rPr lang="vi-VN" sz="3300" b="1" dirty="0">
                <a:solidFill>
                  <a:srgbClr val="221F20"/>
                </a:solidFill>
                <a:latin typeface="times new roman"/>
              </a:rPr>
              <a:t>trí ban đầu và vận chuyển cấp cứu</a:t>
            </a:r>
            <a:r>
              <a:rPr lang="vi-VN" b="1" dirty="0">
                <a:solidFill>
                  <a:srgbClr val="221F20"/>
                </a:solidFill>
                <a:latin typeface="times new roman"/>
              </a:rPr>
              <a:t>  </a:t>
            </a:r>
            <a:endParaRPr lang="vi-VN" b="1" dirty="0" smtClean="0">
              <a:solidFill>
                <a:srgbClr val="221F20"/>
              </a:solidFill>
              <a:latin typeface="times new roman"/>
            </a:endParaRPr>
          </a:p>
          <a:p>
            <a:pPr marL="0" indent="0">
              <a:buNone/>
            </a:pPr>
            <a:r>
              <a:rPr lang="vi-VN" sz="3100" dirty="0" smtClean="0">
                <a:solidFill>
                  <a:srgbClr val="221F20"/>
                </a:solidFill>
                <a:latin typeface="times new roman"/>
              </a:rPr>
              <a:t>- Nhanh </a:t>
            </a:r>
            <a:r>
              <a:rPr lang="vi-VN" sz="3100" dirty="0">
                <a:solidFill>
                  <a:srgbClr val="221F20"/>
                </a:solidFill>
                <a:latin typeface="times new roman"/>
              </a:rPr>
              <a:t>chóng xác định tình trạng sốc tim của bệnh nhân, loại trừ các nguyên nhân khác gây ra huyết áp thấp. </a:t>
            </a:r>
            <a:r>
              <a:rPr lang="vi-VN" sz="3100" dirty="0"/>
              <a:t/>
            </a:r>
            <a:br>
              <a:rPr lang="vi-VN" sz="3100" dirty="0"/>
            </a:br>
            <a:r>
              <a:rPr lang="vi-VN" sz="3100" b="1" dirty="0">
                <a:solidFill>
                  <a:srgbClr val="221F20"/>
                </a:solidFill>
                <a:latin typeface="times new roman"/>
              </a:rPr>
              <a:t>- </a:t>
            </a:r>
            <a:r>
              <a:rPr lang="vi-VN" sz="3100" dirty="0">
                <a:solidFill>
                  <a:srgbClr val="221F20"/>
                </a:solidFill>
                <a:latin typeface="times new roman"/>
              </a:rPr>
              <a:t>Giảm tối đa các gắng sức: giảm đau, giảm căng thẳng lo âu. </a:t>
            </a:r>
            <a:r>
              <a:rPr lang="vi-VN" sz="3100" dirty="0"/>
              <a:t/>
            </a:r>
            <a:br>
              <a:rPr lang="vi-VN" sz="3100" dirty="0"/>
            </a:br>
            <a:r>
              <a:rPr lang="vi-VN" sz="3100" b="1" dirty="0">
                <a:solidFill>
                  <a:srgbClr val="221F20"/>
                </a:solidFill>
                <a:latin typeface="times new roman"/>
              </a:rPr>
              <a:t>- </a:t>
            </a:r>
            <a:r>
              <a:rPr lang="vi-VN" sz="3100" dirty="0">
                <a:solidFill>
                  <a:srgbClr val="221F20"/>
                </a:solidFill>
                <a:latin typeface="times new roman"/>
              </a:rPr>
              <a:t>Thiết lập đường truyền tĩnh mạch. </a:t>
            </a:r>
            <a:r>
              <a:rPr lang="vi-VN" sz="3100" dirty="0"/>
              <a:t/>
            </a:r>
            <a:br>
              <a:rPr lang="vi-VN" sz="3100" dirty="0"/>
            </a:br>
            <a:r>
              <a:rPr lang="vi-VN" sz="3100" b="1" dirty="0">
                <a:solidFill>
                  <a:srgbClr val="221F20"/>
                </a:solidFill>
                <a:latin typeface="times new roman"/>
              </a:rPr>
              <a:t>- </a:t>
            </a:r>
            <a:r>
              <a:rPr lang="vi-VN" sz="3100" dirty="0">
                <a:solidFill>
                  <a:srgbClr val="221F20"/>
                </a:solidFill>
                <a:latin typeface="times new roman"/>
              </a:rPr>
              <a:t>Hỗ trợ thở oxy (nếu có). </a:t>
            </a:r>
            <a:r>
              <a:rPr lang="vi-VN" sz="3100" dirty="0"/>
              <a:t/>
            </a:r>
            <a:br>
              <a:rPr lang="vi-VN" sz="3100" dirty="0"/>
            </a:br>
            <a:r>
              <a:rPr lang="vi-VN" sz="3100" b="1" dirty="0">
                <a:solidFill>
                  <a:srgbClr val="221F20"/>
                </a:solidFill>
                <a:latin typeface="times new roman"/>
              </a:rPr>
              <a:t>- </a:t>
            </a:r>
            <a:r>
              <a:rPr lang="vi-VN" sz="3100" dirty="0">
                <a:solidFill>
                  <a:srgbClr val="221F20"/>
                </a:solidFill>
                <a:latin typeface="times new roman"/>
              </a:rPr>
              <a:t>Làm điện tim, xác định chẩn đoán nhồi máu cơ tim cấp và xét chỉ định dùng thuốc tiêu sợi huyết nếu thời gian vận chuyển đến trung tâm can thiệp mạch gần nhất trên 3 giờ. </a:t>
            </a:r>
            <a:r>
              <a:rPr lang="vi-VN" sz="3100" dirty="0"/>
              <a:t/>
            </a:r>
            <a:br>
              <a:rPr lang="vi-VN" sz="3100" dirty="0"/>
            </a:br>
            <a:r>
              <a:rPr lang="vi-VN" sz="3100" b="1" dirty="0">
                <a:solidFill>
                  <a:srgbClr val="221F20"/>
                </a:solidFill>
                <a:latin typeface="times new roman"/>
              </a:rPr>
              <a:t>- </a:t>
            </a:r>
            <a:r>
              <a:rPr lang="vi-VN" sz="3100" dirty="0">
                <a:solidFill>
                  <a:srgbClr val="221F20"/>
                </a:solidFill>
                <a:latin typeface="times new roman"/>
              </a:rPr>
              <a:t>Vận chuyển bệnh nhân đến các trung tâm cấp cứu và hồi sức gần nhất.</a:t>
            </a:r>
            <a:r>
              <a:rPr lang="vi-VN" dirty="0">
                <a:solidFill>
                  <a:srgbClr val="221F20"/>
                </a:solidFill>
                <a:latin typeface="times new roman"/>
              </a:rPr>
              <a:t> </a:t>
            </a:r>
            <a:endParaRPr lang="en-US" dirty="0"/>
          </a:p>
          <a:p>
            <a:endParaRPr lang="vi-V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916832"/>
            <a:ext cx="3419872" cy="3960440"/>
          </a:xfrm>
          <a:prstGeom prst="rect">
            <a:avLst/>
          </a:prstGeom>
        </p:spPr>
      </p:pic>
    </p:spTree>
    <p:extLst>
      <p:ext uri="{BB962C8B-B14F-4D97-AF65-F5344CB8AC3E}">
        <p14:creationId xmlns:p14="http://schemas.microsoft.com/office/powerpoint/2010/main" val="14053698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980728"/>
            <a:ext cx="8964488" cy="6370975"/>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DANH SÁCH NHÓM</a:t>
            </a:r>
            <a:r>
              <a:rPr lang="en-US" sz="2800" dirty="0" smtClean="0">
                <a:solidFill>
                  <a:srgbClr val="FF0000"/>
                </a:solidFill>
                <a:latin typeface="Times New Roman" pitchFamily="18" charset="0"/>
                <a:cs typeface="Times New Roman" pitchFamily="18" charset="0"/>
              </a:rPr>
              <a:t>:</a:t>
            </a:r>
          </a:p>
          <a:p>
            <a:pPr marL="342900" indent="-342900">
              <a:buAutoNum type="arabicPeriod"/>
            </a:pPr>
            <a:r>
              <a:rPr lang="en-US" sz="2400" dirty="0" smtClean="0">
                <a:latin typeface="Times New Roman" pitchFamily="18" charset="0"/>
                <a:cs typeface="Times New Roman" pitchFamily="18" charset="0"/>
              </a:rPr>
              <a:t>NGUYỄN THỊ LOAN</a:t>
            </a:r>
          </a:p>
          <a:p>
            <a:pPr marL="342900" indent="-342900">
              <a:buAutoNum type="arabicPeriod"/>
            </a:pPr>
            <a:r>
              <a:rPr lang="en-US" sz="2400" dirty="0" smtClean="0">
                <a:latin typeface="Times New Roman" pitchFamily="18" charset="0"/>
                <a:cs typeface="Times New Roman" pitchFamily="18" charset="0"/>
              </a:rPr>
              <a:t>NGUYỄN THỊ TRÚC</a:t>
            </a:r>
          </a:p>
          <a:p>
            <a:pPr marL="342900" indent="-342900">
              <a:buAutoNum type="arabicPeriod"/>
            </a:pPr>
            <a:r>
              <a:rPr lang="en-US" sz="2400" dirty="0" smtClean="0">
                <a:latin typeface="Times New Roman" pitchFamily="18" charset="0"/>
                <a:cs typeface="Times New Roman" pitchFamily="18" charset="0"/>
              </a:rPr>
              <a:t>VÕ THỊ THƯƠNG</a:t>
            </a:r>
          </a:p>
          <a:p>
            <a:pPr marL="342900" indent="-342900">
              <a:buAutoNum type="arabicPeriod"/>
            </a:pPr>
            <a:r>
              <a:rPr lang="en-US" sz="2400" dirty="0" smtClean="0">
                <a:latin typeface="Times New Roman" pitchFamily="18" charset="0"/>
                <a:cs typeface="Times New Roman" pitchFamily="18" charset="0"/>
              </a:rPr>
              <a:t>Y MỪNG</a:t>
            </a:r>
          </a:p>
          <a:p>
            <a:pPr marL="342900" indent="-342900">
              <a:buAutoNum type="arabicPeriod"/>
            </a:pPr>
            <a:r>
              <a:rPr lang="en-US" sz="2400" dirty="0" smtClean="0">
                <a:latin typeface="Times New Roman" pitchFamily="18" charset="0"/>
                <a:cs typeface="Times New Roman" pitchFamily="18" charset="0"/>
              </a:rPr>
              <a:t>PHẠM THỊ ÁNH HỒNG</a:t>
            </a:r>
          </a:p>
          <a:p>
            <a:pPr marL="342900" indent="-342900">
              <a:buAutoNum type="arabicPeriod"/>
            </a:pPr>
            <a:r>
              <a:rPr lang="en-US" sz="2400" dirty="0" smtClean="0">
                <a:latin typeface="Times New Roman" pitchFamily="18" charset="0"/>
                <a:cs typeface="Times New Roman" pitchFamily="18" charset="0"/>
              </a:rPr>
              <a:t>NGÔ HÀ NGỌC HUYỀN</a:t>
            </a:r>
          </a:p>
          <a:p>
            <a:pPr marL="342900" indent="-342900">
              <a:buAutoNum type="arabicPeriod"/>
            </a:pPr>
            <a:r>
              <a:rPr lang="en-US" sz="2400" dirty="0" smtClean="0">
                <a:latin typeface="Times New Roman" pitchFamily="18" charset="0"/>
                <a:cs typeface="Times New Roman" pitchFamily="18" charset="0"/>
              </a:rPr>
              <a:t>NGUYỄN THỊ HOÀI THƯƠNG</a:t>
            </a:r>
          </a:p>
          <a:p>
            <a:pPr marL="342900" indent="-342900">
              <a:buAutoNum type="arabicPeriod"/>
            </a:pPr>
            <a:r>
              <a:rPr lang="en-US" sz="2400" dirty="0" smtClean="0">
                <a:latin typeface="Times New Roman" pitchFamily="18" charset="0"/>
                <a:cs typeface="Times New Roman" pitchFamily="18" charset="0"/>
              </a:rPr>
              <a:t>NGUYỄN THỊ THÚY DIỆU</a:t>
            </a:r>
          </a:p>
          <a:p>
            <a:pPr marL="342900" indent="-342900">
              <a:buAutoNum type="arabicPeriod"/>
            </a:pPr>
            <a:r>
              <a:rPr lang="en-US" sz="2400" dirty="0" smtClean="0">
                <a:latin typeface="Times New Roman" pitchFamily="18" charset="0"/>
                <a:cs typeface="Times New Roman" pitchFamily="18" charset="0"/>
              </a:rPr>
              <a:t>NGÔ THỊ TRANG</a:t>
            </a:r>
          </a:p>
          <a:p>
            <a:pPr marL="342900" indent="-342900">
              <a:buAutoNum type="arabicPeriod"/>
            </a:pPr>
            <a:r>
              <a:rPr lang="en-US" sz="2400" dirty="0" smtClean="0">
                <a:latin typeface="Times New Roman" pitchFamily="18" charset="0"/>
                <a:cs typeface="Times New Roman" pitchFamily="18" charset="0"/>
              </a:rPr>
              <a:t>PHẠM THỊ YẾN NHI</a:t>
            </a:r>
          </a:p>
          <a:p>
            <a:pPr marL="342900" indent="-342900">
              <a:buAutoNum type="arabicPeriod"/>
            </a:pPr>
            <a:r>
              <a:rPr lang="en-US" sz="2400" dirty="0" smtClean="0">
                <a:latin typeface="Times New Roman" pitchFamily="18" charset="0"/>
                <a:cs typeface="Times New Roman" pitchFamily="18" charset="0"/>
              </a:rPr>
              <a:t>ĐẶNG THỊ HỒNG LÃNH</a:t>
            </a:r>
          </a:p>
          <a:p>
            <a:pPr marL="342900" indent="-342900">
              <a:buAutoNum type="arabicPeriod"/>
            </a:pPr>
            <a:r>
              <a:rPr lang="en-US" sz="2400" dirty="0" smtClean="0">
                <a:latin typeface="Times New Roman" pitchFamily="18" charset="0"/>
                <a:cs typeface="Times New Roman" pitchFamily="18" charset="0"/>
              </a:rPr>
              <a:t>ĐÀO THỊ THUẬN</a:t>
            </a:r>
          </a:p>
          <a:p>
            <a:pPr marL="342900" indent="-342900">
              <a:buAutoNum type="arabicPeriod"/>
            </a:pPr>
            <a:r>
              <a:rPr lang="en-US" sz="2400" dirty="0" smtClean="0">
                <a:latin typeface="Times New Roman" pitchFamily="18" charset="0"/>
                <a:cs typeface="Times New Roman" pitchFamily="18" charset="0"/>
              </a:rPr>
              <a:t>NGUYỄN THỊ THỦY</a:t>
            </a:r>
          </a:p>
          <a:p>
            <a:pPr marL="342900" indent="-342900">
              <a:buAutoNum type="arabicPeriod"/>
            </a:pPr>
            <a:r>
              <a:rPr lang="en-US" sz="2400" dirty="0" smtClean="0">
                <a:latin typeface="Times New Roman" pitchFamily="18" charset="0"/>
                <a:cs typeface="Times New Roman" pitchFamily="18" charset="0"/>
              </a:rPr>
              <a:t>NGUYỄN THỊ PHÁT</a:t>
            </a:r>
          </a:p>
          <a:p>
            <a:pPr marL="342900" indent="-342900">
              <a:buAutoNum type="arabicPeriod"/>
            </a:pPr>
            <a:r>
              <a:rPr lang="en-US" sz="2400" dirty="0" smtClean="0">
                <a:latin typeface="Times New Roman" pitchFamily="18" charset="0"/>
                <a:cs typeface="Times New Roman" pitchFamily="18" charset="0"/>
              </a:rPr>
              <a:t>VÕ THỊ HỒNG THÚY</a:t>
            </a:r>
          </a:p>
          <a:p>
            <a:pPr marL="342900" indent="-342900">
              <a:buAutoNum type="arabicPeriod"/>
            </a:pPr>
            <a:endParaRPr lang="vi-VN" sz="2400" dirty="0">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8228"/>
            <a:ext cx="8208912" cy="952500"/>
          </a:xfrm>
          <a:prstGeom prst="rect">
            <a:avLst/>
          </a:prstGeom>
        </p:spPr>
      </p:pic>
    </p:spTree>
    <p:extLst>
      <p:ext uri="{BB962C8B-B14F-4D97-AF65-F5344CB8AC3E}">
        <p14:creationId xmlns:p14="http://schemas.microsoft.com/office/powerpoint/2010/main" val="1570510597"/>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692696"/>
          </a:xfrm>
        </p:spPr>
        <p:txBody>
          <a:bodyPr>
            <a:noAutofit/>
          </a:bodyPr>
          <a:lstStyle/>
          <a:p>
            <a:r>
              <a:rPr lang="vi-VN" b="1" dirty="0" smtClean="0">
                <a:solidFill>
                  <a:srgbClr val="FF0000"/>
                </a:solidFill>
              </a:rPr>
              <a:t>V. XỬ TRÍ</a:t>
            </a:r>
            <a:endParaRPr lang="vi-VN" b="1" dirty="0">
              <a:solidFill>
                <a:srgbClr val="FF0000"/>
              </a:solidFill>
            </a:endParaRPr>
          </a:p>
        </p:txBody>
      </p:sp>
      <p:sp>
        <p:nvSpPr>
          <p:cNvPr id="3" name="Content Placeholder 2"/>
          <p:cNvSpPr>
            <a:spLocks noGrp="1"/>
          </p:cNvSpPr>
          <p:nvPr>
            <p:ph idx="1"/>
          </p:nvPr>
        </p:nvSpPr>
        <p:spPr>
          <a:xfrm>
            <a:off x="31552" y="764704"/>
            <a:ext cx="8932936" cy="6119192"/>
          </a:xfrm>
        </p:spPr>
        <p:txBody>
          <a:bodyPr>
            <a:noAutofit/>
          </a:bodyPr>
          <a:lstStyle/>
          <a:p>
            <a:pPr marL="0" indent="0">
              <a:buNone/>
            </a:pPr>
            <a:r>
              <a:rPr lang="vi-VN" sz="2800" b="1" dirty="0" smtClean="0">
                <a:solidFill>
                  <a:srgbClr val="221F20"/>
                </a:solidFill>
                <a:latin typeface="+mj-lt"/>
              </a:rPr>
              <a:t>3. Xử trí tại bệnh viện</a:t>
            </a:r>
          </a:p>
          <a:p>
            <a:r>
              <a:rPr lang="vi-VN" sz="2600" b="1" i="1" dirty="0" smtClean="0">
                <a:solidFill>
                  <a:schemeClr val="accent6"/>
                </a:solidFill>
                <a:latin typeface="+mj-lt"/>
              </a:rPr>
              <a:t>Hỗ </a:t>
            </a:r>
            <a:r>
              <a:rPr lang="vi-VN" sz="2600" b="1" i="1" dirty="0">
                <a:solidFill>
                  <a:schemeClr val="accent6"/>
                </a:solidFill>
                <a:latin typeface="+mj-lt"/>
              </a:rPr>
              <a:t>trợ thông khí</a:t>
            </a:r>
            <a:r>
              <a:rPr lang="vi-VN" sz="2600" b="1" i="1" dirty="0">
                <a:solidFill>
                  <a:srgbClr val="221F20"/>
                </a:solidFill>
                <a:latin typeface="+mj-lt"/>
              </a:rPr>
              <a:t> </a:t>
            </a:r>
            <a:r>
              <a:rPr lang="vi-VN" sz="2600" dirty="0">
                <a:latin typeface="+mj-lt"/>
              </a:rPr>
              <a:t/>
            </a:r>
            <a:br>
              <a:rPr lang="vi-VN" sz="2600" dirty="0">
                <a:latin typeface="+mj-lt"/>
              </a:rPr>
            </a:br>
            <a:r>
              <a:rPr lang="vi-VN" sz="2600" b="1" dirty="0">
                <a:solidFill>
                  <a:srgbClr val="221F20"/>
                </a:solidFill>
                <a:latin typeface="+mj-lt"/>
              </a:rPr>
              <a:t>- </a:t>
            </a:r>
            <a:r>
              <a:rPr lang="vi-VN" sz="2600" dirty="0">
                <a:solidFill>
                  <a:srgbClr val="221F20"/>
                </a:solidFill>
                <a:latin typeface="+mj-lt"/>
              </a:rPr>
              <a:t>Oxy liệu pháp: hỗ trợ oxy nên được tiến hành ngay để tăng oxy vận chuyển và phòng ngừa tăng áp lực động mạch phổi.</a:t>
            </a:r>
            <a:r>
              <a:rPr lang="vi-VN" sz="2600" dirty="0">
                <a:latin typeface="+mj-lt"/>
              </a:rPr>
              <a:t/>
            </a:r>
            <a:br>
              <a:rPr lang="vi-VN" sz="2600" dirty="0">
                <a:latin typeface="+mj-lt"/>
              </a:rPr>
            </a:br>
            <a:r>
              <a:rPr lang="vi-VN" sz="2600" dirty="0">
                <a:solidFill>
                  <a:srgbClr val="221F20"/>
                </a:solidFill>
                <a:latin typeface="+mj-lt"/>
              </a:rPr>
              <a:t>- Thông khí nhân tạo: ưu tiên thông khí nhân tạo xâm nhập khi bệnh nhân sốc </a:t>
            </a:r>
            <a:r>
              <a:rPr lang="vi-VN" sz="2600" dirty="0" smtClean="0">
                <a:solidFill>
                  <a:srgbClr val="221F20"/>
                </a:solidFill>
                <a:latin typeface="+mj-lt"/>
              </a:rPr>
              <a:t>tim.</a:t>
            </a:r>
            <a:endParaRPr lang="vi-VN" sz="2600" dirty="0">
              <a:latin typeface="+mj-lt"/>
            </a:endParaRPr>
          </a:p>
          <a:p>
            <a:r>
              <a:rPr lang="vi-VN" sz="2600" b="1" i="1" dirty="0" smtClean="0">
                <a:solidFill>
                  <a:schemeClr val="accent6"/>
                </a:solidFill>
                <a:latin typeface="+mj-lt"/>
              </a:rPr>
              <a:t>Hồi </a:t>
            </a:r>
            <a:r>
              <a:rPr lang="vi-VN" sz="2600" b="1" i="1" dirty="0">
                <a:solidFill>
                  <a:schemeClr val="accent6"/>
                </a:solidFill>
                <a:latin typeface="+mj-lt"/>
              </a:rPr>
              <a:t>sức dịch</a:t>
            </a:r>
            <a:r>
              <a:rPr lang="vi-VN" sz="2600" b="1" i="1" dirty="0">
                <a:solidFill>
                  <a:srgbClr val="221F20"/>
                </a:solidFill>
                <a:latin typeface="+mj-lt"/>
              </a:rPr>
              <a:t> </a:t>
            </a:r>
            <a:endParaRPr lang="vi-VN" sz="2600" dirty="0">
              <a:latin typeface="+mj-lt"/>
            </a:endParaRPr>
          </a:p>
          <a:p>
            <a:pPr lvl="1"/>
            <a:r>
              <a:rPr lang="vi-VN" sz="2600" dirty="0" smtClean="0">
                <a:solidFill>
                  <a:srgbClr val="221F20"/>
                </a:solidFill>
                <a:latin typeface="+mj-lt"/>
              </a:rPr>
              <a:t>Hồi </a:t>
            </a:r>
            <a:r>
              <a:rPr lang="vi-VN" sz="2600" dirty="0">
                <a:solidFill>
                  <a:srgbClr val="221F20"/>
                </a:solidFill>
                <a:latin typeface="+mj-lt"/>
              </a:rPr>
              <a:t>sức dịch giúp cải thiện vi tuần hoàn và tăng cung lượng </a:t>
            </a:r>
            <a:r>
              <a:rPr lang="vi-VN" sz="2600" dirty="0" smtClean="0">
                <a:solidFill>
                  <a:srgbClr val="221F20"/>
                </a:solidFill>
                <a:latin typeface="+mj-lt"/>
              </a:rPr>
              <a:t>tim.</a:t>
            </a:r>
            <a:endParaRPr lang="vi-VN" sz="2600" dirty="0">
              <a:solidFill>
                <a:srgbClr val="221F20"/>
              </a:solidFill>
              <a:latin typeface="+mj-lt"/>
            </a:endParaRPr>
          </a:p>
          <a:p>
            <a:pPr lvl="1"/>
            <a:r>
              <a:rPr lang="vi-VN" sz="2600" dirty="0" smtClean="0">
                <a:solidFill>
                  <a:srgbClr val="221F20"/>
                </a:solidFill>
                <a:latin typeface="+mj-lt"/>
              </a:rPr>
              <a:t>Dịch </a:t>
            </a:r>
            <a:r>
              <a:rPr lang="vi-VN" sz="2600" dirty="0">
                <a:solidFill>
                  <a:srgbClr val="221F20"/>
                </a:solidFill>
                <a:latin typeface="+mj-lt"/>
              </a:rPr>
              <a:t>muối đẳng trương là lựa chọn đầu tiên với ưu điểm dễ dung nạp và giá thành </a:t>
            </a:r>
            <a:r>
              <a:rPr lang="vi-VN" sz="2600" dirty="0" smtClean="0">
                <a:solidFill>
                  <a:srgbClr val="221F20"/>
                </a:solidFill>
                <a:latin typeface="+mj-lt"/>
              </a:rPr>
              <a:t>rẻ.</a:t>
            </a:r>
            <a:endParaRPr lang="vi-VN" sz="2600" dirty="0">
              <a:solidFill>
                <a:srgbClr val="221F20"/>
              </a:solidFill>
              <a:latin typeface="+mj-lt"/>
            </a:endParaRPr>
          </a:p>
          <a:p>
            <a:pPr lvl="1"/>
            <a:r>
              <a:rPr lang="vi-VN" sz="2600" dirty="0" smtClean="0">
                <a:latin typeface="+mj-lt"/>
              </a:rPr>
              <a:t>Liệu </a:t>
            </a:r>
            <a:r>
              <a:rPr lang="vi-VN" sz="2600" dirty="0">
                <a:latin typeface="+mj-lt"/>
              </a:rPr>
              <a:t>pháp truyền dịch có thể nhắc lại khi nghi ngờ bệnh nhân thiếu dịch ở bệnh nhân sốc </a:t>
            </a:r>
            <a:r>
              <a:rPr lang="vi-VN" sz="2600" dirty="0" smtClean="0">
                <a:latin typeface="+mj-lt"/>
              </a:rPr>
              <a:t>tim</a:t>
            </a:r>
          </a:p>
          <a:p>
            <a:r>
              <a:rPr lang="vi-VN" sz="2600" b="1" i="1" dirty="0" smtClean="0">
                <a:solidFill>
                  <a:schemeClr val="accent6"/>
                </a:solidFill>
                <a:latin typeface="+mj-lt"/>
              </a:rPr>
              <a:t>Dùng thuốc vận mạch và trợ tim.</a:t>
            </a:r>
            <a:r>
              <a:rPr lang="vi-VN" sz="2600" dirty="0">
                <a:solidFill>
                  <a:srgbClr val="221F20"/>
                </a:solidFill>
                <a:latin typeface="+mj-lt"/>
              </a:rPr>
              <a:t> </a:t>
            </a:r>
            <a:endParaRPr lang="en-US" sz="2600" dirty="0">
              <a:latin typeface="+mj-lt"/>
            </a:endParaRPr>
          </a:p>
          <a:p>
            <a:endParaRPr lang="vi-VN" sz="2600" dirty="0">
              <a:latin typeface="+mj-lt"/>
            </a:endParaRPr>
          </a:p>
        </p:txBody>
      </p:sp>
    </p:spTree>
    <p:extLst>
      <p:ext uri="{BB962C8B-B14F-4D97-AF65-F5344CB8AC3E}">
        <p14:creationId xmlns:p14="http://schemas.microsoft.com/office/powerpoint/2010/main" val="39792736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1143000"/>
          </a:xfrm>
        </p:spPr>
        <p:txBody>
          <a:bodyPr/>
          <a:lstStyle/>
          <a:p>
            <a:r>
              <a:rPr lang="vi-VN" b="1" dirty="0" smtClean="0">
                <a:solidFill>
                  <a:srgbClr val="FF0000"/>
                </a:solidFill>
              </a:rPr>
              <a:t>VI. ĐIỀU TRỊ CHUNG</a:t>
            </a:r>
            <a:endParaRPr lang="vi-VN" b="1" dirty="0">
              <a:solidFill>
                <a:srgbClr val="FF0000"/>
              </a:solidFill>
            </a:endParaRPr>
          </a:p>
        </p:txBody>
      </p:sp>
      <p:sp>
        <p:nvSpPr>
          <p:cNvPr id="3" name="Content Placeholder 2"/>
          <p:cNvSpPr>
            <a:spLocks noGrp="1"/>
          </p:cNvSpPr>
          <p:nvPr>
            <p:ph idx="1"/>
          </p:nvPr>
        </p:nvSpPr>
        <p:spPr/>
        <p:txBody>
          <a:bodyPr>
            <a:normAutofit/>
          </a:bodyPr>
          <a:lstStyle/>
          <a:p>
            <a:r>
              <a:rPr lang="vi-VN" sz="2800" dirty="0">
                <a:latin typeface="+mj-lt"/>
              </a:rPr>
              <a:t>Nhiều biện pháp điều trị hỗ trợ cần được tiến hành nhanh </a:t>
            </a:r>
            <a:r>
              <a:rPr lang="vi-VN" sz="2800" dirty="0" smtClean="0">
                <a:latin typeface="+mj-lt"/>
              </a:rPr>
              <a:t>chóng. </a:t>
            </a:r>
            <a:r>
              <a:rPr lang="vi-VN" sz="2800" dirty="0">
                <a:latin typeface="+mj-lt"/>
              </a:rPr>
              <a:t>Nếu không có bằng chứng phù phổi cấp, bù dịch nên cho để loại trừ sốc do giảm thể tích. Trong trường hợp sốc thất phải, bù dịch được chỉ định và chống chỉ định với nitrat và morphin. </a:t>
            </a:r>
            <a:endParaRPr lang="en-US" sz="2800" dirty="0">
              <a:latin typeface="+mj-lt"/>
            </a:endParaRPr>
          </a:p>
          <a:p>
            <a:r>
              <a:rPr lang="vi-VN" sz="2800" dirty="0">
                <a:latin typeface="+mj-lt"/>
              </a:rPr>
              <a:t>Thở oxy và bảo vệ đường thở là quan trọng. Đặt nội khí quản và thở máy khi dùng thuốc an thần. Áp lực dương cuối thì thở ra gây giảm tiền tải và hậu tải.</a:t>
            </a:r>
            <a:endParaRPr lang="en-US" sz="2800" dirty="0">
              <a:latin typeface="+mj-lt"/>
            </a:endParaRPr>
          </a:p>
          <a:p>
            <a:endParaRPr lang="vi-VN" sz="2800" dirty="0">
              <a:latin typeface="+mj-lt"/>
            </a:endParaRPr>
          </a:p>
        </p:txBody>
      </p:sp>
    </p:spTree>
    <p:extLst>
      <p:ext uri="{BB962C8B-B14F-4D97-AF65-F5344CB8AC3E}">
        <p14:creationId xmlns:p14="http://schemas.microsoft.com/office/powerpoint/2010/main" val="2442407355"/>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0266685"/>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VII. BIẾN </a:t>
            </a:r>
            <a:r>
              <a:rPr lang="en-US" b="1" dirty="0" smtClean="0">
                <a:solidFill>
                  <a:srgbClr val="FF0000"/>
                </a:solidFill>
                <a:latin typeface="Times New Roman" panose="02020603050405020304" pitchFamily="18" charset="0"/>
                <a:cs typeface="Times New Roman" panose="02020603050405020304" pitchFamily="18" charset="0"/>
              </a:rPr>
              <a:t>CHỨNG</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err="1" smtClean="0">
                <a:solidFill>
                  <a:srgbClr val="3E3E3E"/>
                </a:solidFill>
                <a:latin typeface="Times New Roman" panose="02020603050405020304" pitchFamily="18" charset="0"/>
                <a:cs typeface="Times New Roman" panose="02020603050405020304" pitchFamily="18" charset="0"/>
              </a:rPr>
              <a:t>Suy</a:t>
            </a:r>
            <a:r>
              <a:rPr lang="en-US" sz="2800" dirty="0" smtClean="0">
                <a:solidFill>
                  <a:srgbClr val="3E3E3E"/>
                </a:solidFill>
                <a:latin typeface="Times New Roman" panose="02020603050405020304" pitchFamily="18" charset="0"/>
                <a:cs typeface="Times New Roman" panose="02020603050405020304" pitchFamily="18" charset="0"/>
              </a:rPr>
              <a:t> </a:t>
            </a:r>
            <a:r>
              <a:rPr lang="en-US" sz="2800" dirty="0" err="1">
                <a:solidFill>
                  <a:srgbClr val="3E3E3E"/>
                </a:solidFill>
                <a:latin typeface="Times New Roman" panose="02020603050405020304" pitchFamily="18" charset="0"/>
                <a:cs typeface="Times New Roman" panose="02020603050405020304" pitchFamily="18" charset="0"/>
              </a:rPr>
              <a:t>tim</a:t>
            </a:r>
            <a:r>
              <a:rPr lang="en-US" sz="2800" dirty="0">
                <a:solidFill>
                  <a:srgbClr val="3E3E3E"/>
                </a:solidFill>
                <a:latin typeface="Times New Roman" panose="02020603050405020304" pitchFamily="18" charset="0"/>
                <a:cs typeface="Times New Roman" panose="02020603050405020304" pitchFamily="18" charset="0"/>
              </a:rPr>
              <a:t> </a:t>
            </a:r>
            <a:r>
              <a:rPr lang="en-US" sz="2800" dirty="0" err="1">
                <a:solidFill>
                  <a:srgbClr val="3E3E3E"/>
                </a:solidFill>
                <a:latin typeface="Times New Roman" panose="02020603050405020304" pitchFamily="18" charset="0"/>
                <a:cs typeface="Times New Roman" panose="02020603050405020304" pitchFamily="18" charset="0"/>
              </a:rPr>
              <a:t>cấp</a:t>
            </a:r>
            <a:r>
              <a:rPr lang="en-US" sz="2800" dirty="0">
                <a:solidFill>
                  <a:srgbClr val="3E3E3E"/>
                </a:solidFill>
                <a:latin typeface="Times New Roman" panose="02020603050405020304" pitchFamily="18" charset="0"/>
                <a:cs typeface="Times New Roman" panose="02020603050405020304" pitchFamily="18" charset="0"/>
              </a:rPr>
              <a:t> </a:t>
            </a:r>
            <a:r>
              <a:rPr lang="en-US" sz="2800" dirty="0" err="1">
                <a:solidFill>
                  <a:srgbClr val="3E3E3E"/>
                </a:solidFill>
                <a:latin typeface="Times New Roman" panose="02020603050405020304" pitchFamily="18" charset="0"/>
                <a:cs typeface="Times New Roman" panose="02020603050405020304" pitchFamily="18" charset="0"/>
              </a:rPr>
              <a:t>tính</a:t>
            </a:r>
            <a:r>
              <a:rPr lang="en-US" sz="2800" dirty="0">
                <a:solidFill>
                  <a:srgbClr val="3E3E3E"/>
                </a:solidFill>
                <a:latin typeface="Times New Roman" panose="02020603050405020304" pitchFamily="18" charset="0"/>
                <a:cs typeface="Times New Roman" panose="02020603050405020304" pitchFamily="18" charset="0"/>
              </a:rPr>
              <a:t> </a:t>
            </a:r>
            <a:r>
              <a:rPr lang="en-US" sz="2800" dirty="0" err="1" smtClean="0">
                <a:solidFill>
                  <a:srgbClr val="3E3E3E"/>
                </a:solidFill>
                <a:latin typeface="Times New Roman" panose="02020603050405020304" pitchFamily="18" charset="0"/>
                <a:cs typeface="Times New Roman" panose="02020603050405020304" pitchFamily="18" charset="0"/>
              </a:rPr>
              <a:t>nặng</a:t>
            </a:r>
            <a:endParaRPr lang="en-US" sz="2800" dirty="0" smtClean="0">
              <a:solidFill>
                <a:srgbClr val="3E3E3E"/>
              </a:solidFill>
              <a:latin typeface="Times New Roman" panose="02020603050405020304" pitchFamily="18" charset="0"/>
              <a:cs typeface="Times New Roman" panose="02020603050405020304" pitchFamily="18" charset="0"/>
            </a:endParaRPr>
          </a:p>
          <a:p>
            <a:r>
              <a:rPr lang="en-US" sz="2800" dirty="0" err="1" smtClean="0">
                <a:solidFill>
                  <a:srgbClr val="3E3E3E"/>
                </a:solidFill>
                <a:latin typeface="Times New Roman" panose="02020603050405020304" pitchFamily="18" charset="0"/>
                <a:cs typeface="Times New Roman" panose="02020603050405020304" pitchFamily="18" charset="0"/>
              </a:rPr>
              <a:t>Suy</a:t>
            </a:r>
            <a:r>
              <a:rPr lang="en-US" sz="2800" dirty="0" smtClean="0">
                <a:solidFill>
                  <a:srgbClr val="3E3E3E"/>
                </a:solidFill>
                <a:latin typeface="Times New Roman" panose="02020603050405020304" pitchFamily="18" charset="0"/>
                <a:cs typeface="Times New Roman" panose="02020603050405020304" pitchFamily="18" charset="0"/>
              </a:rPr>
              <a:t> </a:t>
            </a:r>
            <a:r>
              <a:rPr lang="en-US" sz="2800" dirty="0" err="1">
                <a:solidFill>
                  <a:srgbClr val="3E3E3E"/>
                </a:solidFill>
                <a:latin typeface="Times New Roman" panose="02020603050405020304" pitchFamily="18" charset="0"/>
                <a:cs typeface="Times New Roman" panose="02020603050405020304" pitchFamily="18" charset="0"/>
              </a:rPr>
              <a:t>thân</a:t>
            </a:r>
            <a:r>
              <a:rPr lang="en-US" sz="2800" dirty="0">
                <a:solidFill>
                  <a:srgbClr val="3E3E3E"/>
                </a:solidFill>
                <a:latin typeface="Times New Roman" panose="02020603050405020304" pitchFamily="18" charset="0"/>
                <a:cs typeface="Times New Roman" panose="02020603050405020304" pitchFamily="18" charset="0"/>
              </a:rPr>
              <a:t> </a:t>
            </a:r>
            <a:r>
              <a:rPr lang="en-US" sz="2800" dirty="0" err="1">
                <a:solidFill>
                  <a:srgbClr val="3E3E3E"/>
                </a:solidFill>
                <a:latin typeface="Times New Roman" panose="02020603050405020304" pitchFamily="18" charset="0"/>
                <a:cs typeface="Times New Roman" panose="02020603050405020304" pitchFamily="18" charset="0"/>
              </a:rPr>
              <a:t>chức</a:t>
            </a:r>
            <a:r>
              <a:rPr lang="en-US" sz="2800" dirty="0">
                <a:solidFill>
                  <a:srgbClr val="3E3E3E"/>
                </a:solidFill>
                <a:latin typeface="Times New Roman" panose="02020603050405020304" pitchFamily="18" charset="0"/>
                <a:cs typeface="Times New Roman" panose="02020603050405020304" pitchFamily="18" charset="0"/>
              </a:rPr>
              <a:t> </a:t>
            </a:r>
            <a:r>
              <a:rPr lang="en-US" sz="2800" dirty="0" err="1">
                <a:solidFill>
                  <a:srgbClr val="3E3E3E"/>
                </a:solidFill>
                <a:latin typeface="Times New Roman" panose="02020603050405020304" pitchFamily="18" charset="0"/>
                <a:cs typeface="Times New Roman" panose="02020603050405020304" pitchFamily="18" charset="0"/>
              </a:rPr>
              <a:t>năng</a:t>
            </a:r>
            <a:r>
              <a:rPr lang="en-US" sz="2800" dirty="0">
                <a:solidFill>
                  <a:srgbClr val="3E3E3E"/>
                </a:solidFill>
                <a:latin typeface="Times New Roman" panose="02020603050405020304" pitchFamily="18" charset="0"/>
                <a:cs typeface="Times New Roman" panose="02020603050405020304" pitchFamily="18" charset="0"/>
              </a:rPr>
              <a:t> </a:t>
            </a:r>
            <a:r>
              <a:rPr lang="en-US" sz="2800" dirty="0" err="1">
                <a:solidFill>
                  <a:srgbClr val="3E3E3E"/>
                </a:solidFill>
                <a:latin typeface="Times New Roman" panose="02020603050405020304" pitchFamily="18" charset="0"/>
                <a:cs typeface="Times New Roman" panose="02020603050405020304" pitchFamily="18" charset="0"/>
              </a:rPr>
              <a:t>dẫn</a:t>
            </a:r>
            <a:r>
              <a:rPr lang="en-US" sz="2800" dirty="0">
                <a:solidFill>
                  <a:srgbClr val="3E3E3E"/>
                </a:solidFill>
                <a:latin typeface="Times New Roman" panose="02020603050405020304" pitchFamily="18" charset="0"/>
                <a:cs typeface="Times New Roman" panose="02020603050405020304" pitchFamily="18" charset="0"/>
              </a:rPr>
              <a:t> </a:t>
            </a:r>
            <a:r>
              <a:rPr lang="en-US" sz="2800" dirty="0" err="1">
                <a:solidFill>
                  <a:srgbClr val="3E3E3E"/>
                </a:solidFill>
                <a:latin typeface="Times New Roman" panose="02020603050405020304" pitchFamily="18" charset="0"/>
                <a:cs typeface="Times New Roman" panose="02020603050405020304" pitchFamily="18" charset="0"/>
              </a:rPr>
              <a:t>đến</a:t>
            </a:r>
            <a:r>
              <a:rPr lang="en-US" sz="2800" dirty="0">
                <a:solidFill>
                  <a:srgbClr val="3E3E3E"/>
                </a:solidFill>
                <a:latin typeface="Times New Roman" panose="02020603050405020304" pitchFamily="18" charset="0"/>
                <a:cs typeface="Times New Roman" panose="02020603050405020304" pitchFamily="18" charset="0"/>
              </a:rPr>
              <a:t> </a:t>
            </a:r>
            <a:r>
              <a:rPr lang="en-US" sz="2800" dirty="0" err="1">
                <a:solidFill>
                  <a:srgbClr val="3E3E3E"/>
                </a:solidFill>
                <a:latin typeface="Times New Roman" panose="02020603050405020304" pitchFamily="18" charset="0"/>
                <a:cs typeface="Times New Roman" panose="02020603050405020304" pitchFamily="18" charset="0"/>
              </a:rPr>
              <a:t>suy</a:t>
            </a:r>
            <a:r>
              <a:rPr lang="en-US" sz="2800" dirty="0">
                <a:solidFill>
                  <a:srgbClr val="3E3E3E"/>
                </a:solidFill>
                <a:latin typeface="Times New Roman" panose="02020603050405020304" pitchFamily="18" charset="0"/>
                <a:cs typeface="Times New Roman" panose="02020603050405020304" pitchFamily="18" charset="0"/>
              </a:rPr>
              <a:t> </a:t>
            </a:r>
            <a:r>
              <a:rPr lang="en-US" sz="2800" dirty="0" err="1">
                <a:solidFill>
                  <a:srgbClr val="3E3E3E"/>
                </a:solidFill>
                <a:latin typeface="Times New Roman" panose="02020603050405020304" pitchFamily="18" charset="0"/>
                <a:cs typeface="Times New Roman" panose="02020603050405020304" pitchFamily="18" charset="0"/>
              </a:rPr>
              <a:t>thân</a:t>
            </a:r>
            <a:r>
              <a:rPr lang="en-US" sz="2800" dirty="0">
                <a:solidFill>
                  <a:srgbClr val="3E3E3E"/>
                </a:solidFill>
                <a:latin typeface="Times New Roman" panose="02020603050405020304" pitchFamily="18" charset="0"/>
                <a:cs typeface="Times New Roman" panose="02020603050405020304" pitchFamily="18" charset="0"/>
              </a:rPr>
              <a:t> </a:t>
            </a:r>
            <a:r>
              <a:rPr lang="en-US" sz="2800" dirty="0" err="1">
                <a:solidFill>
                  <a:srgbClr val="3E3E3E"/>
                </a:solidFill>
                <a:latin typeface="Times New Roman" panose="02020603050405020304" pitchFamily="18" charset="0"/>
                <a:cs typeface="Times New Roman" panose="02020603050405020304" pitchFamily="18" charset="0"/>
              </a:rPr>
              <a:t>thực</a:t>
            </a:r>
            <a:r>
              <a:rPr lang="en-US" sz="2800" dirty="0">
                <a:solidFill>
                  <a:srgbClr val="3E3E3E"/>
                </a:solidFill>
                <a:latin typeface="Times New Roman" panose="02020603050405020304" pitchFamily="18" charset="0"/>
                <a:cs typeface="Times New Roman" panose="02020603050405020304" pitchFamily="18" charset="0"/>
              </a:rPr>
              <a:t> </a:t>
            </a:r>
            <a:r>
              <a:rPr lang="en-US" sz="2800" dirty="0" err="1" smtClean="0">
                <a:solidFill>
                  <a:srgbClr val="3E3E3E"/>
                </a:solidFill>
                <a:latin typeface="Times New Roman" panose="02020603050405020304" pitchFamily="18" charset="0"/>
                <a:cs typeface="Times New Roman" panose="02020603050405020304" pitchFamily="18" charset="0"/>
              </a:rPr>
              <a:t>thể</a:t>
            </a:r>
            <a:endParaRPr lang="en-US" sz="2800" dirty="0" smtClean="0">
              <a:solidFill>
                <a:srgbClr val="3E3E3E"/>
              </a:solidFill>
              <a:latin typeface="Times New Roman" panose="02020603050405020304" pitchFamily="18" charset="0"/>
              <a:cs typeface="Times New Roman" panose="02020603050405020304" pitchFamily="18" charset="0"/>
            </a:endParaRPr>
          </a:p>
          <a:p>
            <a:r>
              <a:rPr lang="en-US" sz="2800" dirty="0" err="1" smtClean="0">
                <a:solidFill>
                  <a:srgbClr val="3E3E3E"/>
                </a:solidFill>
                <a:latin typeface="Times New Roman" panose="02020603050405020304" pitchFamily="18" charset="0"/>
                <a:cs typeface="Times New Roman" panose="02020603050405020304" pitchFamily="18" charset="0"/>
              </a:rPr>
              <a:t>Ngừng</a:t>
            </a:r>
            <a:r>
              <a:rPr lang="en-US" sz="2800" dirty="0" smtClean="0">
                <a:solidFill>
                  <a:srgbClr val="3E3E3E"/>
                </a:solidFill>
                <a:latin typeface="Times New Roman" panose="02020603050405020304" pitchFamily="18" charset="0"/>
                <a:cs typeface="Times New Roman" panose="02020603050405020304" pitchFamily="18" charset="0"/>
              </a:rPr>
              <a:t> </a:t>
            </a:r>
            <a:r>
              <a:rPr lang="en-US" sz="2800" dirty="0" err="1">
                <a:solidFill>
                  <a:srgbClr val="3E3E3E"/>
                </a:solidFill>
                <a:latin typeface="Times New Roman" panose="02020603050405020304" pitchFamily="18" charset="0"/>
                <a:cs typeface="Times New Roman" panose="02020603050405020304" pitchFamily="18" charset="0"/>
              </a:rPr>
              <a:t>tuần</a:t>
            </a:r>
            <a:r>
              <a:rPr lang="en-US" sz="2800" dirty="0">
                <a:solidFill>
                  <a:srgbClr val="3E3E3E"/>
                </a:solidFill>
                <a:latin typeface="Times New Roman" panose="02020603050405020304" pitchFamily="18" charset="0"/>
                <a:cs typeface="Times New Roman" panose="02020603050405020304" pitchFamily="18" charset="0"/>
              </a:rPr>
              <a:t> </a:t>
            </a:r>
            <a:r>
              <a:rPr lang="en-US" sz="2800" dirty="0" err="1">
                <a:solidFill>
                  <a:srgbClr val="3E3E3E"/>
                </a:solidFill>
                <a:latin typeface="Times New Roman" panose="02020603050405020304" pitchFamily="18" charset="0"/>
                <a:cs typeface="Times New Roman" panose="02020603050405020304" pitchFamily="18" charset="0"/>
              </a:rPr>
              <a:t>hoàn</a:t>
            </a:r>
            <a:r>
              <a:rPr lang="en-US" sz="2800" dirty="0">
                <a:solidFill>
                  <a:srgbClr val="3E3E3E"/>
                </a:solidFill>
                <a:latin typeface="Times New Roman" panose="02020603050405020304" pitchFamily="18" charset="0"/>
                <a:cs typeface="Times New Roman" panose="02020603050405020304" pitchFamily="18" charset="0"/>
              </a:rPr>
              <a:t> </a:t>
            </a:r>
            <a:r>
              <a:rPr lang="en-US" sz="2800" dirty="0" err="1">
                <a:solidFill>
                  <a:srgbClr val="3E3E3E"/>
                </a:solidFill>
                <a:latin typeface="Times New Roman" panose="02020603050405020304" pitchFamily="18" charset="0"/>
                <a:cs typeface="Times New Roman" panose="02020603050405020304" pitchFamily="18" charset="0"/>
              </a:rPr>
              <a:t>và</a:t>
            </a:r>
            <a:r>
              <a:rPr lang="en-US" sz="2800" dirty="0">
                <a:solidFill>
                  <a:srgbClr val="3E3E3E"/>
                </a:solidFill>
                <a:latin typeface="Times New Roman" panose="02020603050405020304" pitchFamily="18" charset="0"/>
                <a:cs typeface="Times New Roman" panose="02020603050405020304" pitchFamily="18" charset="0"/>
              </a:rPr>
              <a:t> </a:t>
            </a:r>
            <a:r>
              <a:rPr lang="en-US" sz="2800" dirty="0" err="1">
                <a:solidFill>
                  <a:srgbClr val="3E3E3E"/>
                </a:solidFill>
                <a:latin typeface="Times New Roman" panose="02020603050405020304" pitchFamily="18" charset="0"/>
                <a:cs typeface="Times New Roman" panose="02020603050405020304" pitchFamily="18" charset="0"/>
              </a:rPr>
              <a:t>tử</a:t>
            </a:r>
            <a:r>
              <a:rPr lang="en-US" sz="2800" dirty="0">
                <a:solidFill>
                  <a:srgbClr val="3E3E3E"/>
                </a:solidFill>
                <a:latin typeface="Times New Roman" panose="02020603050405020304" pitchFamily="18" charset="0"/>
                <a:cs typeface="Times New Roman" panose="02020603050405020304" pitchFamily="18" charset="0"/>
              </a:rPr>
              <a:t> </a:t>
            </a:r>
            <a:r>
              <a:rPr lang="en-US" sz="2800" dirty="0" err="1">
                <a:solidFill>
                  <a:srgbClr val="3E3E3E"/>
                </a:solidFill>
                <a:latin typeface="Times New Roman" panose="02020603050405020304" pitchFamily="18" charset="0"/>
                <a:cs typeface="Times New Roman" panose="02020603050405020304" pitchFamily="18" charset="0"/>
              </a:rPr>
              <a:t>vong</a:t>
            </a:r>
            <a:r>
              <a:rPr lang="en-US" sz="2800" dirty="0">
                <a:solidFill>
                  <a:srgbClr val="3E3E3E"/>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3212976"/>
            <a:ext cx="6120680" cy="3468613"/>
          </a:xfrm>
          <a:prstGeom prst="rect">
            <a:avLst/>
          </a:prstGeom>
        </p:spPr>
      </p:pic>
    </p:spTree>
    <p:extLst>
      <p:ext uri="{BB962C8B-B14F-4D97-AF65-F5344CB8AC3E}">
        <p14:creationId xmlns:p14="http://schemas.microsoft.com/office/powerpoint/2010/main" val="2446864323"/>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788" y="0"/>
            <a:ext cx="7772400" cy="1152128"/>
          </a:xfrm>
        </p:spPr>
        <p:txBody>
          <a:bodyPr>
            <a:normAutofit fontScale="90000"/>
          </a:bodyPr>
          <a:lstStyle/>
          <a:p>
            <a:r>
              <a:rPr lang="vi-VN" b="1" dirty="0" smtClean="0">
                <a:solidFill>
                  <a:srgbClr val="FF0000"/>
                </a:solidFill>
              </a:rPr>
              <a:t>VIII. KẾ HOẠCH CHĂM SÓC</a:t>
            </a:r>
            <a:endParaRPr lang="vi-VN" b="1" dirty="0">
              <a:solidFill>
                <a:srgbClr val="FF0000"/>
              </a:solidFill>
            </a:endParaRPr>
          </a:p>
        </p:txBody>
      </p:sp>
      <p:sp>
        <p:nvSpPr>
          <p:cNvPr id="3" name="Subtitle 2"/>
          <p:cNvSpPr>
            <a:spLocks noGrp="1"/>
          </p:cNvSpPr>
          <p:nvPr>
            <p:ph type="subTitle" idx="1"/>
          </p:nvPr>
        </p:nvSpPr>
        <p:spPr/>
        <p:txBody>
          <a:bodyPr/>
          <a:lstStyle/>
          <a:p>
            <a:endParaRPr lang="vi-VN" dirty="0"/>
          </a:p>
        </p:txBody>
      </p:sp>
      <p:pic>
        <p:nvPicPr>
          <p:cNvPr id="4098" name="Picture 2" descr="C:\Users\LAPTOP HP\Desktop\AAEAAQAAAAAAAARSAAAAJDY0YmUwM2QyLTY4YmQtNDUyYy04ZWI1LWQ1Y2NmYWFhNWIzM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8964488" cy="616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990465"/>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601"/>
            <a:ext cx="8229600" cy="818111"/>
          </a:xfrm>
        </p:spPr>
        <p:txBody>
          <a:bodyPr/>
          <a:lstStyle/>
          <a:p>
            <a:r>
              <a:rPr lang="vi-VN" b="1" dirty="0" smtClean="0">
                <a:solidFill>
                  <a:srgbClr val="FF0000"/>
                </a:solidFill>
              </a:rPr>
              <a:t>1. NHẬN ĐỊNH</a:t>
            </a:r>
            <a:endParaRPr lang="vi-VN" b="1" dirty="0">
              <a:solidFill>
                <a:srgbClr val="FF0000"/>
              </a:solidFill>
            </a:endParaRPr>
          </a:p>
        </p:txBody>
      </p:sp>
      <p:sp>
        <p:nvSpPr>
          <p:cNvPr id="3" name="Content Placeholder 2"/>
          <p:cNvSpPr>
            <a:spLocks noGrp="1"/>
          </p:cNvSpPr>
          <p:nvPr>
            <p:ph idx="1"/>
          </p:nvPr>
        </p:nvSpPr>
        <p:spPr>
          <a:xfrm>
            <a:off x="0" y="1124744"/>
            <a:ext cx="8964488" cy="5544616"/>
          </a:xfrm>
        </p:spPr>
        <p:txBody>
          <a:bodyPr>
            <a:noAutofit/>
          </a:bodyPr>
          <a:lstStyle/>
          <a:p>
            <a:r>
              <a:rPr lang="vi-VN" sz="2600" dirty="0" smtClean="0">
                <a:latin typeface="+mj-lt"/>
              </a:rPr>
              <a:t>Khai thác người bệnh (hoặc người nhà) thật kỹ về các triệu chứng cơ năng như: Cơn đau ngực, khó thở, vã mồ hôi… Từng triệu chứng phải hỏi chi tiết về cách khởi phát, cường độ, thời gian kéo dài… </a:t>
            </a:r>
          </a:p>
          <a:p>
            <a:r>
              <a:rPr lang="vi-VN" sz="2600" dirty="0" smtClean="0">
                <a:latin typeface="+mj-lt"/>
              </a:rPr>
              <a:t>Khai thác tiền sử: Tăng huyết áp, NMCT cũ và các yếu tố nguy cơ khác. </a:t>
            </a:r>
          </a:p>
          <a:p>
            <a:r>
              <a:rPr lang="vi-VN" sz="2600" dirty="0" smtClean="0">
                <a:latin typeface="+mj-lt"/>
              </a:rPr>
              <a:t>Tham khảo bệnh án và nhận định các dấu hiệu thực thể: </a:t>
            </a:r>
          </a:p>
          <a:p>
            <a:pPr lvl="1">
              <a:buFont typeface="Wingdings" pitchFamily="2" charset="2"/>
              <a:buChar char="v"/>
            </a:pPr>
            <a:r>
              <a:rPr lang="vi-VN" sz="2600" dirty="0" smtClean="0">
                <a:latin typeface="+mj-lt"/>
              </a:rPr>
              <a:t> Mạch, Nghe tim, Đo huyết áp (dấu hiệu giảm HA tâm thu).   </a:t>
            </a:r>
          </a:p>
          <a:p>
            <a:pPr lvl="1">
              <a:buFont typeface="Wingdings" pitchFamily="2" charset="2"/>
              <a:buChar char="v"/>
            </a:pPr>
            <a:r>
              <a:rPr lang="vi-VN" sz="2600" dirty="0" smtClean="0">
                <a:latin typeface="+mj-lt"/>
              </a:rPr>
              <a:t> Hô hấp : Đếm tần số thở, nhận định kiểu thở, tiếng ran ẩm ở phổi.   </a:t>
            </a:r>
          </a:p>
          <a:p>
            <a:pPr lvl="1">
              <a:buFont typeface="Wingdings" pitchFamily="2" charset="2"/>
              <a:buChar char="v"/>
            </a:pPr>
            <a:r>
              <a:rPr lang="vi-VN" sz="2600" dirty="0" smtClean="0">
                <a:latin typeface="+mj-lt"/>
              </a:rPr>
              <a:t>  Các dấu hiệu của suy tim ứ trệ</a:t>
            </a:r>
            <a:endParaRPr lang="vi-VN" sz="2600" dirty="0">
              <a:latin typeface="+mj-lt"/>
            </a:endParaRPr>
          </a:p>
        </p:txBody>
      </p:sp>
    </p:spTree>
    <p:extLst>
      <p:ext uri="{BB962C8B-B14F-4D97-AF65-F5344CB8AC3E}">
        <p14:creationId xmlns:p14="http://schemas.microsoft.com/office/powerpoint/2010/main" val="2864318623"/>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lstStyle/>
          <a:p>
            <a:r>
              <a:rPr lang="vi-VN" b="1" dirty="0" smtClean="0">
                <a:solidFill>
                  <a:srgbClr val="FF0000"/>
                </a:solidFill>
              </a:rPr>
              <a:t>2. CHẨN ĐOÁN </a:t>
            </a:r>
            <a:endParaRPr lang="vi-VN" b="1" dirty="0">
              <a:solidFill>
                <a:srgbClr val="FF0000"/>
              </a:solidFill>
            </a:endParaRPr>
          </a:p>
        </p:txBody>
      </p:sp>
      <p:sp>
        <p:nvSpPr>
          <p:cNvPr id="3" name="Content Placeholder 2"/>
          <p:cNvSpPr>
            <a:spLocks noGrp="1"/>
          </p:cNvSpPr>
          <p:nvPr>
            <p:ph idx="1"/>
          </p:nvPr>
        </p:nvSpPr>
        <p:spPr>
          <a:xfrm>
            <a:off x="457200" y="1052736"/>
            <a:ext cx="8229600" cy="5544616"/>
          </a:xfrm>
        </p:spPr>
        <p:txBody>
          <a:bodyPr>
            <a:noAutofit/>
          </a:bodyPr>
          <a:lstStyle/>
          <a:p>
            <a:r>
              <a:rPr lang="vi-VN" sz="2600" dirty="0" smtClean="0">
                <a:latin typeface="+mj-lt"/>
              </a:rPr>
              <a:t> Đau ngực do tổn thương cơ tim. </a:t>
            </a:r>
            <a:endParaRPr lang="vi-VN" sz="2600" dirty="0">
              <a:latin typeface="+mj-lt"/>
            </a:endParaRPr>
          </a:p>
          <a:p>
            <a:r>
              <a:rPr lang="vi-VN" sz="2600" dirty="0" smtClean="0">
                <a:latin typeface="+mj-lt"/>
              </a:rPr>
              <a:t>Giảm lượng máu từ tim tới các cơ quan tổ chức do giảm chức năng bơm của tim do có hoại tử cơ tim. </a:t>
            </a:r>
            <a:endParaRPr lang="vi-VN" sz="2600" dirty="0">
              <a:latin typeface="+mj-lt"/>
            </a:endParaRPr>
          </a:p>
          <a:p>
            <a:r>
              <a:rPr lang="vi-VN" sz="2600" dirty="0" smtClean="0">
                <a:latin typeface="+mj-lt"/>
              </a:rPr>
              <a:t>Giảm trao đổi khí do ứ huyết ở phổi.</a:t>
            </a:r>
          </a:p>
          <a:p>
            <a:r>
              <a:rPr lang="vi-VN" sz="2600" dirty="0" smtClean="0">
                <a:latin typeface="+mj-lt"/>
              </a:rPr>
              <a:t>Người bệnh không chịu được hoạt động thể lực do mất cân bằng giữa cung và cầu oxy cơ tim.</a:t>
            </a:r>
          </a:p>
          <a:p>
            <a:r>
              <a:rPr lang="vi-VN" sz="2600" dirty="0" smtClean="0">
                <a:latin typeface="+mj-lt"/>
              </a:rPr>
              <a:t>Người bệnh lo lắng về tình trạng bệnh.</a:t>
            </a:r>
          </a:p>
          <a:p>
            <a:r>
              <a:rPr lang="vi-VN" sz="2600" dirty="0" smtClean="0">
                <a:latin typeface="+mj-lt"/>
              </a:rPr>
              <a:t>Nguy cơ người bệnh không tôn trọng trình tự chăm sóc do thiếu kiến thức về bệnh.  </a:t>
            </a:r>
          </a:p>
          <a:p>
            <a:r>
              <a:rPr lang="vi-VN" sz="2600" dirty="0" smtClean="0">
                <a:latin typeface="+mj-lt"/>
              </a:rPr>
              <a:t>Chẩn đoán điều dưỡng chính:  Các dấu hiệu tưới máu tới mô bị giảm (ngoại vi, não, thận và tim phổi) liên quan đến cung lượng tim không đủ. </a:t>
            </a:r>
            <a:endParaRPr lang="vi-VN" sz="2600" dirty="0">
              <a:latin typeface="+mj-lt"/>
            </a:endParaRPr>
          </a:p>
        </p:txBody>
      </p:sp>
    </p:spTree>
    <p:extLst>
      <p:ext uri="{BB962C8B-B14F-4D97-AF65-F5344CB8AC3E}">
        <p14:creationId xmlns:p14="http://schemas.microsoft.com/office/powerpoint/2010/main" val="3577644919"/>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980728"/>
          </a:xfrm>
        </p:spPr>
        <p:txBody>
          <a:bodyPr/>
          <a:lstStyle/>
          <a:p>
            <a:r>
              <a:rPr lang="vi-VN" b="1" dirty="0" smtClean="0">
                <a:solidFill>
                  <a:srgbClr val="FF0000"/>
                </a:solidFill>
              </a:rPr>
              <a:t>3. LẬP KẾ HOẠCH CHĂM SÓC</a:t>
            </a:r>
            <a:endParaRPr lang="vi-VN" b="1" dirty="0">
              <a:solidFill>
                <a:srgbClr val="FF0000"/>
              </a:solidFill>
            </a:endParaRPr>
          </a:p>
        </p:txBody>
      </p:sp>
      <p:sp>
        <p:nvSpPr>
          <p:cNvPr id="3" name="Content Placeholder 2"/>
          <p:cNvSpPr>
            <a:spLocks noGrp="1"/>
          </p:cNvSpPr>
          <p:nvPr>
            <p:ph idx="1"/>
          </p:nvPr>
        </p:nvSpPr>
        <p:spPr>
          <a:xfrm>
            <a:off x="457200" y="1124744"/>
            <a:ext cx="8229600" cy="5184576"/>
          </a:xfrm>
        </p:spPr>
        <p:txBody>
          <a:bodyPr>
            <a:normAutofit/>
          </a:bodyPr>
          <a:lstStyle/>
          <a:p>
            <a:pPr marL="857250" lvl="1" indent="-457200">
              <a:buFont typeface="Arial" pitchFamily="34" charset="0"/>
              <a:buChar char="•"/>
            </a:pPr>
            <a:r>
              <a:rPr lang="vi-VN" dirty="0">
                <a:latin typeface="+mj-lt"/>
              </a:rPr>
              <a:t>G</a:t>
            </a:r>
            <a:r>
              <a:rPr lang="vi-VN" dirty="0" smtClean="0">
                <a:latin typeface="+mj-lt"/>
              </a:rPr>
              <a:t>iảm đau ngực. </a:t>
            </a:r>
          </a:p>
          <a:p>
            <a:pPr marL="857250" lvl="1" indent="-457200">
              <a:buFont typeface="Arial" pitchFamily="34" charset="0"/>
              <a:buChar char="•"/>
            </a:pPr>
            <a:r>
              <a:rPr lang="vi-VN" dirty="0">
                <a:latin typeface="+mj-lt"/>
              </a:rPr>
              <a:t>C</a:t>
            </a:r>
            <a:r>
              <a:rPr lang="vi-VN" dirty="0" smtClean="0">
                <a:latin typeface="+mj-lt"/>
              </a:rPr>
              <a:t>ải thiện được lượng máu từ tim tới các cơ quan tổ chức. </a:t>
            </a:r>
          </a:p>
          <a:p>
            <a:pPr marL="857250" lvl="1" indent="-457200">
              <a:buFont typeface="Arial" pitchFamily="34" charset="0"/>
              <a:buChar char="•"/>
            </a:pPr>
            <a:r>
              <a:rPr lang="vi-VN" dirty="0" smtClean="0">
                <a:latin typeface="+mj-lt"/>
              </a:rPr>
              <a:t>Gỉam khó thở, thở bình thường. </a:t>
            </a:r>
          </a:p>
          <a:p>
            <a:pPr marL="857250" lvl="1" indent="-457200">
              <a:buFont typeface="Arial" pitchFamily="34" charset="0"/>
              <a:buChar char="•"/>
            </a:pPr>
            <a:r>
              <a:rPr lang="vi-VN" dirty="0">
                <a:latin typeface="+mj-lt"/>
              </a:rPr>
              <a:t>T</a:t>
            </a:r>
            <a:r>
              <a:rPr lang="vi-VN" dirty="0" smtClean="0">
                <a:latin typeface="+mj-lt"/>
              </a:rPr>
              <a:t>ăng dần được các hoạt động thể lực mà không bị đau ngực. </a:t>
            </a:r>
            <a:endParaRPr lang="vi-VN" dirty="0">
              <a:latin typeface="+mj-lt"/>
            </a:endParaRPr>
          </a:p>
          <a:p>
            <a:pPr marL="857250" lvl="1" indent="-457200">
              <a:buFont typeface="Arial" pitchFamily="34" charset="0"/>
              <a:buChar char="•"/>
            </a:pPr>
            <a:r>
              <a:rPr lang="vi-VN" dirty="0" smtClean="0">
                <a:latin typeface="+mj-lt"/>
              </a:rPr>
              <a:t>Gỉam lo lắng, sợ hãi.</a:t>
            </a:r>
          </a:p>
          <a:p>
            <a:pPr lvl="1">
              <a:buFont typeface="Arial" pitchFamily="34" charset="0"/>
              <a:buChar char="•"/>
            </a:pPr>
            <a:r>
              <a:rPr lang="vi-VN" dirty="0" smtClean="0">
                <a:latin typeface="+mj-lt"/>
              </a:rPr>
              <a:t> Người bệnh tôn trọng và tuân theo chương trình tự chăm sóc.</a:t>
            </a:r>
            <a:endParaRPr lang="vi-VN" dirty="0">
              <a:latin typeface="+mj-lt"/>
            </a:endParaRPr>
          </a:p>
        </p:txBody>
      </p:sp>
    </p:spTree>
    <p:extLst>
      <p:ext uri="{BB962C8B-B14F-4D97-AF65-F5344CB8AC3E}">
        <p14:creationId xmlns:p14="http://schemas.microsoft.com/office/powerpoint/2010/main" val="1112237584"/>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784976" cy="1143000"/>
          </a:xfrm>
        </p:spPr>
        <p:txBody>
          <a:bodyPr>
            <a:noAutofit/>
          </a:bodyPr>
          <a:lstStyle/>
          <a:p>
            <a:r>
              <a:rPr lang="vi-VN" b="1" dirty="0" smtClean="0">
                <a:solidFill>
                  <a:srgbClr val="FF0000"/>
                </a:solidFill>
              </a:rPr>
              <a:t>4. THỰC HIỆN KẾ HOẠCH CHĂM SÓC</a:t>
            </a:r>
            <a:endParaRPr lang="vi-VN" b="1" dirty="0">
              <a:solidFill>
                <a:srgbClr val="FF0000"/>
              </a:solidFill>
            </a:endParaRPr>
          </a:p>
        </p:txBody>
      </p:sp>
      <p:sp>
        <p:nvSpPr>
          <p:cNvPr id="3" name="Content Placeholder 2"/>
          <p:cNvSpPr>
            <a:spLocks noGrp="1"/>
          </p:cNvSpPr>
          <p:nvPr>
            <p:ph idx="1"/>
          </p:nvPr>
        </p:nvSpPr>
        <p:spPr>
          <a:xfrm>
            <a:off x="467544" y="1844824"/>
            <a:ext cx="8229600" cy="4525963"/>
          </a:xfrm>
        </p:spPr>
        <p:txBody>
          <a:bodyPr>
            <a:normAutofit/>
          </a:bodyPr>
          <a:lstStyle/>
          <a:p>
            <a:r>
              <a:rPr lang="vi-VN" b="1" dirty="0" smtClean="0">
                <a:latin typeface="+mj-lt"/>
              </a:rPr>
              <a:t>Làm mất cơn đau ngực</a:t>
            </a:r>
          </a:p>
          <a:p>
            <a:pPr lvl="1"/>
            <a:r>
              <a:rPr lang="vi-VN" dirty="0" smtClean="0">
                <a:latin typeface="+mj-lt"/>
              </a:rPr>
              <a:t> Giữ người bệnh bất động để làm giảm tiêu thụ oxy cơ tim. Tốt nhất là cho người bệnh nằm nghỉ trong tư thế nửa ngồi. </a:t>
            </a:r>
          </a:p>
          <a:p>
            <a:pPr lvl="1"/>
            <a:r>
              <a:rPr lang="vi-VN" dirty="0" smtClean="0">
                <a:latin typeface="+mj-lt"/>
              </a:rPr>
              <a:t> Thực hiện y lệnh ( tiêm thuốc , thở oxy)</a:t>
            </a:r>
          </a:p>
          <a:p>
            <a:pPr lvl="1"/>
            <a:r>
              <a:rPr lang="vi-VN" dirty="0" smtClean="0">
                <a:latin typeface="+mj-lt"/>
              </a:rPr>
              <a:t> Theo dõi cơn đau, theo dõi điện tâm đồ liên tục (đặc biệt quan trọng). </a:t>
            </a:r>
            <a:endParaRPr lang="vi-VN" dirty="0">
              <a:latin typeface="+mj-lt"/>
            </a:endParaRPr>
          </a:p>
        </p:txBody>
      </p:sp>
    </p:spTree>
    <p:extLst>
      <p:ext uri="{BB962C8B-B14F-4D97-AF65-F5344CB8AC3E}">
        <p14:creationId xmlns:p14="http://schemas.microsoft.com/office/powerpoint/2010/main" val="3579955242"/>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908720"/>
          </a:xfrm>
        </p:spPr>
        <p:txBody>
          <a:bodyPr>
            <a:normAutofit/>
          </a:bodyPr>
          <a:lstStyle/>
          <a:p>
            <a:r>
              <a:rPr lang="vi-VN" b="1" dirty="0" smtClean="0">
                <a:solidFill>
                  <a:srgbClr val="FF0000"/>
                </a:solidFill>
              </a:rPr>
              <a:t>4. THỰC HIỆN KHCS</a:t>
            </a:r>
            <a:endParaRPr lang="vi-VN" dirty="0"/>
          </a:p>
        </p:txBody>
      </p:sp>
      <p:sp>
        <p:nvSpPr>
          <p:cNvPr id="3" name="Content Placeholder 2"/>
          <p:cNvSpPr>
            <a:spLocks noGrp="1"/>
          </p:cNvSpPr>
          <p:nvPr>
            <p:ph idx="1"/>
          </p:nvPr>
        </p:nvSpPr>
        <p:spPr>
          <a:xfrm>
            <a:off x="0" y="836712"/>
            <a:ext cx="9036496" cy="6021288"/>
          </a:xfrm>
        </p:spPr>
        <p:txBody>
          <a:bodyPr>
            <a:noAutofit/>
          </a:bodyPr>
          <a:lstStyle/>
          <a:p>
            <a:r>
              <a:rPr lang="vi-VN" sz="2800" b="1" dirty="0" smtClean="0">
                <a:latin typeface="+mj-lt"/>
              </a:rPr>
              <a:t>Cải thiện lượng máu từ tim tới các cơ quan tổ chức: </a:t>
            </a:r>
          </a:p>
          <a:p>
            <a:pPr lvl="1"/>
            <a:r>
              <a:rPr lang="vi-VN" sz="2600" dirty="0" smtClean="0">
                <a:latin typeface="+mj-lt"/>
              </a:rPr>
              <a:t>Nghỉ ngơi thoả đáng nhằm làm giảm tần số tim và do đó cải thiện lưu lượng tim.</a:t>
            </a:r>
          </a:p>
          <a:p>
            <a:pPr lvl="1"/>
            <a:r>
              <a:rPr lang="vi-VN" sz="2600" dirty="0" smtClean="0">
                <a:latin typeface="+mj-lt"/>
              </a:rPr>
              <a:t>Thực hiện y lệnh thuốc giãn mạch để làm giảm sức cản ngoại biên.</a:t>
            </a:r>
          </a:p>
          <a:p>
            <a:pPr lvl="1"/>
            <a:r>
              <a:rPr lang="vi-VN" sz="2600" dirty="0" smtClean="0">
                <a:latin typeface="+mj-lt"/>
              </a:rPr>
              <a:t>Theo dõi các dấu hiệu của cải thiện lượng máu từ  tim tới tổ chức:</a:t>
            </a:r>
          </a:p>
          <a:p>
            <a:pPr lvl="2">
              <a:buFont typeface="Wingdings" pitchFamily="2" charset="2"/>
              <a:buChar char="ü"/>
            </a:pPr>
            <a:r>
              <a:rPr lang="vi-VN" sz="2600" dirty="0" smtClean="0">
                <a:latin typeface="+mj-lt"/>
              </a:rPr>
              <a:t>Tần số tim trở về bình thường.</a:t>
            </a:r>
          </a:p>
          <a:p>
            <a:pPr lvl="2">
              <a:buFont typeface="Wingdings" pitchFamily="2" charset="2"/>
              <a:buChar char="ü"/>
            </a:pPr>
            <a:r>
              <a:rPr lang="vi-VN" sz="2600" dirty="0" smtClean="0">
                <a:latin typeface="+mj-lt"/>
              </a:rPr>
              <a:t>Hết hoặc không có loạn nhịp. </a:t>
            </a:r>
          </a:p>
          <a:p>
            <a:pPr lvl="2">
              <a:buFont typeface="Wingdings" pitchFamily="2" charset="2"/>
              <a:buChar char="ü"/>
            </a:pPr>
            <a:r>
              <a:rPr lang="vi-VN" sz="2600" dirty="0" smtClean="0">
                <a:latin typeface="+mj-lt"/>
              </a:rPr>
              <a:t>HA tâm thu tăng đạt mức bình thường.</a:t>
            </a:r>
          </a:p>
          <a:p>
            <a:pPr lvl="2">
              <a:buFont typeface="Wingdings" pitchFamily="2" charset="2"/>
              <a:buChar char="ü"/>
            </a:pPr>
            <a:r>
              <a:rPr lang="vi-VN" sz="2600" dirty="0" smtClean="0">
                <a:latin typeface="+mj-lt"/>
              </a:rPr>
              <a:t> Lượng nước tiểu tăng.</a:t>
            </a:r>
          </a:p>
          <a:p>
            <a:pPr lvl="2">
              <a:buFont typeface="Wingdings" pitchFamily="2" charset="2"/>
              <a:buChar char="ü"/>
            </a:pPr>
            <a:r>
              <a:rPr lang="vi-VN" sz="2600" dirty="0" smtClean="0">
                <a:latin typeface="+mj-lt"/>
              </a:rPr>
              <a:t>Người bệnh hết đau ngực.</a:t>
            </a:r>
          </a:p>
          <a:p>
            <a:pPr lvl="2">
              <a:buFont typeface="Wingdings" pitchFamily="2" charset="2"/>
              <a:buChar char="ü"/>
            </a:pPr>
            <a:r>
              <a:rPr lang="vi-VN" sz="2600" dirty="0" smtClean="0">
                <a:latin typeface="+mj-lt"/>
              </a:rPr>
              <a:t>Đỡ mệt nhọc. </a:t>
            </a:r>
            <a:endParaRPr lang="vi-VN" sz="2600" dirty="0">
              <a:latin typeface="+mj-lt"/>
            </a:endParaRPr>
          </a:p>
        </p:txBody>
      </p:sp>
    </p:spTree>
    <p:extLst>
      <p:ext uri="{BB962C8B-B14F-4D97-AF65-F5344CB8AC3E}">
        <p14:creationId xmlns:p14="http://schemas.microsoft.com/office/powerpoint/2010/main" val="1315523568"/>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F0000"/>
                </a:solidFill>
                <a:latin typeface="Times New Roman" pitchFamily="18" charset="0"/>
                <a:cs typeface="Times New Roman" pitchFamily="18" charset="0"/>
              </a:rPr>
              <a:t>NỘI DUNG</a:t>
            </a:r>
            <a:endParaRPr lang="vi-VN" sz="4800" b="1" dirty="0">
              <a:solidFill>
                <a:srgbClr val="FF0000"/>
              </a:solidFill>
              <a:latin typeface="Times New Roman" pitchFamily="18" charset="0"/>
              <a:cs typeface="Times New Roman" pitchFamily="18" charset="0"/>
            </a:endParaRPr>
          </a:p>
        </p:txBody>
      </p:sp>
      <p:graphicFrame>
        <p:nvGraphicFramePr>
          <p:cNvPr id="4" name="Diagram 3"/>
          <p:cNvGraphicFramePr/>
          <p:nvPr>
            <p:extLst>
              <p:ext uri="{D42A27DB-BD31-4B8C-83A1-F6EECF244321}">
                <p14:modId xmlns:p14="http://schemas.microsoft.com/office/powerpoint/2010/main" val="454536342"/>
              </p:ext>
            </p:extLst>
          </p:nvPr>
        </p:nvGraphicFramePr>
        <p:xfrm>
          <a:off x="467544" y="1484784"/>
          <a:ext cx="8352928" cy="537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2944141"/>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p:spPr>
        <p:txBody>
          <a:bodyPr/>
          <a:lstStyle/>
          <a:p>
            <a:r>
              <a:rPr lang="vi-VN" b="1" dirty="0">
                <a:solidFill>
                  <a:srgbClr val="FF0000"/>
                </a:solidFill>
              </a:rPr>
              <a:t>4. THỰC HIỆN KHCS</a:t>
            </a:r>
            <a:endParaRPr lang="vi-VN" dirty="0"/>
          </a:p>
        </p:txBody>
      </p:sp>
      <p:sp>
        <p:nvSpPr>
          <p:cNvPr id="3" name="Content Placeholder 2"/>
          <p:cNvSpPr>
            <a:spLocks noGrp="1"/>
          </p:cNvSpPr>
          <p:nvPr>
            <p:ph idx="1"/>
          </p:nvPr>
        </p:nvSpPr>
        <p:spPr>
          <a:xfrm>
            <a:off x="457200" y="1600200"/>
            <a:ext cx="8219256" cy="4925144"/>
          </a:xfrm>
        </p:spPr>
        <p:txBody>
          <a:bodyPr>
            <a:normAutofit/>
          </a:bodyPr>
          <a:lstStyle/>
          <a:p>
            <a:r>
              <a:rPr lang="vi-VN" sz="2800" b="1" dirty="0" smtClean="0">
                <a:latin typeface="+mj-lt"/>
              </a:rPr>
              <a:t> Cải thiện trao đổi khí ở phổi:</a:t>
            </a:r>
          </a:p>
          <a:p>
            <a:pPr lvl="1"/>
            <a:r>
              <a:rPr lang="vi-VN" dirty="0" smtClean="0">
                <a:latin typeface="+mj-lt"/>
              </a:rPr>
              <a:t>Cho người bệnh nằm nghỉ ở tư thế nửa ngồi.</a:t>
            </a:r>
          </a:p>
          <a:p>
            <a:pPr lvl="1"/>
            <a:r>
              <a:rPr lang="vi-VN" dirty="0" smtClean="0">
                <a:latin typeface="+mj-lt"/>
              </a:rPr>
              <a:t>Cho người bệnh thở oxy theo y lệnh.</a:t>
            </a:r>
          </a:p>
          <a:p>
            <a:pPr lvl="1"/>
            <a:r>
              <a:rPr lang="vi-VN" dirty="0" smtClean="0">
                <a:latin typeface="+mj-lt"/>
              </a:rPr>
              <a:t>Khi đã hết đau ngực hướng dẫn người bệnh tập thở sâu và thường xuyên thay đổi tư thế để cải thiện thông khí phổi.</a:t>
            </a:r>
          </a:p>
          <a:p>
            <a:pPr lvl="1"/>
            <a:r>
              <a:rPr lang="vi-VN" dirty="0" smtClean="0">
                <a:latin typeface="+mj-lt"/>
              </a:rPr>
              <a:t>Theo dõi các dấu hiệu của cải thiện hô hấp: Hết rối loạn kiểu thở, hết khó thở, tần số thở dần trở về bình thường, hết ran ẩm ở phổi.</a:t>
            </a:r>
            <a:endParaRPr lang="vi-VN" dirty="0">
              <a:latin typeface="+mj-lt"/>
            </a:endParaRPr>
          </a:p>
        </p:txBody>
      </p:sp>
    </p:spTree>
    <p:extLst>
      <p:ext uri="{BB962C8B-B14F-4D97-AF65-F5344CB8AC3E}">
        <p14:creationId xmlns:p14="http://schemas.microsoft.com/office/powerpoint/2010/main" val="2416125881"/>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908720"/>
          </a:xfrm>
        </p:spPr>
        <p:txBody>
          <a:bodyPr/>
          <a:lstStyle/>
          <a:p>
            <a:r>
              <a:rPr lang="vi-VN" b="1" dirty="0">
                <a:solidFill>
                  <a:srgbClr val="FF0000"/>
                </a:solidFill>
              </a:rPr>
              <a:t>4. THỰC HIỆN KHCS</a:t>
            </a:r>
            <a:endParaRPr lang="vi-VN" dirty="0"/>
          </a:p>
        </p:txBody>
      </p:sp>
      <p:sp>
        <p:nvSpPr>
          <p:cNvPr id="3" name="Content Placeholder 2"/>
          <p:cNvSpPr>
            <a:spLocks noGrp="1"/>
          </p:cNvSpPr>
          <p:nvPr>
            <p:ph idx="1"/>
          </p:nvPr>
        </p:nvSpPr>
        <p:spPr>
          <a:xfrm>
            <a:off x="395536" y="980728"/>
            <a:ext cx="8229600" cy="5877272"/>
          </a:xfrm>
        </p:spPr>
        <p:txBody>
          <a:bodyPr>
            <a:noAutofit/>
          </a:bodyPr>
          <a:lstStyle/>
          <a:p>
            <a:r>
              <a:rPr lang="vi-VN" sz="2800" b="1" dirty="0" smtClean="0">
                <a:latin typeface="+mj-lt"/>
              </a:rPr>
              <a:t> Tăng dần hoạt động thể lực:</a:t>
            </a:r>
          </a:p>
          <a:p>
            <a:pPr lvl="1"/>
            <a:r>
              <a:rPr lang="vi-VN" dirty="0" smtClean="0">
                <a:latin typeface="+mj-lt"/>
              </a:rPr>
              <a:t>Lúc đầu khi đau ngực khuyên người bệnh bất động giảm tiêu thụ oxy cơ tim.</a:t>
            </a:r>
          </a:p>
          <a:p>
            <a:pPr lvl="1"/>
            <a:r>
              <a:rPr lang="vi-VN" dirty="0" smtClean="0">
                <a:latin typeface="+mj-lt"/>
              </a:rPr>
              <a:t>Khi người bệnh hết đau ngực cho phép người bệnh hoạt động tăng dần lên.</a:t>
            </a:r>
          </a:p>
          <a:p>
            <a:pPr lvl="1"/>
            <a:r>
              <a:rPr lang="vi-VN" dirty="0" smtClean="0">
                <a:latin typeface="+mj-lt"/>
              </a:rPr>
              <a:t>Khi cho người bệnh hoạt động phải theo dõi các đáp ứng của người bệnh với các hoạt động đó:</a:t>
            </a:r>
          </a:p>
          <a:p>
            <a:pPr lvl="2">
              <a:buFont typeface="Wingdings" pitchFamily="2" charset="2"/>
              <a:buChar char="ü"/>
            </a:pPr>
            <a:r>
              <a:rPr lang="vi-VN" sz="2800" dirty="0" smtClean="0">
                <a:latin typeface="+mj-lt"/>
              </a:rPr>
              <a:t>Mạch có tăng nhanh quá không?</a:t>
            </a:r>
          </a:p>
          <a:p>
            <a:pPr lvl="2">
              <a:buFont typeface="Wingdings" pitchFamily="2" charset="2"/>
              <a:buChar char="ü"/>
            </a:pPr>
            <a:r>
              <a:rPr lang="vi-VN" sz="2800" dirty="0" smtClean="0">
                <a:latin typeface="+mj-lt"/>
              </a:rPr>
              <a:t>Có xuất hiện loạn nhịp không?</a:t>
            </a:r>
          </a:p>
          <a:p>
            <a:pPr lvl="2">
              <a:buFont typeface="Wingdings" pitchFamily="2" charset="2"/>
              <a:buChar char="ü"/>
            </a:pPr>
            <a:r>
              <a:rPr lang="vi-VN" sz="2800" dirty="0" smtClean="0">
                <a:latin typeface="+mj-lt"/>
              </a:rPr>
              <a:t>Có khó thở không?</a:t>
            </a:r>
          </a:p>
          <a:p>
            <a:pPr lvl="2">
              <a:buFont typeface="Wingdings" pitchFamily="2" charset="2"/>
              <a:buChar char="ü"/>
            </a:pPr>
            <a:r>
              <a:rPr lang="vi-VN" sz="2800" dirty="0" smtClean="0">
                <a:latin typeface="+mj-lt"/>
              </a:rPr>
              <a:t>Có đau ngực không?</a:t>
            </a:r>
          </a:p>
          <a:p>
            <a:pPr lvl="2">
              <a:buFont typeface="Wingdings" pitchFamily="2" charset="2"/>
              <a:buChar char="ü"/>
            </a:pPr>
            <a:r>
              <a:rPr lang="vi-VN" sz="2800" dirty="0" smtClean="0">
                <a:latin typeface="+mj-lt"/>
              </a:rPr>
              <a:t>Có vã mồ hôi không? </a:t>
            </a:r>
            <a:endParaRPr lang="vi-VN" sz="2800" dirty="0">
              <a:latin typeface="+mj-lt"/>
            </a:endParaRPr>
          </a:p>
        </p:txBody>
      </p:sp>
    </p:spTree>
    <p:extLst>
      <p:ext uri="{BB962C8B-B14F-4D97-AF65-F5344CB8AC3E}">
        <p14:creationId xmlns:p14="http://schemas.microsoft.com/office/powerpoint/2010/main" val="1850098651"/>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8419"/>
            <a:ext cx="8229600" cy="1143000"/>
          </a:xfrm>
        </p:spPr>
        <p:txBody>
          <a:bodyPr/>
          <a:lstStyle/>
          <a:p>
            <a:r>
              <a:rPr lang="vi-VN" b="1" dirty="0">
                <a:solidFill>
                  <a:srgbClr val="FF0000"/>
                </a:solidFill>
              </a:rPr>
              <a:t>4. THỰC HIỆN KHCS</a:t>
            </a:r>
            <a:endParaRPr lang="vi-VN" dirty="0"/>
          </a:p>
        </p:txBody>
      </p:sp>
      <p:sp>
        <p:nvSpPr>
          <p:cNvPr id="3" name="Content Placeholder 2"/>
          <p:cNvSpPr>
            <a:spLocks noGrp="1"/>
          </p:cNvSpPr>
          <p:nvPr>
            <p:ph idx="1"/>
          </p:nvPr>
        </p:nvSpPr>
        <p:spPr/>
        <p:txBody>
          <a:bodyPr>
            <a:normAutofit/>
          </a:bodyPr>
          <a:lstStyle/>
          <a:p>
            <a:r>
              <a:rPr lang="vi-VN" sz="2800" dirty="0" smtClean="0">
                <a:latin typeface="+mj-lt"/>
              </a:rPr>
              <a:t> </a:t>
            </a:r>
            <a:r>
              <a:rPr lang="vi-VN" sz="2800" b="1" dirty="0" smtClean="0">
                <a:latin typeface="+mj-lt"/>
              </a:rPr>
              <a:t>Giảm lo lắng cho người bệnh:</a:t>
            </a:r>
          </a:p>
          <a:p>
            <a:pPr lvl="1"/>
            <a:r>
              <a:rPr lang="vi-VN" dirty="0" smtClean="0">
                <a:latin typeface="+mj-lt"/>
              </a:rPr>
              <a:t>Giữ cho bệnh phòng thật yên tĩnh để tránh các kích thích đối với người bệnh.</a:t>
            </a:r>
          </a:p>
          <a:p>
            <a:pPr lvl="1"/>
            <a:r>
              <a:rPr lang="vi-VN" dirty="0" smtClean="0">
                <a:latin typeface="+mj-lt"/>
              </a:rPr>
              <a:t>Tránh mọi sang chấn tinh thần, tránh mọi căng thẳng cho người bệnh.</a:t>
            </a:r>
          </a:p>
          <a:p>
            <a:pPr lvl="1"/>
            <a:r>
              <a:rPr lang="vi-VN" dirty="0" smtClean="0">
                <a:latin typeface="+mj-lt"/>
              </a:rPr>
              <a:t>Ở bên người bệnh càng nhiều càng tốt. Khuyến khích người bệnh giãi bày những lo lắng trên cơ sở đó giải thích để làm yên lòng họ.</a:t>
            </a:r>
          </a:p>
          <a:p>
            <a:pPr lvl="1"/>
            <a:r>
              <a:rPr lang="vi-VN" dirty="0" smtClean="0">
                <a:latin typeface="+mj-lt"/>
              </a:rPr>
              <a:t>Thực hiện y lệnh thuốc an thần. </a:t>
            </a:r>
            <a:endParaRPr lang="vi-VN" dirty="0">
              <a:latin typeface="+mj-lt"/>
            </a:endParaRPr>
          </a:p>
        </p:txBody>
      </p:sp>
    </p:spTree>
    <p:extLst>
      <p:ext uri="{BB962C8B-B14F-4D97-AF65-F5344CB8AC3E}">
        <p14:creationId xmlns:p14="http://schemas.microsoft.com/office/powerpoint/2010/main" val="3783019119"/>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980728"/>
          </a:xfrm>
        </p:spPr>
        <p:txBody>
          <a:bodyPr/>
          <a:lstStyle/>
          <a:p>
            <a:r>
              <a:rPr lang="vi-VN" b="1" dirty="0">
                <a:solidFill>
                  <a:srgbClr val="FF0000"/>
                </a:solidFill>
              </a:rPr>
              <a:t>4. THỰC HIỆN KHCS</a:t>
            </a:r>
            <a:endParaRPr lang="vi-VN" dirty="0"/>
          </a:p>
        </p:txBody>
      </p:sp>
      <p:sp>
        <p:nvSpPr>
          <p:cNvPr id="3" name="Content Placeholder 2"/>
          <p:cNvSpPr>
            <a:spLocks noGrp="1"/>
          </p:cNvSpPr>
          <p:nvPr>
            <p:ph idx="1"/>
          </p:nvPr>
        </p:nvSpPr>
        <p:spPr>
          <a:xfrm>
            <a:off x="179512" y="1268760"/>
            <a:ext cx="8229600" cy="4925144"/>
          </a:xfrm>
        </p:spPr>
        <p:txBody>
          <a:bodyPr>
            <a:noAutofit/>
          </a:bodyPr>
          <a:lstStyle/>
          <a:p>
            <a:r>
              <a:rPr lang="vi-VN" sz="2800" b="1" dirty="0" smtClean="0">
                <a:latin typeface="+mj-lt"/>
              </a:rPr>
              <a:t>Giáo dục sức khỏe và hướng dẫn người bệnh tự chăm sóc:</a:t>
            </a:r>
          </a:p>
          <a:p>
            <a:pPr lvl="1"/>
            <a:r>
              <a:rPr lang="vi-VN" b="1" dirty="0" smtClean="0">
                <a:solidFill>
                  <a:schemeClr val="accent6"/>
                </a:solidFill>
                <a:latin typeface="+mj-lt"/>
              </a:rPr>
              <a:t>Hướng dẫn người bệnh cách luyện tập để hồi phục sau NMCT.</a:t>
            </a:r>
          </a:p>
          <a:p>
            <a:pPr lvl="2"/>
            <a:r>
              <a:rPr lang="vi-VN" sz="2800" dirty="0" smtClean="0">
                <a:latin typeface="+mj-lt"/>
              </a:rPr>
              <a:t>Luyện tập sớm và luyện tập kéo dài với sự tăng dần về thời gian và mức độ.</a:t>
            </a:r>
          </a:p>
          <a:p>
            <a:pPr lvl="2"/>
            <a:r>
              <a:rPr lang="vi-VN" sz="2800" dirty="0" smtClean="0">
                <a:latin typeface="+mj-lt"/>
              </a:rPr>
              <a:t> Tránh luyện tập sau bữa ăn.</a:t>
            </a:r>
          </a:p>
          <a:p>
            <a:pPr lvl="2"/>
            <a:r>
              <a:rPr lang="vi-VN" sz="2800" dirty="0" smtClean="0">
                <a:latin typeface="+mj-lt"/>
              </a:rPr>
              <a:t>Phải tự theo dõi mạch trong khi luyện tập. Nếu thấy mạch tăng quá nhiều so với bình thường phải ngừng luyện tập.</a:t>
            </a:r>
          </a:p>
        </p:txBody>
      </p:sp>
    </p:spTree>
    <p:extLst>
      <p:ext uri="{BB962C8B-B14F-4D97-AF65-F5344CB8AC3E}">
        <p14:creationId xmlns:p14="http://schemas.microsoft.com/office/powerpoint/2010/main" val="4165470582"/>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052736"/>
          </a:xfrm>
        </p:spPr>
        <p:txBody>
          <a:bodyPr/>
          <a:lstStyle/>
          <a:p>
            <a:r>
              <a:rPr lang="vi-VN" b="1" dirty="0">
                <a:solidFill>
                  <a:srgbClr val="FF0000"/>
                </a:solidFill>
              </a:rPr>
              <a:t>4. THỰC HIỆN KHCS</a:t>
            </a:r>
            <a:endParaRPr lang="vi-VN" dirty="0"/>
          </a:p>
        </p:txBody>
      </p:sp>
      <p:sp>
        <p:nvSpPr>
          <p:cNvPr id="3" name="Content Placeholder 2"/>
          <p:cNvSpPr>
            <a:spLocks noGrp="1"/>
          </p:cNvSpPr>
          <p:nvPr>
            <p:ph idx="1"/>
          </p:nvPr>
        </p:nvSpPr>
        <p:spPr>
          <a:xfrm>
            <a:off x="0" y="980728"/>
            <a:ext cx="8892480" cy="5616624"/>
          </a:xfrm>
        </p:spPr>
        <p:txBody>
          <a:bodyPr>
            <a:noAutofit/>
          </a:bodyPr>
          <a:lstStyle/>
          <a:p>
            <a:r>
              <a:rPr lang="vi-VN" sz="2800" dirty="0" smtClean="0">
                <a:latin typeface="+mj-lt"/>
              </a:rPr>
              <a:t> </a:t>
            </a:r>
            <a:r>
              <a:rPr lang="vi-VN" sz="2800" b="1" dirty="0" smtClean="0">
                <a:solidFill>
                  <a:schemeClr val="accent6"/>
                </a:solidFill>
                <a:latin typeface="+mj-lt"/>
              </a:rPr>
              <a:t>Hướng dẫn người bệnh thay đổi lối sống cho phù hợp với bệnh:</a:t>
            </a:r>
          </a:p>
          <a:p>
            <a:pPr lvl="1"/>
            <a:r>
              <a:rPr lang="vi-VN" dirty="0" smtClean="0">
                <a:latin typeface="+mj-lt"/>
              </a:rPr>
              <a:t>Loại bỏ tất cả các hoạt động gây đau ngực như: Gắng sức, lạnh đột ngột, ăn quá no, bữa lớn, xúc cảm đột ngột…</a:t>
            </a:r>
          </a:p>
          <a:p>
            <a:pPr lvl="1"/>
            <a:r>
              <a:rPr lang="vi-VN" dirty="0" smtClean="0">
                <a:latin typeface="+mj-lt"/>
              </a:rPr>
              <a:t>Khuyên người bệnh ngủ đầy đủ, ăn chậm rãi, ăn bữa nhỏ, nghỉ ngơi thỏa đáng sau bữa ăn, tránh các chất kích thích tim mạch.</a:t>
            </a:r>
          </a:p>
          <a:p>
            <a:pPr lvl="1"/>
            <a:r>
              <a:rPr lang="vi-VN" dirty="0" smtClean="0">
                <a:latin typeface="+mj-lt"/>
              </a:rPr>
              <a:t>Hạn chế đến mức tối đa hoặc loại bỏ tất cả các yếu tố nguy cơ như: Kiềm chế trọng lượng, kiểm soát HA, điều chỉnh đường máu, bỏ thuốc lá, điều chỉnh lipid máu...</a:t>
            </a:r>
          </a:p>
        </p:txBody>
      </p:sp>
    </p:spTree>
    <p:extLst>
      <p:ext uri="{BB962C8B-B14F-4D97-AF65-F5344CB8AC3E}">
        <p14:creationId xmlns:p14="http://schemas.microsoft.com/office/powerpoint/2010/main" val="1035053040"/>
      </p:ext>
    </p:extLst>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solidFill>
                  <a:srgbClr val="FF0000"/>
                </a:solidFill>
              </a:rPr>
              <a:t>5.LƯỢNG GIÁ CHĂM SÓC</a:t>
            </a:r>
            <a:endParaRPr lang="vi-VN" b="1" dirty="0">
              <a:solidFill>
                <a:srgbClr val="FF0000"/>
              </a:solidFill>
            </a:endParaRPr>
          </a:p>
        </p:txBody>
      </p:sp>
      <p:sp>
        <p:nvSpPr>
          <p:cNvPr id="3" name="Content Placeholder 2"/>
          <p:cNvSpPr>
            <a:spLocks noGrp="1"/>
          </p:cNvSpPr>
          <p:nvPr>
            <p:ph idx="1"/>
          </p:nvPr>
        </p:nvSpPr>
        <p:spPr>
          <a:xfrm>
            <a:off x="457200" y="1268760"/>
            <a:ext cx="8229600" cy="5400600"/>
          </a:xfrm>
        </p:spPr>
        <p:txBody>
          <a:bodyPr>
            <a:normAutofit/>
          </a:bodyPr>
          <a:lstStyle/>
          <a:p>
            <a:r>
              <a:rPr lang="vi-VN" sz="2800" b="1" dirty="0" smtClean="0">
                <a:latin typeface="+mj-lt"/>
              </a:rPr>
              <a:t>Người bệnh cần đạt được các mục tiêu sau:</a:t>
            </a:r>
          </a:p>
          <a:p>
            <a:pPr lvl="1"/>
            <a:r>
              <a:rPr lang="vi-VN" dirty="0" smtClean="0">
                <a:latin typeface="+mj-lt"/>
              </a:rPr>
              <a:t>Hết đau ngực và cơn đau không tái diễn.</a:t>
            </a:r>
          </a:p>
          <a:p>
            <a:pPr lvl="1"/>
            <a:r>
              <a:rPr lang="vi-VN" dirty="0" smtClean="0">
                <a:latin typeface="+mj-lt"/>
              </a:rPr>
              <a:t>Cải thiện được lượng máu từ tim tới các cơ quan tổ chức.</a:t>
            </a:r>
          </a:p>
          <a:p>
            <a:pPr lvl="1"/>
            <a:r>
              <a:rPr lang="vi-VN" dirty="0" smtClean="0">
                <a:latin typeface="+mj-lt"/>
              </a:rPr>
              <a:t>Hết khó thở.</a:t>
            </a:r>
          </a:p>
          <a:p>
            <a:pPr lvl="1"/>
            <a:r>
              <a:rPr lang="vi-VN" dirty="0" smtClean="0">
                <a:latin typeface="+mj-lt"/>
              </a:rPr>
              <a:t>Tăng dần được hoạt động mà không mệt và đau ngực.</a:t>
            </a:r>
          </a:p>
          <a:p>
            <a:pPr lvl="1"/>
            <a:r>
              <a:rPr lang="vi-VN" dirty="0" smtClean="0">
                <a:latin typeface="+mj-lt"/>
              </a:rPr>
              <a:t>Hết lo lắng.</a:t>
            </a:r>
          </a:p>
          <a:p>
            <a:pPr lvl="1"/>
            <a:r>
              <a:rPr lang="vi-VN" dirty="0" smtClean="0">
                <a:latin typeface="+mj-lt"/>
              </a:rPr>
              <a:t>Biết tự chăm sóc sau khi ra viện. </a:t>
            </a:r>
          </a:p>
          <a:p>
            <a:endParaRPr lang="vi-VN" sz="2800" dirty="0">
              <a:latin typeface="+mj-lt"/>
            </a:endParaRPr>
          </a:p>
        </p:txBody>
      </p:sp>
    </p:spTree>
    <p:extLst>
      <p:ext uri="{BB962C8B-B14F-4D97-AF65-F5344CB8AC3E}">
        <p14:creationId xmlns:p14="http://schemas.microsoft.com/office/powerpoint/2010/main" val="1303816415"/>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9672" y="3717032"/>
            <a:ext cx="5616624" cy="1944216"/>
          </a:xfrm>
        </p:spPr>
      </p:pic>
    </p:spTree>
    <p:extLst>
      <p:ext uri="{BB962C8B-B14F-4D97-AF65-F5344CB8AC3E}">
        <p14:creationId xmlns:p14="http://schemas.microsoft.com/office/powerpoint/2010/main" val="2239147394"/>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0658"/>
            <a:ext cx="8229600" cy="736054"/>
          </a:xfrm>
        </p:spPr>
        <p:txBody>
          <a:bodyPr>
            <a:noAutofit/>
          </a:bodyPr>
          <a:lstStyle/>
          <a:p>
            <a:r>
              <a:rPr lang="en-US" b="1" dirty="0" smtClean="0">
                <a:solidFill>
                  <a:srgbClr val="FF0000"/>
                </a:solidFill>
                <a:latin typeface="Times New Roman" pitchFamily="18" charset="0"/>
                <a:cs typeface="Times New Roman" pitchFamily="18" charset="0"/>
              </a:rPr>
              <a:t>I. ĐẠI </a:t>
            </a:r>
            <a:r>
              <a:rPr lang="en-US" b="1" dirty="0" smtClean="0">
                <a:solidFill>
                  <a:srgbClr val="FF0000"/>
                </a:solidFill>
                <a:latin typeface="Times New Roman" pitchFamily="18" charset="0"/>
                <a:cs typeface="Times New Roman" pitchFamily="18" charset="0"/>
              </a:rPr>
              <a:t>CƯƠNG</a:t>
            </a:r>
            <a:endParaRPr lang="vi-VN"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7504" y="836712"/>
            <a:ext cx="4968552" cy="6021288"/>
          </a:xfrm>
        </p:spPr>
        <p:txBody>
          <a:bodyPr>
            <a:noAutofit/>
          </a:bodyPr>
          <a:lstStyle/>
          <a:p>
            <a:pPr marL="514350" indent="-514350">
              <a:buAutoNum type="arabicPeriod"/>
            </a:pPr>
            <a:r>
              <a:rPr lang="vi-VN" sz="2600" b="1" dirty="0" smtClean="0">
                <a:latin typeface="Times New Roman" pitchFamily="18" charset="0"/>
                <a:cs typeface="Times New Roman" pitchFamily="18" charset="0"/>
              </a:rPr>
              <a:t>Định nghĩa:</a:t>
            </a:r>
          </a:p>
          <a:p>
            <a:r>
              <a:rPr lang="vi-VN" sz="2600" dirty="0">
                <a:solidFill>
                  <a:srgbClr val="221F20"/>
                </a:solidFill>
                <a:latin typeface="Times New Roman" pitchFamily="18" charset="0"/>
                <a:cs typeface="Times New Roman" pitchFamily="18" charset="0"/>
              </a:rPr>
              <a:t>Sốc tim là tình trạng giảm cung lượng tim không đáp ứng được nhu cầu oxy của các tổ chức trong cơ thể. Chẩn đoán sốc tim đặt ra sau khi đã loại trừ các sốc khác: sốc giảm thể tích, sốc phản vệ, sốc nhiễm khuẩn</a:t>
            </a:r>
            <a:r>
              <a:rPr lang="vi-VN" sz="2600" b="1" i="1" dirty="0" smtClean="0">
                <a:solidFill>
                  <a:srgbClr val="221F20"/>
                </a:solidFill>
                <a:latin typeface="Times New Roman" pitchFamily="18" charset="0"/>
                <a:cs typeface="Times New Roman" pitchFamily="18" charset="0"/>
              </a:rPr>
              <a:t>.</a:t>
            </a:r>
          </a:p>
          <a:p>
            <a:r>
              <a:rPr lang="vi-VN" sz="2600" dirty="0">
                <a:latin typeface="Times New Roman" pitchFamily="18" charset="0"/>
                <a:cs typeface="Times New Roman" pitchFamily="18" charset="0"/>
              </a:rPr>
              <a:t>Nguyên nhân phổ biến nhất của sốc tim liên quan đến nhồi máu cơ tim cấp.</a:t>
            </a:r>
          </a:p>
          <a:p>
            <a:r>
              <a:rPr lang="vi-VN" sz="2600" dirty="0">
                <a:latin typeface="Times New Roman" pitchFamily="18" charset="0"/>
                <a:cs typeface="Times New Roman" pitchFamily="18" charset="0"/>
              </a:rPr>
              <a:t>Gồm 4 gđ: Khởi đầu, bù trừ, tiến triển, và mất bù.</a:t>
            </a:r>
          </a:p>
          <a:p>
            <a:pPr marL="0" indent="0">
              <a:buNone/>
            </a:pPr>
            <a:endParaRPr lang="en-US" sz="2600" dirty="0">
              <a:latin typeface="Times New Roman" pitchFamily="18" charset="0"/>
              <a:cs typeface="Times New Roman" pitchFamily="18" charset="0"/>
            </a:endParaRPr>
          </a:p>
          <a:p>
            <a:pPr marL="0" indent="0">
              <a:buNone/>
            </a:pPr>
            <a:endParaRPr lang="vi-VN" sz="2600" dirty="0" smtClean="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247056"/>
            <a:ext cx="4067944" cy="5400600"/>
          </a:xfrm>
          <a:prstGeom prst="rect">
            <a:avLst/>
          </a:prstGeom>
        </p:spPr>
      </p:pic>
    </p:spTree>
    <p:extLst>
      <p:ext uri="{BB962C8B-B14F-4D97-AF65-F5344CB8AC3E}">
        <p14:creationId xmlns:p14="http://schemas.microsoft.com/office/powerpoint/2010/main" val="7656566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856"/>
            <a:ext cx="8229600" cy="808856"/>
          </a:xfrm>
        </p:spPr>
        <p:txBody>
          <a:bodyPr/>
          <a:lstStyle/>
          <a:p>
            <a:r>
              <a:rPr lang="vi-VN" b="1" dirty="0" smtClean="0">
                <a:solidFill>
                  <a:srgbClr val="FF0000"/>
                </a:solidFill>
              </a:rPr>
              <a:t>I. ĐẠI CƯƠNG</a:t>
            </a:r>
            <a:endParaRPr lang="vi-VN" b="1" dirty="0">
              <a:solidFill>
                <a:srgbClr val="FF0000"/>
              </a:solidFill>
            </a:endParaRPr>
          </a:p>
        </p:txBody>
      </p:sp>
      <p:sp>
        <p:nvSpPr>
          <p:cNvPr id="3" name="Content Placeholder 2"/>
          <p:cNvSpPr>
            <a:spLocks noGrp="1"/>
          </p:cNvSpPr>
          <p:nvPr>
            <p:ph idx="1"/>
          </p:nvPr>
        </p:nvSpPr>
        <p:spPr>
          <a:xfrm>
            <a:off x="179512" y="836712"/>
            <a:ext cx="8784976" cy="5904656"/>
          </a:xfrm>
        </p:spPr>
        <p:txBody>
          <a:bodyPr>
            <a:noAutofit/>
          </a:bodyPr>
          <a:lstStyle/>
          <a:p>
            <a:pPr marL="0" indent="0">
              <a:buNone/>
            </a:pPr>
            <a:r>
              <a:rPr lang="vi-VN" sz="2400" b="1" dirty="0" smtClean="0">
                <a:latin typeface="+mj-lt"/>
              </a:rPr>
              <a:t>2. Đặc điểm của sốc tim</a:t>
            </a:r>
          </a:p>
          <a:p>
            <a:pPr>
              <a:buFont typeface="Wingdings" pitchFamily="2" charset="2"/>
              <a:buChar char="Ø"/>
            </a:pPr>
            <a:r>
              <a:rPr lang="vi-VN" sz="2400" dirty="0">
                <a:latin typeface="+mj-lt"/>
              </a:rPr>
              <a:t>Các rối loạn huyết động đặc trưng trong sốc tim</a:t>
            </a:r>
            <a:endParaRPr lang="vi-VN" sz="2400" dirty="0" smtClean="0">
              <a:latin typeface="+mj-lt"/>
            </a:endParaRPr>
          </a:p>
          <a:p>
            <a:pPr lvl="1"/>
            <a:r>
              <a:rPr lang="vi-VN" sz="2400" dirty="0" smtClean="0">
                <a:latin typeface="+mj-lt"/>
                <a:cs typeface="Times New Roman" panose="02020603050405020304" pitchFamily="18" charset="0"/>
              </a:rPr>
              <a:t>HA tâm thu giảm &lt; 90 mmHg, kéo </a:t>
            </a:r>
            <a:r>
              <a:rPr lang="vi-VN" sz="2400" dirty="0">
                <a:latin typeface="+mj-lt"/>
                <a:cs typeface="Times New Roman" panose="02020603050405020304" pitchFamily="18" charset="0"/>
              </a:rPr>
              <a:t>dài &gt; 1 </a:t>
            </a:r>
            <a:r>
              <a:rPr lang="vi-VN" sz="2400" dirty="0" smtClean="0">
                <a:latin typeface="+mj-lt"/>
                <a:cs typeface="Times New Roman" panose="02020603050405020304" pitchFamily="18" charset="0"/>
              </a:rPr>
              <a:t>giờ.</a:t>
            </a:r>
          </a:p>
          <a:p>
            <a:pPr lvl="1"/>
            <a:r>
              <a:rPr lang="vi-VN" sz="2400" dirty="0" smtClean="0">
                <a:latin typeface="+mj-lt"/>
                <a:cs typeface="Times New Roman" panose="02020603050405020304" pitchFamily="18" charset="0"/>
              </a:rPr>
              <a:t>Các dấu </a:t>
            </a:r>
            <a:r>
              <a:rPr lang="vi-VN" sz="2400" dirty="0">
                <a:latin typeface="+mj-lt"/>
                <a:cs typeface="Times New Roman" panose="02020603050405020304" pitchFamily="18" charset="0"/>
              </a:rPr>
              <a:t>hiệu giảm tưới máu ngoại vi: da và niêm mạc tím tái, đầu chi </a:t>
            </a:r>
            <a:r>
              <a:rPr lang="vi-VN" sz="2400" dirty="0" smtClean="0">
                <a:latin typeface="+mj-lt"/>
                <a:cs typeface="Times New Roman" panose="02020603050405020304" pitchFamily="18" charset="0"/>
              </a:rPr>
              <a:t>lạnh.</a:t>
            </a:r>
          </a:p>
          <a:p>
            <a:pPr lvl="1"/>
            <a:r>
              <a:rPr lang="vi-VN" sz="2400" dirty="0" smtClean="0">
                <a:latin typeface="+mj-lt"/>
                <a:cs typeface="Times New Roman" panose="02020603050405020304" pitchFamily="18" charset="0"/>
              </a:rPr>
              <a:t>Giảm </a:t>
            </a:r>
            <a:r>
              <a:rPr lang="vi-VN" sz="2400" dirty="0">
                <a:latin typeface="+mj-lt"/>
                <a:cs typeface="Times New Roman" panose="02020603050405020304" pitchFamily="18" charset="0"/>
              </a:rPr>
              <a:t>bài tiết nước tiểu ≤ 20 </a:t>
            </a:r>
            <a:r>
              <a:rPr lang="vi-VN" sz="2400" dirty="0" smtClean="0">
                <a:latin typeface="+mj-lt"/>
                <a:cs typeface="Times New Roman" panose="02020603050405020304" pitchFamily="18" charset="0"/>
              </a:rPr>
              <a:t>ml/giờ.</a:t>
            </a:r>
          </a:p>
          <a:p>
            <a:pPr lvl="1"/>
            <a:r>
              <a:rPr lang="vi-VN" sz="2400" dirty="0" smtClean="0">
                <a:latin typeface="+mj-lt"/>
                <a:cs typeface="Times New Roman" panose="02020603050405020304" pitchFamily="18" charset="0"/>
              </a:rPr>
              <a:t>Cung lượng tim giảm với chỉ </a:t>
            </a:r>
            <a:r>
              <a:rPr lang="vi-VN" sz="2400" dirty="0">
                <a:latin typeface="+mj-lt"/>
                <a:cs typeface="Times New Roman" panose="02020603050405020304" pitchFamily="18" charset="0"/>
              </a:rPr>
              <a:t>số tim &lt; 2,2 </a:t>
            </a:r>
            <a:r>
              <a:rPr lang="vi-VN" sz="2400" dirty="0" smtClean="0">
                <a:latin typeface="+mj-lt"/>
                <a:cs typeface="Times New Roman" panose="02020603050405020304" pitchFamily="18" charset="0"/>
              </a:rPr>
              <a:t>lít/phút/m2</a:t>
            </a:r>
          </a:p>
          <a:p>
            <a:pPr lvl="1"/>
            <a:r>
              <a:rPr lang="vi-VN" sz="2400" dirty="0" smtClean="0">
                <a:latin typeface="+mj-lt"/>
              </a:rPr>
              <a:t> </a:t>
            </a:r>
            <a:r>
              <a:rPr lang="vi-VN" sz="2400" dirty="0">
                <a:latin typeface="+mj-lt"/>
              </a:rPr>
              <a:t>Áp lực tĩnh mạch trung tâm cao (&gt; 10 mmHg) và áp lực mao mạch phổi bít cao (&gt; 15mmHg</a:t>
            </a:r>
            <a:r>
              <a:rPr lang="vi-VN" sz="2400" dirty="0" smtClean="0">
                <a:latin typeface="+mj-lt"/>
              </a:rPr>
              <a:t>).</a:t>
            </a:r>
          </a:p>
          <a:p>
            <a:pPr lvl="1"/>
            <a:r>
              <a:rPr lang="vi-VN" sz="2400" dirty="0" smtClean="0">
                <a:latin typeface="+mj-lt"/>
              </a:rPr>
              <a:t>Chênh </a:t>
            </a:r>
            <a:r>
              <a:rPr lang="vi-VN" sz="2400" dirty="0">
                <a:latin typeface="+mj-lt"/>
              </a:rPr>
              <a:t>lệch oxy giữa máu mao mạch và máu tĩnh mạch </a:t>
            </a:r>
            <a:r>
              <a:rPr lang="vi-VN" sz="2400" dirty="0" smtClean="0">
                <a:latin typeface="+mj-lt"/>
              </a:rPr>
              <a:t>cao.</a:t>
            </a:r>
          </a:p>
          <a:p>
            <a:pPr>
              <a:buFont typeface="Wingdings" pitchFamily="2" charset="2"/>
              <a:buChar char="Ø"/>
            </a:pPr>
            <a:r>
              <a:rPr lang="vi-VN" sz="2400" dirty="0" smtClean="0">
                <a:latin typeface="+mj-lt"/>
              </a:rPr>
              <a:t> </a:t>
            </a:r>
            <a:r>
              <a:rPr lang="vi-VN" sz="2400" dirty="0">
                <a:latin typeface="+mj-lt"/>
              </a:rPr>
              <a:t>Suy tim trong bệnh cảnh sốc tim là vấn đề lâm sàng lớn bởi vì tỉ lệ tử vong cao lên tới 30 – 90</a:t>
            </a:r>
            <a:r>
              <a:rPr lang="vi-VN" sz="2400" dirty="0" smtClean="0">
                <a:latin typeface="+mj-lt"/>
              </a:rPr>
              <a:t>%.</a:t>
            </a:r>
          </a:p>
          <a:p>
            <a:pPr>
              <a:buFont typeface="Wingdings" pitchFamily="2" charset="2"/>
              <a:buChar char="Ø"/>
            </a:pPr>
            <a:r>
              <a:rPr lang="vi-VN" sz="2400" dirty="0" smtClean="0">
                <a:latin typeface="+mj-lt"/>
              </a:rPr>
              <a:t>Đây là tình trạng cần được cấp cứu tại chỗ và vận chuyển bằng xe ôtô có trang thiết bị cấp cứu ban đầu đến khoa hồi sức.</a:t>
            </a:r>
          </a:p>
          <a:p>
            <a:endParaRPr lang="vi-VN" sz="2400" dirty="0">
              <a:latin typeface="+mj-lt"/>
            </a:endParaRPr>
          </a:p>
          <a:p>
            <a:pPr lvl="1"/>
            <a:endParaRPr lang="vi-VN" sz="2400" dirty="0">
              <a:latin typeface="+mj-lt"/>
            </a:endParaRPr>
          </a:p>
        </p:txBody>
      </p:sp>
    </p:spTree>
    <p:extLst>
      <p:ext uri="{BB962C8B-B14F-4D97-AF65-F5344CB8AC3E}">
        <p14:creationId xmlns:p14="http://schemas.microsoft.com/office/powerpoint/2010/main" val="22959878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3">
                                            <p:txEl>
                                              <p:pRg st="5" end="5"/>
                                            </p:tx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3">
                                            <p:txEl>
                                              <p:pRg st="6" end="6"/>
                                            </p:tx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p:cTn id="4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p:cTn id="5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3" dur="5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 calcmode="lin" valueType="num">
                                      <p:cBhvr>
                                        <p:cTn id="58"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9"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778098"/>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II. NGUYÊN </a:t>
            </a:r>
            <a:r>
              <a:rPr lang="en-US" b="1" dirty="0" smtClean="0">
                <a:solidFill>
                  <a:srgbClr val="FF0000"/>
                </a:solidFill>
                <a:latin typeface="Times New Roman" panose="02020603050405020304" pitchFamily="18" charset="0"/>
                <a:cs typeface="Times New Roman" panose="02020603050405020304" pitchFamily="18" charset="0"/>
              </a:rPr>
              <a:t>NHÂN</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520" y="1124744"/>
            <a:ext cx="4824536" cy="5449788"/>
          </a:xfrm>
        </p:spPr>
        <p:txBody>
          <a:bodyPr>
            <a:normAutofit/>
          </a:bodyPr>
          <a:lstStyle/>
          <a:p>
            <a:r>
              <a:rPr lang="en-US" sz="2600" dirty="0" err="1" smtClean="0">
                <a:latin typeface="Times New Roman" panose="02020603050405020304" pitchFamily="18" charset="0"/>
                <a:cs typeface="Times New Roman" panose="02020603050405020304" pitchFamily="18" charset="0"/>
              </a:rPr>
              <a:t>Nguyên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nhân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gây</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sốc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gồm</a:t>
            </a:r>
            <a:r>
              <a:rPr lang="en-US" sz="2600" dirty="0" smtClean="0">
                <a:latin typeface="Times New Roman" panose="02020603050405020304" pitchFamily="18" charset="0"/>
                <a:cs typeface="Times New Roman" panose="02020603050405020304" pitchFamily="18" charset="0"/>
              </a:rPr>
              <a:t>:</a:t>
            </a:r>
          </a:p>
          <a:p>
            <a:pPr lvl="1"/>
            <a:r>
              <a:rPr lang="en-US" sz="2600" dirty="0" err="1" smtClean="0">
                <a:latin typeface="Times New Roman" panose="02020603050405020304" pitchFamily="18" charset="0"/>
                <a:cs typeface="Times New Roman" panose="02020603050405020304" pitchFamily="18" charset="0"/>
              </a:rPr>
              <a:t>Giảm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sức</a:t>
            </a:r>
            <a:r>
              <a:rPr lang="en-US" sz="2600" dirty="0" smtClean="0">
                <a:latin typeface="Times New Roman" panose="02020603050405020304" pitchFamily="18" charset="0"/>
                <a:cs typeface="Times New Roman" panose="02020603050405020304" pitchFamily="18" charset="0"/>
              </a:rPr>
              <a:t> co </a:t>
            </a:r>
            <a:r>
              <a:rPr lang="en-US" sz="2600" dirty="0" err="1" smtClean="0">
                <a:latin typeface="Times New Roman" panose="02020603050405020304" pitchFamily="18" charset="0"/>
                <a:cs typeface="Times New Roman" panose="02020603050405020304" pitchFamily="18" charset="0"/>
              </a:rPr>
              <a:t>bóp</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cơ</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tim</a:t>
            </a:r>
            <a:endParaRPr lang="en-US" sz="2600" dirty="0" smtClean="0">
              <a:latin typeface="Times New Roman" panose="02020603050405020304" pitchFamily="18" charset="0"/>
              <a:cs typeface="Times New Roman" panose="02020603050405020304" pitchFamily="18" charset="0"/>
            </a:endParaRPr>
          </a:p>
          <a:p>
            <a:pPr lvl="1"/>
            <a:r>
              <a:rPr lang="en-US" sz="2600" dirty="0" err="1" smtClean="0">
                <a:latin typeface="Times New Roman" panose="02020603050405020304" pitchFamily="18" charset="0"/>
                <a:cs typeface="Times New Roman" panose="02020603050405020304" pitchFamily="18" charset="0"/>
              </a:rPr>
              <a:t>Tăng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hậu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gánh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nguyên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nhân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tắc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nghẽn</a:t>
            </a:r>
            <a:r>
              <a:rPr lang="en-US" sz="2600" dirty="0" smtClean="0">
                <a:latin typeface="Times New Roman" panose="02020603050405020304" pitchFamily="18" charset="0"/>
                <a:cs typeface="Times New Roman" panose="02020603050405020304" pitchFamily="18" charset="0"/>
              </a:rPr>
              <a:t>)</a:t>
            </a:r>
          </a:p>
          <a:p>
            <a:pPr lvl="1"/>
            <a:r>
              <a:rPr lang="en-US" sz="2600" dirty="0" err="1" smtClean="0">
                <a:latin typeface="Times New Roman" panose="02020603050405020304" pitchFamily="18" charset="0"/>
                <a:cs typeface="Times New Roman" panose="02020603050405020304" pitchFamily="18" charset="0"/>
              </a:rPr>
              <a:t>Ép</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cấp</a:t>
            </a:r>
            <a:r>
              <a:rPr lang="en-US" sz="2600" dirty="0" smtClean="0">
                <a:latin typeface="Times New Roman" panose="02020603050405020304" pitchFamily="18" charset="0"/>
                <a:cs typeface="Times New Roman" panose="02020603050405020304" pitchFamily="18" charset="0"/>
              </a:rPr>
              <a:t> do </a:t>
            </a:r>
            <a:r>
              <a:rPr lang="en-US" sz="2600" dirty="0" err="1" smtClean="0">
                <a:latin typeface="Times New Roman" panose="02020603050405020304" pitchFamily="18" charset="0"/>
                <a:cs typeface="Times New Roman" panose="02020603050405020304" pitchFamily="18" charset="0"/>
              </a:rPr>
              <a:t>tràn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dịch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màng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ngoài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cấp</a:t>
            </a:r>
            <a:endParaRPr lang="en-US" sz="2600" dirty="0" smtClean="0">
              <a:latin typeface="Times New Roman" panose="02020603050405020304" pitchFamily="18" charset="0"/>
              <a:cs typeface="Times New Roman" panose="02020603050405020304" pitchFamily="18" charset="0"/>
            </a:endParaRPr>
          </a:p>
          <a:p>
            <a:pPr lvl="1"/>
            <a:r>
              <a:rPr lang="en-US" sz="2600" dirty="0" err="1" smtClean="0">
                <a:latin typeface="Times New Roman" panose="02020603050405020304" pitchFamily="18" charset="0"/>
                <a:cs typeface="Times New Roman" panose="02020603050405020304" pitchFamily="18" charset="0"/>
              </a:rPr>
              <a:t>Tổn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thương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cơ</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học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của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tim</a:t>
            </a:r>
            <a:endParaRPr lang="en-US" sz="2600" dirty="0" smtClean="0">
              <a:latin typeface="Times New Roman" panose="02020603050405020304" pitchFamily="18" charset="0"/>
              <a:cs typeface="Times New Roman" panose="02020603050405020304" pitchFamily="18" charset="0"/>
            </a:endParaRPr>
          </a:p>
          <a:p>
            <a:pPr lvl="1"/>
            <a:r>
              <a:rPr lang="en-US" sz="2600" dirty="0" err="1" smtClean="0">
                <a:latin typeface="Times New Roman" panose="02020603050405020304" pitchFamily="18" charset="0"/>
                <a:cs typeface="Times New Roman" panose="02020603050405020304" pitchFamily="18" charset="0"/>
              </a:rPr>
              <a:t>Rối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loạn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tim</a:t>
            </a:r>
            <a:endParaRPr lang="en-US" sz="2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131" y="1340768"/>
            <a:ext cx="3960440" cy="4585692"/>
          </a:xfrm>
          <a:prstGeom prst="rect">
            <a:avLst/>
          </a:prstGeom>
        </p:spPr>
      </p:pic>
    </p:spTree>
    <p:extLst>
      <p:ext uri="{BB962C8B-B14F-4D97-AF65-F5344CB8AC3E}">
        <p14:creationId xmlns:p14="http://schemas.microsoft.com/office/powerpoint/2010/main" val="26986707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normAutofit/>
          </a:bodyPr>
          <a:lstStyle/>
          <a:p>
            <a:r>
              <a:rPr lang="en-US" b="1" dirty="0" smtClean="0">
                <a:solidFill>
                  <a:srgbClr val="FF0000"/>
                </a:solidFill>
                <a:latin typeface="Times New Roman" panose="02020603050405020304" pitchFamily="18" charset="0"/>
                <a:cs typeface="Times New Roman" panose="02020603050405020304" pitchFamily="18" charset="0"/>
              </a:rPr>
              <a:t>II. NGUYÊN NHÂN</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0" y="836712"/>
            <a:ext cx="5436096" cy="6021288"/>
          </a:xfrm>
        </p:spPr>
        <p:txBody>
          <a:bodyPr>
            <a:noAutofit/>
          </a:bodyPr>
          <a:lstStyle/>
          <a:p>
            <a:pPr marL="0" indent="0">
              <a:buNone/>
            </a:pPr>
            <a:r>
              <a:rPr lang="en-US" b="1" dirty="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Giảm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sức</a:t>
            </a:r>
            <a:r>
              <a:rPr lang="en-US" b="1" dirty="0">
                <a:latin typeface="Times New Roman" panose="02020603050405020304" pitchFamily="18" charset="0"/>
                <a:cs typeface="Times New Roman" panose="02020603050405020304" pitchFamily="18" charset="0"/>
              </a:rPr>
              <a:t> co </a:t>
            </a:r>
            <a:r>
              <a:rPr lang="en-US" b="1" dirty="0" err="1">
                <a:latin typeface="Times New Roman" panose="02020603050405020304" pitchFamily="18" charset="0"/>
                <a:cs typeface="Times New Roman" panose="02020603050405020304" pitchFamily="18" charset="0"/>
              </a:rPr>
              <a:t>bóp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tim</a:t>
            </a:r>
            <a:endParaRPr lang="vi-VN" b="1" dirty="0" smtClean="0">
              <a:solidFill>
                <a:srgbClr val="221F20"/>
              </a:solidFill>
              <a:latin typeface="times new roman" panose="02020603050405020304" pitchFamily="18" charset="0"/>
            </a:endParaRPr>
          </a:p>
          <a:p>
            <a:r>
              <a:rPr lang="vi-VN" sz="2400" dirty="0" smtClean="0">
                <a:solidFill>
                  <a:srgbClr val="221F20"/>
                </a:solidFill>
                <a:latin typeface="times new roman" panose="02020603050405020304" pitchFamily="18" charset="0"/>
              </a:rPr>
              <a:t>Thiếu </a:t>
            </a:r>
            <a:r>
              <a:rPr lang="vi-VN" sz="2400" dirty="0">
                <a:solidFill>
                  <a:srgbClr val="221F20"/>
                </a:solidFill>
                <a:latin typeface="times new roman" panose="02020603050405020304" pitchFamily="18" charset="0"/>
              </a:rPr>
              <a:t>máu cục bộ cơ tim (đặc biệt là nhồi máu cơ tim cấp). </a:t>
            </a:r>
            <a:endParaRPr lang="vi-VN" sz="2400" dirty="0"/>
          </a:p>
          <a:p>
            <a:r>
              <a:rPr lang="vi-VN" sz="2400" dirty="0" smtClean="0">
                <a:solidFill>
                  <a:srgbClr val="221F20"/>
                </a:solidFill>
                <a:latin typeface="times new roman" panose="02020603050405020304" pitchFamily="18" charset="0"/>
              </a:rPr>
              <a:t>Bệnh </a:t>
            </a:r>
            <a:r>
              <a:rPr lang="vi-VN" sz="2400" dirty="0">
                <a:solidFill>
                  <a:srgbClr val="221F20"/>
                </a:solidFill>
                <a:latin typeface="times new roman" panose="02020603050405020304" pitchFamily="18" charset="0"/>
              </a:rPr>
              <a:t>cơ tim do nhiễm khuẩn (liên cầu nhóm B, bệnh Chagas,…), nhiễm vi rút (enterovirus, adenovirus, HIV, vi rút viêm gan C, parvovirus B19, vi rút Herpes, EBV, CMV</a:t>
            </a:r>
            <a:r>
              <a:rPr lang="vi-VN" sz="2400" dirty="0" smtClean="0">
                <a:solidFill>
                  <a:srgbClr val="221F20"/>
                </a:solidFill>
                <a:latin typeface="times new roman" panose="02020603050405020304" pitchFamily="18" charset="0"/>
              </a:rPr>
              <a:t>).</a:t>
            </a:r>
            <a:endParaRPr lang="vi-VN" sz="2400" dirty="0">
              <a:solidFill>
                <a:srgbClr val="221F20"/>
              </a:solidFill>
              <a:latin typeface="times new roman" panose="02020603050405020304" pitchFamily="18" charset="0"/>
            </a:endParaRPr>
          </a:p>
          <a:p>
            <a:r>
              <a:rPr lang="vi-VN" sz="2400" dirty="0" smtClean="0">
                <a:solidFill>
                  <a:srgbClr val="221F20"/>
                </a:solidFill>
                <a:latin typeface="times new roman" panose="02020603050405020304" pitchFamily="18" charset="0"/>
              </a:rPr>
              <a:t>Bệnh </a:t>
            </a:r>
            <a:r>
              <a:rPr lang="vi-VN" sz="2400" dirty="0">
                <a:solidFill>
                  <a:srgbClr val="221F20"/>
                </a:solidFill>
                <a:latin typeface="times new roman" panose="02020603050405020304" pitchFamily="18" charset="0"/>
              </a:rPr>
              <a:t>cơ tim do miễn dịch, do chuyển </a:t>
            </a:r>
            <a:r>
              <a:rPr lang="vi-VN" sz="2400" dirty="0" smtClean="0">
                <a:solidFill>
                  <a:srgbClr val="221F20"/>
                </a:solidFill>
                <a:latin typeface="times new roman" panose="02020603050405020304" pitchFamily="18" charset="0"/>
              </a:rPr>
              <a:t>hóa.</a:t>
            </a:r>
          </a:p>
          <a:p>
            <a:r>
              <a:rPr lang="vi-VN" sz="2400" dirty="0" smtClean="0">
                <a:solidFill>
                  <a:srgbClr val="221F20"/>
                </a:solidFill>
                <a:latin typeface="times new roman" panose="02020603050405020304" pitchFamily="18" charset="0"/>
              </a:rPr>
              <a:t>Bệnh </a:t>
            </a:r>
            <a:r>
              <a:rPr lang="vi-VN" sz="2400" dirty="0">
                <a:solidFill>
                  <a:srgbClr val="221F20"/>
                </a:solidFill>
                <a:latin typeface="times new roman" panose="02020603050405020304" pitchFamily="18" charset="0"/>
              </a:rPr>
              <a:t>cơ tim do nguyên nhân nội tiết: cường hoặc suy </a:t>
            </a:r>
            <a:r>
              <a:rPr lang="vi-VN" sz="2400" dirty="0" smtClean="0">
                <a:solidFill>
                  <a:srgbClr val="221F20"/>
                </a:solidFill>
                <a:latin typeface="times new roman" panose="02020603050405020304" pitchFamily="18" charset="0"/>
              </a:rPr>
              <a:t>giáp.</a:t>
            </a:r>
          </a:p>
          <a:p>
            <a:r>
              <a:rPr lang="vi-VN" sz="2400" dirty="0" smtClean="0">
                <a:solidFill>
                  <a:srgbClr val="221F20"/>
                </a:solidFill>
                <a:latin typeface="times new roman" panose="02020603050405020304" pitchFamily="18" charset="0"/>
              </a:rPr>
              <a:t>Bệnh </a:t>
            </a:r>
            <a:r>
              <a:rPr lang="vi-VN" sz="2400" dirty="0">
                <a:solidFill>
                  <a:srgbClr val="221F20"/>
                </a:solidFill>
                <a:latin typeface="times new roman" panose="02020603050405020304" pitchFamily="18" charset="0"/>
              </a:rPr>
              <a:t>cơ tim do ngộ </a:t>
            </a:r>
            <a:r>
              <a:rPr lang="vi-VN" sz="2400" dirty="0" smtClean="0">
                <a:solidFill>
                  <a:srgbClr val="221F20"/>
                </a:solidFill>
                <a:latin typeface="times new roman" panose="02020603050405020304" pitchFamily="18" charset="0"/>
              </a:rPr>
              <a:t>độc.</a:t>
            </a:r>
          </a:p>
          <a:p>
            <a:r>
              <a:rPr lang="vi-VN" sz="2400" dirty="0" smtClean="0">
                <a:solidFill>
                  <a:srgbClr val="221F20"/>
                </a:solidFill>
                <a:latin typeface="times new roman" panose="02020603050405020304" pitchFamily="18" charset="0"/>
              </a:rPr>
              <a:t>Giai </a:t>
            </a:r>
            <a:r>
              <a:rPr lang="vi-VN" sz="2400" dirty="0">
                <a:solidFill>
                  <a:srgbClr val="221F20"/>
                </a:solidFill>
                <a:latin typeface="times new roman" panose="02020603050405020304" pitchFamily="18" charset="0"/>
              </a:rPr>
              <a:t>đoạn cuối của bệnh cơ tim giãn hay bệnh van tim</a:t>
            </a:r>
            <a:endParaRPr lang="en-US" sz="2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64088" y="1556792"/>
            <a:ext cx="3779912" cy="4824535"/>
          </a:xfrm>
        </p:spPr>
      </p:pic>
    </p:spTree>
    <p:extLst>
      <p:ext uri="{BB962C8B-B14F-4D97-AF65-F5344CB8AC3E}">
        <p14:creationId xmlns:p14="http://schemas.microsoft.com/office/powerpoint/2010/main" val="259587409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4704"/>
          </a:xfrm>
        </p:spPr>
        <p:txBody>
          <a:bodyPr>
            <a:normAutofit/>
          </a:bodyPr>
          <a:lstStyle/>
          <a:p>
            <a:r>
              <a:rPr lang="en-US" b="1" dirty="0" smtClean="0">
                <a:solidFill>
                  <a:srgbClr val="FF0000"/>
                </a:solidFill>
                <a:latin typeface="Times New Roman" panose="02020603050405020304" pitchFamily="18" charset="0"/>
                <a:cs typeface="Times New Roman" panose="02020603050405020304" pitchFamily="18" charset="0"/>
              </a:rPr>
              <a:t>II. NGUYÊN NHÂN</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0" y="908720"/>
            <a:ext cx="5076056" cy="5184576"/>
          </a:xfrm>
        </p:spPr>
        <p:txBody>
          <a:bodyPr>
            <a:normAutofit/>
          </a:bodyPr>
          <a:lstStyle/>
          <a:p>
            <a:pPr marL="0" indent="0">
              <a:buNone/>
            </a:pPr>
            <a:r>
              <a:rPr lang="vi-VN" sz="3500" b="1" dirty="0" smtClean="0">
                <a:solidFill>
                  <a:srgbClr val="221F20"/>
                </a:solidFill>
                <a:latin typeface="times new roman" panose="02020603050405020304" pitchFamily="18" charset="0"/>
              </a:rPr>
              <a:t>2. Tăng </a:t>
            </a:r>
            <a:r>
              <a:rPr lang="vi-VN" sz="3500" b="1" dirty="0">
                <a:solidFill>
                  <a:srgbClr val="221F20"/>
                </a:solidFill>
                <a:latin typeface="times new roman" panose="02020603050405020304" pitchFamily="18" charset="0"/>
              </a:rPr>
              <a:t>hậu gánh (nguyên nhân tắc nghẽn)  </a:t>
            </a:r>
            <a:r>
              <a:rPr lang="vi-VN" sz="3500" b="1" dirty="0" smtClean="0">
                <a:solidFill>
                  <a:srgbClr val="221F20"/>
                </a:solidFill>
                <a:latin typeface="times new roman" panose="02020603050405020304" pitchFamily="18" charset="0"/>
              </a:rPr>
              <a:t>  </a:t>
            </a:r>
            <a:endParaRPr lang="en-US" sz="3500" b="1" dirty="0" smtClean="0">
              <a:solidFill>
                <a:srgbClr val="221F20"/>
              </a:solidFill>
              <a:latin typeface="times new roman" panose="02020603050405020304" pitchFamily="18" charset="0"/>
            </a:endParaRPr>
          </a:p>
          <a:p>
            <a:pPr lvl="1"/>
            <a:r>
              <a:rPr lang="en-US" sz="3100" dirty="0" err="1" smtClean="0">
                <a:solidFill>
                  <a:srgbClr val="221F20"/>
                </a:solidFill>
                <a:latin typeface="times new roman" panose="02020603050405020304" pitchFamily="18" charset="0"/>
              </a:rPr>
              <a:t>Tắc</a:t>
            </a:r>
            <a:r>
              <a:rPr lang="en-US" sz="3100" dirty="0" smtClean="0">
                <a:solidFill>
                  <a:srgbClr val="221F20"/>
                </a:solidFill>
                <a:latin typeface="times new roman" panose="02020603050405020304" pitchFamily="18" charset="0"/>
              </a:rPr>
              <a:t> </a:t>
            </a:r>
            <a:r>
              <a:rPr lang="en-US" sz="3100" dirty="0" err="1">
                <a:solidFill>
                  <a:srgbClr val="221F20"/>
                </a:solidFill>
                <a:latin typeface="times new roman" panose="02020603050405020304" pitchFamily="18" charset="0"/>
              </a:rPr>
              <a:t>động</a:t>
            </a:r>
            <a:r>
              <a:rPr lang="en-US" sz="3100" dirty="0">
                <a:solidFill>
                  <a:srgbClr val="221F20"/>
                </a:solidFill>
                <a:latin typeface="times new roman" panose="02020603050405020304" pitchFamily="18" charset="0"/>
              </a:rPr>
              <a:t> </a:t>
            </a:r>
            <a:r>
              <a:rPr lang="en-US" sz="3100" dirty="0" err="1">
                <a:solidFill>
                  <a:srgbClr val="221F20"/>
                </a:solidFill>
                <a:latin typeface="times new roman" panose="02020603050405020304" pitchFamily="18" charset="0"/>
              </a:rPr>
              <a:t>mạch</a:t>
            </a:r>
            <a:r>
              <a:rPr lang="en-US" sz="3100" dirty="0">
                <a:solidFill>
                  <a:srgbClr val="221F20"/>
                </a:solidFill>
                <a:latin typeface="times new roman" panose="02020603050405020304" pitchFamily="18" charset="0"/>
              </a:rPr>
              <a:t> </a:t>
            </a:r>
            <a:r>
              <a:rPr lang="en-US" sz="3100" dirty="0" err="1">
                <a:solidFill>
                  <a:srgbClr val="221F20"/>
                </a:solidFill>
                <a:latin typeface="times new roman" panose="02020603050405020304" pitchFamily="18" charset="0"/>
              </a:rPr>
              <a:t>phổi</a:t>
            </a:r>
            <a:r>
              <a:rPr lang="en-US" sz="3100" dirty="0">
                <a:solidFill>
                  <a:srgbClr val="221F20"/>
                </a:solidFill>
                <a:latin typeface="times new roman" panose="02020603050405020304" pitchFamily="18" charset="0"/>
              </a:rPr>
              <a:t> </a:t>
            </a:r>
            <a:r>
              <a:rPr lang="en-US" sz="3100" dirty="0" err="1">
                <a:solidFill>
                  <a:srgbClr val="221F20"/>
                </a:solidFill>
                <a:latin typeface="times new roman" panose="02020603050405020304" pitchFamily="18" charset="0"/>
              </a:rPr>
              <a:t>nặng</a:t>
            </a:r>
            <a:r>
              <a:rPr lang="en-US" sz="3100" dirty="0">
                <a:solidFill>
                  <a:srgbClr val="221F20"/>
                </a:solidFill>
                <a:latin typeface="times new roman" panose="02020603050405020304" pitchFamily="18" charset="0"/>
              </a:rPr>
              <a:t>. </a:t>
            </a:r>
            <a:endParaRPr lang="en-US" sz="3100" dirty="0"/>
          </a:p>
          <a:p>
            <a:pPr lvl="1"/>
            <a:r>
              <a:rPr lang="en-US" sz="3100" dirty="0" err="1" smtClean="0">
                <a:solidFill>
                  <a:srgbClr val="221F20"/>
                </a:solidFill>
                <a:latin typeface="times new roman" panose="02020603050405020304" pitchFamily="18" charset="0"/>
              </a:rPr>
              <a:t>Hẹp</a:t>
            </a:r>
            <a:r>
              <a:rPr lang="en-US" sz="3100" dirty="0" smtClean="0">
                <a:solidFill>
                  <a:srgbClr val="221F20"/>
                </a:solidFill>
                <a:latin typeface="times new roman" panose="02020603050405020304" pitchFamily="18" charset="0"/>
              </a:rPr>
              <a:t> </a:t>
            </a:r>
            <a:r>
              <a:rPr lang="en-US" sz="3100" dirty="0" err="1">
                <a:solidFill>
                  <a:srgbClr val="221F20"/>
                </a:solidFill>
                <a:latin typeface="times new roman" panose="02020603050405020304" pitchFamily="18" charset="0"/>
              </a:rPr>
              <a:t>động</a:t>
            </a:r>
            <a:r>
              <a:rPr lang="en-US" sz="3100" dirty="0">
                <a:solidFill>
                  <a:srgbClr val="221F20"/>
                </a:solidFill>
                <a:latin typeface="times new roman" panose="02020603050405020304" pitchFamily="18" charset="0"/>
              </a:rPr>
              <a:t> </a:t>
            </a:r>
            <a:r>
              <a:rPr lang="en-US" sz="3100" dirty="0" err="1">
                <a:solidFill>
                  <a:srgbClr val="221F20"/>
                </a:solidFill>
                <a:latin typeface="times new roman" panose="02020603050405020304" pitchFamily="18" charset="0"/>
              </a:rPr>
              <a:t>mạch</a:t>
            </a:r>
            <a:r>
              <a:rPr lang="en-US" sz="3100" dirty="0">
                <a:solidFill>
                  <a:srgbClr val="221F20"/>
                </a:solidFill>
                <a:latin typeface="times new roman" panose="02020603050405020304" pitchFamily="18" charset="0"/>
              </a:rPr>
              <a:t> </a:t>
            </a:r>
            <a:r>
              <a:rPr lang="en-US" sz="3100" dirty="0" err="1">
                <a:solidFill>
                  <a:srgbClr val="221F20"/>
                </a:solidFill>
                <a:latin typeface="times new roman" panose="02020603050405020304" pitchFamily="18" charset="0"/>
              </a:rPr>
              <a:t>chủ</a:t>
            </a:r>
            <a:r>
              <a:rPr lang="en-US" sz="3100" dirty="0" smtClean="0">
                <a:solidFill>
                  <a:srgbClr val="221F20"/>
                </a:solidFill>
                <a:latin typeface="times new roman" panose="02020603050405020304" pitchFamily="18" charset="0"/>
              </a:rPr>
              <a:t>.</a:t>
            </a:r>
          </a:p>
          <a:p>
            <a:pPr marL="457200" lvl="1" indent="0">
              <a:buNone/>
            </a:pPr>
            <a:endParaRPr lang="en-US" sz="3100" dirty="0"/>
          </a:p>
          <a:p>
            <a:pPr marL="0" indent="0">
              <a:buNone/>
            </a:pPr>
            <a:r>
              <a:rPr lang="en-US" sz="3500" b="1" dirty="0" smtClean="0"/>
              <a:t>3. </a:t>
            </a:r>
            <a:r>
              <a:rPr lang="vi-VN" sz="3500" b="1" dirty="0">
                <a:solidFill>
                  <a:srgbClr val="221F20"/>
                </a:solidFill>
                <a:latin typeface="times new roman" panose="02020603050405020304" pitchFamily="18" charset="0"/>
              </a:rPr>
              <a:t>Ép tim cấp do tràn dịch màng ngoài tim cấp</a:t>
            </a:r>
            <a:r>
              <a:rPr lang="en-US" sz="3500" b="1" dirty="0">
                <a:solidFill>
                  <a:srgbClr val="221F20"/>
                </a:solidFill>
                <a:latin typeface="times new roman" panose="02020603050405020304" pitchFamily="18" charset="0"/>
              </a:rPr>
              <a:t> </a:t>
            </a:r>
            <a:endParaRPr lang="en-US" sz="3500"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04048" y="1340768"/>
            <a:ext cx="3960440" cy="4713387"/>
          </a:xfrm>
        </p:spPr>
      </p:pic>
    </p:spTree>
    <p:extLst>
      <p:ext uri="{BB962C8B-B14F-4D97-AF65-F5344CB8AC3E}">
        <p14:creationId xmlns:p14="http://schemas.microsoft.com/office/powerpoint/2010/main" val="2235794899"/>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7584" y="0"/>
            <a:ext cx="7632848" cy="980728"/>
          </a:xfrm>
        </p:spPr>
        <p:txBody>
          <a:bodyPr>
            <a:noAutofit/>
          </a:bodyPr>
          <a:lstStyle/>
          <a:p>
            <a:r>
              <a:rPr lang="en-US" b="1" dirty="0">
                <a:solidFill>
                  <a:srgbClr val="FF0000"/>
                </a:solidFill>
                <a:latin typeface="Times New Roman" panose="02020603050405020304" pitchFamily="18" charset="0"/>
                <a:cs typeface="Times New Roman" panose="02020603050405020304" pitchFamily="18" charset="0"/>
              </a:rPr>
              <a:t>II. NGUYÊN NHÂN</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half" idx="1"/>
          </p:nvPr>
        </p:nvSpPr>
        <p:spPr>
          <a:xfrm>
            <a:off x="179512" y="980728"/>
            <a:ext cx="4316288" cy="5688632"/>
          </a:xfrm>
        </p:spPr>
        <p:txBody>
          <a:bodyPr>
            <a:normAutofit/>
          </a:bodyPr>
          <a:lstStyle/>
          <a:p>
            <a:pPr marL="0" indent="0">
              <a:buNone/>
            </a:pPr>
            <a:r>
              <a:rPr lang="en-US" sz="3600" b="1" dirty="0">
                <a:solidFill>
                  <a:srgbClr val="221F20"/>
                </a:solidFill>
                <a:latin typeface="Times New Roman" panose="02020603050405020304" pitchFamily="18" charset="0"/>
                <a:cs typeface="Times New Roman" panose="02020603050405020304" pitchFamily="18" charset="0"/>
              </a:rPr>
              <a:t>4. </a:t>
            </a:r>
            <a:r>
              <a:rPr lang="en-US" sz="3600" b="1" dirty="0" err="1">
                <a:solidFill>
                  <a:srgbClr val="221F20"/>
                </a:solidFill>
                <a:latin typeface="Times New Roman" panose="02020603050405020304" pitchFamily="18" charset="0"/>
                <a:cs typeface="Times New Roman" panose="02020603050405020304" pitchFamily="18" charset="0"/>
              </a:rPr>
              <a:t>Tổn</a:t>
            </a:r>
            <a:r>
              <a:rPr lang="en-US" sz="3600" b="1" dirty="0">
                <a:solidFill>
                  <a:srgbClr val="221F20"/>
                </a:solidFill>
                <a:latin typeface="Times New Roman" panose="02020603050405020304" pitchFamily="18" charset="0"/>
                <a:cs typeface="Times New Roman" panose="02020603050405020304" pitchFamily="18" charset="0"/>
              </a:rPr>
              <a:t> </a:t>
            </a:r>
            <a:r>
              <a:rPr lang="en-US" sz="3600" b="1" dirty="0" err="1">
                <a:solidFill>
                  <a:srgbClr val="221F20"/>
                </a:solidFill>
                <a:latin typeface="Times New Roman" panose="02020603050405020304" pitchFamily="18" charset="0"/>
                <a:cs typeface="Times New Roman" panose="02020603050405020304" pitchFamily="18" charset="0"/>
              </a:rPr>
              <a:t>thương</a:t>
            </a:r>
            <a:r>
              <a:rPr lang="en-US" sz="3600" b="1" dirty="0">
                <a:solidFill>
                  <a:srgbClr val="221F20"/>
                </a:solidFill>
                <a:latin typeface="Times New Roman" panose="02020603050405020304" pitchFamily="18" charset="0"/>
                <a:cs typeface="Times New Roman" panose="02020603050405020304" pitchFamily="18" charset="0"/>
              </a:rPr>
              <a:t> </a:t>
            </a:r>
            <a:r>
              <a:rPr lang="en-US" sz="3600" b="1" dirty="0" err="1">
                <a:solidFill>
                  <a:srgbClr val="221F20"/>
                </a:solidFill>
                <a:latin typeface="Times New Roman" panose="02020603050405020304" pitchFamily="18" charset="0"/>
                <a:cs typeface="Times New Roman" panose="02020603050405020304" pitchFamily="18" charset="0"/>
              </a:rPr>
              <a:t>cơ</a:t>
            </a:r>
            <a:r>
              <a:rPr lang="en-US" sz="3600" b="1" dirty="0">
                <a:solidFill>
                  <a:srgbClr val="221F20"/>
                </a:solidFill>
                <a:latin typeface="Times New Roman" panose="02020603050405020304" pitchFamily="18" charset="0"/>
                <a:cs typeface="Times New Roman" panose="02020603050405020304" pitchFamily="18" charset="0"/>
              </a:rPr>
              <a:t> </a:t>
            </a:r>
            <a:r>
              <a:rPr lang="en-US" sz="3600" b="1" dirty="0" err="1">
                <a:solidFill>
                  <a:srgbClr val="221F20"/>
                </a:solidFill>
                <a:latin typeface="Times New Roman" panose="02020603050405020304" pitchFamily="18" charset="0"/>
                <a:cs typeface="Times New Roman" panose="02020603050405020304" pitchFamily="18" charset="0"/>
              </a:rPr>
              <a:t>học</a:t>
            </a:r>
            <a:r>
              <a:rPr lang="en-US" sz="3600" b="1" dirty="0">
                <a:solidFill>
                  <a:srgbClr val="221F20"/>
                </a:solidFill>
                <a:latin typeface="Times New Roman" panose="02020603050405020304" pitchFamily="18" charset="0"/>
                <a:cs typeface="Times New Roman" panose="02020603050405020304" pitchFamily="18" charset="0"/>
              </a:rPr>
              <a:t> </a:t>
            </a:r>
            <a:r>
              <a:rPr lang="en-US" sz="3600" b="1" dirty="0" err="1">
                <a:solidFill>
                  <a:srgbClr val="221F20"/>
                </a:solidFill>
                <a:latin typeface="Times New Roman" panose="02020603050405020304" pitchFamily="18" charset="0"/>
                <a:cs typeface="Times New Roman" panose="02020603050405020304" pitchFamily="18" charset="0"/>
              </a:rPr>
              <a:t>của</a:t>
            </a:r>
            <a:r>
              <a:rPr lang="en-US" sz="3600" b="1" dirty="0">
                <a:solidFill>
                  <a:srgbClr val="221F20"/>
                </a:solidFill>
                <a:latin typeface="Times New Roman" panose="02020603050405020304" pitchFamily="18" charset="0"/>
                <a:cs typeface="Times New Roman" panose="02020603050405020304" pitchFamily="18" charset="0"/>
              </a:rPr>
              <a:t> </a:t>
            </a:r>
            <a:r>
              <a:rPr lang="en-US" sz="3600" b="1" dirty="0" err="1">
                <a:solidFill>
                  <a:srgbClr val="221F20"/>
                </a:solidFill>
                <a:latin typeface="Times New Roman" panose="02020603050405020304" pitchFamily="18" charset="0"/>
                <a:cs typeface="Times New Roman" panose="02020603050405020304" pitchFamily="18" charset="0"/>
              </a:rPr>
              <a:t>tim</a:t>
            </a:r>
            <a:endParaRPr lang="vi-VN" sz="3600" dirty="0" smtClean="0">
              <a:solidFill>
                <a:srgbClr val="221F20"/>
              </a:solidFill>
              <a:latin typeface="+mj-lt"/>
            </a:endParaRPr>
          </a:p>
          <a:p>
            <a:pPr>
              <a:buFontTx/>
              <a:buChar char="-"/>
            </a:pPr>
            <a:r>
              <a:rPr lang="vi-VN" sz="3000" dirty="0" smtClean="0">
                <a:solidFill>
                  <a:srgbClr val="221F20"/>
                </a:solidFill>
                <a:latin typeface="+mj-lt"/>
              </a:rPr>
              <a:t>Hở </a:t>
            </a:r>
            <a:r>
              <a:rPr lang="vi-VN" sz="3000" dirty="0">
                <a:solidFill>
                  <a:srgbClr val="221F20"/>
                </a:solidFill>
                <a:latin typeface="+mj-lt"/>
              </a:rPr>
              <a:t>van động mạch chủ, hở van hai lá </a:t>
            </a:r>
            <a:r>
              <a:rPr lang="vi-VN" sz="3000" dirty="0" smtClean="0">
                <a:solidFill>
                  <a:srgbClr val="221F20"/>
                </a:solidFill>
                <a:latin typeface="+mj-lt"/>
              </a:rPr>
              <a:t>cấp.</a:t>
            </a:r>
            <a:endParaRPr lang="vi-VN" sz="3000" dirty="0">
              <a:solidFill>
                <a:srgbClr val="221F20"/>
              </a:solidFill>
              <a:latin typeface="+mj-lt"/>
            </a:endParaRPr>
          </a:p>
          <a:p>
            <a:pPr>
              <a:buFontTx/>
              <a:buChar char="-"/>
            </a:pPr>
            <a:r>
              <a:rPr lang="vi-VN" sz="3000" dirty="0" smtClean="0">
                <a:solidFill>
                  <a:srgbClr val="221F20"/>
                </a:solidFill>
                <a:latin typeface="+mj-lt"/>
              </a:rPr>
              <a:t>Thủng </a:t>
            </a:r>
            <a:r>
              <a:rPr lang="vi-VN" sz="3000" dirty="0">
                <a:solidFill>
                  <a:srgbClr val="221F20"/>
                </a:solidFill>
                <a:latin typeface="+mj-lt"/>
              </a:rPr>
              <a:t>vách liên thất</a:t>
            </a:r>
            <a:r>
              <a:rPr lang="vi-VN" sz="3000" dirty="0" smtClean="0">
                <a:solidFill>
                  <a:srgbClr val="221F20"/>
                </a:solidFill>
                <a:latin typeface="+mj-lt"/>
              </a:rPr>
              <a:t>.</a:t>
            </a:r>
          </a:p>
          <a:p>
            <a:pPr marL="0" indent="0">
              <a:buNone/>
            </a:pPr>
            <a:r>
              <a:rPr lang="vi-VN" sz="3600" b="1" dirty="0" smtClean="0">
                <a:solidFill>
                  <a:srgbClr val="221F20"/>
                </a:solidFill>
                <a:latin typeface="+mj-lt"/>
              </a:rPr>
              <a:t>5. Rối loạn nhịp tim</a:t>
            </a:r>
          </a:p>
          <a:p>
            <a:pPr>
              <a:buFontTx/>
              <a:buChar char="-"/>
            </a:pPr>
            <a:r>
              <a:rPr lang="en-US" dirty="0">
                <a:solidFill>
                  <a:srgbClr val="221F20"/>
                </a:solidFill>
                <a:latin typeface="times new roman" panose="02020603050405020304" pitchFamily="18" charset="0"/>
              </a:rPr>
              <a:t>C</a:t>
            </a:r>
            <a:r>
              <a:rPr lang="vi-VN" dirty="0">
                <a:solidFill>
                  <a:srgbClr val="221F20"/>
                </a:solidFill>
                <a:latin typeface="times new roman" panose="02020603050405020304" pitchFamily="18" charset="0"/>
              </a:rPr>
              <a:t>ơn nhịp nhanh, đặc biệt là cơn nhịp nhanh thất hoặc nhịp quá chậm do bloc nhĩ thất.</a:t>
            </a:r>
            <a:endParaRPr lang="en-US" dirty="0">
              <a:latin typeface="+mj-lt"/>
            </a:endParaRP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55976" y="1600200"/>
            <a:ext cx="4330824" cy="4525963"/>
          </a:xfrm>
        </p:spPr>
      </p:pic>
    </p:spTree>
    <p:extLst>
      <p:ext uri="{BB962C8B-B14F-4D97-AF65-F5344CB8AC3E}">
        <p14:creationId xmlns:p14="http://schemas.microsoft.com/office/powerpoint/2010/main" val="1012152749"/>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2382</Words>
  <Application>Microsoft Office PowerPoint</Application>
  <PresentationFormat>On-screen Show (4:3)</PresentationFormat>
  <Paragraphs>222</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CHỦ ĐỀ: XỬ TRÍ BỆNH NHÂN SỐC TIM </vt:lpstr>
      <vt:lpstr>PowerPoint Presentation</vt:lpstr>
      <vt:lpstr>NỘI DUNG</vt:lpstr>
      <vt:lpstr>I. ĐẠI CƯƠNG</vt:lpstr>
      <vt:lpstr>I. ĐẠI CƯƠNG</vt:lpstr>
      <vt:lpstr>II. NGUYÊN NHÂN</vt:lpstr>
      <vt:lpstr>II. NGUYÊN NHÂN</vt:lpstr>
      <vt:lpstr>II. NGUYÊN NHÂN</vt:lpstr>
      <vt:lpstr>II. NGUYÊN NHÂN</vt:lpstr>
      <vt:lpstr>CƠ CHẾ</vt:lpstr>
      <vt:lpstr>III. TRIỆU CHỨNG</vt:lpstr>
      <vt:lpstr>III. TRIỆU CHỨNG</vt:lpstr>
      <vt:lpstr>IV. CHẨN ĐOÁN</vt:lpstr>
      <vt:lpstr>IV. CHẨN ĐOÁN</vt:lpstr>
      <vt:lpstr>IV. CHẨN ĐOÁN</vt:lpstr>
      <vt:lpstr>IV. CHẨN ĐOÁN</vt:lpstr>
      <vt:lpstr>PowerPoint Presentation</vt:lpstr>
      <vt:lpstr>V. XỬ TRÍ</vt:lpstr>
      <vt:lpstr>V. XỬ TRÍ</vt:lpstr>
      <vt:lpstr>V. XỬ TRÍ</vt:lpstr>
      <vt:lpstr>VI. ĐIỀU TRỊ CHUNG</vt:lpstr>
      <vt:lpstr>PowerPoint Presentation</vt:lpstr>
      <vt:lpstr>VII. BIẾN CHỨNG</vt:lpstr>
      <vt:lpstr>VIII. KẾ HOẠCH CHĂM SÓC</vt:lpstr>
      <vt:lpstr>1. NHẬN ĐỊNH</vt:lpstr>
      <vt:lpstr>2. CHẨN ĐOÁN </vt:lpstr>
      <vt:lpstr>3. LẬP KẾ HOẠCH CHĂM SÓC</vt:lpstr>
      <vt:lpstr>4. THỰC HIỆN KẾ HOẠCH CHĂM SÓC</vt:lpstr>
      <vt:lpstr>4. THỰC HIỆN KHCS</vt:lpstr>
      <vt:lpstr>4. THỰC HIỆN KHCS</vt:lpstr>
      <vt:lpstr>4. THỰC HIỆN KHCS</vt:lpstr>
      <vt:lpstr>4. THỰC HIỆN KHCS</vt:lpstr>
      <vt:lpstr>4. THỰC HIỆN KHCS</vt:lpstr>
      <vt:lpstr>4. THỰC HIỆN KHCS</vt:lpstr>
      <vt:lpstr>5.LƯỢNG GIÁ CHĂM SÓC</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Fuck</dc:creator>
  <cp:lastModifiedBy>LAPTOP HP</cp:lastModifiedBy>
  <cp:revision>38</cp:revision>
  <dcterms:created xsi:type="dcterms:W3CDTF">2016-08-14T12:52:32Z</dcterms:created>
  <dcterms:modified xsi:type="dcterms:W3CDTF">2016-08-15T19:27:51Z</dcterms:modified>
</cp:coreProperties>
</file>