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3"/>
  </p:notesMasterIdLst>
  <p:sldIdLst>
    <p:sldId id="256" r:id="rId4"/>
    <p:sldId id="258" r:id="rId5"/>
    <p:sldId id="257" r:id="rId6"/>
    <p:sldId id="260" r:id="rId7"/>
    <p:sldId id="261" r:id="rId8"/>
    <p:sldId id="262" r:id="rId9"/>
    <p:sldId id="263" r:id="rId10"/>
    <p:sldId id="264" r:id="rId11"/>
    <p:sldId id="265" r:id="rId12"/>
    <p:sldId id="282" r:id="rId13"/>
    <p:sldId id="283" r:id="rId14"/>
    <p:sldId id="266" r:id="rId15"/>
    <p:sldId id="267" r:id="rId16"/>
    <p:sldId id="268" r:id="rId17"/>
    <p:sldId id="269" r:id="rId18"/>
    <p:sldId id="270" r:id="rId19"/>
    <p:sldId id="271" r:id="rId20"/>
    <p:sldId id="272"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89785" autoAdjust="0"/>
  </p:normalViewPr>
  <p:slideViewPr>
    <p:cSldViewPr>
      <p:cViewPr varScale="1">
        <p:scale>
          <a:sx n="66" d="100"/>
          <a:sy n="66" d="100"/>
        </p:scale>
        <p:origin x="-152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E5030D-7906-49DB-AEAF-AFCE9EAAA7BE}" type="datetimeFigureOut">
              <a:rPr lang="en-US" smtClean="0"/>
              <a:pPr/>
              <a:t>8/6/2016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302F30-94F2-4870-95BE-767EC5FBD571}" type="slidenum">
              <a:rPr lang="en-US" smtClean="0"/>
              <a:pPr/>
              <a:t>‹#›</a:t>
            </a:fld>
            <a:endParaRPr lang="en-US"/>
          </a:p>
        </p:txBody>
      </p:sp>
    </p:spTree>
    <p:extLst>
      <p:ext uri="{BB962C8B-B14F-4D97-AF65-F5344CB8AC3E}">
        <p14:creationId xmlns:p14="http://schemas.microsoft.com/office/powerpoint/2010/main" val="288642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302F30-94F2-4870-95BE-767EC5FBD571}"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302F30-94F2-4870-95BE-767EC5FBD571}"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F18C91-6800-49D9-B082-16352DD8BDB8}" type="datetimeFigureOut">
              <a:rPr lang="en-US" smtClean="0"/>
              <a:pPr/>
              <a:t>8/6/2016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18C91-6800-49D9-B082-16352DD8BDB8}" type="datetimeFigureOut">
              <a:rPr lang="en-US" smtClean="0"/>
              <a:pPr/>
              <a:t>8/6/2016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18C91-6800-49D9-B082-16352DD8BDB8}" type="datetimeFigureOut">
              <a:rPr lang="en-US" smtClean="0"/>
              <a:pPr/>
              <a:t>8/6/2016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FF18C91-6800-49D9-B082-16352DD8BDB8}" type="datetimeFigureOut">
              <a:rPr lang="en-US" smtClean="0"/>
              <a:pPr/>
              <a:t>8/6/2016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0AA2B51-31D7-432F-84C9-BD58E09C4F5A}"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F18C91-6800-49D9-B082-16352DD8BDB8}" type="datetimeFigureOut">
              <a:rPr lang="en-US" smtClean="0"/>
              <a:pPr/>
              <a:t>8/6/2016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F18C91-6800-49D9-B082-16352DD8BDB8}" type="datetimeFigureOut">
              <a:rPr lang="en-US" smtClean="0"/>
              <a:pPr/>
              <a:t>8/6/2016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FF18C91-6800-49D9-B082-16352DD8BDB8}" type="datetimeFigureOut">
              <a:rPr lang="en-US" smtClean="0"/>
              <a:pPr/>
              <a:t>8/6/2016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A2B51-31D7-432F-84C9-BD58E09C4F5A}"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F18C91-6800-49D9-B082-16352DD8BDB8}" type="datetimeFigureOut">
              <a:rPr lang="en-US" smtClean="0"/>
              <a:pPr/>
              <a:t>8/6/2016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18C91-6800-49D9-B082-16352DD8BDB8}" type="datetimeFigureOut">
              <a:rPr lang="en-US" smtClean="0"/>
              <a:pPr/>
              <a:t>8/6/2016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F18C91-6800-49D9-B082-16352DD8BDB8}" type="datetimeFigureOut">
              <a:rPr lang="en-US" smtClean="0"/>
              <a:pPr/>
              <a:t>8/6/2016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FF18C91-6800-49D9-B082-16352DD8BDB8}" type="datetimeFigureOut">
              <a:rPr lang="en-US" smtClean="0"/>
              <a:pPr/>
              <a:t>8/6/2016</a:t>
            </a:fld>
            <a:endParaRPr lang="en-US"/>
          </a:p>
        </p:txBody>
      </p:sp>
      <p:sp>
        <p:nvSpPr>
          <p:cNvPr id="7" name="Slide Number Placeholder 6"/>
          <p:cNvSpPr>
            <a:spLocks noGrp="1"/>
          </p:cNvSpPr>
          <p:nvPr>
            <p:ph type="sldNum" sz="quarter" idx="12"/>
          </p:nvPr>
        </p:nvSpPr>
        <p:spPr/>
        <p:txBody>
          <a:bodyPr/>
          <a:lstStyle/>
          <a:p>
            <a:fld id="{A0AA2B51-31D7-432F-84C9-BD58E09C4F5A}"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18C91-6800-49D9-B082-16352DD8BDB8}" type="datetimeFigureOut">
              <a:rPr lang="en-US" smtClean="0"/>
              <a:pPr/>
              <a:t>8/6/2016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18C91-6800-49D9-B082-16352DD8BDB8}" type="datetimeFigureOut">
              <a:rPr lang="en-US" smtClean="0"/>
              <a:pPr/>
              <a:t>8/6/2016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18C91-6800-49D9-B082-16352DD8BDB8}" type="datetimeFigureOut">
              <a:rPr lang="en-US" smtClean="0"/>
              <a:pPr/>
              <a:t>8/6/2016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18C91-6800-49D9-B082-16352DD8BDB8}" type="datetimeFigureOut">
              <a:rPr lang="en-US" smtClean="0"/>
              <a:pPr/>
              <a:t>8/6/2016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FF18C91-6800-49D9-B082-16352DD8BDB8}" type="datetimeFigureOut">
              <a:rPr lang="en-US" smtClean="0"/>
              <a:pPr/>
              <a:t>8/6/2016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0AA2B51-31D7-432F-84C9-BD58E09C4F5A}"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F18C91-6800-49D9-B082-16352DD8BDB8}" type="datetimeFigureOut">
              <a:rPr lang="en-US" smtClean="0"/>
              <a:pPr/>
              <a:t>8/6/2016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F18C91-6800-49D9-B082-16352DD8BDB8}" type="datetimeFigureOut">
              <a:rPr lang="en-US" smtClean="0"/>
              <a:pPr/>
              <a:t>8/6/2016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FF18C91-6800-49D9-B082-16352DD8BDB8}" type="datetimeFigureOut">
              <a:rPr lang="en-US" smtClean="0"/>
              <a:pPr/>
              <a:t>8/6/2016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A2B51-31D7-432F-84C9-BD58E09C4F5A}"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F18C91-6800-49D9-B082-16352DD8BDB8}" type="datetimeFigureOut">
              <a:rPr lang="en-US" smtClean="0"/>
              <a:pPr/>
              <a:t>8/6/2016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18C91-6800-49D9-B082-16352DD8BDB8}" type="datetimeFigureOut">
              <a:rPr lang="en-US" smtClean="0"/>
              <a:pPr/>
              <a:t>8/6/2016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F18C91-6800-49D9-B082-16352DD8BDB8}" type="datetimeFigureOut">
              <a:rPr lang="en-US" smtClean="0"/>
              <a:pPr/>
              <a:t>8/6/2016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F18C91-6800-49D9-B082-16352DD8BDB8}" type="datetimeFigureOut">
              <a:rPr lang="en-US" smtClean="0"/>
              <a:pPr/>
              <a:t>8/6/2016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FF18C91-6800-49D9-B082-16352DD8BDB8}" type="datetimeFigureOut">
              <a:rPr lang="en-US" smtClean="0"/>
              <a:pPr/>
              <a:t>8/6/2016</a:t>
            </a:fld>
            <a:endParaRPr lang="en-US"/>
          </a:p>
        </p:txBody>
      </p:sp>
      <p:sp>
        <p:nvSpPr>
          <p:cNvPr id="7" name="Slide Number Placeholder 6"/>
          <p:cNvSpPr>
            <a:spLocks noGrp="1"/>
          </p:cNvSpPr>
          <p:nvPr>
            <p:ph type="sldNum" sz="quarter" idx="12"/>
          </p:nvPr>
        </p:nvSpPr>
        <p:spPr/>
        <p:txBody>
          <a:bodyPr/>
          <a:lstStyle/>
          <a:p>
            <a:fld id="{A0AA2B51-31D7-432F-84C9-BD58E09C4F5A}"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18C91-6800-49D9-B082-16352DD8BDB8}" type="datetimeFigureOut">
              <a:rPr lang="en-US" smtClean="0"/>
              <a:pPr/>
              <a:t>8/6/2016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18C91-6800-49D9-B082-16352DD8BDB8}" type="datetimeFigureOut">
              <a:rPr lang="en-US" smtClean="0"/>
              <a:pPr/>
              <a:t>8/6/2016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18C91-6800-49D9-B082-16352DD8BDB8}" type="datetimeFigureOut">
              <a:rPr lang="en-US" smtClean="0"/>
              <a:pPr/>
              <a:t>8/6/2016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F18C91-6800-49D9-B082-16352DD8BDB8}" type="datetimeFigureOut">
              <a:rPr lang="en-US" smtClean="0"/>
              <a:pPr/>
              <a:t>8/6/2016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F18C91-6800-49D9-B082-16352DD8BDB8}" type="datetimeFigureOut">
              <a:rPr lang="en-US" smtClean="0"/>
              <a:pPr/>
              <a:t>8/6/2016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18C91-6800-49D9-B082-16352DD8BDB8}" type="datetimeFigureOut">
              <a:rPr lang="en-US" smtClean="0"/>
              <a:pPr/>
              <a:t>8/6/2016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F18C91-6800-49D9-B082-16352DD8BDB8}" type="datetimeFigureOut">
              <a:rPr lang="en-US" smtClean="0"/>
              <a:pPr/>
              <a:t>8/6/2016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18C91-6800-49D9-B082-16352DD8BDB8}" type="datetimeFigureOut">
              <a:rPr lang="en-US" smtClean="0"/>
              <a:pPr/>
              <a:t>8/6/2016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18C91-6800-49D9-B082-16352DD8BDB8}" type="datetimeFigureOut">
              <a:rPr lang="en-US" smtClean="0"/>
              <a:pPr/>
              <a:t>8/6/2016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A2B51-31D7-432F-84C9-BD58E09C4F5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F18C91-6800-49D9-B082-16352DD8BDB8}" type="datetimeFigureOut">
              <a:rPr lang="en-US" smtClean="0"/>
              <a:pPr/>
              <a:t>8/6/2016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AA2B51-31D7-432F-84C9-BD58E09C4F5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FF18C91-6800-49D9-B082-16352DD8BDB8}" type="datetimeFigureOut">
              <a:rPr lang="en-US" smtClean="0"/>
              <a:pPr/>
              <a:t>8/6/2016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0AA2B51-31D7-432F-84C9-BD58E09C4F5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FF18C91-6800-49D9-B082-16352DD8BDB8}" type="datetimeFigureOut">
              <a:rPr lang="en-US" smtClean="0"/>
              <a:pPr/>
              <a:t>8/6/2016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0AA2B51-31D7-432F-84C9-BD58E09C4F5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Picture 4" descr="2659817ohf0nfzscv.gif"/>
          <p:cNvPicPr>
            <a:picLocks noChangeAspect="1"/>
          </p:cNvPicPr>
          <p:nvPr/>
        </p:nvPicPr>
        <p:blipFill>
          <a:blip r:embed="rId3" cstate="print"/>
          <a:stretch>
            <a:fillRect/>
          </a:stretch>
        </p:blipFill>
        <p:spPr>
          <a:xfrm>
            <a:off x="914400" y="1981200"/>
            <a:ext cx="7543800" cy="26193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fontAlgn="base"/>
            <a:r>
              <a:rPr lang="vi-VN" sz="3200" b="1" dirty="0">
                <a:latin typeface="Times New Roman" pitchFamily="18" charset="0"/>
                <a:cs typeface="Times New Roman" pitchFamily="18" charset="0"/>
              </a:rPr>
              <a:t>Diễn biến trung bình</a:t>
            </a:r>
            <a:endParaRPr lang="vi-VN" sz="3200" dirty="0">
              <a:latin typeface="Times New Roman" pitchFamily="18" charset="0"/>
              <a:cs typeface="Times New Roman" pitchFamily="18" charset="0"/>
            </a:endParaRPr>
          </a:p>
          <a:p>
            <a:pPr fontAlgn="base"/>
            <a:r>
              <a:rPr lang="vi-VN" sz="3200" dirty="0">
                <a:latin typeface="Times New Roman" pitchFamily="18" charset="0"/>
                <a:cs typeface="Times New Roman" pitchFamily="18" charset="0"/>
              </a:rPr>
              <a:t>Bệnh nhân hoảng hốt, sợ chết, choáng váng, ngứa ran khắp người, khó  thở, co giật,  đôi khi hôn mê, đau bụng, da tím tái, niêm mạc nhợt, đồng tử giãn, mạch nhanh nhỏ, huyết áp tụt hoặc không đo được.</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6314147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676400"/>
            <a:ext cx="7239000" cy="3046988"/>
          </a:xfrm>
          <a:prstGeom prst="rect">
            <a:avLst/>
          </a:prstGeom>
        </p:spPr>
        <p:txBody>
          <a:bodyPr wrap="square">
            <a:spAutoFit/>
          </a:bodyPr>
          <a:lstStyle/>
          <a:p>
            <a:pPr fontAlgn="base"/>
            <a:r>
              <a:rPr lang="vi-VN" sz="3200" b="1" dirty="0">
                <a:latin typeface="Times New Roman" pitchFamily="18" charset="0"/>
                <a:cs typeface="Times New Roman" pitchFamily="18" charset="0"/>
              </a:rPr>
              <a:t>Diễn biến nặng</a:t>
            </a:r>
            <a:endParaRPr lang="vi-VN" sz="3200" dirty="0">
              <a:latin typeface="Times New Roman" pitchFamily="18" charset="0"/>
              <a:cs typeface="Times New Roman" pitchFamily="18" charset="0"/>
            </a:endParaRPr>
          </a:p>
          <a:p>
            <a:pPr fontAlgn="base"/>
            <a:r>
              <a:rPr lang="vi-VN" sz="3200" dirty="0">
                <a:latin typeface="Times New Roman" pitchFamily="18" charset="0"/>
                <a:cs typeface="Times New Roman" pitchFamily="18" charset="0"/>
              </a:rPr>
              <a:t>Xảy ra ngay trong những phút đầu tiên với tốc độ chớp nhoáng. Người bệnh hôn mê, nghẹt thở, da tím tái, mạch huyết áp không đo được, tử vong sau vài phút, hãn hữu  kéo dài vài giờ.</a:t>
            </a:r>
          </a:p>
        </p:txBody>
      </p:sp>
    </p:spTree>
    <p:extLst>
      <p:ext uri="{BB962C8B-B14F-4D97-AF65-F5344CB8AC3E}">
        <p14:creationId xmlns:p14="http://schemas.microsoft.com/office/powerpoint/2010/main" val="2582192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3429001"/>
          </a:xfrm>
        </p:spPr>
        <p:txBody>
          <a:bodyPr>
            <a:noAutofit/>
          </a:bodyPr>
          <a:lstStyle/>
          <a:p>
            <a:pPr marL="514350" indent="-514350" algn="ctr">
              <a:buNone/>
            </a:pPr>
            <a:r>
              <a:rPr lang="vi-VN" sz="6000" dirty="0">
                <a:solidFill>
                  <a:srgbClr val="FF0000"/>
                </a:solidFill>
                <a:latin typeface="+mj-lt"/>
              </a:rPr>
              <a:t>Dù diễn biến nhẹ hay trung bình, nặng đều phải dùng ngay </a:t>
            </a:r>
            <a:r>
              <a:rPr lang="vi-VN" sz="6000" dirty="0" smtClean="0">
                <a:solidFill>
                  <a:srgbClr val="FF0000"/>
                </a:solidFill>
                <a:latin typeface="+mj-lt"/>
              </a:rPr>
              <a:t>adrenalin</a:t>
            </a:r>
            <a:r>
              <a:rPr lang="en-US" sz="6000" dirty="0">
                <a:solidFill>
                  <a:srgbClr val="FF0000"/>
                </a:solidFill>
                <a:latin typeface="+mj-lt"/>
              </a:rPr>
              <a:t>.</a:t>
            </a:r>
            <a:endParaRPr lang="en-US" sz="6000" dirty="0" smtClean="0">
              <a:solidFill>
                <a:srgbClr val="FF0000"/>
              </a:solidFill>
              <a:latin typeface="+mj-lt"/>
              <a:cs typeface="Times New Roman" pitchFamily="18" charset="0"/>
            </a:endParaRPr>
          </a:p>
          <a:p>
            <a:pPr marL="514350" indent="-514350">
              <a:buNone/>
            </a:pPr>
            <a:endParaRPr lang="en-US" sz="6000" dirty="0" smtClean="0">
              <a:solidFill>
                <a:srgbClr val="FF0000"/>
              </a:solidFill>
              <a:latin typeface="+mj-lt"/>
              <a:cs typeface="Times New Roman" pitchFamily="18" charset="0"/>
            </a:endParaRPr>
          </a:p>
          <a:p>
            <a:pPr marL="514350" indent="-514350"/>
            <a:endParaRPr lang="en-US" sz="6000" dirty="0" smtClean="0">
              <a:solidFill>
                <a:srgbClr val="FF0000"/>
              </a:solidFill>
              <a:latin typeface="+mj-lt"/>
              <a:cs typeface="Times New Roman" pitchFamily="18" charset="0"/>
            </a:endParaRPr>
          </a:p>
          <a:p>
            <a:pPr marL="514350" indent="-514350">
              <a:buNone/>
            </a:pPr>
            <a:endParaRPr lang="en-US" sz="6000" dirty="0" smtClean="0">
              <a:solidFill>
                <a:srgbClr val="FF0000"/>
              </a:solidFill>
              <a:latin typeface="+mj-lt"/>
              <a:cs typeface="Times New Roman" pitchFamily="18"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solidFill>
                  <a:srgbClr val="FF0000"/>
                </a:solidFill>
                <a:latin typeface="Times New Roman" pitchFamily="18" charset="0"/>
                <a:cs typeface="Times New Roman" pitchFamily="18" charset="0"/>
              </a:rPr>
              <a:t>Chẩn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đoán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và</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điều</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trị</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514350" indent="-514350" algn="ctr">
              <a:buAutoNum type="arabicPeriod"/>
            </a:pPr>
            <a:r>
              <a:rPr lang="en-US" dirty="0" err="1" smtClean="0">
                <a:latin typeface="Times New Roman" pitchFamily="18" charset="0"/>
                <a:cs typeface="Times New Roman" pitchFamily="18" charset="0"/>
              </a:rPr>
              <a:t>Chẩn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đoán</a:t>
            </a:r>
            <a:r>
              <a:rPr lang="en-US" dirty="0" smtClean="0">
                <a:latin typeface="Times New Roman" pitchFamily="18" charset="0"/>
                <a:cs typeface="Times New Roman" pitchFamily="18" charset="0"/>
              </a:rPr>
              <a:t>.</a:t>
            </a:r>
          </a:p>
          <a:p>
            <a:pPr marL="0" indent="0" algn="ctr">
              <a:buNone/>
            </a:pPr>
            <a:r>
              <a:rPr lang="vi-VN" dirty="0">
                <a:latin typeface="Times New Roman" pitchFamily="18" charset="0"/>
                <a:cs typeface="Times New Roman" pitchFamily="18" charset="0"/>
              </a:rPr>
              <a:t>Phải nhanh chóng, kịp thời, chủ yếu dựa  vào sự xuất hiện nhanh trong vòng vài phút của các triệu chứng </a:t>
            </a:r>
            <a:r>
              <a:rPr lang="vi-VN" dirty="0" smtClean="0">
                <a:latin typeface="Times New Roman" pitchFamily="18" charset="0"/>
                <a:cs typeface="Times New Roman" pitchFamily="18" charset="0"/>
              </a:rPr>
              <a:t>sau </a:t>
            </a:r>
            <a:r>
              <a:rPr lang="vi-VN" dirty="0">
                <a:latin typeface="Times New Roman" pitchFamily="18" charset="0"/>
                <a:cs typeface="Times New Roman" pitchFamily="18" charset="0"/>
              </a:rPr>
              <a:t>khi tiếp xúc với dị nguyên gây phản ứng phản vệ (thuốc, thức ăn, hoá chất đã dùng hay bị côn trùng đốt</a:t>
            </a:r>
            <a:r>
              <a:rPr lang="vi-VN"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t>
            </a:r>
          </a:p>
          <a:p>
            <a:pPr marL="514350" indent="-514350"/>
            <a:endParaRPr lang="en-US" dirty="0" smtClean="0">
              <a:latin typeface="Times New Roman" pitchFamily="18" charset="0"/>
              <a:cs typeface="Times New Roman" pitchFamily="18" charset="0"/>
            </a:endParaRPr>
          </a:p>
          <a:p>
            <a:pPr marL="514350" indent="-514350">
              <a:buNone/>
            </a:pPr>
            <a:endParaRPr lang="en-US" dirty="0" smtClean="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plus(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plus(in)">
                                      <p:cBhvr>
                                        <p:cTn id="19"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solidFill>
                  <a:srgbClr val="FF0000"/>
                </a:solidFill>
                <a:latin typeface="Times New Roman" pitchFamily="18" charset="0"/>
                <a:cs typeface="Times New Roman" pitchFamily="18" charset="0"/>
              </a:rPr>
              <a:t>Chẩn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đoán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và</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điều</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trị</a:t>
            </a:r>
            <a:r>
              <a:rPr lang="en-US" dirty="0" smtClean="0">
                <a:solidFill>
                  <a:srgbClr val="FF0000"/>
                </a:solidFill>
                <a:latin typeface="Times New Roman" pitchFamily="18" charset="0"/>
                <a:cs typeface="Times New Roman" pitchFamily="18" charset="0"/>
              </a:rPr>
              <a:t>.</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4724400" cy="4953000"/>
          </a:xfrm>
        </p:spPr>
        <p:txBody>
          <a:bodyPr>
            <a:normAutofit/>
          </a:bodyPr>
          <a:lstStyle/>
          <a:p>
            <a:pPr marL="514350" indent="-514350" algn="ctr">
              <a:buNone/>
            </a:pPr>
            <a:r>
              <a:rPr lang="en-US" dirty="0" smtClean="0">
                <a:solidFill>
                  <a:schemeClr val="accent6">
                    <a:lumMod val="50000"/>
                  </a:schemeClr>
                </a:solidFill>
                <a:latin typeface="Times New Roman" pitchFamily="18" charset="0"/>
                <a:cs typeface="Times New Roman" pitchFamily="18" charset="0"/>
              </a:rPr>
              <a:t>2. </a:t>
            </a:r>
            <a:r>
              <a:rPr lang="en-US" dirty="0" err="1" smtClean="0">
                <a:solidFill>
                  <a:schemeClr val="accent6">
                    <a:lumMod val="50000"/>
                  </a:schemeClr>
                </a:solidFill>
                <a:latin typeface="Times New Roman" pitchFamily="18" charset="0"/>
                <a:cs typeface="Times New Roman" pitchFamily="18" charset="0"/>
              </a:rPr>
              <a:t>Điều</a:t>
            </a:r>
            <a:r>
              <a:rPr lang="en-US" dirty="0" smtClean="0">
                <a:solidFill>
                  <a:schemeClr val="accent6">
                    <a:lumMod val="50000"/>
                  </a:schemeClr>
                </a:solidFill>
                <a:latin typeface="Times New Roman" pitchFamily="18" charset="0"/>
                <a:cs typeface="Times New Roman" pitchFamily="18" charset="0"/>
              </a:rPr>
              <a:t> </a:t>
            </a:r>
            <a:r>
              <a:rPr lang="en-US" dirty="0" err="1" smtClean="0">
                <a:solidFill>
                  <a:schemeClr val="accent6">
                    <a:lumMod val="50000"/>
                  </a:schemeClr>
                </a:solidFill>
                <a:latin typeface="Times New Roman" pitchFamily="18" charset="0"/>
                <a:cs typeface="Times New Roman" pitchFamily="18" charset="0"/>
              </a:rPr>
              <a:t>trị</a:t>
            </a:r>
            <a:r>
              <a:rPr lang="en-US" dirty="0" smtClean="0">
                <a:solidFill>
                  <a:schemeClr val="accent6">
                    <a:lumMod val="50000"/>
                  </a:schemeClr>
                </a:solidFill>
                <a:latin typeface="Times New Roman" pitchFamily="18" charset="0"/>
                <a:cs typeface="Times New Roman" pitchFamily="18" charset="0"/>
              </a:rPr>
              <a:t>.</a:t>
            </a:r>
          </a:p>
          <a:p>
            <a:pPr fontAlgn="base"/>
            <a:r>
              <a:rPr lang="en-US" dirty="0" err="1">
                <a:latin typeface="Times New Roman" pitchFamily="18" charset="0"/>
                <a:cs typeface="Times New Roman" pitchFamily="18" charset="0"/>
              </a:rPr>
              <a:t>Nguyên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tắc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Khẩn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cấp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chỗ</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dùng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ngay</a:t>
            </a:r>
            <a:r>
              <a:rPr lang="en-US" dirty="0">
                <a:latin typeface="Times New Roman" pitchFamily="18" charset="0"/>
                <a:cs typeface="Times New Roman" pitchFamily="18" charset="0"/>
              </a:rPr>
              <a:t> adrenalin</a:t>
            </a:r>
            <a:r>
              <a:rPr lang="en-US" dirty="0" smtClean="0">
                <a:latin typeface="Times New Roman" pitchFamily="18" charset="0"/>
                <a:cs typeface="Times New Roman" pitchFamily="18" charset="0"/>
              </a:rPr>
              <a:t>.</a:t>
            </a:r>
          </a:p>
          <a:p>
            <a:pPr marL="514350" indent="-514350">
              <a:buNone/>
            </a:pPr>
            <a:endParaRPr lang="en-US" dirty="0" smtClean="0">
              <a:latin typeface="Times New Roman" pitchFamily="18" charset="0"/>
              <a:cs typeface="Times New Roman" pitchFamily="18" charset="0"/>
            </a:endParaRPr>
          </a:p>
          <a:p>
            <a:pPr marL="514350" indent="-514350">
              <a:buNone/>
            </a:pPr>
            <a:endParaRPr lang="en-US" dirty="0" smtClean="0">
              <a:latin typeface="Times New Roman" pitchFamily="18" charset="0"/>
              <a:cs typeface="Times New Roman"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3428" y="1712686"/>
            <a:ext cx="4114800" cy="41148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solidFill>
                  <a:srgbClr val="FF0000"/>
                </a:solidFill>
                <a:latin typeface="Times New Roman" pitchFamily="18" charset="0"/>
                <a:cs typeface="Times New Roman" pitchFamily="18" charset="0"/>
              </a:rPr>
              <a:t>Xử</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trí</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sốc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phản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vệ</a:t>
            </a:r>
            <a:r>
              <a:rPr lang="en-US" dirty="0" smtClean="0">
                <a:solidFill>
                  <a:srgbClr val="FF0000"/>
                </a:solidFill>
                <a:latin typeface="Times New Roman" pitchFamily="18" charset="0"/>
                <a:cs typeface="Times New Roman" pitchFamily="18" charset="0"/>
              </a:rPr>
              <a:t>.</a:t>
            </a:r>
            <a:endParaRPr lang="en-US" dirty="0">
              <a:solidFill>
                <a:srgbClr val="FF0000"/>
              </a:solidFill>
              <a:latin typeface="Times New Roman" pitchFamily="18" charset="0"/>
              <a:cs typeface="Times New Roman"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47800"/>
            <a:ext cx="9144000" cy="5410200"/>
          </a:xfrm>
          <a:prstGeom prst="rect">
            <a:avLst/>
          </a:prstGeom>
        </p:spPr>
      </p:pic>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5181600" cy="533399"/>
          </a:xfrm>
        </p:spPr>
        <p:txBody>
          <a:bodyPr>
            <a:noAutofit/>
          </a:bodyPr>
          <a:lstStyle/>
          <a:p>
            <a:pPr fontAlgn="base"/>
            <a:r>
              <a:rPr lang="vi-VN" b="1" dirty="0">
                <a:latin typeface="+mj-lt"/>
              </a:rPr>
              <a:t>Xử trí ngay tại </a:t>
            </a:r>
            <a:r>
              <a:rPr lang="vi-VN" b="1" dirty="0" smtClean="0">
                <a:latin typeface="+mj-lt"/>
              </a:rPr>
              <a:t>chỗ</a:t>
            </a:r>
            <a:r>
              <a:rPr lang="en-US" b="1" dirty="0" smtClean="0">
                <a:latin typeface="+mj-lt"/>
              </a:rPr>
              <a:t>:</a:t>
            </a:r>
            <a:endParaRPr lang="en-US" b="1" dirty="0">
              <a:latin typeface="+mj-l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6" y="990600"/>
            <a:ext cx="9143999" cy="5562600"/>
          </a:xfrm>
          <a:prstGeom prst="rect">
            <a:avLst/>
          </a:prstGeom>
        </p:spPr>
      </p:pic>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229600" cy="5287963"/>
          </a:xfrm>
        </p:spPr>
        <p:txBody>
          <a:bodyPr>
            <a:noAutofit/>
          </a:bodyPr>
          <a:lstStyle/>
          <a:p>
            <a:pPr fontAlgn="base"/>
            <a:r>
              <a:rPr lang="vi-VN" sz="4000" b="1" dirty="0">
                <a:latin typeface="Times New Roman" pitchFamily="18" charset="0"/>
                <a:cs typeface="Times New Roman" pitchFamily="18" charset="0"/>
              </a:rPr>
              <a:t>Các biện pháp khác</a:t>
            </a:r>
          </a:p>
          <a:p>
            <a:pPr fontAlgn="base"/>
            <a:r>
              <a:rPr lang="vi-VN" dirty="0">
                <a:latin typeface="Times New Roman" pitchFamily="18" charset="0"/>
                <a:cs typeface="Times New Roman" pitchFamily="18" charset="0"/>
              </a:rPr>
              <a:t>Xử trí suy hô hấp</a:t>
            </a:r>
            <a:endParaRPr lang="en-US" dirty="0">
              <a:latin typeface="Times New Roman" pitchFamily="18" charset="0"/>
              <a:cs typeface="Times New Roman" pitchFamily="18" charset="0"/>
            </a:endParaRPr>
          </a:p>
          <a:p>
            <a:pPr fontAlgn="base"/>
            <a:r>
              <a:rPr lang="en-US" dirty="0" err="1">
                <a:latin typeface="Times New Roman" pitchFamily="18" charset="0"/>
                <a:cs typeface="Times New Roman" pitchFamily="18" charset="0"/>
              </a:rPr>
              <a:t>Điều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endParaRPr lang="en-US" dirty="0">
              <a:latin typeface="Times New Roman" pitchFamily="18" charset="0"/>
              <a:cs typeface="Times New Roman" pitchFamily="18" charset="0"/>
            </a:endParaRPr>
          </a:p>
          <a:p>
            <a:pPr fontAlgn="base"/>
            <a:r>
              <a:rPr lang="en-US" dirty="0" err="1">
                <a:latin typeface="Times New Roman" pitchFamily="18" charset="0"/>
                <a:cs typeface="Times New Roman" pitchFamily="18" charset="0"/>
              </a:rPr>
              <a:t>Những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thuốc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vệ</a:t>
            </a:r>
            <a:r>
              <a:rPr lang="en-US" dirty="0" smtClean="0">
                <a:latin typeface="Times New Roman" pitchFamily="18" charset="0"/>
                <a:cs typeface="Times New Roman" pitchFamily="18" charset="0"/>
              </a:rPr>
              <a:t>.</a:t>
            </a:r>
            <a:endParaRPr lang="vi-VN" dirty="0">
              <a:latin typeface="Times New Roman" pitchFamily="18" charset="0"/>
              <a:cs typeface="Times New Roman" pitchFamily="18" charset="0"/>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143000"/>
          </a:xfrm>
        </p:spPr>
        <p:txBody>
          <a:bodyPr>
            <a:normAutofit/>
          </a:bodyPr>
          <a:lstStyle/>
          <a:p>
            <a:r>
              <a:rPr lang="en-US" sz="3600" dirty="0" smtClean="0">
                <a:solidFill>
                  <a:srgbClr val="FF0000"/>
                </a:solidFill>
                <a:latin typeface="Times New Roman" pitchFamily="18" charset="0"/>
                <a:cs typeface="Times New Roman" pitchFamily="18" charset="0"/>
              </a:rPr>
              <a:t>LƯU Ý</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609600" y="1219200"/>
            <a:ext cx="8229600" cy="4983163"/>
          </a:xfrm>
        </p:spPr>
        <p:txBody>
          <a:bodyPr>
            <a:noAutofit/>
          </a:bodyPr>
          <a:lstStyle/>
          <a:p>
            <a:pPr>
              <a:buFontTx/>
              <a:buChar char="-"/>
            </a:pPr>
            <a:r>
              <a:rPr lang="en-US" dirty="0" smtClean="0">
                <a:latin typeface="Times New Roman" pitchFamily="18" charset="0"/>
                <a:cs typeface="Times New Roman" pitchFamily="18" charset="0"/>
              </a:rPr>
              <a:t>Theo </a:t>
            </a:r>
            <a:r>
              <a:rPr lang="en-US" dirty="0" err="1" smtClean="0">
                <a:latin typeface="Times New Roman" pitchFamily="18" charset="0"/>
                <a:cs typeface="Times New Roman" pitchFamily="18" charset="0"/>
              </a:rPr>
              <a:t>dõi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nhất</a:t>
            </a:r>
            <a:r>
              <a:rPr lang="en-US" dirty="0" smtClean="0">
                <a:latin typeface="Times New Roman" pitchFamily="18" charset="0"/>
                <a:cs typeface="Times New Roman" pitchFamily="18" charset="0"/>
              </a:rPr>
              <a:t> 24h </a:t>
            </a:r>
            <a:r>
              <a:rPr lang="en-US" dirty="0" err="1" smtClean="0">
                <a:latin typeface="Times New Roman" pitchFamily="18" charset="0"/>
                <a:cs typeface="Times New Roman" pitchFamily="18" charset="0"/>
              </a:rPr>
              <a:t>sau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huyết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ổn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endParaRPr lang="en-US" dirty="0" smtClean="0">
              <a:latin typeface="Times New Roman" pitchFamily="18" charset="0"/>
              <a:cs typeface="Times New Roman" pitchFamily="18" charset="0"/>
            </a:endParaRPr>
          </a:p>
          <a:p>
            <a:pPr>
              <a:buFontTx/>
              <a:buChar char="-"/>
            </a:pPr>
            <a:r>
              <a:rPr lang="en-US" dirty="0" err="1" smtClean="0">
                <a:latin typeface="Times New Roman" pitchFamily="18" charset="0"/>
                <a:cs typeface="Times New Roman" pitchFamily="18" charset="0"/>
              </a:rPr>
              <a:t>Tận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tĩnh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lớn</a:t>
            </a:r>
            <a:endParaRPr lang="en-US" dirty="0" smtClean="0">
              <a:latin typeface="Times New Roman" pitchFamily="18" charset="0"/>
              <a:cs typeface="Times New Roman" pitchFamily="18" charset="0"/>
            </a:endParaRPr>
          </a:p>
          <a:p>
            <a:pPr>
              <a:buFontTx/>
              <a:buChar char="-"/>
            </a:pPr>
            <a:r>
              <a:rPr lang="en-US" dirty="0" smtClean="0">
                <a:latin typeface="Times New Roman" pitchFamily="18" charset="0"/>
                <a:cs typeface="Times New Roman" pitchFamily="18" charset="0"/>
              </a:rPr>
              <a:t>Theo </a:t>
            </a:r>
            <a:r>
              <a:rPr lang="en-US" dirty="0" err="1" smtClean="0">
                <a:latin typeface="Times New Roman" pitchFamily="18" charset="0"/>
                <a:cs typeface="Times New Roman" pitchFamily="18" charset="0"/>
              </a:rPr>
              <a:t>dõi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huyết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xuyên</a:t>
            </a:r>
            <a:endParaRPr lang="en-US" dirty="0" smtClean="0">
              <a:latin typeface="Times New Roman" pitchFamily="18" charset="0"/>
              <a:cs typeface="Times New Roman" pitchFamily="18" charset="0"/>
            </a:endParaRPr>
          </a:p>
          <a:p>
            <a:pPr>
              <a:buFontTx/>
              <a:buChar char="-"/>
            </a:pPr>
            <a:r>
              <a:rPr lang="en-US" dirty="0" err="1" smtClean="0">
                <a:latin typeface="Times New Roman" pitchFamily="18" charset="0"/>
                <a:cs typeface="Times New Roman" pitchFamily="18" charset="0"/>
              </a:rPr>
              <a:t>Hỏi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thuốc</a:t>
            </a:r>
            <a:endParaRPr lang="en-US" dirty="0" smtClean="0">
              <a:latin typeface="Times New Roman" pitchFamily="18" charset="0"/>
              <a:cs typeface="Times New Roman" pitchFamily="18" charset="0"/>
            </a:endParaRPr>
          </a:p>
          <a:p>
            <a:pPr>
              <a:buFontTx/>
              <a:buChar char="-"/>
            </a:pPr>
            <a:r>
              <a:rPr lang="en-US" dirty="0" smtClean="0">
                <a:latin typeface="Times New Roman" pitchFamily="18" charset="0"/>
                <a:cs typeface="Times New Roman" pitchFamily="18" charset="0"/>
              </a:rPr>
              <a:t>Test </a:t>
            </a:r>
            <a:r>
              <a:rPr lang="en-US" dirty="0" err="1" smtClean="0">
                <a:latin typeface="Times New Roman" pitchFamily="18" charset="0"/>
                <a:cs typeface="Times New Roman" pitchFamily="18" charset="0"/>
              </a:rPr>
              <a:t>thử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thuốc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tiêm</a:t>
            </a:r>
            <a:endParaRPr lang="en-US" dirty="0" smtClean="0">
              <a:latin typeface="Times New Roman" pitchFamily="18" charset="0"/>
              <a:cs typeface="Times New Roman" pitchFamily="18" charset="0"/>
            </a:endParaRPr>
          </a:p>
          <a:p>
            <a:pPr>
              <a:buFontTx/>
              <a:buChar char="-"/>
            </a:pPr>
            <a:r>
              <a:rPr lang="en-US" dirty="0" err="1" smtClean="0">
                <a:latin typeface="Times New Roman" pitchFamily="18" charset="0"/>
                <a:cs typeface="Times New Roman" pitchFamily="18" charset="0"/>
              </a:rPr>
              <a:t>Sau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thuốc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10 </a:t>
            </a:r>
            <a:r>
              <a:rPr lang="en-US" dirty="0" err="1" smtClean="0">
                <a:latin typeface="Times New Roman" pitchFamily="18" charset="0"/>
                <a:cs typeface="Times New Roman" pitchFamily="18" charset="0"/>
              </a:rPr>
              <a:t>tới</a:t>
            </a:r>
            <a:r>
              <a:rPr lang="en-US" dirty="0" smtClean="0">
                <a:latin typeface="Times New Roman" pitchFamily="18" charset="0"/>
                <a:cs typeface="Times New Roman" pitchFamily="18" charset="0"/>
              </a:rPr>
              <a:t> 15 </a:t>
            </a:r>
            <a:r>
              <a:rPr lang="en-US" dirty="0" err="1" smtClean="0">
                <a:latin typeface="Times New Roman" pitchFamily="18" charset="0"/>
                <a:cs typeface="Times New Roman" pitchFamily="18" charset="0"/>
              </a:rPr>
              <a:t>phút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phòng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vệ</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pPr marL="514350" indent="-514350">
              <a:buFont typeface="Courier New" pitchFamily="49" charset="0"/>
              <a:buChar char="o"/>
            </a:pPr>
            <a:endParaRPr lang="en-US" dirty="0" smtClean="0">
              <a:latin typeface="Times New Roman" pitchFamily="18" charset="0"/>
              <a:cs typeface="Times New Roman"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additive="base">
                                        <p:cTn id="3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additive="base">
                                        <p:cTn id="4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additive="base">
                                        <p:cTn id="4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additive="base">
                                        <p:cTn id="5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additive="base">
                                        <p:cTn id="6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3733800"/>
          </a:xfrm>
        </p:spPr>
        <p:txBody>
          <a:bodyPr>
            <a:normAutofit/>
          </a:bodyPr>
          <a:lstStyle/>
          <a:p>
            <a:r>
              <a:rPr lang="en-US" sz="3200" dirty="0" smtClean="0">
                <a:solidFill>
                  <a:srgbClr val="FF0000"/>
                </a:solidFill>
                <a:latin typeface="Times New Roman" pitchFamily="18" charset="0"/>
                <a:cs typeface="Times New Roman" pitchFamily="18" charset="0"/>
              </a:rPr>
              <a:t>ĐIỀU DƯỠNG HỒI SỨC – CẤP CỨU</a:t>
            </a:r>
            <a:br>
              <a:rPr lang="en-US" sz="3200" dirty="0" smtClean="0">
                <a:solidFill>
                  <a:srgbClr val="FF0000"/>
                </a:solidFill>
                <a:latin typeface="Times New Roman" pitchFamily="18" charset="0"/>
                <a:cs typeface="Times New Roman" pitchFamily="18" charset="0"/>
              </a:rPr>
            </a:br>
            <a:r>
              <a:rPr lang="en-US" sz="3200" dirty="0" smtClean="0">
                <a:solidFill>
                  <a:schemeClr val="tx2">
                    <a:lumMod val="50000"/>
                  </a:schemeClr>
                </a:solidFill>
                <a:latin typeface="Times New Roman" pitchFamily="18" charset="0"/>
                <a:cs typeface="Times New Roman" pitchFamily="18" charset="0"/>
              </a:rPr>
              <a:t/>
            </a:r>
            <a:br>
              <a:rPr lang="en-US" sz="3200" dirty="0" smtClean="0">
                <a:solidFill>
                  <a:schemeClr val="tx2">
                    <a:lumMod val="50000"/>
                  </a:schemeClr>
                </a:solidFill>
                <a:latin typeface="Times New Roman" pitchFamily="18" charset="0"/>
                <a:cs typeface="Times New Roman" pitchFamily="18" charset="0"/>
              </a:rPr>
            </a:br>
            <a:r>
              <a:rPr lang="en-US" sz="3200" u="sng" dirty="0" smtClean="0">
                <a:solidFill>
                  <a:srgbClr val="FF0000"/>
                </a:solidFill>
                <a:latin typeface="Times New Roman" pitchFamily="18" charset="0"/>
                <a:cs typeface="Times New Roman" pitchFamily="18" charset="0"/>
              </a:rPr>
              <a:t>Đề tài</a:t>
            </a:r>
            <a:r>
              <a:rPr lang="en-US" sz="3200" dirty="0" smtClean="0">
                <a:solidFill>
                  <a:srgbClr val="FF0000"/>
                </a:solidFill>
                <a:latin typeface="Times New Roman" pitchFamily="18" charset="0"/>
                <a:cs typeface="Times New Roman" pitchFamily="18" charset="0"/>
              </a:rPr>
              <a:t>: SỐC PHẢN VỆ</a:t>
            </a:r>
            <a:br>
              <a:rPr lang="en-US" sz="3200" dirty="0" smtClean="0">
                <a:solidFill>
                  <a:srgbClr val="FF0000"/>
                </a:solidFill>
                <a:latin typeface="Times New Roman" pitchFamily="18" charset="0"/>
                <a:cs typeface="Times New Roman" pitchFamily="18" charset="0"/>
              </a:rPr>
            </a:br>
            <a:r>
              <a:rPr lang="en-US" sz="3200" dirty="0" err="1" smtClean="0">
                <a:solidFill>
                  <a:schemeClr val="tx2">
                    <a:lumMod val="50000"/>
                  </a:schemeClr>
                </a:solidFill>
                <a:latin typeface="Times New Roman" pitchFamily="18" charset="0"/>
                <a:cs typeface="Times New Roman" pitchFamily="18" charset="0"/>
              </a:rPr>
              <a:t>Lớp</a:t>
            </a:r>
            <a:r>
              <a:rPr lang="en-US" sz="3200" dirty="0" smtClean="0">
                <a:solidFill>
                  <a:schemeClr val="tx2">
                    <a:lumMod val="50000"/>
                  </a:schemeClr>
                </a:solidFill>
                <a:latin typeface="Times New Roman" pitchFamily="18" charset="0"/>
                <a:cs typeface="Times New Roman" pitchFamily="18" charset="0"/>
              </a:rPr>
              <a:t> K19YDD3</a:t>
            </a:r>
            <a:br>
              <a:rPr lang="en-US" sz="3200" dirty="0" smtClean="0">
                <a:solidFill>
                  <a:schemeClr val="tx2">
                    <a:lumMod val="50000"/>
                  </a:schemeClr>
                </a:solidFill>
                <a:latin typeface="Times New Roman" pitchFamily="18" charset="0"/>
                <a:cs typeface="Times New Roman" pitchFamily="18" charset="0"/>
              </a:rPr>
            </a:br>
            <a:r>
              <a:rPr lang="en-US" sz="2800" dirty="0" smtClean="0">
                <a:solidFill>
                  <a:schemeClr val="tx2">
                    <a:lumMod val="50000"/>
                  </a:schemeClr>
                </a:solidFill>
                <a:latin typeface="Times New Roman" pitchFamily="18" charset="0"/>
                <a:cs typeface="Times New Roman" pitchFamily="18" charset="0"/>
              </a:rPr>
              <a:t>GVHD: NGUYỄN PHÚC HỌC</a:t>
            </a:r>
            <a:endParaRPr lang="en-US" sz="2800" dirty="0">
              <a:solidFill>
                <a:schemeClr val="tx2">
                  <a:lumMod val="50000"/>
                </a:schemeClr>
              </a:solidFill>
              <a:latin typeface="Times New Roman" pitchFamily="18" charset="0"/>
              <a:cs typeface="Times New Roman" pitchFamily="18" charset="0"/>
            </a:endParaRPr>
          </a:p>
        </p:txBody>
      </p:sp>
      <p:pic>
        <p:nvPicPr>
          <p:cNvPr id="4" name="Content Placeholder 3" descr="slider01-test.jpg"/>
          <p:cNvPicPr>
            <a:picLocks noGrp="1" noChangeAspect="1"/>
          </p:cNvPicPr>
          <p:nvPr>
            <p:ph idx="1"/>
          </p:nvPr>
        </p:nvPicPr>
        <p:blipFill>
          <a:blip r:embed="rId4" cstate="print"/>
          <a:stretch>
            <a:fillRect/>
          </a:stretch>
        </p:blipFill>
        <p:spPr>
          <a:xfrm>
            <a:off x="457200" y="152400"/>
            <a:ext cx="8229600" cy="1676400"/>
          </a:xfrm>
        </p:spPr>
      </p:pic>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itchFamily="18" charset="0"/>
                <a:cs typeface="Times New Roman" pitchFamily="18" charset="0"/>
              </a:rPr>
              <a:t>Nhóm</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458200" cy="4525963"/>
          </a:xfrm>
        </p:spPr>
        <p:txBody>
          <a:bodyPr>
            <a:normAutofit/>
          </a:bodyPr>
          <a:lstStyle/>
          <a:p>
            <a:pPr marL="514350" indent="-514350">
              <a:buAutoNum type="arabicPeriod"/>
            </a:pPr>
            <a:r>
              <a:rPr lang="en-US" sz="2800" dirty="0" smtClean="0">
                <a:latin typeface="Times New Roman" pitchFamily="18" charset="0"/>
                <a:cs typeface="Times New Roman" pitchFamily="18" charset="0"/>
              </a:rPr>
              <a:t>Phan Ngọc Tường		7. Nguyễn Thị Mỹ Hảo</a:t>
            </a:r>
          </a:p>
          <a:p>
            <a:pPr marL="514350" indent="-514350">
              <a:buAutoNum type="arabicPeriod"/>
            </a:pPr>
            <a:r>
              <a:rPr lang="en-US" sz="2800" dirty="0" smtClean="0">
                <a:latin typeface="Times New Roman" pitchFamily="18" charset="0"/>
                <a:cs typeface="Times New Roman" pitchFamily="18" charset="0"/>
              </a:rPr>
              <a:t>Mai Mạnh Sơn			8. </a:t>
            </a:r>
            <a:r>
              <a:rPr lang="en-US" sz="2800" dirty="0" err="1" smtClean="0">
                <a:latin typeface="Times New Roman" pitchFamily="18" charset="0"/>
                <a:cs typeface="Times New Roman" pitchFamily="18" charset="0"/>
              </a:rPr>
              <a:t>Nguyễn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Thị</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Thanh</a:t>
            </a:r>
            <a:endParaRPr lang="en-US" sz="2800" dirty="0" smtClean="0">
              <a:latin typeface="Times New Roman" pitchFamily="18" charset="0"/>
              <a:cs typeface="Times New Roman" pitchFamily="18" charset="0"/>
            </a:endParaRPr>
          </a:p>
          <a:p>
            <a:pPr marL="514350" indent="-514350">
              <a:buAutoNum type="arabicPeriod"/>
            </a:pPr>
            <a:r>
              <a:rPr lang="en-US" sz="2800" dirty="0" err="1" smtClean="0">
                <a:latin typeface="Times New Roman" pitchFamily="18" charset="0"/>
                <a:cs typeface="Times New Roman" pitchFamily="18" charset="0"/>
              </a:rPr>
              <a:t>Nguyễn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Xuân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Hòa</a:t>
            </a:r>
            <a:r>
              <a:rPr lang="en-US" sz="2800" dirty="0" smtClean="0">
                <a:latin typeface="Times New Roman" pitchFamily="18" charset="0"/>
                <a:cs typeface="Times New Roman" pitchFamily="18" charset="0"/>
              </a:rPr>
              <a:t>		9. </a:t>
            </a:r>
            <a:r>
              <a:rPr lang="en-US" sz="2800" dirty="0" err="1" smtClean="0">
                <a:latin typeface="Times New Roman" pitchFamily="18" charset="0"/>
                <a:cs typeface="Times New Roman" pitchFamily="18" charset="0"/>
              </a:rPr>
              <a:t>Nguyễn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Thị</a:t>
            </a:r>
            <a:r>
              <a:rPr lang="en-US" sz="2800" dirty="0" smtClean="0">
                <a:latin typeface="Times New Roman" pitchFamily="18" charset="0"/>
                <a:cs typeface="Times New Roman" pitchFamily="18" charset="0"/>
              </a:rPr>
              <a:t> Kim </a:t>
            </a:r>
            <a:r>
              <a:rPr lang="en-US" sz="2800" dirty="0" err="1" smtClean="0">
                <a:latin typeface="Times New Roman" pitchFamily="18" charset="0"/>
                <a:cs typeface="Times New Roman" pitchFamily="18" charset="0"/>
              </a:rPr>
              <a:t>Yến</a:t>
            </a:r>
            <a:endParaRPr lang="en-US" sz="2800" dirty="0" smtClean="0">
              <a:latin typeface="Times New Roman" pitchFamily="18" charset="0"/>
              <a:cs typeface="Times New Roman" pitchFamily="18" charset="0"/>
            </a:endParaRPr>
          </a:p>
          <a:p>
            <a:pPr marL="514350" indent="-514350">
              <a:buAutoNum type="arabicPeriod"/>
            </a:pPr>
            <a:r>
              <a:rPr lang="en-US" sz="2800" dirty="0" smtClean="0">
                <a:latin typeface="Times New Roman" pitchFamily="18" charset="0"/>
                <a:cs typeface="Times New Roman" pitchFamily="18" charset="0"/>
              </a:rPr>
              <a:t> Trần Trúc Vy			10. Nguyễn </a:t>
            </a:r>
            <a:r>
              <a:rPr lang="en-US" sz="2800" dirty="0" err="1" smtClean="0">
                <a:latin typeface="Times New Roman" pitchFamily="18" charset="0"/>
                <a:cs typeface="Times New Roman" pitchFamily="18" charset="0"/>
              </a:rPr>
              <a:t>Thị</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Đào</a:t>
            </a:r>
            <a:endParaRPr lang="en-US" sz="2800" dirty="0" smtClean="0">
              <a:latin typeface="Times New Roman" pitchFamily="18" charset="0"/>
              <a:cs typeface="Times New Roman" pitchFamily="18" charset="0"/>
            </a:endParaRPr>
          </a:p>
          <a:p>
            <a:pPr marL="514350" indent="-514350">
              <a:buAutoNum type="arabicPeriod"/>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Lê Thị Bảo Hiền		11. Lương Thị Mỹ Linh</a:t>
            </a:r>
          </a:p>
          <a:p>
            <a:pPr marL="514350" indent="-514350">
              <a:buAutoNum type="arabicPeriod"/>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Huỳnh </a:t>
            </a:r>
            <a:r>
              <a:rPr lang="en-US" sz="2800" dirty="0" err="1" smtClean="0">
                <a:latin typeface="Times New Roman" pitchFamily="18" charset="0"/>
                <a:cs typeface="Times New Roman" pitchFamily="18" charset="0"/>
              </a:rPr>
              <a:t>Lương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Luy</a:t>
            </a:r>
            <a:r>
              <a:rPr lang="en-US" sz="2800" dirty="0" smtClean="0">
                <a:latin typeface="Times New Roman" pitchFamily="18" charset="0"/>
                <a:cs typeface="Times New Roman" pitchFamily="18" charset="0"/>
              </a:rPr>
              <a:t>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schemeClr>
                </a:solidFill>
                <a:latin typeface="Times New Roman" pitchFamily="18" charset="0"/>
                <a:cs typeface="Times New Roman" pitchFamily="18" charset="0"/>
              </a:rPr>
              <a:t>NỘI DUNG</a:t>
            </a:r>
            <a:endParaRPr lang="en-US" dirty="0">
              <a:solidFill>
                <a:schemeClr val="tx2">
                  <a:lumMod val="50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7696200" cy="4525963"/>
          </a:xfrm>
        </p:spPr>
        <p:txBody>
          <a:bodyPr/>
          <a:lstStyle/>
          <a:p>
            <a:pPr marL="571500" indent="-571500">
              <a:buFont typeface="+mj-lt"/>
              <a:buAutoNum type="romanUcPeriod"/>
            </a:pPr>
            <a:r>
              <a:rPr lang="en-US" dirty="0" err="1" smtClean="0">
                <a:solidFill>
                  <a:schemeClr val="accent1">
                    <a:lumMod val="50000"/>
                  </a:schemeClr>
                </a:solidFill>
                <a:latin typeface="Times New Roman" pitchFamily="18" charset="0"/>
                <a:cs typeface="Times New Roman" pitchFamily="18" charset="0"/>
              </a:rPr>
              <a:t>Đại</a:t>
            </a:r>
            <a:r>
              <a:rPr lang="en-US" dirty="0" smtClean="0">
                <a:solidFill>
                  <a:schemeClr val="accent1">
                    <a:lumMod val="50000"/>
                  </a:schemeClr>
                </a:solidFill>
                <a:latin typeface="Times New Roman" pitchFamily="18" charset="0"/>
                <a:cs typeface="Times New Roman" pitchFamily="18" charset="0"/>
              </a:rPr>
              <a:t> </a:t>
            </a:r>
            <a:r>
              <a:rPr lang="en-US" dirty="0" err="1" smtClean="0">
                <a:solidFill>
                  <a:schemeClr val="accent1">
                    <a:lumMod val="50000"/>
                  </a:schemeClr>
                </a:solidFill>
                <a:latin typeface="Times New Roman" pitchFamily="18" charset="0"/>
                <a:cs typeface="Times New Roman" pitchFamily="18" charset="0"/>
              </a:rPr>
              <a:t>cương</a:t>
            </a:r>
            <a:r>
              <a:rPr lang="en-US" dirty="0" smtClean="0">
                <a:solidFill>
                  <a:schemeClr val="accent1">
                    <a:lumMod val="50000"/>
                  </a:schemeClr>
                </a:solidFill>
                <a:latin typeface="Times New Roman" pitchFamily="18" charset="0"/>
                <a:cs typeface="Times New Roman" pitchFamily="18" charset="0"/>
              </a:rPr>
              <a:t> </a:t>
            </a:r>
            <a:r>
              <a:rPr lang="en-US" dirty="0" err="1" smtClean="0">
                <a:solidFill>
                  <a:schemeClr val="accent1">
                    <a:lumMod val="50000"/>
                  </a:schemeClr>
                </a:solidFill>
                <a:latin typeface="Times New Roman" pitchFamily="18" charset="0"/>
                <a:cs typeface="Times New Roman" pitchFamily="18" charset="0"/>
              </a:rPr>
              <a:t>về</a:t>
            </a:r>
            <a:r>
              <a:rPr lang="en-US" dirty="0" smtClean="0">
                <a:solidFill>
                  <a:schemeClr val="accent1">
                    <a:lumMod val="50000"/>
                  </a:schemeClr>
                </a:solidFill>
                <a:latin typeface="Times New Roman" pitchFamily="18" charset="0"/>
                <a:cs typeface="Times New Roman" pitchFamily="18" charset="0"/>
              </a:rPr>
              <a:t> </a:t>
            </a:r>
            <a:r>
              <a:rPr lang="en-US" dirty="0" err="1" smtClean="0">
                <a:solidFill>
                  <a:schemeClr val="accent1">
                    <a:lumMod val="50000"/>
                  </a:schemeClr>
                </a:solidFill>
                <a:latin typeface="Times New Roman" pitchFamily="18" charset="0"/>
                <a:cs typeface="Times New Roman" pitchFamily="18" charset="0"/>
              </a:rPr>
              <a:t>sốc</a:t>
            </a:r>
            <a:r>
              <a:rPr lang="en-US" dirty="0" smtClean="0">
                <a:solidFill>
                  <a:schemeClr val="accent1">
                    <a:lumMod val="50000"/>
                  </a:schemeClr>
                </a:solidFill>
                <a:latin typeface="Times New Roman" pitchFamily="18" charset="0"/>
                <a:cs typeface="Times New Roman" pitchFamily="18" charset="0"/>
              </a:rPr>
              <a:t> </a:t>
            </a:r>
            <a:r>
              <a:rPr lang="en-US" dirty="0" err="1" smtClean="0">
                <a:solidFill>
                  <a:schemeClr val="accent1">
                    <a:lumMod val="50000"/>
                  </a:schemeClr>
                </a:solidFill>
                <a:latin typeface="Times New Roman" pitchFamily="18" charset="0"/>
                <a:cs typeface="Times New Roman" pitchFamily="18" charset="0"/>
              </a:rPr>
              <a:t>phản</a:t>
            </a:r>
            <a:r>
              <a:rPr lang="en-US" dirty="0" smtClean="0">
                <a:solidFill>
                  <a:schemeClr val="accent1">
                    <a:lumMod val="50000"/>
                  </a:schemeClr>
                </a:solidFill>
                <a:latin typeface="Times New Roman" pitchFamily="18" charset="0"/>
                <a:cs typeface="Times New Roman" pitchFamily="18" charset="0"/>
              </a:rPr>
              <a:t> </a:t>
            </a:r>
            <a:r>
              <a:rPr lang="en-US" dirty="0" err="1" smtClean="0">
                <a:solidFill>
                  <a:schemeClr val="accent1">
                    <a:lumMod val="50000"/>
                  </a:schemeClr>
                </a:solidFill>
                <a:latin typeface="Times New Roman" pitchFamily="18" charset="0"/>
                <a:cs typeface="Times New Roman" pitchFamily="18" charset="0"/>
              </a:rPr>
              <a:t>vệ</a:t>
            </a:r>
            <a:r>
              <a:rPr lang="en-US" dirty="0" smtClean="0">
                <a:solidFill>
                  <a:schemeClr val="accent1">
                    <a:lumMod val="50000"/>
                  </a:schemeClr>
                </a:solidFill>
                <a:latin typeface="Times New Roman" pitchFamily="18" charset="0"/>
                <a:cs typeface="Times New Roman" pitchFamily="18" charset="0"/>
              </a:rPr>
              <a:t>.</a:t>
            </a:r>
          </a:p>
          <a:p>
            <a:pPr marL="571500" indent="-571500">
              <a:buFont typeface="+mj-lt"/>
              <a:buAutoNum type="romanUcPeriod"/>
            </a:pPr>
            <a:r>
              <a:rPr lang="en-US" dirty="0" err="1" smtClean="0">
                <a:solidFill>
                  <a:schemeClr val="accent1">
                    <a:lumMod val="50000"/>
                  </a:schemeClr>
                </a:solidFill>
                <a:latin typeface="Times New Roman" pitchFamily="18" charset="0"/>
                <a:cs typeface="Times New Roman" pitchFamily="18" charset="0"/>
              </a:rPr>
              <a:t>Cơ</a:t>
            </a:r>
            <a:r>
              <a:rPr lang="en-US" dirty="0" smtClean="0">
                <a:solidFill>
                  <a:schemeClr val="accent1">
                    <a:lumMod val="50000"/>
                  </a:schemeClr>
                </a:solidFill>
                <a:latin typeface="Times New Roman" pitchFamily="18" charset="0"/>
                <a:cs typeface="Times New Roman" pitchFamily="18" charset="0"/>
              </a:rPr>
              <a:t> </a:t>
            </a:r>
            <a:r>
              <a:rPr lang="en-US" dirty="0" err="1" smtClean="0">
                <a:solidFill>
                  <a:schemeClr val="accent1">
                    <a:lumMod val="50000"/>
                  </a:schemeClr>
                </a:solidFill>
                <a:latin typeface="Times New Roman" pitchFamily="18" charset="0"/>
                <a:cs typeface="Times New Roman" pitchFamily="18" charset="0"/>
              </a:rPr>
              <a:t>chế</a:t>
            </a:r>
            <a:r>
              <a:rPr lang="en-US" dirty="0" smtClean="0">
                <a:solidFill>
                  <a:schemeClr val="accent1">
                    <a:lumMod val="50000"/>
                  </a:schemeClr>
                </a:solidFill>
                <a:latin typeface="Times New Roman" pitchFamily="18" charset="0"/>
                <a:cs typeface="Times New Roman" pitchFamily="18" charset="0"/>
              </a:rPr>
              <a:t> </a:t>
            </a:r>
            <a:r>
              <a:rPr lang="en-US" dirty="0" err="1" smtClean="0">
                <a:solidFill>
                  <a:schemeClr val="accent1">
                    <a:lumMod val="50000"/>
                  </a:schemeClr>
                </a:solidFill>
                <a:latin typeface="Times New Roman" pitchFamily="18" charset="0"/>
                <a:cs typeface="Times New Roman" pitchFamily="18" charset="0"/>
              </a:rPr>
              <a:t>và</a:t>
            </a:r>
            <a:r>
              <a:rPr lang="en-US" dirty="0" smtClean="0">
                <a:solidFill>
                  <a:schemeClr val="accent1">
                    <a:lumMod val="50000"/>
                  </a:schemeClr>
                </a:solidFill>
                <a:latin typeface="Times New Roman" pitchFamily="18" charset="0"/>
                <a:cs typeface="Times New Roman" pitchFamily="18" charset="0"/>
              </a:rPr>
              <a:t> </a:t>
            </a:r>
            <a:r>
              <a:rPr lang="en-US" dirty="0" err="1" smtClean="0">
                <a:solidFill>
                  <a:schemeClr val="accent1">
                    <a:lumMod val="50000"/>
                  </a:schemeClr>
                </a:solidFill>
                <a:latin typeface="Times New Roman" pitchFamily="18" charset="0"/>
                <a:cs typeface="Times New Roman" pitchFamily="18" charset="0"/>
              </a:rPr>
              <a:t>nguyên</a:t>
            </a:r>
            <a:r>
              <a:rPr lang="en-US" dirty="0" smtClean="0">
                <a:solidFill>
                  <a:schemeClr val="accent1">
                    <a:lumMod val="50000"/>
                  </a:schemeClr>
                </a:solidFill>
                <a:latin typeface="Times New Roman" pitchFamily="18" charset="0"/>
                <a:cs typeface="Times New Roman" pitchFamily="18" charset="0"/>
              </a:rPr>
              <a:t> </a:t>
            </a:r>
            <a:r>
              <a:rPr lang="en-US" dirty="0" err="1" smtClean="0">
                <a:solidFill>
                  <a:schemeClr val="accent1">
                    <a:lumMod val="50000"/>
                  </a:schemeClr>
                </a:solidFill>
                <a:latin typeface="Times New Roman" pitchFamily="18" charset="0"/>
                <a:cs typeface="Times New Roman" pitchFamily="18" charset="0"/>
              </a:rPr>
              <a:t>nhân</a:t>
            </a:r>
            <a:r>
              <a:rPr lang="en-US" dirty="0" smtClean="0">
                <a:solidFill>
                  <a:schemeClr val="accent1">
                    <a:lumMod val="50000"/>
                  </a:schemeClr>
                </a:solidFill>
                <a:latin typeface="Times New Roman" pitchFamily="18" charset="0"/>
                <a:cs typeface="Times New Roman" pitchFamily="18" charset="0"/>
              </a:rPr>
              <a:t>.</a:t>
            </a:r>
          </a:p>
          <a:p>
            <a:pPr marL="571500" indent="-571500">
              <a:buFont typeface="+mj-lt"/>
              <a:buAutoNum type="romanUcPeriod"/>
            </a:pPr>
            <a:r>
              <a:rPr lang="en-US" dirty="0" err="1" smtClean="0">
                <a:solidFill>
                  <a:schemeClr val="accent1">
                    <a:lumMod val="50000"/>
                  </a:schemeClr>
                </a:solidFill>
                <a:latin typeface="Times New Roman" pitchFamily="18" charset="0"/>
                <a:cs typeface="Times New Roman" pitchFamily="18" charset="0"/>
              </a:rPr>
              <a:t>Đặc</a:t>
            </a:r>
            <a:r>
              <a:rPr lang="en-US" dirty="0" smtClean="0">
                <a:solidFill>
                  <a:schemeClr val="accent1">
                    <a:lumMod val="50000"/>
                  </a:schemeClr>
                </a:solidFill>
                <a:latin typeface="Times New Roman" pitchFamily="18" charset="0"/>
                <a:cs typeface="Times New Roman" pitchFamily="18" charset="0"/>
              </a:rPr>
              <a:t> </a:t>
            </a:r>
            <a:r>
              <a:rPr lang="en-US" dirty="0" err="1" smtClean="0">
                <a:solidFill>
                  <a:schemeClr val="accent1">
                    <a:lumMod val="50000"/>
                  </a:schemeClr>
                </a:solidFill>
                <a:latin typeface="Times New Roman" pitchFamily="18" charset="0"/>
                <a:cs typeface="Times New Roman" pitchFamily="18" charset="0"/>
              </a:rPr>
              <a:t>điểm</a:t>
            </a:r>
            <a:r>
              <a:rPr lang="en-US" dirty="0" smtClean="0">
                <a:solidFill>
                  <a:schemeClr val="accent1">
                    <a:lumMod val="50000"/>
                  </a:schemeClr>
                </a:solidFill>
                <a:latin typeface="Times New Roman" pitchFamily="18" charset="0"/>
                <a:cs typeface="Times New Roman" pitchFamily="18" charset="0"/>
              </a:rPr>
              <a:t> </a:t>
            </a:r>
            <a:r>
              <a:rPr lang="en-US" dirty="0" err="1" smtClean="0">
                <a:solidFill>
                  <a:schemeClr val="accent1">
                    <a:lumMod val="50000"/>
                  </a:schemeClr>
                </a:solidFill>
                <a:latin typeface="Times New Roman" pitchFamily="18" charset="0"/>
                <a:cs typeface="Times New Roman" pitchFamily="18" charset="0"/>
              </a:rPr>
              <a:t>lâm</a:t>
            </a:r>
            <a:r>
              <a:rPr lang="en-US" dirty="0" smtClean="0">
                <a:solidFill>
                  <a:schemeClr val="accent1">
                    <a:lumMod val="50000"/>
                  </a:schemeClr>
                </a:solidFill>
                <a:latin typeface="Times New Roman" pitchFamily="18" charset="0"/>
                <a:cs typeface="Times New Roman" pitchFamily="18" charset="0"/>
              </a:rPr>
              <a:t> </a:t>
            </a:r>
            <a:r>
              <a:rPr lang="en-US" dirty="0" err="1" smtClean="0">
                <a:solidFill>
                  <a:schemeClr val="accent1">
                    <a:lumMod val="50000"/>
                  </a:schemeClr>
                </a:solidFill>
                <a:latin typeface="Times New Roman" pitchFamily="18" charset="0"/>
                <a:cs typeface="Times New Roman" pitchFamily="18" charset="0"/>
              </a:rPr>
              <a:t>sàng</a:t>
            </a:r>
            <a:r>
              <a:rPr lang="en-US" dirty="0" smtClean="0">
                <a:solidFill>
                  <a:schemeClr val="accent1">
                    <a:lumMod val="50000"/>
                  </a:schemeClr>
                </a:solidFill>
                <a:latin typeface="Times New Roman" pitchFamily="18" charset="0"/>
                <a:cs typeface="Times New Roman" pitchFamily="18" charset="0"/>
              </a:rPr>
              <a:t>.</a:t>
            </a:r>
          </a:p>
          <a:p>
            <a:pPr marL="571500" indent="-571500">
              <a:buFont typeface="+mj-lt"/>
              <a:buAutoNum type="romanUcPeriod"/>
            </a:pPr>
            <a:r>
              <a:rPr lang="en-US" dirty="0" err="1" smtClean="0">
                <a:solidFill>
                  <a:schemeClr val="accent1">
                    <a:lumMod val="50000"/>
                  </a:schemeClr>
                </a:solidFill>
                <a:latin typeface="Times New Roman" pitchFamily="18" charset="0"/>
                <a:cs typeface="Times New Roman" pitchFamily="18" charset="0"/>
              </a:rPr>
              <a:t>Chẩn</a:t>
            </a:r>
            <a:r>
              <a:rPr lang="en-US" dirty="0" smtClean="0">
                <a:solidFill>
                  <a:schemeClr val="accent1">
                    <a:lumMod val="50000"/>
                  </a:schemeClr>
                </a:solidFill>
                <a:latin typeface="Times New Roman" pitchFamily="18" charset="0"/>
                <a:cs typeface="Times New Roman" pitchFamily="18" charset="0"/>
              </a:rPr>
              <a:t> </a:t>
            </a:r>
            <a:r>
              <a:rPr lang="en-US" dirty="0" err="1" smtClean="0">
                <a:solidFill>
                  <a:schemeClr val="accent1">
                    <a:lumMod val="50000"/>
                  </a:schemeClr>
                </a:solidFill>
                <a:latin typeface="Times New Roman" pitchFamily="18" charset="0"/>
                <a:cs typeface="Times New Roman" pitchFamily="18" charset="0"/>
              </a:rPr>
              <a:t>đoán</a:t>
            </a:r>
            <a:r>
              <a:rPr lang="en-US" dirty="0" smtClean="0">
                <a:solidFill>
                  <a:schemeClr val="accent1">
                    <a:lumMod val="50000"/>
                  </a:schemeClr>
                </a:solidFill>
                <a:latin typeface="Times New Roman" pitchFamily="18" charset="0"/>
                <a:cs typeface="Times New Roman" pitchFamily="18" charset="0"/>
              </a:rPr>
              <a:t> </a:t>
            </a:r>
            <a:r>
              <a:rPr lang="en-US" dirty="0" err="1" smtClean="0">
                <a:solidFill>
                  <a:schemeClr val="accent1">
                    <a:lumMod val="50000"/>
                  </a:schemeClr>
                </a:solidFill>
                <a:latin typeface="Times New Roman" pitchFamily="18" charset="0"/>
                <a:cs typeface="Times New Roman" pitchFamily="18" charset="0"/>
              </a:rPr>
              <a:t>và</a:t>
            </a:r>
            <a:r>
              <a:rPr lang="en-US" dirty="0" smtClean="0">
                <a:solidFill>
                  <a:schemeClr val="accent1">
                    <a:lumMod val="50000"/>
                  </a:schemeClr>
                </a:solidFill>
                <a:latin typeface="Times New Roman" pitchFamily="18" charset="0"/>
                <a:cs typeface="Times New Roman" pitchFamily="18" charset="0"/>
              </a:rPr>
              <a:t> </a:t>
            </a:r>
            <a:r>
              <a:rPr lang="en-US" dirty="0" err="1" smtClean="0">
                <a:solidFill>
                  <a:schemeClr val="accent1">
                    <a:lumMod val="50000"/>
                  </a:schemeClr>
                </a:solidFill>
                <a:latin typeface="Times New Roman" pitchFamily="18" charset="0"/>
                <a:cs typeface="Times New Roman" pitchFamily="18" charset="0"/>
              </a:rPr>
              <a:t>điều</a:t>
            </a:r>
            <a:r>
              <a:rPr lang="en-US" dirty="0" smtClean="0">
                <a:solidFill>
                  <a:schemeClr val="accent1">
                    <a:lumMod val="50000"/>
                  </a:schemeClr>
                </a:solidFill>
                <a:latin typeface="Times New Roman" pitchFamily="18" charset="0"/>
                <a:cs typeface="Times New Roman" pitchFamily="18" charset="0"/>
              </a:rPr>
              <a:t> </a:t>
            </a:r>
            <a:r>
              <a:rPr lang="en-US" dirty="0" err="1" smtClean="0">
                <a:solidFill>
                  <a:schemeClr val="accent1">
                    <a:lumMod val="50000"/>
                  </a:schemeClr>
                </a:solidFill>
                <a:latin typeface="Times New Roman" pitchFamily="18" charset="0"/>
                <a:cs typeface="Times New Roman" pitchFamily="18" charset="0"/>
              </a:rPr>
              <a:t>trị</a:t>
            </a:r>
            <a:r>
              <a:rPr lang="en-US" dirty="0" smtClean="0">
                <a:solidFill>
                  <a:schemeClr val="accent1">
                    <a:lumMod val="50000"/>
                  </a:schemeClr>
                </a:solidFill>
                <a:latin typeface="Times New Roman" pitchFamily="18" charset="0"/>
                <a:cs typeface="Times New Roman" pitchFamily="18" charset="0"/>
              </a:rPr>
              <a: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FF0000"/>
                </a:solidFill>
                <a:latin typeface="Times New Roman" pitchFamily="18" charset="0"/>
                <a:cs typeface="Times New Roman" pitchFamily="18" charset="0"/>
              </a:rPr>
              <a:t>ĐẠI CƯƠNG</a:t>
            </a:r>
            <a:endParaRPr lang="en-US" sz="4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vi-VN" dirty="0">
                <a:latin typeface="+mj-lt"/>
              </a:rPr>
              <a:t>Sốc phản vệ (SPV) là tai biến dị ứng nghiêm trọng nhất, dễ gây tử vong nếu không được chẩn đoán và xử lý kịp thời</a:t>
            </a:r>
            <a:r>
              <a:rPr lang="vi-VN" dirty="0" smtClean="0">
                <a:latin typeface="+mj-lt"/>
              </a:rPr>
              <a:t>.</a:t>
            </a:r>
            <a:endParaRPr lang="en-US" dirty="0">
              <a:latin typeface="+mj-lt"/>
            </a:endParaRPr>
          </a:p>
          <a:p>
            <a:pPr marL="0" indent="0">
              <a:buNone/>
            </a:pPr>
            <a:r>
              <a:rPr lang="vi-VN" dirty="0">
                <a:latin typeface="+mj-lt"/>
              </a:rPr>
              <a:t>Sốc phản vệ là một dạng của phản ứng dị ứng typ nhanh (typ reagin, typ phản vệ) phát sinh khi có sự xâm nhập lần thứ hai của dị nguyên vào cơ thể</a:t>
            </a:r>
            <a:r>
              <a:rPr lang="vi-VN" dirty="0" smtClean="0">
                <a:latin typeface="+mj-lt"/>
              </a:rPr>
              <a:t>.</a:t>
            </a:r>
            <a:endParaRPr lang="en-US" dirty="0">
              <a:latin typeface="+mj-lt"/>
              <a:cs typeface="Times New Roman" pitchFamily="18" charset="0"/>
            </a:endParaRPr>
          </a:p>
          <a:p>
            <a:endParaRPr lang="en-US" dirty="0">
              <a:latin typeface="+mj-lt"/>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down)">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latin typeface="Times New Roman" pitchFamily="18" charset="0"/>
                <a:cs typeface="Times New Roman" pitchFamily="18" charset="0"/>
              </a:rPr>
              <a:t>Cơ</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chế</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và</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nguyên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nhân</a:t>
            </a:r>
            <a:r>
              <a:rPr lang="en-US" dirty="0" smtClean="0">
                <a:solidFill>
                  <a:srgbClr val="FF0000"/>
                </a:solidFill>
                <a:latin typeface="Times New Roman" pitchFamily="18" charset="0"/>
                <a:cs typeface="Times New Roman" pitchFamily="18" charset="0"/>
              </a:rPr>
              <a:t>.</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1295400"/>
            <a:ext cx="8305800" cy="5562600"/>
          </a:xfrm>
        </p:spPr>
        <p:txBody>
          <a:bodyPr>
            <a:normAutofit fontScale="85000" lnSpcReduction="10000"/>
          </a:bodyPr>
          <a:lstStyle/>
          <a:p>
            <a:pPr marL="514350" indent="-514350" algn="ctr">
              <a:buAutoNum type="arabicPeriod"/>
            </a:pPr>
            <a:r>
              <a:rPr lang="en-US" dirty="0" err="1" smtClean="0">
                <a:solidFill>
                  <a:schemeClr val="tx2"/>
                </a:solidFill>
                <a:latin typeface="Times New Roman" pitchFamily="18" charset="0"/>
                <a:cs typeface="Times New Roman" pitchFamily="18" charset="0"/>
              </a:rPr>
              <a:t>Cơ</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chế</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bệnh</a:t>
            </a:r>
            <a:r>
              <a:rPr lang="en-US" dirty="0" smtClean="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sinh</a:t>
            </a:r>
            <a:r>
              <a:rPr lang="en-US" dirty="0" smtClean="0">
                <a:solidFill>
                  <a:schemeClr val="tx2"/>
                </a:solidFill>
                <a:latin typeface="Times New Roman" pitchFamily="18" charset="0"/>
                <a:cs typeface="Times New Roman" pitchFamily="18" charset="0"/>
              </a:rPr>
              <a:t>.</a:t>
            </a:r>
          </a:p>
          <a:p>
            <a:pPr fontAlgn="base"/>
            <a:r>
              <a:rPr lang="vi-VN" dirty="0">
                <a:latin typeface="Times New Roman" pitchFamily="18" charset="0"/>
                <a:cs typeface="Times New Roman" pitchFamily="18" charset="0"/>
              </a:rPr>
              <a:t>Sốc phản vệ xảy ra ở nhiều cơ quan nội tạng trong cơ thể do sự tác động của các  chất trung gian hoá học kể trên:</a:t>
            </a:r>
          </a:p>
          <a:p>
            <a:pPr fontAlgn="base"/>
            <a:r>
              <a:rPr lang="vi-VN" dirty="0">
                <a:latin typeface="Times New Roman" pitchFamily="18" charset="0"/>
                <a:cs typeface="Times New Roman" pitchFamily="18" charset="0"/>
              </a:rPr>
              <a:t>Trên hệ tim mạch làm giãn mạch, tụt huyết áp, truỵ tim mạch.</a:t>
            </a:r>
          </a:p>
          <a:p>
            <a:pPr fontAlgn="base"/>
            <a:r>
              <a:rPr lang="vi-VN" dirty="0">
                <a:latin typeface="Times New Roman" pitchFamily="18" charset="0"/>
                <a:cs typeface="Times New Roman" pitchFamily="18" charset="0"/>
              </a:rPr>
              <a:t>Trên hệ hô hấp: co thắt phế quản gây nghẹt thở.</a:t>
            </a:r>
          </a:p>
          <a:p>
            <a:pPr fontAlgn="base"/>
            <a:r>
              <a:rPr lang="vi-VN" dirty="0">
                <a:latin typeface="Times New Roman" pitchFamily="18" charset="0"/>
                <a:cs typeface="Times New Roman" pitchFamily="18" charset="0"/>
              </a:rPr>
              <a:t>Trên hệ thần kinh: co mạch não gây đau đầu, hôn mê.</a:t>
            </a:r>
          </a:p>
          <a:p>
            <a:pPr fontAlgn="base"/>
            <a:r>
              <a:rPr lang="vi-VN" dirty="0">
                <a:latin typeface="Times New Roman" pitchFamily="18" charset="0"/>
                <a:cs typeface="Times New Roman" pitchFamily="18" charset="0"/>
              </a:rPr>
              <a:t>Trên hệ tiêu hoá: tăng tiết dịch, tăng nhu động ruột gây ra ỉa chảy, đau bụng. Làm rối  loạn vận động cơ tròn bàng quang, hậu môn gây đái ỉa không tự chủ.</a:t>
            </a:r>
          </a:p>
          <a:p>
            <a:pPr fontAlgn="base"/>
            <a:r>
              <a:rPr lang="vi-VN" dirty="0">
                <a:latin typeface="Times New Roman" pitchFamily="18" charset="0"/>
                <a:cs typeface="Times New Roman" pitchFamily="18" charset="0"/>
              </a:rPr>
              <a:t>Trên da: gây mày đay, phù Quincke, mẩn </a:t>
            </a:r>
            <a:r>
              <a:rPr lang="vi-VN" dirty="0" smtClean="0">
                <a:latin typeface="Times New Roman" pitchFamily="18" charset="0"/>
                <a:cs typeface="Times New Roman" pitchFamily="18" charset="0"/>
              </a:rPr>
              <a:t>ngứa</a:t>
            </a:r>
            <a:r>
              <a:rPr lang="en-US" dirty="0" smtClean="0">
                <a:latin typeface="Times New Roman" pitchFamily="18" charset="0"/>
                <a:cs typeface="Times New Roman" pitchFamily="18" charset="0"/>
              </a:rPr>
              <a:t>.</a:t>
            </a:r>
            <a:endParaRPr lang="en-US" dirty="0" smtClean="0">
              <a:solidFill>
                <a:schemeClr val="tx2">
                  <a:lumMod val="50000"/>
                </a:schemeClr>
              </a:solidFill>
              <a:latin typeface="Times New Roman" pitchFamily="18" charset="0"/>
              <a:cs typeface="Times New Roman" pitchFamily="18" charset="0"/>
            </a:endParaRPr>
          </a:p>
          <a:p>
            <a:pPr algn="just"/>
            <a:endParaRPr lang="en-US" dirty="0" smtClean="0">
              <a:solidFill>
                <a:schemeClr val="tx2">
                  <a:lumMod val="50000"/>
                </a:schemeClr>
              </a:solidFill>
              <a:latin typeface="Times New Roman" pitchFamily="18" charset="0"/>
              <a:cs typeface="Times New Roman" pitchFamily="18" charset="0"/>
            </a:endParaRPr>
          </a:p>
          <a:p>
            <a:pPr algn="just"/>
            <a:endParaRPr lang="en-US" dirty="0" smtClean="0">
              <a:solidFill>
                <a:schemeClr val="tx2">
                  <a:lumMod val="50000"/>
                </a:schemeClr>
              </a:solidFill>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latin typeface="Times New Roman" pitchFamily="18" charset="0"/>
                <a:cs typeface="Times New Roman" pitchFamily="18" charset="0"/>
              </a:rPr>
              <a:t>Cơ</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chế</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và</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nguyên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nhân</a:t>
            </a:r>
            <a:r>
              <a:rPr lang="en-US" dirty="0" smtClean="0">
                <a:solidFill>
                  <a:srgbClr val="FF0000"/>
                </a:solidFill>
                <a:latin typeface="Times New Roman" pitchFamily="18" charset="0"/>
                <a:cs typeface="Times New Roman" pitchFamily="18" charset="0"/>
              </a:rPr>
              <a:t>.</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382000" cy="5105400"/>
          </a:xfrm>
        </p:spPr>
        <p:txBody>
          <a:bodyPr>
            <a:normAutofit/>
          </a:bodyPr>
          <a:lstStyle/>
          <a:p>
            <a:pPr>
              <a:buNone/>
            </a:pPr>
            <a:r>
              <a:rPr lang="en-US" dirty="0" smtClean="0">
                <a:solidFill>
                  <a:srgbClr val="002060"/>
                </a:solidFill>
                <a:latin typeface="Times New Roman" pitchFamily="18" charset="0"/>
                <a:cs typeface="Times New Roman" pitchFamily="18" charset="0"/>
              </a:rPr>
              <a:t>2</a:t>
            </a:r>
            <a:r>
              <a:rPr lang="en-US" dirty="0" smtClean="0">
                <a:latin typeface="Times New Roman" pitchFamily="18" charset="0"/>
                <a:cs typeface="Times New Roman" pitchFamily="18" charset="0"/>
              </a:rPr>
              <a:t>.</a:t>
            </a:r>
            <a:r>
              <a:rPr lang="en-US" dirty="0" smtClean="0">
                <a:solidFill>
                  <a:srgbClr val="002060"/>
                </a:solidFill>
                <a:latin typeface="Times New Roman" pitchFamily="18" charset="0"/>
                <a:cs typeface="Times New Roman" pitchFamily="18" charset="0"/>
              </a:rPr>
              <a:t> </a:t>
            </a:r>
            <a:r>
              <a:rPr lang="en-US" dirty="0" err="1" smtClean="0">
                <a:solidFill>
                  <a:srgbClr val="002060"/>
                </a:solidFill>
                <a:latin typeface="Times New Roman" pitchFamily="18" charset="0"/>
                <a:cs typeface="Times New Roman" pitchFamily="18" charset="0"/>
              </a:rPr>
              <a:t>Nguyên</a:t>
            </a:r>
            <a:r>
              <a:rPr lang="en-US" dirty="0" smtClean="0">
                <a:solidFill>
                  <a:srgbClr val="002060"/>
                </a:solidFill>
                <a:latin typeface="Times New Roman" pitchFamily="18" charset="0"/>
                <a:cs typeface="Times New Roman" pitchFamily="18" charset="0"/>
              </a:rPr>
              <a:t> </a:t>
            </a:r>
            <a:r>
              <a:rPr lang="en-US" dirty="0" err="1" smtClean="0">
                <a:solidFill>
                  <a:srgbClr val="002060"/>
                </a:solidFill>
                <a:latin typeface="Times New Roman" pitchFamily="18" charset="0"/>
                <a:cs typeface="Times New Roman" pitchFamily="18" charset="0"/>
              </a:rPr>
              <a:t>nhân</a:t>
            </a:r>
            <a:r>
              <a:rPr lang="en-US" dirty="0" smtClean="0">
                <a:solidFill>
                  <a:srgbClr val="002060"/>
                </a:solidFill>
                <a:latin typeface="Times New Roman" pitchFamily="18" charset="0"/>
                <a:cs typeface="Times New Roman" pitchFamily="18" charset="0"/>
              </a:rPr>
              <a:t>.</a:t>
            </a:r>
          </a:p>
          <a:p>
            <a:pPr>
              <a:buNone/>
            </a:pPr>
            <a:r>
              <a:rPr lang="vi-VN" dirty="0" smtClean="0">
                <a:latin typeface="Times New Roman" pitchFamily="18" charset="0"/>
                <a:cs typeface="Times New Roman" pitchFamily="18" charset="0"/>
              </a:rPr>
              <a:t>Có </a:t>
            </a:r>
            <a:r>
              <a:rPr lang="vi-VN" dirty="0">
                <a:latin typeface="Times New Roman" pitchFamily="18" charset="0"/>
                <a:cs typeface="Times New Roman" pitchFamily="18" charset="0"/>
              </a:rPr>
              <a:t>rất nhiều nguyên </a:t>
            </a:r>
            <a:r>
              <a:rPr lang="vi-VN" dirty="0"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a:t>
            </a:r>
          </a:p>
          <a:p>
            <a:pPr marL="514350" indent="-514350">
              <a:buAutoNum type="arabicPeriod"/>
            </a:pPr>
            <a:r>
              <a:rPr lang="en-US" dirty="0" smtClean="0">
                <a:latin typeface="Times New Roman" pitchFamily="18" charset="0"/>
                <a:cs typeface="Times New Roman" pitchFamily="18" charset="0"/>
              </a:rPr>
              <a:t>T</a:t>
            </a:r>
            <a:r>
              <a:rPr lang="vi-VN" dirty="0" smtClean="0">
                <a:latin typeface="Times New Roman" pitchFamily="18" charset="0"/>
                <a:cs typeface="Times New Roman" pitchFamily="18" charset="0"/>
              </a:rPr>
              <a:t>rong </a:t>
            </a:r>
            <a:r>
              <a:rPr lang="vi-VN" dirty="0">
                <a:latin typeface="Times New Roman" pitchFamily="18" charset="0"/>
                <a:cs typeface="Times New Roman" pitchFamily="18" charset="0"/>
              </a:rPr>
              <a:t>đó thuốc là nguyên nhân hàng </a:t>
            </a:r>
            <a:r>
              <a:rPr lang="vi-VN" dirty="0" smtClean="0">
                <a:latin typeface="Times New Roman" pitchFamily="18" charset="0"/>
                <a:cs typeface="Times New Roman" pitchFamily="18" charset="0"/>
              </a:rPr>
              <a:t>đầu</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2.  T</a:t>
            </a:r>
            <a:r>
              <a:rPr lang="vi-VN" dirty="0" smtClean="0">
                <a:latin typeface="Times New Roman" pitchFamily="18" charset="0"/>
                <a:cs typeface="Times New Roman" pitchFamily="18" charset="0"/>
              </a:rPr>
              <a:t>iếp </a:t>
            </a:r>
            <a:r>
              <a:rPr lang="vi-VN" dirty="0">
                <a:latin typeface="Times New Roman" pitchFamily="18" charset="0"/>
                <a:cs typeface="Times New Roman" pitchFamily="18" charset="0"/>
              </a:rPr>
              <a:t>đến là thức </a:t>
            </a:r>
            <a:r>
              <a:rPr lang="vi-VN" dirty="0" smtClean="0">
                <a:latin typeface="Times New Roman" pitchFamily="18" charset="0"/>
                <a:cs typeface="Times New Roman" pitchFamily="18" charset="0"/>
              </a:rPr>
              <a:t>ăn</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3. </a:t>
            </a:r>
            <a:r>
              <a:rPr lang="vi-VN"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N</a:t>
            </a:r>
            <a:r>
              <a:rPr lang="vi-VN" dirty="0" smtClean="0">
                <a:latin typeface="Times New Roman" pitchFamily="18" charset="0"/>
                <a:cs typeface="Times New Roman" pitchFamily="18" charset="0"/>
              </a:rPr>
              <a:t>ọc </a:t>
            </a:r>
            <a:r>
              <a:rPr lang="vi-VN" dirty="0">
                <a:latin typeface="Times New Roman" pitchFamily="18" charset="0"/>
                <a:cs typeface="Times New Roman" pitchFamily="18" charset="0"/>
              </a:rPr>
              <a:t>côn trùng</a:t>
            </a:r>
            <a:r>
              <a:rPr lang="vi-VN"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marL="0" indent="0">
              <a:buNone/>
            </a:pPr>
            <a:endParaRPr lang="en-US" dirty="0" smtClean="0">
              <a:latin typeface="Times New Roman" pitchFamily="18" charset="0"/>
              <a:cs typeface="Times New Roman" pitchFamily="18"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err="1" smtClean="0">
                <a:solidFill>
                  <a:srgbClr val="FF0000"/>
                </a:solidFill>
                <a:latin typeface="Times New Roman" pitchFamily="18" charset="0"/>
                <a:cs typeface="Times New Roman" pitchFamily="18" charset="0"/>
              </a:rPr>
              <a:t>Đặc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điểm</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lâm</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sàng</a:t>
            </a:r>
            <a:r>
              <a:rPr lang="en-US" dirty="0" smtClean="0">
                <a:solidFill>
                  <a:srgbClr val="FF0000"/>
                </a:solidFill>
                <a:latin typeface="Times New Roman" pitchFamily="18" charset="0"/>
                <a:cs typeface="Times New Roman" pitchFamily="18" charset="0"/>
              </a:rPr>
              <a:t>.</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600200"/>
            <a:ext cx="4343400" cy="4800600"/>
          </a:xfrm>
        </p:spPr>
        <p:txBody>
          <a:bodyPr>
            <a:normAutofit/>
          </a:bodyPr>
          <a:lstStyle/>
          <a:p>
            <a:pPr>
              <a:buNone/>
            </a:pPr>
            <a:r>
              <a:rPr lang="vi-VN" dirty="0">
                <a:latin typeface="+mj-lt"/>
              </a:rPr>
              <a:t>Triệu chứng lâm sàng của sốc phản vệ rất </a:t>
            </a:r>
            <a:r>
              <a:rPr lang="vi-VN" dirty="0" smtClean="0">
                <a:latin typeface="+mj-lt"/>
              </a:rPr>
              <a:t>đa</a:t>
            </a:r>
            <a:r>
              <a:rPr lang="en-US" dirty="0" smtClean="0">
                <a:latin typeface="+mj-lt"/>
              </a:rPr>
              <a:t> </a:t>
            </a:r>
            <a:r>
              <a:rPr lang="vi-VN" dirty="0" smtClean="0">
                <a:latin typeface="+mj-lt"/>
              </a:rPr>
              <a:t>dạng</a:t>
            </a:r>
            <a:r>
              <a:rPr lang="vi-VN" dirty="0">
                <a:latin typeface="+mj-lt"/>
              </a:rPr>
              <a:t>, xuất hiện ở nhiều cơ quan nội </a:t>
            </a:r>
            <a:r>
              <a:rPr lang="vi-VN" dirty="0" smtClean="0">
                <a:latin typeface="+mj-lt"/>
              </a:rPr>
              <a:t>tạng</a:t>
            </a:r>
            <a:r>
              <a:rPr lang="en-US" dirty="0">
                <a:latin typeface="+mj-lt"/>
              </a:rPr>
              <a:t>.</a:t>
            </a:r>
            <a:endParaRPr lang="en-US" dirty="0" smtClean="0">
              <a:latin typeface="+mj-lt"/>
              <a:cs typeface="Times New Roman"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0" y="1600200"/>
            <a:ext cx="4267200" cy="4800600"/>
          </a:xfrm>
          <a:prstGeom prst="rect">
            <a:avLst/>
          </a:prstGeom>
        </p:spPr>
      </p:pic>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solidFill>
                  <a:srgbClr val="FF0000"/>
                </a:solidFill>
                <a:latin typeface="Times New Roman" pitchFamily="18" charset="0"/>
                <a:cs typeface="Times New Roman" pitchFamily="18" charset="0"/>
              </a:rPr>
              <a:t>Đặc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điểm</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lâm</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sàng</a:t>
            </a:r>
            <a:r>
              <a:rPr lang="en-US" dirty="0" smtClean="0">
                <a:solidFill>
                  <a:srgbClr val="FF0000"/>
                </a:solidFill>
                <a:latin typeface="Times New Roman" pitchFamily="18" charset="0"/>
                <a:cs typeface="Times New Roman" pitchFamily="18" charset="0"/>
              </a:rPr>
              <a:t>.</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5105400" cy="5029200"/>
          </a:xfrm>
        </p:spPr>
        <p:txBody>
          <a:bodyPr>
            <a:normAutofit fontScale="92500"/>
          </a:bodyPr>
          <a:lstStyle/>
          <a:p>
            <a:pPr marL="0" indent="0">
              <a:buNone/>
            </a:pPr>
            <a:r>
              <a:rPr lang="vi-VN" dirty="0">
                <a:latin typeface="+mj-lt"/>
              </a:rPr>
              <a:t>Sốc phản vệ được chia ra 3 mức độ diễn </a:t>
            </a:r>
            <a:r>
              <a:rPr lang="vi-VN" dirty="0" smtClean="0">
                <a:latin typeface="+mj-lt"/>
              </a:rPr>
              <a:t>biến</a:t>
            </a:r>
            <a:r>
              <a:rPr lang="en-US" dirty="0" smtClean="0">
                <a:latin typeface="+mj-lt"/>
              </a:rPr>
              <a:t>.</a:t>
            </a:r>
          </a:p>
          <a:p>
            <a:pPr fontAlgn="base"/>
            <a:r>
              <a:rPr lang="vi-VN" b="1" dirty="0">
                <a:latin typeface="+mj-lt"/>
              </a:rPr>
              <a:t>Diễn biến nhẹ</a:t>
            </a:r>
            <a:endParaRPr lang="vi-VN" dirty="0">
              <a:latin typeface="+mj-lt"/>
            </a:endParaRPr>
          </a:p>
          <a:p>
            <a:pPr fontAlgn="base"/>
            <a:r>
              <a:rPr lang="vi-VN" dirty="0">
                <a:latin typeface="+mj-lt"/>
              </a:rPr>
              <a:t>Với những triệu chứng đau đầu, sợ hãi, chóng mặt, có thể có nổi mày đay, mẩn  ngứa, phù Quincke, nôn hoặc buồn nôn, đau bụng, đái ỉa </a:t>
            </a:r>
            <a:r>
              <a:rPr lang="vi-VN" dirty="0" smtClean="0">
                <a:latin typeface="+mj-lt"/>
              </a:rPr>
              <a:t>khô</a:t>
            </a:r>
            <a:r>
              <a:rPr lang="en-US" dirty="0" smtClean="0">
                <a:latin typeface="+mj-lt"/>
              </a:rPr>
              <a:t>n</a:t>
            </a:r>
            <a:r>
              <a:rPr lang="vi-VN" dirty="0" smtClean="0">
                <a:latin typeface="+mj-lt"/>
              </a:rPr>
              <a:t>g </a:t>
            </a:r>
            <a:r>
              <a:rPr lang="vi-VN" dirty="0">
                <a:latin typeface="+mj-lt"/>
              </a:rPr>
              <a:t>tự chủ, nhịp tim nhanh, huyết áp tụt, khó  thở</a:t>
            </a:r>
            <a:r>
              <a:rPr lang="vi-VN" dirty="0" smtClean="0">
                <a:latin typeface="+mj-lt"/>
              </a:rPr>
              <a:t>.</a:t>
            </a:r>
            <a:endParaRPr lang="vi-VN" dirty="0">
              <a:latin typeface="+mj-lt"/>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1_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488</TotalTime>
  <Words>472</Words>
  <Application>Microsoft Office PowerPoint</Application>
  <PresentationFormat>On-screen Show (4:3)</PresentationFormat>
  <Paragraphs>65</Paragraphs>
  <Slides>19</Slides>
  <Notes>2</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Office Theme</vt:lpstr>
      <vt:lpstr>Austin</vt:lpstr>
      <vt:lpstr>1_Austin</vt:lpstr>
      <vt:lpstr>PowerPoint Presentation</vt:lpstr>
      <vt:lpstr>ĐIỀU DƯỠNG HỒI SỨC – CẤP CỨU  Đề tài: SỐC PHẢN VỆ Lớp K19YDD3 GVHD: NGUYỄN PHÚC HỌC</vt:lpstr>
      <vt:lpstr>Nhóm </vt:lpstr>
      <vt:lpstr>NỘI DUNG</vt:lpstr>
      <vt:lpstr>ĐẠI CƯƠNG</vt:lpstr>
      <vt:lpstr>Cơ chế và nguyên nhân.</vt:lpstr>
      <vt:lpstr>Cơ chế và nguyên nhân.</vt:lpstr>
      <vt:lpstr>Đặc điểm lâm sàng.</vt:lpstr>
      <vt:lpstr>Đặc điểm lâm sàng.</vt:lpstr>
      <vt:lpstr>PowerPoint Presentation</vt:lpstr>
      <vt:lpstr>PowerPoint Presentation</vt:lpstr>
      <vt:lpstr>PowerPoint Presentation</vt:lpstr>
      <vt:lpstr>Chẩn đoán và điều trị</vt:lpstr>
      <vt:lpstr>Chẩn đoán và điều trị.</vt:lpstr>
      <vt:lpstr>Xử trí sốc phản vệ.</vt:lpstr>
      <vt:lpstr>PowerPoint Presentation</vt:lpstr>
      <vt:lpstr>PowerPoint Presentation</vt:lpstr>
      <vt:lpstr>LƯU Ý</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Cô Và Các Bạn</dc:title>
  <dc:creator>Viettel</dc:creator>
  <cp:lastModifiedBy>HUYNHMY</cp:lastModifiedBy>
  <cp:revision>57</cp:revision>
  <dcterms:created xsi:type="dcterms:W3CDTF">2016-06-15T17:32:40Z</dcterms:created>
  <dcterms:modified xsi:type="dcterms:W3CDTF">2016-08-06T05:26:51Z</dcterms:modified>
</cp:coreProperties>
</file>