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3" r:id="rId2"/>
    <p:sldId id="301" r:id="rId3"/>
    <p:sldId id="257" r:id="rId4"/>
    <p:sldId id="264" r:id="rId5"/>
    <p:sldId id="258" r:id="rId6"/>
    <p:sldId id="265" r:id="rId7"/>
    <p:sldId id="260" r:id="rId8"/>
    <p:sldId id="261" r:id="rId9"/>
    <p:sldId id="263"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8" r:id="rId42"/>
    <p:sldId id="299" r:id="rId43"/>
    <p:sldId id="300" r:id="rId44"/>
    <p:sldId id="302" r:id="rId45"/>
  </p:sldIdLst>
  <p:sldSz cx="9144000" cy="6858000" type="screen4x3"/>
  <p:notesSz cx="6858000" cy="9144000"/>
  <p:custDataLst>
    <p:tags r:id="rId46"/>
  </p:custDataLst>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620"/>
    <p:restoredTop sz="94660"/>
  </p:normalViewPr>
  <p:slideViewPr>
    <p:cSldViewPr>
      <p:cViewPr varScale="1">
        <p:scale>
          <a:sx n="87" d="100"/>
          <a:sy n="87" d="100"/>
        </p:scale>
        <p:origin x="-86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871548-287F-4059-8B10-940F463869A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vi-VN"/>
        </a:p>
      </dgm:t>
    </dgm:pt>
    <dgm:pt modelId="{40928B64-35E4-44EE-9BEB-876A8A585464}">
      <dgm:prSet phldrT="[Text]" custT="1"/>
      <dgm:spPr>
        <a:solidFill>
          <a:schemeClr val="accent2"/>
        </a:solidFill>
      </dgm:spPr>
      <dgm:t>
        <a:bodyPr/>
        <a:lstStyle/>
        <a:p>
          <a:r>
            <a:rPr lang="vi-VN" sz="2600" b="1" dirty="0" smtClean="0">
              <a:latin typeface="+mj-lt"/>
            </a:rPr>
            <a:t>2.1. Theo các typ quá mẫn</a:t>
          </a:r>
          <a:endParaRPr lang="vi-VN" sz="2600" b="1" dirty="0">
            <a:latin typeface="+mj-lt"/>
          </a:endParaRPr>
        </a:p>
      </dgm:t>
    </dgm:pt>
    <dgm:pt modelId="{8F39C0D4-D734-4E05-86F0-31D2964C6D95}" type="parTrans" cxnId="{8A22EEE2-DE7B-4BE8-A2FC-25DAFB0302A4}">
      <dgm:prSet/>
      <dgm:spPr/>
      <dgm:t>
        <a:bodyPr/>
        <a:lstStyle/>
        <a:p>
          <a:endParaRPr lang="vi-VN"/>
        </a:p>
      </dgm:t>
    </dgm:pt>
    <dgm:pt modelId="{1499AFA9-4A01-441B-B9DA-E8623D6BA7E5}" type="sibTrans" cxnId="{8A22EEE2-DE7B-4BE8-A2FC-25DAFB0302A4}">
      <dgm:prSet/>
      <dgm:spPr/>
      <dgm:t>
        <a:bodyPr/>
        <a:lstStyle/>
        <a:p>
          <a:endParaRPr lang="vi-VN"/>
        </a:p>
      </dgm:t>
    </dgm:pt>
    <dgm:pt modelId="{0B47E4C8-6C6B-40A5-A57C-ED96BFCEBC72}">
      <dgm:prSet phldrT="[Text]" custT="1"/>
      <dgm:spPr/>
      <dgm:t>
        <a:bodyPr/>
        <a:lstStyle/>
        <a:p>
          <a:r>
            <a:rPr lang="vi-VN" sz="2600" dirty="0" smtClean="0">
              <a:latin typeface="+mj-lt"/>
            </a:rPr>
            <a:t>Typ I.</a:t>
          </a:r>
          <a:endParaRPr lang="vi-VN" sz="2600" dirty="0">
            <a:latin typeface="+mj-lt"/>
          </a:endParaRPr>
        </a:p>
      </dgm:t>
    </dgm:pt>
    <dgm:pt modelId="{FFFD1910-4276-4C76-8439-B1DE83BD314E}" type="parTrans" cxnId="{B36A62DE-7A18-41EE-94BC-C4862F9D4408}">
      <dgm:prSet/>
      <dgm:spPr/>
      <dgm:t>
        <a:bodyPr/>
        <a:lstStyle/>
        <a:p>
          <a:endParaRPr lang="vi-VN"/>
        </a:p>
      </dgm:t>
    </dgm:pt>
    <dgm:pt modelId="{D241537C-2BDB-4B55-B2AD-ADEF685DC094}" type="sibTrans" cxnId="{B36A62DE-7A18-41EE-94BC-C4862F9D4408}">
      <dgm:prSet/>
      <dgm:spPr/>
      <dgm:t>
        <a:bodyPr/>
        <a:lstStyle/>
        <a:p>
          <a:endParaRPr lang="vi-VN"/>
        </a:p>
      </dgm:t>
    </dgm:pt>
    <dgm:pt modelId="{7FBEF186-1AC2-4AF5-88FA-8D98D3D63057}">
      <dgm:prSet phldrT="[Text]" custT="1"/>
      <dgm:spPr>
        <a:solidFill>
          <a:schemeClr val="accent2"/>
        </a:solidFill>
      </dgm:spPr>
      <dgm:t>
        <a:bodyPr/>
        <a:lstStyle/>
        <a:p>
          <a:r>
            <a:rPr lang="vi-VN" sz="2600" b="1" dirty="0" smtClean="0">
              <a:latin typeface="+mj-lt"/>
            </a:rPr>
            <a:t>2.2. Các dạng thường gặp</a:t>
          </a:r>
          <a:endParaRPr lang="vi-VN" sz="2600" b="1" dirty="0">
            <a:latin typeface="+mj-lt"/>
          </a:endParaRPr>
        </a:p>
      </dgm:t>
    </dgm:pt>
    <dgm:pt modelId="{E81ED974-0FC7-4B63-86B9-FFBC5FB5FFC6}" type="parTrans" cxnId="{9D943A35-175B-4610-A199-2553CD419F3F}">
      <dgm:prSet/>
      <dgm:spPr/>
      <dgm:t>
        <a:bodyPr/>
        <a:lstStyle/>
        <a:p>
          <a:endParaRPr lang="vi-VN"/>
        </a:p>
      </dgm:t>
    </dgm:pt>
    <dgm:pt modelId="{145DB156-FA20-4AFB-8A4A-29011D0A57CA}" type="sibTrans" cxnId="{9D943A35-175B-4610-A199-2553CD419F3F}">
      <dgm:prSet/>
      <dgm:spPr/>
      <dgm:t>
        <a:bodyPr/>
        <a:lstStyle/>
        <a:p>
          <a:endParaRPr lang="vi-VN"/>
        </a:p>
      </dgm:t>
    </dgm:pt>
    <dgm:pt modelId="{62FF1BF8-275B-4351-8C3A-F43216306661}">
      <dgm:prSet phldrT="[Text]" custT="1"/>
      <dgm:spPr/>
      <dgm:t>
        <a:bodyPr/>
        <a:lstStyle/>
        <a:p>
          <a:r>
            <a:rPr lang="vi-VN" sz="2600" dirty="0" smtClean="0">
              <a:latin typeface="+mj-lt"/>
            </a:rPr>
            <a:t>Các loại thuốc</a:t>
          </a:r>
          <a:endParaRPr lang="vi-VN" sz="2600" dirty="0">
            <a:latin typeface="+mj-lt"/>
          </a:endParaRPr>
        </a:p>
      </dgm:t>
    </dgm:pt>
    <dgm:pt modelId="{BF41D039-81B5-4696-9BF8-E6F6D6C79224}" type="parTrans" cxnId="{4363472A-C7E3-4685-A984-448E3D83F711}">
      <dgm:prSet/>
      <dgm:spPr/>
      <dgm:t>
        <a:bodyPr/>
        <a:lstStyle/>
        <a:p>
          <a:endParaRPr lang="vi-VN"/>
        </a:p>
      </dgm:t>
    </dgm:pt>
    <dgm:pt modelId="{C4B48CB3-38B9-45D7-AC77-E1C2907D3E1B}" type="sibTrans" cxnId="{4363472A-C7E3-4685-A984-448E3D83F711}">
      <dgm:prSet/>
      <dgm:spPr/>
      <dgm:t>
        <a:bodyPr/>
        <a:lstStyle/>
        <a:p>
          <a:endParaRPr lang="vi-VN"/>
        </a:p>
      </dgm:t>
    </dgm:pt>
    <dgm:pt modelId="{33289A52-C3CA-4BC4-88C2-E85B09D2E107}">
      <dgm:prSet phldrT="[Text]" custT="1"/>
      <dgm:spPr/>
      <dgm:t>
        <a:bodyPr/>
        <a:lstStyle/>
        <a:p>
          <a:r>
            <a:rPr lang="vi-VN" sz="2600" dirty="0" smtClean="0">
              <a:latin typeface="+mj-lt"/>
            </a:rPr>
            <a:t>Typ II</a:t>
          </a:r>
          <a:endParaRPr lang="vi-VN" sz="2600" dirty="0">
            <a:latin typeface="+mj-lt"/>
          </a:endParaRPr>
        </a:p>
      </dgm:t>
    </dgm:pt>
    <dgm:pt modelId="{CAB4030B-DA54-438F-9490-9E9AD5DEB792}" type="parTrans" cxnId="{862791A5-91F9-42A4-92C0-3D4566F6D0CA}">
      <dgm:prSet/>
      <dgm:spPr/>
      <dgm:t>
        <a:bodyPr/>
        <a:lstStyle/>
        <a:p>
          <a:endParaRPr lang="vi-VN"/>
        </a:p>
      </dgm:t>
    </dgm:pt>
    <dgm:pt modelId="{6161CE52-9A9C-4000-8FD5-0D978C37FFFF}" type="sibTrans" cxnId="{862791A5-91F9-42A4-92C0-3D4566F6D0CA}">
      <dgm:prSet/>
      <dgm:spPr/>
      <dgm:t>
        <a:bodyPr/>
        <a:lstStyle/>
        <a:p>
          <a:endParaRPr lang="vi-VN"/>
        </a:p>
      </dgm:t>
    </dgm:pt>
    <dgm:pt modelId="{CFA3BE4E-9F4B-4DB5-BC60-68563FCA79E8}">
      <dgm:prSet phldrT="[Text]" custT="1"/>
      <dgm:spPr/>
      <dgm:t>
        <a:bodyPr/>
        <a:lstStyle/>
        <a:p>
          <a:r>
            <a:rPr lang="vi-VN" sz="2600" dirty="0" smtClean="0">
              <a:latin typeface="+mj-lt"/>
            </a:rPr>
            <a:t>Typ III</a:t>
          </a:r>
          <a:endParaRPr lang="vi-VN" sz="2600" dirty="0">
            <a:latin typeface="+mj-lt"/>
          </a:endParaRPr>
        </a:p>
      </dgm:t>
    </dgm:pt>
    <dgm:pt modelId="{648BEDB5-ACB9-4CD9-A5D0-404699EA3BE5}" type="parTrans" cxnId="{F432533D-3E7D-48E7-899A-51645CD4DA54}">
      <dgm:prSet/>
      <dgm:spPr/>
      <dgm:t>
        <a:bodyPr/>
        <a:lstStyle/>
        <a:p>
          <a:endParaRPr lang="vi-VN"/>
        </a:p>
      </dgm:t>
    </dgm:pt>
    <dgm:pt modelId="{CA6663FB-9796-4C14-BFAB-A1D2FAE37A95}" type="sibTrans" cxnId="{F432533D-3E7D-48E7-899A-51645CD4DA54}">
      <dgm:prSet/>
      <dgm:spPr/>
      <dgm:t>
        <a:bodyPr/>
        <a:lstStyle/>
        <a:p>
          <a:endParaRPr lang="vi-VN"/>
        </a:p>
      </dgm:t>
    </dgm:pt>
    <dgm:pt modelId="{CF7242CF-7BC7-46FD-B3F9-2F324CA15486}">
      <dgm:prSet phldrT="[Text]" custT="1"/>
      <dgm:spPr/>
      <dgm:t>
        <a:bodyPr/>
        <a:lstStyle/>
        <a:p>
          <a:r>
            <a:rPr lang="vi-VN" sz="2600" dirty="0" smtClean="0">
              <a:latin typeface="+mj-lt"/>
            </a:rPr>
            <a:t>Typ IV</a:t>
          </a:r>
          <a:endParaRPr lang="vi-VN" sz="2600" dirty="0">
            <a:latin typeface="+mj-lt"/>
          </a:endParaRPr>
        </a:p>
      </dgm:t>
    </dgm:pt>
    <dgm:pt modelId="{DAE2D68E-124B-4F7E-9429-51961FFE5A58}" type="parTrans" cxnId="{3B598D8A-BF5A-463D-B245-13CCB5016190}">
      <dgm:prSet/>
      <dgm:spPr/>
      <dgm:t>
        <a:bodyPr/>
        <a:lstStyle/>
        <a:p>
          <a:endParaRPr lang="vi-VN"/>
        </a:p>
      </dgm:t>
    </dgm:pt>
    <dgm:pt modelId="{A9B837E8-F886-4440-8CE1-B0A1AF855B9D}" type="sibTrans" cxnId="{3B598D8A-BF5A-463D-B245-13CCB5016190}">
      <dgm:prSet/>
      <dgm:spPr/>
      <dgm:t>
        <a:bodyPr/>
        <a:lstStyle/>
        <a:p>
          <a:endParaRPr lang="vi-VN"/>
        </a:p>
      </dgm:t>
    </dgm:pt>
    <dgm:pt modelId="{BFC0B091-0600-4485-9EB9-62324576F714}">
      <dgm:prSet phldrT="[Text]" custT="1"/>
      <dgm:spPr/>
      <dgm:t>
        <a:bodyPr/>
        <a:lstStyle/>
        <a:p>
          <a:r>
            <a:rPr lang="vi-VN" sz="2600" dirty="0" smtClean="0">
              <a:latin typeface="+mj-lt"/>
            </a:rPr>
            <a:t>Các sản phầm máu</a:t>
          </a:r>
          <a:endParaRPr lang="vi-VN" sz="2600" dirty="0">
            <a:latin typeface="+mj-lt"/>
          </a:endParaRPr>
        </a:p>
      </dgm:t>
    </dgm:pt>
    <dgm:pt modelId="{97B3B744-3DB5-410C-84E2-24C69EE35024}" type="parTrans" cxnId="{50BB3A6D-B51F-40E3-B78E-A83F4AA6E8AC}">
      <dgm:prSet/>
      <dgm:spPr/>
      <dgm:t>
        <a:bodyPr/>
        <a:lstStyle/>
        <a:p>
          <a:endParaRPr lang="vi-VN"/>
        </a:p>
      </dgm:t>
    </dgm:pt>
    <dgm:pt modelId="{6E366AC4-C894-4104-8B4A-BA40E681AE80}" type="sibTrans" cxnId="{50BB3A6D-B51F-40E3-B78E-A83F4AA6E8AC}">
      <dgm:prSet/>
      <dgm:spPr/>
      <dgm:t>
        <a:bodyPr/>
        <a:lstStyle/>
        <a:p>
          <a:endParaRPr lang="vi-VN"/>
        </a:p>
      </dgm:t>
    </dgm:pt>
    <dgm:pt modelId="{144C59B3-6175-4AE4-840B-FE2642508C09}">
      <dgm:prSet phldrT="[Text]" custT="1"/>
      <dgm:spPr/>
      <dgm:t>
        <a:bodyPr/>
        <a:lstStyle/>
        <a:p>
          <a:r>
            <a:rPr lang="vi-VN" sz="2600" dirty="0" smtClean="0">
              <a:latin typeface="+mj-lt"/>
            </a:rPr>
            <a:t>Các huyết thanh kháng độc</a:t>
          </a:r>
          <a:endParaRPr lang="vi-VN" sz="2600" dirty="0">
            <a:latin typeface="+mj-lt"/>
          </a:endParaRPr>
        </a:p>
      </dgm:t>
    </dgm:pt>
    <dgm:pt modelId="{69B35819-B844-403E-86D5-7FF3B51F13F5}" type="parTrans" cxnId="{1313AC81-12C7-49B4-A888-8A8F83799033}">
      <dgm:prSet/>
      <dgm:spPr/>
      <dgm:t>
        <a:bodyPr/>
        <a:lstStyle/>
        <a:p>
          <a:endParaRPr lang="vi-VN"/>
        </a:p>
      </dgm:t>
    </dgm:pt>
    <dgm:pt modelId="{AE73A852-40F6-41D9-A0D0-7EA0DFD301C6}" type="sibTrans" cxnId="{1313AC81-12C7-49B4-A888-8A8F83799033}">
      <dgm:prSet/>
      <dgm:spPr/>
      <dgm:t>
        <a:bodyPr/>
        <a:lstStyle/>
        <a:p>
          <a:endParaRPr lang="vi-VN"/>
        </a:p>
      </dgm:t>
    </dgm:pt>
    <dgm:pt modelId="{F75764CA-34C3-4754-BB60-6766864B6B20}">
      <dgm:prSet phldrT="[Text]" custT="1"/>
      <dgm:spPr/>
      <dgm:t>
        <a:bodyPr/>
        <a:lstStyle/>
        <a:p>
          <a:r>
            <a:rPr lang="vi-VN" sz="2600" dirty="0" smtClean="0">
              <a:latin typeface="+mj-lt"/>
            </a:rPr>
            <a:t>Nọc của các sinh vật và công trùng</a:t>
          </a:r>
          <a:endParaRPr lang="vi-VN" sz="2600" dirty="0">
            <a:latin typeface="+mj-lt"/>
          </a:endParaRPr>
        </a:p>
      </dgm:t>
    </dgm:pt>
    <dgm:pt modelId="{86BA7B75-C092-4347-80B3-2401B1DBE63D}" type="parTrans" cxnId="{67320DAC-B39E-47CD-8030-BBAEF6152C3C}">
      <dgm:prSet/>
      <dgm:spPr/>
      <dgm:t>
        <a:bodyPr/>
        <a:lstStyle/>
        <a:p>
          <a:endParaRPr lang="vi-VN"/>
        </a:p>
      </dgm:t>
    </dgm:pt>
    <dgm:pt modelId="{F601AC3B-E5D8-4E1D-ADC7-81AABDD2C60A}" type="sibTrans" cxnId="{67320DAC-B39E-47CD-8030-BBAEF6152C3C}">
      <dgm:prSet/>
      <dgm:spPr/>
      <dgm:t>
        <a:bodyPr/>
        <a:lstStyle/>
        <a:p>
          <a:endParaRPr lang="vi-VN"/>
        </a:p>
      </dgm:t>
    </dgm:pt>
    <dgm:pt modelId="{BFCAA25B-6625-4EF2-868E-AC7860158471}">
      <dgm:prSet phldrT="[Text]" custT="1"/>
      <dgm:spPr/>
      <dgm:t>
        <a:bodyPr/>
        <a:lstStyle/>
        <a:p>
          <a:r>
            <a:rPr lang="vi-VN" sz="2600" dirty="0" smtClean="0">
              <a:latin typeface="+mj-lt"/>
            </a:rPr>
            <a:t>Thực phẩm và hoa quả</a:t>
          </a:r>
          <a:endParaRPr lang="vi-VN" sz="2600" dirty="0">
            <a:latin typeface="+mj-lt"/>
          </a:endParaRPr>
        </a:p>
      </dgm:t>
    </dgm:pt>
    <dgm:pt modelId="{99D9ACB7-DBE8-4CED-9A39-79F872F3FF68}" type="parTrans" cxnId="{7EF8BBB3-459F-4745-B8B7-C7C023E38A99}">
      <dgm:prSet/>
      <dgm:spPr/>
      <dgm:t>
        <a:bodyPr/>
        <a:lstStyle/>
        <a:p>
          <a:endParaRPr lang="vi-VN"/>
        </a:p>
      </dgm:t>
    </dgm:pt>
    <dgm:pt modelId="{A620DA48-F903-496C-A4FB-AB245F4030F8}" type="sibTrans" cxnId="{7EF8BBB3-459F-4745-B8B7-C7C023E38A99}">
      <dgm:prSet/>
      <dgm:spPr/>
      <dgm:t>
        <a:bodyPr/>
        <a:lstStyle/>
        <a:p>
          <a:endParaRPr lang="vi-VN"/>
        </a:p>
      </dgm:t>
    </dgm:pt>
    <dgm:pt modelId="{16F47D99-84DE-4D8E-A225-AE3B6CD3D183}" type="pres">
      <dgm:prSet presAssocID="{2D871548-287F-4059-8B10-940F463869AA}" presName="linear" presStyleCnt="0">
        <dgm:presLayoutVars>
          <dgm:animLvl val="lvl"/>
          <dgm:resizeHandles val="exact"/>
        </dgm:presLayoutVars>
      </dgm:prSet>
      <dgm:spPr/>
      <dgm:t>
        <a:bodyPr/>
        <a:lstStyle/>
        <a:p>
          <a:endParaRPr lang="vi-VN"/>
        </a:p>
      </dgm:t>
    </dgm:pt>
    <dgm:pt modelId="{B475408F-59FB-47B9-9070-4A82A1F45B5A}" type="pres">
      <dgm:prSet presAssocID="{40928B64-35E4-44EE-9BEB-876A8A585464}" presName="parentText" presStyleLbl="node1" presStyleIdx="0" presStyleCnt="2" custLinFactNeighborY="-102">
        <dgm:presLayoutVars>
          <dgm:chMax val="0"/>
          <dgm:bulletEnabled val="1"/>
        </dgm:presLayoutVars>
      </dgm:prSet>
      <dgm:spPr/>
      <dgm:t>
        <a:bodyPr/>
        <a:lstStyle/>
        <a:p>
          <a:endParaRPr lang="vi-VN"/>
        </a:p>
      </dgm:t>
    </dgm:pt>
    <dgm:pt modelId="{D0187164-F9A9-46C0-983D-4C53D8C3CDED}" type="pres">
      <dgm:prSet presAssocID="{40928B64-35E4-44EE-9BEB-876A8A585464}" presName="childText" presStyleLbl="revTx" presStyleIdx="0" presStyleCnt="2">
        <dgm:presLayoutVars>
          <dgm:bulletEnabled val="1"/>
        </dgm:presLayoutVars>
      </dgm:prSet>
      <dgm:spPr/>
      <dgm:t>
        <a:bodyPr/>
        <a:lstStyle/>
        <a:p>
          <a:endParaRPr lang="vi-VN"/>
        </a:p>
      </dgm:t>
    </dgm:pt>
    <dgm:pt modelId="{3958A2C7-0ADA-4542-8353-ACBD0BAC068A}" type="pres">
      <dgm:prSet presAssocID="{7FBEF186-1AC2-4AF5-88FA-8D98D3D63057}" presName="parentText" presStyleLbl="node1" presStyleIdx="1" presStyleCnt="2">
        <dgm:presLayoutVars>
          <dgm:chMax val="0"/>
          <dgm:bulletEnabled val="1"/>
        </dgm:presLayoutVars>
      </dgm:prSet>
      <dgm:spPr/>
      <dgm:t>
        <a:bodyPr/>
        <a:lstStyle/>
        <a:p>
          <a:endParaRPr lang="vi-VN"/>
        </a:p>
      </dgm:t>
    </dgm:pt>
    <dgm:pt modelId="{2E020B6A-7265-4795-8D01-1A45BB46DAA2}" type="pres">
      <dgm:prSet presAssocID="{7FBEF186-1AC2-4AF5-88FA-8D98D3D63057}" presName="childText" presStyleLbl="revTx" presStyleIdx="1" presStyleCnt="2">
        <dgm:presLayoutVars>
          <dgm:bulletEnabled val="1"/>
        </dgm:presLayoutVars>
      </dgm:prSet>
      <dgm:spPr/>
      <dgm:t>
        <a:bodyPr/>
        <a:lstStyle/>
        <a:p>
          <a:endParaRPr lang="vi-VN"/>
        </a:p>
      </dgm:t>
    </dgm:pt>
  </dgm:ptLst>
  <dgm:cxnLst>
    <dgm:cxn modelId="{836FC534-E57B-42AF-870D-9A37CD15680D}" type="presOf" srcId="{CFA3BE4E-9F4B-4DB5-BC60-68563FCA79E8}" destId="{D0187164-F9A9-46C0-983D-4C53D8C3CDED}" srcOrd="0" destOrd="2" presId="urn:microsoft.com/office/officeart/2005/8/layout/vList2"/>
    <dgm:cxn modelId="{5EFB43B8-F983-49FD-8CC8-0674B04FA25B}" type="presOf" srcId="{144C59B3-6175-4AE4-840B-FE2642508C09}" destId="{2E020B6A-7265-4795-8D01-1A45BB46DAA2}" srcOrd="0" destOrd="2" presId="urn:microsoft.com/office/officeart/2005/8/layout/vList2"/>
    <dgm:cxn modelId="{CDA50EED-0C2A-4FFB-ABB5-682214EA4476}" type="presOf" srcId="{BFCAA25B-6625-4EF2-868E-AC7860158471}" destId="{2E020B6A-7265-4795-8D01-1A45BB46DAA2}" srcOrd="0" destOrd="4" presId="urn:microsoft.com/office/officeart/2005/8/layout/vList2"/>
    <dgm:cxn modelId="{7EF8BBB3-459F-4745-B8B7-C7C023E38A99}" srcId="{7FBEF186-1AC2-4AF5-88FA-8D98D3D63057}" destId="{BFCAA25B-6625-4EF2-868E-AC7860158471}" srcOrd="4" destOrd="0" parTransId="{99D9ACB7-DBE8-4CED-9A39-79F872F3FF68}" sibTransId="{A620DA48-F903-496C-A4FB-AB245F4030F8}"/>
    <dgm:cxn modelId="{9D943A35-175B-4610-A199-2553CD419F3F}" srcId="{2D871548-287F-4059-8B10-940F463869AA}" destId="{7FBEF186-1AC2-4AF5-88FA-8D98D3D63057}" srcOrd="1" destOrd="0" parTransId="{E81ED974-0FC7-4B63-86B9-FFBC5FB5FFC6}" sibTransId="{145DB156-FA20-4AFB-8A4A-29011D0A57CA}"/>
    <dgm:cxn modelId="{5BC991DB-BB16-4C0E-A946-AD76589F889F}" type="presOf" srcId="{7FBEF186-1AC2-4AF5-88FA-8D98D3D63057}" destId="{3958A2C7-0ADA-4542-8353-ACBD0BAC068A}" srcOrd="0" destOrd="0" presId="urn:microsoft.com/office/officeart/2005/8/layout/vList2"/>
    <dgm:cxn modelId="{564BFD28-3FF0-410B-9B9A-7FF59C18FC1B}" type="presOf" srcId="{62FF1BF8-275B-4351-8C3A-F43216306661}" destId="{2E020B6A-7265-4795-8D01-1A45BB46DAA2}" srcOrd="0" destOrd="0" presId="urn:microsoft.com/office/officeart/2005/8/layout/vList2"/>
    <dgm:cxn modelId="{B36A62DE-7A18-41EE-94BC-C4862F9D4408}" srcId="{40928B64-35E4-44EE-9BEB-876A8A585464}" destId="{0B47E4C8-6C6B-40A5-A57C-ED96BFCEBC72}" srcOrd="0" destOrd="0" parTransId="{FFFD1910-4276-4C76-8439-B1DE83BD314E}" sibTransId="{D241537C-2BDB-4B55-B2AD-ADEF685DC094}"/>
    <dgm:cxn modelId="{E32236F9-EA30-465B-9C1F-91BC6B67E4A2}" type="presOf" srcId="{0B47E4C8-6C6B-40A5-A57C-ED96BFCEBC72}" destId="{D0187164-F9A9-46C0-983D-4C53D8C3CDED}" srcOrd="0" destOrd="0" presId="urn:microsoft.com/office/officeart/2005/8/layout/vList2"/>
    <dgm:cxn modelId="{1313AC81-12C7-49B4-A888-8A8F83799033}" srcId="{7FBEF186-1AC2-4AF5-88FA-8D98D3D63057}" destId="{144C59B3-6175-4AE4-840B-FE2642508C09}" srcOrd="2" destOrd="0" parTransId="{69B35819-B844-403E-86D5-7FF3B51F13F5}" sibTransId="{AE73A852-40F6-41D9-A0D0-7EA0DFD301C6}"/>
    <dgm:cxn modelId="{023ACF7D-30B7-4670-9F96-3DC27B551EE0}" type="presOf" srcId="{CF7242CF-7BC7-46FD-B3F9-2F324CA15486}" destId="{D0187164-F9A9-46C0-983D-4C53D8C3CDED}" srcOrd="0" destOrd="3" presId="urn:microsoft.com/office/officeart/2005/8/layout/vList2"/>
    <dgm:cxn modelId="{50BB3A6D-B51F-40E3-B78E-A83F4AA6E8AC}" srcId="{7FBEF186-1AC2-4AF5-88FA-8D98D3D63057}" destId="{BFC0B091-0600-4485-9EB9-62324576F714}" srcOrd="1" destOrd="0" parTransId="{97B3B744-3DB5-410C-84E2-24C69EE35024}" sibTransId="{6E366AC4-C894-4104-8B4A-BA40E681AE80}"/>
    <dgm:cxn modelId="{5E225299-0C99-4258-B473-FFE5D7E9599E}" type="presOf" srcId="{40928B64-35E4-44EE-9BEB-876A8A585464}" destId="{B475408F-59FB-47B9-9070-4A82A1F45B5A}" srcOrd="0" destOrd="0" presId="urn:microsoft.com/office/officeart/2005/8/layout/vList2"/>
    <dgm:cxn modelId="{4363472A-C7E3-4685-A984-448E3D83F711}" srcId="{7FBEF186-1AC2-4AF5-88FA-8D98D3D63057}" destId="{62FF1BF8-275B-4351-8C3A-F43216306661}" srcOrd="0" destOrd="0" parTransId="{BF41D039-81B5-4696-9BF8-E6F6D6C79224}" sibTransId="{C4B48CB3-38B9-45D7-AC77-E1C2907D3E1B}"/>
    <dgm:cxn modelId="{021D4E20-E911-4AD7-958A-703DDD1F3225}" type="presOf" srcId="{33289A52-C3CA-4BC4-88C2-E85B09D2E107}" destId="{D0187164-F9A9-46C0-983D-4C53D8C3CDED}" srcOrd="0" destOrd="1" presId="urn:microsoft.com/office/officeart/2005/8/layout/vList2"/>
    <dgm:cxn modelId="{67784B2F-E490-4B4F-9DA5-CC8092EA04C0}" type="presOf" srcId="{BFC0B091-0600-4485-9EB9-62324576F714}" destId="{2E020B6A-7265-4795-8D01-1A45BB46DAA2}" srcOrd="0" destOrd="1" presId="urn:microsoft.com/office/officeart/2005/8/layout/vList2"/>
    <dgm:cxn modelId="{8A22EEE2-DE7B-4BE8-A2FC-25DAFB0302A4}" srcId="{2D871548-287F-4059-8B10-940F463869AA}" destId="{40928B64-35E4-44EE-9BEB-876A8A585464}" srcOrd="0" destOrd="0" parTransId="{8F39C0D4-D734-4E05-86F0-31D2964C6D95}" sibTransId="{1499AFA9-4A01-441B-B9DA-E8623D6BA7E5}"/>
    <dgm:cxn modelId="{862791A5-91F9-42A4-92C0-3D4566F6D0CA}" srcId="{40928B64-35E4-44EE-9BEB-876A8A585464}" destId="{33289A52-C3CA-4BC4-88C2-E85B09D2E107}" srcOrd="1" destOrd="0" parTransId="{CAB4030B-DA54-438F-9490-9E9AD5DEB792}" sibTransId="{6161CE52-9A9C-4000-8FD5-0D978C37FFFF}"/>
    <dgm:cxn modelId="{DA05EAA3-5C16-462E-8AE5-D27ED3E3E5E9}" type="presOf" srcId="{2D871548-287F-4059-8B10-940F463869AA}" destId="{16F47D99-84DE-4D8E-A225-AE3B6CD3D183}" srcOrd="0" destOrd="0" presId="urn:microsoft.com/office/officeart/2005/8/layout/vList2"/>
    <dgm:cxn modelId="{F432533D-3E7D-48E7-899A-51645CD4DA54}" srcId="{40928B64-35E4-44EE-9BEB-876A8A585464}" destId="{CFA3BE4E-9F4B-4DB5-BC60-68563FCA79E8}" srcOrd="2" destOrd="0" parTransId="{648BEDB5-ACB9-4CD9-A5D0-404699EA3BE5}" sibTransId="{CA6663FB-9796-4C14-BFAB-A1D2FAE37A95}"/>
    <dgm:cxn modelId="{67320DAC-B39E-47CD-8030-BBAEF6152C3C}" srcId="{7FBEF186-1AC2-4AF5-88FA-8D98D3D63057}" destId="{F75764CA-34C3-4754-BB60-6766864B6B20}" srcOrd="3" destOrd="0" parTransId="{86BA7B75-C092-4347-80B3-2401B1DBE63D}" sibTransId="{F601AC3B-E5D8-4E1D-ADC7-81AABDD2C60A}"/>
    <dgm:cxn modelId="{5CA9CDFC-A469-43C3-A33B-F970036890B2}" type="presOf" srcId="{F75764CA-34C3-4754-BB60-6766864B6B20}" destId="{2E020B6A-7265-4795-8D01-1A45BB46DAA2}" srcOrd="0" destOrd="3" presId="urn:microsoft.com/office/officeart/2005/8/layout/vList2"/>
    <dgm:cxn modelId="{3B598D8A-BF5A-463D-B245-13CCB5016190}" srcId="{40928B64-35E4-44EE-9BEB-876A8A585464}" destId="{CF7242CF-7BC7-46FD-B3F9-2F324CA15486}" srcOrd="3" destOrd="0" parTransId="{DAE2D68E-124B-4F7E-9429-51961FFE5A58}" sibTransId="{A9B837E8-F886-4440-8CE1-B0A1AF855B9D}"/>
    <dgm:cxn modelId="{28655E95-FB6C-4E97-B498-A6EE35638074}" type="presParOf" srcId="{16F47D99-84DE-4D8E-A225-AE3B6CD3D183}" destId="{B475408F-59FB-47B9-9070-4A82A1F45B5A}" srcOrd="0" destOrd="0" presId="urn:microsoft.com/office/officeart/2005/8/layout/vList2"/>
    <dgm:cxn modelId="{C44645EA-253A-468D-97F2-F49C7438FB3F}" type="presParOf" srcId="{16F47D99-84DE-4D8E-A225-AE3B6CD3D183}" destId="{D0187164-F9A9-46C0-983D-4C53D8C3CDED}" srcOrd="1" destOrd="0" presId="urn:microsoft.com/office/officeart/2005/8/layout/vList2"/>
    <dgm:cxn modelId="{04A4323A-36D1-4FF8-8293-062A6B937AD6}" type="presParOf" srcId="{16F47D99-84DE-4D8E-A225-AE3B6CD3D183}" destId="{3958A2C7-0ADA-4542-8353-ACBD0BAC068A}" srcOrd="2" destOrd="0" presId="urn:microsoft.com/office/officeart/2005/8/layout/vList2"/>
    <dgm:cxn modelId="{B307F4AD-E564-419B-B81D-DDC4E1779DF9}" type="presParOf" srcId="{16F47D99-84DE-4D8E-A225-AE3B6CD3D183}" destId="{2E020B6A-7265-4795-8D01-1A45BB46DAA2}"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75408F-59FB-47B9-9070-4A82A1F45B5A}">
      <dsp:nvSpPr>
        <dsp:cNvPr id="0" name=""/>
        <dsp:cNvSpPr/>
      </dsp:nvSpPr>
      <dsp:spPr>
        <a:xfrm>
          <a:off x="0" y="0"/>
          <a:ext cx="9144000" cy="78624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vi-VN" sz="2600" b="1" kern="1200" dirty="0" smtClean="0">
              <a:latin typeface="+mj-lt"/>
            </a:rPr>
            <a:t>2.1. Theo các typ quá mẫn</a:t>
          </a:r>
          <a:endParaRPr lang="vi-VN" sz="2600" b="1" kern="1200" dirty="0">
            <a:latin typeface="+mj-lt"/>
          </a:endParaRPr>
        </a:p>
      </dsp:txBody>
      <dsp:txXfrm>
        <a:off x="38381" y="38381"/>
        <a:ext cx="9067238" cy="709478"/>
      </dsp:txXfrm>
    </dsp:sp>
    <dsp:sp modelId="{D0187164-F9A9-46C0-983D-4C53D8C3CDED}">
      <dsp:nvSpPr>
        <dsp:cNvPr id="0" name=""/>
        <dsp:cNvSpPr/>
      </dsp:nvSpPr>
      <dsp:spPr>
        <a:xfrm>
          <a:off x="0" y="787967"/>
          <a:ext cx="9144000" cy="16953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0322" tIns="33020" rIns="184912" bIns="33020" numCol="1" spcCol="1270" anchor="t" anchorCtr="0">
          <a:noAutofit/>
        </a:bodyPr>
        <a:lstStyle/>
        <a:p>
          <a:pPr marL="228600" lvl="1" indent="-228600" algn="l" defTabSz="1155700">
            <a:lnSpc>
              <a:spcPct val="90000"/>
            </a:lnSpc>
            <a:spcBef>
              <a:spcPct val="0"/>
            </a:spcBef>
            <a:spcAft>
              <a:spcPct val="20000"/>
            </a:spcAft>
            <a:buChar char="••"/>
          </a:pPr>
          <a:r>
            <a:rPr lang="vi-VN" sz="2600" kern="1200" dirty="0" smtClean="0">
              <a:latin typeface="+mj-lt"/>
            </a:rPr>
            <a:t>Typ I.</a:t>
          </a:r>
          <a:endParaRPr lang="vi-VN" sz="2600" kern="1200" dirty="0">
            <a:latin typeface="+mj-lt"/>
          </a:endParaRPr>
        </a:p>
        <a:p>
          <a:pPr marL="228600" lvl="1" indent="-228600" algn="l" defTabSz="1155700">
            <a:lnSpc>
              <a:spcPct val="90000"/>
            </a:lnSpc>
            <a:spcBef>
              <a:spcPct val="0"/>
            </a:spcBef>
            <a:spcAft>
              <a:spcPct val="20000"/>
            </a:spcAft>
            <a:buChar char="••"/>
          </a:pPr>
          <a:r>
            <a:rPr lang="vi-VN" sz="2600" kern="1200" dirty="0" smtClean="0">
              <a:latin typeface="+mj-lt"/>
            </a:rPr>
            <a:t>Typ II</a:t>
          </a:r>
          <a:endParaRPr lang="vi-VN" sz="2600" kern="1200" dirty="0">
            <a:latin typeface="+mj-lt"/>
          </a:endParaRPr>
        </a:p>
        <a:p>
          <a:pPr marL="228600" lvl="1" indent="-228600" algn="l" defTabSz="1155700">
            <a:lnSpc>
              <a:spcPct val="90000"/>
            </a:lnSpc>
            <a:spcBef>
              <a:spcPct val="0"/>
            </a:spcBef>
            <a:spcAft>
              <a:spcPct val="20000"/>
            </a:spcAft>
            <a:buChar char="••"/>
          </a:pPr>
          <a:r>
            <a:rPr lang="vi-VN" sz="2600" kern="1200" dirty="0" smtClean="0">
              <a:latin typeface="+mj-lt"/>
            </a:rPr>
            <a:t>Typ III</a:t>
          </a:r>
          <a:endParaRPr lang="vi-VN" sz="2600" kern="1200" dirty="0">
            <a:latin typeface="+mj-lt"/>
          </a:endParaRPr>
        </a:p>
        <a:p>
          <a:pPr marL="228600" lvl="1" indent="-228600" algn="l" defTabSz="1155700">
            <a:lnSpc>
              <a:spcPct val="90000"/>
            </a:lnSpc>
            <a:spcBef>
              <a:spcPct val="0"/>
            </a:spcBef>
            <a:spcAft>
              <a:spcPct val="20000"/>
            </a:spcAft>
            <a:buChar char="••"/>
          </a:pPr>
          <a:r>
            <a:rPr lang="vi-VN" sz="2600" kern="1200" dirty="0" smtClean="0">
              <a:latin typeface="+mj-lt"/>
            </a:rPr>
            <a:t>Typ IV</a:t>
          </a:r>
          <a:endParaRPr lang="vi-VN" sz="2600" kern="1200" dirty="0">
            <a:latin typeface="+mj-lt"/>
          </a:endParaRPr>
        </a:p>
      </dsp:txBody>
      <dsp:txXfrm>
        <a:off x="0" y="787967"/>
        <a:ext cx="9144000" cy="1695330"/>
      </dsp:txXfrm>
    </dsp:sp>
    <dsp:sp modelId="{3958A2C7-0ADA-4542-8353-ACBD0BAC068A}">
      <dsp:nvSpPr>
        <dsp:cNvPr id="0" name=""/>
        <dsp:cNvSpPr/>
      </dsp:nvSpPr>
      <dsp:spPr>
        <a:xfrm>
          <a:off x="0" y="2483297"/>
          <a:ext cx="9144000" cy="786240"/>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vi-VN" sz="2600" b="1" kern="1200" dirty="0" smtClean="0">
              <a:latin typeface="+mj-lt"/>
            </a:rPr>
            <a:t>2.2. Các dạng thường gặp</a:t>
          </a:r>
          <a:endParaRPr lang="vi-VN" sz="2600" b="1" kern="1200" dirty="0">
            <a:latin typeface="+mj-lt"/>
          </a:endParaRPr>
        </a:p>
      </dsp:txBody>
      <dsp:txXfrm>
        <a:off x="38381" y="2521678"/>
        <a:ext cx="9067238" cy="709478"/>
      </dsp:txXfrm>
    </dsp:sp>
    <dsp:sp modelId="{2E020B6A-7265-4795-8D01-1A45BB46DAA2}">
      <dsp:nvSpPr>
        <dsp:cNvPr id="0" name=""/>
        <dsp:cNvSpPr/>
      </dsp:nvSpPr>
      <dsp:spPr>
        <a:xfrm>
          <a:off x="0" y="3269538"/>
          <a:ext cx="9144000" cy="2086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0322" tIns="33020" rIns="184912" bIns="33020" numCol="1" spcCol="1270" anchor="t" anchorCtr="0">
          <a:noAutofit/>
        </a:bodyPr>
        <a:lstStyle/>
        <a:p>
          <a:pPr marL="228600" lvl="1" indent="-228600" algn="l" defTabSz="1155700">
            <a:lnSpc>
              <a:spcPct val="90000"/>
            </a:lnSpc>
            <a:spcBef>
              <a:spcPct val="0"/>
            </a:spcBef>
            <a:spcAft>
              <a:spcPct val="20000"/>
            </a:spcAft>
            <a:buChar char="••"/>
          </a:pPr>
          <a:r>
            <a:rPr lang="vi-VN" sz="2600" kern="1200" dirty="0" smtClean="0">
              <a:latin typeface="+mj-lt"/>
            </a:rPr>
            <a:t>Các loại thuốc</a:t>
          </a:r>
          <a:endParaRPr lang="vi-VN" sz="2600" kern="1200" dirty="0">
            <a:latin typeface="+mj-lt"/>
          </a:endParaRPr>
        </a:p>
        <a:p>
          <a:pPr marL="228600" lvl="1" indent="-228600" algn="l" defTabSz="1155700">
            <a:lnSpc>
              <a:spcPct val="90000"/>
            </a:lnSpc>
            <a:spcBef>
              <a:spcPct val="0"/>
            </a:spcBef>
            <a:spcAft>
              <a:spcPct val="20000"/>
            </a:spcAft>
            <a:buChar char="••"/>
          </a:pPr>
          <a:r>
            <a:rPr lang="vi-VN" sz="2600" kern="1200" dirty="0" smtClean="0">
              <a:latin typeface="+mj-lt"/>
            </a:rPr>
            <a:t>Các sản phầm máu</a:t>
          </a:r>
          <a:endParaRPr lang="vi-VN" sz="2600" kern="1200" dirty="0">
            <a:latin typeface="+mj-lt"/>
          </a:endParaRPr>
        </a:p>
        <a:p>
          <a:pPr marL="228600" lvl="1" indent="-228600" algn="l" defTabSz="1155700">
            <a:lnSpc>
              <a:spcPct val="90000"/>
            </a:lnSpc>
            <a:spcBef>
              <a:spcPct val="0"/>
            </a:spcBef>
            <a:spcAft>
              <a:spcPct val="20000"/>
            </a:spcAft>
            <a:buChar char="••"/>
          </a:pPr>
          <a:r>
            <a:rPr lang="vi-VN" sz="2600" kern="1200" dirty="0" smtClean="0">
              <a:latin typeface="+mj-lt"/>
            </a:rPr>
            <a:t>Các huyết thanh kháng độc</a:t>
          </a:r>
          <a:endParaRPr lang="vi-VN" sz="2600" kern="1200" dirty="0">
            <a:latin typeface="+mj-lt"/>
          </a:endParaRPr>
        </a:p>
        <a:p>
          <a:pPr marL="228600" lvl="1" indent="-228600" algn="l" defTabSz="1155700">
            <a:lnSpc>
              <a:spcPct val="90000"/>
            </a:lnSpc>
            <a:spcBef>
              <a:spcPct val="0"/>
            </a:spcBef>
            <a:spcAft>
              <a:spcPct val="20000"/>
            </a:spcAft>
            <a:buChar char="••"/>
          </a:pPr>
          <a:r>
            <a:rPr lang="vi-VN" sz="2600" kern="1200" dirty="0" smtClean="0">
              <a:latin typeface="+mj-lt"/>
            </a:rPr>
            <a:t>Nọc của các sinh vật và công trùng</a:t>
          </a:r>
          <a:endParaRPr lang="vi-VN" sz="2600" kern="1200" dirty="0">
            <a:latin typeface="+mj-lt"/>
          </a:endParaRPr>
        </a:p>
        <a:p>
          <a:pPr marL="228600" lvl="1" indent="-228600" algn="l" defTabSz="1155700">
            <a:lnSpc>
              <a:spcPct val="90000"/>
            </a:lnSpc>
            <a:spcBef>
              <a:spcPct val="0"/>
            </a:spcBef>
            <a:spcAft>
              <a:spcPct val="20000"/>
            </a:spcAft>
            <a:buChar char="••"/>
          </a:pPr>
          <a:r>
            <a:rPr lang="vi-VN" sz="2600" kern="1200" dirty="0" smtClean="0">
              <a:latin typeface="+mj-lt"/>
            </a:rPr>
            <a:t>Thực phẩm và hoa quả</a:t>
          </a:r>
          <a:endParaRPr lang="vi-VN" sz="2600" kern="1200" dirty="0">
            <a:latin typeface="+mj-lt"/>
          </a:endParaRPr>
        </a:p>
      </dsp:txBody>
      <dsp:txXfrm>
        <a:off x="0" y="3269538"/>
        <a:ext cx="9144000" cy="208656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9C86D270-0B01-4FF8-B592-9CA5839CCB48}" type="datetimeFigureOut">
              <a:rPr lang="vi-VN" smtClean="0"/>
              <a:pPr/>
              <a:t>09/08/2016</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19C7013-67A9-4F35-8BE2-76ED241F1FAB}" type="slidenum">
              <a:rPr lang="vi-VN" smtClean="0"/>
              <a:pPr/>
              <a:t>‹#›</a:t>
            </a:fld>
            <a:endParaRPr lang="vi-V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9C86D270-0B01-4FF8-B592-9CA5839CCB48}" type="datetimeFigureOut">
              <a:rPr lang="vi-VN" smtClean="0"/>
              <a:pPr/>
              <a:t>09/08/2016</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19C7013-67A9-4F35-8BE2-76ED241F1FAB}" type="slidenum">
              <a:rPr lang="vi-VN" smtClean="0"/>
              <a:pPr/>
              <a:t>‹#›</a:t>
            </a:fld>
            <a:endParaRPr lang="vi-V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9C86D270-0B01-4FF8-B592-9CA5839CCB48}" type="datetimeFigureOut">
              <a:rPr lang="vi-VN" smtClean="0"/>
              <a:pPr/>
              <a:t>09/08/2016</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19C7013-67A9-4F35-8BE2-76ED241F1FAB}" type="slidenum">
              <a:rPr lang="vi-VN" smtClean="0"/>
              <a:pPr/>
              <a:t>‹#›</a:t>
            </a:fld>
            <a:endParaRPr lang="vi-V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9C86D270-0B01-4FF8-B592-9CA5839CCB48}" type="datetimeFigureOut">
              <a:rPr lang="vi-VN" smtClean="0"/>
              <a:pPr/>
              <a:t>09/08/2016</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19C7013-67A9-4F35-8BE2-76ED241F1FAB}" type="slidenum">
              <a:rPr lang="vi-VN" smtClean="0"/>
              <a:pPr/>
              <a:t>‹#›</a:t>
            </a:fld>
            <a:endParaRPr lang="vi-V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86D270-0B01-4FF8-B592-9CA5839CCB48}" type="datetimeFigureOut">
              <a:rPr lang="vi-VN" smtClean="0"/>
              <a:pPr/>
              <a:t>09/08/2016</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19C7013-67A9-4F35-8BE2-76ED241F1FAB}" type="slidenum">
              <a:rPr lang="vi-VN" smtClean="0"/>
              <a:pPr/>
              <a:t>‹#›</a:t>
            </a:fld>
            <a:endParaRPr lang="vi-V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9C86D270-0B01-4FF8-B592-9CA5839CCB48}" type="datetimeFigureOut">
              <a:rPr lang="vi-VN" smtClean="0"/>
              <a:pPr/>
              <a:t>09/08/2016</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819C7013-67A9-4F35-8BE2-76ED241F1FAB}" type="slidenum">
              <a:rPr lang="vi-VN" smtClean="0"/>
              <a:pPr/>
              <a:t>‹#›</a:t>
            </a:fld>
            <a:endParaRPr lang="vi-V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9C86D270-0B01-4FF8-B592-9CA5839CCB48}" type="datetimeFigureOut">
              <a:rPr lang="vi-VN" smtClean="0"/>
              <a:pPr/>
              <a:t>09/08/2016</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819C7013-67A9-4F35-8BE2-76ED241F1FAB}" type="slidenum">
              <a:rPr lang="vi-VN" smtClean="0"/>
              <a:pPr/>
              <a:t>‹#›</a:t>
            </a:fld>
            <a:endParaRPr lang="vi-V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9C86D270-0B01-4FF8-B592-9CA5839CCB48}" type="datetimeFigureOut">
              <a:rPr lang="vi-VN" smtClean="0"/>
              <a:pPr/>
              <a:t>09/08/2016</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819C7013-67A9-4F35-8BE2-76ED241F1FAB}" type="slidenum">
              <a:rPr lang="vi-VN" smtClean="0"/>
              <a:pPr/>
              <a:t>‹#›</a:t>
            </a:fld>
            <a:endParaRPr lang="vi-V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86D270-0B01-4FF8-B592-9CA5839CCB48}" type="datetimeFigureOut">
              <a:rPr lang="vi-VN" smtClean="0"/>
              <a:pPr/>
              <a:t>09/08/2016</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819C7013-67A9-4F35-8BE2-76ED241F1FAB}" type="slidenum">
              <a:rPr lang="vi-VN" smtClean="0"/>
              <a:pPr/>
              <a:t>‹#›</a:t>
            </a:fld>
            <a:endParaRPr lang="vi-V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86D270-0B01-4FF8-B592-9CA5839CCB48}" type="datetimeFigureOut">
              <a:rPr lang="vi-VN" smtClean="0"/>
              <a:pPr/>
              <a:t>09/08/2016</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819C7013-67A9-4F35-8BE2-76ED241F1FAB}" type="slidenum">
              <a:rPr lang="vi-VN" smtClean="0"/>
              <a:pPr/>
              <a:t>‹#›</a:t>
            </a:fld>
            <a:endParaRPr lang="vi-V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86D270-0B01-4FF8-B592-9CA5839CCB48}" type="datetimeFigureOut">
              <a:rPr lang="vi-VN" smtClean="0"/>
              <a:pPr/>
              <a:t>09/08/2016</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819C7013-67A9-4F35-8BE2-76ED241F1FAB}" type="slidenum">
              <a:rPr lang="vi-VN" smtClean="0"/>
              <a:pPr/>
              <a:t>‹#›</a:t>
            </a:fld>
            <a:endParaRPr lang="vi-V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86D270-0B01-4FF8-B592-9CA5839CCB48}" type="datetimeFigureOut">
              <a:rPr lang="vi-VN" smtClean="0"/>
              <a:pPr/>
              <a:t>09/08/2016</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9C7013-67A9-4F35-8BE2-76ED241F1FAB}" type="slidenum">
              <a:rPr lang="vi-VN" smtClean="0"/>
              <a:pPr/>
              <a:t>‹#›</a:t>
            </a:fld>
            <a:endParaRPr lang="vi-V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282" y="1571612"/>
            <a:ext cx="8929718" cy="1957400"/>
          </a:xfrm>
        </p:spPr>
        <p:txBody>
          <a:bodyPr>
            <a:noAutofit/>
          </a:bodyPr>
          <a:lstStyle/>
          <a:p>
            <a:r>
              <a:rPr lang="en-US" sz="60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KÍNH CHÀO </a:t>
            </a:r>
            <a:r>
              <a:rPr lang="en-US" sz="6000" b="1" cap="all" dirty="0" err="1"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thầy</a:t>
            </a:r>
            <a:r>
              <a:rPr lang="en-US" sz="60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t> VÀ CÁC BẠN</a:t>
            </a:r>
            <a:br>
              <a:rPr lang="en-US" sz="60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Times New Roman" panose="02020603050405020304" pitchFamily="18" charset="0"/>
                <a:cs typeface="Times New Roman" panose="02020603050405020304" pitchFamily="18" charset="0"/>
              </a:rPr>
            </a:br>
            <a:endParaRPr lang="vi-VN" sz="6000" dirty="0"/>
          </a:p>
        </p:txBody>
      </p:sp>
      <p:sp>
        <p:nvSpPr>
          <p:cNvPr id="3" name="Subtitle 2"/>
          <p:cNvSpPr>
            <a:spLocks noGrp="1"/>
          </p:cNvSpPr>
          <p:nvPr>
            <p:ph type="subTitle" idx="1"/>
          </p:nvPr>
        </p:nvSpPr>
        <p:spPr/>
        <p:txBody>
          <a:bodyPr>
            <a:normAutofit/>
          </a:bodyPr>
          <a:lstStyle/>
          <a:p>
            <a:r>
              <a:rPr lang="en-US" sz="4400" dirty="0" err="1" smtClean="0">
                <a:solidFill>
                  <a:schemeClr val="tx1"/>
                </a:solidFill>
                <a:latin typeface="Times New Roman" pitchFamily="18" charset="0"/>
                <a:cs typeface="Times New Roman" pitchFamily="18" charset="0"/>
              </a:rPr>
              <a:t>Đề</a:t>
            </a:r>
            <a:r>
              <a:rPr lang="en-US" sz="4400" dirty="0" smtClean="0">
                <a:solidFill>
                  <a:schemeClr val="tx1"/>
                </a:solidFill>
                <a:latin typeface="Times New Roman" pitchFamily="18" charset="0"/>
                <a:cs typeface="Times New Roman" pitchFamily="18" charset="0"/>
              </a:rPr>
              <a:t> </a:t>
            </a:r>
            <a:r>
              <a:rPr lang="en-US" sz="4400" dirty="0" err="1" smtClean="0">
                <a:solidFill>
                  <a:schemeClr val="tx1"/>
                </a:solidFill>
                <a:latin typeface="Times New Roman" pitchFamily="18" charset="0"/>
                <a:cs typeface="Times New Roman" pitchFamily="18" charset="0"/>
              </a:rPr>
              <a:t>tài</a:t>
            </a:r>
            <a:r>
              <a:rPr lang="en-US" sz="4400" dirty="0" smtClean="0">
                <a:solidFill>
                  <a:schemeClr val="tx1"/>
                </a:solidFill>
                <a:latin typeface="Times New Roman" pitchFamily="18" charset="0"/>
                <a:cs typeface="Times New Roman" pitchFamily="18" charset="0"/>
              </a:rPr>
              <a:t>: </a:t>
            </a:r>
            <a:r>
              <a:rPr lang="en-US" sz="4400" dirty="0" err="1" smtClean="0">
                <a:solidFill>
                  <a:schemeClr val="tx1"/>
                </a:solidFill>
                <a:latin typeface="Times New Roman" pitchFamily="18" charset="0"/>
                <a:cs typeface="Times New Roman" pitchFamily="18" charset="0"/>
              </a:rPr>
              <a:t>Sốc</a:t>
            </a:r>
            <a:r>
              <a:rPr lang="en-US" sz="4400" dirty="0" smtClean="0">
                <a:solidFill>
                  <a:schemeClr val="tx1"/>
                </a:solidFill>
                <a:latin typeface="Times New Roman" pitchFamily="18" charset="0"/>
                <a:cs typeface="Times New Roman" pitchFamily="18" charset="0"/>
              </a:rPr>
              <a:t> </a:t>
            </a:r>
            <a:r>
              <a:rPr lang="en-US" sz="4400" dirty="0" err="1" smtClean="0">
                <a:solidFill>
                  <a:schemeClr val="tx1"/>
                </a:solidFill>
                <a:latin typeface="Times New Roman" pitchFamily="18" charset="0"/>
                <a:cs typeface="Times New Roman" pitchFamily="18" charset="0"/>
              </a:rPr>
              <a:t>phản</a:t>
            </a:r>
            <a:r>
              <a:rPr lang="en-US" sz="4400" dirty="0" smtClean="0">
                <a:solidFill>
                  <a:schemeClr val="tx1"/>
                </a:solidFill>
                <a:latin typeface="Times New Roman" pitchFamily="18" charset="0"/>
                <a:cs typeface="Times New Roman" pitchFamily="18" charset="0"/>
              </a:rPr>
              <a:t> </a:t>
            </a:r>
            <a:r>
              <a:rPr lang="en-US" sz="4400" dirty="0" err="1" smtClean="0">
                <a:solidFill>
                  <a:schemeClr val="tx1"/>
                </a:solidFill>
                <a:latin typeface="Times New Roman" pitchFamily="18" charset="0"/>
                <a:cs typeface="Times New Roman" pitchFamily="18" charset="0"/>
              </a:rPr>
              <a:t>vệ</a:t>
            </a:r>
            <a:endParaRPr lang="en-US" sz="4400" dirty="0" smtClean="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dirty="0" smtClean="0"/>
              <a:t>2. CÁC NGUYÊN NHÂN GÂY SỐC PHẢN VỆ</a:t>
            </a:r>
            <a:endParaRPr lang="vi-VN" dirty="0"/>
          </a:p>
        </p:txBody>
      </p:sp>
      <p:graphicFrame>
        <p:nvGraphicFramePr>
          <p:cNvPr id="4" name="Content Placeholder 3"/>
          <p:cNvGraphicFramePr>
            <a:graphicFrameLocks noGrp="1"/>
          </p:cNvGraphicFramePr>
          <p:nvPr>
            <p:ph idx="1"/>
          </p:nvPr>
        </p:nvGraphicFramePr>
        <p:xfrm>
          <a:off x="0" y="1500174"/>
          <a:ext cx="9144000" cy="53578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2.1. Theo các typ quá mẫn</a:t>
            </a:r>
            <a:endParaRPr lang="vi-VN" dirty="0"/>
          </a:p>
        </p:txBody>
      </p:sp>
      <p:sp>
        <p:nvSpPr>
          <p:cNvPr id="3" name="Content Placeholder 2"/>
          <p:cNvSpPr>
            <a:spLocks noGrp="1"/>
          </p:cNvSpPr>
          <p:nvPr>
            <p:ph idx="1"/>
          </p:nvPr>
        </p:nvSpPr>
        <p:spPr/>
        <p:txBody>
          <a:bodyPr>
            <a:normAutofit lnSpcReduction="10000"/>
          </a:bodyPr>
          <a:lstStyle/>
          <a:p>
            <a:pPr>
              <a:buNone/>
            </a:pPr>
            <a:r>
              <a:rPr lang="vi-VN" sz="3000" dirty="0" smtClean="0">
                <a:latin typeface="+mj-lt"/>
              </a:rPr>
              <a:t>2.1.1. typ 1 </a:t>
            </a:r>
          </a:p>
          <a:p>
            <a:pPr>
              <a:buFontTx/>
              <a:buChar char="-"/>
            </a:pPr>
            <a:r>
              <a:rPr lang="vi-VN" sz="3000" dirty="0" smtClean="0">
                <a:latin typeface="+mj-lt"/>
              </a:rPr>
              <a:t>Dị nguyên: Phấn hoa, huyết thanh, lông vũ, bụi </a:t>
            </a:r>
          </a:p>
          <a:p>
            <a:pPr>
              <a:buFontTx/>
              <a:buChar char="-"/>
            </a:pPr>
            <a:r>
              <a:rPr lang="vi-VN" sz="3000" dirty="0" smtClean="0">
                <a:latin typeface="+mj-lt"/>
              </a:rPr>
              <a:t> Kháng thể: Lưu động hoặc gắn vào TB, IgE, IgG</a:t>
            </a:r>
          </a:p>
          <a:p>
            <a:pPr>
              <a:buFontTx/>
              <a:buChar char="-"/>
            </a:pPr>
            <a:r>
              <a:rPr lang="vi-VN" sz="3000" dirty="0" smtClean="0">
                <a:latin typeface="+mj-lt"/>
              </a:rPr>
              <a:t> Cơ chế : Dị nguyên kết hợp Kháng nguyên trên màng TB mast -&gt; phân huỷ hạt của TB, giải phóng các chất trung gian (Histamin …).</a:t>
            </a:r>
          </a:p>
          <a:p>
            <a:pPr>
              <a:buNone/>
            </a:pPr>
            <a:r>
              <a:rPr lang="vi-VN" sz="3000" dirty="0" smtClean="0">
                <a:latin typeface="+mj-lt"/>
              </a:rPr>
              <a:t> - Bệnh hay gặp: Chóang phản vệ, viêm mũi, sốt mùa, hen phế quản do phấn hoa, mày đay, phù quincke v.v... </a:t>
            </a:r>
          </a:p>
          <a:p>
            <a:pPr>
              <a:buNone/>
            </a:pPr>
            <a:endParaRPr lang="vi-VN" sz="3000" dirty="0">
              <a:latin typeface="+mj-lt"/>
            </a:endParaRPr>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2.1. Theo các typ quá mẫn</a:t>
            </a:r>
            <a:endParaRPr lang="vi-VN" dirty="0"/>
          </a:p>
        </p:txBody>
      </p:sp>
      <p:sp>
        <p:nvSpPr>
          <p:cNvPr id="3" name="Content Placeholder 2"/>
          <p:cNvSpPr>
            <a:spLocks noGrp="1"/>
          </p:cNvSpPr>
          <p:nvPr>
            <p:ph idx="1"/>
          </p:nvPr>
        </p:nvSpPr>
        <p:spPr/>
        <p:txBody>
          <a:bodyPr>
            <a:normAutofit/>
          </a:bodyPr>
          <a:lstStyle/>
          <a:p>
            <a:pPr>
              <a:buNone/>
            </a:pPr>
            <a:r>
              <a:rPr lang="vi-VN" sz="3000" dirty="0" smtClean="0">
                <a:latin typeface="+mj-lt"/>
              </a:rPr>
              <a:t>2.1.2. typ 2</a:t>
            </a:r>
          </a:p>
          <a:p>
            <a:pPr>
              <a:buFontTx/>
              <a:buChar char="-"/>
            </a:pPr>
            <a:r>
              <a:rPr lang="vi-VN" sz="3000" dirty="0" smtClean="0">
                <a:latin typeface="+mj-lt"/>
              </a:rPr>
              <a:t>Dị nguyên Haplen hoặc TB gắn trên mặt HC, BC </a:t>
            </a:r>
          </a:p>
          <a:p>
            <a:pPr>
              <a:buFontTx/>
              <a:buChar char="-"/>
            </a:pPr>
            <a:r>
              <a:rPr lang="vi-VN" sz="3000" dirty="0" smtClean="0">
                <a:latin typeface="+mj-lt"/>
              </a:rPr>
              <a:t>Cơ chế : Kháng thể (IgG): lưu hành trong huyết thanh. </a:t>
            </a:r>
          </a:p>
          <a:p>
            <a:pPr>
              <a:buFontTx/>
              <a:buChar char="-"/>
            </a:pPr>
            <a:r>
              <a:rPr lang="vi-VN" sz="3000" dirty="0" smtClean="0">
                <a:latin typeface="+mj-lt"/>
              </a:rPr>
              <a:t>Kháng nguyên + Kháng thể -&gt; hoạt hoá bổ thể -&gt; trên TB (HC)  </a:t>
            </a:r>
          </a:p>
          <a:p>
            <a:pPr>
              <a:buFontTx/>
              <a:buChar char="-"/>
            </a:pPr>
            <a:r>
              <a:rPr lang="vi-VN" sz="3000" dirty="0" smtClean="0">
                <a:latin typeface="+mj-lt"/>
              </a:rPr>
              <a:t>Bệnh hay gặp: Thiếu máu tan huyết, giảm BC, giảm TC do thuốc</a:t>
            </a:r>
            <a:endParaRPr lang="vi-VN" sz="3000" dirty="0">
              <a:latin typeface="+mj-lt"/>
            </a:endParaRPr>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2.1. Theo các typ quá mẫn</a:t>
            </a:r>
            <a:endParaRPr lang="vi-VN" dirty="0"/>
          </a:p>
        </p:txBody>
      </p:sp>
      <p:sp>
        <p:nvSpPr>
          <p:cNvPr id="3" name="Content Placeholder 2"/>
          <p:cNvSpPr>
            <a:spLocks noGrp="1"/>
          </p:cNvSpPr>
          <p:nvPr>
            <p:ph idx="1"/>
          </p:nvPr>
        </p:nvSpPr>
        <p:spPr/>
        <p:txBody>
          <a:bodyPr>
            <a:normAutofit/>
          </a:bodyPr>
          <a:lstStyle/>
          <a:p>
            <a:pPr>
              <a:buNone/>
            </a:pPr>
            <a:r>
              <a:rPr lang="vi-VN" sz="3000" dirty="0" smtClean="0">
                <a:latin typeface="+mj-lt"/>
              </a:rPr>
              <a:t>2.1.3. Typ III: </a:t>
            </a:r>
          </a:p>
          <a:p>
            <a:pPr>
              <a:buFontTx/>
              <a:buChar char="-"/>
            </a:pPr>
            <a:r>
              <a:rPr lang="vi-VN" sz="3000" dirty="0" smtClean="0">
                <a:latin typeface="+mj-lt"/>
              </a:rPr>
              <a:t>Dị nguyên: Huyết thanh, hoá chất, thuốc</a:t>
            </a:r>
          </a:p>
          <a:p>
            <a:pPr>
              <a:buFontTx/>
              <a:buChar char="-"/>
            </a:pPr>
            <a:r>
              <a:rPr lang="vi-VN" sz="3000" dirty="0" smtClean="0">
                <a:latin typeface="+mj-lt"/>
              </a:rPr>
              <a:t>Kháng thể: Kết tủa IgM, IgG </a:t>
            </a:r>
          </a:p>
          <a:p>
            <a:pPr>
              <a:buFontTx/>
              <a:buChar char="-"/>
            </a:pPr>
            <a:r>
              <a:rPr lang="vi-VN" sz="3000" dirty="0" smtClean="0">
                <a:latin typeface="+mj-lt"/>
              </a:rPr>
              <a:t>Cơ chế : Dị nguyên + Kháng thể kết tủa -&gt; PHMD -&gt; hoạt hoá bổ thể -&gt; tổn thương mao mạch cơ trơn </a:t>
            </a:r>
          </a:p>
          <a:p>
            <a:pPr>
              <a:buFontTx/>
              <a:buChar char="-"/>
            </a:pPr>
            <a:r>
              <a:rPr lang="vi-VN" sz="3000" dirty="0" smtClean="0">
                <a:latin typeface="+mj-lt"/>
              </a:rPr>
              <a:t>Bệnh hay gặp: VKDT, VCT, ban xuất huyết dị ứng, viêm nút quanh ĐM ... </a:t>
            </a:r>
            <a:endParaRPr lang="vi-VN" sz="3000" dirty="0">
              <a:latin typeface="+mj-lt"/>
            </a:endParaRPr>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2.1. Theo các typ quá mẫn</a:t>
            </a:r>
            <a:endParaRPr lang="vi-VN" dirty="0"/>
          </a:p>
        </p:txBody>
      </p:sp>
      <p:sp>
        <p:nvSpPr>
          <p:cNvPr id="3" name="Content Placeholder 2"/>
          <p:cNvSpPr>
            <a:spLocks noGrp="1"/>
          </p:cNvSpPr>
          <p:nvPr>
            <p:ph idx="1"/>
          </p:nvPr>
        </p:nvSpPr>
        <p:spPr/>
        <p:txBody>
          <a:bodyPr>
            <a:normAutofit/>
          </a:bodyPr>
          <a:lstStyle/>
          <a:p>
            <a:pPr>
              <a:buNone/>
            </a:pPr>
            <a:r>
              <a:rPr lang="vi-VN" sz="3000" dirty="0" smtClean="0">
                <a:latin typeface="+mj-lt"/>
              </a:rPr>
              <a:t>2.1.4. Typ IV: </a:t>
            </a:r>
          </a:p>
          <a:p>
            <a:pPr>
              <a:buFontTx/>
              <a:buChar char="-"/>
            </a:pPr>
            <a:r>
              <a:rPr lang="vi-VN" sz="3000" dirty="0" smtClean="0">
                <a:latin typeface="+mj-lt"/>
              </a:rPr>
              <a:t>Dị nguyên: VK, VR, độc tố VK, 1 số nhỏ là thuốc, hapten tổ chức ... </a:t>
            </a:r>
            <a:endParaRPr lang="vi-VN" sz="3000" dirty="0">
              <a:latin typeface="+mj-lt"/>
            </a:endParaRPr>
          </a:p>
          <a:p>
            <a:pPr>
              <a:buFontTx/>
              <a:buChar char="-"/>
            </a:pPr>
            <a:r>
              <a:rPr lang="vi-VN" sz="3000" dirty="0" smtClean="0">
                <a:latin typeface="+mj-lt"/>
              </a:rPr>
              <a:t>Kháng thể: Các lympho T mẫn cảm </a:t>
            </a:r>
          </a:p>
          <a:p>
            <a:pPr>
              <a:buFontTx/>
              <a:buChar char="-"/>
            </a:pPr>
            <a:r>
              <a:rPr lang="vi-VN" sz="3000" dirty="0" smtClean="0">
                <a:latin typeface="+mj-lt"/>
              </a:rPr>
              <a:t>Cơ chế : Dị nguyên + lympho T mẫn cảm (đại thực bào) -&gt; giảm lymphokin -&gt; rối loạn chức năng, tổn thương tổ chức trong dị ứng muộn </a:t>
            </a:r>
          </a:p>
          <a:p>
            <a:pPr>
              <a:buFontTx/>
              <a:buChar char="-"/>
            </a:pPr>
            <a:r>
              <a:rPr lang="vi-VN" sz="3000" dirty="0" smtClean="0">
                <a:latin typeface="+mj-lt"/>
              </a:rPr>
              <a:t>Bệnh hay gặp: Viêm da tiếp xúc, u hạt ...</a:t>
            </a:r>
            <a:endParaRPr lang="vi-VN" sz="3000" dirty="0">
              <a:latin typeface="+mj-lt"/>
            </a:endParaRPr>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a:p>
        </p:txBody>
      </p:sp>
      <p:pic>
        <p:nvPicPr>
          <p:cNvPr id="4" name="Content Placeholder 3" descr="s.jpg"/>
          <p:cNvPicPr>
            <a:picLocks noGrp="1" noChangeAspect="1"/>
          </p:cNvPicPr>
          <p:nvPr>
            <p:ph idx="1"/>
          </p:nvPr>
        </p:nvPicPr>
        <p:blipFill>
          <a:blip r:embed="rId3"/>
          <a:stretch>
            <a:fillRect/>
          </a:stretch>
        </p:blipFill>
        <p:spPr>
          <a:xfrm>
            <a:off x="0" y="0"/>
            <a:ext cx="9144000" cy="6858000"/>
          </a:xfrm>
        </p:spPr>
      </p:pic>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2.2. Các dạng thường gặp</a:t>
            </a:r>
            <a:endParaRPr lang="vi-VN" dirty="0"/>
          </a:p>
        </p:txBody>
      </p:sp>
      <p:sp>
        <p:nvSpPr>
          <p:cNvPr id="3" name="Content Placeholder 2"/>
          <p:cNvSpPr>
            <a:spLocks noGrp="1"/>
          </p:cNvSpPr>
          <p:nvPr>
            <p:ph idx="1"/>
          </p:nvPr>
        </p:nvSpPr>
        <p:spPr/>
        <p:txBody>
          <a:bodyPr>
            <a:noAutofit/>
          </a:bodyPr>
          <a:lstStyle/>
          <a:p>
            <a:pPr>
              <a:buNone/>
            </a:pPr>
            <a:r>
              <a:rPr lang="vi-VN" sz="2800" dirty="0" smtClean="0">
                <a:latin typeface="+mj-lt"/>
              </a:rPr>
              <a:t>2.2.1. các loại thuốc</a:t>
            </a:r>
          </a:p>
          <a:p>
            <a:pPr>
              <a:buNone/>
            </a:pPr>
            <a:r>
              <a:rPr lang="vi-VN" sz="2800" dirty="0" smtClean="0">
                <a:latin typeface="+mj-lt"/>
              </a:rPr>
              <a:t>+ Kháng sinh: Penicillin và các Bentalactamin khác, Cephalosporin, Tetracylin, Streptomycin, Erythromycin… </a:t>
            </a:r>
          </a:p>
          <a:p>
            <a:pPr>
              <a:buNone/>
            </a:pPr>
            <a:r>
              <a:rPr lang="vi-VN" sz="2800" dirty="0" smtClean="0">
                <a:latin typeface="+mj-lt"/>
              </a:rPr>
              <a:t>+ Thuốc kháng viêm không steroid: Salicylate, Amidopyrin… </a:t>
            </a:r>
          </a:p>
          <a:p>
            <a:pPr>
              <a:buNone/>
            </a:pPr>
            <a:r>
              <a:rPr lang="vi-VN" sz="2800" dirty="0" smtClean="0">
                <a:latin typeface="+mj-lt"/>
              </a:rPr>
              <a:t>+ Vitamin C: một trong những nguyên nhân gây SPV hay gặp ở nước ta</a:t>
            </a:r>
            <a:endParaRPr lang="vi-VN" sz="2800" dirty="0">
              <a:latin typeface="+mj-lt"/>
            </a:endParaRPr>
          </a:p>
        </p:txBody>
      </p:sp>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2.2. Các dạng thường gặp</a:t>
            </a:r>
            <a:endParaRPr lang="vi-VN" dirty="0"/>
          </a:p>
        </p:txBody>
      </p:sp>
      <p:sp>
        <p:nvSpPr>
          <p:cNvPr id="3" name="Content Placeholder 2"/>
          <p:cNvSpPr>
            <a:spLocks noGrp="1"/>
          </p:cNvSpPr>
          <p:nvPr>
            <p:ph idx="1"/>
          </p:nvPr>
        </p:nvSpPr>
        <p:spPr/>
        <p:txBody>
          <a:bodyPr>
            <a:normAutofit/>
          </a:bodyPr>
          <a:lstStyle/>
          <a:p>
            <a:pPr>
              <a:buNone/>
            </a:pPr>
            <a:r>
              <a:rPr lang="vi-VN" sz="3000" dirty="0">
                <a:latin typeface="+mj-lt"/>
              </a:rPr>
              <a:t> </a:t>
            </a:r>
            <a:r>
              <a:rPr lang="vi-VN" sz="3000" dirty="0" smtClean="0">
                <a:latin typeface="+mj-lt"/>
              </a:rPr>
              <a:t>+ Thuốc </a:t>
            </a:r>
            <a:r>
              <a:rPr lang="vi-VN" sz="3000" dirty="0">
                <a:latin typeface="+mj-lt"/>
              </a:rPr>
              <a:t>giảm đau, gây mê: Dãn cơ, Morphin, Codein..… </a:t>
            </a:r>
            <a:endParaRPr lang="vi-VN" sz="3000" dirty="0" smtClean="0">
              <a:latin typeface="+mj-lt"/>
            </a:endParaRPr>
          </a:p>
          <a:p>
            <a:pPr>
              <a:buNone/>
            </a:pPr>
            <a:r>
              <a:rPr lang="vi-VN" sz="3000" dirty="0" smtClean="0">
                <a:latin typeface="+mj-lt"/>
              </a:rPr>
              <a:t>+ </a:t>
            </a:r>
            <a:r>
              <a:rPr lang="vi-VN" sz="3000" dirty="0">
                <a:latin typeface="+mj-lt"/>
              </a:rPr>
              <a:t>Thuốc gây tê: Procain, Lidocain, Cocain, Thiopental… </a:t>
            </a:r>
            <a:endParaRPr lang="vi-VN" sz="3000" dirty="0" smtClean="0">
              <a:latin typeface="+mj-lt"/>
            </a:endParaRPr>
          </a:p>
          <a:p>
            <a:pPr>
              <a:buNone/>
            </a:pPr>
            <a:r>
              <a:rPr lang="vi-VN" sz="3000" dirty="0" smtClean="0">
                <a:latin typeface="+mj-lt"/>
              </a:rPr>
              <a:t>+ </a:t>
            </a:r>
            <a:r>
              <a:rPr lang="vi-VN" sz="3000" dirty="0">
                <a:latin typeface="+mj-lt"/>
              </a:rPr>
              <a:t>Thuốc khác: Protamine, Chlorpropamid, viên sắt, thuốc lợi tiểu Thiazide… </a:t>
            </a:r>
            <a:endParaRPr lang="vi-VN" sz="3000" dirty="0" smtClean="0">
              <a:latin typeface="+mj-lt"/>
            </a:endParaRPr>
          </a:p>
          <a:p>
            <a:pPr>
              <a:buNone/>
            </a:pPr>
            <a:r>
              <a:rPr lang="vi-VN" sz="3000" dirty="0" smtClean="0">
                <a:latin typeface="+mj-lt"/>
              </a:rPr>
              <a:t>+ </a:t>
            </a:r>
            <a:r>
              <a:rPr lang="vi-VN" sz="3000" dirty="0">
                <a:latin typeface="+mj-lt"/>
              </a:rPr>
              <a:t>Thuốc để chẩn đoán: thuốc cản quang, iod… </a:t>
            </a:r>
            <a:endParaRPr lang="vi-VN" sz="3000" dirty="0" smtClean="0">
              <a:latin typeface="+mj-lt"/>
            </a:endParaRPr>
          </a:p>
          <a:p>
            <a:pPr>
              <a:buNone/>
            </a:pPr>
            <a:r>
              <a:rPr lang="vi-VN" sz="3000" dirty="0" smtClean="0">
                <a:latin typeface="+mj-lt"/>
              </a:rPr>
              <a:t>+ </a:t>
            </a:r>
            <a:r>
              <a:rPr lang="vi-VN" sz="3000" dirty="0">
                <a:latin typeface="+mj-lt"/>
              </a:rPr>
              <a:t>Các hormon: Insulin, ACTH…</a:t>
            </a:r>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2.2. Các dạng thường gặp</a:t>
            </a:r>
            <a:endParaRPr lang="vi-VN" dirty="0"/>
          </a:p>
        </p:txBody>
      </p:sp>
      <p:sp>
        <p:nvSpPr>
          <p:cNvPr id="3" name="Content Placeholder 2"/>
          <p:cNvSpPr>
            <a:spLocks noGrp="1"/>
          </p:cNvSpPr>
          <p:nvPr>
            <p:ph idx="1"/>
          </p:nvPr>
        </p:nvSpPr>
        <p:spPr/>
        <p:txBody>
          <a:bodyPr>
            <a:normAutofit/>
          </a:bodyPr>
          <a:lstStyle/>
          <a:p>
            <a:pPr>
              <a:buNone/>
            </a:pPr>
            <a:r>
              <a:rPr lang="vi-VN" sz="3000" dirty="0" smtClean="0">
                <a:latin typeface="+mj-lt"/>
              </a:rPr>
              <a:t>2.2.2. Các sản phẩm máu: huyết tương, hồng cầu, tiểu cầu, Acid amin…. </a:t>
            </a:r>
            <a:endParaRPr lang="vi-VN" sz="3000" dirty="0">
              <a:latin typeface="+mj-lt"/>
            </a:endParaRPr>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2.2. Các dạng thường gặp</a:t>
            </a:r>
            <a:endParaRPr lang="vi-VN" dirty="0"/>
          </a:p>
        </p:txBody>
      </p:sp>
      <p:sp>
        <p:nvSpPr>
          <p:cNvPr id="3" name="Content Placeholder 2"/>
          <p:cNvSpPr>
            <a:spLocks noGrp="1"/>
          </p:cNvSpPr>
          <p:nvPr>
            <p:ph idx="1"/>
          </p:nvPr>
        </p:nvSpPr>
        <p:spPr/>
        <p:txBody>
          <a:bodyPr>
            <a:normAutofit/>
          </a:bodyPr>
          <a:lstStyle/>
          <a:p>
            <a:pPr>
              <a:buNone/>
            </a:pPr>
            <a:r>
              <a:rPr lang="vi-VN" sz="3000" dirty="0" smtClean="0">
                <a:latin typeface="+mj-lt"/>
              </a:rPr>
              <a:t>2.2.3. Các huyết thanh kháng độc: huyết thanh kháng nọc rắn, kháng uốn ván… </a:t>
            </a:r>
            <a:endParaRPr lang="vi-VN" sz="3000" dirty="0">
              <a:latin typeface="+mj-lt"/>
            </a:endParaRP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7158" y="428604"/>
            <a:ext cx="7572428" cy="707886"/>
          </a:xfrm>
          <a:prstGeom prst="rect">
            <a:avLst/>
          </a:prstGeom>
          <a:noFill/>
        </p:spPr>
        <p:txBody>
          <a:bodyPr wrap="square" rtlCol="0">
            <a:spAutoFit/>
          </a:bodyPr>
          <a:lstStyle/>
          <a:p>
            <a:pPr algn="ctr"/>
            <a:r>
              <a:rPr lang="vi-VN" sz="4000" b="1" dirty="0" smtClean="0">
                <a:latin typeface="+mj-lt"/>
              </a:rPr>
              <a:t>NỘI DUNG</a:t>
            </a:r>
            <a:endParaRPr lang="vi-VN" sz="4000" b="1" dirty="0">
              <a:latin typeface="+mj-lt"/>
            </a:endParaRPr>
          </a:p>
        </p:txBody>
      </p:sp>
      <p:sp>
        <p:nvSpPr>
          <p:cNvPr id="5" name="Rectangle 4"/>
          <p:cNvSpPr/>
          <p:nvPr/>
        </p:nvSpPr>
        <p:spPr>
          <a:xfrm>
            <a:off x="785786" y="1214422"/>
            <a:ext cx="6429420" cy="785818"/>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000" dirty="0" smtClean="0">
                <a:latin typeface="+mj-lt"/>
              </a:rPr>
              <a:t>1. Đại cương</a:t>
            </a:r>
            <a:endParaRPr lang="vi-VN" sz="3000" dirty="0">
              <a:latin typeface="+mj-lt"/>
            </a:endParaRPr>
          </a:p>
        </p:txBody>
      </p:sp>
      <p:sp>
        <p:nvSpPr>
          <p:cNvPr id="11" name="Rectangle 10"/>
          <p:cNvSpPr/>
          <p:nvPr/>
        </p:nvSpPr>
        <p:spPr>
          <a:xfrm>
            <a:off x="785786" y="2143116"/>
            <a:ext cx="6429420" cy="785818"/>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000" dirty="0" smtClean="0">
                <a:latin typeface="+mj-lt"/>
              </a:rPr>
              <a:t>2. Các nguyên nhân gây sốc phản vệ</a:t>
            </a:r>
            <a:endParaRPr lang="vi-VN" sz="3000" dirty="0">
              <a:latin typeface="+mj-lt"/>
            </a:endParaRPr>
          </a:p>
        </p:txBody>
      </p:sp>
      <p:sp>
        <p:nvSpPr>
          <p:cNvPr id="12" name="Rectangle 11"/>
          <p:cNvSpPr/>
          <p:nvPr/>
        </p:nvSpPr>
        <p:spPr>
          <a:xfrm>
            <a:off x="785786" y="4071942"/>
            <a:ext cx="6429420" cy="71438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000" dirty="0" smtClean="0">
                <a:latin typeface="+mj-lt"/>
              </a:rPr>
              <a:t>4. Chẩn đoán</a:t>
            </a:r>
            <a:endParaRPr lang="vi-VN" sz="3000" dirty="0">
              <a:latin typeface="+mj-lt"/>
            </a:endParaRPr>
          </a:p>
        </p:txBody>
      </p:sp>
      <p:sp>
        <p:nvSpPr>
          <p:cNvPr id="13" name="Rectangle 12"/>
          <p:cNvSpPr/>
          <p:nvPr/>
        </p:nvSpPr>
        <p:spPr>
          <a:xfrm>
            <a:off x="785786" y="4857760"/>
            <a:ext cx="6429420" cy="785818"/>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000" dirty="0" smtClean="0">
                <a:latin typeface="+mj-lt"/>
              </a:rPr>
              <a:t>5. Xử trí và chăm sóc</a:t>
            </a:r>
            <a:endParaRPr lang="vi-VN" sz="3000" dirty="0">
              <a:latin typeface="+mj-lt"/>
            </a:endParaRPr>
          </a:p>
        </p:txBody>
      </p:sp>
      <p:sp>
        <p:nvSpPr>
          <p:cNvPr id="14" name="Rectangle 13"/>
          <p:cNvSpPr/>
          <p:nvPr/>
        </p:nvSpPr>
        <p:spPr>
          <a:xfrm>
            <a:off x="785786" y="3143248"/>
            <a:ext cx="6429420" cy="785818"/>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000" dirty="0" smtClean="0">
                <a:latin typeface="+mj-lt"/>
              </a:rPr>
              <a:t>3. Triệu chứng lâm sàng</a:t>
            </a:r>
            <a:endParaRPr lang="vi-VN" sz="3000" dirty="0">
              <a:latin typeface="+mj-lt"/>
            </a:endParaRPr>
          </a:p>
        </p:txBody>
      </p:sp>
      <p:sp>
        <p:nvSpPr>
          <p:cNvPr id="15" name="Rectangle 14"/>
          <p:cNvSpPr/>
          <p:nvPr/>
        </p:nvSpPr>
        <p:spPr>
          <a:xfrm>
            <a:off x="785786" y="5786454"/>
            <a:ext cx="6429420" cy="785818"/>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3000" dirty="0" smtClean="0">
                <a:solidFill>
                  <a:schemeClr val="bg1"/>
                </a:solidFill>
                <a:latin typeface="+mj-lt"/>
              </a:rPr>
              <a:t>6. Quy trình chăm sóc</a:t>
            </a:r>
            <a:endParaRPr lang="vi-VN" sz="3000" dirty="0">
              <a:solidFill>
                <a:schemeClr val="bg1"/>
              </a:solidFill>
              <a:latin typeface="+mj-lt"/>
            </a:endParaRPr>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2.2. Các dạng thường gặp</a:t>
            </a:r>
            <a:endParaRPr lang="vi-VN" dirty="0"/>
          </a:p>
        </p:txBody>
      </p:sp>
      <p:sp>
        <p:nvSpPr>
          <p:cNvPr id="3" name="Content Placeholder 2"/>
          <p:cNvSpPr>
            <a:spLocks noGrp="1"/>
          </p:cNvSpPr>
          <p:nvPr>
            <p:ph idx="1"/>
          </p:nvPr>
        </p:nvSpPr>
        <p:spPr/>
        <p:txBody>
          <a:bodyPr>
            <a:normAutofit/>
          </a:bodyPr>
          <a:lstStyle/>
          <a:p>
            <a:pPr>
              <a:buNone/>
            </a:pPr>
            <a:r>
              <a:rPr lang="vi-VN" sz="3000" dirty="0" smtClean="0">
                <a:latin typeface="+mj-lt"/>
              </a:rPr>
              <a:t>2.2.4. Nọc của các sinh vật và côn trùng cắn: nọc ong, bọ cạp cắn, nhện cắn, ong vò vẽ đốt, rắn cắn, một số loại cá biển… </a:t>
            </a:r>
            <a:endParaRPr lang="vi-VN" sz="3000" dirty="0">
              <a:latin typeface="+mj-lt"/>
            </a:endParaRPr>
          </a:p>
        </p:txBody>
      </p:sp>
    </p:spTree>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2.2. Các dạng thường gặp</a:t>
            </a:r>
            <a:endParaRPr lang="vi-VN" dirty="0"/>
          </a:p>
        </p:txBody>
      </p:sp>
      <p:sp>
        <p:nvSpPr>
          <p:cNvPr id="3" name="Content Placeholder 2"/>
          <p:cNvSpPr>
            <a:spLocks noGrp="1"/>
          </p:cNvSpPr>
          <p:nvPr>
            <p:ph idx="1"/>
          </p:nvPr>
        </p:nvSpPr>
        <p:spPr/>
        <p:txBody>
          <a:bodyPr>
            <a:normAutofit/>
          </a:bodyPr>
          <a:lstStyle/>
          <a:p>
            <a:pPr>
              <a:buNone/>
            </a:pPr>
            <a:r>
              <a:rPr lang="vi-VN" sz="3000" dirty="0" smtClean="0">
                <a:latin typeface="+mj-lt"/>
              </a:rPr>
              <a:t>2.2.5. Thực phẩm và hoa quả: trứng, sữa, đậu, cá, nhộng, dứa…</a:t>
            </a:r>
            <a:endParaRPr lang="vi-VN" sz="3000" dirty="0">
              <a:latin typeface="+mj-lt"/>
            </a:endParaRPr>
          </a:p>
        </p:txBody>
      </p:sp>
      <p:pic>
        <p:nvPicPr>
          <p:cNvPr id="4" name="Picture 3" descr="j.jpg"/>
          <p:cNvPicPr>
            <a:picLocks noChangeAspect="1"/>
          </p:cNvPicPr>
          <p:nvPr/>
        </p:nvPicPr>
        <p:blipFill>
          <a:blip r:embed="rId3"/>
          <a:stretch>
            <a:fillRect/>
          </a:stretch>
        </p:blipFill>
        <p:spPr>
          <a:xfrm>
            <a:off x="285720" y="2571744"/>
            <a:ext cx="8643998" cy="4000528"/>
          </a:xfrm>
          <a:prstGeom prst="rect">
            <a:avLst/>
          </a:prstGeom>
        </p:spPr>
      </p:pic>
    </p:spTree>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3. Triệu chứng lâm sàng</a:t>
            </a:r>
            <a:endParaRPr lang="vi-VN" dirty="0"/>
          </a:p>
        </p:txBody>
      </p:sp>
      <p:sp>
        <p:nvSpPr>
          <p:cNvPr id="3" name="Content Placeholder 2"/>
          <p:cNvSpPr>
            <a:spLocks noGrp="1"/>
          </p:cNvSpPr>
          <p:nvPr>
            <p:ph idx="1"/>
          </p:nvPr>
        </p:nvSpPr>
        <p:spPr/>
        <p:txBody>
          <a:bodyPr>
            <a:normAutofit/>
          </a:bodyPr>
          <a:lstStyle/>
          <a:p>
            <a:pPr>
              <a:buNone/>
            </a:pPr>
            <a:r>
              <a:rPr lang="vi-VN" sz="3000" dirty="0" smtClean="0">
                <a:latin typeface="+mj-lt"/>
              </a:rPr>
              <a:t>- Triệu chứng lâm sàng khá đa dạng. Những dấu hiệu sớm đáng chú {: bồn chồn, hốt hoảng, khó thở, tim đập nhanh, suy tim mạch cấp, trụy mạch. Thường được phân loại theo diễn biến với các mức độ nhẹ, trung bình, nặng. Thời gian diễn biến của sốc phản vệ có thể chỉ từ vài giây đến 30 phút, tốc độ sốc càng nhanh thì tiên lượng càng xấu. </a:t>
            </a:r>
            <a:endParaRPr lang="vi-VN" sz="3000" dirty="0">
              <a:latin typeface="+mj-lt"/>
            </a:endParaRPr>
          </a:p>
        </p:txBody>
      </p:sp>
    </p:spTree>
  </p:cSld>
  <p:clrMapOvr>
    <a:masterClrMapping/>
  </p:clrMapOvr>
  <p:transition>
    <p:wipe dir="d"/>
  </p:transition>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3. Triệu chứng lâm sàng</a:t>
            </a:r>
            <a:endParaRPr lang="vi-VN" dirty="0"/>
          </a:p>
        </p:txBody>
      </p:sp>
      <p:sp>
        <p:nvSpPr>
          <p:cNvPr id="3" name="Content Placeholder 2"/>
          <p:cNvSpPr>
            <a:spLocks noGrp="1"/>
          </p:cNvSpPr>
          <p:nvPr>
            <p:ph idx="1"/>
          </p:nvPr>
        </p:nvSpPr>
        <p:spPr/>
        <p:txBody>
          <a:bodyPr/>
          <a:lstStyle/>
          <a:p>
            <a:pPr>
              <a:buNone/>
            </a:pPr>
            <a:r>
              <a:rPr lang="vi-VN" dirty="0" smtClean="0">
                <a:latin typeface="+mj-lt"/>
              </a:rPr>
              <a:t>3.1. Diễn biến nhẹ</a:t>
            </a:r>
          </a:p>
          <a:p>
            <a:pPr>
              <a:buNone/>
            </a:pPr>
            <a:r>
              <a:rPr lang="vi-VN" dirty="0" smtClean="0">
                <a:latin typeface="+mj-lt"/>
              </a:rPr>
              <a:t>   Bệnh nhân biểu hiện lo lắng, sợ hãi, đau đầu, chóng mặt, mẩn ngứa, phù Quincke, buồn nôn, ho, khó thở, đau bụng, đái ỉa không tự chủ, huyết áp tụt, nhịp tim nhanh…</a:t>
            </a:r>
            <a:endParaRPr lang="vi-VN" dirty="0">
              <a:latin typeface="+mj-lt"/>
            </a:endParaRPr>
          </a:p>
        </p:txBody>
      </p:sp>
    </p:spTree>
  </p:cSld>
  <p:clrMapOvr>
    <a:masterClrMapping/>
  </p:clrMapOvr>
  <p:transition>
    <p:wipe dir="d"/>
  </p:transition>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3. Triệu chứng lâm sàng</a:t>
            </a:r>
            <a:endParaRPr lang="vi-VN" dirty="0"/>
          </a:p>
        </p:txBody>
      </p:sp>
      <p:sp>
        <p:nvSpPr>
          <p:cNvPr id="3" name="Content Placeholder 2"/>
          <p:cNvSpPr>
            <a:spLocks noGrp="1"/>
          </p:cNvSpPr>
          <p:nvPr>
            <p:ph idx="1"/>
          </p:nvPr>
        </p:nvSpPr>
        <p:spPr/>
        <p:txBody>
          <a:bodyPr>
            <a:normAutofit/>
          </a:bodyPr>
          <a:lstStyle/>
          <a:p>
            <a:pPr>
              <a:buNone/>
            </a:pPr>
            <a:r>
              <a:rPr lang="vi-VN" sz="3000" dirty="0" smtClean="0">
                <a:latin typeface="+mj-lt"/>
              </a:rPr>
              <a:t>3.2. Diễn biến trung bình</a:t>
            </a:r>
          </a:p>
          <a:p>
            <a:pPr>
              <a:buNone/>
            </a:pPr>
            <a:r>
              <a:rPr lang="vi-VN" sz="3000" dirty="0" smtClean="0">
                <a:latin typeface="+mj-lt"/>
              </a:rPr>
              <a:t>    Bệnh nhân hoảng hốt, choáng váng, mày đay khắp người, khó thở, chảy máu mũi, dạ dày, ruột. Da tái nhợt, mạch không đều. Huyết áp không đo được…</a:t>
            </a:r>
            <a:endParaRPr lang="vi-VN" sz="3000" dirty="0">
              <a:latin typeface="+mj-lt"/>
            </a:endParaRPr>
          </a:p>
        </p:txBody>
      </p:sp>
    </p:spTree>
  </p:cSld>
  <p:clrMapOvr>
    <a:masterClrMapping/>
  </p:clrMapOvr>
  <p:transition>
    <p:wipe dir="d"/>
  </p:transition>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3. Triệu chứng lâm sàng</a:t>
            </a:r>
            <a:endParaRPr lang="vi-VN" dirty="0"/>
          </a:p>
        </p:txBody>
      </p:sp>
      <p:sp>
        <p:nvSpPr>
          <p:cNvPr id="3" name="Content Placeholder 2"/>
          <p:cNvSpPr>
            <a:spLocks noGrp="1"/>
          </p:cNvSpPr>
          <p:nvPr>
            <p:ph idx="1"/>
          </p:nvPr>
        </p:nvSpPr>
        <p:spPr/>
        <p:txBody>
          <a:bodyPr/>
          <a:lstStyle/>
          <a:p>
            <a:pPr>
              <a:buNone/>
            </a:pPr>
            <a:r>
              <a:rPr lang="vi-VN" dirty="0" smtClean="0">
                <a:latin typeface="+mj-lt"/>
              </a:rPr>
              <a:t>3.3. Diễn biến nặng</a:t>
            </a:r>
          </a:p>
          <a:p>
            <a:pPr>
              <a:buNone/>
            </a:pPr>
            <a:r>
              <a:rPr lang="vi-VN" dirty="0" smtClean="0">
                <a:latin typeface="+mj-lt"/>
              </a:rPr>
              <a:t>   Thường xảy ra ngay trong phút đầu tiên với tốc độ chớp nhoáng, bệnh nhân hôn mê, ngạt thở, da tím tái, co giật, huyết áp không đo được và tử vong trong vài phút.</a:t>
            </a:r>
            <a:endParaRPr lang="vi-VN" dirty="0">
              <a:latin typeface="+mj-lt"/>
            </a:endParaRPr>
          </a:p>
        </p:txBody>
      </p:sp>
    </p:spTree>
  </p:cSld>
  <p:clrMapOvr>
    <a:masterClrMapping/>
  </p:clrMapOvr>
  <p:transition>
    <p:wipe dir="d"/>
  </p:transition>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a:p>
        </p:txBody>
      </p:sp>
      <p:pic>
        <p:nvPicPr>
          <p:cNvPr id="4" name="Content Placeholder 3" descr="c.jpg"/>
          <p:cNvPicPr>
            <a:picLocks noGrp="1" noChangeAspect="1"/>
          </p:cNvPicPr>
          <p:nvPr>
            <p:ph idx="1"/>
          </p:nvPr>
        </p:nvPicPr>
        <p:blipFill>
          <a:blip r:embed="rId3"/>
          <a:stretch>
            <a:fillRect/>
          </a:stretch>
        </p:blipFill>
        <p:spPr>
          <a:xfrm>
            <a:off x="500034" y="0"/>
            <a:ext cx="3357586" cy="2714644"/>
          </a:xfrm>
        </p:spPr>
      </p:pic>
      <p:pic>
        <p:nvPicPr>
          <p:cNvPr id="5" name="Picture 4" descr="g.jpg"/>
          <p:cNvPicPr>
            <a:picLocks noChangeAspect="1"/>
          </p:cNvPicPr>
          <p:nvPr/>
        </p:nvPicPr>
        <p:blipFill>
          <a:blip r:embed="rId4"/>
          <a:stretch>
            <a:fillRect/>
          </a:stretch>
        </p:blipFill>
        <p:spPr>
          <a:xfrm>
            <a:off x="3929058" y="428604"/>
            <a:ext cx="3810000" cy="2857500"/>
          </a:xfrm>
          <a:prstGeom prst="rect">
            <a:avLst/>
          </a:prstGeom>
        </p:spPr>
      </p:pic>
      <p:pic>
        <p:nvPicPr>
          <p:cNvPr id="6" name="Picture 5" descr="l.jpg"/>
          <p:cNvPicPr>
            <a:picLocks noChangeAspect="1"/>
          </p:cNvPicPr>
          <p:nvPr/>
        </p:nvPicPr>
        <p:blipFill>
          <a:blip r:embed="rId5"/>
          <a:stretch>
            <a:fillRect/>
          </a:stretch>
        </p:blipFill>
        <p:spPr>
          <a:xfrm>
            <a:off x="6643702" y="3714752"/>
            <a:ext cx="2500298" cy="2286016"/>
          </a:xfrm>
          <a:prstGeom prst="rect">
            <a:avLst/>
          </a:prstGeom>
        </p:spPr>
      </p:pic>
      <p:sp>
        <p:nvSpPr>
          <p:cNvPr id="8" name="Lightning Bolt 7"/>
          <p:cNvSpPr/>
          <p:nvPr/>
        </p:nvSpPr>
        <p:spPr>
          <a:xfrm rot="21129498">
            <a:off x="-310580" y="2801231"/>
            <a:ext cx="6991363" cy="4124388"/>
          </a:xfrm>
          <a:prstGeom prst="lightningBol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3000" dirty="0" smtClean="0">
                <a:solidFill>
                  <a:schemeClr val="tx1"/>
                </a:solidFill>
                <a:latin typeface="+mj-lt"/>
              </a:rPr>
              <a:t>Sốc phản vệ</a:t>
            </a:r>
            <a:endParaRPr lang="vi-VN" sz="3000" dirty="0">
              <a:solidFill>
                <a:schemeClr val="tx1"/>
              </a:solidFill>
              <a:latin typeface="+mj-lt"/>
            </a:endParaRPr>
          </a:p>
        </p:txBody>
      </p:sp>
    </p:spTree>
  </p:cSld>
  <p:clrMapOvr>
    <a:masterClrMapping/>
  </p:clrMapOvr>
  <p:transition>
    <p:wipe dir="d"/>
  </p:transition>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4. Chẩn đoán</a:t>
            </a:r>
            <a:endParaRPr lang="vi-VN" dirty="0"/>
          </a:p>
        </p:txBody>
      </p:sp>
      <p:sp>
        <p:nvSpPr>
          <p:cNvPr id="3" name="Content Placeholder 2"/>
          <p:cNvSpPr>
            <a:spLocks noGrp="1"/>
          </p:cNvSpPr>
          <p:nvPr>
            <p:ph idx="1"/>
          </p:nvPr>
        </p:nvSpPr>
        <p:spPr>
          <a:xfrm>
            <a:off x="457200" y="1285860"/>
            <a:ext cx="8229600" cy="4840303"/>
          </a:xfrm>
        </p:spPr>
        <p:txBody>
          <a:bodyPr>
            <a:normAutofit fontScale="92500" lnSpcReduction="10000"/>
          </a:bodyPr>
          <a:lstStyle/>
          <a:p>
            <a:pPr>
              <a:buNone/>
            </a:pPr>
            <a:r>
              <a:rPr lang="vi-VN" dirty="0" smtClean="0">
                <a:latin typeface="+mj-lt"/>
              </a:rPr>
              <a:t>FAAN &amp; NIAID 7.2005 đưa ra tiêu chuẩn lâm sàng để chẩn đoán phản ứng phản vệ: Khi có 01 trong 03 tiêu chuẩn sau: </a:t>
            </a:r>
          </a:p>
          <a:p>
            <a:pPr>
              <a:buNone/>
            </a:pPr>
            <a:r>
              <a:rPr lang="vi-VN" dirty="0" smtClean="0">
                <a:latin typeface="+mj-lt"/>
              </a:rPr>
              <a:t>a. Tiêu chuẩn 1: Khởi phát cấp tính (vài phút đến vài giờ) với những biểu hiện ở da và niêm mạc hoặc cả hai (nổi mẩn toàn thân, ngứa hoặc đỏ da; phù môi, lưỡi và lưỡi gà. Kèm ít nhất 01 trong 02 biểu hiện: + Suy giảm chức năng hô hấp: khó thở, khò khè do co thắt phế quản, giảm lưu lượng đỉnh thở ra (PEF), giảm oxy máu. + Tụt HA hoặc kết hợp những triệu chứng của rối loạn cơ quan đích.</a:t>
            </a:r>
            <a:endParaRPr lang="vi-VN" dirty="0">
              <a:latin typeface="+mj-lt"/>
            </a:endParaRPr>
          </a:p>
        </p:txBody>
      </p:sp>
    </p:spTree>
  </p:cSld>
  <p:clrMapOvr>
    <a:masterClrMapping/>
  </p:clrMapOvr>
  <p:transition>
    <p:wipe dir="d"/>
  </p:transition>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a:p>
        </p:txBody>
      </p:sp>
      <p:sp>
        <p:nvSpPr>
          <p:cNvPr id="3" name="Content Placeholder 2"/>
          <p:cNvSpPr>
            <a:spLocks noGrp="1"/>
          </p:cNvSpPr>
          <p:nvPr>
            <p:ph idx="1"/>
          </p:nvPr>
        </p:nvSpPr>
        <p:spPr/>
        <p:txBody>
          <a:bodyPr>
            <a:normAutofit lnSpcReduction="10000"/>
          </a:bodyPr>
          <a:lstStyle/>
          <a:p>
            <a:pPr>
              <a:buNone/>
            </a:pPr>
            <a:r>
              <a:rPr lang="vi-VN" sz="3000" dirty="0" smtClean="0">
                <a:latin typeface="+mj-lt"/>
              </a:rPr>
              <a:t>b.Tiêu chuẩn 2: </a:t>
            </a:r>
          </a:p>
          <a:p>
            <a:pPr>
              <a:buNone/>
            </a:pPr>
            <a:r>
              <a:rPr lang="vi-VN" sz="3000" dirty="0" smtClean="0">
                <a:latin typeface="+mj-lt"/>
              </a:rPr>
              <a:t>≥ 02 biểu hiện sau đây, xảy ra cấp tính sau khi tiếp xúc với những chất có khả năng là dị ứng nguyên: </a:t>
            </a:r>
          </a:p>
          <a:p>
            <a:pPr>
              <a:buNone/>
            </a:pPr>
            <a:r>
              <a:rPr lang="vi-VN" sz="3000" dirty="0" smtClean="0">
                <a:latin typeface="+mj-lt"/>
              </a:rPr>
              <a:t>+ Biểu hiện da-niêm mạc. </a:t>
            </a:r>
          </a:p>
          <a:p>
            <a:pPr>
              <a:buNone/>
            </a:pPr>
            <a:r>
              <a:rPr lang="vi-VN" sz="3000" dirty="0" smtClean="0">
                <a:latin typeface="+mj-lt"/>
              </a:rPr>
              <a:t>+ Suy giảm chức năng hô hấp. </a:t>
            </a:r>
          </a:p>
          <a:p>
            <a:pPr>
              <a:buNone/>
            </a:pPr>
            <a:r>
              <a:rPr lang="vi-VN" sz="3000" dirty="0" smtClean="0">
                <a:latin typeface="+mj-lt"/>
              </a:rPr>
              <a:t>+ Tụt HA hoặc kết hợp những triệu chứng của rối loạn chức năng cơ quan đích. </a:t>
            </a:r>
          </a:p>
          <a:p>
            <a:pPr>
              <a:buNone/>
            </a:pPr>
            <a:r>
              <a:rPr lang="vi-VN" sz="3000" dirty="0" smtClean="0">
                <a:latin typeface="+mj-lt"/>
              </a:rPr>
              <a:t>+ Triệu chứng tieu hóa kéo dài: đau quặn bụng, ói mửa, tiêu chảy</a:t>
            </a:r>
            <a:endParaRPr lang="vi-VN" sz="3000" dirty="0">
              <a:latin typeface="+mj-lt"/>
            </a:endParaRPr>
          </a:p>
        </p:txBody>
      </p:sp>
    </p:spTree>
  </p:cSld>
  <p:clrMapOvr>
    <a:masterClrMapping/>
  </p:clrMapOvr>
  <p:transition>
    <p:wipe dir="d"/>
  </p:transition>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a:p>
        </p:txBody>
      </p:sp>
      <p:sp>
        <p:nvSpPr>
          <p:cNvPr id="3" name="Content Placeholder 2"/>
          <p:cNvSpPr>
            <a:spLocks noGrp="1"/>
          </p:cNvSpPr>
          <p:nvPr>
            <p:ph idx="1"/>
          </p:nvPr>
        </p:nvSpPr>
        <p:spPr/>
        <p:txBody>
          <a:bodyPr/>
          <a:lstStyle/>
          <a:p>
            <a:pPr>
              <a:buNone/>
            </a:pPr>
            <a:r>
              <a:rPr lang="vi-VN" dirty="0" smtClean="0">
                <a:latin typeface="+mj-lt"/>
              </a:rPr>
              <a:t>c.Tiêu chuẩn 3:</a:t>
            </a:r>
          </a:p>
          <a:p>
            <a:pPr>
              <a:buNone/>
            </a:pPr>
            <a:r>
              <a:rPr lang="vi-VN" dirty="0">
                <a:latin typeface="+mj-lt"/>
              </a:rPr>
              <a:t>+</a:t>
            </a:r>
            <a:r>
              <a:rPr lang="vi-VN" dirty="0" smtClean="0">
                <a:latin typeface="+mj-lt"/>
              </a:rPr>
              <a:t> Tụt HA sau khi tiếp xúc với dị ứng nguyên đã biết.</a:t>
            </a:r>
          </a:p>
          <a:p>
            <a:pPr>
              <a:buNone/>
            </a:pPr>
            <a:r>
              <a:rPr lang="vi-VN" dirty="0" smtClean="0">
                <a:latin typeface="+mj-lt"/>
              </a:rPr>
              <a:t>+ Người lớn: HA tâm thu &lt; 90mmHg, hoặc giảm 30% so với trước. </a:t>
            </a:r>
          </a:p>
          <a:p>
            <a:pPr>
              <a:buNone/>
            </a:pPr>
            <a:r>
              <a:rPr lang="vi-VN" dirty="0" smtClean="0">
                <a:latin typeface="+mj-lt"/>
              </a:rPr>
              <a:t>+ Trẻ em: tụt HA tùy theo tuổi: - từ 01 tháng-01 tuổi: &lt; 70mmHg - Từ 01 tuổi - 10 tuổi.</a:t>
            </a:r>
            <a:endParaRPr lang="vi-VN" dirty="0">
              <a:latin typeface="+mj-lt"/>
            </a:endParaRPr>
          </a:p>
        </p:txBody>
      </p:sp>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lstStyle/>
          <a:p>
            <a:r>
              <a:rPr lang="en-US" dirty="0" smtClean="0">
                <a:latin typeface="Times New Roman" pitchFamily="18" charset="0"/>
                <a:cs typeface="Times New Roman" pitchFamily="18" charset="0"/>
              </a:rPr>
              <a:t>1. ĐẠI CƯƠNG</a:t>
            </a:r>
            <a:endParaRPr lang="vi-VN"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71546"/>
            <a:ext cx="8401080" cy="5500726"/>
          </a:xfrm>
        </p:spPr>
        <p:txBody>
          <a:bodyPr>
            <a:noAutofit/>
          </a:bodyPr>
          <a:lstStyle/>
          <a:p>
            <a:pPr marL="514350" indent="-514350">
              <a:buNone/>
            </a:pPr>
            <a:r>
              <a:rPr lang="en-US" sz="2700" dirty="0" smtClean="0">
                <a:latin typeface="Times New Roman" pitchFamily="18" charset="0"/>
                <a:cs typeface="Times New Roman" pitchFamily="18" charset="0"/>
              </a:rPr>
              <a:t>1.1. TỔNG QUAN</a:t>
            </a:r>
          </a:p>
          <a:p>
            <a:pPr marL="514350" indent="-514350">
              <a:buNone/>
            </a:pP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Là</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biến</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chứng</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nghiêm</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trọng</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nhất</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dễ</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gây</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tử</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vong</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nếu</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không</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được</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chẩn</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đoán</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và</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xử</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lý</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kịp</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thời</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Triệu</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chứng</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xuất</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hiện</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càng</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sớm</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thì</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bệnh</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càng</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nặng</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tỷ</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lệ</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tử</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vong</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càng</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cao</a:t>
            </a:r>
            <a:endParaRPr lang="en-US" sz="2700" dirty="0" smtClean="0">
              <a:latin typeface="Times New Roman" pitchFamily="18" charset="0"/>
              <a:cs typeface="Times New Roman" pitchFamily="18" charset="0"/>
            </a:endParaRPr>
          </a:p>
          <a:p>
            <a:pPr marL="514350" indent="-514350">
              <a:buNone/>
            </a:pP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Sốc</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là</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tình</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trạng</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thiếu</a:t>
            </a:r>
            <a:r>
              <a:rPr lang="en-US" sz="2700" dirty="0" smtClean="0">
                <a:latin typeface="Times New Roman" pitchFamily="18" charset="0"/>
                <a:cs typeface="Times New Roman" pitchFamily="18" charset="0"/>
              </a:rPr>
              <a:t> oxy </a:t>
            </a:r>
            <a:r>
              <a:rPr lang="en-US" sz="2700" dirty="0" err="1" smtClean="0">
                <a:latin typeface="Times New Roman" pitchFamily="18" charset="0"/>
                <a:cs typeface="Times New Roman" pitchFamily="18" charset="0"/>
              </a:rPr>
              <a:t>tổ</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chức</a:t>
            </a:r>
            <a:r>
              <a:rPr lang="en-US" sz="2700" dirty="0" smtClean="0">
                <a:latin typeface="Times New Roman" pitchFamily="18" charset="0"/>
                <a:cs typeface="Times New Roman" pitchFamily="18" charset="0"/>
              </a:rPr>
              <a:t> do </a:t>
            </a:r>
            <a:r>
              <a:rPr lang="en-US" sz="2700" dirty="0" err="1" smtClean="0">
                <a:latin typeface="Times New Roman" pitchFamily="18" charset="0"/>
                <a:cs typeface="Times New Roman" pitchFamily="18" charset="0"/>
              </a:rPr>
              <a:t>nguyên</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nhân</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tuần</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hoàn</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thiếu</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tưới</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máu</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tổ</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chức</a:t>
            </a:r>
            <a:r>
              <a:rPr lang="en-US" sz="2700" dirty="0" smtClean="0">
                <a:latin typeface="Times New Roman" pitchFamily="18" charset="0"/>
                <a:cs typeface="Times New Roman" pitchFamily="18" charset="0"/>
              </a:rPr>
              <a:t>)</a:t>
            </a:r>
          </a:p>
          <a:p>
            <a:pPr marL="514350" indent="-514350">
              <a:buNone/>
            </a:pPr>
            <a:endParaRPr lang="en-US" sz="2700" dirty="0">
              <a:latin typeface="Times New Roman" pitchFamily="18" charset="0"/>
              <a:cs typeface="Times New Roman" pitchFamily="18" charset="0"/>
            </a:endParaRPr>
          </a:p>
          <a:p>
            <a:pPr marL="514350" indent="-514350">
              <a:buNone/>
            </a:pPr>
            <a:endParaRPr lang="en-US" sz="2700" dirty="0" smtClean="0">
              <a:latin typeface="Times New Roman" pitchFamily="18" charset="0"/>
              <a:cs typeface="Times New Roman" pitchFamily="18" charset="0"/>
            </a:endParaRPr>
          </a:p>
          <a:p>
            <a:pPr marL="514350" indent="-514350">
              <a:buNone/>
            </a:pPr>
            <a:endParaRPr lang="en-US" sz="2700" dirty="0">
              <a:latin typeface="Times New Roman" pitchFamily="18" charset="0"/>
              <a:cs typeface="Times New Roman" pitchFamily="18" charset="0"/>
            </a:endParaRPr>
          </a:p>
          <a:p>
            <a:pPr marL="514350" indent="-514350">
              <a:buNone/>
            </a:pPr>
            <a:endParaRPr lang="en-US" sz="2700" dirty="0" smtClean="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lstStyle/>
          <a:p>
            <a:r>
              <a:rPr lang="vi-VN" dirty="0" smtClean="0"/>
              <a:t>5. Xử trí và chăm sóc</a:t>
            </a:r>
            <a:endParaRPr lang="vi-VN" dirty="0"/>
          </a:p>
        </p:txBody>
      </p:sp>
      <p:pic>
        <p:nvPicPr>
          <p:cNvPr id="6" name="Content Placeholder 5" descr="O.jpg"/>
          <p:cNvPicPr>
            <a:picLocks noGrp="1" noChangeAspect="1"/>
          </p:cNvPicPr>
          <p:nvPr>
            <p:ph idx="1"/>
          </p:nvPr>
        </p:nvPicPr>
        <p:blipFill>
          <a:blip r:embed="rId3"/>
          <a:stretch>
            <a:fillRect/>
          </a:stretch>
        </p:blipFill>
        <p:spPr>
          <a:xfrm>
            <a:off x="0" y="785794"/>
            <a:ext cx="9144000" cy="6072206"/>
          </a:xfrm>
        </p:spPr>
      </p:pic>
    </p:spTree>
  </p:cSld>
  <p:clrMapOvr>
    <a:masterClrMapping/>
  </p:clrMapOvr>
  <p:transition>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6. Quy trình điều dưỡng</a:t>
            </a:r>
            <a:endParaRPr lang="vi-VN" dirty="0"/>
          </a:p>
        </p:txBody>
      </p:sp>
      <p:sp>
        <p:nvSpPr>
          <p:cNvPr id="3" name="Content Placeholder 2"/>
          <p:cNvSpPr>
            <a:spLocks noGrp="1"/>
          </p:cNvSpPr>
          <p:nvPr>
            <p:ph idx="1"/>
          </p:nvPr>
        </p:nvSpPr>
        <p:spPr/>
        <p:txBody>
          <a:bodyPr>
            <a:normAutofit fontScale="92500" lnSpcReduction="20000"/>
          </a:bodyPr>
          <a:lstStyle/>
          <a:p>
            <a:pPr marL="514350" indent="-514350">
              <a:buNone/>
            </a:pPr>
            <a:r>
              <a:rPr lang="vi-VN" dirty="0" smtClean="0">
                <a:latin typeface="+mj-lt"/>
              </a:rPr>
              <a:t>6.1. Nhận định tình trạng người bệnh </a:t>
            </a:r>
          </a:p>
          <a:p>
            <a:pPr marL="514350" indent="-514350">
              <a:buNone/>
            </a:pPr>
            <a:r>
              <a:rPr lang="vi-VN" dirty="0" smtClean="0">
                <a:latin typeface="+mj-lt"/>
              </a:rPr>
              <a:t>• Đánh giá tình trạng hô hấp: </a:t>
            </a:r>
          </a:p>
          <a:p>
            <a:pPr marL="514350" indent="-514350">
              <a:buNone/>
            </a:pPr>
            <a:r>
              <a:rPr lang="vi-VN" dirty="0" smtClean="0">
                <a:latin typeface="+mj-lt"/>
              </a:rPr>
              <a:t>  + Tần số, biện độ, kiểu thở </a:t>
            </a:r>
          </a:p>
          <a:p>
            <a:pPr marL="514350" indent="-514350">
              <a:buNone/>
            </a:pPr>
            <a:r>
              <a:rPr lang="vi-VN" dirty="0" smtClean="0">
                <a:latin typeface="+mj-lt"/>
              </a:rPr>
              <a:t>  + Dấu hiệu suy hô hấp: tím tái, co kéo cơ hô hấp, vật vã, hốt hoảng…</a:t>
            </a:r>
          </a:p>
          <a:p>
            <a:pPr marL="514350" indent="-514350">
              <a:buNone/>
            </a:pPr>
            <a:r>
              <a:rPr lang="vi-VN" dirty="0" smtClean="0">
                <a:latin typeface="+mj-lt"/>
              </a:rPr>
              <a:t> • Đánh giá tình trạng tuần hoàn máu </a:t>
            </a:r>
          </a:p>
          <a:p>
            <a:pPr marL="514350" indent="-514350">
              <a:buNone/>
            </a:pPr>
            <a:r>
              <a:rPr lang="vi-VN" dirty="0" smtClean="0">
                <a:latin typeface="+mj-lt"/>
              </a:rPr>
              <a:t>  + HA, mạch, nhịp tim</a:t>
            </a:r>
          </a:p>
          <a:p>
            <a:pPr marL="514350" indent="-514350">
              <a:buNone/>
            </a:pPr>
            <a:r>
              <a:rPr lang="vi-VN" dirty="0" smtClean="0">
                <a:latin typeface="+mj-lt"/>
              </a:rPr>
              <a:t>  + Dấu hiệu giảm tưới máu tạng (cơ quan): Da lạnh, ẩm, xanh tái, nổi vân tím Đái ít, vô niệu Vật vã, kích thích, lờ đờ, chậm chạp, hôn mê, lú lẫn… </a:t>
            </a:r>
          </a:p>
        </p:txBody>
      </p:sp>
    </p:spTree>
  </p:cSld>
  <p:clrMapOvr>
    <a:masterClrMapping/>
  </p:clrMapOvr>
  <p:transition>
    <p:wipe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dirty="0" smtClean="0"/>
              <a:t>6.1. nhận định tình trạng người bệnh</a:t>
            </a:r>
            <a:endParaRPr lang="vi-VN" dirty="0"/>
          </a:p>
        </p:txBody>
      </p:sp>
      <p:sp>
        <p:nvSpPr>
          <p:cNvPr id="3" name="Content Placeholder 2"/>
          <p:cNvSpPr>
            <a:spLocks noGrp="1"/>
          </p:cNvSpPr>
          <p:nvPr>
            <p:ph idx="1"/>
          </p:nvPr>
        </p:nvSpPr>
        <p:spPr/>
        <p:txBody>
          <a:bodyPr>
            <a:normAutofit fontScale="92500" lnSpcReduction="20000"/>
          </a:bodyPr>
          <a:lstStyle/>
          <a:p>
            <a:pPr marL="514350" indent="-514350">
              <a:buNone/>
            </a:pPr>
            <a:r>
              <a:rPr lang="vi-VN" dirty="0" smtClean="0">
                <a:latin typeface="+mj-lt"/>
              </a:rPr>
              <a:t>• Nhận định các biểu hiện triệu chứng của nguyên nhân gây ra sốc </a:t>
            </a:r>
          </a:p>
          <a:p>
            <a:pPr marL="514350" indent="-514350">
              <a:buNone/>
            </a:pPr>
            <a:r>
              <a:rPr lang="vi-VN" dirty="0" smtClean="0">
                <a:latin typeface="+mj-lt"/>
              </a:rPr>
              <a:t>  + Đau ngực, vã mồ hôi </a:t>
            </a:r>
          </a:p>
          <a:p>
            <a:pPr marL="514350" indent="-514350">
              <a:buNone/>
            </a:pPr>
            <a:r>
              <a:rPr lang="vi-VN" dirty="0" smtClean="0">
                <a:latin typeface="+mj-lt"/>
              </a:rPr>
              <a:t>  + Nôn ra máu, đại tiện phân đen hoặc phân lỏng nhiều nước </a:t>
            </a:r>
          </a:p>
          <a:p>
            <a:pPr marL="514350" indent="-514350">
              <a:buNone/>
            </a:pPr>
            <a:r>
              <a:rPr lang="vi-VN" dirty="0" smtClean="0">
                <a:latin typeface="+mj-lt"/>
              </a:rPr>
              <a:t>  + Toàn thân có biểu hiện tình tạng nhiễm trùng, nhiễm độc… </a:t>
            </a:r>
          </a:p>
          <a:p>
            <a:pPr marL="514350" indent="-514350">
              <a:buNone/>
            </a:pPr>
            <a:r>
              <a:rPr lang="vi-VN" dirty="0" smtClean="0">
                <a:latin typeface="+mj-lt"/>
              </a:rPr>
              <a:t>• Tiền sử bệnh: nhanh chóng hỏi tiền sử, bệnh sử (qua người bệnh, người nhà…) để tìm nguyên nhân. Cụ thể là tiền sử tiếp xúc dị nguyên và tiền sử dị ứng thuốc</a:t>
            </a:r>
            <a:endParaRPr lang="vi-VN" dirty="0">
              <a:latin typeface="+mj-lt"/>
            </a:endParaRPr>
          </a:p>
        </p:txBody>
      </p:sp>
    </p:spTree>
  </p:cSld>
  <p:clrMapOvr>
    <a:masterClrMapping/>
  </p:clrMapOvr>
  <p:transition>
    <p:wipe dir="d"/>
  </p:transition>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6.2. Chẩn đoán</a:t>
            </a:r>
            <a:endParaRPr lang="vi-VN" dirty="0"/>
          </a:p>
        </p:txBody>
      </p:sp>
      <p:sp>
        <p:nvSpPr>
          <p:cNvPr id="3" name="Content Placeholder 2"/>
          <p:cNvSpPr>
            <a:spLocks noGrp="1"/>
          </p:cNvSpPr>
          <p:nvPr>
            <p:ph idx="1"/>
          </p:nvPr>
        </p:nvSpPr>
        <p:spPr/>
        <p:txBody>
          <a:bodyPr>
            <a:noAutofit/>
          </a:bodyPr>
          <a:lstStyle/>
          <a:p>
            <a:pPr>
              <a:buNone/>
            </a:pPr>
            <a:r>
              <a:rPr lang="vi-VN" sz="2800" dirty="0" smtClean="0">
                <a:latin typeface="+mj-lt"/>
              </a:rPr>
              <a:t>• Nguy cơ suy tuần hoàn cấp liên quan đến giãn mạch ngoại vi</a:t>
            </a:r>
          </a:p>
          <a:p>
            <a:pPr>
              <a:buNone/>
            </a:pPr>
            <a:r>
              <a:rPr lang="vi-VN" sz="2800" dirty="0" smtClean="0">
                <a:latin typeface="+mj-lt"/>
              </a:rPr>
              <a:t> • Nguy cơ suy hô hấp liên quan đến co thắt phế quản và thiếu oxy </a:t>
            </a:r>
          </a:p>
          <a:p>
            <a:pPr>
              <a:buNone/>
            </a:pPr>
            <a:r>
              <a:rPr lang="vi-VN" sz="2800" dirty="0" smtClean="0">
                <a:latin typeface="+mj-lt"/>
              </a:rPr>
              <a:t>• Người bệnh lo sợ, hoảng hốt liên quan đến các phản ứng của dị nguyên gây ra. </a:t>
            </a:r>
          </a:p>
        </p:txBody>
      </p:sp>
    </p:spTree>
  </p:cSld>
  <p:clrMapOvr>
    <a:masterClrMapping/>
  </p:clrMapOvr>
  <p:transition>
    <p:wipe dir="d"/>
  </p:transition>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6.2. Chẩn đoán</a:t>
            </a:r>
            <a:endParaRPr lang="vi-VN" dirty="0"/>
          </a:p>
        </p:txBody>
      </p:sp>
      <p:sp>
        <p:nvSpPr>
          <p:cNvPr id="3" name="Content Placeholder 2"/>
          <p:cNvSpPr>
            <a:spLocks noGrp="1"/>
          </p:cNvSpPr>
          <p:nvPr>
            <p:ph idx="1"/>
          </p:nvPr>
        </p:nvSpPr>
        <p:spPr/>
        <p:txBody>
          <a:bodyPr/>
          <a:lstStyle/>
          <a:p>
            <a:pPr>
              <a:buNone/>
            </a:pPr>
            <a:r>
              <a:rPr lang="vi-VN" dirty="0">
                <a:latin typeface="+mj-lt"/>
              </a:rPr>
              <a:t>• Nguy cơ suy thận liên quan đến tụt HA làm giảm tưới máu thận </a:t>
            </a:r>
          </a:p>
          <a:p>
            <a:pPr>
              <a:buNone/>
            </a:pPr>
            <a:r>
              <a:rPr lang="vi-VN" dirty="0">
                <a:latin typeface="+mj-lt"/>
              </a:rPr>
              <a:t>• Rối loạn chức năng hoạt động của não liên quan đến thiếu oxy não </a:t>
            </a:r>
          </a:p>
          <a:p>
            <a:pPr>
              <a:buNone/>
            </a:pPr>
            <a:r>
              <a:rPr lang="vi-VN" dirty="0">
                <a:latin typeface="+mj-lt"/>
              </a:rPr>
              <a:t>• Các chăm sóc cơ bản: ăn uống, vệ sinh, theo dõi…</a:t>
            </a:r>
          </a:p>
          <a:p>
            <a:pPr>
              <a:buNone/>
            </a:pPr>
            <a:endParaRPr lang="vi-VN" dirty="0">
              <a:latin typeface="+mj-lt"/>
            </a:endParaRPr>
          </a:p>
        </p:txBody>
      </p:sp>
    </p:spTree>
  </p:cSld>
  <p:clrMapOvr>
    <a:masterClrMapping/>
  </p:clrMapOvr>
  <p:transition>
    <p:wipe dir="d"/>
  </p:transition>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6.3. Lập kế hoạch chăm sóc</a:t>
            </a:r>
            <a:endParaRPr lang="vi-VN" dirty="0"/>
          </a:p>
        </p:txBody>
      </p:sp>
      <p:sp>
        <p:nvSpPr>
          <p:cNvPr id="3" name="Content Placeholder 2"/>
          <p:cNvSpPr>
            <a:spLocks noGrp="1"/>
          </p:cNvSpPr>
          <p:nvPr>
            <p:ph idx="1"/>
          </p:nvPr>
        </p:nvSpPr>
        <p:spPr/>
        <p:txBody>
          <a:bodyPr>
            <a:normAutofit/>
          </a:bodyPr>
          <a:lstStyle/>
          <a:p>
            <a:r>
              <a:rPr lang="vi-VN" dirty="0" smtClean="0">
                <a:latin typeface="+mj-lt"/>
              </a:rPr>
              <a:t>Tăng cường tuần hoàn tới các cơ quan</a:t>
            </a:r>
          </a:p>
          <a:p>
            <a:pPr>
              <a:buNone/>
            </a:pPr>
            <a:r>
              <a:rPr lang="vi-VN" dirty="0" smtClean="0">
                <a:latin typeface="+mj-lt"/>
              </a:rPr>
              <a:t>+ Cầm máu (nếu chảy máu) </a:t>
            </a:r>
          </a:p>
          <a:p>
            <a:pPr>
              <a:buNone/>
            </a:pPr>
            <a:r>
              <a:rPr lang="vi-VN" dirty="0" smtClean="0">
                <a:latin typeface="+mj-lt"/>
              </a:rPr>
              <a:t>+ Nằm đầu thấp</a:t>
            </a:r>
          </a:p>
          <a:p>
            <a:pPr>
              <a:buNone/>
            </a:pPr>
            <a:r>
              <a:rPr lang="vi-VN" dirty="0" smtClean="0">
                <a:latin typeface="+mj-lt"/>
              </a:rPr>
              <a:t>+ Hồi phục khối lượng tuần hoàn: truyền dịch, truyền máu, điện giải và đánh giá tiến triển của sốc. </a:t>
            </a:r>
          </a:p>
          <a:p>
            <a:pPr>
              <a:buNone/>
            </a:pPr>
            <a:r>
              <a:rPr lang="vi-VN" dirty="0" smtClean="0">
                <a:latin typeface="+mj-lt"/>
              </a:rPr>
              <a:t>+ Theo dõi đáp ứng với dịch truyền và đề phòng quá tải tuần hoàn.</a:t>
            </a:r>
            <a:endParaRPr lang="vi-VN" dirty="0">
              <a:latin typeface="+mj-lt"/>
            </a:endParaRPr>
          </a:p>
        </p:txBody>
      </p:sp>
    </p:spTree>
  </p:cSld>
  <p:clrMapOvr>
    <a:masterClrMapping/>
  </p:clrMapOvr>
  <p:transition>
    <p:wipe dir="d"/>
  </p:transition>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6.3. Lập kế hoạch chăm sóc</a:t>
            </a:r>
            <a:endParaRPr lang="vi-VN" dirty="0"/>
          </a:p>
        </p:txBody>
      </p:sp>
      <p:sp>
        <p:nvSpPr>
          <p:cNvPr id="3" name="Content Placeholder 2"/>
          <p:cNvSpPr>
            <a:spLocks noGrp="1"/>
          </p:cNvSpPr>
          <p:nvPr>
            <p:ph idx="1"/>
          </p:nvPr>
        </p:nvSpPr>
        <p:spPr/>
        <p:txBody>
          <a:bodyPr>
            <a:normAutofit fontScale="92500" lnSpcReduction="10000"/>
          </a:bodyPr>
          <a:lstStyle/>
          <a:p>
            <a:r>
              <a:rPr lang="vi-VN" dirty="0" smtClean="0">
                <a:latin typeface="+mj-lt"/>
              </a:rPr>
              <a:t>Làm thông thoáng đường hô hấp </a:t>
            </a:r>
          </a:p>
          <a:p>
            <a:pPr>
              <a:buNone/>
            </a:pPr>
            <a:r>
              <a:rPr lang="vi-VN" dirty="0" smtClean="0">
                <a:latin typeface="+mj-lt"/>
              </a:rPr>
              <a:t>+ Hút đờm dãi, đặt canuyn đề phòng tụt lưỡi. </a:t>
            </a:r>
          </a:p>
          <a:p>
            <a:pPr>
              <a:buNone/>
            </a:pPr>
            <a:r>
              <a:rPr lang="vi-VN" dirty="0" smtClean="0">
                <a:latin typeface="+mj-lt"/>
              </a:rPr>
              <a:t>+ Cho thở oxy theo y lệnh </a:t>
            </a:r>
          </a:p>
          <a:p>
            <a:pPr>
              <a:buNone/>
            </a:pPr>
            <a:r>
              <a:rPr lang="vi-VN" dirty="0" smtClean="0">
                <a:latin typeface="+mj-lt"/>
              </a:rPr>
              <a:t>+ Phụ giúp bác sĩ đặt nội khí quản, thở máy trong các trường hợp sốc nặng. </a:t>
            </a:r>
          </a:p>
          <a:p>
            <a:pPr>
              <a:buNone/>
            </a:pPr>
            <a:r>
              <a:rPr lang="vi-VN" dirty="0" smtClean="0">
                <a:latin typeface="+mj-lt"/>
              </a:rPr>
              <a:t>+ Theo dõi màu sắc da niêm mạc, tần số thở, kiểu thở </a:t>
            </a:r>
          </a:p>
          <a:p>
            <a:pPr>
              <a:buNone/>
            </a:pPr>
            <a:r>
              <a:rPr lang="vi-VN" dirty="0" smtClean="0">
                <a:latin typeface="+mj-lt"/>
              </a:rPr>
              <a:t>+ Ghi nhận và trình các kết quả xét nghiệm khí máu động mạch</a:t>
            </a:r>
            <a:endParaRPr lang="vi-VN" dirty="0">
              <a:latin typeface="+mj-lt"/>
            </a:endParaRPr>
          </a:p>
        </p:txBody>
      </p:sp>
    </p:spTree>
  </p:cSld>
  <p:clrMapOvr>
    <a:masterClrMapping/>
  </p:clrMapOvr>
  <p:transition>
    <p:wipe dir="d"/>
  </p:transition>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dirty="0" smtClean="0"/>
              <a:t>6.3. Lập kế hoạch chăm sóc</a:t>
            </a:r>
            <a:endParaRPr lang="vi-VN" dirty="0"/>
          </a:p>
        </p:txBody>
      </p:sp>
      <p:sp>
        <p:nvSpPr>
          <p:cNvPr id="3" name="Content Placeholder 2"/>
          <p:cNvSpPr>
            <a:spLocks noGrp="1"/>
          </p:cNvSpPr>
          <p:nvPr>
            <p:ph idx="1"/>
          </p:nvPr>
        </p:nvSpPr>
        <p:spPr/>
        <p:txBody>
          <a:bodyPr/>
          <a:lstStyle/>
          <a:p>
            <a:r>
              <a:rPr lang="vi-VN" dirty="0" smtClean="0">
                <a:latin typeface="+mj-lt"/>
              </a:rPr>
              <a:t>Thực hiện y lệnh </a:t>
            </a:r>
          </a:p>
          <a:p>
            <a:pPr>
              <a:buNone/>
            </a:pPr>
            <a:r>
              <a:rPr lang="vi-VN" dirty="0" smtClean="0">
                <a:latin typeface="+mj-lt"/>
              </a:rPr>
              <a:t>+ Thuốc và các xét nghiệm đầy đủ và chính xác </a:t>
            </a:r>
          </a:p>
          <a:p>
            <a:pPr>
              <a:buNone/>
            </a:pPr>
            <a:r>
              <a:rPr lang="vi-VN" dirty="0" smtClean="0">
                <a:latin typeface="+mj-lt"/>
              </a:rPr>
              <a:t>+ Đặt sonde tiểu để theo dõi lưu lượng nước tiểu, tiên lượng sốc </a:t>
            </a:r>
          </a:p>
          <a:p>
            <a:pPr>
              <a:buNone/>
            </a:pPr>
            <a:r>
              <a:rPr lang="vi-VN" dirty="0" smtClean="0">
                <a:latin typeface="+mj-lt"/>
              </a:rPr>
              <a:t>+ Đặt sonde dạ dày trong trường hợp nghi ngờ mất máu do chảy máu dạ dày để theo dõi, điều trị và nuôi dưỡng.</a:t>
            </a:r>
            <a:endParaRPr lang="vi-VN" dirty="0">
              <a:latin typeface="+mj-lt"/>
            </a:endParaRPr>
          </a:p>
        </p:txBody>
      </p:sp>
    </p:spTree>
  </p:cSld>
  <p:clrMapOvr>
    <a:masterClrMapping/>
  </p:clrMapOvr>
  <p:transition>
    <p:wipe dir="d"/>
  </p:transition>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6.3. Lập kế hoạch chăm sóc</a:t>
            </a:r>
            <a:endParaRPr lang="vi-VN" dirty="0"/>
          </a:p>
        </p:txBody>
      </p:sp>
      <p:sp>
        <p:nvSpPr>
          <p:cNvPr id="3" name="Content Placeholder 2"/>
          <p:cNvSpPr>
            <a:spLocks noGrp="1"/>
          </p:cNvSpPr>
          <p:nvPr>
            <p:ph idx="1"/>
          </p:nvPr>
        </p:nvSpPr>
        <p:spPr/>
        <p:txBody>
          <a:bodyPr>
            <a:noAutofit/>
          </a:bodyPr>
          <a:lstStyle/>
          <a:p>
            <a:pPr>
              <a:buNone/>
            </a:pPr>
            <a:r>
              <a:rPr lang="vi-VN" sz="3000" dirty="0" smtClean="0">
                <a:latin typeface="+mj-lt"/>
              </a:rPr>
              <a:t>Theo dõi liên tục các thông số sau </a:t>
            </a:r>
          </a:p>
          <a:p>
            <a:pPr>
              <a:buNone/>
            </a:pPr>
            <a:r>
              <a:rPr lang="vi-VN" sz="3000" dirty="0" smtClean="0">
                <a:latin typeface="+mj-lt"/>
              </a:rPr>
              <a:t>+ Theo dõi HA 15 phút/lần cho đến khi HA đạt 90/60 mmHg. Sau đó theo dõi 3 giờ/lần cho đến khi mạch và HA trở về bình thường và ổn định. </a:t>
            </a:r>
          </a:p>
          <a:p>
            <a:pPr>
              <a:buNone/>
            </a:pPr>
            <a:r>
              <a:rPr lang="vi-VN" sz="3000" dirty="0" smtClean="0">
                <a:latin typeface="+mj-lt"/>
              </a:rPr>
              <a:t>+ Áp lực tĩnh mạch trung tâm 15 phút/lần khi làm xét nghiệm và 1 – 3 giờ/lần trong quá trình điều trị </a:t>
            </a:r>
          </a:p>
        </p:txBody>
      </p:sp>
    </p:spTree>
  </p:cSld>
  <p:clrMapOvr>
    <a:masterClrMapping/>
  </p:clrMapOvr>
  <p:transition>
    <p:wipe dir="d"/>
  </p:transition>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6.3. Lập kế hoạch chăm sóc</a:t>
            </a:r>
            <a:endParaRPr lang="vi-VN" dirty="0"/>
          </a:p>
        </p:txBody>
      </p:sp>
      <p:sp>
        <p:nvSpPr>
          <p:cNvPr id="3" name="Content Placeholder 2"/>
          <p:cNvSpPr>
            <a:spLocks noGrp="1"/>
          </p:cNvSpPr>
          <p:nvPr>
            <p:ph idx="1"/>
          </p:nvPr>
        </p:nvSpPr>
        <p:spPr/>
        <p:txBody>
          <a:bodyPr/>
          <a:lstStyle/>
          <a:p>
            <a:pPr>
              <a:buNone/>
            </a:pPr>
            <a:r>
              <a:rPr lang="vi-VN" dirty="0">
                <a:latin typeface="+mj-lt"/>
              </a:rPr>
              <a:t>+ Theo dõi đề phòng trụy mạch </a:t>
            </a:r>
          </a:p>
          <a:p>
            <a:pPr>
              <a:buNone/>
            </a:pPr>
            <a:r>
              <a:rPr lang="vi-VN" dirty="0">
                <a:latin typeface="+mj-lt"/>
              </a:rPr>
              <a:t>+ Nhịp thở: để phát hiện và xử lý suy hô hấp kịp thời </a:t>
            </a:r>
          </a:p>
          <a:p>
            <a:pPr>
              <a:buNone/>
            </a:pPr>
            <a:r>
              <a:rPr lang="vi-VN" dirty="0">
                <a:latin typeface="+mj-lt"/>
              </a:rPr>
              <a:t>+ Đo thân nhiệt 2 – 3 giờ/lần </a:t>
            </a:r>
          </a:p>
          <a:p>
            <a:pPr>
              <a:buNone/>
            </a:pPr>
            <a:r>
              <a:rPr lang="vi-VN" dirty="0">
                <a:latin typeface="+mj-lt"/>
              </a:rPr>
              <a:t>+ Theo dõi nước tiểu từng giờ. Nếu có nước tiểu và nước tiểu tăng dần là tốt</a:t>
            </a:r>
          </a:p>
          <a:p>
            <a:endParaRPr lang="vi-VN" dirty="0">
              <a:latin typeface="+mj-lt"/>
            </a:endParaRPr>
          </a:p>
        </p:txBody>
      </p:sp>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1.1. </a:t>
            </a:r>
            <a:r>
              <a:rPr lang="en-US" dirty="0" err="1" smtClean="0">
                <a:latin typeface="Times New Roman" pitchFamily="18" charset="0"/>
                <a:cs typeface="Times New Roman" pitchFamily="18" charset="0"/>
              </a:rPr>
              <a:t>Tổng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quan</a:t>
            </a:r>
            <a:endParaRPr lang="vi-VN"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514350" indent="-514350">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Biểu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lâm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sàng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bằng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biểu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mặt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tím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đầu</a:t>
            </a:r>
            <a:r>
              <a:rPr lang="en-US" dirty="0" smtClean="0">
                <a:latin typeface="Times New Roman" pitchFamily="18" charset="0"/>
                <a:cs typeface="Times New Roman" pitchFamily="18" charset="0"/>
              </a:rPr>
              <a:t> chi, </a:t>
            </a:r>
            <a:r>
              <a:rPr lang="en-US" dirty="0" err="1" smtClean="0">
                <a:latin typeface="Times New Roman" pitchFamily="18" charset="0"/>
                <a:cs typeface="Times New Roman" pitchFamily="18" charset="0"/>
              </a:rPr>
              <a:t>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lạnh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toát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mồ</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hôi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huyết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áp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hạ</a:t>
            </a:r>
            <a:r>
              <a:rPr lang="en-US" dirty="0" smtClean="0">
                <a:latin typeface="Times New Roman" pitchFamily="18" charset="0"/>
                <a:cs typeface="Times New Roman" pitchFamily="18" charset="0"/>
              </a:rPr>
              <a:t>,…..</a:t>
            </a:r>
          </a:p>
          <a:p>
            <a:pPr marL="514350" indent="-514350">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sốc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vệ</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một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cứu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lượng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sống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còn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bệnh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nhân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cứu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ngay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chỗ</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rồi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vận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chuyện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bằng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cứu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đến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khoa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hồi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tiếp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tục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cấp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cứu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hồi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theo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dỗi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tránh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tái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phát</a:t>
            </a:r>
            <a:endParaRPr lang="en-US" dirty="0" smtClean="0">
              <a:latin typeface="Times New Roman" pitchFamily="18" charset="0"/>
              <a:cs typeface="Times New Roman" pitchFamily="18" charset="0"/>
            </a:endParaRPr>
          </a:p>
          <a:p>
            <a:pPr marL="514350" indent="-514350">
              <a:buNone/>
            </a:pPr>
            <a:endParaRPr lang="vi-VN" dirty="0"/>
          </a:p>
        </p:txBody>
      </p:sp>
    </p:spTree>
  </p:cSld>
  <p:clrMapOvr>
    <a:masterClrMapping/>
  </p:clrMapOvr>
  <p:transition>
    <p:wipe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a:p>
        </p:txBody>
      </p:sp>
      <p:sp>
        <p:nvSpPr>
          <p:cNvPr id="3" name="Content Placeholder 2"/>
          <p:cNvSpPr>
            <a:spLocks noGrp="1"/>
          </p:cNvSpPr>
          <p:nvPr>
            <p:ph idx="1"/>
          </p:nvPr>
        </p:nvSpPr>
        <p:spPr/>
        <p:txBody>
          <a:bodyPr/>
          <a:lstStyle/>
          <a:p>
            <a:r>
              <a:rPr lang="vi-VN" dirty="0" smtClean="0">
                <a:latin typeface="+mj-lt"/>
              </a:rPr>
              <a:t> Chăm sóc toàn thân, nuôi dưỡng và giáo dục sức khỏe</a:t>
            </a:r>
          </a:p>
          <a:p>
            <a:r>
              <a:rPr lang="vi-VN" dirty="0" smtClean="0">
                <a:latin typeface="+mj-lt"/>
              </a:rPr>
              <a:t>Giảm lo lắng và sợ hãi</a:t>
            </a:r>
            <a:endParaRPr lang="vi-VN" dirty="0">
              <a:latin typeface="+mj-lt"/>
            </a:endParaRPr>
          </a:p>
        </p:txBody>
      </p:sp>
    </p:spTree>
  </p:cSld>
  <p:clrMapOvr>
    <a:masterClrMapping/>
  </p:clrMapOvr>
  <p:transition>
    <p:wipe dir="d"/>
  </p:transition>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latin typeface="+mj-lt"/>
              </a:rPr>
              <a:t>4. Thực hiện kế hoạch chăm sóc</a:t>
            </a:r>
            <a:endParaRPr lang="vi-VN" dirty="0"/>
          </a:p>
        </p:txBody>
      </p:sp>
      <p:sp>
        <p:nvSpPr>
          <p:cNvPr id="3" name="Content Placeholder 2"/>
          <p:cNvSpPr>
            <a:spLocks noGrp="1"/>
          </p:cNvSpPr>
          <p:nvPr>
            <p:ph idx="1"/>
          </p:nvPr>
        </p:nvSpPr>
        <p:spPr/>
        <p:txBody>
          <a:bodyPr>
            <a:noAutofit/>
          </a:bodyPr>
          <a:lstStyle/>
          <a:p>
            <a:pPr>
              <a:buNone/>
            </a:pPr>
            <a:r>
              <a:rPr lang="vi-VN" sz="3000" dirty="0" smtClean="0">
                <a:latin typeface="+mj-lt"/>
              </a:rPr>
              <a:t>4.1 Đảm bảo tuần hoàn </a:t>
            </a:r>
          </a:p>
          <a:p>
            <a:pPr>
              <a:buNone/>
            </a:pPr>
            <a:r>
              <a:rPr lang="vi-VN" sz="3000" dirty="0" smtClean="0">
                <a:latin typeface="+mj-lt"/>
              </a:rPr>
              <a:t>• Tư thế : người bệnh nằm đầu thấp, chân cao</a:t>
            </a:r>
          </a:p>
          <a:p>
            <a:pPr>
              <a:buNone/>
            </a:pPr>
            <a:r>
              <a:rPr lang="vi-VN" sz="3000" dirty="0" smtClean="0">
                <a:latin typeface="+mj-lt"/>
              </a:rPr>
              <a:t>• Adrenalin: là thuốc quyết định thành công điều trị (liều lượng, đường tiêm theo y lệnh của bác sĩ). Trong khi chờ y lệnh của bác sĩ, ĐD tiêm ngay Adrenalin theo phác đồ </a:t>
            </a:r>
          </a:p>
          <a:p>
            <a:pPr>
              <a:buNone/>
            </a:pPr>
            <a:r>
              <a:rPr lang="vi-VN" sz="3000" dirty="0" smtClean="0">
                <a:latin typeface="+mj-lt"/>
              </a:rPr>
              <a:t>bị dụng cụ và hỗ trợ bác sĩ làm thủ thuật.</a:t>
            </a:r>
            <a:endParaRPr lang="vi-VN" sz="3000" dirty="0">
              <a:latin typeface="+mj-lt"/>
            </a:endParaRPr>
          </a:p>
        </p:txBody>
      </p:sp>
    </p:spTree>
  </p:cSld>
  <p:clrMapOvr>
    <a:masterClrMapping/>
  </p:clrMapOvr>
  <p:transition>
    <p:wipe dir="d"/>
  </p:transition>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latin typeface="+mj-lt"/>
              </a:rPr>
              <a:t>4.1. Đảm bảo tuần hoàn </a:t>
            </a:r>
            <a:endParaRPr lang="vi-VN" dirty="0"/>
          </a:p>
        </p:txBody>
      </p:sp>
      <p:sp>
        <p:nvSpPr>
          <p:cNvPr id="3" name="Content Placeholder 2"/>
          <p:cNvSpPr>
            <a:spLocks noGrp="1"/>
          </p:cNvSpPr>
          <p:nvPr>
            <p:ph idx="1"/>
          </p:nvPr>
        </p:nvSpPr>
        <p:spPr/>
        <p:txBody>
          <a:bodyPr/>
          <a:lstStyle/>
          <a:p>
            <a:pPr>
              <a:buNone/>
            </a:pPr>
            <a:r>
              <a:rPr lang="vi-VN" dirty="0">
                <a:latin typeface="+mj-lt"/>
              </a:rPr>
              <a:t>• Thực hiện y lệnh thuốc</a:t>
            </a:r>
          </a:p>
          <a:p>
            <a:pPr>
              <a:buNone/>
            </a:pPr>
            <a:r>
              <a:rPr lang="vi-VN" dirty="0">
                <a:latin typeface="+mj-lt"/>
              </a:rPr>
              <a:t>• Đặt đường truyền tĩnh mạch, truyền dịch theo y lệnh </a:t>
            </a:r>
          </a:p>
          <a:p>
            <a:pPr>
              <a:buNone/>
            </a:pPr>
            <a:r>
              <a:rPr lang="vi-VN" dirty="0">
                <a:latin typeface="+mj-lt"/>
              </a:rPr>
              <a:t>• Đo áp lực tĩnh mạch trung tâm, chuẩn bị dụng cụ và hỗ trợ bác sĩ làm thủ thuật.</a:t>
            </a:r>
          </a:p>
          <a:p>
            <a:pPr>
              <a:buNone/>
            </a:pPr>
            <a:endParaRPr lang="vi-VN" dirty="0">
              <a:latin typeface="+mj-lt"/>
            </a:endParaRPr>
          </a:p>
        </p:txBody>
      </p:sp>
    </p:spTree>
  </p:cSld>
  <p:clrMapOvr>
    <a:masterClrMapping/>
  </p:clrMapOvr>
  <p:transition>
    <p:wipe dir="d"/>
  </p:transition>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latin typeface="+mj-lt"/>
              </a:rPr>
              <a:t>4. Thực hiện kế hoạch chăm sóc</a:t>
            </a:r>
            <a:endParaRPr lang="vi-VN" dirty="0"/>
          </a:p>
        </p:txBody>
      </p:sp>
      <p:sp>
        <p:nvSpPr>
          <p:cNvPr id="3" name="Content Placeholder 2"/>
          <p:cNvSpPr>
            <a:spLocks noGrp="1"/>
          </p:cNvSpPr>
          <p:nvPr>
            <p:ph idx="1"/>
          </p:nvPr>
        </p:nvSpPr>
        <p:spPr/>
        <p:txBody>
          <a:bodyPr/>
          <a:lstStyle/>
          <a:p>
            <a:pPr>
              <a:buNone/>
            </a:pPr>
            <a:r>
              <a:rPr lang="vi-VN" dirty="0" smtClean="0">
                <a:latin typeface="+mj-lt"/>
              </a:rPr>
              <a:t>4.2. Đảm bảo hô hấp </a:t>
            </a:r>
          </a:p>
          <a:p>
            <a:pPr>
              <a:buNone/>
            </a:pPr>
            <a:r>
              <a:rPr lang="vi-VN" dirty="0" smtClean="0">
                <a:latin typeface="+mj-lt"/>
              </a:rPr>
              <a:t>4.3. Loại bỏ, cách ly nguyên nhân</a:t>
            </a:r>
          </a:p>
          <a:p>
            <a:pPr>
              <a:buNone/>
            </a:pPr>
            <a:r>
              <a:rPr lang="vi-VN" dirty="0" smtClean="0">
                <a:latin typeface="+mj-lt"/>
              </a:rPr>
              <a:t>4.4. Thực hiện các xét nghiệm cận lâm sàng theo y lệnh</a:t>
            </a:r>
          </a:p>
          <a:p>
            <a:pPr>
              <a:buNone/>
            </a:pPr>
            <a:r>
              <a:rPr lang="vi-VN" dirty="0" smtClean="0">
                <a:latin typeface="+mj-lt"/>
              </a:rPr>
              <a:t>4.5. Lập bảng theo dõi</a:t>
            </a:r>
          </a:p>
          <a:p>
            <a:pPr>
              <a:buNone/>
            </a:pPr>
            <a:r>
              <a:rPr lang="vi-VN" dirty="0" smtClean="0">
                <a:latin typeface="+mj-lt"/>
              </a:rPr>
              <a:t>4.6 Phòng bệnh và giáo dục sức khỏe</a:t>
            </a:r>
          </a:p>
          <a:p>
            <a:pPr>
              <a:buNone/>
            </a:pPr>
            <a:endParaRPr lang="vi-VN" dirty="0">
              <a:latin typeface="+mj-lt"/>
            </a:endParaRPr>
          </a:p>
        </p:txBody>
      </p:sp>
    </p:spTree>
  </p:cSld>
  <p:clrMapOvr>
    <a:masterClrMapping/>
  </p:clrMapOvr>
  <p:transition>
    <p:wipe dir="d"/>
  </p:transition>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a:p>
        </p:txBody>
      </p:sp>
      <p:sp>
        <p:nvSpPr>
          <p:cNvPr id="3" name="Content Placeholder 2"/>
          <p:cNvSpPr>
            <a:spLocks noGrp="1"/>
          </p:cNvSpPr>
          <p:nvPr>
            <p:ph idx="1"/>
          </p:nvPr>
        </p:nvSpPr>
        <p:spPr/>
        <p:txBody>
          <a:bodyPr/>
          <a:lstStyle/>
          <a:p>
            <a:endParaRPr lang="vi-VN"/>
          </a:p>
        </p:txBody>
      </p:sp>
      <p:sp>
        <p:nvSpPr>
          <p:cNvPr id="4" name="Rectangle 3"/>
          <p:cNvSpPr/>
          <p:nvPr/>
        </p:nvSpPr>
        <p:spPr>
          <a:xfrm>
            <a:off x="1214414" y="1928802"/>
            <a:ext cx="6429420" cy="923330"/>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vi-VN"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Thank you! </a:t>
            </a:r>
            <a:endParaRPr lang="en-U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normAutofit fontScale="90000"/>
          </a:bodyPr>
          <a:lstStyle/>
          <a:p>
            <a:pPr marL="514350" indent="-514350"/>
            <a:r>
              <a:rPr lang="en-US" dirty="0" smtClean="0"/>
              <a:t/>
            </a:r>
            <a:br>
              <a:rPr lang="en-US" dirty="0" smtClean="0"/>
            </a:br>
            <a:r>
              <a:rPr lang="en-US" dirty="0" smtClean="0">
                <a:latin typeface="Times New Roman" pitchFamily="18" charset="0"/>
                <a:cs typeface="Times New Roman" pitchFamily="18" charset="0"/>
              </a:rPr>
              <a:t>1. ĐẠI CƯƠNG</a:t>
            </a:r>
            <a:endParaRPr lang="vi-VN" dirty="0"/>
          </a:p>
        </p:txBody>
      </p:sp>
      <p:sp>
        <p:nvSpPr>
          <p:cNvPr id="3" name="Content Placeholder 2"/>
          <p:cNvSpPr>
            <a:spLocks noGrp="1"/>
          </p:cNvSpPr>
          <p:nvPr>
            <p:ph idx="1"/>
          </p:nvPr>
        </p:nvSpPr>
        <p:spPr/>
        <p:txBody>
          <a:bodyPr>
            <a:normAutofit/>
          </a:bodyPr>
          <a:lstStyle/>
          <a:p>
            <a:pPr marL="514350" indent="-514350">
              <a:buNone/>
            </a:pPr>
            <a:r>
              <a:rPr lang="en-US" sz="3000" dirty="0" smtClean="0">
                <a:latin typeface="Times New Roman" pitchFamily="18" charset="0"/>
                <a:cs typeface="Times New Roman" pitchFamily="18" charset="0"/>
              </a:rPr>
              <a:t>1.2. ĐỊNH NGHĨA-</a:t>
            </a:r>
            <a:r>
              <a:rPr lang="vi-VN" sz="3000" dirty="0" smtClean="0">
                <a:latin typeface="Times New Roman" pitchFamily="18" charset="0"/>
                <a:cs typeface="Times New Roman" pitchFamily="18" charset="0"/>
              </a:rPr>
              <a:t>Theo Tự điển dị ứng</a:t>
            </a:r>
            <a:endParaRPr lang="en-US" sz="3000" dirty="0" smtClean="0">
              <a:latin typeface="Times New Roman" pitchFamily="18" charset="0"/>
              <a:cs typeface="Times New Roman" pitchFamily="18" charset="0"/>
            </a:endParaRPr>
          </a:p>
          <a:p>
            <a:pPr marL="514350" indent="-514350">
              <a:buNone/>
            </a:pPr>
            <a:r>
              <a:rPr lang="vi-VN" sz="3000" dirty="0" smtClean="0">
                <a:latin typeface="Times New Roman" pitchFamily="18" charset="0"/>
                <a:cs typeface="Times New Roman" pitchFamily="18" charset="0"/>
              </a:rPr>
              <a:t>Sốc phản vệ (Anaphylaxis) là một phản ứng dị ứng (allergic reactions) nghiêm trọng , có liên quan đến nhiều hơn một hệ thống của cơ thể (ví dụ: da và đường hô hấp và / hoặc đường tiêu hóa), bắt đầu rất nhanh chóng, và có thể gây tử vong.</a:t>
            </a:r>
            <a:endParaRPr lang="en-US" sz="3000" dirty="0" smtClean="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1.3.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chế</a:t>
            </a:r>
            <a:endParaRPr lang="vi-VN" dirty="0"/>
          </a:p>
        </p:txBody>
      </p:sp>
      <p:sp>
        <p:nvSpPr>
          <p:cNvPr id="3" name="Content Placeholder 2"/>
          <p:cNvSpPr>
            <a:spLocks noGrp="1"/>
          </p:cNvSpPr>
          <p:nvPr>
            <p:ph idx="1"/>
          </p:nvPr>
        </p:nvSpPr>
        <p:spPr/>
        <p:txBody>
          <a:bodyPr>
            <a:normAutofit fontScale="92500" lnSpcReduction="10000"/>
          </a:bodyPr>
          <a:lstStyle/>
          <a:p>
            <a:r>
              <a:rPr lang="vi-VN" dirty="0" smtClean="0">
                <a:latin typeface="+mj-lt"/>
              </a:rPr>
              <a:t>1.3.1.  Cơ chế miễn dịch: Là </a:t>
            </a:r>
            <a:r>
              <a:rPr lang="vi-VN" dirty="0">
                <a:latin typeface="+mj-lt"/>
              </a:rPr>
              <a:t>một phản ứng kháng nguyên, trong đó yếu tố kích thích là dị nguyên (antigen hay allergen) với kháng thể đặc biệt IgE của cơ thể được tổng hợp từ tương bào. Phản ứng kháng nguyên – kháng thể này còn được gọi là phản ứng quá mức ngay tức khắc, hay phụ thuộc kháng thể (regain – dependent) hay đáp ứng hướng tế bào, là một phản ứng miễn dịch type I như kiểu viêm xoang dị ứng, hay mẩn ngứa đỏ da, hay hen dị ứng . </a:t>
            </a:r>
          </a:p>
          <a:p>
            <a:endParaRPr lang="vi-VN" dirty="0">
              <a:latin typeface="+mj-lt"/>
            </a:endParaRP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a:p>
        </p:txBody>
      </p:sp>
      <p:sp>
        <p:nvSpPr>
          <p:cNvPr id="3" name="Content Placeholder 2"/>
          <p:cNvSpPr>
            <a:spLocks noGrp="1"/>
          </p:cNvSpPr>
          <p:nvPr>
            <p:ph idx="1"/>
          </p:nvPr>
        </p:nvSpPr>
        <p:spPr/>
        <p:txBody>
          <a:bodyPr>
            <a:normAutofit/>
          </a:bodyPr>
          <a:lstStyle/>
          <a:p>
            <a:r>
              <a:rPr lang="vi-VN" sz="3000" dirty="0" smtClean="0">
                <a:latin typeface="+mj-lt"/>
              </a:rPr>
              <a:t>3.2 Cơ chế sốc dạng keo:  Chất gây sốc tác động trực tiếp hay gián tiếp trên mặt tương bào bạch cầu ái kiềm phóng thích ra histamine, leukotriene, thông qua cơ chế miễn dịch IgE kích thích tương bào hay bạch cầu ái kiềm phóng thích ra các chất trung gian hóa học như kinin, lymphokin và protein bị men tiêu hủy. </a:t>
            </a:r>
          </a:p>
          <a:p>
            <a:endParaRPr lang="vi-VN" sz="3000" dirty="0">
              <a:latin typeface="+mj-lt"/>
            </a:endParaRPr>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a:p>
        </p:txBody>
      </p:sp>
      <p:sp>
        <p:nvSpPr>
          <p:cNvPr id="3" name="Content Placeholder 2"/>
          <p:cNvSpPr>
            <a:spLocks noGrp="1"/>
          </p:cNvSpPr>
          <p:nvPr>
            <p:ph idx="1"/>
          </p:nvPr>
        </p:nvSpPr>
        <p:spPr/>
        <p:txBody>
          <a:bodyPr>
            <a:normAutofit/>
          </a:bodyPr>
          <a:lstStyle/>
          <a:p>
            <a:r>
              <a:rPr lang="vi-VN" sz="3000" dirty="0" smtClean="0">
                <a:latin typeface="+mj-lt"/>
              </a:rPr>
              <a:t>3.3 Cơ chế sốc phản vệ : Do độc tố giống cơ chế sốc của đáp ứng viêm trong sốc nhiễm khuẩn hay chấn thương. Cho dù sốc theo cơ chế nào thì, sự giải phóng các chất trung gian hóa học trong SPV đều gây ra những hậu quả nguy kịch, đe dọa đến tính mạng người bệnh do tác dụng của các chất trung gian hóa học đó</a:t>
            </a:r>
            <a:endParaRPr lang="vi-VN" sz="3000" dirty="0">
              <a:latin typeface="+mj-lt"/>
            </a:endParaRPr>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a:p>
        </p:txBody>
      </p:sp>
      <p:pic>
        <p:nvPicPr>
          <p:cNvPr id="4" name="Content Placeholder 3" descr="T.jpg"/>
          <p:cNvPicPr>
            <a:picLocks noGrp="1" noChangeAspect="1"/>
          </p:cNvPicPr>
          <p:nvPr>
            <p:ph idx="1"/>
          </p:nvPr>
        </p:nvPicPr>
        <p:blipFill>
          <a:blip r:embed="rId3"/>
          <a:stretch>
            <a:fillRect/>
          </a:stretch>
        </p:blipFill>
        <p:spPr>
          <a:xfrm>
            <a:off x="0" y="0"/>
            <a:ext cx="9144000" cy="6858000"/>
          </a:xfrm>
        </p:spPr>
      </p:pic>
    </p:spTree>
  </p:cSld>
  <p:clrMapOvr>
    <a:masterClrMapping/>
  </p:clrMapOvr>
  <p:transition>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209&quot;&gt;&lt;object type=&quot;3&quot; unique_id=&quot;10210&quot;&gt;&lt;property id=&quot;20148&quot; value=&quot;5&quot;/&gt;&lt;property id=&quot;20300&quot; value=&quot;Slide 1 - &amp;quot;KÍNH CHÀO thầy VÀ CÁC BẠN &amp;quot;&quot;/&gt;&lt;property id=&quot;20307&quot; value=&quot;303&quot;/&gt;&lt;/object&gt;&lt;object type=&quot;3&quot; unique_id=&quot;10211&quot;&gt;&lt;property id=&quot;20148&quot; value=&quot;5&quot;/&gt;&lt;property id=&quot;20300&quot; value=&quot;Slide 2&quot;/&gt;&lt;property id=&quot;20307&quot; value=&quot;301&quot;/&gt;&lt;/object&gt;&lt;object type=&quot;3&quot; unique_id=&quot;10212&quot;&gt;&lt;property id=&quot;20148&quot; value=&quot;5&quot;/&gt;&lt;property id=&quot;20300&quot; value=&quot;Slide 3 - &amp;quot;1. ĐẠI CƯƠNG&amp;quot;&quot;/&gt;&lt;property id=&quot;20307&quot; value=&quot;257&quot;/&gt;&lt;/object&gt;&lt;object type=&quot;3&quot; unique_id=&quot;10213&quot;&gt;&lt;property id=&quot;20148&quot; value=&quot;5&quot;/&gt;&lt;property id=&quot;20300&quot; value=&quot;Slide 4 - &amp;quot;1.1. Tổng quan&amp;quot;&quot;/&gt;&lt;property id=&quot;20307&quot; value=&quot;264&quot;/&gt;&lt;/object&gt;&lt;object type=&quot;3&quot; unique_id=&quot;10214&quot;&gt;&lt;property id=&quot;20148&quot; value=&quot;5&quot;/&gt;&lt;property id=&quot;20300&quot; value=&quot;Slide 5 - &amp;quot; 1. ĐẠI CƯƠNG&amp;quot;&quot;/&gt;&lt;property id=&quot;20307&quot; value=&quot;258&quot;/&gt;&lt;/object&gt;&lt;object type=&quot;3&quot; unique_id=&quot;10215&quot;&gt;&lt;property id=&quot;20148&quot; value=&quot;5&quot;/&gt;&lt;property id=&quot;20300&quot; value=&quot;Slide 6 - &amp;quot;1.3. Cơ chế&amp;quot;&quot;/&gt;&lt;property id=&quot;20307&quot; value=&quot;265&quot;/&gt;&lt;/object&gt;&lt;object type=&quot;3&quot; unique_id=&quot;10216&quot;&gt;&lt;property id=&quot;20148&quot; value=&quot;5&quot;/&gt;&lt;property id=&quot;20300&quot; value=&quot;Slide 7&quot;/&gt;&lt;property id=&quot;20307&quot; value=&quot;260&quot;/&gt;&lt;/object&gt;&lt;object type=&quot;3&quot; unique_id=&quot;10217&quot;&gt;&lt;property id=&quot;20148&quot; value=&quot;5&quot;/&gt;&lt;property id=&quot;20300&quot; value=&quot;Slide 8&quot;/&gt;&lt;property id=&quot;20307&quot; value=&quot;261&quot;/&gt;&lt;/object&gt;&lt;object type=&quot;3&quot; unique_id=&quot;10218&quot;&gt;&lt;property id=&quot;20148&quot; value=&quot;5&quot;/&gt;&lt;property id=&quot;20300&quot; value=&quot;Slide 9&quot;/&gt;&lt;property id=&quot;20307&quot; value=&quot;263&quot;/&gt;&lt;/object&gt;&lt;object type=&quot;3&quot; unique_id=&quot;10219&quot;&gt;&lt;property id=&quot;20148&quot; value=&quot;5&quot;/&gt;&lt;property id=&quot;20300&quot; value=&quot;Slide 10 - &amp;quot;2. CÁC NGUYÊN NHÂN GÂY SỐC PHẢN VỆ&amp;quot;&quot;/&gt;&lt;property id=&quot;20307&quot; value=&quot;266&quot;/&gt;&lt;/object&gt;&lt;object type=&quot;3&quot; unique_id=&quot;10220&quot;&gt;&lt;property id=&quot;20148&quot; value=&quot;5&quot;/&gt;&lt;property id=&quot;20300&quot; value=&quot;Slide 11 - &amp;quot;2.1. Theo các typ quá mẫn&amp;quot;&quot;/&gt;&lt;property id=&quot;20307&quot; value=&quot;267&quot;/&gt;&lt;/object&gt;&lt;object type=&quot;3&quot; unique_id=&quot;10221&quot;&gt;&lt;property id=&quot;20148&quot; value=&quot;5&quot;/&gt;&lt;property id=&quot;20300&quot; value=&quot;Slide 12 - &amp;quot;2.1. Theo các typ quá mẫn&amp;quot;&quot;/&gt;&lt;property id=&quot;20307&quot; value=&quot;268&quot;/&gt;&lt;/object&gt;&lt;object type=&quot;3&quot; unique_id=&quot;10222&quot;&gt;&lt;property id=&quot;20148&quot; value=&quot;5&quot;/&gt;&lt;property id=&quot;20300&quot; value=&quot;Slide 13 - &amp;quot;2.1. Theo các typ quá mẫn&amp;quot;&quot;/&gt;&lt;property id=&quot;20307&quot; value=&quot;269&quot;/&gt;&lt;/object&gt;&lt;object type=&quot;3&quot; unique_id=&quot;10223&quot;&gt;&lt;property id=&quot;20148&quot; value=&quot;5&quot;/&gt;&lt;property id=&quot;20300&quot; value=&quot;Slide 14 - &amp;quot;2.1. Theo các typ quá mẫn&amp;quot;&quot;/&gt;&lt;property id=&quot;20307&quot; value=&quot;270&quot;/&gt;&lt;/object&gt;&lt;object type=&quot;3&quot; unique_id=&quot;10224&quot;&gt;&lt;property id=&quot;20148&quot; value=&quot;5&quot;/&gt;&lt;property id=&quot;20300&quot; value=&quot;Slide 15&quot;/&gt;&lt;property id=&quot;20307&quot; value=&quot;271&quot;/&gt;&lt;/object&gt;&lt;object type=&quot;3&quot; unique_id=&quot;10225&quot;&gt;&lt;property id=&quot;20148&quot; value=&quot;5&quot;/&gt;&lt;property id=&quot;20300&quot; value=&quot;Slide 16 - &amp;quot;2.2. Các dạng thường gặp&amp;quot;&quot;/&gt;&lt;property id=&quot;20307&quot; value=&quot;272&quot;/&gt;&lt;/object&gt;&lt;object type=&quot;3&quot; unique_id=&quot;10226&quot;&gt;&lt;property id=&quot;20148&quot; value=&quot;5&quot;/&gt;&lt;property id=&quot;20300&quot; value=&quot;Slide 17 - &amp;quot;2.2. Các dạng thường gặp&amp;quot;&quot;/&gt;&lt;property id=&quot;20307&quot; value=&quot;273&quot;/&gt;&lt;/object&gt;&lt;object type=&quot;3&quot; unique_id=&quot;10227&quot;&gt;&lt;property id=&quot;20148&quot; value=&quot;5&quot;/&gt;&lt;property id=&quot;20300&quot; value=&quot;Slide 18 - &amp;quot;2.2. Các dạng thường gặp&amp;quot;&quot;/&gt;&lt;property id=&quot;20307&quot; value=&quot;274&quot;/&gt;&lt;/object&gt;&lt;object type=&quot;3&quot; unique_id=&quot;10228&quot;&gt;&lt;property id=&quot;20148&quot; value=&quot;5&quot;/&gt;&lt;property id=&quot;20300&quot; value=&quot;Slide 19 - &amp;quot;2.2. Các dạng thường gặp&amp;quot;&quot;/&gt;&lt;property id=&quot;20307&quot; value=&quot;275&quot;/&gt;&lt;/object&gt;&lt;object type=&quot;3&quot; unique_id=&quot;10229&quot;&gt;&lt;property id=&quot;20148&quot; value=&quot;5&quot;/&gt;&lt;property id=&quot;20300&quot; value=&quot;Slide 20 - &amp;quot;2.2. Các dạng thường gặp&amp;quot;&quot;/&gt;&lt;property id=&quot;20307&quot; value=&quot;276&quot;/&gt;&lt;/object&gt;&lt;object type=&quot;3&quot; unique_id=&quot;10230&quot;&gt;&lt;property id=&quot;20148&quot; value=&quot;5&quot;/&gt;&lt;property id=&quot;20300&quot; value=&quot;Slide 21 - &amp;quot;2.2. Các dạng thường gặp&amp;quot;&quot;/&gt;&lt;property id=&quot;20307&quot; value=&quot;277&quot;/&gt;&lt;/object&gt;&lt;object type=&quot;3&quot; unique_id=&quot;10231&quot;&gt;&lt;property id=&quot;20148&quot; value=&quot;5&quot;/&gt;&lt;property id=&quot;20300&quot; value=&quot;Slide 22 - &amp;quot;3. Triệu chứng lâm sàng&amp;quot;&quot;/&gt;&lt;property id=&quot;20307&quot; value=&quot;278&quot;/&gt;&lt;/object&gt;&lt;object type=&quot;3&quot; unique_id=&quot;10232&quot;&gt;&lt;property id=&quot;20148&quot; value=&quot;5&quot;/&gt;&lt;property id=&quot;20300&quot; value=&quot;Slide 23 - &amp;quot;3. Triệu chứng lâm sàng&amp;quot;&quot;/&gt;&lt;property id=&quot;20307&quot; value=&quot;279&quot;/&gt;&lt;/object&gt;&lt;object type=&quot;3&quot; unique_id=&quot;10233&quot;&gt;&lt;property id=&quot;20148&quot; value=&quot;5&quot;/&gt;&lt;property id=&quot;20300&quot; value=&quot;Slide 24 - &amp;quot;3. Triệu chứng lâm sàng&amp;quot;&quot;/&gt;&lt;property id=&quot;20307&quot; value=&quot;280&quot;/&gt;&lt;/object&gt;&lt;object type=&quot;3&quot; unique_id=&quot;10234&quot;&gt;&lt;property id=&quot;20148&quot; value=&quot;5&quot;/&gt;&lt;property id=&quot;20300&quot; value=&quot;Slide 25 - &amp;quot;3. Triệu chứng lâm sàng&amp;quot;&quot;/&gt;&lt;property id=&quot;20307&quot; value=&quot;281&quot;/&gt;&lt;/object&gt;&lt;object type=&quot;3&quot; unique_id=&quot;10235&quot;&gt;&lt;property id=&quot;20148&quot; value=&quot;5&quot;/&gt;&lt;property id=&quot;20300&quot; value=&quot;Slide 26&quot;/&gt;&lt;property id=&quot;20307&quot; value=&quot;282&quot;/&gt;&lt;/object&gt;&lt;object type=&quot;3&quot; unique_id=&quot;10236&quot;&gt;&lt;property id=&quot;20148&quot; value=&quot;5&quot;/&gt;&lt;property id=&quot;20300&quot; value=&quot;Slide 27 - &amp;quot;4. Chẩn đoán&amp;quot;&quot;/&gt;&lt;property id=&quot;20307&quot; value=&quot;283&quot;/&gt;&lt;/object&gt;&lt;object type=&quot;3&quot; unique_id=&quot;10237&quot;&gt;&lt;property id=&quot;20148&quot; value=&quot;5&quot;/&gt;&lt;property id=&quot;20300&quot; value=&quot;Slide 28&quot;/&gt;&lt;property id=&quot;20307&quot; value=&quot;284&quot;/&gt;&lt;/object&gt;&lt;object type=&quot;3&quot; unique_id=&quot;10238&quot;&gt;&lt;property id=&quot;20148&quot; value=&quot;5&quot;/&gt;&lt;property id=&quot;20300&quot; value=&quot;Slide 29&quot;/&gt;&lt;property id=&quot;20307&quot; value=&quot;285&quot;/&gt;&lt;/object&gt;&lt;object type=&quot;3&quot; unique_id=&quot;10239&quot;&gt;&lt;property id=&quot;20148&quot; value=&quot;5&quot;/&gt;&lt;property id=&quot;20300&quot; value=&quot;Slide 30 - &amp;quot;5. Xử trí và chăm sóc&amp;quot;&quot;/&gt;&lt;property id=&quot;20307&quot; value=&quot;286&quot;/&gt;&lt;/object&gt;&lt;object type=&quot;3&quot; unique_id=&quot;10240&quot;&gt;&lt;property id=&quot;20148&quot; value=&quot;5&quot;/&gt;&lt;property id=&quot;20300&quot; value=&quot;Slide 31 - &amp;quot;6. Quy trình điều dưỡng&amp;quot;&quot;/&gt;&lt;property id=&quot;20307&quot; value=&quot;287&quot;/&gt;&lt;/object&gt;&lt;object type=&quot;3&quot; unique_id=&quot;10241&quot;&gt;&lt;property id=&quot;20148&quot; value=&quot;5&quot;/&gt;&lt;property id=&quot;20300&quot; value=&quot;Slide 32 - &amp;quot;6.1. nhận định tình trạng người bệnh&amp;quot;&quot;/&gt;&lt;property id=&quot;20307&quot; value=&quot;288&quot;/&gt;&lt;/object&gt;&lt;object type=&quot;3&quot; unique_id=&quot;10242&quot;&gt;&lt;property id=&quot;20148&quot; value=&quot;5&quot;/&gt;&lt;property id=&quot;20300&quot; value=&quot;Slide 33 - &amp;quot;6.2. Chẩn đoán&amp;quot;&quot;/&gt;&lt;property id=&quot;20307&quot; value=&quot;289&quot;/&gt;&lt;/object&gt;&lt;object type=&quot;3&quot; unique_id=&quot;10243&quot;&gt;&lt;property id=&quot;20148&quot; value=&quot;5&quot;/&gt;&lt;property id=&quot;20300&quot; value=&quot;Slide 34 - &amp;quot;6.2. Chẩn đoán&amp;quot;&quot;/&gt;&lt;property id=&quot;20307&quot; value=&quot;290&quot;/&gt;&lt;/object&gt;&lt;object type=&quot;3&quot; unique_id=&quot;10244&quot;&gt;&lt;property id=&quot;20148&quot; value=&quot;5&quot;/&gt;&lt;property id=&quot;20300&quot; value=&quot;Slide 35 - &amp;quot;6.3. Lập kế hoạch chăm sóc&amp;quot;&quot;/&gt;&lt;property id=&quot;20307&quot; value=&quot;291&quot;/&gt;&lt;/object&gt;&lt;object type=&quot;3&quot; unique_id=&quot;10245&quot;&gt;&lt;property id=&quot;20148&quot; value=&quot;5&quot;/&gt;&lt;property id=&quot;20300&quot; value=&quot;Slide 36 - &amp;quot;6.3. Lập kế hoạch chăm sóc&amp;quot;&quot;/&gt;&lt;property id=&quot;20307&quot; value=&quot;292&quot;/&gt;&lt;/object&gt;&lt;object type=&quot;3&quot; unique_id=&quot;10246&quot;&gt;&lt;property id=&quot;20148&quot; value=&quot;5&quot;/&gt;&lt;property id=&quot;20300&quot; value=&quot;Slide 37 - &amp;quot;6.3. Lập kế hoạch chăm sóc&amp;quot;&quot;/&gt;&lt;property id=&quot;20307&quot; value=&quot;293&quot;/&gt;&lt;/object&gt;&lt;object type=&quot;3&quot; unique_id=&quot;10247&quot;&gt;&lt;property id=&quot;20148&quot; value=&quot;5&quot;/&gt;&lt;property id=&quot;20300&quot; value=&quot;Slide 38 - &amp;quot;6.3. Lập kế hoạch chăm sóc&amp;quot;&quot;/&gt;&lt;property id=&quot;20307&quot; value=&quot;294&quot;/&gt;&lt;/object&gt;&lt;object type=&quot;3&quot; unique_id=&quot;10248&quot;&gt;&lt;property id=&quot;20148&quot; value=&quot;5&quot;/&gt;&lt;property id=&quot;20300&quot; value=&quot;Slide 39 - &amp;quot;6.3. Lập kế hoạch chăm sóc&amp;quot;&quot;/&gt;&lt;property id=&quot;20307&quot; value=&quot;295&quot;/&gt;&lt;/object&gt;&lt;object type=&quot;3&quot; unique_id=&quot;10249&quot;&gt;&lt;property id=&quot;20148&quot; value=&quot;5&quot;/&gt;&lt;property id=&quot;20300&quot; value=&quot;Slide 40&quot;/&gt;&lt;property id=&quot;20307&quot; value=&quot;296&quot;/&gt;&lt;/object&gt;&lt;object type=&quot;3&quot; unique_id=&quot;10250&quot;&gt;&lt;property id=&quot;20148&quot; value=&quot;5&quot;/&gt;&lt;property id=&quot;20300&quot; value=&quot;Slide 41 - &amp;quot;4. Thực hiện kế hoạch chăm sóc&amp;quot;&quot;/&gt;&lt;property id=&quot;20307&quot; value=&quot;298&quot;/&gt;&lt;/object&gt;&lt;object type=&quot;3&quot; unique_id=&quot;10251&quot;&gt;&lt;property id=&quot;20148&quot; value=&quot;5&quot;/&gt;&lt;property id=&quot;20300&quot; value=&quot;Slide 42 - &amp;quot;4.1. Đảm bảo tuần hoàn &amp;quot;&quot;/&gt;&lt;property id=&quot;20307&quot; value=&quot;299&quot;/&gt;&lt;/object&gt;&lt;object type=&quot;3&quot; unique_id=&quot;10252&quot;&gt;&lt;property id=&quot;20148&quot; value=&quot;5&quot;/&gt;&lt;property id=&quot;20300&quot; value=&quot;Slide 43 - &amp;quot;4. Thực hiện kế hoạch chăm sóc&amp;quot;&quot;/&gt;&lt;property id=&quot;20307&quot; value=&quot;300&quot;/&gt;&lt;/object&gt;&lt;object type=&quot;3&quot; unique_id=&quot;10253&quot;&gt;&lt;property id=&quot;20148&quot; value=&quot;5&quot;/&gt;&lt;property id=&quot;20300&quot; value=&quot;Slide 44&quot;/&gt;&lt;property id=&quot;20307&quot; value=&quot;302&quot;/&gt;&lt;/object&gt;&lt;/object&gt;&lt;object type=&quot;8&quot; unique_id=&quot;10299&quot;&gt;&lt;/object&gt;&lt;/object&gt;&lt;/database&gt;"/>
  <p:tag name="MMPROD_NEXTUNIQUEID" val="10009"/>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TotalTime>
  <Words>2568</Words>
  <Application>Microsoft Office PowerPoint</Application>
  <PresentationFormat>On-screen Show (4:3)</PresentationFormat>
  <Paragraphs>173</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KÍNH CHÀO thầy VÀ CÁC BẠN </vt:lpstr>
      <vt:lpstr>PowerPoint Presentation</vt:lpstr>
      <vt:lpstr>1. ĐẠI CƯƠNG</vt:lpstr>
      <vt:lpstr>1.1. Tổng quan</vt:lpstr>
      <vt:lpstr> 1. ĐẠI CƯƠNG</vt:lpstr>
      <vt:lpstr>1.3. Cơ chế</vt:lpstr>
      <vt:lpstr>PowerPoint Presentation</vt:lpstr>
      <vt:lpstr>PowerPoint Presentation</vt:lpstr>
      <vt:lpstr>PowerPoint Presentation</vt:lpstr>
      <vt:lpstr>2. CÁC NGUYÊN NHÂN GÂY SỐC PHẢN VỆ</vt:lpstr>
      <vt:lpstr>2.1. Theo các typ quá mẫn</vt:lpstr>
      <vt:lpstr>2.1. Theo các typ quá mẫn</vt:lpstr>
      <vt:lpstr>2.1. Theo các typ quá mẫn</vt:lpstr>
      <vt:lpstr>2.1. Theo các typ quá mẫn</vt:lpstr>
      <vt:lpstr>PowerPoint Presentation</vt:lpstr>
      <vt:lpstr>2.2. Các dạng thường gặp</vt:lpstr>
      <vt:lpstr>2.2. Các dạng thường gặp</vt:lpstr>
      <vt:lpstr>2.2. Các dạng thường gặp</vt:lpstr>
      <vt:lpstr>2.2. Các dạng thường gặp</vt:lpstr>
      <vt:lpstr>2.2. Các dạng thường gặp</vt:lpstr>
      <vt:lpstr>2.2. Các dạng thường gặp</vt:lpstr>
      <vt:lpstr>3. Triệu chứng lâm sàng</vt:lpstr>
      <vt:lpstr>3. Triệu chứng lâm sàng</vt:lpstr>
      <vt:lpstr>3. Triệu chứng lâm sàng</vt:lpstr>
      <vt:lpstr>3. Triệu chứng lâm sàng</vt:lpstr>
      <vt:lpstr>PowerPoint Presentation</vt:lpstr>
      <vt:lpstr>4. Chẩn đoán</vt:lpstr>
      <vt:lpstr>PowerPoint Presentation</vt:lpstr>
      <vt:lpstr>PowerPoint Presentation</vt:lpstr>
      <vt:lpstr>5. Xử trí và chăm sóc</vt:lpstr>
      <vt:lpstr>6. Quy trình điều dưỡng</vt:lpstr>
      <vt:lpstr>6.1. nhận định tình trạng người bệnh</vt:lpstr>
      <vt:lpstr>6.2. Chẩn đoán</vt:lpstr>
      <vt:lpstr>6.2. Chẩn đoán</vt:lpstr>
      <vt:lpstr>6.3. Lập kế hoạch chăm sóc</vt:lpstr>
      <vt:lpstr>6.3. Lập kế hoạch chăm sóc</vt:lpstr>
      <vt:lpstr>6.3. Lập kế hoạch chăm sóc</vt:lpstr>
      <vt:lpstr>6.3. Lập kế hoạch chăm sóc</vt:lpstr>
      <vt:lpstr>6.3. Lập kế hoạch chăm sóc</vt:lpstr>
      <vt:lpstr>PowerPoint Presentation</vt:lpstr>
      <vt:lpstr>4. Thực hiện kế hoạch chăm sóc</vt:lpstr>
      <vt:lpstr>4.1. Đảm bảo tuần hoàn </vt:lpstr>
      <vt:lpstr>4. Thực hiện kế hoạch chăm sóc</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ĐẠI CƯƠNG</dc:title>
  <dc:creator>Admin</dc:creator>
  <cp:lastModifiedBy>windows</cp:lastModifiedBy>
  <cp:revision>20</cp:revision>
  <dcterms:created xsi:type="dcterms:W3CDTF">2016-08-08T08:16:01Z</dcterms:created>
  <dcterms:modified xsi:type="dcterms:W3CDTF">2016-08-09T03:54:27Z</dcterms:modified>
</cp:coreProperties>
</file>