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75" r:id="rId4"/>
    <p:sldId id="286" r:id="rId5"/>
    <p:sldId id="287" r:id="rId6"/>
    <p:sldId id="288" r:id="rId7"/>
    <p:sldId id="289" r:id="rId8"/>
    <p:sldId id="290" r:id="rId9"/>
    <p:sldId id="291" r:id="rId10"/>
    <p:sldId id="306" r:id="rId11"/>
    <p:sldId id="308" r:id="rId12"/>
    <p:sldId id="276" r:id="rId13"/>
    <p:sldId id="295" r:id="rId14"/>
    <p:sldId id="296" r:id="rId15"/>
    <p:sldId id="282" r:id="rId16"/>
    <p:sldId id="283" r:id="rId17"/>
    <p:sldId id="284" r:id="rId18"/>
    <p:sldId id="285" r:id="rId19"/>
    <p:sldId id="294" r:id="rId20"/>
    <p:sldId id="297" r:id="rId21"/>
    <p:sldId id="299" r:id="rId22"/>
    <p:sldId id="300" r:id="rId23"/>
    <p:sldId id="298" r:id="rId24"/>
    <p:sldId id="301" r:id="rId25"/>
    <p:sldId id="302" r:id="rId26"/>
    <p:sldId id="303" r:id="rId27"/>
    <p:sldId id="304" r:id="rId28"/>
    <p:sldId id="30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9E9"/>
    <a:srgbClr val="FFFFFF"/>
    <a:srgbClr val="E2E2E2"/>
    <a:srgbClr val="93C4CF"/>
    <a:srgbClr val="E0E0E0"/>
    <a:srgbClr val="FFFF66"/>
    <a:srgbClr val="E6E6E6"/>
    <a:srgbClr val="E5E5E5"/>
    <a:srgbClr val="F0F0F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2" autoAdjust="0"/>
    <p:restoredTop sz="93716" autoAdjust="0"/>
  </p:normalViewPr>
  <p:slideViewPr>
    <p:cSldViewPr>
      <p:cViewPr>
        <p:scale>
          <a:sx n="62" d="100"/>
          <a:sy n="62" d="100"/>
        </p:scale>
        <p:origin x="1920" y="240"/>
      </p:cViewPr>
      <p:guideLst>
        <p:guide pos="2880"/>
        <p:guide orient="horz" pos="2160"/>
      </p:guideLst>
    </p:cSldViewPr>
  </p:slideViewPr>
  <p:outlineViewPr>
    <p:cViewPr>
      <p:scale>
        <a:sx n="33" d="100"/>
        <a:sy n="33" d="100"/>
      </p:scale>
      <p:origin x="0" y="-3072"/>
    </p:cViewPr>
  </p:outlineViewPr>
  <p:notesTextViewPr>
    <p:cViewPr>
      <p:scale>
        <a:sx n="1" d="1"/>
        <a:sy n="1" d="1"/>
      </p:scale>
      <p:origin x="0" y="0"/>
    </p:cViewPr>
  </p:notesTextViewPr>
  <p:sorterViewPr>
    <p:cViewPr>
      <p:scale>
        <a:sx n="100" d="100"/>
        <a:sy n="100" d="100"/>
      </p:scale>
      <p:origin x="0" y="-2376"/>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hyperlink" Target="tr&#7907;/3.pptx" TargetMode="External"/><Relationship Id="rId2" Type="http://schemas.openxmlformats.org/officeDocument/2006/relationships/hyperlink" Target="tr&#7907;/2.pptx" TargetMode="External"/><Relationship Id="rId1" Type="http://schemas.openxmlformats.org/officeDocument/2006/relationships/hyperlink" Target="tr&#7907;/1.pptx" TargetMode="External"/><Relationship Id="rId5" Type="http://schemas.openxmlformats.org/officeDocument/2006/relationships/hyperlink" Target="tr&#7907;/5.pptx" TargetMode="External"/><Relationship Id="rId4" Type="http://schemas.openxmlformats.org/officeDocument/2006/relationships/hyperlink" Target="tr&#7907;/4.ppt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E8EDB-6325-497C-AF1B-A1244ED3D97C}" type="doc">
      <dgm:prSet loTypeId="urn:microsoft.com/office/officeart/2005/8/layout/radial5" loCatId="cycle" qsTypeId="urn:microsoft.com/office/officeart/2005/8/quickstyle/3d5" qsCatId="3D" csTypeId="urn:microsoft.com/office/officeart/2005/8/colors/accent1_2" csCatId="accent1" phldr="1"/>
      <dgm:spPr/>
      <dgm:t>
        <a:bodyPr/>
        <a:lstStyle/>
        <a:p>
          <a:endParaRPr lang="en-US"/>
        </a:p>
      </dgm:t>
    </dgm:pt>
    <dgm:pt modelId="{14B7CFB3-1FD9-4B85-8F6E-6499B9DB41BA}">
      <dgm:prSet phldrT="[Text]"/>
      <dgm:spPr/>
      <dgm:t>
        <a:bodyPr/>
        <a:lstStyle/>
        <a:p>
          <a:r>
            <a:rPr lang="en-US" dirty="0" err="1" smtClean="0"/>
            <a:t>Triệu</a:t>
          </a:r>
          <a:r>
            <a:rPr lang="en-US" dirty="0" smtClean="0"/>
            <a:t> chứng </a:t>
          </a:r>
          <a:r>
            <a:rPr lang="en-US" dirty="0" err="1" smtClean="0"/>
            <a:t>nặng</a:t>
          </a:r>
          <a:endParaRPr lang="en-US" dirty="0"/>
        </a:p>
      </dgm:t>
    </dgm:pt>
    <dgm:pt modelId="{D6DADA2E-2617-4A0F-8B58-0CA6008F45B4}" type="parTrans" cxnId="{402F0614-D95A-4BFE-97A0-859073C6EB77}">
      <dgm:prSet/>
      <dgm:spPr/>
      <dgm:t>
        <a:bodyPr/>
        <a:lstStyle/>
        <a:p>
          <a:endParaRPr lang="en-US"/>
        </a:p>
      </dgm:t>
    </dgm:pt>
    <dgm:pt modelId="{496CE119-448E-40AC-A652-E1C5996F5254}" type="sibTrans" cxnId="{402F0614-D95A-4BFE-97A0-859073C6EB77}">
      <dgm:prSet/>
      <dgm:spPr/>
      <dgm:t>
        <a:bodyPr/>
        <a:lstStyle/>
        <a:p>
          <a:endParaRPr lang="en-US"/>
        </a:p>
      </dgm:t>
    </dgm:pt>
    <dgm:pt modelId="{2982DCA4-2D4B-412D-8D65-C7FAF7BE4E3A}">
      <dgm:prSet phldrT="[Text]"/>
      <dgm:spPr/>
      <dgm:t>
        <a:bodyPr/>
        <a:lstStyle/>
        <a:p>
          <a:r>
            <a:rPr lang="en-US" dirty="0" smtClean="0"/>
            <a:t>Da, </a:t>
          </a:r>
          <a:r>
            <a:rPr lang="en-US" dirty="0" err="1" smtClean="0"/>
            <a:t>niêm</a:t>
          </a:r>
          <a:r>
            <a:rPr lang="en-US" dirty="0" smtClean="0"/>
            <a:t> </a:t>
          </a:r>
          <a:r>
            <a:rPr lang="en-US" dirty="0" err="1" smtClean="0"/>
            <a:t>mạc</a:t>
          </a:r>
          <a:endParaRPr lang="en-US" dirty="0"/>
        </a:p>
      </dgm:t>
      <dgm:extLst>
        <a:ext uri="{E40237B7-FDA0-4F09-8148-C483321AD2D9}">
          <dgm14:cNvPr xmlns:dgm14="http://schemas.microsoft.com/office/drawing/2010/diagram" id="0" name="">
            <a:hlinkClick xmlns:r="http://schemas.openxmlformats.org/officeDocument/2006/relationships" r:id="rId1" action="ppaction://hlinkpres?slideindex=1&amp;slidetitle="/>
          </dgm14:cNvPr>
        </a:ext>
      </dgm:extLst>
    </dgm:pt>
    <dgm:pt modelId="{BC87E0CF-7CEE-42E3-8D05-E2B2E8151922}" type="parTrans" cxnId="{892DFA9E-980F-4167-8A82-72D8894E0186}">
      <dgm:prSet/>
      <dgm:spPr/>
      <dgm:t>
        <a:bodyPr/>
        <a:lstStyle/>
        <a:p>
          <a:endParaRPr lang="en-US"/>
        </a:p>
      </dgm:t>
    </dgm:pt>
    <dgm:pt modelId="{FFFD7A0E-7E02-4CEB-96AC-7AD67665A1C4}" type="sibTrans" cxnId="{892DFA9E-980F-4167-8A82-72D8894E0186}">
      <dgm:prSet/>
      <dgm:spPr/>
      <dgm:t>
        <a:bodyPr/>
        <a:lstStyle/>
        <a:p>
          <a:endParaRPr lang="en-US"/>
        </a:p>
      </dgm:t>
    </dgm:pt>
    <dgm:pt modelId="{0FBB6C9E-336C-4F02-A599-1EF80385F93B}">
      <dgm:prSet phldrT="[Text]"/>
      <dgm:spPr/>
      <dgm:t>
        <a:bodyPr/>
        <a:lstStyle/>
        <a:p>
          <a:r>
            <a:rPr lang="en-US" dirty="0" smtClean="0"/>
            <a:t>Tim </a:t>
          </a:r>
          <a:r>
            <a:rPr lang="en-US" dirty="0" err="1" smtClean="0"/>
            <a:t>mạch</a:t>
          </a:r>
          <a:endParaRPr lang="en-US" dirty="0"/>
        </a:p>
      </dgm:t>
      <dgm:extLst>
        <a:ext uri="{E40237B7-FDA0-4F09-8148-C483321AD2D9}">
          <dgm14:cNvPr xmlns:dgm14="http://schemas.microsoft.com/office/drawing/2010/diagram" id="0" name="">
            <a:hlinkClick xmlns:r="http://schemas.openxmlformats.org/officeDocument/2006/relationships" r:id="rId2" action="ppaction://hlinkpres?slideindex=1&amp;slidetitle="/>
          </dgm14:cNvPr>
        </a:ext>
      </dgm:extLst>
    </dgm:pt>
    <dgm:pt modelId="{A86220BE-B1B3-4D09-9EB9-D10EF1742DE7}" type="parTrans" cxnId="{2DDFF487-0C87-4580-AE11-608BDD5F5A4E}">
      <dgm:prSet/>
      <dgm:spPr/>
      <dgm:t>
        <a:bodyPr/>
        <a:lstStyle/>
        <a:p>
          <a:endParaRPr lang="en-US"/>
        </a:p>
      </dgm:t>
    </dgm:pt>
    <dgm:pt modelId="{75CE6C3B-A6E8-4889-B1AC-3F98DAF69C44}" type="sibTrans" cxnId="{2DDFF487-0C87-4580-AE11-608BDD5F5A4E}">
      <dgm:prSet/>
      <dgm:spPr/>
      <dgm:t>
        <a:bodyPr/>
        <a:lstStyle/>
        <a:p>
          <a:endParaRPr lang="en-US"/>
        </a:p>
      </dgm:t>
    </dgm:pt>
    <dgm:pt modelId="{4B3A95D7-CD85-484B-8556-55F3703C54AA}">
      <dgm:prSet phldrT="[Text]"/>
      <dgm:spPr/>
      <dgm:t>
        <a:bodyPr/>
        <a:lstStyle/>
        <a:p>
          <a:r>
            <a:rPr lang="en-US" dirty="0" err="1" smtClean="0"/>
            <a:t>Hô</a:t>
          </a:r>
          <a:r>
            <a:rPr lang="en-US" dirty="0" smtClean="0"/>
            <a:t> </a:t>
          </a:r>
          <a:r>
            <a:rPr lang="en-US" dirty="0" err="1" smtClean="0"/>
            <a:t>Hấp</a:t>
          </a:r>
          <a:endParaRPr lang="en-US" dirty="0"/>
        </a:p>
      </dgm:t>
      <dgm:extLst>
        <a:ext uri="{E40237B7-FDA0-4F09-8148-C483321AD2D9}">
          <dgm14:cNvPr xmlns:dgm14="http://schemas.microsoft.com/office/drawing/2010/diagram" id="0" name="">
            <a:hlinkClick xmlns:r="http://schemas.openxmlformats.org/officeDocument/2006/relationships" r:id="rId3" action="ppaction://hlinkpres?slideindex=1&amp;slidetitle="/>
          </dgm14:cNvPr>
        </a:ext>
      </dgm:extLst>
    </dgm:pt>
    <dgm:pt modelId="{E80EC3D0-D5B4-4270-97C5-CE678984026D}" type="parTrans" cxnId="{63447CFB-5829-47D7-B718-BEF08EBA68C2}">
      <dgm:prSet/>
      <dgm:spPr/>
      <dgm:t>
        <a:bodyPr/>
        <a:lstStyle/>
        <a:p>
          <a:endParaRPr lang="en-US"/>
        </a:p>
      </dgm:t>
    </dgm:pt>
    <dgm:pt modelId="{B726EA2B-0807-4AEF-A6D1-EAEDCAA7EC30}" type="sibTrans" cxnId="{63447CFB-5829-47D7-B718-BEF08EBA68C2}">
      <dgm:prSet/>
      <dgm:spPr/>
      <dgm:t>
        <a:bodyPr/>
        <a:lstStyle/>
        <a:p>
          <a:endParaRPr lang="en-US"/>
        </a:p>
      </dgm:t>
    </dgm:pt>
    <dgm:pt modelId="{B8301FE9-C1E8-4B79-9F23-368B54E6F48B}">
      <dgm:prSet phldrT="[Text]"/>
      <dgm:spPr/>
      <dgm:t>
        <a:bodyPr/>
        <a:lstStyle/>
        <a:p>
          <a:r>
            <a:rPr lang="en-US" dirty="0" smtClean="0"/>
            <a:t>Thần kinh</a:t>
          </a:r>
          <a:endParaRPr lang="en-US" dirty="0"/>
        </a:p>
      </dgm:t>
      <dgm:extLst>
        <a:ext uri="{E40237B7-FDA0-4F09-8148-C483321AD2D9}">
          <dgm14:cNvPr xmlns:dgm14="http://schemas.microsoft.com/office/drawing/2010/diagram" id="0" name="">
            <a:hlinkClick xmlns:r="http://schemas.openxmlformats.org/officeDocument/2006/relationships" r:id="rId4" action="ppaction://hlinkpres?slideindex=1&amp;slidetitle="/>
          </dgm14:cNvPr>
        </a:ext>
      </dgm:extLst>
    </dgm:pt>
    <dgm:pt modelId="{D0E07BE8-A95F-4DFC-AAEA-AB3484C68C63}" type="parTrans" cxnId="{A4A2042A-9275-4A38-B26F-7BDBB6A8E5E5}">
      <dgm:prSet/>
      <dgm:spPr/>
      <dgm:t>
        <a:bodyPr/>
        <a:lstStyle/>
        <a:p>
          <a:endParaRPr lang="en-US"/>
        </a:p>
      </dgm:t>
    </dgm:pt>
    <dgm:pt modelId="{881F9585-B641-4464-B7E3-A01741408B0E}" type="sibTrans" cxnId="{A4A2042A-9275-4A38-B26F-7BDBB6A8E5E5}">
      <dgm:prSet/>
      <dgm:spPr/>
      <dgm:t>
        <a:bodyPr/>
        <a:lstStyle/>
        <a:p>
          <a:endParaRPr lang="en-US"/>
        </a:p>
      </dgm:t>
    </dgm:pt>
    <dgm:pt modelId="{7125F496-5D52-410F-9371-88B609D7DA1A}">
      <dgm:prSet phldrT="[Text]"/>
      <dgm:spPr/>
      <dgm:t>
        <a:bodyPr/>
        <a:lstStyle/>
        <a:p>
          <a:r>
            <a:rPr lang="en-US" dirty="0" err="1" smtClean="0"/>
            <a:t>Tiêu</a:t>
          </a:r>
          <a:r>
            <a:rPr lang="en-US" dirty="0" smtClean="0"/>
            <a:t> </a:t>
          </a:r>
          <a:r>
            <a:rPr lang="en-US" dirty="0" err="1" smtClean="0"/>
            <a:t>hóa</a:t>
          </a:r>
          <a:endParaRPr lang="en-US" dirty="0"/>
        </a:p>
      </dgm:t>
      <dgm:extLst>
        <a:ext uri="{E40237B7-FDA0-4F09-8148-C483321AD2D9}">
          <dgm14:cNvPr xmlns:dgm14="http://schemas.microsoft.com/office/drawing/2010/diagram" id="0" name="">
            <a:hlinkClick xmlns:r="http://schemas.openxmlformats.org/officeDocument/2006/relationships" r:id="rId5" action="ppaction://hlinkpres?slideindex=1&amp;slidetitle="/>
          </dgm14:cNvPr>
        </a:ext>
      </dgm:extLst>
    </dgm:pt>
    <dgm:pt modelId="{E623F189-AFBC-4407-9CCA-2258E72A3748}" type="parTrans" cxnId="{34C0F01F-ACA1-41AF-AB06-D6594B11C312}">
      <dgm:prSet/>
      <dgm:spPr/>
      <dgm:t>
        <a:bodyPr/>
        <a:lstStyle/>
        <a:p>
          <a:endParaRPr lang="en-US"/>
        </a:p>
      </dgm:t>
    </dgm:pt>
    <dgm:pt modelId="{63C47A3E-FB42-47E2-A0CA-67ADF2D0731E}" type="sibTrans" cxnId="{34C0F01F-ACA1-41AF-AB06-D6594B11C312}">
      <dgm:prSet/>
      <dgm:spPr/>
      <dgm:t>
        <a:bodyPr/>
        <a:lstStyle/>
        <a:p>
          <a:endParaRPr lang="en-US"/>
        </a:p>
      </dgm:t>
    </dgm:pt>
    <dgm:pt modelId="{667ABBCE-1F6B-4E10-9832-F2AC0A71B4B0}" type="pres">
      <dgm:prSet presAssocID="{147E8EDB-6325-497C-AF1B-A1244ED3D97C}" presName="Name0" presStyleCnt="0">
        <dgm:presLayoutVars>
          <dgm:chMax val="1"/>
          <dgm:dir/>
          <dgm:animLvl val="ctr"/>
          <dgm:resizeHandles val="exact"/>
        </dgm:presLayoutVars>
      </dgm:prSet>
      <dgm:spPr/>
      <dgm:t>
        <a:bodyPr/>
        <a:lstStyle/>
        <a:p>
          <a:endParaRPr lang="en-US"/>
        </a:p>
      </dgm:t>
    </dgm:pt>
    <dgm:pt modelId="{5E8E75E8-8734-4EEE-BF7C-452A7F0AAFC7}" type="pres">
      <dgm:prSet presAssocID="{14B7CFB3-1FD9-4B85-8F6E-6499B9DB41BA}" presName="centerShape" presStyleLbl="node0" presStyleIdx="0" presStyleCnt="1" custScaleX="147640" custScaleY="136944"/>
      <dgm:spPr/>
      <dgm:t>
        <a:bodyPr/>
        <a:lstStyle/>
        <a:p>
          <a:endParaRPr lang="en-US"/>
        </a:p>
      </dgm:t>
    </dgm:pt>
    <dgm:pt modelId="{9A2BD2CA-222F-471E-A38F-12EC12DAEADF}" type="pres">
      <dgm:prSet presAssocID="{BC87E0CF-7CEE-42E3-8D05-E2B2E8151922}" presName="parTrans" presStyleLbl="sibTrans2D1" presStyleIdx="0" presStyleCnt="5"/>
      <dgm:spPr/>
      <dgm:t>
        <a:bodyPr/>
        <a:lstStyle/>
        <a:p>
          <a:endParaRPr lang="en-US"/>
        </a:p>
      </dgm:t>
    </dgm:pt>
    <dgm:pt modelId="{2378C97E-A34F-4536-A848-70BBB7552D13}" type="pres">
      <dgm:prSet presAssocID="{BC87E0CF-7CEE-42E3-8D05-E2B2E8151922}" presName="connectorText" presStyleLbl="sibTrans2D1" presStyleIdx="0" presStyleCnt="5"/>
      <dgm:spPr/>
      <dgm:t>
        <a:bodyPr/>
        <a:lstStyle/>
        <a:p>
          <a:endParaRPr lang="en-US"/>
        </a:p>
      </dgm:t>
    </dgm:pt>
    <dgm:pt modelId="{AF78184F-B632-4DF7-ADDE-328319E5F22F}" type="pres">
      <dgm:prSet presAssocID="{2982DCA4-2D4B-412D-8D65-C7FAF7BE4E3A}" presName="node" presStyleLbl="node1" presStyleIdx="0" presStyleCnt="5" custRadScaleRad="100171">
        <dgm:presLayoutVars>
          <dgm:bulletEnabled val="1"/>
        </dgm:presLayoutVars>
      </dgm:prSet>
      <dgm:spPr/>
      <dgm:t>
        <a:bodyPr/>
        <a:lstStyle/>
        <a:p>
          <a:endParaRPr lang="en-US"/>
        </a:p>
      </dgm:t>
    </dgm:pt>
    <dgm:pt modelId="{D1BA2AB6-5003-43B5-AA1B-D08C0AE41FFA}" type="pres">
      <dgm:prSet presAssocID="{A86220BE-B1B3-4D09-9EB9-D10EF1742DE7}" presName="parTrans" presStyleLbl="sibTrans2D1" presStyleIdx="1" presStyleCnt="5"/>
      <dgm:spPr/>
      <dgm:t>
        <a:bodyPr/>
        <a:lstStyle/>
        <a:p>
          <a:endParaRPr lang="en-US"/>
        </a:p>
      </dgm:t>
    </dgm:pt>
    <dgm:pt modelId="{32A2764F-CCA5-456B-A7B0-682E6B50EC9F}" type="pres">
      <dgm:prSet presAssocID="{A86220BE-B1B3-4D09-9EB9-D10EF1742DE7}" presName="connectorText" presStyleLbl="sibTrans2D1" presStyleIdx="1" presStyleCnt="5"/>
      <dgm:spPr/>
      <dgm:t>
        <a:bodyPr/>
        <a:lstStyle/>
        <a:p>
          <a:endParaRPr lang="en-US"/>
        </a:p>
      </dgm:t>
    </dgm:pt>
    <dgm:pt modelId="{D5C73F10-FC5C-432C-82A8-03D205EBEB99}" type="pres">
      <dgm:prSet presAssocID="{0FBB6C9E-336C-4F02-A599-1EF80385F93B}" presName="node" presStyleLbl="node1" presStyleIdx="1" presStyleCnt="5" custRadScaleRad="127129" custRadScaleInc="647">
        <dgm:presLayoutVars>
          <dgm:bulletEnabled val="1"/>
        </dgm:presLayoutVars>
      </dgm:prSet>
      <dgm:spPr/>
      <dgm:t>
        <a:bodyPr/>
        <a:lstStyle/>
        <a:p>
          <a:endParaRPr lang="en-US"/>
        </a:p>
      </dgm:t>
    </dgm:pt>
    <dgm:pt modelId="{A80CD12C-06BC-4424-AC28-08FA6441BBC2}" type="pres">
      <dgm:prSet presAssocID="{E80EC3D0-D5B4-4270-97C5-CE678984026D}" presName="parTrans" presStyleLbl="sibTrans2D1" presStyleIdx="2" presStyleCnt="5"/>
      <dgm:spPr/>
      <dgm:t>
        <a:bodyPr/>
        <a:lstStyle/>
        <a:p>
          <a:endParaRPr lang="en-US"/>
        </a:p>
      </dgm:t>
    </dgm:pt>
    <dgm:pt modelId="{FF2B2294-A168-4948-B73B-CB64FEE6ABD3}" type="pres">
      <dgm:prSet presAssocID="{E80EC3D0-D5B4-4270-97C5-CE678984026D}" presName="connectorText" presStyleLbl="sibTrans2D1" presStyleIdx="2" presStyleCnt="5"/>
      <dgm:spPr/>
      <dgm:t>
        <a:bodyPr/>
        <a:lstStyle/>
        <a:p>
          <a:endParaRPr lang="en-US"/>
        </a:p>
      </dgm:t>
    </dgm:pt>
    <dgm:pt modelId="{FAA87F60-46AD-4D58-B935-95D33C2BC1E9}" type="pres">
      <dgm:prSet presAssocID="{4B3A95D7-CD85-484B-8556-55F3703C54AA}" presName="node" presStyleLbl="node1" presStyleIdx="2" presStyleCnt="5">
        <dgm:presLayoutVars>
          <dgm:bulletEnabled val="1"/>
        </dgm:presLayoutVars>
      </dgm:prSet>
      <dgm:spPr/>
      <dgm:t>
        <a:bodyPr/>
        <a:lstStyle/>
        <a:p>
          <a:endParaRPr lang="en-US"/>
        </a:p>
      </dgm:t>
    </dgm:pt>
    <dgm:pt modelId="{C2F15F2F-8534-46B1-89D7-A65E9CCBC2AC}" type="pres">
      <dgm:prSet presAssocID="{D0E07BE8-A95F-4DFC-AAEA-AB3484C68C63}" presName="parTrans" presStyleLbl="sibTrans2D1" presStyleIdx="3" presStyleCnt="5"/>
      <dgm:spPr/>
      <dgm:t>
        <a:bodyPr/>
        <a:lstStyle/>
        <a:p>
          <a:endParaRPr lang="en-US"/>
        </a:p>
      </dgm:t>
    </dgm:pt>
    <dgm:pt modelId="{06755D3A-0B6F-4F19-B458-B2EFDC9BA69A}" type="pres">
      <dgm:prSet presAssocID="{D0E07BE8-A95F-4DFC-AAEA-AB3484C68C63}" presName="connectorText" presStyleLbl="sibTrans2D1" presStyleIdx="3" presStyleCnt="5"/>
      <dgm:spPr/>
      <dgm:t>
        <a:bodyPr/>
        <a:lstStyle/>
        <a:p>
          <a:endParaRPr lang="en-US"/>
        </a:p>
      </dgm:t>
    </dgm:pt>
    <dgm:pt modelId="{4988FB7F-CAAE-4C01-B59B-B54C44355824}" type="pres">
      <dgm:prSet presAssocID="{B8301FE9-C1E8-4B79-9F23-368B54E6F48B}" presName="node" presStyleLbl="node1" presStyleIdx="3" presStyleCnt="5" custRadScaleRad="112918">
        <dgm:presLayoutVars>
          <dgm:bulletEnabled val="1"/>
        </dgm:presLayoutVars>
      </dgm:prSet>
      <dgm:spPr/>
      <dgm:t>
        <a:bodyPr/>
        <a:lstStyle/>
        <a:p>
          <a:endParaRPr lang="en-US"/>
        </a:p>
      </dgm:t>
    </dgm:pt>
    <dgm:pt modelId="{A8FD734C-51D5-4C9F-AF3F-BEE295B694F1}" type="pres">
      <dgm:prSet presAssocID="{E623F189-AFBC-4407-9CCA-2258E72A3748}" presName="parTrans" presStyleLbl="sibTrans2D1" presStyleIdx="4" presStyleCnt="5"/>
      <dgm:spPr/>
      <dgm:t>
        <a:bodyPr/>
        <a:lstStyle/>
        <a:p>
          <a:endParaRPr lang="en-US"/>
        </a:p>
      </dgm:t>
    </dgm:pt>
    <dgm:pt modelId="{CA94B7E6-22C7-4770-8574-1304E80D580B}" type="pres">
      <dgm:prSet presAssocID="{E623F189-AFBC-4407-9CCA-2258E72A3748}" presName="connectorText" presStyleLbl="sibTrans2D1" presStyleIdx="4" presStyleCnt="5"/>
      <dgm:spPr/>
      <dgm:t>
        <a:bodyPr/>
        <a:lstStyle/>
        <a:p>
          <a:endParaRPr lang="en-US"/>
        </a:p>
      </dgm:t>
    </dgm:pt>
    <dgm:pt modelId="{FF589C7C-BAA4-4C81-A59B-10E075296282}" type="pres">
      <dgm:prSet presAssocID="{7125F496-5D52-410F-9371-88B609D7DA1A}" presName="node" presStyleLbl="node1" presStyleIdx="4" presStyleCnt="5" custRadScaleRad="127129" custRadScaleInc="647">
        <dgm:presLayoutVars>
          <dgm:bulletEnabled val="1"/>
        </dgm:presLayoutVars>
      </dgm:prSet>
      <dgm:spPr/>
      <dgm:t>
        <a:bodyPr/>
        <a:lstStyle/>
        <a:p>
          <a:endParaRPr lang="en-US"/>
        </a:p>
      </dgm:t>
    </dgm:pt>
  </dgm:ptLst>
  <dgm:cxnLst>
    <dgm:cxn modelId="{0B5A3BB4-C77E-4215-8FBB-D9B283D8FFC3}" type="presOf" srcId="{147E8EDB-6325-497C-AF1B-A1244ED3D97C}" destId="{667ABBCE-1F6B-4E10-9832-F2AC0A71B4B0}" srcOrd="0" destOrd="0" presId="urn:microsoft.com/office/officeart/2005/8/layout/radial5"/>
    <dgm:cxn modelId="{83BDE63A-239E-4F90-B76C-F5EC855C35A0}" type="presOf" srcId="{BC87E0CF-7CEE-42E3-8D05-E2B2E8151922}" destId="{9A2BD2CA-222F-471E-A38F-12EC12DAEADF}" srcOrd="0" destOrd="0" presId="urn:microsoft.com/office/officeart/2005/8/layout/radial5"/>
    <dgm:cxn modelId="{BA934DA6-0F1E-48FF-9334-ADAB6F2C1590}" type="presOf" srcId="{4B3A95D7-CD85-484B-8556-55F3703C54AA}" destId="{FAA87F60-46AD-4D58-B935-95D33C2BC1E9}" srcOrd="0" destOrd="0" presId="urn:microsoft.com/office/officeart/2005/8/layout/radial5"/>
    <dgm:cxn modelId="{C268FEF5-0D50-46FB-8487-50945DDE714D}" type="presOf" srcId="{E623F189-AFBC-4407-9CCA-2258E72A3748}" destId="{CA94B7E6-22C7-4770-8574-1304E80D580B}" srcOrd="1" destOrd="0" presId="urn:microsoft.com/office/officeart/2005/8/layout/radial5"/>
    <dgm:cxn modelId="{505D792B-4B24-4B9E-A4DF-E7BDD7E1E679}" type="presOf" srcId="{2982DCA4-2D4B-412D-8D65-C7FAF7BE4E3A}" destId="{AF78184F-B632-4DF7-ADDE-328319E5F22F}" srcOrd="0" destOrd="0" presId="urn:microsoft.com/office/officeart/2005/8/layout/radial5"/>
    <dgm:cxn modelId="{402F0614-D95A-4BFE-97A0-859073C6EB77}" srcId="{147E8EDB-6325-497C-AF1B-A1244ED3D97C}" destId="{14B7CFB3-1FD9-4B85-8F6E-6499B9DB41BA}" srcOrd="0" destOrd="0" parTransId="{D6DADA2E-2617-4A0F-8B58-0CA6008F45B4}" sibTransId="{496CE119-448E-40AC-A652-E1C5996F5254}"/>
    <dgm:cxn modelId="{63A825C9-AA7A-42EC-A547-3BBF7C012691}" type="presOf" srcId="{BC87E0CF-7CEE-42E3-8D05-E2B2E8151922}" destId="{2378C97E-A34F-4536-A848-70BBB7552D13}" srcOrd="1" destOrd="0" presId="urn:microsoft.com/office/officeart/2005/8/layout/radial5"/>
    <dgm:cxn modelId="{B9940C29-F288-4257-A51B-01CFEDB8C758}" type="presOf" srcId="{0FBB6C9E-336C-4F02-A599-1EF80385F93B}" destId="{D5C73F10-FC5C-432C-82A8-03D205EBEB99}" srcOrd="0" destOrd="0" presId="urn:microsoft.com/office/officeart/2005/8/layout/radial5"/>
    <dgm:cxn modelId="{B5D5A25F-A104-43ED-9B58-E9B17A471CB1}" type="presOf" srcId="{E623F189-AFBC-4407-9CCA-2258E72A3748}" destId="{A8FD734C-51D5-4C9F-AF3F-BEE295B694F1}" srcOrd="0" destOrd="0" presId="urn:microsoft.com/office/officeart/2005/8/layout/radial5"/>
    <dgm:cxn modelId="{A803C413-5292-4C98-85E9-80E261AB74B5}" type="presOf" srcId="{B8301FE9-C1E8-4B79-9F23-368B54E6F48B}" destId="{4988FB7F-CAAE-4C01-B59B-B54C44355824}" srcOrd="0" destOrd="0" presId="urn:microsoft.com/office/officeart/2005/8/layout/radial5"/>
    <dgm:cxn modelId="{34C0F01F-ACA1-41AF-AB06-D6594B11C312}" srcId="{14B7CFB3-1FD9-4B85-8F6E-6499B9DB41BA}" destId="{7125F496-5D52-410F-9371-88B609D7DA1A}" srcOrd="4" destOrd="0" parTransId="{E623F189-AFBC-4407-9CCA-2258E72A3748}" sibTransId="{63C47A3E-FB42-47E2-A0CA-67ADF2D0731E}"/>
    <dgm:cxn modelId="{63447CFB-5829-47D7-B718-BEF08EBA68C2}" srcId="{14B7CFB3-1FD9-4B85-8F6E-6499B9DB41BA}" destId="{4B3A95D7-CD85-484B-8556-55F3703C54AA}" srcOrd="2" destOrd="0" parTransId="{E80EC3D0-D5B4-4270-97C5-CE678984026D}" sibTransId="{B726EA2B-0807-4AEF-A6D1-EAEDCAA7EC30}"/>
    <dgm:cxn modelId="{C3AAFBD0-AF6A-4E97-915C-C85AA75B21E2}" type="presOf" srcId="{D0E07BE8-A95F-4DFC-AAEA-AB3484C68C63}" destId="{C2F15F2F-8534-46B1-89D7-A65E9CCBC2AC}" srcOrd="0" destOrd="0" presId="urn:microsoft.com/office/officeart/2005/8/layout/radial5"/>
    <dgm:cxn modelId="{892DFA9E-980F-4167-8A82-72D8894E0186}" srcId="{14B7CFB3-1FD9-4B85-8F6E-6499B9DB41BA}" destId="{2982DCA4-2D4B-412D-8D65-C7FAF7BE4E3A}" srcOrd="0" destOrd="0" parTransId="{BC87E0CF-7CEE-42E3-8D05-E2B2E8151922}" sibTransId="{FFFD7A0E-7E02-4CEB-96AC-7AD67665A1C4}"/>
    <dgm:cxn modelId="{50C8E8A2-94D3-4B39-B8FB-72B5129CF1F9}" type="presOf" srcId="{D0E07BE8-A95F-4DFC-AAEA-AB3484C68C63}" destId="{06755D3A-0B6F-4F19-B458-B2EFDC9BA69A}" srcOrd="1" destOrd="0" presId="urn:microsoft.com/office/officeart/2005/8/layout/radial5"/>
    <dgm:cxn modelId="{C17157B3-0EFB-4BF6-91E6-4603262ACB5F}" type="presOf" srcId="{7125F496-5D52-410F-9371-88B609D7DA1A}" destId="{FF589C7C-BAA4-4C81-A59B-10E075296282}" srcOrd="0" destOrd="0" presId="urn:microsoft.com/office/officeart/2005/8/layout/radial5"/>
    <dgm:cxn modelId="{9A6C8C30-F358-4459-BAD7-1100910B01C6}" type="presOf" srcId="{A86220BE-B1B3-4D09-9EB9-D10EF1742DE7}" destId="{D1BA2AB6-5003-43B5-AA1B-D08C0AE41FFA}" srcOrd="0" destOrd="0" presId="urn:microsoft.com/office/officeart/2005/8/layout/radial5"/>
    <dgm:cxn modelId="{A4A2042A-9275-4A38-B26F-7BDBB6A8E5E5}" srcId="{14B7CFB3-1FD9-4B85-8F6E-6499B9DB41BA}" destId="{B8301FE9-C1E8-4B79-9F23-368B54E6F48B}" srcOrd="3" destOrd="0" parTransId="{D0E07BE8-A95F-4DFC-AAEA-AB3484C68C63}" sibTransId="{881F9585-B641-4464-B7E3-A01741408B0E}"/>
    <dgm:cxn modelId="{2DDFF487-0C87-4580-AE11-608BDD5F5A4E}" srcId="{14B7CFB3-1FD9-4B85-8F6E-6499B9DB41BA}" destId="{0FBB6C9E-336C-4F02-A599-1EF80385F93B}" srcOrd="1" destOrd="0" parTransId="{A86220BE-B1B3-4D09-9EB9-D10EF1742DE7}" sibTransId="{75CE6C3B-A6E8-4889-B1AC-3F98DAF69C44}"/>
    <dgm:cxn modelId="{02B20577-A2F7-413E-B0BD-00B107621B89}" type="presOf" srcId="{E80EC3D0-D5B4-4270-97C5-CE678984026D}" destId="{A80CD12C-06BC-4424-AC28-08FA6441BBC2}" srcOrd="0" destOrd="0" presId="urn:microsoft.com/office/officeart/2005/8/layout/radial5"/>
    <dgm:cxn modelId="{3624D791-E98E-45F8-AD4B-81E5D356900B}" type="presOf" srcId="{E80EC3D0-D5B4-4270-97C5-CE678984026D}" destId="{FF2B2294-A168-4948-B73B-CB64FEE6ABD3}" srcOrd="1" destOrd="0" presId="urn:microsoft.com/office/officeart/2005/8/layout/radial5"/>
    <dgm:cxn modelId="{E7CF6CD8-E65C-46F0-8BF7-27F9DADE5DBF}" type="presOf" srcId="{14B7CFB3-1FD9-4B85-8F6E-6499B9DB41BA}" destId="{5E8E75E8-8734-4EEE-BF7C-452A7F0AAFC7}" srcOrd="0" destOrd="0" presId="urn:microsoft.com/office/officeart/2005/8/layout/radial5"/>
    <dgm:cxn modelId="{7267AAB4-6F67-4256-AF7A-126F36A859EF}" type="presOf" srcId="{A86220BE-B1B3-4D09-9EB9-D10EF1742DE7}" destId="{32A2764F-CCA5-456B-A7B0-682E6B50EC9F}" srcOrd="1" destOrd="0" presId="urn:microsoft.com/office/officeart/2005/8/layout/radial5"/>
    <dgm:cxn modelId="{0302434B-793B-4E1A-9444-C549B95687EB}" type="presParOf" srcId="{667ABBCE-1F6B-4E10-9832-F2AC0A71B4B0}" destId="{5E8E75E8-8734-4EEE-BF7C-452A7F0AAFC7}" srcOrd="0" destOrd="0" presId="urn:microsoft.com/office/officeart/2005/8/layout/radial5"/>
    <dgm:cxn modelId="{DB3A4B14-D781-493C-9463-38AE0D5C9953}" type="presParOf" srcId="{667ABBCE-1F6B-4E10-9832-F2AC0A71B4B0}" destId="{9A2BD2CA-222F-471E-A38F-12EC12DAEADF}" srcOrd="1" destOrd="0" presId="urn:microsoft.com/office/officeart/2005/8/layout/radial5"/>
    <dgm:cxn modelId="{D7A407BB-CE88-48AB-93F0-2831D4A839A7}" type="presParOf" srcId="{9A2BD2CA-222F-471E-A38F-12EC12DAEADF}" destId="{2378C97E-A34F-4536-A848-70BBB7552D13}" srcOrd="0" destOrd="0" presId="urn:microsoft.com/office/officeart/2005/8/layout/radial5"/>
    <dgm:cxn modelId="{FC1B5516-4DE3-4E62-882D-35C517A93D05}" type="presParOf" srcId="{667ABBCE-1F6B-4E10-9832-F2AC0A71B4B0}" destId="{AF78184F-B632-4DF7-ADDE-328319E5F22F}" srcOrd="2" destOrd="0" presId="urn:microsoft.com/office/officeart/2005/8/layout/radial5"/>
    <dgm:cxn modelId="{BF8FE5D3-82CB-467A-BE20-761ADB3EB940}" type="presParOf" srcId="{667ABBCE-1F6B-4E10-9832-F2AC0A71B4B0}" destId="{D1BA2AB6-5003-43B5-AA1B-D08C0AE41FFA}" srcOrd="3" destOrd="0" presId="urn:microsoft.com/office/officeart/2005/8/layout/radial5"/>
    <dgm:cxn modelId="{8B777392-8A08-4F94-8429-CD051992E2AA}" type="presParOf" srcId="{D1BA2AB6-5003-43B5-AA1B-D08C0AE41FFA}" destId="{32A2764F-CCA5-456B-A7B0-682E6B50EC9F}" srcOrd="0" destOrd="0" presId="urn:microsoft.com/office/officeart/2005/8/layout/radial5"/>
    <dgm:cxn modelId="{8A88FF1B-F471-4893-BEDC-152FEC43EABA}" type="presParOf" srcId="{667ABBCE-1F6B-4E10-9832-F2AC0A71B4B0}" destId="{D5C73F10-FC5C-432C-82A8-03D205EBEB99}" srcOrd="4" destOrd="0" presId="urn:microsoft.com/office/officeart/2005/8/layout/radial5"/>
    <dgm:cxn modelId="{EFC8D78A-58F7-4888-8ED0-7391E3532961}" type="presParOf" srcId="{667ABBCE-1F6B-4E10-9832-F2AC0A71B4B0}" destId="{A80CD12C-06BC-4424-AC28-08FA6441BBC2}" srcOrd="5" destOrd="0" presId="urn:microsoft.com/office/officeart/2005/8/layout/radial5"/>
    <dgm:cxn modelId="{572A923A-94D9-4A6E-8476-42281D90D6FB}" type="presParOf" srcId="{A80CD12C-06BC-4424-AC28-08FA6441BBC2}" destId="{FF2B2294-A168-4948-B73B-CB64FEE6ABD3}" srcOrd="0" destOrd="0" presId="urn:microsoft.com/office/officeart/2005/8/layout/radial5"/>
    <dgm:cxn modelId="{6EAD0C84-5851-48DB-8BAD-F33AA44B76C8}" type="presParOf" srcId="{667ABBCE-1F6B-4E10-9832-F2AC0A71B4B0}" destId="{FAA87F60-46AD-4D58-B935-95D33C2BC1E9}" srcOrd="6" destOrd="0" presId="urn:microsoft.com/office/officeart/2005/8/layout/radial5"/>
    <dgm:cxn modelId="{ED7A8410-0182-445A-AB24-F807C8CAEC0B}" type="presParOf" srcId="{667ABBCE-1F6B-4E10-9832-F2AC0A71B4B0}" destId="{C2F15F2F-8534-46B1-89D7-A65E9CCBC2AC}" srcOrd="7" destOrd="0" presId="urn:microsoft.com/office/officeart/2005/8/layout/radial5"/>
    <dgm:cxn modelId="{79DE854C-DA0A-4E61-8471-55CADC85D62E}" type="presParOf" srcId="{C2F15F2F-8534-46B1-89D7-A65E9CCBC2AC}" destId="{06755D3A-0B6F-4F19-B458-B2EFDC9BA69A}" srcOrd="0" destOrd="0" presId="urn:microsoft.com/office/officeart/2005/8/layout/radial5"/>
    <dgm:cxn modelId="{CE63A8B8-F2FF-4A47-ACF1-2C35305A45F8}" type="presParOf" srcId="{667ABBCE-1F6B-4E10-9832-F2AC0A71B4B0}" destId="{4988FB7F-CAAE-4C01-B59B-B54C44355824}" srcOrd="8" destOrd="0" presId="urn:microsoft.com/office/officeart/2005/8/layout/radial5"/>
    <dgm:cxn modelId="{F9836C5B-1B53-4522-AE4B-A11FD6D1B6FA}" type="presParOf" srcId="{667ABBCE-1F6B-4E10-9832-F2AC0A71B4B0}" destId="{A8FD734C-51D5-4C9F-AF3F-BEE295B694F1}" srcOrd="9" destOrd="0" presId="urn:microsoft.com/office/officeart/2005/8/layout/radial5"/>
    <dgm:cxn modelId="{CFF473B2-E36E-4878-850F-443D454BC1AA}" type="presParOf" srcId="{A8FD734C-51D5-4C9F-AF3F-BEE295B694F1}" destId="{CA94B7E6-22C7-4770-8574-1304E80D580B}" srcOrd="0" destOrd="0" presId="urn:microsoft.com/office/officeart/2005/8/layout/radial5"/>
    <dgm:cxn modelId="{77D5D9E2-2C75-4FA5-8216-84E0B56F9F67}" type="presParOf" srcId="{667ABBCE-1F6B-4E10-9832-F2AC0A71B4B0}" destId="{FF589C7C-BAA4-4C81-A59B-10E075296282}"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E75E8-8734-4EEE-BF7C-452A7F0AAFC7}">
      <dsp:nvSpPr>
        <dsp:cNvPr id="0" name=""/>
        <dsp:cNvSpPr/>
      </dsp:nvSpPr>
      <dsp:spPr>
        <a:xfrm>
          <a:off x="3153460" y="2360791"/>
          <a:ext cx="2862101" cy="2654752"/>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err="1" smtClean="0"/>
            <a:t>Triệu</a:t>
          </a:r>
          <a:r>
            <a:rPr lang="en-US" sz="4100" kern="1200" dirty="0" smtClean="0"/>
            <a:t> chứng </a:t>
          </a:r>
          <a:r>
            <a:rPr lang="en-US" sz="4100" kern="1200" dirty="0" err="1" smtClean="0"/>
            <a:t>nặng</a:t>
          </a:r>
          <a:endParaRPr lang="en-US" sz="4100" kern="1200" dirty="0"/>
        </a:p>
      </dsp:txBody>
      <dsp:txXfrm>
        <a:off x="3572605" y="2749570"/>
        <a:ext cx="2023811" cy="1877194"/>
      </dsp:txXfrm>
    </dsp:sp>
    <dsp:sp modelId="{9A2BD2CA-222F-471E-A38F-12EC12DAEADF}">
      <dsp:nvSpPr>
        <dsp:cNvPr id="0" name=""/>
        <dsp:cNvSpPr/>
      </dsp:nvSpPr>
      <dsp:spPr>
        <a:xfrm rot="16200000">
          <a:off x="4472677" y="1826557"/>
          <a:ext cx="223667" cy="65911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4506227" y="1991929"/>
        <a:ext cx="156567" cy="395468"/>
      </dsp:txXfrm>
    </dsp:sp>
    <dsp:sp modelId="{AF78184F-B632-4DF7-ADDE-328319E5F22F}">
      <dsp:nvSpPr>
        <dsp:cNvPr id="0" name=""/>
        <dsp:cNvSpPr/>
      </dsp:nvSpPr>
      <dsp:spPr>
        <a:xfrm>
          <a:off x="3615227" y="209"/>
          <a:ext cx="1938567" cy="193856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Da, </a:t>
          </a:r>
          <a:r>
            <a:rPr lang="en-US" sz="3200" kern="1200" dirty="0" err="1" smtClean="0"/>
            <a:t>niêm</a:t>
          </a:r>
          <a:r>
            <a:rPr lang="en-US" sz="3200" kern="1200" dirty="0" smtClean="0"/>
            <a:t> </a:t>
          </a:r>
          <a:r>
            <a:rPr lang="en-US" sz="3200" kern="1200" dirty="0" err="1" smtClean="0"/>
            <a:t>mạc</a:t>
          </a:r>
          <a:endParaRPr lang="en-US" sz="3200" kern="1200" dirty="0"/>
        </a:p>
      </dsp:txBody>
      <dsp:txXfrm>
        <a:off x="3899124" y="284106"/>
        <a:ext cx="1370773" cy="1370773"/>
      </dsp:txXfrm>
    </dsp:sp>
    <dsp:sp modelId="{D1BA2AB6-5003-43B5-AA1B-D08C0AE41FFA}">
      <dsp:nvSpPr>
        <dsp:cNvPr id="0" name=""/>
        <dsp:cNvSpPr/>
      </dsp:nvSpPr>
      <dsp:spPr>
        <a:xfrm rot="20533975">
          <a:off x="6145938" y="2768213"/>
          <a:ext cx="562161" cy="65911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6149960" y="2925766"/>
        <a:ext cx="393513" cy="395468"/>
      </dsp:txXfrm>
    </dsp:sp>
    <dsp:sp modelId="{D5C73F10-FC5C-432C-82A8-03D205EBEB99}">
      <dsp:nvSpPr>
        <dsp:cNvPr id="0" name=""/>
        <dsp:cNvSpPr/>
      </dsp:nvSpPr>
      <dsp:spPr>
        <a:xfrm>
          <a:off x="6900986" y="1666023"/>
          <a:ext cx="1938567" cy="193856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Tim </a:t>
          </a:r>
          <a:r>
            <a:rPr lang="en-US" sz="3200" kern="1200" dirty="0" err="1" smtClean="0"/>
            <a:t>mạch</a:t>
          </a:r>
          <a:endParaRPr lang="en-US" sz="3200" kern="1200" dirty="0"/>
        </a:p>
      </dsp:txBody>
      <dsp:txXfrm>
        <a:off x="7184883" y="1949920"/>
        <a:ext cx="1370773" cy="1370773"/>
      </dsp:txXfrm>
    </dsp:sp>
    <dsp:sp modelId="{A80CD12C-06BC-4424-AC28-08FA6441BBC2}">
      <dsp:nvSpPr>
        <dsp:cNvPr id="0" name=""/>
        <dsp:cNvSpPr/>
      </dsp:nvSpPr>
      <dsp:spPr>
        <a:xfrm rot="3240000">
          <a:off x="5391965" y="4610090"/>
          <a:ext cx="203597" cy="65911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5404554" y="4717205"/>
        <a:ext cx="142518" cy="395468"/>
      </dsp:txXfrm>
    </dsp:sp>
    <dsp:sp modelId="{FAA87F60-46AD-4D58-B935-95D33C2BC1E9}">
      <dsp:nvSpPr>
        <dsp:cNvPr id="0" name=""/>
        <dsp:cNvSpPr/>
      </dsp:nvSpPr>
      <dsp:spPr>
        <a:xfrm>
          <a:off x="5210495" y="4914581"/>
          <a:ext cx="1938567" cy="193856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smtClean="0"/>
            <a:t>Hô</a:t>
          </a:r>
          <a:r>
            <a:rPr lang="en-US" sz="3200" kern="1200" dirty="0" smtClean="0"/>
            <a:t> </a:t>
          </a:r>
          <a:r>
            <a:rPr lang="en-US" sz="3200" kern="1200" dirty="0" err="1" smtClean="0"/>
            <a:t>Hấp</a:t>
          </a:r>
          <a:endParaRPr lang="en-US" sz="3200" kern="1200" dirty="0"/>
        </a:p>
      </dsp:txBody>
      <dsp:txXfrm>
        <a:off x="5494392" y="5198478"/>
        <a:ext cx="1370773" cy="1370773"/>
      </dsp:txXfrm>
    </dsp:sp>
    <dsp:sp modelId="{C2F15F2F-8534-46B1-89D7-A65E9CCBC2AC}">
      <dsp:nvSpPr>
        <dsp:cNvPr id="0" name=""/>
        <dsp:cNvSpPr/>
      </dsp:nvSpPr>
      <dsp:spPr>
        <a:xfrm rot="7758203">
          <a:off x="3428252" y="4606552"/>
          <a:ext cx="269412" cy="65911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3494262" y="4707103"/>
        <a:ext cx="188588" cy="395468"/>
      </dsp:txXfrm>
    </dsp:sp>
    <dsp:sp modelId="{4988FB7F-CAAE-4C01-B59B-B54C44355824}">
      <dsp:nvSpPr>
        <dsp:cNvPr id="0" name=""/>
        <dsp:cNvSpPr/>
      </dsp:nvSpPr>
      <dsp:spPr>
        <a:xfrm>
          <a:off x="1813881" y="4919432"/>
          <a:ext cx="1938567" cy="193856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Thần kinh</a:t>
          </a:r>
          <a:endParaRPr lang="en-US" sz="3200" kern="1200" dirty="0"/>
        </a:p>
      </dsp:txBody>
      <dsp:txXfrm>
        <a:off x="2097778" y="5203329"/>
        <a:ext cx="1370773" cy="1370773"/>
      </dsp:txXfrm>
    </dsp:sp>
    <dsp:sp modelId="{A8FD734C-51D5-4C9F-AF3F-BEE295B694F1}">
      <dsp:nvSpPr>
        <dsp:cNvPr id="0" name=""/>
        <dsp:cNvSpPr/>
      </dsp:nvSpPr>
      <dsp:spPr>
        <a:xfrm rot="11893975">
          <a:off x="2465905" y="2753340"/>
          <a:ext cx="562448" cy="659112"/>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2630403" y="2911559"/>
        <a:ext cx="393714" cy="395468"/>
      </dsp:txXfrm>
    </dsp:sp>
    <dsp:sp modelId="{FF589C7C-BAA4-4C81-A59B-10E075296282}">
      <dsp:nvSpPr>
        <dsp:cNvPr id="0" name=""/>
        <dsp:cNvSpPr/>
      </dsp:nvSpPr>
      <dsp:spPr>
        <a:xfrm>
          <a:off x="338136" y="1639343"/>
          <a:ext cx="1938567" cy="1938567"/>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smtClean="0"/>
            <a:t>Tiêu</a:t>
          </a:r>
          <a:r>
            <a:rPr lang="en-US" sz="3200" kern="1200" dirty="0" smtClean="0"/>
            <a:t> </a:t>
          </a:r>
          <a:r>
            <a:rPr lang="en-US" sz="3200" kern="1200" dirty="0" err="1" smtClean="0"/>
            <a:t>hóa</a:t>
          </a:r>
          <a:endParaRPr lang="en-US" sz="3200" kern="1200" dirty="0"/>
        </a:p>
      </dsp:txBody>
      <dsp:txXfrm>
        <a:off x="622033" y="1923240"/>
        <a:ext cx="1370773" cy="137077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8/9/2016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8/9/2016</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8</a:t>
            </a:fld>
            <a:endParaRPr lang="en-US"/>
          </a:p>
        </p:txBody>
      </p:sp>
    </p:spTree>
    <p:extLst>
      <p:ext uri="{BB962C8B-B14F-4D97-AF65-F5344CB8AC3E}">
        <p14:creationId xmlns:p14="http://schemas.microsoft.com/office/powerpoint/2010/main" val="259972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9</a:t>
            </a:fld>
            <a:endParaRPr lang="en-US"/>
          </a:p>
        </p:txBody>
      </p:sp>
    </p:spTree>
    <p:extLst>
      <p:ext uri="{BB962C8B-B14F-4D97-AF65-F5344CB8AC3E}">
        <p14:creationId xmlns:p14="http://schemas.microsoft.com/office/powerpoint/2010/main" val="116581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15</a:t>
            </a:fld>
            <a:endParaRPr lang="en-US"/>
          </a:p>
        </p:txBody>
      </p:sp>
    </p:spTree>
    <p:extLst>
      <p:ext uri="{BB962C8B-B14F-4D97-AF65-F5344CB8AC3E}">
        <p14:creationId xmlns:p14="http://schemas.microsoft.com/office/powerpoint/2010/main" val="338525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16</a:t>
            </a:fld>
            <a:endParaRPr lang="en-US"/>
          </a:p>
        </p:txBody>
      </p:sp>
    </p:spTree>
    <p:extLst>
      <p:ext uri="{BB962C8B-B14F-4D97-AF65-F5344CB8AC3E}">
        <p14:creationId xmlns:p14="http://schemas.microsoft.com/office/powerpoint/2010/main" val="113934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22</a:t>
            </a:fld>
            <a:endParaRPr lang="en-US"/>
          </a:p>
        </p:txBody>
      </p:sp>
    </p:spTree>
    <p:extLst>
      <p:ext uri="{BB962C8B-B14F-4D97-AF65-F5344CB8AC3E}">
        <p14:creationId xmlns:p14="http://schemas.microsoft.com/office/powerpoint/2010/main" val="2238564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EKG line"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1516" y="-1"/>
            <a:ext cx="5250103" cy="6858001"/>
          </a:xfrm>
          <a:prstGeom prst="rect">
            <a:avLst/>
          </a:prstGeom>
        </p:spPr>
      </p:pic>
      <p:sp>
        <p:nvSpPr>
          <p:cNvPr id="2" name="Title 1"/>
          <p:cNvSpPr>
            <a:spLocks noGrp="1"/>
          </p:cNvSpPr>
          <p:nvPr>
            <p:ph type="ctrTitle"/>
          </p:nvPr>
        </p:nvSpPr>
        <p:spPr>
          <a:xfrm>
            <a:off x="469669" y="1828800"/>
            <a:ext cx="3073631" cy="3177380"/>
          </a:xfrm>
        </p:spPr>
        <p:txBody>
          <a:bodyPr anchor="b">
            <a:normAutofit/>
          </a:bodyPr>
          <a:lstStyle>
            <a:lvl1pPr algn="l">
              <a:lnSpc>
                <a:spcPct val="80000"/>
              </a:lnSpc>
              <a:defRPr sz="405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669" y="5181600"/>
            <a:ext cx="3073631" cy="685800"/>
          </a:xfrm>
        </p:spPr>
        <p:txBody>
          <a:bodyPr>
            <a:normAutofit/>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8/9/2016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Vertical Title 1"/>
          <p:cNvSpPr>
            <a:spLocks noGrp="1"/>
          </p:cNvSpPr>
          <p:nvPr>
            <p:ph type="title" orient="vert"/>
          </p:nvPr>
        </p:nvSpPr>
        <p:spPr>
          <a:xfrm>
            <a:off x="7543800"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1"/>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8/9/2016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t>8/9/2016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405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1500" cap="all" baseline="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t>8/9/2016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010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4345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t>8/9/2016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t>8/9/2016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t>8/9/2016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Rectangle 8"/>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5724525" y="3200400"/>
            <a:ext cx="2949178" cy="1752600"/>
          </a:xfrm>
        </p:spPr>
        <p:txBody>
          <a:bodyPr anchor="b">
            <a:normAutofit/>
          </a:bodyPr>
          <a:lstStyle>
            <a:lvl1pPr>
              <a:defRPr sz="27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Rectangle 8"/>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5726430" y="3200400"/>
            <a:ext cx="2949178" cy="1752600"/>
          </a:xfrm>
        </p:spPr>
        <p:txBody>
          <a:bodyPr anchor="b">
            <a:normAutofit/>
          </a:bodyPr>
          <a:lstStyle>
            <a:lvl1pPr>
              <a:defRPr sz="2700"/>
            </a:lvl1pPr>
          </a:lstStyle>
          <a:p>
            <a:r>
              <a:rPr lang="en-US" smtClean="0"/>
              <a:t>Click to edit Master title style</a:t>
            </a:r>
            <a:endParaRPr/>
          </a:p>
        </p:txBody>
      </p:sp>
      <p:sp>
        <p:nvSpPr>
          <p:cNvPr id="3" name="Picture Placeholder 2"/>
          <p:cNvSpPr>
            <a:spLocks noGrp="1"/>
          </p:cNvSpPr>
          <p:nvPr>
            <p:ph type="pic" idx="1"/>
          </p:nvPr>
        </p:nvSpPr>
        <p:spPr>
          <a:xfrm>
            <a:off x="1" y="1"/>
            <a:ext cx="5256608" cy="6857999"/>
          </a:xfrm>
        </p:spPr>
        <p:txBody>
          <a:bodyPr tIns="4572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800100" y="99221"/>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0"/>
            <a:ext cx="6858000" cy="4572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800850" y="6481761"/>
            <a:ext cx="800100" cy="239715"/>
          </a:xfrm>
          <a:prstGeom prst="rect">
            <a:avLst/>
          </a:prstGeom>
        </p:spPr>
        <p:txBody>
          <a:bodyPr vert="horz" lIns="91440" tIns="45720" rIns="91440" bIns="45720" rtlCol="0" anchor="ctr"/>
          <a:lstStyle>
            <a:lvl1pPr algn="r">
              <a:defRPr sz="675">
                <a:solidFill>
                  <a:schemeClr val="tx1"/>
                </a:solidFill>
              </a:defRPr>
            </a:lvl1pPr>
          </a:lstStyle>
          <a:p>
            <a:fld id="{37CC0096-1860-4642-9CD2-0079EA5E7CD1}" type="datetimeFigureOut">
              <a:rPr lang="en-US"/>
              <a:pPr/>
              <a:t>8/9/2016</a:t>
            </a:fld>
            <a:endParaRPr/>
          </a:p>
        </p:txBody>
      </p:sp>
      <p:sp>
        <p:nvSpPr>
          <p:cNvPr id="5" name="Footer Placeholder 4"/>
          <p:cNvSpPr>
            <a:spLocks noGrp="1"/>
          </p:cNvSpPr>
          <p:nvPr>
            <p:ph type="ftr" sz="quarter" idx="3"/>
          </p:nvPr>
        </p:nvSpPr>
        <p:spPr>
          <a:xfrm>
            <a:off x="800100" y="6481761"/>
            <a:ext cx="5886450" cy="239715"/>
          </a:xfrm>
          <a:prstGeom prst="rect">
            <a:avLst/>
          </a:prstGeom>
        </p:spPr>
        <p:txBody>
          <a:bodyPr vert="horz" lIns="91440" tIns="45720" rIns="91440" bIns="45720" rtlCol="0" anchor="ctr"/>
          <a:lstStyle>
            <a:lvl1pPr algn="l">
              <a:defRPr sz="675">
                <a:solidFill>
                  <a:schemeClr val="tx1"/>
                </a:solidFill>
              </a:defRPr>
            </a:lvl1pPr>
          </a:lstStyle>
          <a:p>
            <a:endParaRPr/>
          </a:p>
        </p:txBody>
      </p:sp>
      <p:sp>
        <p:nvSpPr>
          <p:cNvPr id="6" name="Slide Number Placeholder 5"/>
          <p:cNvSpPr>
            <a:spLocks noGrp="1"/>
          </p:cNvSpPr>
          <p:nvPr>
            <p:ph type="sldNum" sz="quarter" idx="4"/>
          </p:nvPr>
        </p:nvSpPr>
        <p:spPr>
          <a:xfrm>
            <a:off x="7715250" y="6481761"/>
            <a:ext cx="628650" cy="239715"/>
          </a:xfrm>
          <a:prstGeom prst="rect">
            <a:avLst/>
          </a:prstGeom>
        </p:spPr>
        <p:txBody>
          <a:bodyPr vert="horz" lIns="91440" tIns="45720" rIns="91440" bIns="45720" rtlCol="0" anchor="ctr"/>
          <a:lstStyle>
            <a:lvl1pPr algn="r">
              <a:defRPr sz="675">
                <a:solidFill>
                  <a:schemeClr val="tx1"/>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tr&#7907;/6.pptx"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595" y="-40564"/>
            <a:ext cx="4103996" cy="1412131"/>
          </a:xfrm>
        </p:spPr>
        <p:txBody>
          <a:bodyPr>
            <a:noAutofit/>
          </a:bodyPr>
          <a:lstStyle/>
          <a:p>
            <a:pPr algn="ctr"/>
            <a:r>
              <a:rPr lang="vi-VN" sz="4000" dirty="0">
                <a:latin typeface="Times New Roman" panose="02020603050405020304" pitchFamily="18" charset="0"/>
                <a:cs typeface="Times New Roman" panose="02020603050405020304" pitchFamily="18" charset="0"/>
              </a:rPr>
              <a:t>Điều Dưỡng Cấp Cứu - Hồi Sức </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8613" y="2133600"/>
            <a:ext cx="3563772" cy="1586113"/>
          </a:xfrm>
        </p:spPr>
        <p:txBody>
          <a:bodyPr>
            <a:noAutofit/>
          </a:bodyPr>
          <a:lstStyle/>
          <a:p>
            <a:r>
              <a:rPr lang="en-US" sz="2000" b="1" u="sng" dirty="0" err="1" smtClean="0">
                <a:solidFill>
                  <a:schemeClr val="tx2">
                    <a:lumMod val="50000"/>
                  </a:schemeClr>
                </a:solidFill>
                <a:latin typeface="Times New Roman" panose="02020603050405020304" pitchFamily="18" charset="0"/>
                <a:cs typeface="Times New Roman" panose="02020603050405020304" pitchFamily="18" charset="0"/>
              </a:rPr>
              <a:t>Đề</a:t>
            </a:r>
            <a:r>
              <a:rPr lang="en-US" sz="2000" b="1" u="sng"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u="sng" dirty="0" err="1" smtClean="0">
                <a:solidFill>
                  <a:schemeClr val="tx2">
                    <a:lumMod val="50000"/>
                  </a:schemeClr>
                </a:solidFill>
                <a:latin typeface="Times New Roman" panose="02020603050405020304" pitchFamily="18" charset="0"/>
                <a:cs typeface="Times New Roman" panose="02020603050405020304" pitchFamily="18" charset="0"/>
              </a:rPr>
              <a:t>tài</a:t>
            </a:r>
            <a:r>
              <a:rPr lang="en-US" sz="2000" b="1" u="sng"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xử</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lý</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cấp</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cứu</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bệnh</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nhân</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sốc</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phản</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tx2">
                    <a:lumMod val="50000"/>
                  </a:schemeClr>
                </a:solidFill>
                <a:latin typeface="Times New Roman" panose="02020603050405020304" pitchFamily="18" charset="0"/>
                <a:cs typeface="Times New Roman" panose="02020603050405020304" pitchFamily="18" charset="0"/>
              </a:rPr>
              <a:t>vệ</a:t>
            </a:r>
            <a:endParaRPr lang="en-US" sz="20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21475" y="1655122"/>
            <a:ext cx="3714750" cy="30967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800"/>
              </a:spcBef>
              <a:buSzPct val="100000"/>
              <a:buFont typeface="Arial" pitchFamily="34" charset="0"/>
              <a:buNone/>
              <a:defRPr sz="2000" kern="1200" cap="all" baseline="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Arial"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9pPr>
          </a:lstStyle>
          <a:p>
            <a:r>
              <a:rPr lang="en-US" b="1" u="sng" dirty="0">
                <a:solidFill>
                  <a:schemeClr val="tx2">
                    <a:lumMod val="50000"/>
                  </a:schemeClr>
                </a:solidFill>
                <a:latin typeface="Times New Roman" panose="02020603050405020304" pitchFamily="18" charset="0"/>
                <a:cs typeface="Times New Roman" panose="02020603050405020304" pitchFamily="18" charset="0"/>
              </a:rPr>
              <a:t>GV</a:t>
            </a:r>
            <a:r>
              <a:rPr lang="en-US" b="1" dirty="0" smtClean="0">
                <a:solidFill>
                  <a:schemeClr val="tx2">
                    <a:lumMod val="50000"/>
                  </a:schemeClr>
                </a:solidFill>
                <a:latin typeface="Times New Roman" panose="02020603050405020304" pitchFamily="18" charset="0"/>
                <a:cs typeface="Times New Roman" panose="02020603050405020304" pitchFamily="18" charset="0"/>
              </a:rPr>
              <a:t>: Nguyễn Phúc </a:t>
            </a:r>
            <a:r>
              <a:rPr lang="en-US" b="1" dirty="0" err="1" smtClean="0">
                <a:solidFill>
                  <a:schemeClr val="tx2">
                    <a:lumMod val="50000"/>
                  </a:schemeClr>
                </a:solidFill>
                <a:latin typeface="Times New Roman" panose="02020603050405020304" pitchFamily="18" charset="0"/>
                <a:cs typeface="Times New Roman" panose="02020603050405020304" pitchFamily="18" charset="0"/>
              </a:rPr>
              <a:t>Học</a:t>
            </a: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0861" y="3072348"/>
            <a:ext cx="4055978" cy="3785652"/>
          </a:xfrm>
          <a:prstGeom prst="rect">
            <a:avLst/>
          </a:prstGeom>
          <a:noFill/>
        </p:spPr>
        <p:txBody>
          <a:bodyPr wrap="square" rtlCol="0">
            <a:spAutoFit/>
          </a:bodyPr>
          <a:lstStyle/>
          <a:p>
            <a:r>
              <a:rPr lang="en-US" sz="2000" b="1" u="sng" dirty="0">
                <a:solidFill>
                  <a:schemeClr val="tx2">
                    <a:lumMod val="50000"/>
                  </a:schemeClr>
                </a:solidFill>
                <a:latin typeface="Times New Roman" panose="02020603050405020304" pitchFamily="18" charset="0"/>
                <a:cs typeface="Times New Roman" panose="02020603050405020304" pitchFamily="18" charset="0"/>
              </a:rPr>
              <a:t>Thành </a:t>
            </a:r>
            <a:r>
              <a:rPr lang="en-US" sz="2000" b="1" u="sng" dirty="0" err="1">
                <a:solidFill>
                  <a:schemeClr val="tx2">
                    <a:lumMod val="50000"/>
                  </a:schemeClr>
                </a:solidFill>
                <a:latin typeface="Times New Roman" panose="02020603050405020304" pitchFamily="18" charset="0"/>
                <a:cs typeface="Times New Roman" panose="02020603050405020304" pitchFamily="18" charset="0"/>
              </a:rPr>
              <a:t>viên</a:t>
            </a:r>
            <a:r>
              <a:rPr lang="en-US" sz="2000" dirty="0">
                <a:solidFill>
                  <a:schemeClr val="tx2">
                    <a:lumMod val="50000"/>
                  </a:schemeClr>
                </a:solidFill>
                <a:latin typeface="Times New Roman" panose="02020603050405020304" pitchFamily="18" charset="0"/>
                <a:cs typeface="Times New Roman" panose="02020603050405020304" pitchFamily="18" charset="0"/>
              </a:rPr>
              <a:t>: </a:t>
            </a:r>
            <a:br>
              <a:rPr lang="en-US" sz="2000" dirty="0">
                <a:solidFill>
                  <a:schemeClr val="tx2">
                    <a:lumMod val="50000"/>
                  </a:schemeClr>
                </a:solidFill>
                <a:latin typeface="Times New Roman" panose="02020603050405020304" pitchFamily="18" charset="0"/>
                <a:cs typeface="Times New Roman" panose="02020603050405020304" pitchFamily="18" charset="0"/>
              </a:rPr>
            </a:br>
            <a:r>
              <a:rPr lang="en-US" sz="2000" dirty="0">
                <a:solidFill>
                  <a:schemeClr val="tx2">
                    <a:lumMod val="50000"/>
                  </a:schemeClr>
                </a:solidFill>
                <a:latin typeface="Times New Roman" panose="02020603050405020304" pitchFamily="18" charset="0"/>
                <a:cs typeface="Times New Roman" panose="02020603050405020304" pitchFamily="18" charset="0"/>
              </a:rPr>
              <a:t>	</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Huỳnh Quốc Đạt</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a:p>
            <a:r>
              <a:rPr lang="en-US" sz="2000" dirty="0" smtClean="0">
                <a:solidFill>
                  <a:schemeClr val="tx2">
                    <a:lumMod val="50000"/>
                  </a:schemeClr>
                </a:solidFill>
                <a:latin typeface="Times New Roman" panose="02020603050405020304" pitchFamily="18" charset="0"/>
                <a:cs typeface="Times New Roman" panose="02020603050405020304" pitchFamily="18" charset="0"/>
              </a:rPr>
              <a:t>	• Huỳnh Ngọc Lan</a:t>
            </a:r>
            <a:br>
              <a:rPr lang="en-US" sz="2000" dirty="0" smtClean="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Hồ</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Thu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Hương</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a:r>
            <a:br>
              <a:rPr lang="en-US" sz="2000" dirty="0" smtClean="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Nguyễn Cao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Nguyên</a:t>
            </a:r>
            <a:r>
              <a:rPr lang="en-US" sz="2000" dirty="0">
                <a:solidFill>
                  <a:schemeClr val="tx2">
                    <a:lumMod val="50000"/>
                  </a:schemeClr>
                </a:solidFill>
                <a:latin typeface="Times New Roman" panose="02020603050405020304" pitchFamily="18" charset="0"/>
                <a:cs typeface="Times New Roman" panose="02020603050405020304" pitchFamily="18" charset="0"/>
              </a:rPr>
              <a:t/>
            </a:r>
            <a:br>
              <a:rPr lang="en-US" sz="2000" dirty="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Đoàn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Thị</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Thanh Trúc</a:t>
            </a:r>
            <a:br>
              <a:rPr lang="en-US" sz="2000" dirty="0" smtClean="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Lê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Thị</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Bích Loan</a:t>
            </a:r>
            <a:br>
              <a:rPr lang="en-US" sz="2000" dirty="0" smtClean="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Nguyễn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Thị</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Hồng</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Hạnh</a:t>
            </a:r>
            <a:br>
              <a:rPr lang="en-US" sz="2000" dirty="0" smtClean="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Lê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Thị</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Hạ</a:t>
            </a:r>
            <a:r>
              <a:rPr lang="en-US" sz="2000" dirty="0">
                <a:solidFill>
                  <a:schemeClr val="tx2">
                    <a:lumMod val="50000"/>
                  </a:schemeClr>
                </a:solidFill>
                <a:latin typeface="Times New Roman" panose="02020603050405020304" pitchFamily="18" charset="0"/>
                <a:cs typeface="Times New Roman" panose="02020603050405020304" pitchFamily="18" charset="0"/>
              </a:rPr>
              <a:t/>
            </a:r>
            <a:br>
              <a:rPr lang="en-US" sz="2000" dirty="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Thái</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Bùi</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Quỳnh Như</a:t>
            </a:r>
            <a:br>
              <a:rPr lang="en-US" sz="2000" dirty="0" smtClean="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Nguyễn Hà Nhi</a:t>
            </a:r>
            <a:br>
              <a:rPr lang="en-US" sz="2000" dirty="0" smtClean="0">
                <a:solidFill>
                  <a:schemeClr val="tx2">
                    <a:lumMod val="50000"/>
                  </a:schemeClr>
                </a:solidFill>
                <a:latin typeface="Times New Roman" panose="02020603050405020304" pitchFamily="18" charset="0"/>
                <a:cs typeface="Times New Roman" panose="02020603050405020304" pitchFamily="18" charset="0"/>
              </a:rPr>
            </a:br>
            <a:r>
              <a:rPr lang="en-US" sz="2000" dirty="0" smtClean="0">
                <a:solidFill>
                  <a:schemeClr val="tx2">
                    <a:lumMod val="50000"/>
                  </a:schemeClr>
                </a:solidFill>
                <a:latin typeface="Times New Roman" panose="02020603050405020304" pitchFamily="18" charset="0"/>
                <a:cs typeface="Times New Roman" panose="02020603050405020304" pitchFamily="18" charset="0"/>
              </a:rPr>
              <a:t>	• Nguyễn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Thị</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Ngọc Huyền</a:t>
            </a:r>
          </a:p>
        </p:txBody>
      </p:sp>
      <p:pic>
        <p:nvPicPr>
          <p:cNvPr id="6" name="Picture 2" descr="http://cmu.duytan.edu.vn/Upload/Thumb/Logo_of_Duy_Tan_-_small_22_626_6335962274262667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396" y="0"/>
            <a:ext cx="15240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ết quả hình ảnh cho đại học duy t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396" y="0"/>
            <a:ext cx="882714"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00100" y="1828800"/>
            <a:ext cx="7848600" cy="4572001"/>
          </a:xfrm>
        </p:spPr>
        <p:txBody>
          <a:bodyPr>
            <a:noAutofit/>
          </a:bodyPr>
          <a:lstStyle/>
          <a:p>
            <a:pPr marL="0" indent="0">
              <a:buNone/>
            </a:pPr>
            <a:r>
              <a:rPr lang="en-US" sz="4000" b="1" dirty="0" err="1">
                <a:latin typeface="Times New Roman" panose="02020603050405020304" pitchFamily="18" charset="0"/>
                <a:cs typeface="Times New Roman" panose="02020603050405020304" pitchFamily="18" charset="0"/>
              </a:rPr>
              <a:t>Sốc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hai</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pha</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DN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endParaRPr lang="en-US" sz="3200" dirty="0" smtClean="0">
              <a:latin typeface="Times New Roman" panose="02020603050405020304" pitchFamily="18" charset="0"/>
              <a:cs typeface="Times New Roman" panose="02020603050405020304" pitchFamily="18" charset="0"/>
            </a:endParaRPr>
          </a:p>
          <a:p>
            <a:pPr lvl="0"/>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1-8h  </a:t>
            </a:r>
          </a:p>
          <a:p>
            <a:pPr lvl="0" fontAlgn="base"/>
            <a:r>
              <a:rPr lang="en-US" sz="3200" dirty="0" err="1">
                <a:latin typeface="Times New Roman" panose="02020603050405020304" pitchFamily="18" charset="0"/>
                <a:cs typeface="Times New Roman" panose="02020603050405020304" pitchFamily="18" charset="0"/>
              </a:rPr>
              <a:t>Tỷ</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20%,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ở BN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adrenalin </a:t>
            </a:r>
            <a:r>
              <a:rPr lang="en-US" sz="3200" dirty="0" err="1">
                <a:latin typeface="Times New Roman" panose="02020603050405020304" pitchFamily="18" charset="0"/>
                <a:cs typeface="Times New Roman" panose="02020603050405020304" pitchFamily="18" charset="0"/>
              </a:rPr>
              <a:t>sớm</a:t>
            </a:r>
            <a:r>
              <a:rPr lang="en-US" sz="3200" dirty="0">
                <a:latin typeface="Times New Roman" panose="02020603050405020304" pitchFamily="18" charset="0"/>
                <a:cs typeface="Times New Roman" panose="02020603050405020304" pitchFamily="18" charset="0"/>
              </a:rPr>
              <a:t> </a:t>
            </a:r>
          </a:p>
          <a:p>
            <a:pPr lvl="0" fontAlgn="base"/>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5-32h </a:t>
            </a:r>
          </a:p>
          <a:p>
            <a:pPr lvl="0"/>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muộn</a:t>
            </a:r>
            <a:r>
              <a:rPr lang="en-US" sz="3200" dirty="0">
                <a:latin typeface="Times New Roman" panose="02020603050405020304" pitchFamily="18" charset="0"/>
                <a:cs typeface="Times New Roman" panose="02020603050405020304" pitchFamily="18" charset="0"/>
              </a:rPr>
              <a:t> </a:t>
            </a:r>
          </a:p>
          <a:p>
            <a:endParaRPr lang="en-US" sz="3200" dirty="0" smtClean="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952500" y="251621"/>
            <a:ext cx="75438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ctr"/>
            <a:r>
              <a:rPr lang="en-US" sz="5400" b="1" smtClean="0">
                <a:latin typeface="Times New Roman" panose="02020603050405020304" pitchFamily="18" charset="0"/>
                <a:cs typeface="Times New Roman" panose="02020603050405020304" pitchFamily="18" charset="0"/>
              </a:rPr>
              <a:t>CƠ CHẾ BỆNH SINH</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30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3104" y="152400"/>
            <a:ext cx="6362700" cy="1325563"/>
          </a:xfrm>
        </p:spPr>
        <p:txBody>
          <a:bodyPr vert="horz" lIns="68580" tIns="34290" rIns="68580" bIns="34290" rtlCol="0" anchor="b">
            <a:noAutofit/>
          </a:bodyPr>
          <a:lstStyle/>
          <a:p>
            <a:pPr lvl="0" algn="ctr"/>
            <a:r>
              <a:rPr lang="en-US" sz="4400" b="1" dirty="0" smtClean="0">
                <a:latin typeface="Times New Roman" panose="02020603050405020304" pitchFamily="18" charset="0"/>
                <a:cs typeface="Times New Roman" panose="02020603050405020304" pitchFamily="18" charset="0"/>
              </a:rPr>
              <a:t>ĐẶC ĐIỂM LÂM SÀNG &amp; DIỄN BIẾN</a:t>
            </a:r>
            <a:endParaRPr lang="en-US" sz="4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1668" y="1551540"/>
            <a:ext cx="4102786" cy="2246769"/>
          </a:xfrm>
          <a:prstGeom prst="rect">
            <a:avLst/>
          </a:prstGeom>
          <a:noFill/>
        </p:spPr>
        <p:txBody>
          <a:bodyPr wrap="square" rtlCol="0">
            <a:spAutoFit/>
          </a:bodyPr>
          <a:lstStyle/>
          <a:p>
            <a:r>
              <a:rPr lang="en-US" sz="2800" b="1" i="1" dirty="0" smtClean="0">
                <a:solidFill>
                  <a:srgbClr val="343434"/>
                </a:solidFill>
                <a:latin typeface="Times New Roman" panose="02020603050405020304" pitchFamily="18" charset="0"/>
                <a:cs typeface="Times New Roman" panose="02020603050405020304" pitchFamily="18" charset="0"/>
              </a:rPr>
              <a:t>• </a:t>
            </a:r>
            <a:r>
              <a:rPr lang="en-US" sz="2800" b="1" i="1" dirty="0" err="1" smtClean="0">
                <a:solidFill>
                  <a:srgbClr val="343434"/>
                </a:solidFill>
                <a:latin typeface="Times New Roman" panose="02020603050405020304" pitchFamily="18" charset="0"/>
                <a:cs typeface="Times New Roman" panose="02020603050405020304" pitchFamily="18" charset="0"/>
              </a:rPr>
              <a:t>Triệu</a:t>
            </a:r>
            <a:r>
              <a:rPr lang="en-US" sz="2800" b="1" i="1" dirty="0" smtClean="0">
                <a:solidFill>
                  <a:srgbClr val="343434"/>
                </a:solidFill>
                <a:latin typeface="Times New Roman" panose="02020603050405020304" pitchFamily="18" charset="0"/>
                <a:cs typeface="Times New Roman" panose="02020603050405020304" pitchFamily="18" charset="0"/>
              </a:rPr>
              <a:t> chứng </a:t>
            </a:r>
            <a:r>
              <a:rPr lang="en-US" sz="2800" b="1" i="1" dirty="0" err="1" smtClean="0">
                <a:solidFill>
                  <a:srgbClr val="343434"/>
                </a:solidFill>
                <a:latin typeface="Times New Roman" panose="02020603050405020304" pitchFamily="18" charset="0"/>
                <a:cs typeface="Times New Roman" panose="02020603050405020304" pitchFamily="18" charset="0"/>
              </a:rPr>
              <a:t>lâm</a:t>
            </a:r>
            <a:r>
              <a:rPr lang="en-US" sz="2800" b="1" i="1" dirty="0" smtClean="0">
                <a:solidFill>
                  <a:srgbClr val="343434"/>
                </a:solidFill>
                <a:latin typeface="Times New Roman" panose="02020603050405020304" pitchFamily="18" charset="0"/>
                <a:cs typeface="Times New Roman" panose="02020603050405020304" pitchFamily="18" charset="0"/>
              </a:rPr>
              <a:t> </a:t>
            </a:r>
            <a:r>
              <a:rPr lang="en-US" sz="2800" b="1" i="1" dirty="0" err="1" smtClean="0">
                <a:solidFill>
                  <a:srgbClr val="343434"/>
                </a:solidFill>
                <a:latin typeface="Times New Roman" panose="02020603050405020304" pitchFamily="18" charset="0"/>
                <a:cs typeface="Times New Roman" panose="02020603050405020304" pitchFamily="18" charset="0"/>
              </a:rPr>
              <a:t>sàng</a:t>
            </a:r>
            <a:r>
              <a:rPr lang="en-US" sz="2800" b="1" i="1" dirty="0" smtClean="0">
                <a:solidFill>
                  <a:srgbClr val="343434"/>
                </a:solidFill>
                <a:latin typeface="Times New Roman" panose="02020603050405020304" pitchFamily="18" charset="0"/>
                <a:cs typeface="Times New Roman" panose="02020603050405020304" pitchFamily="18" charset="0"/>
              </a:rPr>
              <a:t>:</a:t>
            </a:r>
            <a:endParaRPr lang="en-US" sz="2800" b="1"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smtClean="0">
                <a:solidFill>
                  <a:srgbClr val="343434"/>
                </a:solidFill>
                <a:latin typeface="Times New Roman" panose="02020603050405020304" pitchFamily="18" charset="0"/>
                <a:cs typeface="Times New Roman" panose="02020603050405020304" pitchFamily="18" charset="0"/>
              </a:rPr>
              <a:t>+ </a:t>
            </a:r>
            <a:r>
              <a:rPr lang="en-US" sz="2800" i="1" dirty="0">
                <a:solidFill>
                  <a:srgbClr val="343434"/>
                </a:solidFill>
                <a:latin typeface="Times New Roman" panose="02020603050405020304" pitchFamily="18" charset="0"/>
                <a:cs typeface="Times New Roman" panose="02020603050405020304" pitchFamily="18" charset="0"/>
              </a:rPr>
              <a:t>T</a:t>
            </a:r>
            <a:r>
              <a:rPr lang="en-US" sz="2800" i="1" dirty="0" smtClean="0">
                <a:solidFill>
                  <a:srgbClr val="343434"/>
                </a:solidFill>
                <a:latin typeface="Times New Roman" panose="02020603050405020304" pitchFamily="18" charset="0"/>
                <a:cs typeface="Times New Roman" panose="02020603050405020304" pitchFamily="18" charset="0"/>
              </a:rPr>
              <a:t>im </a:t>
            </a:r>
            <a:r>
              <a:rPr lang="en-US" sz="2800" i="1" dirty="0" err="1" smtClean="0">
                <a:solidFill>
                  <a:srgbClr val="343434"/>
                </a:solidFill>
                <a:latin typeface="Times New Roman" panose="02020603050405020304" pitchFamily="18" charset="0"/>
                <a:cs typeface="Times New Roman" panose="02020603050405020304" pitchFamily="18" charset="0"/>
              </a:rPr>
              <a:t>mạch</a:t>
            </a:r>
            <a:endParaRPr lang="en-US" sz="2800" i="1" dirty="0" smtClean="0">
              <a:solidFill>
                <a:srgbClr val="343434"/>
              </a:solidFill>
              <a:latin typeface="Times New Roman" panose="02020603050405020304" pitchFamily="18" charset="0"/>
              <a:cs typeface="Times New Roman" panose="02020603050405020304" pitchFamily="18" charset="0"/>
            </a:endParaRPr>
          </a:p>
          <a:p>
            <a:r>
              <a:rPr lang="en-US" sz="2800" i="1" dirty="0" smtClean="0">
                <a:solidFill>
                  <a:srgbClr val="343434"/>
                </a:solidFill>
                <a:latin typeface="Times New Roman" panose="02020603050405020304" pitchFamily="18" charset="0"/>
                <a:cs typeface="Times New Roman" panose="02020603050405020304" pitchFamily="18" charset="0"/>
              </a:rPr>
              <a:t> + Da </a:t>
            </a:r>
            <a:r>
              <a:rPr lang="en-US" sz="2800" i="1" dirty="0" err="1" smtClean="0">
                <a:solidFill>
                  <a:srgbClr val="343434"/>
                </a:solidFill>
                <a:latin typeface="Times New Roman" panose="02020603050405020304" pitchFamily="18" charset="0"/>
                <a:cs typeface="Times New Roman" panose="02020603050405020304" pitchFamily="18" charset="0"/>
              </a:rPr>
              <a:t>niêm</a:t>
            </a:r>
            <a:r>
              <a:rPr lang="en-US" sz="2800" i="1" dirty="0" smtClean="0">
                <a:solidFill>
                  <a:srgbClr val="343434"/>
                </a:solidFill>
                <a:latin typeface="Times New Roman" panose="02020603050405020304" pitchFamily="18" charset="0"/>
                <a:cs typeface="Times New Roman" panose="02020603050405020304" pitchFamily="18" charset="0"/>
              </a:rPr>
              <a:t> </a:t>
            </a:r>
            <a:r>
              <a:rPr lang="en-US" sz="2800" i="1" dirty="0" err="1" smtClean="0">
                <a:solidFill>
                  <a:srgbClr val="343434"/>
                </a:solidFill>
                <a:latin typeface="Times New Roman" panose="02020603050405020304" pitchFamily="18" charset="0"/>
                <a:cs typeface="Times New Roman" panose="02020603050405020304" pitchFamily="18" charset="0"/>
              </a:rPr>
              <a:t>mạc</a:t>
            </a:r>
            <a:endParaRPr lang="en-US" sz="2800" i="1" dirty="0" smtClean="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smtClean="0">
                <a:solidFill>
                  <a:srgbClr val="343434"/>
                </a:solidFill>
                <a:latin typeface="Times New Roman" panose="02020603050405020304" pitchFamily="18" charset="0"/>
                <a:cs typeface="Times New Roman" panose="02020603050405020304" pitchFamily="18" charset="0"/>
              </a:rPr>
              <a:t>+ </a:t>
            </a:r>
            <a:r>
              <a:rPr lang="en-US" sz="2800" i="1" dirty="0" err="1" smtClean="0">
                <a:solidFill>
                  <a:srgbClr val="343434"/>
                </a:solidFill>
                <a:latin typeface="Times New Roman" panose="02020603050405020304" pitchFamily="18" charset="0"/>
                <a:cs typeface="Times New Roman" panose="02020603050405020304" pitchFamily="18" charset="0"/>
              </a:rPr>
              <a:t>Hô</a:t>
            </a:r>
            <a:r>
              <a:rPr lang="en-US" sz="2800" i="1" dirty="0" smtClean="0">
                <a:solidFill>
                  <a:srgbClr val="343434"/>
                </a:solidFill>
                <a:latin typeface="Times New Roman" panose="02020603050405020304" pitchFamily="18" charset="0"/>
                <a:cs typeface="Times New Roman" panose="02020603050405020304" pitchFamily="18" charset="0"/>
              </a:rPr>
              <a:t> </a:t>
            </a:r>
            <a:r>
              <a:rPr lang="en-US" sz="2800" i="1" dirty="0" err="1" smtClean="0">
                <a:solidFill>
                  <a:srgbClr val="343434"/>
                </a:solidFill>
                <a:latin typeface="Times New Roman" panose="02020603050405020304" pitchFamily="18" charset="0"/>
                <a:cs typeface="Times New Roman" panose="02020603050405020304" pitchFamily="18" charset="0"/>
              </a:rPr>
              <a:t>hấp</a:t>
            </a:r>
            <a:endParaRPr lang="en-US" sz="2800" i="1" dirty="0" smtClean="0">
              <a:solidFill>
                <a:srgbClr val="343434"/>
              </a:solidFill>
              <a:latin typeface="Times New Roman" panose="02020603050405020304" pitchFamily="18" charset="0"/>
              <a:cs typeface="Times New Roman" panose="02020603050405020304" pitchFamily="18" charset="0"/>
            </a:endParaRPr>
          </a:p>
          <a:p>
            <a:r>
              <a:rPr lang="en-US" sz="2800" i="1" dirty="0" smtClean="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T</a:t>
            </a:r>
            <a:r>
              <a:rPr lang="en-US" sz="2800" i="1" dirty="0" err="1" smtClean="0">
                <a:solidFill>
                  <a:srgbClr val="343434"/>
                </a:solidFill>
                <a:latin typeface="Times New Roman" panose="02020603050405020304" pitchFamily="18" charset="0"/>
                <a:cs typeface="Times New Roman" panose="02020603050405020304" pitchFamily="18" charset="0"/>
              </a:rPr>
              <a:t>iêu</a:t>
            </a:r>
            <a:r>
              <a:rPr lang="en-US" sz="2800" i="1" dirty="0" smtClean="0">
                <a:solidFill>
                  <a:srgbClr val="343434"/>
                </a:solidFill>
                <a:latin typeface="Times New Roman" panose="02020603050405020304" pitchFamily="18" charset="0"/>
                <a:cs typeface="Times New Roman" panose="02020603050405020304" pitchFamily="18" charset="0"/>
              </a:rPr>
              <a:t> </a:t>
            </a:r>
            <a:r>
              <a:rPr lang="en-US" sz="2800" i="1" dirty="0" err="1" smtClean="0">
                <a:solidFill>
                  <a:srgbClr val="343434"/>
                </a:solidFill>
                <a:latin typeface="Times New Roman" panose="02020603050405020304" pitchFamily="18" charset="0"/>
                <a:cs typeface="Times New Roman" panose="02020603050405020304" pitchFamily="18" charset="0"/>
              </a:rPr>
              <a:t>hóa</a:t>
            </a:r>
            <a:endParaRPr lang="en-US" sz="2800" i="1" dirty="0">
              <a:solidFill>
                <a:srgbClr val="343434"/>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1668" y="3853933"/>
            <a:ext cx="4606616" cy="2246769"/>
          </a:xfrm>
          <a:prstGeom prst="rect">
            <a:avLst/>
          </a:prstGeom>
          <a:noFill/>
        </p:spPr>
        <p:txBody>
          <a:bodyPr wrap="square" rtlCol="0">
            <a:spAutoFit/>
          </a:bodyPr>
          <a:lstStyle/>
          <a:p>
            <a:r>
              <a:rPr lang="en-US" sz="2800" b="1" i="1" dirty="0" smtClean="0">
                <a:solidFill>
                  <a:srgbClr val="343434"/>
                </a:solidFill>
                <a:latin typeface="Times New Roman" panose="02020603050405020304" pitchFamily="18" charset="0"/>
                <a:cs typeface="Times New Roman" panose="02020603050405020304" pitchFamily="18" charset="0"/>
              </a:rPr>
              <a:t>• </a:t>
            </a:r>
            <a:r>
              <a:rPr lang="en-US" sz="2800" b="1" i="1" dirty="0" err="1" smtClean="0">
                <a:solidFill>
                  <a:srgbClr val="343434"/>
                </a:solidFill>
                <a:latin typeface="Times New Roman" panose="02020603050405020304" pitchFamily="18" charset="0"/>
                <a:cs typeface="Times New Roman" panose="02020603050405020304" pitchFamily="18" charset="0"/>
              </a:rPr>
              <a:t>Triệu</a:t>
            </a:r>
            <a:r>
              <a:rPr lang="en-US" sz="2800" b="1" i="1" dirty="0" smtClean="0">
                <a:solidFill>
                  <a:srgbClr val="343434"/>
                </a:solidFill>
                <a:latin typeface="Times New Roman" panose="02020603050405020304" pitchFamily="18" charset="0"/>
                <a:cs typeface="Times New Roman" panose="02020603050405020304" pitchFamily="18" charset="0"/>
              </a:rPr>
              <a:t> chứng </a:t>
            </a:r>
            <a:r>
              <a:rPr lang="en-US" sz="2800" b="1" i="1" dirty="0" err="1" smtClean="0">
                <a:solidFill>
                  <a:srgbClr val="343434"/>
                </a:solidFill>
                <a:latin typeface="Times New Roman" panose="02020603050405020304" pitchFamily="18" charset="0"/>
                <a:cs typeface="Times New Roman" panose="02020603050405020304" pitchFamily="18" charset="0"/>
              </a:rPr>
              <a:t>cận</a:t>
            </a:r>
            <a:r>
              <a:rPr lang="en-US" sz="2800" b="1" i="1" dirty="0" smtClean="0">
                <a:solidFill>
                  <a:srgbClr val="343434"/>
                </a:solidFill>
                <a:latin typeface="Times New Roman" panose="02020603050405020304" pitchFamily="18" charset="0"/>
                <a:cs typeface="Times New Roman" panose="02020603050405020304" pitchFamily="18" charset="0"/>
              </a:rPr>
              <a:t> </a:t>
            </a:r>
            <a:r>
              <a:rPr lang="en-US" sz="2800" b="1" i="1" dirty="0" err="1" smtClean="0">
                <a:solidFill>
                  <a:srgbClr val="343434"/>
                </a:solidFill>
                <a:latin typeface="Times New Roman" panose="02020603050405020304" pitchFamily="18" charset="0"/>
                <a:cs typeface="Times New Roman" panose="02020603050405020304" pitchFamily="18" charset="0"/>
              </a:rPr>
              <a:t>lâm</a:t>
            </a:r>
            <a:r>
              <a:rPr lang="en-US" sz="2800" b="1" i="1" dirty="0" smtClean="0">
                <a:solidFill>
                  <a:srgbClr val="343434"/>
                </a:solidFill>
                <a:latin typeface="Times New Roman" panose="02020603050405020304" pitchFamily="18" charset="0"/>
                <a:cs typeface="Times New Roman" panose="02020603050405020304" pitchFamily="18" charset="0"/>
              </a:rPr>
              <a:t> </a:t>
            </a:r>
            <a:r>
              <a:rPr lang="en-US" sz="2800" b="1" i="1" dirty="0" err="1" smtClean="0">
                <a:solidFill>
                  <a:srgbClr val="343434"/>
                </a:solidFill>
                <a:latin typeface="Times New Roman" panose="02020603050405020304" pitchFamily="18" charset="0"/>
                <a:cs typeface="Times New Roman" panose="02020603050405020304" pitchFamily="18" charset="0"/>
              </a:rPr>
              <a:t>sàng</a:t>
            </a:r>
            <a:r>
              <a:rPr lang="en-US" sz="2800" b="1" i="1" dirty="0" smtClean="0">
                <a:solidFill>
                  <a:srgbClr val="343434"/>
                </a:solidFill>
                <a:latin typeface="Times New Roman" panose="02020603050405020304" pitchFamily="18" charset="0"/>
                <a:cs typeface="Times New Roman" panose="02020603050405020304" pitchFamily="18" charset="0"/>
              </a:rPr>
              <a:t>:</a:t>
            </a:r>
            <a:endParaRPr lang="en-US" sz="2800" b="1"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Histamin</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huyết</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tương</a:t>
            </a:r>
            <a:endParaRPr lang="en-US" sz="2800"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Catecholamine </a:t>
            </a:r>
            <a:r>
              <a:rPr lang="en-US" sz="2800" i="1" dirty="0" err="1">
                <a:solidFill>
                  <a:srgbClr val="343434"/>
                </a:solidFill>
                <a:latin typeface="Times New Roman" panose="02020603050405020304" pitchFamily="18" charset="0"/>
                <a:cs typeface="Times New Roman" panose="02020603050405020304" pitchFamily="18" charset="0"/>
              </a:rPr>
              <a:t>trong</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máu</a:t>
            </a:r>
            <a:endParaRPr lang="en-US" sz="2800"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Định</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lượng</a:t>
            </a:r>
            <a:r>
              <a:rPr lang="en-US" sz="2800" i="1" dirty="0">
                <a:solidFill>
                  <a:srgbClr val="343434"/>
                </a:solidFill>
                <a:latin typeface="Times New Roman" panose="02020603050405020304" pitchFamily="18" charset="0"/>
                <a:cs typeface="Times New Roman" panose="02020603050405020304" pitchFamily="18" charset="0"/>
              </a:rPr>
              <a:t> men </a:t>
            </a:r>
            <a:r>
              <a:rPr lang="en-US" sz="2800" i="1" dirty="0" err="1">
                <a:solidFill>
                  <a:srgbClr val="343434"/>
                </a:solidFill>
                <a:latin typeface="Times New Roman" panose="02020603050405020304" pitchFamily="18" charset="0"/>
                <a:cs typeface="Times New Roman" panose="02020603050405020304" pitchFamily="18" charset="0"/>
              </a:rPr>
              <a:t>tryptase</a:t>
            </a:r>
            <a:endParaRPr lang="en-US" sz="2800"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Xét</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nghiệm</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nước</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tiểu</a:t>
            </a:r>
            <a:endParaRPr lang="en-US" sz="2800" i="1" dirty="0">
              <a:solidFill>
                <a:srgbClr val="343434"/>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48284" y="1551540"/>
            <a:ext cx="4102786" cy="3539430"/>
          </a:xfrm>
          <a:prstGeom prst="rect">
            <a:avLst/>
          </a:prstGeom>
          <a:noFill/>
        </p:spPr>
        <p:txBody>
          <a:bodyPr wrap="square" rtlCol="0">
            <a:spAutoFit/>
          </a:bodyPr>
          <a:lstStyle/>
          <a:p>
            <a:r>
              <a:rPr lang="en-US" sz="2800" b="1" i="1" dirty="0" smtClean="0">
                <a:solidFill>
                  <a:srgbClr val="343434"/>
                </a:solidFill>
                <a:latin typeface="Times New Roman" panose="02020603050405020304" pitchFamily="18" charset="0"/>
                <a:cs typeface="Times New Roman" panose="02020603050405020304" pitchFamily="18" charset="0"/>
              </a:rPr>
              <a:t>• </a:t>
            </a:r>
            <a:r>
              <a:rPr lang="en-US" sz="2800" b="1" i="1" dirty="0" err="1" smtClean="0">
                <a:solidFill>
                  <a:srgbClr val="343434"/>
                </a:solidFill>
                <a:latin typeface="Times New Roman" panose="02020603050405020304" pitchFamily="18" charset="0"/>
                <a:cs typeface="Times New Roman" panose="02020603050405020304" pitchFamily="18" charset="0"/>
              </a:rPr>
              <a:t>Triệu</a:t>
            </a:r>
            <a:r>
              <a:rPr lang="en-US" sz="2800" b="1" i="1" dirty="0" smtClean="0">
                <a:solidFill>
                  <a:srgbClr val="343434"/>
                </a:solidFill>
                <a:latin typeface="Times New Roman" panose="02020603050405020304" pitchFamily="18" charset="0"/>
                <a:cs typeface="Times New Roman" panose="02020603050405020304" pitchFamily="18" charset="0"/>
              </a:rPr>
              <a:t> chứng </a:t>
            </a:r>
            <a:r>
              <a:rPr lang="en-US" sz="2800" b="1" i="1" dirty="0" err="1" smtClean="0">
                <a:solidFill>
                  <a:srgbClr val="343434"/>
                </a:solidFill>
                <a:latin typeface="Times New Roman" panose="02020603050405020304" pitchFamily="18" charset="0"/>
                <a:cs typeface="Times New Roman" panose="02020603050405020304" pitchFamily="18" charset="0"/>
              </a:rPr>
              <a:t>nhẹ</a:t>
            </a:r>
            <a:r>
              <a:rPr lang="en-US" sz="2800" b="1" i="1" dirty="0" smtClean="0">
                <a:solidFill>
                  <a:srgbClr val="343434"/>
                </a:solidFill>
                <a:latin typeface="Times New Roman" panose="02020603050405020304" pitchFamily="18" charset="0"/>
                <a:cs typeface="Times New Roman" panose="02020603050405020304" pitchFamily="18" charset="0"/>
              </a:rPr>
              <a:t>:</a:t>
            </a:r>
            <a:endParaRPr lang="en-US" sz="2800" b="1"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Cảm</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giác</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mệt</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mỏi</a:t>
            </a:r>
            <a:endParaRPr lang="en-US" sz="2800"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Chẹn</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sau</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xương</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ức</a:t>
            </a:r>
            <a:endParaRPr lang="en-US" sz="2800"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Ù tai</a:t>
            </a: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Buồn</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nôn</a:t>
            </a:r>
            <a:r>
              <a:rPr lang="en-US" sz="2800" i="1" dirty="0">
                <a:solidFill>
                  <a:srgbClr val="343434"/>
                </a:solidFill>
                <a:latin typeface="Times New Roman" panose="02020603050405020304" pitchFamily="18" charset="0"/>
                <a:cs typeface="Times New Roman" panose="02020603050405020304" pitchFamily="18" charset="0"/>
              </a:rPr>
              <a:t> </a:t>
            </a: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Khó</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thở</a:t>
            </a:r>
            <a:endParaRPr lang="en-US" sz="2800"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Nhịp</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tim</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nhanh</a:t>
            </a:r>
            <a:endParaRPr lang="en-US" sz="2800" i="1" dirty="0">
              <a:solidFill>
                <a:srgbClr val="343434"/>
              </a:solidFill>
              <a:latin typeface="Times New Roman" panose="02020603050405020304" pitchFamily="18" charset="0"/>
              <a:cs typeface="Times New Roman" panose="02020603050405020304" pitchFamily="18" charset="0"/>
            </a:endParaRPr>
          </a:p>
          <a:p>
            <a:r>
              <a:rPr lang="en-US" sz="2800" i="1" dirty="0">
                <a:solidFill>
                  <a:srgbClr val="343434"/>
                </a:solidFill>
                <a:latin typeface="Times New Roman" panose="02020603050405020304" pitchFamily="18" charset="0"/>
                <a:cs typeface="Times New Roman" panose="02020603050405020304" pitchFamily="18" charset="0"/>
              </a:rPr>
              <a:t>  + </a:t>
            </a:r>
            <a:r>
              <a:rPr lang="en-US" sz="2800" i="1" dirty="0" err="1">
                <a:solidFill>
                  <a:srgbClr val="343434"/>
                </a:solidFill>
                <a:latin typeface="Times New Roman" panose="02020603050405020304" pitchFamily="18" charset="0"/>
                <a:cs typeface="Times New Roman" panose="02020603050405020304" pitchFamily="18" charset="0"/>
              </a:rPr>
              <a:t>Hạ</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huyết</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áp</a:t>
            </a:r>
            <a:r>
              <a:rPr lang="en-US" sz="2800" i="1" dirty="0">
                <a:solidFill>
                  <a:srgbClr val="343434"/>
                </a:solidFill>
                <a:latin typeface="Times New Roman" panose="02020603050405020304" pitchFamily="18" charset="0"/>
                <a:cs typeface="Times New Roman" panose="02020603050405020304" pitchFamily="18" charset="0"/>
              </a:rPr>
              <a:t> </a:t>
            </a:r>
            <a:r>
              <a:rPr lang="en-US" sz="2800" i="1" dirty="0" err="1">
                <a:solidFill>
                  <a:srgbClr val="343434"/>
                </a:solidFill>
                <a:latin typeface="Times New Roman" panose="02020603050405020304" pitchFamily="18" charset="0"/>
                <a:cs typeface="Times New Roman" panose="02020603050405020304" pitchFamily="18" charset="0"/>
              </a:rPr>
              <a:t>nhẹ</a:t>
            </a:r>
            <a:endParaRPr lang="en-US" sz="2800" i="1" dirty="0">
              <a:solidFill>
                <a:srgbClr val="34343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8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2640653"/>
              </p:ext>
            </p:extLst>
          </p:nvPr>
        </p:nvGraphicFramePr>
        <p:xfrm>
          <a:off x="0" y="0"/>
          <a:ext cx="916902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7504" y="260648"/>
            <a:ext cx="4102786" cy="523220"/>
          </a:xfrm>
          <a:prstGeom prst="rect">
            <a:avLst/>
          </a:prstGeom>
          <a:noFill/>
        </p:spPr>
        <p:txBody>
          <a:bodyPr wrap="square" rtlCol="0">
            <a:spAutoFit/>
          </a:bodyPr>
          <a:lstStyle/>
          <a:p>
            <a:r>
              <a:rPr lang="en-US" sz="2800" b="1" i="1" dirty="0">
                <a:solidFill>
                  <a:srgbClr val="343434"/>
                </a:solidFill>
                <a:latin typeface="Times New Roman" panose="02020603050405020304" pitchFamily="18" charset="0"/>
                <a:cs typeface="Times New Roman" panose="02020603050405020304" pitchFamily="18" charset="0"/>
              </a:rPr>
              <a:t>• </a:t>
            </a:r>
            <a:r>
              <a:rPr lang="en-US" sz="2800" b="1" i="1" dirty="0" err="1">
                <a:solidFill>
                  <a:srgbClr val="343434"/>
                </a:solidFill>
                <a:latin typeface="Times New Roman" panose="02020603050405020304" pitchFamily="18" charset="0"/>
                <a:cs typeface="Times New Roman" panose="02020603050405020304" pitchFamily="18" charset="0"/>
              </a:rPr>
              <a:t>Triệu</a:t>
            </a:r>
            <a:r>
              <a:rPr lang="en-US" sz="2800" b="1" i="1" dirty="0">
                <a:solidFill>
                  <a:srgbClr val="343434"/>
                </a:solidFill>
                <a:latin typeface="Times New Roman" panose="02020603050405020304" pitchFamily="18" charset="0"/>
                <a:cs typeface="Times New Roman" panose="02020603050405020304" pitchFamily="18" charset="0"/>
              </a:rPr>
              <a:t> chứng </a:t>
            </a:r>
            <a:r>
              <a:rPr lang="en-US" sz="2800" b="1" i="1" dirty="0" err="1">
                <a:solidFill>
                  <a:srgbClr val="343434"/>
                </a:solidFill>
                <a:latin typeface="Times New Roman" panose="02020603050405020304" pitchFamily="18" charset="0"/>
                <a:cs typeface="Times New Roman" panose="02020603050405020304" pitchFamily="18" charset="0"/>
              </a:rPr>
              <a:t>nặng</a:t>
            </a:r>
            <a:r>
              <a:rPr lang="en-US" sz="2800" b="1" i="1" dirty="0">
                <a:solidFill>
                  <a:srgbClr val="343434"/>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568235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143000"/>
            <a:ext cx="3429000" cy="4343400"/>
          </a:xfrm>
        </p:spPr>
        <p:txBody>
          <a:bodyPr>
            <a:normAutofit/>
          </a:bodyPr>
          <a:lstStyle/>
          <a:p>
            <a:pPr algn="ct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chứng da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ở 80%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lan </a:t>
            </a:r>
            <a:r>
              <a:rPr lang="en-US" dirty="0" smtClean="0">
                <a:latin typeface="Times New Roman" panose="02020603050405020304" pitchFamily="18" charset="0"/>
                <a:cs typeface="Times New Roman" panose="02020603050405020304" pitchFamily="18" charset="0"/>
              </a:rPr>
              <a:t>ra </a:t>
            </a:r>
            <a:r>
              <a:rPr lang="en-US" dirty="0" err="1" smtClean="0">
                <a:latin typeface="Times New Roman" panose="02020603050405020304" pitchFamily="18" charset="0"/>
                <a:cs typeface="Times New Roman" panose="02020603050405020304" pitchFamily="18" charset="0"/>
              </a:rPr>
              <a:t>toàn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1026" name="Picture 2" descr="http://tieubanthuy.vn/uploads/images/da-bi-noi-man-do-nguyen-nhan-va-cach-dieu-t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60"/>
            <a:ext cx="5257800" cy="3574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img.yan.vn/YanNews/2167221/201602/20160214-022816-adios-a-los-pelos-enterrados_600x450.jpg"/>
          <p:cNvPicPr>
            <a:picLocks noChangeAspect="1" noChangeArrowheads="1"/>
          </p:cNvPicPr>
          <p:nvPr/>
        </p:nvPicPr>
        <p:blipFill rotWithShape="1">
          <a:blip r:embed="rId3">
            <a:extLst>
              <a:ext uri="{28A0092B-C50C-407E-A947-70E740481C1C}">
                <a14:useLocalDpi xmlns:a14="http://schemas.microsoft.com/office/drawing/2010/main" val="0"/>
              </a:ext>
            </a:extLst>
          </a:blip>
          <a:srcRect b="16543"/>
          <a:stretch/>
        </p:blipFill>
        <p:spPr bwMode="auto">
          <a:xfrm>
            <a:off x="1" y="3566981"/>
            <a:ext cx="5257801" cy="329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97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5465" y="420806"/>
            <a:ext cx="8610600" cy="9906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Đây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gặp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85465" y="1539066"/>
            <a:ext cx="8668035" cy="2862322"/>
          </a:xfrm>
          <a:prstGeom prst="rect">
            <a:avLst/>
          </a:prstGeom>
        </p:spPr>
        <p:txBody>
          <a:bodyPr wrap="square">
            <a:spAutoFit/>
          </a:bodyPr>
          <a:lstStyle/>
          <a:p>
            <a:r>
              <a:rPr lang="en-US" sz="2000" dirty="0" smtClean="0">
                <a:solidFill>
                  <a:schemeClr val="bg1"/>
                </a:solidFill>
                <a:latin typeface="+mj-lt"/>
              </a:rPr>
              <a:t>• </a:t>
            </a:r>
            <a:r>
              <a:rPr lang="vi-VN" sz="2000" dirty="0" smtClean="0">
                <a:solidFill>
                  <a:schemeClr val="bg1"/>
                </a:solidFill>
                <a:latin typeface="+mj-lt"/>
              </a:rPr>
              <a:t>Nhịp </a:t>
            </a:r>
            <a:r>
              <a:rPr lang="vi-VN" sz="2000" dirty="0">
                <a:solidFill>
                  <a:schemeClr val="bg1"/>
                </a:solidFill>
                <a:latin typeface="+mj-lt"/>
              </a:rPr>
              <a:t>tim nhanh &gt;120 lần/phút</a:t>
            </a:r>
          </a:p>
          <a:p>
            <a:r>
              <a:rPr lang="en-US" sz="2000" dirty="0" smtClean="0">
                <a:solidFill>
                  <a:schemeClr val="bg1"/>
                </a:solidFill>
                <a:latin typeface="+mj-lt"/>
              </a:rPr>
              <a:t>• </a:t>
            </a:r>
            <a:r>
              <a:rPr lang="vi-VN" sz="2000" dirty="0" smtClean="0">
                <a:solidFill>
                  <a:schemeClr val="bg1"/>
                </a:solidFill>
                <a:latin typeface="+mj-lt"/>
              </a:rPr>
              <a:t>Thường </a:t>
            </a:r>
            <a:r>
              <a:rPr lang="vi-VN" sz="2000" dirty="0">
                <a:solidFill>
                  <a:schemeClr val="bg1"/>
                </a:solidFill>
                <a:latin typeface="+mj-lt"/>
              </a:rPr>
              <a:t>kèm theo tụt huyết áp, xảy ra chỉ vài phút sau khi tiêm thuốc ở người bệnh khỏe mạnh.</a:t>
            </a:r>
          </a:p>
          <a:p>
            <a:r>
              <a:rPr lang="en-US" sz="2000" dirty="0" smtClean="0">
                <a:solidFill>
                  <a:schemeClr val="bg1"/>
                </a:solidFill>
                <a:latin typeface="+mj-lt"/>
              </a:rPr>
              <a:t>• </a:t>
            </a:r>
            <a:r>
              <a:rPr lang="vi-VN" sz="2000" dirty="0" smtClean="0">
                <a:solidFill>
                  <a:schemeClr val="bg1"/>
                </a:solidFill>
                <a:latin typeface="+mj-lt"/>
              </a:rPr>
              <a:t>Tụt </a:t>
            </a:r>
            <a:r>
              <a:rPr lang="vi-VN" sz="2000" dirty="0">
                <a:solidFill>
                  <a:schemeClr val="bg1"/>
                </a:solidFill>
                <a:latin typeface="+mj-lt"/>
              </a:rPr>
              <a:t>huyết áp nặng </a:t>
            </a:r>
            <a:r>
              <a:rPr lang="vi-VN" sz="2000" dirty="0" smtClean="0">
                <a:solidFill>
                  <a:schemeClr val="bg1"/>
                </a:solidFill>
                <a:latin typeface="+mj-lt"/>
              </a:rPr>
              <a:t>có thể gặp ở các bệnh </a:t>
            </a:r>
            <a:r>
              <a:rPr lang="en-US" sz="2000" dirty="0" err="1">
                <a:solidFill>
                  <a:schemeClr val="bg1"/>
                </a:solidFill>
                <a:latin typeface="+mj-lt"/>
              </a:rPr>
              <a:t>nhân</a:t>
            </a:r>
            <a:r>
              <a:rPr lang="vi-VN" sz="2000" dirty="0">
                <a:solidFill>
                  <a:schemeClr val="bg1"/>
                </a:solidFill>
                <a:latin typeface="+mj-lt"/>
              </a:rPr>
              <a:t> này đặc biệt là các bệnh nhân đang dùng </a:t>
            </a:r>
            <a:r>
              <a:rPr lang="vi-VN" sz="2000" dirty="0" smtClean="0">
                <a:solidFill>
                  <a:schemeClr val="bg1"/>
                </a:solidFill>
                <a:latin typeface="+mj-lt"/>
              </a:rPr>
              <a:t>thuốc </a:t>
            </a:r>
            <a:r>
              <a:rPr lang="vi-VN" sz="2000" dirty="0">
                <a:solidFill>
                  <a:schemeClr val="bg1"/>
                </a:solidFill>
                <a:latin typeface="+mj-lt"/>
              </a:rPr>
              <a:t>ức </a:t>
            </a:r>
            <a:r>
              <a:rPr lang="vi-VN" sz="2000" dirty="0" smtClean="0">
                <a:solidFill>
                  <a:schemeClr val="bg1"/>
                </a:solidFill>
                <a:latin typeface="+mj-lt"/>
              </a:rPr>
              <a:t>chế </a:t>
            </a:r>
            <a:r>
              <a:rPr lang="vi-VN" sz="2000" dirty="0">
                <a:solidFill>
                  <a:schemeClr val="bg1"/>
                </a:solidFill>
                <a:latin typeface="+mj-lt"/>
              </a:rPr>
              <a:t>bêta hoặc gây tê vùng.</a:t>
            </a:r>
          </a:p>
          <a:p>
            <a:r>
              <a:rPr lang="en-US" sz="2000" dirty="0" smtClean="0">
                <a:solidFill>
                  <a:schemeClr val="bg1"/>
                </a:solidFill>
                <a:latin typeface="+mj-lt"/>
              </a:rPr>
              <a:t>• </a:t>
            </a:r>
            <a:r>
              <a:rPr lang="vi-VN" sz="2000" dirty="0" smtClean="0">
                <a:solidFill>
                  <a:schemeClr val="bg1"/>
                </a:solidFill>
                <a:latin typeface="+mj-lt"/>
              </a:rPr>
              <a:t>Ngoại </a:t>
            </a:r>
            <a:r>
              <a:rPr lang="vi-VN" sz="2000" dirty="0">
                <a:solidFill>
                  <a:schemeClr val="bg1"/>
                </a:solidFill>
                <a:latin typeface="+mj-lt"/>
              </a:rPr>
              <a:t>tâm thu nhiều ổ hoặc có triệu chứng của thiếu máu cơ tim, đặc biệt các bệnh nhân có bệnh tim từ trước</a:t>
            </a:r>
          </a:p>
          <a:p>
            <a:r>
              <a:rPr lang="vi-VN" sz="2000" dirty="0">
                <a:solidFill>
                  <a:schemeClr val="bg1"/>
                </a:solidFill>
                <a:latin typeface="+mj-lt"/>
              </a:rPr>
              <a:t/>
            </a:r>
            <a:br>
              <a:rPr lang="vi-VN" sz="2000" dirty="0">
                <a:solidFill>
                  <a:schemeClr val="bg1"/>
                </a:solidFill>
                <a:latin typeface="+mj-lt"/>
              </a:rPr>
            </a:br>
            <a:endParaRPr lang="en-US" sz="2000" dirty="0">
              <a:solidFill>
                <a:schemeClr val="bg1"/>
              </a:solidFill>
              <a:latin typeface="+mj-lt"/>
            </a:endParaRPr>
          </a:p>
        </p:txBody>
      </p:sp>
      <p:sp>
        <p:nvSpPr>
          <p:cNvPr id="7" name="Rectangle 6"/>
          <p:cNvSpPr/>
          <p:nvPr/>
        </p:nvSpPr>
        <p:spPr>
          <a:xfrm>
            <a:off x="285464" y="3728676"/>
            <a:ext cx="8668035" cy="1345424"/>
          </a:xfrm>
          <a:prstGeom prst="rect">
            <a:avLst/>
          </a:prstGeom>
        </p:spPr>
        <p:txBody>
          <a:bodyPr vert="horz" lIns="91440" tIns="45720" rIns="91440" bIns="45720" rtlCol="0" anchor="b">
            <a:normAutofit/>
          </a:bodyPr>
          <a:lstStyle/>
          <a:p>
            <a:pPr defTabSz="685800">
              <a:lnSpc>
                <a:spcPct val="90000"/>
              </a:lnSpc>
              <a:spcBef>
                <a:spcPct val="0"/>
              </a:spcBef>
            </a:pPr>
            <a:r>
              <a:rPr lang="en-US" sz="2700" dirty="0" smtClean="0">
                <a:solidFill>
                  <a:schemeClr val="bg1"/>
                </a:solidFill>
                <a:latin typeface="Times New Roman" panose="02020603050405020304" pitchFamily="18" charset="0"/>
                <a:ea typeface="+mj-ea"/>
                <a:cs typeface="Times New Roman" panose="02020603050405020304" pitchFamily="18" charset="0"/>
              </a:rPr>
              <a:t>+ </a:t>
            </a:r>
            <a:r>
              <a:rPr lang="en-US" sz="2700" dirty="0" err="1" smtClean="0">
                <a:solidFill>
                  <a:schemeClr val="bg1"/>
                </a:solidFill>
                <a:latin typeface="Times New Roman" panose="02020603050405020304" pitchFamily="18" charset="0"/>
                <a:ea typeface="+mj-ea"/>
                <a:cs typeface="Times New Roman" panose="02020603050405020304" pitchFamily="18" charset="0"/>
              </a:rPr>
              <a:t>Rất</a:t>
            </a:r>
            <a:r>
              <a:rPr lang="en-US" sz="2700" dirty="0" smtClean="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hiếm</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khi</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gặp</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ngừng</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tim</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thường</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xảy</a:t>
            </a:r>
            <a:r>
              <a:rPr lang="en-US" sz="2700" dirty="0">
                <a:solidFill>
                  <a:schemeClr val="bg1"/>
                </a:solidFill>
                <a:latin typeface="Times New Roman" panose="02020603050405020304" pitchFamily="18" charset="0"/>
                <a:ea typeface="+mj-ea"/>
                <a:cs typeface="Times New Roman" panose="02020603050405020304" pitchFamily="18" charset="0"/>
              </a:rPr>
              <a:t> ra </a:t>
            </a:r>
            <a:r>
              <a:rPr lang="en-US" sz="2700" dirty="0" err="1">
                <a:solidFill>
                  <a:schemeClr val="bg1"/>
                </a:solidFill>
                <a:latin typeface="Times New Roman" panose="02020603050405020304" pitchFamily="18" charset="0"/>
                <a:ea typeface="+mj-ea"/>
                <a:cs typeface="Times New Roman" panose="02020603050405020304" pitchFamily="18" charset="0"/>
              </a:rPr>
              <a:t>ngừng</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tim</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thứ</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phát</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sau</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thiếu</a:t>
            </a:r>
            <a:r>
              <a:rPr lang="en-US" sz="2700" dirty="0">
                <a:solidFill>
                  <a:schemeClr val="bg1"/>
                </a:solidFill>
                <a:latin typeface="Times New Roman" panose="02020603050405020304" pitchFamily="18" charset="0"/>
                <a:ea typeface="+mj-ea"/>
                <a:cs typeface="Times New Roman" panose="02020603050405020304" pitchFamily="18" charset="0"/>
              </a:rPr>
              <a:t> oxy do </a:t>
            </a:r>
            <a:r>
              <a:rPr lang="en-US" sz="2700" dirty="0" err="1">
                <a:solidFill>
                  <a:schemeClr val="bg1"/>
                </a:solidFill>
                <a:latin typeface="Times New Roman" panose="02020603050405020304" pitchFamily="18" charset="0"/>
                <a:ea typeface="+mj-ea"/>
                <a:cs typeface="Times New Roman" panose="02020603050405020304" pitchFamily="18" charset="0"/>
              </a:rPr>
              <a:t>sốc</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kéo</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dài</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mà</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không</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được</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điều</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trị</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hoặc</a:t>
            </a:r>
            <a:r>
              <a:rPr lang="en-US" sz="2700" dirty="0">
                <a:solidFill>
                  <a:schemeClr val="bg1"/>
                </a:solidFill>
                <a:latin typeface="Times New Roman" panose="02020603050405020304" pitchFamily="18" charset="0"/>
                <a:ea typeface="+mj-ea"/>
                <a:cs typeface="Times New Roman" panose="02020603050405020304" pitchFamily="18" charset="0"/>
              </a:rPr>
              <a:t> do co </a:t>
            </a:r>
            <a:r>
              <a:rPr lang="en-US" sz="2700" dirty="0" err="1">
                <a:solidFill>
                  <a:schemeClr val="bg1"/>
                </a:solidFill>
                <a:latin typeface="Times New Roman" panose="02020603050405020304" pitchFamily="18" charset="0"/>
                <a:ea typeface="+mj-ea"/>
                <a:cs typeface="Times New Roman" panose="02020603050405020304" pitchFamily="18" charset="0"/>
              </a:rPr>
              <a:t>thắt</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phế</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quản</a:t>
            </a:r>
            <a:r>
              <a:rPr lang="en-US" sz="2700" dirty="0">
                <a:solidFill>
                  <a:schemeClr val="bg1"/>
                </a:solidFill>
                <a:latin typeface="Times New Roman" panose="02020603050405020304" pitchFamily="18" charset="0"/>
                <a:ea typeface="+mj-ea"/>
                <a:cs typeface="Times New Roman" panose="02020603050405020304" pitchFamily="18" charset="0"/>
              </a:rPr>
              <a:t> </a:t>
            </a:r>
            <a:r>
              <a:rPr lang="en-US" sz="2700" dirty="0" err="1">
                <a:solidFill>
                  <a:schemeClr val="bg1"/>
                </a:solidFill>
                <a:latin typeface="Times New Roman" panose="02020603050405020304" pitchFamily="18" charset="0"/>
                <a:ea typeface="+mj-ea"/>
                <a:cs typeface="Times New Roman" panose="02020603050405020304" pitchFamily="18" charset="0"/>
              </a:rPr>
              <a:t>nặng</a:t>
            </a:r>
            <a:r>
              <a:rPr lang="en-US" sz="2700" dirty="0">
                <a:solidFill>
                  <a:schemeClr val="bg1"/>
                </a:solidFill>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194830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10200" y="228600"/>
            <a:ext cx="3505200" cy="4419600"/>
          </a:xfrm>
        </p:spPr>
        <p:txBody>
          <a:bodyPr>
            <a:noAutofit/>
          </a:bodyPr>
          <a:lstStyle/>
          <a:p>
            <a:r>
              <a:rPr lang="en-US" sz="2400" b="1" dirty="0" smtClean="0">
                <a:latin typeface="Times New Roman" panose="02020603050405020304" pitchFamily="18" charset="0"/>
                <a:cs typeface="Times New Roman" panose="02020603050405020304" pitchFamily="18" charset="0"/>
              </a:rPr>
              <a:t>• Co </a:t>
            </a:r>
            <a:r>
              <a:rPr lang="en-US" sz="2400" b="1" dirty="0" err="1">
                <a:latin typeface="Times New Roman" panose="02020603050405020304" pitchFamily="18" charset="0"/>
                <a:cs typeface="Times New Roman" panose="02020603050405020304" pitchFamily="18" charset="0"/>
              </a:rPr>
              <a:t>thắt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quản</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chứng </a:t>
            </a:r>
            <a:r>
              <a:rPr lang="en-US" sz="2400" dirty="0" smtClean="0">
                <a:latin typeface="Times New Roman" panose="02020603050405020304" pitchFamily="18" charset="0"/>
                <a:cs typeface="Times New Roman" panose="02020603050405020304" pitchFamily="18" charset="0"/>
              </a:rPr>
              <a:t>ho,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dãi</a:t>
            </a:r>
            <a:r>
              <a:rPr lang="en-US" sz="2400" dirty="0">
                <a:latin typeface="Times New Roman" panose="02020603050405020304" pitchFamily="18" charset="0"/>
                <a:cs typeface="Times New Roman" panose="02020603050405020304" pitchFamily="18" charset="0"/>
              </a:rPr>
              <a:t>. Thông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a:t>
            </a:r>
            <a:r>
              <a:rPr lang="en-US" sz="2400" dirty="0">
                <a:latin typeface="Times New Roman" panose="02020603050405020304" pitchFamily="18" charset="0"/>
                <a:cs typeface="Times New Roman" panose="02020603050405020304" pitchFamily="18" charset="0"/>
              </a:rPr>
              <a:t> (mask)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co </a:t>
            </a:r>
            <a:r>
              <a:rPr lang="en-US" sz="2400" dirty="0" err="1">
                <a:latin typeface="Times New Roman" panose="02020603050405020304" pitchFamily="18" charset="0"/>
                <a:cs typeface="Times New Roman" panose="02020603050405020304" pitchFamily="18" charset="0"/>
              </a:rPr>
              <a:t>thắt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Phù</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phổi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hội chứng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2050" name="Picture 2" descr="http://media.suckhoenhi.vn/files/thuylinh/2015/09/29/tre-bi-viem-phe-quan-co-that-suckhoenhivn-299152-1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 y="-1"/>
            <a:ext cx="5246427" cy="34941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khoeplus24h.vn/zoom/470/uploaded/ctvkhoeplus/2016_07_15/suy-tim-la-nguyen-nhan-lam-gia-tang-benh-ung-th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1" y="3494120"/>
            <a:ext cx="5229367" cy="336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5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519" y="228600"/>
            <a:ext cx="3429000" cy="1752600"/>
          </a:xfrm>
        </p:spPr>
        <p:txBody>
          <a:bodyPr>
            <a:normAutofit/>
          </a:bodyPr>
          <a:lstStyle/>
          <a:p>
            <a:r>
              <a:rPr lang="en-US" dirty="0"/>
              <a:t>Do </a:t>
            </a:r>
            <a:r>
              <a:rPr lang="en-US" dirty="0" err="1"/>
              <a:t>hậu</a:t>
            </a:r>
            <a:r>
              <a:rPr lang="en-US" dirty="0"/>
              <a:t> </a:t>
            </a:r>
            <a:r>
              <a:rPr lang="en-US" dirty="0" err="1"/>
              <a:t>quả</a:t>
            </a:r>
            <a:r>
              <a:rPr lang="en-US" dirty="0"/>
              <a:t> </a:t>
            </a:r>
            <a:r>
              <a:rPr lang="en-US" dirty="0" err="1"/>
              <a:t>thiếu</a:t>
            </a:r>
            <a:r>
              <a:rPr lang="en-US" dirty="0"/>
              <a:t> oxy </a:t>
            </a:r>
            <a:r>
              <a:rPr lang="en-US" dirty="0" err="1"/>
              <a:t>não</a:t>
            </a:r>
            <a:r>
              <a:rPr lang="en-US" dirty="0"/>
              <a:t>, </a:t>
            </a:r>
            <a:r>
              <a:rPr lang="en-US" dirty="0" err="1"/>
              <a:t>có</a:t>
            </a:r>
            <a:r>
              <a:rPr lang="en-US" dirty="0"/>
              <a:t> </a:t>
            </a:r>
            <a:r>
              <a:rPr lang="en-US" dirty="0" err="1"/>
              <a:t>thể</a:t>
            </a:r>
            <a:r>
              <a:rPr lang="en-US" dirty="0"/>
              <a:t> </a:t>
            </a:r>
            <a:r>
              <a:rPr lang="en-US" dirty="0" err="1"/>
              <a:t>gây</a:t>
            </a:r>
            <a:r>
              <a:rPr lang="en-US" dirty="0"/>
              <a:t>:</a:t>
            </a:r>
            <a:br>
              <a:rPr lang="en-US" dirty="0"/>
            </a:br>
            <a:endParaRPr lang="en-US" dirty="0"/>
          </a:p>
        </p:txBody>
      </p:sp>
      <p:sp>
        <p:nvSpPr>
          <p:cNvPr id="4" name="Text Placeholder 3"/>
          <p:cNvSpPr>
            <a:spLocks noGrp="1"/>
          </p:cNvSpPr>
          <p:nvPr>
            <p:ph type="body" sz="half" idx="2"/>
          </p:nvPr>
        </p:nvSpPr>
        <p:spPr>
          <a:xfrm>
            <a:off x="5506991" y="1712976"/>
            <a:ext cx="3581281" cy="3432048"/>
          </a:xfrm>
        </p:spPr>
        <p:txBody>
          <a:bodyPr>
            <a:noAutofit/>
          </a:bodyPr>
          <a:lstStyle/>
          <a:p>
            <a:r>
              <a:rPr lang="en-US" sz="2000" dirty="0" smtClean="0"/>
              <a:t>• </a:t>
            </a:r>
            <a:r>
              <a:rPr lang="en-US" sz="2000" dirty="0" err="1" smtClean="0"/>
              <a:t>Phù</a:t>
            </a:r>
            <a:r>
              <a:rPr lang="en-US" sz="2000" dirty="0" smtClean="0"/>
              <a:t> </a:t>
            </a:r>
            <a:r>
              <a:rPr lang="en-US" sz="2000" dirty="0" err="1"/>
              <a:t>não</a:t>
            </a:r>
            <a:endParaRPr lang="en-US" sz="2000" dirty="0"/>
          </a:p>
          <a:p>
            <a:r>
              <a:rPr lang="en-US" sz="2000" dirty="0" smtClean="0"/>
              <a:t>• </a:t>
            </a:r>
            <a:r>
              <a:rPr lang="en-US" sz="2000" dirty="0" err="1" smtClean="0"/>
              <a:t>Đau</a:t>
            </a:r>
            <a:r>
              <a:rPr lang="en-US" sz="2000" dirty="0" smtClean="0"/>
              <a:t> </a:t>
            </a:r>
            <a:r>
              <a:rPr lang="en-US" sz="2000" dirty="0" err="1"/>
              <a:t>đầu</a:t>
            </a:r>
            <a:endParaRPr lang="en-US" sz="2000" dirty="0"/>
          </a:p>
          <a:p>
            <a:r>
              <a:rPr lang="en-US" sz="2000" dirty="0" smtClean="0"/>
              <a:t>• Co </a:t>
            </a:r>
            <a:r>
              <a:rPr lang="en-US" sz="2000" dirty="0" err="1"/>
              <a:t>giật</a:t>
            </a:r>
            <a:endParaRPr lang="en-US" sz="2000" dirty="0"/>
          </a:p>
          <a:p>
            <a:r>
              <a:rPr lang="en-US" sz="2000" dirty="0" smtClean="0"/>
              <a:t>• </a:t>
            </a:r>
            <a:r>
              <a:rPr lang="en-US" sz="2000" dirty="0" err="1" smtClean="0"/>
              <a:t>Hôn</a:t>
            </a:r>
            <a:r>
              <a:rPr lang="en-US" sz="2000" dirty="0" smtClean="0"/>
              <a:t> </a:t>
            </a:r>
            <a:r>
              <a:rPr lang="en-US" sz="2000" dirty="0" err="1"/>
              <a:t>mê</a:t>
            </a:r>
            <a:r>
              <a:rPr lang="en-US" sz="2000" dirty="0"/>
              <a:t> </a:t>
            </a:r>
            <a:r>
              <a:rPr lang="en-US" sz="2000" dirty="0" err="1"/>
              <a:t>hoặc</a:t>
            </a:r>
            <a:r>
              <a:rPr lang="en-US" sz="2000" dirty="0"/>
              <a:t> hội chứng </a:t>
            </a:r>
            <a:r>
              <a:rPr lang="en-US" sz="2000" dirty="0" err="1"/>
              <a:t>ngoại</a:t>
            </a:r>
            <a:r>
              <a:rPr lang="en-US" sz="2000" dirty="0"/>
              <a:t> </a:t>
            </a:r>
            <a:r>
              <a:rPr lang="en-US" sz="2000" dirty="0" err="1"/>
              <a:t>tháp</a:t>
            </a:r>
            <a:endParaRPr lang="en-US" sz="2000" dirty="0"/>
          </a:p>
        </p:txBody>
      </p:sp>
      <p:pic>
        <p:nvPicPr>
          <p:cNvPr id="4102" name="Picture 6" descr="http://owwmedia.com/wp-content/uploads/Headache1.jpg"/>
          <p:cNvPicPr>
            <a:picLocks noChangeAspect="1" noChangeArrowheads="1"/>
          </p:cNvPicPr>
          <p:nvPr/>
        </p:nvPicPr>
        <p:blipFill rotWithShape="1">
          <a:blip r:embed="rId3">
            <a:extLst>
              <a:ext uri="{28A0092B-C50C-407E-A947-70E740481C1C}">
                <a14:useLocalDpi xmlns:a14="http://schemas.microsoft.com/office/drawing/2010/main" val="0"/>
              </a:ext>
            </a:extLst>
          </a:blip>
          <a:srcRect r="-545" b="10153"/>
          <a:stretch/>
        </p:blipFill>
        <p:spPr bwMode="auto">
          <a:xfrm>
            <a:off x="-2275" y="17061"/>
            <a:ext cx="5288745" cy="33357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xogan.net/wp-content/uploads/2016/01/hon-me-gan-rat-nguy-hiem.jpg"/>
          <p:cNvPicPr>
            <a:picLocks noChangeAspect="1" noChangeArrowheads="1"/>
          </p:cNvPicPr>
          <p:nvPr/>
        </p:nvPicPr>
        <p:blipFill rotWithShape="1">
          <a:blip r:embed="rId4">
            <a:extLst>
              <a:ext uri="{28A0092B-C50C-407E-A947-70E740481C1C}">
                <a14:useLocalDpi xmlns:a14="http://schemas.microsoft.com/office/drawing/2010/main" val="0"/>
              </a:ext>
            </a:extLst>
          </a:blip>
          <a:srcRect l="49" t="1082" r="24189" b="-1082"/>
          <a:stretch/>
        </p:blipFill>
        <p:spPr bwMode="auto">
          <a:xfrm>
            <a:off x="0" y="3334990"/>
            <a:ext cx="5254388" cy="362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990600"/>
            <a:ext cx="3352800" cy="4114800"/>
          </a:xfrm>
        </p:spPr>
        <p:txBody>
          <a:bodyPr>
            <a:normAutofit fontScale="90000"/>
          </a:bodyPr>
          <a:lstStyle/>
          <a:p>
            <a:r>
              <a:rPr lang="vi-VN" dirty="0"/>
              <a:t>Nếu bị sốc phản vệ do thực phẩm hay thuốc qua đường uống gây </a:t>
            </a:r>
            <a:r>
              <a:rPr lang="vi-VN" dirty="0" smtClean="0"/>
              <a:t>nên</a:t>
            </a:r>
            <a:r>
              <a:rPr lang="en-US" dirty="0" smtClean="0"/>
              <a:t> </a:t>
            </a:r>
            <a:r>
              <a:rPr lang="vi-VN" dirty="0" smtClean="0"/>
              <a:t>bệnh </a:t>
            </a:r>
            <a:r>
              <a:rPr lang="vi-VN" dirty="0"/>
              <a:t>nhân sẽ </a:t>
            </a:r>
            <a:r>
              <a:rPr lang="en-US" dirty="0" err="1" smtClean="0"/>
              <a:t>có</a:t>
            </a:r>
            <a:r>
              <a:rPr lang="en-US" dirty="0" smtClean="0"/>
              <a:t> </a:t>
            </a:r>
            <a:r>
              <a:rPr lang="en-US" dirty="0" err="1" smtClean="0"/>
              <a:t>thể</a:t>
            </a:r>
            <a:r>
              <a:rPr lang="en-US" dirty="0"/>
              <a:t>:</a:t>
            </a:r>
            <a:r>
              <a:rPr lang="vi-VN" dirty="0" smtClean="0"/>
              <a:t> </a:t>
            </a:r>
            <a:r>
              <a:rPr lang="en-US" dirty="0" smtClean="0"/>
              <a:t/>
            </a:r>
            <a:br>
              <a:rPr lang="en-US" dirty="0" smtClean="0"/>
            </a:br>
            <a:r>
              <a:rPr lang="en-US" dirty="0" smtClean="0"/>
              <a:t>• </a:t>
            </a:r>
            <a:r>
              <a:rPr lang="vi-VN" dirty="0" smtClean="0"/>
              <a:t>bụng </a:t>
            </a:r>
            <a:r>
              <a:rPr lang="vi-VN" dirty="0"/>
              <a:t>dữ </a:t>
            </a:r>
            <a:r>
              <a:rPr lang="vi-VN" dirty="0" smtClean="0"/>
              <a:t>dội</a:t>
            </a:r>
            <a:r>
              <a:rPr lang="en-US" dirty="0" smtClean="0"/>
              <a:t/>
            </a:r>
            <a:br>
              <a:rPr lang="en-US" dirty="0" smtClean="0"/>
            </a:br>
            <a:r>
              <a:rPr lang="en-US" dirty="0" smtClean="0"/>
              <a:t>• </a:t>
            </a:r>
            <a:r>
              <a:rPr lang="vi-VN" dirty="0" smtClean="0"/>
              <a:t>nôn</a:t>
            </a:r>
            <a:r>
              <a:rPr lang="vi-VN" dirty="0"/>
              <a:t>, buồn </a:t>
            </a:r>
            <a:r>
              <a:rPr lang="vi-VN" dirty="0" smtClean="0"/>
              <a:t>nôn</a:t>
            </a:r>
            <a:r>
              <a:rPr lang="en-US" dirty="0" smtClean="0"/>
              <a:t/>
            </a:r>
            <a:br>
              <a:rPr lang="en-US" dirty="0" smtClean="0"/>
            </a:br>
            <a:r>
              <a:rPr lang="en-US" dirty="0"/>
              <a:t>•</a:t>
            </a:r>
            <a:r>
              <a:rPr lang="vi-VN" dirty="0" smtClean="0"/>
              <a:t> </a:t>
            </a:r>
            <a:r>
              <a:rPr lang="vi-VN" dirty="0"/>
              <a:t>ỉa chảy không kiểm </a:t>
            </a:r>
            <a:r>
              <a:rPr lang="vi-VN" dirty="0" smtClean="0"/>
              <a:t>soát</a:t>
            </a:r>
            <a:r>
              <a:rPr lang="en-US" dirty="0" smtClean="0"/>
              <a:t/>
            </a:r>
            <a:br>
              <a:rPr lang="en-US" dirty="0" smtClean="0"/>
            </a:br>
            <a:r>
              <a:rPr lang="en-US" dirty="0" smtClean="0"/>
              <a:t>•</a:t>
            </a:r>
            <a:r>
              <a:rPr lang="vi-VN" dirty="0" smtClean="0"/>
              <a:t>thậm </a:t>
            </a:r>
            <a:r>
              <a:rPr lang="vi-VN" dirty="0"/>
              <a:t>chí chảy máu tiêu hóa.</a:t>
            </a:r>
            <a:endParaRPr lang="en-US" dirty="0"/>
          </a:p>
        </p:txBody>
      </p:sp>
      <p:pic>
        <p:nvPicPr>
          <p:cNvPr id="5122" name="Picture 2" descr="http://meyeucon.vn/wp-content/uploads/2015/08/mang-thai-dau-bung-lam-r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65762" cy="37810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ogo.vn/images/trinhduong/nhandiemnaytrentayvabansehetbuonoingaylaptuc4.jpg"/>
          <p:cNvPicPr>
            <a:picLocks noChangeAspect="1" noChangeArrowheads="1"/>
          </p:cNvPicPr>
          <p:nvPr/>
        </p:nvPicPr>
        <p:blipFill rotWithShape="1">
          <a:blip r:embed="rId3">
            <a:extLst>
              <a:ext uri="{28A0092B-C50C-407E-A947-70E740481C1C}">
                <a14:useLocalDpi xmlns:a14="http://schemas.microsoft.com/office/drawing/2010/main" val="0"/>
              </a:ext>
            </a:extLst>
          </a:blip>
          <a:srcRect l="1833"/>
          <a:stretch/>
        </p:blipFill>
        <p:spPr bwMode="auto">
          <a:xfrm>
            <a:off x="0" y="3360347"/>
            <a:ext cx="5265762" cy="349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3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412" y="1600200"/>
            <a:ext cx="9140588" cy="4800601"/>
          </a:xfrm>
          <a:prstGeom prst="rect">
            <a:avLst/>
          </a:prstGeom>
        </p:spPr>
        <p:txBody>
          <a:bodyPr>
            <a:norm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lgn="ctr">
              <a:buFont typeface="Arial" pitchFamily="34" charset="0"/>
              <a:buNone/>
            </a:pPr>
            <a:r>
              <a:rPr lang="vi-VN" sz="2400" dirty="0" smtClean="0">
                <a:latin typeface="Times New Roman" panose="02020603050405020304" pitchFamily="18" charset="0"/>
                <a:cs typeface="Times New Roman" panose="02020603050405020304" pitchFamily="18" charset="0"/>
              </a:rPr>
              <a:t>Sốc phản vệ được chia ra 3 mức độ diễn biến là nhẹ, trung bình và nặng.</a:t>
            </a:r>
            <a:endParaRPr lang="en-US" sz="2400" dirty="0" smtClean="0">
              <a:latin typeface="Times New Roman" panose="02020603050405020304" pitchFamily="18" charset="0"/>
              <a:cs typeface="Times New Roman" panose="02020603050405020304" pitchFamily="18" charset="0"/>
            </a:endParaRPr>
          </a:p>
          <a:p>
            <a:pPr marL="0" indent="0">
              <a:buFont typeface="Arial" pitchFamily="34" charset="0"/>
              <a:buNone/>
            </a:pP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Diễn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nhẹ</a:t>
            </a:r>
            <a:r>
              <a:rPr lang="en-US" sz="2400" b="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Quincke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buồn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ỉa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nhịp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thở</a:t>
            </a:r>
            <a:r>
              <a:rPr lang="en-US" sz="2400" i="1" dirty="0">
                <a:latin typeface="Times New Roman" panose="02020603050405020304" pitchFamily="18" charset="0"/>
                <a:cs typeface="Times New Roman" panose="02020603050405020304" pitchFamily="18" charset="0"/>
              </a:rPr>
              <a:t>.</a:t>
            </a:r>
          </a:p>
          <a:p>
            <a:pPr marL="0" indent="0">
              <a:buFont typeface="Arial" pitchFamily="34" charset="0"/>
              <a:buNone/>
            </a:pPr>
            <a:r>
              <a:rPr lang="en-US"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trung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bình</a:t>
            </a:r>
            <a:r>
              <a:rPr lang="en-US" sz="2400" b="1" dirty="0" smtClean="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Bệnh nhân hoảng hốt, sợ chết, choáng váng, ngứa ran khắp người, khó thở, co giật, đôi khi hôn mê, đau bụng, da tím tái, niêm mạc nhợt, đồng tử giãn, mạch nhanh nhỏ, huyết áp tụt hoặc không đo được.</a:t>
            </a:r>
            <a:endParaRPr lang="en-US" sz="2400" i="1" dirty="0" smtClean="0">
              <a:latin typeface="Times New Roman" panose="02020603050405020304" pitchFamily="18" charset="0"/>
              <a:cs typeface="Times New Roman" panose="02020603050405020304" pitchFamily="18" charset="0"/>
            </a:endParaRPr>
          </a:p>
          <a:p>
            <a:pPr marL="0" indent="0">
              <a:buFont typeface="Arial" pitchFamily="34" charset="0"/>
              <a:buNone/>
            </a:pPr>
            <a:r>
              <a:rPr lang="en-US" sz="2400" i="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Diễn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nặng</a:t>
            </a:r>
            <a:r>
              <a:rPr lang="en-US" sz="2400" b="1" dirty="0" smtClean="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Xảy ra ngay trong những phút đầu tiên với tốc độ chớp nhoáng. Người bệnh hôn mê, nghẹt thở, da tím tái, mạch huyết áp không đo được, tử vong sau vài phút, hãn hữu kéo dài vài giờ.</a:t>
            </a:r>
            <a:r>
              <a:rPr lang="vi-VN" sz="2400" b="1" dirty="0" smtClean="0">
                <a:latin typeface="Times New Roman" panose="02020603050405020304" pitchFamily="18" charset="0"/>
                <a:cs typeface="Times New Roman" panose="02020603050405020304" pitchFamily="18" charset="0"/>
              </a:rPr>
              <a:t/>
            </a:r>
            <a:br>
              <a:rPr lang="vi-VN" sz="2400" b="1" dirty="0" smtClean="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1063104" y="152400"/>
            <a:ext cx="6362700" cy="1325563"/>
          </a:xfrm>
        </p:spPr>
        <p:txBody>
          <a:bodyPr vert="horz" lIns="68580" tIns="34290" rIns="68580" bIns="34290" rtlCol="0" anchor="b">
            <a:noAutofit/>
          </a:bodyPr>
          <a:lstStyle/>
          <a:p>
            <a:pPr lvl="0" algn="ctr"/>
            <a:r>
              <a:rPr lang="en-US" sz="4400" b="1" dirty="0" smtClean="0">
                <a:latin typeface="Times New Roman" panose="02020603050405020304" pitchFamily="18" charset="0"/>
                <a:cs typeface="Times New Roman" panose="02020603050405020304" pitchFamily="18" charset="0"/>
              </a:rPr>
              <a:t>ĐẶC ĐIỂM LÂM SÀNG &amp; DIỄN BIẾN</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2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0" y="1524000"/>
            <a:ext cx="9140588" cy="5334000"/>
          </a:xfrm>
          <a:prstGeom prst="rect">
            <a:avLst/>
          </a:prstGeom>
        </p:spPr>
        <p:txBody>
          <a:bodyPr>
            <a:no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buNone/>
            </a:pPr>
            <a:r>
              <a:rPr lang="en-US" sz="2100"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Thận</a:t>
            </a: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trong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định</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nguyên</a:t>
            </a:r>
            <a:r>
              <a:rPr lang="en-US" sz="2100" b="1" dirty="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nhân</a:t>
            </a:r>
            <a:endParaRPr lang="en-US" sz="2100" b="1"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thể</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xác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nhận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tăng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tryptase</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
            </a:r>
            <a:br>
              <a:rPr lang="en-US" sz="2100" dirty="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smtClean="0">
                <a:latin typeface="Times New Roman" panose="02020603050405020304" pitchFamily="18" charset="0"/>
                <a:cs typeface="Times New Roman" panose="02020603050405020304" pitchFamily="18" charset="0"/>
              </a:rPr>
              <a:t>Phân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hủy</a:t>
            </a:r>
            <a:r>
              <a:rPr lang="en-US" sz="2100" dirty="0" smtClean="0">
                <a:latin typeface="Times New Roman" panose="02020603050405020304" pitchFamily="18" charset="0"/>
                <a:cs typeface="Times New Roman" panose="02020603050405020304" pitchFamily="18" charset="0"/>
              </a:rPr>
              <a:t> TB mast </a:t>
            </a:r>
            <a:r>
              <a:rPr lang="en-US" sz="2100" dirty="0" err="1" smtClean="0">
                <a:latin typeface="Times New Roman" panose="02020603050405020304" pitchFamily="18" charset="0"/>
                <a:cs typeface="Times New Roman" panose="02020603050405020304" pitchFamily="18" charset="0"/>
              </a:rPr>
              <a:t>đặc</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a:latin typeface="Times New Roman" panose="02020603050405020304" pitchFamily="18" charset="0"/>
                <a:cs typeface="Times New Roman" panose="02020603050405020304" pitchFamily="18" charset="0"/>
              </a:rPr>
              <a:t>G</a:t>
            </a:r>
            <a:r>
              <a:rPr lang="en-US" sz="2100" dirty="0" err="1" smtClean="0">
                <a:latin typeface="Times New Roman" panose="02020603050405020304" pitchFamily="18" charset="0"/>
                <a:cs typeface="Times New Roman" panose="02020603050405020304" pitchFamily="18" charset="0"/>
              </a:rPr>
              <a:t>iữ</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tới</a:t>
            </a:r>
            <a:r>
              <a:rPr lang="en-US" sz="2100" dirty="0">
                <a:latin typeface="Times New Roman" panose="02020603050405020304" pitchFamily="18" charset="0"/>
                <a:cs typeface="Times New Roman" panose="02020603050405020304" pitchFamily="18" charset="0"/>
              </a:rPr>
              <a:t> 6 </a:t>
            </a:r>
            <a:r>
              <a:rPr lang="en-US" sz="2100" dirty="0" err="1">
                <a:latin typeface="Times New Roman" panose="02020603050405020304" pitchFamily="18" charset="0"/>
                <a:cs typeface="Times New Roman" panose="02020603050405020304" pitchFamily="18" charset="0"/>
              </a:rPr>
              <a:t>giờ</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ứng</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TĂ</a:t>
            </a:r>
          </a:p>
          <a:p>
            <a:pPr marL="0" indent="0">
              <a:buNone/>
            </a:pPr>
            <a:r>
              <a:rPr lang="en-US" sz="2100"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Tham</a:t>
            </a: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khảo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chuyên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khoa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dị</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ứng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để</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test </a:t>
            </a:r>
            <a:r>
              <a:rPr lang="en-US" sz="2100" b="1" dirty="0" err="1">
                <a:latin typeface="Times New Roman" panose="02020603050405020304" pitchFamily="18" charset="0"/>
                <a:cs typeface="Times New Roman" panose="02020603050405020304" pitchFamily="18" charset="0"/>
              </a:rPr>
              <a:t>cụ</a:t>
            </a:r>
            <a:r>
              <a:rPr lang="en-US" sz="2100" b="1" dirty="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thể</a:t>
            </a:r>
            <a:endParaRPr lang="en-US" sz="2100" b="1" dirty="0" smtClean="0">
              <a:latin typeface="Times New Roman" panose="02020603050405020304" pitchFamily="18" charset="0"/>
              <a:cs typeface="Times New Roman" panose="02020603050405020304" pitchFamily="18" charset="0"/>
            </a:endParaRPr>
          </a:p>
          <a:p>
            <a:pPr marL="0" lvl="0" indent="0">
              <a:buNone/>
            </a:pP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BS </a:t>
            </a:r>
            <a:r>
              <a:rPr lang="en-US" sz="2100" b="1" dirty="0" err="1" smtClean="0">
                <a:latin typeface="Times New Roman" panose="02020603050405020304" pitchFamily="18" charset="0"/>
                <a:cs typeface="Times New Roman" panose="02020603050405020304" pitchFamily="18" charset="0"/>
              </a:rPr>
              <a:t>dị</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ứng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có</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thể</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xác</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định</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nguyên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nhân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cụ</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thể</a:t>
            </a: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smtClean="0">
                <a:latin typeface="Times New Roman" panose="02020603050405020304" pitchFamily="18" charset="0"/>
                <a:cs typeface="Times New Roman" panose="02020603050405020304" pitchFamily="18" charset="0"/>
              </a:rPr>
              <a:t>Tiền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sử</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bệnh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tiền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sử</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dị</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ứng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đầy</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đủ</a:t>
            </a:r>
            <a:r>
              <a:rPr lang="en-US" sz="2100" dirty="0" smtClean="0">
                <a:latin typeface="Times New Roman" panose="02020603050405020304" pitchFamily="18" charset="0"/>
                <a:cs typeface="Times New Roman" panose="02020603050405020304" pitchFamily="18" charset="0"/>
              </a:rPr>
              <a:t>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Skin tests/</a:t>
            </a:r>
            <a:r>
              <a:rPr lang="en-US" sz="2100" dirty="0" err="1" smtClean="0">
                <a:latin typeface="Times New Roman" panose="02020603050405020304" pitchFamily="18" charset="0"/>
                <a:cs typeface="Times New Roman" panose="02020603050405020304" pitchFamily="18" charset="0"/>
              </a:rPr>
              <a:t>IgE</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đặc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hiệu</a:t>
            </a:r>
            <a:r>
              <a:rPr lang="en-US" sz="2100" dirty="0" smtClean="0">
                <a:latin typeface="Times New Roman" panose="02020603050405020304" pitchFamily="18" charset="0"/>
                <a:cs typeface="Times New Roman" panose="02020603050405020304" pitchFamily="18" charset="0"/>
              </a:rPr>
              <a:t>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smtClean="0">
                <a:latin typeface="Times New Roman" panose="02020603050405020304" pitchFamily="18" charset="0"/>
                <a:cs typeface="Times New Roman" panose="02020603050405020304" pitchFamily="18" charset="0"/>
              </a:rPr>
              <a:t>Thức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ăn</a:t>
            </a:r>
            <a:r>
              <a:rPr lang="en-US" sz="2100" dirty="0" smtClean="0">
                <a:latin typeface="Times New Roman" panose="02020603050405020304" pitchFamily="18" charset="0"/>
                <a:cs typeface="Times New Roman" panose="02020603050405020304" pitchFamily="18" charset="0"/>
              </a:rPr>
              <a:t>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smtClean="0">
                <a:latin typeface="Times New Roman" panose="02020603050405020304" pitchFamily="18" charset="0"/>
                <a:cs typeface="Times New Roman" panose="02020603050405020304" pitchFamily="18" charset="0"/>
              </a:rPr>
              <a:t>Côn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trùng</a:t>
            </a:r>
            <a:r>
              <a:rPr lang="en-US" sz="2100" dirty="0" smtClean="0">
                <a:latin typeface="Times New Roman" panose="02020603050405020304" pitchFamily="18" charset="0"/>
                <a:cs typeface="Times New Roman" panose="02020603050405020304" pitchFamily="18" charset="0"/>
              </a:rPr>
              <a:t>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smtClean="0">
                <a:latin typeface="Times New Roman" panose="02020603050405020304" pitchFamily="18" charset="0"/>
                <a:cs typeface="Times New Roman" panose="02020603050405020304" pitchFamily="18" charset="0"/>
              </a:rPr>
              <a:t>Thuốc</a:t>
            </a: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Test </a:t>
            </a:r>
            <a:r>
              <a:rPr lang="en-US" sz="2100" dirty="0" err="1" smtClean="0">
                <a:latin typeface="Times New Roman" panose="02020603050405020304" pitchFamily="18" charset="0"/>
                <a:cs typeface="Times New Roman" panose="02020603050405020304" pitchFamily="18" charset="0"/>
              </a:rPr>
              <a:t>kích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thích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lựa</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chọn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bệnh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nhân</a:t>
            </a:r>
            <a:r>
              <a:rPr lang="en-US" sz="2100" dirty="0" smtClean="0">
                <a:latin typeface="Times New Roman" panose="02020603050405020304" pitchFamily="18" charset="0"/>
                <a:cs typeface="Times New Roman" panose="02020603050405020304" pitchFamily="18" charset="0"/>
              </a:rPr>
              <a:t>, BS </a:t>
            </a:r>
            <a:r>
              <a:rPr lang="en-US" sz="2100" dirty="0" err="1" smtClean="0">
                <a:latin typeface="Times New Roman" panose="02020603050405020304" pitchFamily="18" charset="0"/>
                <a:cs typeface="Times New Roman" panose="02020603050405020304" pitchFamily="18" charset="0"/>
              </a:rPr>
              <a:t>theo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dõi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chỉ</a:t>
            </a:r>
            <a:r>
              <a:rPr lang="en-US" sz="2100" dirty="0" smtClean="0">
                <a:latin typeface="Times New Roman" panose="02020603050405020304" pitchFamily="18" charset="0"/>
                <a:cs typeface="Times New Roman" panose="02020603050405020304" pitchFamily="18" charset="0"/>
              </a:rPr>
              <a:t> ở </a:t>
            </a:r>
            <a:r>
              <a:rPr lang="en-US" sz="2100" dirty="0" err="1" smtClean="0">
                <a:latin typeface="Times New Roman" panose="02020603050405020304" pitchFamily="18" charset="0"/>
                <a:cs typeface="Times New Roman" panose="02020603050405020304" pitchFamily="18" charset="0"/>
              </a:rPr>
              <a:t>bệnh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viện</a:t>
            </a:r>
            <a:r>
              <a:rPr lang="en-US" sz="2100" dirty="0" smtClean="0">
                <a:latin typeface="Times New Roman" panose="02020603050405020304" pitchFamily="18" charset="0"/>
                <a:cs typeface="Times New Roman" panose="02020603050405020304" pitchFamily="18" charset="0"/>
              </a:rPr>
              <a:t>)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ăn</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a:latin typeface="Times New Roman" panose="02020603050405020304" pitchFamily="18" charset="0"/>
                <a:cs typeface="Times New Roman" panose="02020603050405020304" pitchFamily="18" charset="0"/>
              </a:rPr>
              <a:t>NSAIDs </a:t>
            </a:r>
            <a:r>
              <a:rPr lang="en-US" sz="2100" dirty="0" smtClean="0">
                <a:latin typeface="Times New Roman" panose="02020603050405020304" pitchFamily="18" charset="0"/>
                <a:cs typeface="Times New Roman" panose="02020603050405020304" pitchFamily="18" charset="0"/>
              </a:rPr>
              <a:t/>
            </a:r>
            <a:br>
              <a:rPr lang="en-US" sz="2100" dirty="0" smtClean="0">
                <a:latin typeface="Times New Roman" panose="02020603050405020304" pitchFamily="18" charset="0"/>
                <a:cs typeface="Times New Roman" panose="02020603050405020304" pitchFamily="18" charset="0"/>
              </a:rPr>
            </a:br>
            <a:r>
              <a:rPr lang="en-US" sz="2100" dirty="0" smtClean="0">
                <a:latin typeface="Times New Roman" panose="02020603050405020304" pitchFamily="18" charset="0"/>
                <a:cs typeface="Times New Roman" panose="02020603050405020304" pitchFamily="18" charset="0"/>
              </a:rPr>
              <a:t>			- </a:t>
            </a:r>
            <a:r>
              <a:rPr lang="en-US" sz="2100" dirty="0" err="1" smtClean="0">
                <a:latin typeface="Times New Roman" panose="02020603050405020304" pitchFamily="18" charset="0"/>
                <a:cs typeface="Times New Roman" panose="02020603050405020304" pitchFamily="18" charset="0"/>
              </a:rPr>
              <a:t>Gắng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sức</a:t>
            </a:r>
            <a:endParaRPr lang="en-US" sz="2100" dirty="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a:p>
            <a:pPr marL="0" lvl="0" indent="0">
              <a:buNone/>
            </a:pPr>
            <a:endParaRPr lang="en-US" sz="2100" dirty="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title"/>
          </p:nvPr>
        </p:nvSpPr>
        <p:spPr>
          <a:xfrm>
            <a:off x="1066800" y="-152400"/>
            <a:ext cx="6362700" cy="1325563"/>
          </a:xfrm>
        </p:spPr>
        <p:txBody>
          <a:bodyPr vert="horz" lIns="68580" tIns="34290" rIns="68580" bIns="34290" rtlCol="0" anchor="b">
            <a:noAutofit/>
          </a:bodyPr>
          <a:lstStyle/>
          <a:p>
            <a:pPr lvl="0" algn="ctr"/>
            <a:r>
              <a:rPr lang="en-US" sz="4400" b="1" dirty="0" smtClean="0">
                <a:latin typeface="Times New Roman" panose="02020603050405020304" pitchFamily="18" charset="0"/>
                <a:cs typeface="Times New Roman" panose="02020603050405020304" pitchFamily="18" charset="0"/>
              </a:rPr>
              <a:t>CHẨN ĐOÁN</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24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b">
            <a:noAutofit/>
          </a:bodyPr>
          <a:lstStyle/>
          <a:p>
            <a:pPr algn="ctr">
              <a:lnSpc>
                <a:spcPct val="200000"/>
              </a:lnSpc>
            </a:pPr>
            <a:r>
              <a:rPr lang="en-US" sz="5400" b="1" dirty="0" smtClean="0">
                <a:latin typeface="Times New Roman" panose="02020603050405020304" pitchFamily="18" charset="0"/>
                <a:cs typeface="Times New Roman" panose="02020603050405020304" pitchFamily="18" charset="0"/>
              </a:rPr>
              <a:t>NỘI DUNG</a:t>
            </a:r>
            <a:endParaRPr lang="en-US" sz="5400" b="1" dirty="0">
              <a:latin typeface="Times New Roman" panose="02020603050405020304" pitchFamily="18" charset="0"/>
              <a:cs typeface="Times New Roman" panose="02020603050405020304" pitchFamily="18" charset="0"/>
            </a:endParaRPr>
          </a:p>
        </p:txBody>
      </p:sp>
      <p:grpSp>
        <p:nvGrpSpPr>
          <p:cNvPr id="31" name="Group 64"/>
          <p:cNvGrpSpPr/>
          <p:nvPr/>
        </p:nvGrpSpPr>
        <p:grpSpPr>
          <a:xfrm>
            <a:off x="533400" y="2057400"/>
            <a:ext cx="3658310" cy="372734"/>
            <a:chOff x="444866" y="1544841"/>
            <a:chExt cx="4038599" cy="411480"/>
          </a:xfrm>
        </p:grpSpPr>
        <p:sp>
          <p:nvSpPr>
            <p:cNvPr id="32" name="Rectangle 31"/>
            <p:cNvSpPr/>
            <p:nvPr/>
          </p:nvSpPr>
          <p:spPr bwMode="gray">
            <a:xfrm>
              <a:off x="444866" y="1544841"/>
              <a:ext cx="4038599" cy="411480"/>
            </a:xfrm>
            <a:prstGeom prst="rect">
              <a:avLst/>
            </a:prstGeom>
            <a:gradFill flip="none" rotWithShape="1">
              <a:gsLst>
                <a:gs pos="0">
                  <a:srgbClr val="FFFFFF">
                    <a:alpha val="0"/>
                  </a:srgbClr>
                </a:gs>
                <a:gs pos="100000">
                  <a:schemeClr val="accent4">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Left Arrow 32"/>
            <p:cNvSpPr/>
            <p:nvPr/>
          </p:nvSpPr>
          <p:spPr bwMode="gray">
            <a:xfrm flipH="1">
              <a:off x="457200" y="1600309"/>
              <a:ext cx="304800" cy="292686"/>
            </a:xfrm>
            <a:prstGeom prst="leftArrow">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2073"/>
          <p:cNvGrpSpPr/>
          <p:nvPr/>
        </p:nvGrpSpPr>
        <p:grpSpPr>
          <a:xfrm>
            <a:off x="555746" y="3072286"/>
            <a:ext cx="3313186" cy="372734"/>
            <a:chOff x="4572000" y="3314748"/>
            <a:chExt cx="3657599" cy="411480"/>
          </a:xfrm>
        </p:grpSpPr>
        <p:sp>
          <p:nvSpPr>
            <p:cNvPr id="35" name="Rectangle 34"/>
            <p:cNvSpPr/>
            <p:nvPr/>
          </p:nvSpPr>
          <p:spPr bwMode="gray">
            <a:xfrm>
              <a:off x="4572000" y="3314748"/>
              <a:ext cx="3657599" cy="411480"/>
            </a:xfrm>
            <a:prstGeom prst="rect">
              <a:avLst/>
            </a:prstGeom>
            <a:gradFill flip="none" rotWithShape="1">
              <a:gsLst>
                <a:gs pos="0">
                  <a:srgbClr val="FFFFFF">
                    <a:alpha val="0"/>
                  </a:srgbClr>
                </a:gs>
                <a:gs pos="100000">
                  <a:schemeClr val="accent3">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Left Arrow 35"/>
            <p:cNvSpPr/>
            <p:nvPr/>
          </p:nvSpPr>
          <p:spPr bwMode="gray">
            <a:xfrm flipH="1">
              <a:off x="4572000" y="3368088"/>
              <a:ext cx="304800" cy="292686"/>
            </a:xfrm>
            <a:prstGeom prst="leftArrow">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7" name="Rectangle 36"/>
          <p:cNvSpPr/>
          <p:nvPr/>
        </p:nvSpPr>
        <p:spPr bwMode="auto">
          <a:xfrm>
            <a:off x="836040" y="2040756"/>
            <a:ext cx="1518364" cy="461665"/>
          </a:xfrm>
          <a:prstGeom prst="rect">
            <a:avLst/>
          </a:prstGeom>
        </p:spPr>
        <p:txBody>
          <a:bodyPr wrap="none">
            <a:spAutoFit/>
          </a:bodyPr>
          <a:lstStyle/>
          <a:p>
            <a:pPr lvl="0"/>
            <a:r>
              <a:rPr lang="en-US" sz="2400" dirty="0" err="1"/>
              <a:t>Đại</a:t>
            </a:r>
            <a:r>
              <a:rPr lang="en-US" sz="2400" dirty="0"/>
              <a:t> </a:t>
            </a:r>
            <a:r>
              <a:rPr lang="en-US" sz="2400" dirty="0" err="1" smtClean="0"/>
              <a:t>cương</a:t>
            </a:r>
            <a:endParaRPr lang="en-US" sz="2400" dirty="0"/>
          </a:p>
        </p:txBody>
      </p:sp>
      <p:sp>
        <p:nvSpPr>
          <p:cNvPr id="38" name="Rectangle 37"/>
          <p:cNvSpPr/>
          <p:nvPr/>
        </p:nvSpPr>
        <p:spPr bwMode="auto">
          <a:xfrm>
            <a:off x="862233" y="3036235"/>
            <a:ext cx="1919115" cy="461665"/>
          </a:xfrm>
          <a:prstGeom prst="rect">
            <a:avLst/>
          </a:prstGeom>
        </p:spPr>
        <p:txBody>
          <a:bodyPr wrap="none">
            <a:spAutoFit/>
          </a:bodyPr>
          <a:lstStyle/>
          <a:p>
            <a:pPr lvl="0"/>
            <a:r>
              <a:rPr lang="en-US" sz="2400" dirty="0" err="1"/>
              <a:t>Nguyên</a:t>
            </a:r>
            <a:r>
              <a:rPr lang="en-US" sz="2400" dirty="0"/>
              <a:t> </a:t>
            </a:r>
            <a:r>
              <a:rPr lang="en-US" sz="2400" dirty="0" err="1"/>
              <a:t>nhân</a:t>
            </a:r>
            <a:endParaRPr lang="en-US" sz="2400" dirty="0"/>
          </a:p>
        </p:txBody>
      </p:sp>
      <p:grpSp>
        <p:nvGrpSpPr>
          <p:cNvPr id="39" name="Group 65"/>
          <p:cNvGrpSpPr/>
          <p:nvPr/>
        </p:nvGrpSpPr>
        <p:grpSpPr>
          <a:xfrm>
            <a:off x="553295" y="2550156"/>
            <a:ext cx="3439733" cy="372734"/>
            <a:chOff x="469899" y="3660884"/>
            <a:chExt cx="3797301" cy="411480"/>
          </a:xfrm>
        </p:grpSpPr>
        <p:sp>
          <p:nvSpPr>
            <p:cNvPr id="40" name="Rectangle 39"/>
            <p:cNvSpPr/>
            <p:nvPr/>
          </p:nvSpPr>
          <p:spPr bwMode="gray">
            <a:xfrm>
              <a:off x="469899" y="3660884"/>
              <a:ext cx="3797301" cy="411480"/>
            </a:xfrm>
            <a:prstGeom prst="rect">
              <a:avLst/>
            </a:prstGeom>
            <a:gradFill flip="none" rotWithShape="1">
              <a:gsLst>
                <a:gs pos="0">
                  <a:srgbClr val="FFFFFF">
                    <a:alpha val="0"/>
                  </a:srgbClr>
                </a:gs>
                <a:gs pos="100000">
                  <a:schemeClr val="accent2">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Left Arrow 40"/>
            <p:cNvSpPr/>
            <p:nvPr/>
          </p:nvSpPr>
          <p:spPr bwMode="gray">
            <a:xfrm flipH="1">
              <a:off x="469899" y="3714224"/>
              <a:ext cx="304800" cy="292686"/>
            </a:xfrm>
            <a:prstGeom prst="leftArrow">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 name="Group 66"/>
          <p:cNvGrpSpPr/>
          <p:nvPr/>
        </p:nvGrpSpPr>
        <p:grpSpPr>
          <a:xfrm>
            <a:off x="533400" y="3617791"/>
            <a:ext cx="4199005" cy="372734"/>
            <a:chOff x="469899" y="4730858"/>
            <a:chExt cx="4635501" cy="411480"/>
          </a:xfrm>
        </p:grpSpPr>
        <p:sp>
          <p:nvSpPr>
            <p:cNvPr id="43" name="Rectangle 42"/>
            <p:cNvSpPr/>
            <p:nvPr/>
          </p:nvSpPr>
          <p:spPr bwMode="gray">
            <a:xfrm>
              <a:off x="469899" y="4730858"/>
              <a:ext cx="4635501" cy="411480"/>
            </a:xfrm>
            <a:prstGeom prst="rect">
              <a:avLst/>
            </a:prstGeom>
            <a:gradFill flip="none" rotWithShape="1">
              <a:gsLst>
                <a:gs pos="0">
                  <a:srgbClr val="FFFFFF">
                    <a:alpha val="0"/>
                  </a:srgbClr>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 name="Left Arrow 43"/>
            <p:cNvSpPr/>
            <p:nvPr/>
          </p:nvSpPr>
          <p:spPr bwMode="gray">
            <a:xfrm flipH="1">
              <a:off x="469899" y="4784198"/>
              <a:ext cx="304800" cy="292686"/>
            </a:xfrm>
            <a:prstGeom prst="leftArrow">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5" name="Rectangle 44"/>
          <p:cNvSpPr/>
          <p:nvPr/>
        </p:nvSpPr>
        <p:spPr bwMode="auto">
          <a:xfrm>
            <a:off x="812762" y="2505629"/>
            <a:ext cx="1497526" cy="461665"/>
          </a:xfrm>
          <a:prstGeom prst="rect">
            <a:avLst/>
          </a:prstGeom>
        </p:spPr>
        <p:txBody>
          <a:bodyPr wrap="none">
            <a:spAutoFit/>
          </a:bodyPr>
          <a:lstStyle/>
          <a:p>
            <a:pPr lvl="0"/>
            <a:r>
              <a:rPr lang="en-US" sz="2400" dirty="0" err="1"/>
              <a:t>khái</a:t>
            </a:r>
            <a:r>
              <a:rPr lang="en-US" sz="2400" dirty="0"/>
              <a:t> </a:t>
            </a:r>
            <a:r>
              <a:rPr lang="en-US" sz="2400" dirty="0" err="1"/>
              <a:t>niệm</a:t>
            </a:r>
            <a:endParaRPr lang="en-US" sz="2400" dirty="0"/>
          </a:p>
        </p:txBody>
      </p:sp>
      <p:sp>
        <p:nvSpPr>
          <p:cNvPr id="46" name="TextBox 45"/>
          <p:cNvSpPr txBox="1"/>
          <p:nvPr/>
        </p:nvSpPr>
        <p:spPr>
          <a:xfrm>
            <a:off x="839888" y="3577599"/>
            <a:ext cx="2436757" cy="461665"/>
          </a:xfrm>
          <a:prstGeom prst="rect">
            <a:avLst/>
          </a:prstGeom>
          <a:noFill/>
        </p:spPr>
        <p:txBody>
          <a:bodyPr wrap="none" rtlCol="0">
            <a:spAutoFit/>
          </a:bodyPr>
          <a:lstStyle/>
          <a:p>
            <a:pPr lvl="0"/>
            <a:r>
              <a:rPr lang="en-US" sz="2400" dirty="0" err="1"/>
              <a:t>Cơ</a:t>
            </a:r>
            <a:r>
              <a:rPr lang="en-US" sz="2400" dirty="0"/>
              <a:t> </a:t>
            </a:r>
            <a:r>
              <a:rPr lang="en-US" sz="2400" dirty="0" err="1"/>
              <a:t>chế</a:t>
            </a:r>
            <a:r>
              <a:rPr lang="en-US" sz="2400" dirty="0"/>
              <a:t> </a:t>
            </a:r>
            <a:r>
              <a:rPr lang="en-US" sz="2400" dirty="0" err="1"/>
              <a:t>bệnh</a:t>
            </a:r>
            <a:r>
              <a:rPr lang="en-US" sz="2400" dirty="0"/>
              <a:t> </a:t>
            </a:r>
            <a:r>
              <a:rPr lang="en-US" sz="2400" dirty="0" err="1"/>
              <a:t>sinh</a:t>
            </a:r>
            <a:endParaRPr lang="en-US" sz="2400" dirty="0"/>
          </a:p>
        </p:txBody>
      </p:sp>
      <p:sp>
        <p:nvSpPr>
          <p:cNvPr id="47" name="Left Arrow 46"/>
          <p:cNvSpPr/>
          <p:nvPr/>
        </p:nvSpPr>
        <p:spPr bwMode="gray">
          <a:xfrm flipH="1">
            <a:off x="517538" y="4312079"/>
            <a:ext cx="276099" cy="265126"/>
          </a:xfrm>
          <a:prstGeom prst="leftArrow">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8" name="Group 66"/>
          <p:cNvGrpSpPr/>
          <p:nvPr/>
        </p:nvGrpSpPr>
        <p:grpSpPr>
          <a:xfrm>
            <a:off x="557087" y="4162864"/>
            <a:ext cx="4199005" cy="372734"/>
            <a:chOff x="469899" y="4730858"/>
            <a:chExt cx="4635501" cy="411480"/>
          </a:xfrm>
        </p:grpSpPr>
        <p:sp>
          <p:nvSpPr>
            <p:cNvPr id="49" name="Rectangle 48"/>
            <p:cNvSpPr/>
            <p:nvPr/>
          </p:nvSpPr>
          <p:spPr bwMode="gray">
            <a:xfrm>
              <a:off x="469899" y="4730858"/>
              <a:ext cx="4635501" cy="411480"/>
            </a:xfrm>
            <a:prstGeom prst="rect">
              <a:avLst/>
            </a:prstGeom>
            <a:gradFill flip="none" rotWithShape="1">
              <a:gsLst>
                <a:gs pos="0">
                  <a:srgbClr val="FFFFFF">
                    <a:alpha val="0"/>
                  </a:srgbClr>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Left Arrow 49"/>
            <p:cNvSpPr/>
            <p:nvPr/>
          </p:nvSpPr>
          <p:spPr bwMode="gray">
            <a:xfrm flipH="1">
              <a:off x="469899" y="4784198"/>
              <a:ext cx="304800" cy="292686"/>
            </a:xfrm>
            <a:prstGeom prst="leftArrow">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1" name="TextBox 50"/>
          <p:cNvSpPr txBox="1"/>
          <p:nvPr/>
        </p:nvSpPr>
        <p:spPr>
          <a:xfrm>
            <a:off x="820672" y="4108205"/>
            <a:ext cx="4285147" cy="830997"/>
          </a:xfrm>
          <a:prstGeom prst="rect">
            <a:avLst/>
          </a:prstGeom>
          <a:noFill/>
        </p:spPr>
        <p:txBody>
          <a:bodyPr wrap="none" rtlCol="0">
            <a:spAutoFit/>
          </a:bodyPr>
          <a:lstStyle/>
          <a:p>
            <a:pPr lvl="0"/>
            <a:r>
              <a:rPr lang="en-US" sz="2400" dirty="0" err="1"/>
              <a:t>Đặc</a:t>
            </a:r>
            <a:r>
              <a:rPr lang="en-US" sz="2400" dirty="0"/>
              <a:t> </a:t>
            </a:r>
            <a:r>
              <a:rPr lang="en-US" sz="2400" dirty="0" err="1"/>
              <a:t>điểm</a:t>
            </a:r>
            <a:r>
              <a:rPr lang="en-US" sz="2400" dirty="0"/>
              <a:t> </a:t>
            </a:r>
            <a:r>
              <a:rPr lang="en-US" sz="2400" dirty="0" err="1"/>
              <a:t>lâm</a:t>
            </a:r>
            <a:r>
              <a:rPr lang="en-US" sz="2400" dirty="0"/>
              <a:t> </a:t>
            </a:r>
            <a:r>
              <a:rPr lang="en-US" sz="2400" dirty="0" err="1" smtClean="0"/>
              <a:t>sàng</a:t>
            </a:r>
            <a:r>
              <a:rPr lang="en-US" sz="2400" dirty="0" smtClean="0"/>
              <a:t> &amp; </a:t>
            </a:r>
            <a:r>
              <a:rPr lang="en-US" sz="2400" dirty="0" err="1" smtClean="0"/>
              <a:t>diễn</a:t>
            </a:r>
            <a:r>
              <a:rPr lang="en-US" sz="2400" dirty="0" smtClean="0"/>
              <a:t> </a:t>
            </a:r>
            <a:r>
              <a:rPr lang="en-US" sz="2400" dirty="0" err="1" smtClean="0"/>
              <a:t>biến</a:t>
            </a:r>
            <a:endParaRPr lang="en-US" sz="2400" dirty="0"/>
          </a:p>
          <a:p>
            <a:endParaRPr lang="en-US" sz="2400" b="1" dirty="0">
              <a:solidFill>
                <a:prstClr val="black"/>
              </a:solidFill>
              <a:cs typeface="Arial" pitchFamily="34" charset="0"/>
            </a:endParaRPr>
          </a:p>
        </p:txBody>
      </p:sp>
      <p:grpSp>
        <p:nvGrpSpPr>
          <p:cNvPr id="52" name="Group 64"/>
          <p:cNvGrpSpPr/>
          <p:nvPr/>
        </p:nvGrpSpPr>
        <p:grpSpPr>
          <a:xfrm>
            <a:off x="544573" y="4771683"/>
            <a:ext cx="2389017" cy="372734"/>
            <a:chOff x="444866" y="1544841"/>
            <a:chExt cx="2637360" cy="411480"/>
          </a:xfrm>
        </p:grpSpPr>
        <p:sp>
          <p:nvSpPr>
            <p:cNvPr id="53" name="Rectangle 52"/>
            <p:cNvSpPr/>
            <p:nvPr/>
          </p:nvSpPr>
          <p:spPr bwMode="gray">
            <a:xfrm>
              <a:off x="444866" y="1544841"/>
              <a:ext cx="2637360" cy="411480"/>
            </a:xfrm>
            <a:prstGeom prst="rect">
              <a:avLst/>
            </a:prstGeom>
            <a:gradFill flip="none" rotWithShape="1">
              <a:gsLst>
                <a:gs pos="0">
                  <a:schemeClr val="accent6">
                    <a:tint val="66000"/>
                    <a:satMod val="160000"/>
                    <a:lumMod val="90000"/>
                  </a:schemeClr>
                </a:gs>
                <a:gs pos="50000">
                  <a:schemeClr val="accent6">
                    <a:lumMod val="60000"/>
                    <a:lumOff val="40000"/>
                    <a:tint val="44500"/>
                    <a:satMod val="160000"/>
                  </a:schemeClr>
                </a:gs>
                <a:gs pos="100000">
                  <a:srgbClr val="E6E6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Left Arrow 53"/>
            <p:cNvSpPr/>
            <p:nvPr/>
          </p:nvSpPr>
          <p:spPr bwMode="gray">
            <a:xfrm flipH="1">
              <a:off x="457200" y="1600309"/>
              <a:ext cx="304800" cy="292686"/>
            </a:xfrm>
            <a:prstGeom prst="leftArrow">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5" name="Rectangle 54"/>
          <p:cNvSpPr/>
          <p:nvPr/>
        </p:nvSpPr>
        <p:spPr bwMode="auto">
          <a:xfrm>
            <a:off x="820672" y="4729173"/>
            <a:ext cx="1749197" cy="461665"/>
          </a:xfrm>
          <a:prstGeom prst="rect">
            <a:avLst/>
          </a:prstGeom>
        </p:spPr>
        <p:txBody>
          <a:bodyPr wrap="none">
            <a:spAutoFit/>
          </a:bodyPr>
          <a:lstStyle/>
          <a:p>
            <a:pPr lvl="0"/>
            <a:r>
              <a:rPr lang="en-US" sz="2400" dirty="0" err="1"/>
              <a:t>Chuẩn</a:t>
            </a:r>
            <a:r>
              <a:rPr lang="en-US" sz="2400" dirty="0"/>
              <a:t> </a:t>
            </a:r>
            <a:r>
              <a:rPr lang="en-US" sz="2400" dirty="0" err="1"/>
              <a:t>đoán</a:t>
            </a:r>
            <a:endParaRPr lang="en-US" sz="2400" dirty="0"/>
          </a:p>
        </p:txBody>
      </p:sp>
      <p:sp>
        <p:nvSpPr>
          <p:cNvPr id="57" name="Rectangle 56"/>
          <p:cNvSpPr/>
          <p:nvPr/>
        </p:nvSpPr>
        <p:spPr bwMode="gray">
          <a:xfrm>
            <a:off x="553588" y="5284453"/>
            <a:ext cx="1809831" cy="372734"/>
          </a:xfrm>
          <a:prstGeom prst="rect">
            <a:avLst/>
          </a:prstGeom>
          <a:gradFill>
            <a:gsLst>
              <a:gs pos="0">
                <a:srgbClr val="FFFF66">
                  <a:lumMod val="100000"/>
                </a:srgbClr>
              </a:gs>
              <a:gs pos="100000">
                <a:srgbClr val="E0E0E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95000"/>
                  <a:lumOff val="5000"/>
                </a:schemeClr>
              </a:solidFill>
            </a:endParaRPr>
          </a:p>
        </p:txBody>
      </p:sp>
      <p:sp>
        <p:nvSpPr>
          <p:cNvPr id="58" name="Left Arrow 57"/>
          <p:cNvSpPr/>
          <p:nvPr/>
        </p:nvSpPr>
        <p:spPr bwMode="gray">
          <a:xfrm flipH="1">
            <a:off x="555746" y="5348558"/>
            <a:ext cx="276099" cy="265126"/>
          </a:xfrm>
          <a:prstGeom prst="leftArrow">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Rectangle 63"/>
          <p:cNvSpPr/>
          <p:nvPr/>
        </p:nvSpPr>
        <p:spPr>
          <a:xfrm>
            <a:off x="862233" y="5296455"/>
            <a:ext cx="1132041" cy="461665"/>
          </a:xfrm>
          <a:prstGeom prst="rect">
            <a:avLst/>
          </a:prstGeom>
        </p:spPr>
        <p:txBody>
          <a:bodyPr wrap="none">
            <a:spAutoFit/>
          </a:bodyPr>
          <a:lstStyle/>
          <a:p>
            <a:r>
              <a:rPr lang="en-US" sz="2400" dirty="0" err="1" smtClean="0"/>
              <a:t>Điều</a:t>
            </a:r>
            <a:r>
              <a:rPr lang="en-US" sz="2400" dirty="0" smtClean="0"/>
              <a:t> </a:t>
            </a:r>
            <a:r>
              <a:rPr lang="en-US" sz="2400" dirty="0" err="1" smtClean="0"/>
              <a:t>trị</a:t>
            </a:r>
            <a:endParaRPr lang="en-US" sz="2400" dirty="0"/>
          </a:p>
        </p:txBody>
      </p:sp>
      <p:grpSp>
        <p:nvGrpSpPr>
          <p:cNvPr id="67" name="Group 64"/>
          <p:cNvGrpSpPr/>
          <p:nvPr/>
        </p:nvGrpSpPr>
        <p:grpSpPr>
          <a:xfrm>
            <a:off x="553295" y="5812009"/>
            <a:ext cx="2389017" cy="372734"/>
            <a:chOff x="444866" y="1544841"/>
            <a:chExt cx="2637360" cy="411480"/>
          </a:xfrm>
        </p:grpSpPr>
        <p:sp>
          <p:nvSpPr>
            <p:cNvPr id="68" name="Rectangle 67"/>
            <p:cNvSpPr/>
            <p:nvPr/>
          </p:nvSpPr>
          <p:spPr bwMode="gray">
            <a:xfrm>
              <a:off x="444866" y="1544841"/>
              <a:ext cx="2637360" cy="411480"/>
            </a:xfrm>
            <a:prstGeom prst="rect">
              <a:avLst/>
            </a:prstGeom>
            <a:gradFill flip="none" rotWithShape="1">
              <a:gsLst>
                <a:gs pos="0">
                  <a:srgbClr val="93C4CF">
                    <a:lumMod val="80000"/>
                  </a:srgbClr>
                </a:gs>
                <a:gs pos="100000">
                  <a:srgbClr val="E2E2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Left Arrow 68"/>
            <p:cNvSpPr/>
            <p:nvPr/>
          </p:nvSpPr>
          <p:spPr bwMode="gray">
            <a:xfrm flipH="1">
              <a:off x="457200" y="1600309"/>
              <a:ext cx="304800" cy="292686"/>
            </a:xfrm>
            <a:prstGeom prst="leftArrow">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3" name="Rectangle 72"/>
          <p:cNvSpPr/>
          <p:nvPr/>
        </p:nvSpPr>
        <p:spPr>
          <a:xfrm>
            <a:off x="843017" y="5762901"/>
            <a:ext cx="1260281" cy="461665"/>
          </a:xfrm>
          <a:prstGeom prst="rect">
            <a:avLst/>
          </a:prstGeom>
        </p:spPr>
        <p:txBody>
          <a:bodyPr wrap="none">
            <a:spAutoFit/>
          </a:bodyPr>
          <a:lstStyle/>
          <a:p>
            <a:r>
              <a:rPr lang="en-US" sz="2400" dirty="0" err="1"/>
              <a:t>Kết</a:t>
            </a:r>
            <a:r>
              <a:rPr lang="en-US" sz="2400" dirty="0"/>
              <a:t> </a:t>
            </a:r>
            <a:r>
              <a:rPr lang="en-US" sz="2400" dirty="0" err="1" smtClean="0"/>
              <a:t>luận</a:t>
            </a:r>
            <a:endParaRPr lang="en-US" sz="2400" dirty="0"/>
          </a:p>
        </p:txBody>
      </p:sp>
      <p:grpSp>
        <p:nvGrpSpPr>
          <p:cNvPr id="77" name="Group 37"/>
          <p:cNvGrpSpPr/>
          <p:nvPr/>
        </p:nvGrpSpPr>
        <p:grpSpPr bwMode="gray">
          <a:xfrm>
            <a:off x="4932109" y="1864893"/>
            <a:ext cx="3411542" cy="4692576"/>
            <a:chOff x="4101353" y="968188"/>
            <a:chExt cx="3962402" cy="5356413"/>
          </a:xfrm>
          <a:effectLst>
            <a:outerShdw blurRad="114300" dir="18900000" sy="23000" kx="-1200000" algn="bl" rotWithShape="0">
              <a:prstClr val="black">
                <a:alpha val="12000"/>
              </a:prstClr>
            </a:outerShdw>
          </a:effectLst>
        </p:grpSpPr>
        <p:sp>
          <p:nvSpPr>
            <p:cNvPr id="78" name="Freeform 77"/>
            <p:cNvSpPr/>
            <p:nvPr/>
          </p:nvSpPr>
          <p:spPr bwMode="gray">
            <a:xfrm>
              <a:off x="4101353" y="968188"/>
              <a:ext cx="3962402" cy="4147668"/>
            </a:xfrm>
            <a:custGeom>
              <a:avLst/>
              <a:gdLst>
                <a:gd name="connsiteX0" fmla="*/ 0 w 3962400"/>
                <a:gd name="connsiteY0" fmla="*/ 1943100 h 3886200"/>
                <a:gd name="connsiteX1" fmla="*/ 593949 w 3962400"/>
                <a:gd name="connsiteY1" fmla="*/ 555847 h 3886200"/>
                <a:gd name="connsiteX2" fmla="*/ 1981204 w 3962400"/>
                <a:gd name="connsiteY2" fmla="*/ 2 h 3886200"/>
                <a:gd name="connsiteX3" fmla="*/ 3368457 w 3962400"/>
                <a:gd name="connsiteY3" fmla="*/ 555851 h 3886200"/>
                <a:gd name="connsiteX4" fmla="*/ 3962402 w 3962400"/>
                <a:gd name="connsiteY4" fmla="*/ 1943106 h 3886200"/>
                <a:gd name="connsiteX5" fmla="*/ 3368455 w 3962400"/>
                <a:gd name="connsiteY5" fmla="*/ 3330360 h 3886200"/>
                <a:gd name="connsiteX6" fmla="*/ 1981201 w 3962400"/>
                <a:gd name="connsiteY6" fmla="*/ 3886206 h 3886200"/>
                <a:gd name="connsiteX7" fmla="*/ 593947 w 3962400"/>
                <a:gd name="connsiteY7" fmla="*/ 3330358 h 3886200"/>
                <a:gd name="connsiteX8" fmla="*/ 2 w 3962400"/>
                <a:gd name="connsiteY8" fmla="*/ 1943103 h 3886200"/>
                <a:gd name="connsiteX9" fmla="*/ 0 w 3962400"/>
                <a:gd name="connsiteY9" fmla="*/ 1943100 h 3886200"/>
                <a:gd name="connsiteX0" fmla="*/ 0 w 3962402"/>
                <a:gd name="connsiteY0" fmla="*/ 1943098 h 3942985"/>
                <a:gd name="connsiteX1" fmla="*/ 593949 w 3962402"/>
                <a:gd name="connsiteY1" fmla="*/ 555845 h 3942985"/>
                <a:gd name="connsiteX2" fmla="*/ 1981204 w 3962402"/>
                <a:gd name="connsiteY2" fmla="*/ 0 h 3942985"/>
                <a:gd name="connsiteX3" fmla="*/ 3368457 w 3962402"/>
                <a:gd name="connsiteY3" fmla="*/ 555849 h 3942985"/>
                <a:gd name="connsiteX4" fmla="*/ 3962402 w 3962402"/>
                <a:gd name="connsiteY4" fmla="*/ 1943104 h 3942985"/>
                <a:gd name="connsiteX5" fmla="*/ 3368455 w 3962402"/>
                <a:gd name="connsiteY5" fmla="*/ 3330358 h 3942985"/>
                <a:gd name="connsiteX6" fmla="*/ 1981201 w 3962402"/>
                <a:gd name="connsiteY6" fmla="*/ 3886204 h 3942985"/>
                <a:gd name="connsiteX7" fmla="*/ 1116106 w 3962402"/>
                <a:gd name="connsiteY7" fmla="*/ 3671045 h 3942985"/>
                <a:gd name="connsiteX8" fmla="*/ 593947 w 3962402"/>
                <a:gd name="connsiteY8" fmla="*/ 3330356 h 3942985"/>
                <a:gd name="connsiteX9" fmla="*/ 2 w 3962402"/>
                <a:gd name="connsiteY9" fmla="*/ 1943101 h 3942985"/>
                <a:gd name="connsiteX10" fmla="*/ 0 w 3962402"/>
                <a:gd name="connsiteY10" fmla="*/ 1943098 h 3942985"/>
                <a:gd name="connsiteX0" fmla="*/ 0 w 3962402"/>
                <a:gd name="connsiteY0" fmla="*/ 1943098 h 3942985"/>
                <a:gd name="connsiteX1" fmla="*/ 593949 w 3962402"/>
                <a:gd name="connsiteY1" fmla="*/ 555845 h 3942985"/>
                <a:gd name="connsiteX2" fmla="*/ 1981204 w 3962402"/>
                <a:gd name="connsiteY2" fmla="*/ 0 h 3942985"/>
                <a:gd name="connsiteX3" fmla="*/ 3368457 w 3962402"/>
                <a:gd name="connsiteY3" fmla="*/ 555849 h 3942985"/>
                <a:gd name="connsiteX4" fmla="*/ 3962402 w 3962402"/>
                <a:gd name="connsiteY4" fmla="*/ 1943104 h 3942985"/>
                <a:gd name="connsiteX5" fmla="*/ 3368455 w 3962402"/>
                <a:gd name="connsiteY5" fmla="*/ 3330358 h 3942985"/>
                <a:gd name="connsiteX6" fmla="*/ 2944906 w 3962402"/>
                <a:gd name="connsiteY6" fmla="*/ 3644151 h 3942985"/>
                <a:gd name="connsiteX7" fmla="*/ 1981201 w 3962402"/>
                <a:gd name="connsiteY7" fmla="*/ 3886204 h 3942985"/>
                <a:gd name="connsiteX8" fmla="*/ 1116106 w 3962402"/>
                <a:gd name="connsiteY8" fmla="*/ 3671045 h 3942985"/>
                <a:gd name="connsiteX9" fmla="*/ 593947 w 3962402"/>
                <a:gd name="connsiteY9" fmla="*/ 3330356 h 3942985"/>
                <a:gd name="connsiteX10" fmla="*/ 2 w 3962402"/>
                <a:gd name="connsiteY10" fmla="*/ 1943101 h 3942985"/>
                <a:gd name="connsiteX11" fmla="*/ 0 w 3962402"/>
                <a:gd name="connsiteY11" fmla="*/ 1943098 h 3942985"/>
                <a:gd name="connsiteX0" fmla="*/ 0 w 3962402"/>
                <a:gd name="connsiteY0" fmla="*/ 1943098 h 3926545"/>
                <a:gd name="connsiteX1" fmla="*/ 593949 w 3962402"/>
                <a:gd name="connsiteY1" fmla="*/ 555845 h 3926545"/>
                <a:gd name="connsiteX2" fmla="*/ 1981204 w 3962402"/>
                <a:gd name="connsiteY2" fmla="*/ 0 h 3926545"/>
                <a:gd name="connsiteX3" fmla="*/ 3368457 w 3962402"/>
                <a:gd name="connsiteY3" fmla="*/ 555849 h 3926545"/>
                <a:gd name="connsiteX4" fmla="*/ 3962402 w 3962402"/>
                <a:gd name="connsiteY4" fmla="*/ 1943104 h 3926545"/>
                <a:gd name="connsiteX5" fmla="*/ 3368455 w 3962402"/>
                <a:gd name="connsiteY5" fmla="*/ 3330358 h 3926545"/>
                <a:gd name="connsiteX6" fmla="*/ 2944906 w 3962402"/>
                <a:gd name="connsiteY6" fmla="*/ 3644151 h 3926545"/>
                <a:gd name="connsiteX7" fmla="*/ 1981201 w 3962402"/>
                <a:gd name="connsiteY7" fmla="*/ 3886204 h 3926545"/>
                <a:gd name="connsiteX8" fmla="*/ 1653988 w 3962402"/>
                <a:gd name="connsiteY8" fmla="*/ 3886198 h 3926545"/>
                <a:gd name="connsiteX9" fmla="*/ 1116106 w 3962402"/>
                <a:gd name="connsiteY9" fmla="*/ 3671045 h 3926545"/>
                <a:gd name="connsiteX10" fmla="*/ 593947 w 3962402"/>
                <a:gd name="connsiteY10" fmla="*/ 3330356 h 3926545"/>
                <a:gd name="connsiteX11" fmla="*/ 2 w 3962402"/>
                <a:gd name="connsiteY11" fmla="*/ 1943101 h 3926545"/>
                <a:gd name="connsiteX12" fmla="*/ 0 w 3962402"/>
                <a:gd name="connsiteY12" fmla="*/ 1943098 h 3926545"/>
                <a:gd name="connsiteX0" fmla="*/ 0 w 3962402"/>
                <a:gd name="connsiteY0" fmla="*/ 1943098 h 4150658"/>
                <a:gd name="connsiteX1" fmla="*/ 593949 w 3962402"/>
                <a:gd name="connsiteY1" fmla="*/ 555845 h 4150658"/>
                <a:gd name="connsiteX2" fmla="*/ 1981204 w 3962402"/>
                <a:gd name="connsiteY2" fmla="*/ 0 h 4150658"/>
                <a:gd name="connsiteX3" fmla="*/ 3368457 w 3962402"/>
                <a:gd name="connsiteY3" fmla="*/ 555849 h 4150658"/>
                <a:gd name="connsiteX4" fmla="*/ 3962402 w 3962402"/>
                <a:gd name="connsiteY4" fmla="*/ 1943104 h 4150658"/>
                <a:gd name="connsiteX5" fmla="*/ 3368455 w 3962402"/>
                <a:gd name="connsiteY5" fmla="*/ 3330358 h 4150658"/>
                <a:gd name="connsiteX6" fmla="*/ 2944906 w 3962402"/>
                <a:gd name="connsiteY6" fmla="*/ 3644151 h 4150658"/>
                <a:gd name="connsiteX7" fmla="*/ 1981201 w 3962402"/>
                <a:gd name="connsiteY7" fmla="*/ 3886204 h 4150658"/>
                <a:gd name="connsiteX8" fmla="*/ 1295400 w 3962402"/>
                <a:gd name="connsiteY8" fmla="*/ 4114798 h 4150658"/>
                <a:gd name="connsiteX9" fmla="*/ 1116106 w 3962402"/>
                <a:gd name="connsiteY9" fmla="*/ 3671045 h 4150658"/>
                <a:gd name="connsiteX10" fmla="*/ 593947 w 3962402"/>
                <a:gd name="connsiteY10" fmla="*/ 3330356 h 4150658"/>
                <a:gd name="connsiteX11" fmla="*/ 2 w 3962402"/>
                <a:gd name="connsiteY11" fmla="*/ 1943101 h 4150658"/>
                <a:gd name="connsiteX12" fmla="*/ 0 w 3962402"/>
                <a:gd name="connsiteY12" fmla="*/ 1943098 h 4150658"/>
                <a:gd name="connsiteX0" fmla="*/ 0 w 3962402"/>
                <a:gd name="connsiteY0" fmla="*/ 1943098 h 4269438"/>
                <a:gd name="connsiteX1" fmla="*/ 593949 w 3962402"/>
                <a:gd name="connsiteY1" fmla="*/ 555845 h 4269438"/>
                <a:gd name="connsiteX2" fmla="*/ 1981204 w 3962402"/>
                <a:gd name="connsiteY2" fmla="*/ 0 h 4269438"/>
                <a:gd name="connsiteX3" fmla="*/ 3368457 w 3962402"/>
                <a:gd name="connsiteY3" fmla="*/ 555849 h 4269438"/>
                <a:gd name="connsiteX4" fmla="*/ 3962402 w 3962402"/>
                <a:gd name="connsiteY4" fmla="*/ 1943104 h 4269438"/>
                <a:gd name="connsiteX5" fmla="*/ 3368455 w 3962402"/>
                <a:gd name="connsiteY5" fmla="*/ 3330358 h 4269438"/>
                <a:gd name="connsiteX6" fmla="*/ 2944906 w 3962402"/>
                <a:gd name="connsiteY6" fmla="*/ 3644151 h 4269438"/>
                <a:gd name="connsiteX7" fmla="*/ 2667000 w 3962402"/>
                <a:gd name="connsiteY7" fmla="*/ 4190997 h 4269438"/>
                <a:gd name="connsiteX8" fmla="*/ 1295400 w 3962402"/>
                <a:gd name="connsiteY8" fmla="*/ 4114798 h 4269438"/>
                <a:gd name="connsiteX9" fmla="*/ 1116106 w 3962402"/>
                <a:gd name="connsiteY9" fmla="*/ 3671045 h 4269438"/>
                <a:gd name="connsiteX10" fmla="*/ 593947 w 3962402"/>
                <a:gd name="connsiteY10" fmla="*/ 3330356 h 4269438"/>
                <a:gd name="connsiteX11" fmla="*/ 2 w 3962402"/>
                <a:gd name="connsiteY11" fmla="*/ 1943101 h 4269438"/>
                <a:gd name="connsiteX12" fmla="*/ 0 w 3962402"/>
                <a:gd name="connsiteY12" fmla="*/ 1943098 h 4269438"/>
                <a:gd name="connsiteX0" fmla="*/ 0 w 3962402"/>
                <a:gd name="connsiteY0" fmla="*/ 1943098 h 4264956"/>
                <a:gd name="connsiteX1" fmla="*/ 593949 w 3962402"/>
                <a:gd name="connsiteY1" fmla="*/ 555845 h 4264956"/>
                <a:gd name="connsiteX2" fmla="*/ 1981204 w 3962402"/>
                <a:gd name="connsiteY2" fmla="*/ 0 h 4264956"/>
                <a:gd name="connsiteX3" fmla="*/ 3368457 w 3962402"/>
                <a:gd name="connsiteY3" fmla="*/ 555849 h 4264956"/>
                <a:gd name="connsiteX4" fmla="*/ 3962402 w 3962402"/>
                <a:gd name="connsiteY4" fmla="*/ 1943104 h 4264956"/>
                <a:gd name="connsiteX5" fmla="*/ 3368455 w 3962402"/>
                <a:gd name="connsiteY5" fmla="*/ 3330358 h 4264956"/>
                <a:gd name="connsiteX6" fmla="*/ 2944906 w 3962402"/>
                <a:gd name="connsiteY6" fmla="*/ 3644151 h 4264956"/>
                <a:gd name="connsiteX7" fmla="*/ 2667000 w 3962402"/>
                <a:gd name="connsiteY7" fmla="*/ 4190997 h 4264956"/>
                <a:gd name="connsiteX8" fmla="*/ 1295400 w 3962402"/>
                <a:gd name="connsiteY8" fmla="*/ 4114798 h 4264956"/>
                <a:gd name="connsiteX9" fmla="*/ 1116106 w 3962402"/>
                <a:gd name="connsiteY9" fmla="*/ 3671045 h 4264956"/>
                <a:gd name="connsiteX10" fmla="*/ 593947 w 3962402"/>
                <a:gd name="connsiteY10" fmla="*/ 3330356 h 4264956"/>
                <a:gd name="connsiteX11" fmla="*/ 2 w 3962402"/>
                <a:gd name="connsiteY11" fmla="*/ 1943101 h 4264956"/>
                <a:gd name="connsiteX12" fmla="*/ 0 w 3962402"/>
                <a:gd name="connsiteY12" fmla="*/ 1943098 h 4264956"/>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944906 w 3962402"/>
                <a:gd name="connsiteY6" fmla="*/ 3644151 h 4215650"/>
                <a:gd name="connsiteX7" fmla="*/ 2716306 w 3962402"/>
                <a:gd name="connsiteY7" fmla="*/ 4141691 h 4215650"/>
                <a:gd name="connsiteX8" fmla="*/ 1295400 w 3962402"/>
                <a:gd name="connsiteY8" fmla="*/ 4114798 h 4215650"/>
                <a:gd name="connsiteX9" fmla="*/ 1116106 w 3962402"/>
                <a:gd name="connsiteY9" fmla="*/ 3671045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944906 w 3962402"/>
                <a:gd name="connsiteY6" fmla="*/ 3644151 h 4215650"/>
                <a:gd name="connsiteX7" fmla="*/ 2716306 w 3962402"/>
                <a:gd name="connsiteY7" fmla="*/ 4141691 h 4215650"/>
                <a:gd name="connsiteX8" fmla="*/ 1295400 w 3962402"/>
                <a:gd name="connsiteY8" fmla="*/ 4114798 h 4215650"/>
                <a:gd name="connsiteX9" fmla="*/ 1116106 w 3962402"/>
                <a:gd name="connsiteY9" fmla="*/ 3671045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944906 w 3962402"/>
                <a:gd name="connsiteY6" fmla="*/ 3644151 h 4215650"/>
                <a:gd name="connsiteX7" fmla="*/ 2716306 w 3962402"/>
                <a:gd name="connsiteY7" fmla="*/ 4141691 h 4215650"/>
                <a:gd name="connsiteX8" fmla="*/ 1295400 w 3962402"/>
                <a:gd name="connsiteY8" fmla="*/ 4114798 h 4215650"/>
                <a:gd name="connsiteX9" fmla="*/ 1116106 w 3962402"/>
                <a:gd name="connsiteY9" fmla="*/ 3671045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837330 w 3962402"/>
                <a:gd name="connsiteY6" fmla="*/ 3765175 h 4215650"/>
                <a:gd name="connsiteX7" fmla="*/ 2716306 w 3962402"/>
                <a:gd name="connsiteY7" fmla="*/ 4141691 h 4215650"/>
                <a:gd name="connsiteX8" fmla="*/ 1295400 w 3962402"/>
                <a:gd name="connsiteY8" fmla="*/ 4114798 h 4215650"/>
                <a:gd name="connsiteX9" fmla="*/ 1116106 w 3962402"/>
                <a:gd name="connsiteY9" fmla="*/ 3671045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837330 w 3962402"/>
                <a:gd name="connsiteY6" fmla="*/ 3765175 h 4215650"/>
                <a:gd name="connsiteX7" fmla="*/ 2716306 w 3962402"/>
                <a:gd name="connsiteY7" fmla="*/ 4141691 h 4215650"/>
                <a:gd name="connsiteX8" fmla="*/ 1295400 w 3962402"/>
                <a:gd name="connsiteY8" fmla="*/ 4114798 h 4215650"/>
                <a:gd name="connsiteX9" fmla="*/ 1116106 w 3962402"/>
                <a:gd name="connsiteY9" fmla="*/ 3671045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837330 w 3962402"/>
                <a:gd name="connsiteY6" fmla="*/ 3765175 h 4215650"/>
                <a:gd name="connsiteX7" fmla="*/ 2716306 w 3962402"/>
                <a:gd name="connsiteY7" fmla="*/ 4141691 h 4215650"/>
                <a:gd name="connsiteX8" fmla="*/ 1295400 w 3962402"/>
                <a:gd name="connsiteY8" fmla="*/ 4114798 h 4215650"/>
                <a:gd name="connsiteX9" fmla="*/ 1089212 w 3962402"/>
                <a:gd name="connsiteY9" fmla="*/ 3702421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837330 w 3962402"/>
                <a:gd name="connsiteY6" fmla="*/ 3765175 h 4215650"/>
                <a:gd name="connsiteX7" fmla="*/ 2716306 w 3962402"/>
                <a:gd name="connsiteY7" fmla="*/ 4141691 h 4215650"/>
                <a:gd name="connsiteX8" fmla="*/ 1295400 w 3962402"/>
                <a:gd name="connsiteY8" fmla="*/ 4114798 h 4215650"/>
                <a:gd name="connsiteX9" fmla="*/ 1089212 w 3962402"/>
                <a:gd name="connsiteY9" fmla="*/ 3702421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837330 w 3962402"/>
                <a:gd name="connsiteY6" fmla="*/ 3765175 h 4215650"/>
                <a:gd name="connsiteX7" fmla="*/ 2716306 w 3962402"/>
                <a:gd name="connsiteY7" fmla="*/ 4141691 h 4215650"/>
                <a:gd name="connsiteX8" fmla="*/ 1295400 w 3962402"/>
                <a:gd name="connsiteY8" fmla="*/ 4114798 h 4215650"/>
                <a:gd name="connsiteX9" fmla="*/ 1089212 w 3962402"/>
                <a:gd name="connsiteY9" fmla="*/ 3702421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215650"/>
                <a:gd name="connsiteX1" fmla="*/ 593949 w 3962402"/>
                <a:gd name="connsiteY1" fmla="*/ 555845 h 4215650"/>
                <a:gd name="connsiteX2" fmla="*/ 1981204 w 3962402"/>
                <a:gd name="connsiteY2" fmla="*/ 0 h 4215650"/>
                <a:gd name="connsiteX3" fmla="*/ 3368457 w 3962402"/>
                <a:gd name="connsiteY3" fmla="*/ 555849 h 4215650"/>
                <a:gd name="connsiteX4" fmla="*/ 3962402 w 3962402"/>
                <a:gd name="connsiteY4" fmla="*/ 1943104 h 4215650"/>
                <a:gd name="connsiteX5" fmla="*/ 3368455 w 3962402"/>
                <a:gd name="connsiteY5" fmla="*/ 3330358 h 4215650"/>
                <a:gd name="connsiteX6" fmla="*/ 2837330 w 3962402"/>
                <a:gd name="connsiteY6" fmla="*/ 3765175 h 4215650"/>
                <a:gd name="connsiteX7" fmla="*/ 2716306 w 3962402"/>
                <a:gd name="connsiteY7" fmla="*/ 4141691 h 4215650"/>
                <a:gd name="connsiteX8" fmla="*/ 1237129 w 3962402"/>
                <a:gd name="connsiteY8" fmla="*/ 4114798 h 4215650"/>
                <a:gd name="connsiteX9" fmla="*/ 1089212 w 3962402"/>
                <a:gd name="connsiteY9" fmla="*/ 3702421 h 4215650"/>
                <a:gd name="connsiteX10" fmla="*/ 593947 w 3962402"/>
                <a:gd name="connsiteY10" fmla="*/ 3330356 h 4215650"/>
                <a:gd name="connsiteX11" fmla="*/ 2 w 3962402"/>
                <a:gd name="connsiteY11" fmla="*/ 1943101 h 4215650"/>
                <a:gd name="connsiteX12" fmla="*/ 0 w 3962402"/>
                <a:gd name="connsiteY12" fmla="*/ 1943098 h 4215650"/>
                <a:gd name="connsiteX0" fmla="*/ 0 w 3962402"/>
                <a:gd name="connsiteY0" fmla="*/ 1943098 h 4193238"/>
                <a:gd name="connsiteX1" fmla="*/ 593949 w 3962402"/>
                <a:gd name="connsiteY1" fmla="*/ 555845 h 4193238"/>
                <a:gd name="connsiteX2" fmla="*/ 1981204 w 3962402"/>
                <a:gd name="connsiteY2" fmla="*/ 0 h 4193238"/>
                <a:gd name="connsiteX3" fmla="*/ 3368457 w 3962402"/>
                <a:gd name="connsiteY3" fmla="*/ 555849 h 4193238"/>
                <a:gd name="connsiteX4" fmla="*/ 3962402 w 3962402"/>
                <a:gd name="connsiteY4" fmla="*/ 1943104 h 4193238"/>
                <a:gd name="connsiteX5" fmla="*/ 3368455 w 3962402"/>
                <a:gd name="connsiteY5" fmla="*/ 3330358 h 4193238"/>
                <a:gd name="connsiteX6" fmla="*/ 2837330 w 3962402"/>
                <a:gd name="connsiteY6" fmla="*/ 3765175 h 4193238"/>
                <a:gd name="connsiteX7" fmla="*/ 2756647 w 3962402"/>
                <a:gd name="connsiteY7" fmla="*/ 4119279 h 4193238"/>
                <a:gd name="connsiteX8" fmla="*/ 1237129 w 3962402"/>
                <a:gd name="connsiteY8" fmla="*/ 4114798 h 4193238"/>
                <a:gd name="connsiteX9" fmla="*/ 1089212 w 3962402"/>
                <a:gd name="connsiteY9" fmla="*/ 3702421 h 4193238"/>
                <a:gd name="connsiteX10" fmla="*/ 593947 w 3962402"/>
                <a:gd name="connsiteY10" fmla="*/ 3330356 h 4193238"/>
                <a:gd name="connsiteX11" fmla="*/ 2 w 3962402"/>
                <a:gd name="connsiteY11" fmla="*/ 1943101 h 4193238"/>
                <a:gd name="connsiteX12" fmla="*/ 0 w 3962402"/>
                <a:gd name="connsiteY12" fmla="*/ 1943098 h 4193238"/>
                <a:gd name="connsiteX0" fmla="*/ 0 w 3962402"/>
                <a:gd name="connsiteY0" fmla="*/ 1943098 h 4193238"/>
                <a:gd name="connsiteX1" fmla="*/ 593949 w 3962402"/>
                <a:gd name="connsiteY1" fmla="*/ 555845 h 4193238"/>
                <a:gd name="connsiteX2" fmla="*/ 1981204 w 3962402"/>
                <a:gd name="connsiteY2" fmla="*/ 0 h 4193238"/>
                <a:gd name="connsiteX3" fmla="*/ 3368457 w 3962402"/>
                <a:gd name="connsiteY3" fmla="*/ 555849 h 4193238"/>
                <a:gd name="connsiteX4" fmla="*/ 3962402 w 3962402"/>
                <a:gd name="connsiteY4" fmla="*/ 1943104 h 4193238"/>
                <a:gd name="connsiteX5" fmla="*/ 3368455 w 3962402"/>
                <a:gd name="connsiteY5" fmla="*/ 3330358 h 4193238"/>
                <a:gd name="connsiteX6" fmla="*/ 2837330 w 3962402"/>
                <a:gd name="connsiteY6" fmla="*/ 3765175 h 4193238"/>
                <a:gd name="connsiteX7" fmla="*/ 2756647 w 3962402"/>
                <a:gd name="connsiteY7" fmla="*/ 4119279 h 4193238"/>
                <a:gd name="connsiteX8" fmla="*/ 1237129 w 3962402"/>
                <a:gd name="connsiteY8" fmla="*/ 4114798 h 4193238"/>
                <a:gd name="connsiteX9" fmla="*/ 1129553 w 3962402"/>
                <a:gd name="connsiteY9" fmla="*/ 3801033 h 4193238"/>
                <a:gd name="connsiteX10" fmla="*/ 593947 w 3962402"/>
                <a:gd name="connsiteY10" fmla="*/ 3330356 h 4193238"/>
                <a:gd name="connsiteX11" fmla="*/ 2 w 3962402"/>
                <a:gd name="connsiteY11" fmla="*/ 1943101 h 4193238"/>
                <a:gd name="connsiteX12" fmla="*/ 0 w 3962402"/>
                <a:gd name="connsiteY12" fmla="*/ 1943098 h 4193238"/>
                <a:gd name="connsiteX0" fmla="*/ 0 w 3962402"/>
                <a:gd name="connsiteY0" fmla="*/ 1943098 h 4193238"/>
                <a:gd name="connsiteX1" fmla="*/ 593949 w 3962402"/>
                <a:gd name="connsiteY1" fmla="*/ 555845 h 4193238"/>
                <a:gd name="connsiteX2" fmla="*/ 1981204 w 3962402"/>
                <a:gd name="connsiteY2" fmla="*/ 0 h 4193238"/>
                <a:gd name="connsiteX3" fmla="*/ 3368457 w 3962402"/>
                <a:gd name="connsiteY3" fmla="*/ 555849 h 4193238"/>
                <a:gd name="connsiteX4" fmla="*/ 3962402 w 3962402"/>
                <a:gd name="connsiteY4" fmla="*/ 1943104 h 4193238"/>
                <a:gd name="connsiteX5" fmla="*/ 3368455 w 3962402"/>
                <a:gd name="connsiteY5" fmla="*/ 3330358 h 4193238"/>
                <a:gd name="connsiteX6" fmla="*/ 2819401 w 3962402"/>
                <a:gd name="connsiteY6" fmla="*/ 3774140 h 4193238"/>
                <a:gd name="connsiteX7" fmla="*/ 2756647 w 3962402"/>
                <a:gd name="connsiteY7" fmla="*/ 4119279 h 4193238"/>
                <a:gd name="connsiteX8" fmla="*/ 1237129 w 3962402"/>
                <a:gd name="connsiteY8" fmla="*/ 4114798 h 4193238"/>
                <a:gd name="connsiteX9" fmla="*/ 1129553 w 3962402"/>
                <a:gd name="connsiteY9" fmla="*/ 3801033 h 4193238"/>
                <a:gd name="connsiteX10" fmla="*/ 593947 w 3962402"/>
                <a:gd name="connsiteY10" fmla="*/ 3330356 h 4193238"/>
                <a:gd name="connsiteX11" fmla="*/ 2 w 3962402"/>
                <a:gd name="connsiteY11" fmla="*/ 1943101 h 4193238"/>
                <a:gd name="connsiteX12" fmla="*/ 0 w 3962402"/>
                <a:gd name="connsiteY12" fmla="*/ 1943098 h 4193238"/>
                <a:gd name="connsiteX0" fmla="*/ 0 w 3962402"/>
                <a:gd name="connsiteY0" fmla="*/ 1943098 h 4193238"/>
                <a:gd name="connsiteX1" fmla="*/ 593949 w 3962402"/>
                <a:gd name="connsiteY1" fmla="*/ 555845 h 4193238"/>
                <a:gd name="connsiteX2" fmla="*/ 1981204 w 3962402"/>
                <a:gd name="connsiteY2" fmla="*/ 0 h 4193238"/>
                <a:gd name="connsiteX3" fmla="*/ 3368457 w 3962402"/>
                <a:gd name="connsiteY3" fmla="*/ 555849 h 4193238"/>
                <a:gd name="connsiteX4" fmla="*/ 3962402 w 3962402"/>
                <a:gd name="connsiteY4" fmla="*/ 1943104 h 4193238"/>
                <a:gd name="connsiteX5" fmla="*/ 3368455 w 3962402"/>
                <a:gd name="connsiteY5" fmla="*/ 3330358 h 4193238"/>
                <a:gd name="connsiteX6" fmla="*/ 2873190 w 3962402"/>
                <a:gd name="connsiteY6" fmla="*/ 3787587 h 4193238"/>
                <a:gd name="connsiteX7" fmla="*/ 2756647 w 3962402"/>
                <a:gd name="connsiteY7" fmla="*/ 4119279 h 4193238"/>
                <a:gd name="connsiteX8" fmla="*/ 1237129 w 3962402"/>
                <a:gd name="connsiteY8" fmla="*/ 4114798 h 4193238"/>
                <a:gd name="connsiteX9" fmla="*/ 1129553 w 3962402"/>
                <a:gd name="connsiteY9" fmla="*/ 3801033 h 4193238"/>
                <a:gd name="connsiteX10" fmla="*/ 593947 w 3962402"/>
                <a:gd name="connsiteY10" fmla="*/ 3330356 h 4193238"/>
                <a:gd name="connsiteX11" fmla="*/ 2 w 3962402"/>
                <a:gd name="connsiteY11" fmla="*/ 1943101 h 4193238"/>
                <a:gd name="connsiteX12" fmla="*/ 0 w 3962402"/>
                <a:gd name="connsiteY12" fmla="*/ 1943098 h 4193238"/>
                <a:gd name="connsiteX0" fmla="*/ 0 w 3962402"/>
                <a:gd name="connsiteY0" fmla="*/ 1943098 h 4251509"/>
                <a:gd name="connsiteX1" fmla="*/ 593949 w 3962402"/>
                <a:gd name="connsiteY1" fmla="*/ 555845 h 4251509"/>
                <a:gd name="connsiteX2" fmla="*/ 1981204 w 3962402"/>
                <a:gd name="connsiteY2" fmla="*/ 0 h 4251509"/>
                <a:gd name="connsiteX3" fmla="*/ 3368457 w 3962402"/>
                <a:gd name="connsiteY3" fmla="*/ 555849 h 4251509"/>
                <a:gd name="connsiteX4" fmla="*/ 3962402 w 3962402"/>
                <a:gd name="connsiteY4" fmla="*/ 1943104 h 4251509"/>
                <a:gd name="connsiteX5" fmla="*/ 3368455 w 3962402"/>
                <a:gd name="connsiteY5" fmla="*/ 3330358 h 4251509"/>
                <a:gd name="connsiteX6" fmla="*/ 2873190 w 3962402"/>
                <a:gd name="connsiteY6" fmla="*/ 3787587 h 4251509"/>
                <a:gd name="connsiteX7" fmla="*/ 2756647 w 3962402"/>
                <a:gd name="connsiteY7" fmla="*/ 4119279 h 4251509"/>
                <a:gd name="connsiteX8" fmla="*/ 1237129 w 3962402"/>
                <a:gd name="connsiteY8" fmla="*/ 4114798 h 4251509"/>
                <a:gd name="connsiteX9" fmla="*/ 1129553 w 3962402"/>
                <a:gd name="connsiteY9" fmla="*/ 3801033 h 4251509"/>
                <a:gd name="connsiteX10" fmla="*/ 593947 w 3962402"/>
                <a:gd name="connsiteY10" fmla="*/ 3330356 h 4251509"/>
                <a:gd name="connsiteX11" fmla="*/ 2 w 3962402"/>
                <a:gd name="connsiteY11" fmla="*/ 1943101 h 4251509"/>
                <a:gd name="connsiteX12" fmla="*/ 0 w 3962402"/>
                <a:gd name="connsiteY12" fmla="*/ 1943098 h 4251509"/>
                <a:gd name="connsiteX0" fmla="*/ 0 w 3962402"/>
                <a:gd name="connsiteY0" fmla="*/ 1943098 h 4251509"/>
                <a:gd name="connsiteX1" fmla="*/ 593949 w 3962402"/>
                <a:gd name="connsiteY1" fmla="*/ 555845 h 4251509"/>
                <a:gd name="connsiteX2" fmla="*/ 1981204 w 3962402"/>
                <a:gd name="connsiteY2" fmla="*/ 0 h 4251509"/>
                <a:gd name="connsiteX3" fmla="*/ 3368457 w 3962402"/>
                <a:gd name="connsiteY3" fmla="*/ 555849 h 4251509"/>
                <a:gd name="connsiteX4" fmla="*/ 3962402 w 3962402"/>
                <a:gd name="connsiteY4" fmla="*/ 1943104 h 4251509"/>
                <a:gd name="connsiteX5" fmla="*/ 3368455 w 3962402"/>
                <a:gd name="connsiteY5" fmla="*/ 3330358 h 4251509"/>
                <a:gd name="connsiteX6" fmla="*/ 2873190 w 3962402"/>
                <a:gd name="connsiteY6" fmla="*/ 3787587 h 4251509"/>
                <a:gd name="connsiteX7" fmla="*/ 2756647 w 3962402"/>
                <a:gd name="connsiteY7" fmla="*/ 4119279 h 4251509"/>
                <a:gd name="connsiteX8" fmla="*/ 1322294 w 3962402"/>
                <a:gd name="connsiteY8" fmla="*/ 4092386 h 4251509"/>
                <a:gd name="connsiteX9" fmla="*/ 1129553 w 3962402"/>
                <a:gd name="connsiteY9" fmla="*/ 3801033 h 4251509"/>
                <a:gd name="connsiteX10" fmla="*/ 593947 w 3962402"/>
                <a:gd name="connsiteY10" fmla="*/ 3330356 h 4251509"/>
                <a:gd name="connsiteX11" fmla="*/ 2 w 3962402"/>
                <a:gd name="connsiteY11" fmla="*/ 1943101 h 4251509"/>
                <a:gd name="connsiteX12" fmla="*/ 0 w 3962402"/>
                <a:gd name="connsiteY12" fmla="*/ 1943098 h 4251509"/>
                <a:gd name="connsiteX0" fmla="*/ 0 w 3962402"/>
                <a:gd name="connsiteY0" fmla="*/ 1943098 h 4269438"/>
                <a:gd name="connsiteX1" fmla="*/ 593949 w 3962402"/>
                <a:gd name="connsiteY1" fmla="*/ 555845 h 4269438"/>
                <a:gd name="connsiteX2" fmla="*/ 1981204 w 3962402"/>
                <a:gd name="connsiteY2" fmla="*/ 0 h 4269438"/>
                <a:gd name="connsiteX3" fmla="*/ 3368457 w 3962402"/>
                <a:gd name="connsiteY3" fmla="*/ 555849 h 4269438"/>
                <a:gd name="connsiteX4" fmla="*/ 3962402 w 3962402"/>
                <a:gd name="connsiteY4" fmla="*/ 1943104 h 4269438"/>
                <a:gd name="connsiteX5" fmla="*/ 3368455 w 3962402"/>
                <a:gd name="connsiteY5" fmla="*/ 3330358 h 4269438"/>
                <a:gd name="connsiteX6" fmla="*/ 2873190 w 3962402"/>
                <a:gd name="connsiteY6" fmla="*/ 3787587 h 4269438"/>
                <a:gd name="connsiteX7" fmla="*/ 2707341 w 3962402"/>
                <a:gd name="connsiteY7" fmla="*/ 4137208 h 4269438"/>
                <a:gd name="connsiteX8" fmla="*/ 1322294 w 3962402"/>
                <a:gd name="connsiteY8" fmla="*/ 4092386 h 4269438"/>
                <a:gd name="connsiteX9" fmla="*/ 1129553 w 3962402"/>
                <a:gd name="connsiteY9" fmla="*/ 3801033 h 4269438"/>
                <a:gd name="connsiteX10" fmla="*/ 593947 w 3962402"/>
                <a:gd name="connsiteY10" fmla="*/ 3330356 h 4269438"/>
                <a:gd name="connsiteX11" fmla="*/ 2 w 3962402"/>
                <a:gd name="connsiteY11" fmla="*/ 1943101 h 4269438"/>
                <a:gd name="connsiteX12" fmla="*/ 0 w 3962402"/>
                <a:gd name="connsiteY12" fmla="*/ 1943098 h 4269438"/>
                <a:gd name="connsiteX0" fmla="*/ 0 w 3962402"/>
                <a:gd name="connsiteY0" fmla="*/ 1943098 h 4269438"/>
                <a:gd name="connsiteX1" fmla="*/ 593949 w 3962402"/>
                <a:gd name="connsiteY1" fmla="*/ 555845 h 4269438"/>
                <a:gd name="connsiteX2" fmla="*/ 1981204 w 3962402"/>
                <a:gd name="connsiteY2" fmla="*/ 0 h 4269438"/>
                <a:gd name="connsiteX3" fmla="*/ 3368457 w 3962402"/>
                <a:gd name="connsiteY3" fmla="*/ 555849 h 4269438"/>
                <a:gd name="connsiteX4" fmla="*/ 3962402 w 3962402"/>
                <a:gd name="connsiteY4" fmla="*/ 1943104 h 4269438"/>
                <a:gd name="connsiteX5" fmla="*/ 3368455 w 3962402"/>
                <a:gd name="connsiteY5" fmla="*/ 3330358 h 4269438"/>
                <a:gd name="connsiteX6" fmla="*/ 2873190 w 3962402"/>
                <a:gd name="connsiteY6" fmla="*/ 3787587 h 4269438"/>
                <a:gd name="connsiteX7" fmla="*/ 2707341 w 3962402"/>
                <a:gd name="connsiteY7" fmla="*/ 4137208 h 4269438"/>
                <a:gd name="connsiteX8" fmla="*/ 1228165 w 3962402"/>
                <a:gd name="connsiteY8" fmla="*/ 4096868 h 4269438"/>
                <a:gd name="connsiteX9" fmla="*/ 1129553 w 3962402"/>
                <a:gd name="connsiteY9" fmla="*/ 3801033 h 4269438"/>
                <a:gd name="connsiteX10" fmla="*/ 593947 w 3962402"/>
                <a:gd name="connsiteY10" fmla="*/ 3330356 h 4269438"/>
                <a:gd name="connsiteX11" fmla="*/ 2 w 3962402"/>
                <a:gd name="connsiteY11" fmla="*/ 1943101 h 4269438"/>
                <a:gd name="connsiteX12" fmla="*/ 0 w 3962402"/>
                <a:gd name="connsiteY12" fmla="*/ 1943098 h 4269438"/>
                <a:gd name="connsiteX0" fmla="*/ 0 w 3962402"/>
                <a:gd name="connsiteY0" fmla="*/ 1943098 h 4269438"/>
                <a:gd name="connsiteX1" fmla="*/ 593949 w 3962402"/>
                <a:gd name="connsiteY1" fmla="*/ 555845 h 4269438"/>
                <a:gd name="connsiteX2" fmla="*/ 1981204 w 3962402"/>
                <a:gd name="connsiteY2" fmla="*/ 0 h 4269438"/>
                <a:gd name="connsiteX3" fmla="*/ 3368457 w 3962402"/>
                <a:gd name="connsiteY3" fmla="*/ 555849 h 4269438"/>
                <a:gd name="connsiteX4" fmla="*/ 3962402 w 3962402"/>
                <a:gd name="connsiteY4" fmla="*/ 1943104 h 4269438"/>
                <a:gd name="connsiteX5" fmla="*/ 3368455 w 3962402"/>
                <a:gd name="connsiteY5" fmla="*/ 3330358 h 4269438"/>
                <a:gd name="connsiteX6" fmla="*/ 2873190 w 3962402"/>
                <a:gd name="connsiteY6" fmla="*/ 3787587 h 4269438"/>
                <a:gd name="connsiteX7" fmla="*/ 2707341 w 3962402"/>
                <a:gd name="connsiteY7" fmla="*/ 4137208 h 4269438"/>
                <a:gd name="connsiteX8" fmla="*/ 1313330 w 3962402"/>
                <a:gd name="connsiteY8" fmla="*/ 4101350 h 4269438"/>
                <a:gd name="connsiteX9" fmla="*/ 1129553 w 3962402"/>
                <a:gd name="connsiteY9" fmla="*/ 3801033 h 4269438"/>
                <a:gd name="connsiteX10" fmla="*/ 593947 w 3962402"/>
                <a:gd name="connsiteY10" fmla="*/ 3330356 h 4269438"/>
                <a:gd name="connsiteX11" fmla="*/ 2 w 3962402"/>
                <a:gd name="connsiteY11" fmla="*/ 1943101 h 4269438"/>
                <a:gd name="connsiteX12" fmla="*/ 0 w 3962402"/>
                <a:gd name="connsiteY12" fmla="*/ 1943098 h 4269438"/>
                <a:gd name="connsiteX0" fmla="*/ 0 w 3962402"/>
                <a:gd name="connsiteY0" fmla="*/ 1943098 h 4206685"/>
                <a:gd name="connsiteX1" fmla="*/ 593949 w 3962402"/>
                <a:gd name="connsiteY1" fmla="*/ 555845 h 4206685"/>
                <a:gd name="connsiteX2" fmla="*/ 1981204 w 3962402"/>
                <a:gd name="connsiteY2" fmla="*/ 0 h 4206685"/>
                <a:gd name="connsiteX3" fmla="*/ 3368457 w 3962402"/>
                <a:gd name="connsiteY3" fmla="*/ 555849 h 4206685"/>
                <a:gd name="connsiteX4" fmla="*/ 3962402 w 3962402"/>
                <a:gd name="connsiteY4" fmla="*/ 1943104 h 4206685"/>
                <a:gd name="connsiteX5" fmla="*/ 3368455 w 3962402"/>
                <a:gd name="connsiteY5" fmla="*/ 3330358 h 4206685"/>
                <a:gd name="connsiteX6" fmla="*/ 2873190 w 3962402"/>
                <a:gd name="connsiteY6" fmla="*/ 3787587 h 4206685"/>
                <a:gd name="connsiteX7" fmla="*/ 2729753 w 3962402"/>
                <a:gd name="connsiteY7" fmla="*/ 4074455 h 4206685"/>
                <a:gd name="connsiteX8" fmla="*/ 1313330 w 3962402"/>
                <a:gd name="connsiteY8" fmla="*/ 4101350 h 4206685"/>
                <a:gd name="connsiteX9" fmla="*/ 1129553 w 3962402"/>
                <a:gd name="connsiteY9" fmla="*/ 3801033 h 4206685"/>
                <a:gd name="connsiteX10" fmla="*/ 593947 w 3962402"/>
                <a:gd name="connsiteY10" fmla="*/ 3330356 h 4206685"/>
                <a:gd name="connsiteX11" fmla="*/ 2 w 3962402"/>
                <a:gd name="connsiteY11" fmla="*/ 1943101 h 4206685"/>
                <a:gd name="connsiteX12" fmla="*/ 0 w 3962402"/>
                <a:gd name="connsiteY12" fmla="*/ 1943098 h 4206685"/>
                <a:gd name="connsiteX0" fmla="*/ 0 w 3962402"/>
                <a:gd name="connsiteY0" fmla="*/ 1943098 h 4260473"/>
                <a:gd name="connsiteX1" fmla="*/ 593949 w 3962402"/>
                <a:gd name="connsiteY1" fmla="*/ 555845 h 4260473"/>
                <a:gd name="connsiteX2" fmla="*/ 1981204 w 3962402"/>
                <a:gd name="connsiteY2" fmla="*/ 0 h 4260473"/>
                <a:gd name="connsiteX3" fmla="*/ 3368457 w 3962402"/>
                <a:gd name="connsiteY3" fmla="*/ 555849 h 4260473"/>
                <a:gd name="connsiteX4" fmla="*/ 3962402 w 3962402"/>
                <a:gd name="connsiteY4" fmla="*/ 1943104 h 4260473"/>
                <a:gd name="connsiteX5" fmla="*/ 3368455 w 3962402"/>
                <a:gd name="connsiteY5" fmla="*/ 3330358 h 4260473"/>
                <a:gd name="connsiteX6" fmla="*/ 2873190 w 3962402"/>
                <a:gd name="connsiteY6" fmla="*/ 3787587 h 4260473"/>
                <a:gd name="connsiteX7" fmla="*/ 2716306 w 3962402"/>
                <a:gd name="connsiteY7" fmla="*/ 4128243 h 4260473"/>
                <a:gd name="connsiteX8" fmla="*/ 1313330 w 3962402"/>
                <a:gd name="connsiteY8" fmla="*/ 4101350 h 4260473"/>
                <a:gd name="connsiteX9" fmla="*/ 1129553 w 3962402"/>
                <a:gd name="connsiteY9" fmla="*/ 3801033 h 4260473"/>
                <a:gd name="connsiteX10" fmla="*/ 593947 w 3962402"/>
                <a:gd name="connsiteY10" fmla="*/ 3330356 h 4260473"/>
                <a:gd name="connsiteX11" fmla="*/ 2 w 3962402"/>
                <a:gd name="connsiteY11" fmla="*/ 1943101 h 4260473"/>
                <a:gd name="connsiteX12" fmla="*/ 0 w 3962402"/>
                <a:gd name="connsiteY12" fmla="*/ 1943098 h 4260473"/>
                <a:gd name="connsiteX0" fmla="*/ 0 w 3962402"/>
                <a:gd name="connsiteY0" fmla="*/ 1943098 h 4174562"/>
                <a:gd name="connsiteX1" fmla="*/ 593949 w 3962402"/>
                <a:gd name="connsiteY1" fmla="*/ 555845 h 4174562"/>
                <a:gd name="connsiteX2" fmla="*/ 1981204 w 3962402"/>
                <a:gd name="connsiteY2" fmla="*/ 0 h 4174562"/>
                <a:gd name="connsiteX3" fmla="*/ 3368457 w 3962402"/>
                <a:gd name="connsiteY3" fmla="*/ 555849 h 4174562"/>
                <a:gd name="connsiteX4" fmla="*/ 3962402 w 3962402"/>
                <a:gd name="connsiteY4" fmla="*/ 1943104 h 4174562"/>
                <a:gd name="connsiteX5" fmla="*/ 3368455 w 3962402"/>
                <a:gd name="connsiteY5" fmla="*/ 3330358 h 4174562"/>
                <a:gd name="connsiteX6" fmla="*/ 2873190 w 3962402"/>
                <a:gd name="connsiteY6" fmla="*/ 3787587 h 4174562"/>
                <a:gd name="connsiteX7" fmla="*/ 2716306 w 3962402"/>
                <a:gd name="connsiteY7" fmla="*/ 4128243 h 4174562"/>
                <a:gd name="connsiteX8" fmla="*/ 1313330 w 3962402"/>
                <a:gd name="connsiteY8" fmla="*/ 4101350 h 4174562"/>
                <a:gd name="connsiteX9" fmla="*/ 1129553 w 3962402"/>
                <a:gd name="connsiteY9" fmla="*/ 3801033 h 4174562"/>
                <a:gd name="connsiteX10" fmla="*/ 593947 w 3962402"/>
                <a:gd name="connsiteY10" fmla="*/ 3330356 h 4174562"/>
                <a:gd name="connsiteX11" fmla="*/ 2 w 3962402"/>
                <a:gd name="connsiteY11" fmla="*/ 1943101 h 4174562"/>
                <a:gd name="connsiteX12" fmla="*/ 0 w 3962402"/>
                <a:gd name="connsiteY12" fmla="*/ 1943098 h 4174562"/>
                <a:gd name="connsiteX0" fmla="*/ 0 w 3962402"/>
                <a:gd name="connsiteY0" fmla="*/ 1943098 h 4193237"/>
                <a:gd name="connsiteX1" fmla="*/ 593949 w 3962402"/>
                <a:gd name="connsiteY1" fmla="*/ 555845 h 4193237"/>
                <a:gd name="connsiteX2" fmla="*/ 1981204 w 3962402"/>
                <a:gd name="connsiteY2" fmla="*/ 0 h 4193237"/>
                <a:gd name="connsiteX3" fmla="*/ 3368457 w 3962402"/>
                <a:gd name="connsiteY3" fmla="*/ 555849 h 4193237"/>
                <a:gd name="connsiteX4" fmla="*/ 3962402 w 3962402"/>
                <a:gd name="connsiteY4" fmla="*/ 1943104 h 4193237"/>
                <a:gd name="connsiteX5" fmla="*/ 3368455 w 3962402"/>
                <a:gd name="connsiteY5" fmla="*/ 3330358 h 4193237"/>
                <a:gd name="connsiteX6" fmla="*/ 2873190 w 3962402"/>
                <a:gd name="connsiteY6" fmla="*/ 3787587 h 4193237"/>
                <a:gd name="connsiteX7" fmla="*/ 2716306 w 3962402"/>
                <a:gd name="connsiteY7" fmla="*/ 4128243 h 4193237"/>
                <a:gd name="connsiteX8" fmla="*/ 1313330 w 3962402"/>
                <a:gd name="connsiteY8" fmla="*/ 4101350 h 4193237"/>
                <a:gd name="connsiteX9" fmla="*/ 1129553 w 3962402"/>
                <a:gd name="connsiteY9" fmla="*/ 3801033 h 4193237"/>
                <a:gd name="connsiteX10" fmla="*/ 593947 w 3962402"/>
                <a:gd name="connsiteY10" fmla="*/ 3330356 h 4193237"/>
                <a:gd name="connsiteX11" fmla="*/ 2 w 3962402"/>
                <a:gd name="connsiteY11" fmla="*/ 1943101 h 4193237"/>
                <a:gd name="connsiteX12" fmla="*/ 0 w 3962402"/>
                <a:gd name="connsiteY12" fmla="*/ 1943098 h 4193237"/>
                <a:gd name="connsiteX0" fmla="*/ 0 w 3962402"/>
                <a:gd name="connsiteY0" fmla="*/ 1943098 h 4193237"/>
                <a:gd name="connsiteX1" fmla="*/ 593949 w 3962402"/>
                <a:gd name="connsiteY1" fmla="*/ 555845 h 4193237"/>
                <a:gd name="connsiteX2" fmla="*/ 1981204 w 3962402"/>
                <a:gd name="connsiteY2" fmla="*/ 0 h 4193237"/>
                <a:gd name="connsiteX3" fmla="*/ 3368457 w 3962402"/>
                <a:gd name="connsiteY3" fmla="*/ 555849 h 4193237"/>
                <a:gd name="connsiteX4" fmla="*/ 3962402 w 3962402"/>
                <a:gd name="connsiteY4" fmla="*/ 1943104 h 4193237"/>
                <a:gd name="connsiteX5" fmla="*/ 3368455 w 3962402"/>
                <a:gd name="connsiteY5" fmla="*/ 3330358 h 4193237"/>
                <a:gd name="connsiteX6" fmla="*/ 2873190 w 3962402"/>
                <a:gd name="connsiteY6" fmla="*/ 3787587 h 4193237"/>
                <a:gd name="connsiteX7" fmla="*/ 2716306 w 3962402"/>
                <a:gd name="connsiteY7" fmla="*/ 4128243 h 4193237"/>
                <a:gd name="connsiteX8" fmla="*/ 1313330 w 3962402"/>
                <a:gd name="connsiteY8" fmla="*/ 4101350 h 4193237"/>
                <a:gd name="connsiteX9" fmla="*/ 1129553 w 3962402"/>
                <a:gd name="connsiteY9" fmla="*/ 3801033 h 4193237"/>
                <a:gd name="connsiteX10" fmla="*/ 593947 w 3962402"/>
                <a:gd name="connsiteY10" fmla="*/ 3330356 h 4193237"/>
                <a:gd name="connsiteX11" fmla="*/ 2 w 3962402"/>
                <a:gd name="connsiteY11" fmla="*/ 1943101 h 4193237"/>
                <a:gd name="connsiteX12" fmla="*/ 0 w 3962402"/>
                <a:gd name="connsiteY12" fmla="*/ 1943098 h 4193237"/>
                <a:gd name="connsiteX0" fmla="*/ 0 w 3962402"/>
                <a:gd name="connsiteY0" fmla="*/ 1943098 h 4174562"/>
                <a:gd name="connsiteX1" fmla="*/ 593949 w 3962402"/>
                <a:gd name="connsiteY1" fmla="*/ 555845 h 4174562"/>
                <a:gd name="connsiteX2" fmla="*/ 1981204 w 3962402"/>
                <a:gd name="connsiteY2" fmla="*/ 0 h 4174562"/>
                <a:gd name="connsiteX3" fmla="*/ 3368457 w 3962402"/>
                <a:gd name="connsiteY3" fmla="*/ 555849 h 4174562"/>
                <a:gd name="connsiteX4" fmla="*/ 3962402 w 3962402"/>
                <a:gd name="connsiteY4" fmla="*/ 1943104 h 4174562"/>
                <a:gd name="connsiteX5" fmla="*/ 3368455 w 3962402"/>
                <a:gd name="connsiteY5" fmla="*/ 3330358 h 4174562"/>
                <a:gd name="connsiteX6" fmla="*/ 2873190 w 3962402"/>
                <a:gd name="connsiteY6" fmla="*/ 3787587 h 4174562"/>
                <a:gd name="connsiteX7" fmla="*/ 2675965 w 3962402"/>
                <a:gd name="connsiteY7" fmla="*/ 4105831 h 4174562"/>
                <a:gd name="connsiteX8" fmla="*/ 1313330 w 3962402"/>
                <a:gd name="connsiteY8" fmla="*/ 4101350 h 4174562"/>
                <a:gd name="connsiteX9" fmla="*/ 1129553 w 3962402"/>
                <a:gd name="connsiteY9" fmla="*/ 3801033 h 4174562"/>
                <a:gd name="connsiteX10" fmla="*/ 593947 w 3962402"/>
                <a:gd name="connsiteY10" fmla="*/ 3330356 h 4174562"/>
                <a:gd name="connsiteX11" fmla="*/ 2 w 3962402"/>
                <a:gd name="connsiteY11" fmla="*/ 1943101 h 4174562"/>
                <a:gd name="connsiteX12" fmla="*/ 0 w 3962402"/>
                <a:gd name="connsiteY12" fmla="*/ 1943098 h 4174562"/>
                <a:gd name="connsiteX0" fmla="*/ 0 w 3962402"/>
                <a:gd name="connsiteY0" fmla="*/ 1943098 h 4174562"/>
                <a:gd name="connsiteX1" fmla="*/ 593949 w 3962402"/>
                <a:gd name="connsiteY1" fmla="*/ 555845 h 4174562"/>
                <a:gd name="connsiteX2" fmla="*/ 1981204 w 3962402"/>
                <a:gd name="connsiteY2" fmla="*/ 0 h 4174562"/>
                <a:gd name="connsiteX3" fmla="*/ 3368457 w 3962402"/>
                <a:gd name="connsiteY3" fmla="*/ 555849 h 4174562"/>
                <a:gd name="connsiteX4" fmla="*/ 3962402 w 3962402"/>
                <a:gd name="connsiteY4" fmla="*/ 1943104 h 4174562"/>
                <a:gd name="connsiteX5" fmla="*/ 3368455 w 3962402"/>
                <a:gd name="connsiteY5" fmla="*/ 3330358 h 4174562"/>
                <a:gd name="connsiteX6" fmla="*/ 2873190 w 3962402"/>
                <a:gd name="connsiteY6" fmla="*/ 3787587 h 4174562"/>
                <a:gd name="connsiteX7" fmla="*/ 2675965 w 3962402"/>
                <a:gd name="connsiteY7" fmla="*/ 4105831 h 4174562"/>
                <a:gd name="connsiteX8" fmla="*/ 1313330 w 3962402"/>
                <a:gd name="connsiteY8" fmla="*/ 4101350 h 4174562"/>
                <a:gd name="connsiteX9" fmla="*/ 1129553 w 3962402"/>
                <a:gd name="connsiteY9" fmla="*/ 3801033 h 4174562"/>
                <a:gd name="connsiteX10" fmla="*/ 593947 w 3962402"/>
                <a:gd name="connsiteY10" fmla="*/ 3330356 h 4174562"/>
                <a:gd name="connsiteX11" fmla="*/ 2 w 3962402"/>
                <a:gd name="connsiteY11" fmla="*/ 1943101 h 4174562"/>
                <a:gd name="connsiteX12" fmla="*/ 0 w 3962402"/>
                <a:gd name="connsiteY12" fmla="*/ 1943098 h 4174562"/>
                <a:gd name="connsiteX0" fmla="*/ 0 w 3962402"/>
                <a:gd name="connsiteY0" fmla="*/ 1943098 h 4147668"/>
                <a:gd name="connsiteX1" fmla="*/ 593949 w 3962402"/>
                <a:gd name="connsiteY1" fmla="*/ 555845 h 4147668"/>
                <a:gd name="connsiteX2" fmla="*/ 1981204 w 3962402"/>
                <a:gd name="connsiteY2" fmla="*/ 0 h 4147668"/>
                <a:gd name="connsiteX3" fmla="*/ 3368457 w 3962402"/>
                <a:gd name="connsiteY3" fmla="*/ 555849 h 4147668"/>
                <a:gd name="connsiteX4" fmla="*/ 3962402 w 3962402"/>
                <a:gd name="connsiteY4" fmla="*/ 1943104 h 4147668"/>
                <a:gd name="connsiteX5" fmla="*/ 3368455 w 3962402"/>
                <a:gd name="connsiteY5" fmla="*/ 3330358 h 4147668"/>
                <a:gd name="connsiteX6" fmla="*/ 2873190 w 3962402"/>
                <a:gd name="connsiteY6" fmla="*/ 3787587 h 4147668"/>
                <a:gd name="connsiteX7" fmla="*/ 2675965 w 3962402"/>
                <a:gd name="connsiteY7" fmla="*/ 4105831 h 4147668"/>
                <a:gd name="connsiteX8" fmla="*/ 1313330 w 3962402"/>
                <a:gd name="connsiteY8" fmla="*/ 4101350 h 4147668"/>
                <a:gd name="connsiteX9" fmla="*/ 1129553 w 3962402"/>
                <a:gd name="connsiteY9" fmla="*/ 3801033 h 4147668"/>
                <a:gd name="connsiteX10" fmla="*/ 593947 w 3962402"/>
                <a:gd name="connsiteY10" fmla="*/ 3330356 h 4147668"/>
                <a:gd name="connsiteX11" fmla="*/ 2 w 3962402"/>
                <a:gd name="connsiteY11" fmla="*/ 1943101 h 4147668"/>
                <a:gd name="connsiteX12" fmla="*/ 0 w 3962402"/>
                <a:gd name="connsiteY12" fmla="*/ 1943098 h 4147668"/>
                <a:gd name="connsiteX0" fmla="*/ 0 w 3962402"/>
                <a:gd name="connsiteY0" fmla="*/ 1943098 h 4147668"/>
                <a:gd name="connsiteX1" fmla="*/ 593949 w 3962402"/>
                <a:gd name="connsiteY1" fmla="*/ 555845 h 4147668"/>
                <a:gd name="connsiteX2" fmla="*/ 1981204 w 3962402"/>
                <a:gd name="connsiteY2" fmla="*/ 0 h 4147668"/>
                <a:gd name="connsiteX3" fmla="*/ 3368457 w 3962402"/>
                <a:gd name="connsiteY3" fmla="*/ 555849 h 4147668"/>
                <a:gd name="connsiteX4" fmla="*/ 3962402 w 3962402"/>
                <a:gd name="connsiteY4" fmla="*/ 1943104 h 4147668"/>
                <a:gd name="connsiteX5" fmla="*/ 3368455 w 3962402"/>
                <a:gd name="connsiteY5" fmla="*/ 3330358 h 4147668"/>
                <a:gd name="connsiteX6" fmla="*/ 2841814 w 3962402"/>
                <a:gd name="connsiteY6" fmla="*/ 3756211 h 4147668"/>
                <a:gd name="connsiteX7" fmla="*/ 2675965 w 3962402"/>
                <a:gd name="connsiteY7" fmla="*/ 4105831 h 4147668"/>
                <a:gd name="connsiteX8" fmla="*/ 1313330 w 3962402"/>
                <a:gd name="connsiteY8" fmla="*/ 4101350 h 4147668"/>
                <a:gd name="connsiteX9" fmla="*/ 1129553 w 3962402"/>
                <a:gd name="connsiteY9" fmla="*/ 3801033 h 4147668"/>
                <a:gd name="connsiteX10" fmla="*/ 593947 w 3962402"/>
                <a:gd name="connsiteY10" fmla="*/ 3330356 h 4147668"/>
                <a:gd name="connsiteX11" fmla="*/ 2 w 3962402"/>
                <a:gd name="connsiteY11" fmla="*/ 1943101 h 4147668"/>
                <a:gd name="connsiteX12" fmla="*/ 0 w 3962402"/>
                <a:gd name="connsiteY12" fmla="*/ 1943098 h 414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402" h="4147668">
                  <a:moveTo>
                    <a:pt x="0" y="1943098"/>
                  </a:moveTo>
                  <a:cubicBezTo>
                    <a:pt x="1" y="1421216"/>
                    <a:pt x="214051" y="921271"/>
                    <a:pt x="593949" y="555845"/>
                  </a:cubicBezTo>
                  <a:cubicBezTo>
                    <a:pt x="964330" y="199573"/>
                    <a:pt x="1462419" y="0"/>
                    <a:pt x="1981204" y="0"/>
                  </a:cubicBezTo>
                  <a:cubicBezTo>
                    <a:pt x="2499989" y="1"/>
                    <a:pt x="2998077" y="199576"/>
                    <a:pt x="3368457" y="555849"/>
                  </a:cubicBezTo>
                  <a:cubicBezTo>
                    <a:pt x="3748354" y="921276"/>
                    <a:pt x="3962402" y="1421221"/>
                    <a:pt x="3962402" y="1943104"/>
                  </a:cubicBezTo>
                  <a:cubicBezTo>
                    <a:pt x="3962402" y="2464986"/>
                    <a:pt x="3780085" y="2948238"/>
                    <a:pt x="3368455" y="3330358"/>
                  </a:cubicBezTo>
                  <a:cubicBezTo>
                    <a:pt x="3050954" y="3613866"/>
                    <a:pt x="2957229" y="3626966"/>
                    <a:pt x="2841814" y="3756211"/>
                  </a:cubicBezTo>
                  <a:cubicBezTo>
                    <a:pt x="2726399" y="3885456"/>
                    <a:pt x="2708836" y="3888437"/>
                    <a:pt x="2675965" y="4105831"/>
                  </a:cubicBezTo>
                  <a:cubicBezTo>
                    <a:pt x="2046941" y="4143931"/>
                    <a:pt x="1745877" y="4147668"/>
                    <a:pt x="1313330" y="4101350"/>
                  </a:cubicBezTo>
                  <a:cubicBezTo>
                    <a:pt x="1324536" y="4081926"/>
                    <a:pt x="1249450" y="3929532"/>
                    <a:pt x="1129553" y="3801033"/>
                  </a:cubicBezTo>
                  <a:cubicBezTo>
                    <a:pt x="1009656" y="3672534"/>
                    <a:pt x="927882" y="3631794"/>
                    <a:pt x="593947" y="3330356"/>
                  </a:cubicBezTo>
                  <a:cubicBezTo>
                    <a:pt x="214050" y="2964929"/>
                    <a:pt x="1" y="2464984"/>
                    <a:pt x="2" y="1943101"/>
                  </a:cubicBezTo>
                  <a:cubicBezTo>
                    <a:pt x="1" y="1943100"/>
                    <a:pt x="1" y="1943099"/>
                    <a:pt x="0" y="1943098"/>
                  </a:cubicBezTo>
                  <a:close/>
                </a:path>
              </a:pathLst>
            </a:custGeom>
            <a:gradFill flip="none" rotWithShape="1">
              <a:gsLst>
                <a:gs pos="36000">
                  <a:srgbClr val="FFFFFF"/>
                </a:gs>
                <a:gs pos="100000">
                  <a:srgbClr val="D3D3D3"/>
                </a:gs>
                <a:gs pos="100000">
                  <a:srgbClr val="BFBFBF">
                    <a:alpha val="0"/>
                  </a:srgbClr>
                </a:gs>
              </a:gsLst>
              <a:path path="circle">
                <a:fillToRect l="50000" t="50000" r="50000" b="50000"/>
              </a:path>
              <a:tileRect/>
            </a:gradFill>
            <a:ln w="12700">
              <a:solidFill>
                <a:schemeClr val="bg1">
                  <a:lumMod val="75000"/>
                </a:schemeClr>
              </a:solidFill>
            </a:ln>
            <a:effectLst/>
            <a:scene3d>
              <a:camera prst="orthographicFront">
                <a:rot lat="0" lon="0" rev="0"/>
              </a:camera>
              <a:lightRig rig="flat" dir="t">
                <a:rot lat="0" lon="0" rev="2400000"/>
              </a:lightRig>
            </a:scene3d>
            <a:sp3d contourW="12700" prstMaterial="flat">
              <a:bevelT w="2032000" h="1143000"/>
              <a:contourClr>
                <a:schemeClr val="bg2"/>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dk1"/>
                </a:solidFill>
              </a:endParaRPr>
            </a:p>
          </p:txBody>
        </p:sp>
        <p:pic>
          <p:nvPicPr>
            <p:cNvPr id="79" name="Picture 78" descr="bulb.png"/>
            <p:cNvPicPr>
              <a:picLocks noChangeAspect="1"/>
            </p:cNvPicPr>
            <p:nvPr/>
          </p:nvPicPr>
          <p:blipFill>
            <a:blip r:embed="rId2" cstate="print"/>
            <a:srcRect l="29084" t="71098" r="28290" b="1216"/>
            <a:stretch>
              <a:fillRect/>
            </a:stretch>
          </p:blipFill>
          <p:spPr bwMode="gray">
            <a:xfrm>
              <a:off x="5219515" y="5029200"/>
              <a:ext cx="1727199" cy="1295401"/>
            </a:xfrm>
            <a:prstGeom prst="rect">
              <a:avLst/>
            </a:prstGeom>
          </p:spPr>
        </p:pic>
      </p:grpSp>
      <p:pic>
        <p:nvPicPr>
          <p:cNvPr id="81" name="Picture 4" descr="https://akphoto3.ask.fm/758/822/643/-29996997-1tar6sl-haqfrqp3c9doe0p/original/C__Data_Users_DefApps_AppData_INTERNETEXPLORER_Temp_SavedImages_d45a1aa973ef2e57a59af522509424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384" y="3471479"/>
            <a:ext cx="2396986" cy="1310218"/>
          </a:xfrm>
          <a:prstGeom prst="rect">
            <a:avLst/>
          </a:prstGeom>
          <a:noFill/>
          <a:ln>
            <a:noFill/>
          </a:ln>
          <a:effectLst>
            <a:softEdge rad="101600"/>
          </a:effectLst>
          <a:extLst>
            <a:ext uri="{909E8E84-426E-40DD-AFC4-6F175D3DCCD1}">
              <a14:hiddenFill xmlns:a14="http://schemas.microsoft.com/office/drawing/2010/main">
                <a:solidFill>
                  <a:srgbClr val="FFFFFF"/>
                </a:solidFill>
              </a14:hiddenFill>
            </a:ext>
          </a:extLst>
        </p:spPr>
      </p:pic>
      <p:pic>
        <p:nvPicPr>
          <p:cNvPr id="82" name="Picture 6" descr="http://www.clipartlord.com/wp-content/uploads/2014/04/nurse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0082" y="2057166"/>
            <a:ext cx="2002078" cy="333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7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11242032"/>
              </p:ext>
            </p:extLst>
          </p:nvPr>
        </p:nvGraphicFramePr>
        <p:xfrm>
          <a:off x="0" y="1956092"/>
          <a:ext cx="9144000" cy="4923942"/>
        </p:xfrm>
        <a:graphic>
          <a:graphicData uri="http://schemas.openxmlformats.org/drawingml/2006/table">
            <a:tbl>
              <a:tblPr firstRow="1" firstCol="1" bandRow="1">
                <a:tableStyleId>{21E4AEA4-8DFA-4A89-87EB-49C32662AFE0}</a:tableStyleId>
              </a:tblPr>
              <a:tblGrid>
                <a:gridCol w="4490357"/>
                <a:gridCol w="4653643"/>
              </a:tblGrid>
              <a:tr h="457200">
                <a:tc>
                  <a:txBody>
                    <a:bodyPr/>
                    <a:lstStyle/>
                    <a:p>
                      <a:pPr marL="635">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r>
              <a:tr h="762000">
                <a:tc>
                  <a:txBody>
                    <a:bodyPr/>
                    <a:lstStyle/>
                    <a:p>
                      <a:pPr marL="635">
                        <a:lnSpc>
                          <a:spcPct val="107000"/>
                        </a:lnSpc>
                        <a:spcAft>
                          <a:spcPts val="0"/>
                        </a:spcAft>
                      </a:pPr>
                      <a:r>
                        <a:rPr lang="en-US" sz="2000">
                          <a:effectLst/>
                          <a:latin typeface="Times New Roman" panose="02020603050405020304" pitchFamily="18" charset="0"/>
                          <a:cs typeface="Times New Roman" panose="02020603050405020304" pitchFamily="18" charset="0"/>
                        </a:rPr>
                        <a:t>Histamine máu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c>
                  <a:txBody>
                    <a:bodyPr/>
                    <a:lstStyle/>
                    <a:p>
                      <a:pP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sau</a:t>
                      </a:r>
                      <a:r>
                        <a:rPr lang="en-US" sz="2000" dirty="0">
                          <a:effectLst/>
                          <a:latin typeface="Times New Roman" panose="02020603050405020304" pitchFamily="18" charset="0"/>
                          <a:cs typeface="Times New Roman" panose="02020603050405020304" pitchFamily="18" charset="0"/>
                        </a:rPr>
                        <a:t> 5-10 </a:t>
                      </a:r>
                      <a:r>
                        <a:rPr lang="en-US" sz="2000" dirty="0" err="1">
                          <a:effectLst/>
                          <a:latin typeface="Times New Roman" panose="02020603050405020304" pitchFamily="18" charset="0"/>
                          <a:cs typeface="Times New Roman" panose="02020603050405020304" pitchFamily="18" charset="0"/>
                        </a:rPr>
                        <a:t>ph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30-60 ph. </a:t>
                      </a:r>
                      <a:r>
                        <a:rPr lang="en-US" sz="2000" dirty="0" err="1">
                          <a:effectLst/>
                          <a:latin typeface="Times New Roman" panose="02020603050405020304" pitchFamily="18" charset="0"/>
                          <a:cs typeface="Times New Roman" panose="02020603050405020304" pitchFamily="18" charset="0"/>
                        </a:rPr>
                        <a:t>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sau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ứng</a:t>
                      </a:r>
                      <a:r>
                        <a:rPr lang="en-US" sz="2000" dirty="0">
                          <a:effectLst/>
                          <a:latin typeface="Times New Roman" panose="02020603050405020304" pitchFamily="18" charset="0"/>
                          <a:cs typeface="Times New Roman" panose="02020603050405020304" pitchFamily="18" charset="0"/>
                        </a:rPr>
                        <a:t> &gt; 1h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r>
              <a:tr h="762000">
                <a:tc>
                  <a:txBody>
                    <a:bodyPr/>
                    <a:lstStyle/>
                    <a:p>
                      <a:pPr marL="635">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Histamin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chuyển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histamine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tiểu</a:t>
                      </a:r>
                      <a:r>
                        <a:rPr lang="en-US" sz="2000" dirty="0">
                          <a:effectLst/>
                          <a:latin typeface="Times New Roman" panose="02020603050405020304" pitchFamily="18" charset="0"/>
                          <a:cs typeface="Times New Roman" panose="02020603050405020304" pitchFamily="18" charset="0"/>
                        </a:rPr>
                        <a:t> 24 h (methyl histamine)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Tăng trong 24 h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r>
              <a:tr h="448053">
                <a:tc>
                  <a:txBody>
                    <a:bodyPr/>
                    <a:lstStyle/>
                    <a:p>
                      <a:pPr marL="635">
                        <a:lnSpc>
                          <a:spcPct val="107000"/>
                        </a:lnSpc>
                        <a:spcAft>
                          <a:spcPts val="0"/>
                        </a:spcAft>
                      </a:pPr>
                      <a:r>
                        <a:rPr lang="en-US" sz="2000">
                          <a:effectLst/>
                          <a:latin typeface="Times New Roman" panose="02020603050405020304" pitchFamily="18" charset="0"/>
                          <a:cs typeface="Times New Roman" panose="02020603050405020304" pitchFamily="18" charset="0"/>
                        </a:rPr>
                        <a:t>Metanephrine huyết thanh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Chẩn đoán loại trừ U tủy thượng thận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r>
              <a:tr h="417399">
                <a:tc>
                  <a:txBody>
                    <a:bodyPr/>
                    <a:lstStyle/>
                    <a:p>
                      <a:pPr marL="635">
                        <a:lnSpc>
                          <a:spcPct val="107000"/>
                        </a:lnSpc>
                        <a:spcAft>
                          <a:spcPts val="0"/>
                        </a:spcAft>
                      </a:pPr>
                      <a:r>
                        <a:rPr lang="en-US" sz="2000">
                          <a:effectLst/>
                          <a:latin typeface="Times New Roman" panose="02020603050405020304" pitchFamily="18" charset="0"/>
                          <a:cs typeface="Times New Roman" panose="02020603050405020304" pitchFamily="18" charset="0"/>
                        </a:rPr>
                        <a:t>Serotonin huyết thanh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c>
                  <a:txBody>
                    <a:bodyPr/>
                    <a:lstStyle/>
                    <a:p>
                      <a:pP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Chẩn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trừ</a:t>
                      </a:r>
                      <a:r>
                        <a:rPr lang="en-US" sz="2000" dirty="0">
                          <a:effectLst/>
                          <a:latin typeface="Times New Roman" panose="02020603050405020304" pitchFamily="18" charset="0"/>
                          <a:cs typeface="Times New Roman" panose="02020603050405020304" pitchFamily="18" charset="0"/>
                        </a:rPr>
                        <a:t> hội </a:t>
                      </a:r>
                      <a:r>
                        <a:rPr lang="en-US" sz="2000" dirty="0" err="1">
                          <a:effectLst/>
                          <a:latin typeface="Times New Roman" panose="02020603050405020304" pitchFamily="18" charset="0"/>
                          <a:cs typeface="Times New Roman" panose="02020603050405020304" pitchFamily="18" charset="0"/>
                        </a:rPr>
                        <a:t>chứng</a:t>
                      </a:r>
                      <a:r>
                        <a:rPr lang="en-US" sz="2000" dirty="0">
                          <a:effectLst/>
                          <a:latin typeface="Times New Roman" panose="02020603050405020304" pitchFamily="18" charset="0"/>
                          <a:cs typeface="Times New Roman" panose="02020603050405020304" pitchFamily="18" charset="0"/>
                        </a:rPr>
                        <a:t> carcinoid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r>
              <a:tr h="443850">
                <a:tc>
                  <a:txBody>
                    <a:bodyPr/>
                    <a:lstStyle/>
                    <a:p>
                      <a:pPr marL="635">
                        <a:lnSpc>
                          <a:spcPct val="107000"/>
                        </a:lnSpc>
                        <a:spcAft>
                          <a:spcPts val="0"/>
                        </a:spcAft>
                      </a:pPr>
                      <a:r>
                        <a:rPr lang="en-US" sz="2000">
                          <a:effectLst/>
                          <a:latin typeface="Times New Roman" panose="02020603050405020304" pitchFamily="18" charset="0"/>
                          <a:cs typeface="Times New Roman" panose="02020603050405020304" pitchFamily="18" charset="0"/>
                        </a:rPr>
                        <a:t>5-hydroxyindoleacetic acid nước tiểu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Chẩn đoán loại trừ hội chứng carcinoid </a:t>
                      </a:r>
                      <a:endPar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r>
              <a:tr h="1373659">
                <a:tc>
                  <a:txBody>
                    <a:bodyPr/>
                    <a:lstStyle/>
                    <a:p>
                      <a:pPr marL="635" marR="195580"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vasointestinal</a:t>
                      </a:r>
                      <a:r>
                        <a:rPr lang="en-US" sz="2000" dirty="0">
                          <a:effectLst/>
                          <a:latin typeface="Times New Roman" panose="02020603050405020304" pitchFamily="18" charset="0"/>
                          <a:cs typeface="Times New Roman" panose="02020603050405020304" pitchFamily="18" charset="0"/>
                        </a:rPr>
                        <a:t> hormonal polypeptide </a:t>
                      </a:r>
                      <a:r>
                        <a:rPr lang="en-US" sz="2000" dirty="0" err="1">
                          <a:effectLst/>
                          <a:latin typeface="Times New Roman" panose="02020603050405020304" pitchFamily="18" charset="0"/>
                          <a:cs typeface="Times New Roman" panose="02020603050405020304" pitchFamily="18" charset="0"/>
                        </a:rPr>
                        <a:t>huyết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pancreastatin</a:t>
                      </a:r>
                      <a:r>
                        <a:rPr lang="en-US" sz="2000" dirty="0">
                          <a:effectLst/>
                          <a:latin typeface="Times New Roman" panose="02020603050405020304" pitchFamily="18" charset="0"/>
                          <a:cs typeface="Times New Roman" panose="02020603050405020304" pitchFamily="18" charset="0"/>
                        </a:rPr>
                        <a:t>, pancreatic hormone, </a:t>
                      </a:r>
                      <a:r>
                        <a:rPr lang="en-US" sz="2000" dirty="0" err="1">
                          <a:effectLst/>
                          <a:latin typeface="Times New Roman" panose="02020603050405020304" pitchFamily="18" charset="0"/>
                          <a:cs typeface="Times New Roman" panose="02020603050405020304" pitchFamily="18" charset="0"/>
                        </a:rPr>
                        <a:t>vasointestinal</a:t>
                      </a:r>
                      <a:r>
                        <a:rPr lang="en-US" sz="2000" dirty="0">
                          <a:effectLst/>
                          <a:latin typeface="Times New Roman" panose="02020603050405020304" pitchFamily="18" charset="0"/>
                          <a:cs typeface="Times New Roman" panose="02020603050405020304" pitchFamily="18" charset="0"/>
                        </a:rPr>
                        <a:t> polypeptide,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substance P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c>
                  <a:txBody>
                    <a:bodyPr/>
                    <a:lstStyle/>
                    <a:p>
                      <a:pP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Loại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trừ</a:t>
                      </a:r>
                      <a:r>
                        <a:rPr lang="en-US" sz="2000" dirty="0">
                          <a:effectLst/>
                          <a:latin typeface="Times New Roman" panose="02020603050405020304" pitchFamily="18" charset="0"/>
                          <a:cs typeface="Times New Roman" panose="02020603050405020304" pitchFamily="18" charset="0"/>
                        </a:rPr>
                        <a:t> u </a:t>
                      </a:r>
                      <a:r>
                        <a:rPr lang="en-US" sz="2000" dirty="0" err="1">
                          <a:effectLst/>
                          <a:latin typeface="Times New Roman" panose="02020603050405020304" pitchFamily="18" charset="0"/>
                          <a:cs typeface="Times New Roman" panose="02020603050405020304" pitchFamily="18" charset="0"/>
                        </a:rPr>
                        <a:t>dạ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dầy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ruột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cs typeface="Times New Roman" panose="02020603050405020304" pitchFamily="18" charset="0"/>
                        </a:rPr>
                        <a:t> vasoactive </a:t>
                      </a:r>
                      <a:r>
                        <a:rPr lang="en-US" sz="2000" dirty="0" err="1">
                          <a:effectLst/>
                          <a:latin typeface="Times New Roman" panose="02020603050405020304" pitchFamily="18" charset="0"/>
                          <a:cs typeface="Times New Roman" panose="02020603050405020304" pitchFamily="18" charset="0"/>
                        </a:rPr>
                        <a:t>polypeptidesecreting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cs typeface="Times New Roman" panose="02020603050405020304" pitchFamily="18" charset="0"/>
                        </a:rPr>
                        <a:t>  </a:t>
                      </a:r>
                      <a:endPar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866" marR="13267" marT="43373" marB="0"/>
                </a:tc>
              </a:tr>
            </a:tbl>
          </a:graphicData>
        </a:graphic>
      </p:graphicFrame>
      <p:sp>
        <p:nvSpPr>
          <p:cNvPr id="4" name="Title 1"/>
          <p:cNvSpPr>
            <a:spLocks noGrp="1"/>
          </p:cNvSpPr>
          <p:nvPr>
            <p:ph type="title"/>
          </p:nvPr>
        </p:nvSpPr>
        <p:spPr>
          <a:xfrm>
            <a:off x="1066800" y="-152400"/>
            <a:ext cx="6362700" cy="1325563"/>
          </a:xfrm>
        </p:spPr>
        <p:txBody>
          <a:bodyPr vert="horz" lIns="68580" tIns="34290" rIns="68580" bIns="34290" rtlCol="0" anchor="b">
            <a:noAutofit/>
          </a:bodyPr>
          <a:lstStyle/>
          <a:p>
            <a:pPr lvl="0" algn="ctr"/>
            <a:r>
              <a:rPr lang="en-US" sz="4400" b="1" dirty="0" smtClean="0">
                <a:latin typeface="Times New Roman" panose="02020603050405020304" pitchFamily="18" charset="0"/>
                <a:cs typeface="Times New Roman" panose="02020603050405020304" pitchFamily="18" charset="0"/>
              </a:rPr>
              <a:t>CHẨN ĐOÁN</a:t>
            </a:r>
            <a:endParaRPr lang="en-US" sz="4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28600" y="1524000"/>
            <a:ext cx="4869795" cy="468077"/>
          </a:xfrm>
          <a:prstGeom prst="rect">
            <a:avLst/>
          </a:prstGeom>
        </p:spPr>
        <p:txBody>
          <a:bodyPr wrap="none">
            <a:spAutoFit/>
          </a:bodyPr>
          <a:lstStyle/>
          <a:p>
            <a:pPr marL="211455">
              <a:lnSpc>
                <a:spcPct val="107000"/>
              </a:lnSpc>
              <a:spcBef>
                <a:spcPts val="200"/>
              </a:spcBef>
              <a:spcAft>
                <a:spcPts val="0"/>
              </a:spcAft>
            </a:pP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chẩn</a:t>
            </a:r>
            <a:r>
              <a:rPr lang="en-US" sz="2400" b="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đoán</a:t>
            </a:r>
            <a:r>
              <a:rPr lang="en-US" sz="2400" b="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vitro: </a:t>
            </a:r>
            <a:endParaRPr lang="en-US" sz="1050" b="1" dirty="0">
              <a:solidFill>
                <a:schemeClr val="tx1">
                  <a:lumMod val="75000"/>
                  <a:lumOff val="2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11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66800" y="-152400"/>
            <a:ext cx="6362700" cy="1325563"/>
          </a:xfrm>
        </p:spPr>
        <p:txBody>
          <a:bodyPr vert="horz" lIns="68580" tIns="34290" rIns="68580" bIns="34290" rtlCol="0" anchor="b">
            <a:noAutofit/>
          </a:bodyPr>
          <a:lstStyle/>
          <a:p>
            <a:pPr lvl="0" algn="ctr"/>
            <a:r>
              <a:rPr lang="en-US" sz="4400" b="1" dirty="0" smtClean="0">
                <a:latin typeface="Times New Roman" panose="02020603050405020304" pitchFamily="18" charset="0"/>
                <a:cs typeface="Times New Roman" panose="02020603050405020304" pitchFamily="18" charset="0"/>
              </a:rPr>
              <a:t>CHẨN ĐOÁN</a:t>
            </a:r>
            <a:endParaRPr lang="en-US" sz="4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1524000"/>
            <a:ext cx="4841710" cy="468077"/>
          </a:xfrm>
          <a:prstGeom prst="rect">
            <a:avLst/>
          </a:prstGeom>
        </p:spPr>
        <p:txBody>
          <a:bodyPr wrap="none">
            <a:spAutoFit/>
          </a:bodyPr>
          <a:lstStyle/>
          <a:p>
            <a:pPr marL="211455">
              <a:lnSpc>
                <a:spcPct val="107000"/>
              </a:lnSpc>
              <a:spcBef>
                <a:spcPts val="200"/>
              </a:spcBef>
              <a:spcAft>
                <a:spcPts val="0"/>
              </a:spcAft>
            </a:pP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chẩn</a:t>
            </a: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đoán</a:t>
            </a: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smtClean="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1050"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412" y="1884263"/>
            <a:ext cx="9140588" cy="5334000"/>
          </a:xfrm>
          <a:prstGeom prst="rect">
            <a:avLst/>
          </a:prstGeom>
        </p:spPr>
        <p:txBody>
          <a:bodyPr>
            <a:no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buNone/>
            </a:pPr>
            <a:r>
              <a:rPr lang="en-US" sz="21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Test </a:t>
            </a:r>
            <a:r>
              <a:rPr lang="en-US" sz="2400" dirty="0" err="1">
                <a:latin typeface="Times New Roman" panose="02020603050405020304" pitchFamily="18" charset="0"/>
                <a:cs typeface="Times New Roman" panose="02020603050405020304" pitchFamily="18" charset="0"/>
              </a:rPr>
              <a:t>bì</a:t>
            </a:r>
            <a:r>
              <a:rPr lang="en-US" sz="2400" dirty="0">
                <a:latin typeface="Times New Roman" panose="02020603050405020304" pitchFamily="18" charset="0"/>
                <a:cs typeface="Times New Roman" panose="02020603050405020304" pitchFamily="18" charset="0"/>
              </a:rPr>
              <a:t> </a:t>
            </a:r>
          </a:p>
          <a:p>
            <a:pPr marL="0" indent="0">
              <a:buNone/>
            </a:pPr>
            <a:r>
              <a:rPr lang="en-US" sz="21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a:p>
            <a:pPr marL="0" lvl="0"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ở </a:t>
            </a:r>
            <a:r>
              <a:rPr lang="en-US" sz="2400" dirty="0" err="1" smtClean="0">
                <a:latin typeface="Times New Roman" panose="02020603050405020304" pitchFamily="18" charset="0"/>
                <a:cs typeface="Times New Roman" panose="02020603050405020304" pitchFamily="18" charset="0"/>
              </a:rPr>
              <a:t>đâu</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Trung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sốc</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lvl="0" indent="0">
              <a:buNone/>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p>
          <a:p>
            <a:pPr marL="0" lvl="0" indent="0">
              <a:buNone/>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dirty="0" err="1"/>
              <a:t>Cảnh</a:t>
            </a:r>
            <a:r>
              <a:rPr lang="en-US" sz="2400" b="1" dirty="0"/>
              <a:t> </a:t>
            </a:r>
            <a:r>
              <a:rPr lang="en-US" sz="2400" b="1" dirty="0" err="1"/>
              <a:t>giác</a:t>
            </a:r>
            <a:r>
              <a:rPr lang="en-US" sz="2400" b="1" dirty="0"/>
              <a:t> </a:t>
            </a:r>
            <a:r>
              <a:rPr lang="en-US" sz="2400" b="1" dirty="0" err="1"/>
              <a:t>dược</a:t>
            </a:r>
            <a:r>
              <a:rPr lang="en-US" sz="2400" b="1" dirty="0"/>
              <a:t> </a:t>
            </a:r>
            <a:endParaRPr lang="en-US" sz="2400" dirty="0"/>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 </a:t>
            </a:r>
          </a:p>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6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826" r="1803"/>
          <a:stretch/>
        </p:blipFill>
        <p:spPr>
          <a:xfrm>
            <a:off x="0" y="1524000"/>
            <a:ext cx="9144000" cy="5334000"/>
          </a:xfrm>
          <a:prstGeom prst="rect">
            <a:avLst/>
          </a:prstGeom>
        </p:spPr>
      </p:pic>
      <p:sp>
        <p:nvSpPr>
          <p:cNvPr id="4" name="Title 1"/>
          <p:cNvSpPr>
            <a:spLocks noGrp="1"/>
          </p:cNvSpPr>
          <p:nvPr>
            <p:ph type="title"/>
          </p:nvPr>
        </p:nvSpPr>
        <p:spPr>
          <a:xfrm>
            <a:off x="1066800" y="-152400"/>
            <a:ext cx="6362700" cy="1325563"/>
          </a:xfrm>
        </p:spPr>
        <p:txBody>
          <a:bodyPr vert="horz" lIns="68580" tIns="34290" rIns="68580" bIns="34290" rtlCol="0" anchor="b">
            <a:noAutofit/>
          </a:bodyPr>
          <a:lstStyle/>
          <a:p>
            <a:pPr lvl="0" algn="ctr"/>
            <a:r>
              <a:rPr lang="en-US" sz="4400" b="1" dirty="0" smtClean="0">
                <a:latin typeface="Times New Roman" panose="02020603050405020304" pitchFamily="18" charset="0"/>
                <a:cs typeface="Times New Roman" panose="02020603050405020304" pitchFamily="18" charset="0"/>
              </a:rPr>
              <a:t>CHẨN ĐOÁN</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98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24" y="1531961"/>
            <a:ext cx="9140588" cy="5334000"/>
          </a:xfrm>
          <a:prstGeom prst="rect">
            <a:avLst/>
          </a:prstGeom>
        </p:spPr>
        <p:txBody>
          <a:bodyPr>
            <a:no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buNone/>
            </a:pPr>
            <a:r>
              <a:rPr lang="vi-VN" sz="2400" b="1" dirty="0">
                <a:latin typeface="Times New Roman" panose="02020603050405020304" pitchFamily="18" charset="0"/>
                <a:cs typeface="Times New Roman" panose="02020603050405020304" pitchFamily="18" charset="0"/>
              </a:rPr>
              <a:t>Nguyên tắc: khẩn cấp, tại chỗ, dùng ngay </a:t>
            </a:r>
            <a:r>
              <a:rPr lang="vi-VN" sz="2400" b="1" dirty="0" smtClean="0">
                <a:latin typeface="Times New Roman" panose="02020603050405020304" pitchFamily="18" charset="0"/>
                <a:cs typeface="Times New Roman" panose="02020603050405020304" pitchFamily="18" charset="0"/>
              </a:rPr>
              <a:t>Adrenalin</a:t>
            </a:r>
            <a:endParaRPr lang="en-US" sz="2400" dirty="0" smtClean="0">
              <a:latin typeface="Times New Roman" panose="02020603050405020304" pitchFamily="18" charset="0"/>
              <a:cs typeface="Times New Roman" panose="02020603050405020304" pitchFamily="18" charset="0"/>
            </a:endParaRPr>
          </a:p>
          <a:p>
            <a:pPr marL="457200" indent="-457200">
              <a:buAutoNum type="arabicPeriod"/>
            </a:pPr>
            <a:r>
              <a:rPr lang="vi-VN" sz="2400" b="1" dirty="0" smtClean="0">
                <a:latin typeface="Times New Roman" panose="02020603050405020304" pitchFamily="18" charset="0"/>
                <a:cs typeface="Times New Roman" panose="02020603050405020304" pitchFamily="18" charset="0"/>
              </a:rPr>
              <a:t>Xử </a:t>
            </a:r>
            <a:r>
              <a:rPr lang="vi-VN" sz="2400" b="1" dirty="0">
                <a:latin typeface="Times New Roman" panose="02020603050405020304" pitchFamily="18" charset="0"/>
                <a:cs typeface="Times New Roman" panose="02020603050405020304" pitchFamily="18" charset="0"/>
              </a:rPr>
              <a:t>trí cấp cứu: đồng thời, linh </a:t>
            </a:r>
            <a:r>
              <a:rPr lang="vi-VN" sz="2400" b="1" dirty="0" smtClean="0">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Ngừng ngay tiếp xúc với dị nguyên: theo mọi đường vào cơ thể</a:t>
            </a:r>
            <a:r>
              <a:rPr lang="vi-VN"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Dùng ngay adrenalin: adrenalin là thuốc quan trọng nhất không có chống chỉ định tuyệt đối trong cấp cứu sốc phản vệ</a:t>
            </a:r>
            <a:r>
              <a:rPr lang="vi-VN"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Adrenalin tiêm bắp </a:t>
            </a:r>
            <a:r>
              <a:rPr lang="vi-VN" sz="2000" dirty="0" smtClean="0">
                <a:latin typeface="Times New Roman" panose="02020603050405020304" pitchFamily="18" charset="0"/>
                <a:cs typeface="Times New Roman" panose="02020603050405020304" pitchFamily="18" charset="0"/>
              </a:rPr>
              <a:t>ngay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Adrenalin truyền tĩnh mạch, nếu tình trạng huyết động vẫn không cải thiện sau 3 lần tiêm bắp adrenalin (có thể sau liều tiêm bắp adrenalin thứ hai).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 </a:t>
            </a:r>
          </a:p>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89457764"/>
              </p:ext>
            </p:extLst>
          </p:nvPr>
        </p:nvGraphicFramePr>
        <p:xfrm>
          <a:off x="1579763" y="4373090"/>
          <a:ext cx="5967414" cy="2570607"/>
        </p:xfrm>
        <a:graphic>
          <a:graphicData uri="http://schemas.openxmlformats.org/drawingml/2006/table">
            <a:tbl>
              <a:tblPr firstRow="1" firstCol="1" bandRow="1">
                <a:tableStyleId>{21E4AEA4-8DFA-4A89-87EB-49C32662AFE0}</a:tableStyleId>
              </a:tblPr>
              <a:tblGrid>
                <a:gridCol w="994569"/>
                <a:gridCol w="994569"/>
                <a:gridCol w="994569"/>
                <a:gridCol w="994569"/>
                <a:gridCol w="994569"/>
                <a:gridCol w="994569"/>
              </a:tblGrid>
              <a:tr h="448332">
                <a:tc>
                  <a:txBody>
                    <a:bodyPr/>
                    <a:lstStyle/>
                    <a:p>
                      <a:pPr>
                        <a:lnSpc>
                          <a:spcPct val="115000"/>
                        </a:lnSpc>
                        <a:spcAft>
                          <a:spcPts val="0"/>
                        </a:spcAft>
                      </a:pPr>
                      <a:r>
                        <a:rPr lang="vi-VN" sz="1350" dirty="0">
                          <a:effectLst/>
                        </a:rPr>
                        <a:t>Cân nặng (kg)</a:t>
                      </a:r>
                      <a:endParaRPr lang="en-US"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gridSpan="2">
                  <a:txBody>
                    <a:bodyPr/>
                    <a:lstStyle/>
                    <a:p>
                      <a:pPr>
                        <a:lnSpc>
                          <a:spcPct val="115000"/>
                        </a:lnSpc>
                        <a:spcAft>
                          <a:spcPts val="0"/>
                        </a:spcAft>
                      </a:pPr>
                      <a:r>
                        <a:rPr lang="vi-VN" sz="1350">
                          <a:effectLst/>
                        </a:rPr>
                        <a:t>Tốc độ truyền</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hMerge="1">
                  <a:txBody>
                    <a:bodyPr/>
                    <a:lstStyle/>
                    <a:p>
                      <a:endParaRPr lang="en-US"/>
                    </a:p>
                  </a:txBody>
                  <a:tcPr/>
                </a:tc>
                <a:tc>
                  <a:txBody>
                    <a:bodyPr/>
                    <a:lstStyle/>
                    <a:p>
                      <a:pPr>
                        <a:lnSpc>
                          <a:spcPct val="115000"/>
                        </a:lnSpc>
                        <a:spcAft>
                          <a:spcPts val="0"/>
                        </a:spcAft>
                      </a:pPr>
                      <a:r>
                        <a:rPr lang="vi-VN" sz="1350">
                          <a:effectLst/>
                        </a:rPr>
                        <a:t>Cân nặng</a:t>
                      </a:r>
                      <a:br>
                        <a:rPr lang="vi-VN" sz="1350">
                          <a:effectLst/>
                        </a:rPr>
                      </a:br>
                      <a:r>
                        <a:rPr lang="vi-VN" sz="1350">
                          <a:effectLst/>
                        </a:rPr>
                        <a:t>(kg)</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gridSpan="2">
                  <a:txBody>
                    <a:bodyPr/>
                    <a:lstStyle/>
                    <a:p>
                      <a:pPr>
                        <a:lnSpc>
                          <a:spcPct val="115000"/>
                        </a:lnSpc>
                        <a:spcAft>
                          <a:spcPts val="0"/>
                        </a:spcAft>
                      </a:pPr>
                      <a:r>
                        <a:rPr lang="vi-VN" sz="1350">
                          <a:effectLst/>
                        </a:rPr>
                        <a:t>Tốc độ truyền</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hMerge="1">
                  <a:txBody>
                    <a:bodyPr/>
                    <a:lstStyle/>
                    <a:p>
                      <a:endParaRPr lang="en-US"/>
                    </a:p>
                  </a:txBody>
                  <a:tcPr/>
                </a:tc>
              </a:tr>
              <a:tr h="341022">
                <a:tc>
                  <a:txBody>
                    <a:bodyPr/>
                    <a:lstStyle/>
                    <a:p>
                      <a:pPr>
                        <a:lnSpc>
                          <a:spcPct val="115000"/>
                        </a:lnSpc>
                      </a:pPr>
                      <a:endParaRPr lang="en-US" sz="130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ml/giờ</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giọt/phút</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pPr>
                      <a:endParaRPr lang="en-US" sz="1300"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ml/giờ</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giọt/phút</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r>
              <a:tr h="323598">
                <a:tc>
                  <a:txBody>
                    <a:bodyPr/>
                    <a:lstStyle/>
                    <a:p>
                      <a:pPr>
                        <a:lnSpc>
                          <a:spcPct val="115000"/>
                        </a:lnSpc>
                        <a:spcAft>
                          <a:spcPts val="0"/>
                        </a:spcAft>
                      </a:pPr>
                      <a:r>
                        <a:rPr lang="vi-VN" sz="1350">
                          <a:effectLst/>
                        </a:rPr>
                        <a:t>6</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9</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3</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40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60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dirty="0">
                          <a:effectLst/>
                        </a:rPr>
                        <a:t>20</a:t>
                      </a:r>
                      <a:endParaRPr lang="en-US"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r>
              <a:tr h="323598">
                <a:tc>
                  <a:txBody>
                    <a:bodyPr/>
                    <a:lstStyle/>
                    <a:p>
                      <a:pPr>
                        <a:lnSpc>
                          <a:spcPct val="115000"/>
                        </a:lnSpc>
                        <a:spcAft>
                          <a:spcPts val="0"/>
                        </a:spcAft>
                      </a:pPr>
                      <a:r>
                        <a:rPr lang="vi-VN" sz="1350">
                          <a:effectLst/>
                        </a:rPr>
                        <a:t>10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15</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5</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50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75</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25</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r>
              <a:tr h="323598">
                <a:tc>
                  <a:txBody>
                    <a:bodyPr/>
                    <a:lstStyle/>
                    <a:p>
                      <a:pPr>
                        <a:lnSpc>
                          <a:spcPct val="115000"/>
                        </a:lnSpc>
                        <a:spcAft>
                          <a:spcPts val="0"/>
                        </a:spcAft>
                      </a:pPr>
                      <a:r>
                        <a:rPr lang="vi-VN" sz="1350">
                          <a:effectLst/>
                        </a:rPr>
                        <a:t>20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30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10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dirty="0">
                          <a:effectLst/>
                        </a:rPr>
                        <a:t>60</a:t>
                      </a:r>
                      <a:endParaRPr lang="en-US"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90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30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r>
              <a:tr h="323598">
                <a:tc>
                  <a:txBody>
                    <a:bodyPr/>
                    <a:lstStyle/>
                    <a:p>
                      <a:pPr>
                        <a:lnSpc>
                          <a:spcPct val="115000"/>
                        </a:lnSpc>
                        <a:spcAft>
                          <a:spcPts val="0"/>
                        </a:spcAft>
                      </a:pPr>
                      <a:r>
                        <a:rPr lang="vi-VN" sz="1350">
                          <a:effectLst/>
                        </a:rPr>
                        <a:t>30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45</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15</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a:effectLst/>
                        </a:rPr>
                        <a:t>70</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dirty="0">
                          <a:effectLst/>
                        </a:rPr>
                        <a:t>105</a:t>
                      </a:r>
                      <a:endParaRPr lang="en-US"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c>
                  <a:txBody>
                    <a:bodyPr/>
                    <a:lstStyle/>
                    <a:p>
                      <a:pPr>
                        <a:lnSpc>
                          <a:spcPct val="115000"/>
                        </a:lnSpc>
                        <a:spcAft>
                          <a:spcPts val="0"/>
                        </a:spcAft>
                      </a:pPr>
                      <a:r>
                        <a:rPr lang="vi-VN" sz="1350" dirty="0">
                          <a:effectLst/>
                        </a:rPr>
                        <a:t>45</a:t>
                      </a:r>
                      <a:endParaRPr lang="en-US"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76200" marR="76200" marT="76200" marB="76200"/>
                </a:tc>
              </a:tr>
            </a:tbl>
          </a:graphicData>
        </a:graphic>
      </p:graphicFrame>
      <p:sp>
        <p:nvSpPr>
          <p:cNvPr id="6" name="Rectangle 1"/>
          <p:cNvSpPr>
            <a:spLocks noChangeArrowheads="1"/>
          </p:cNvSpPr>
          <p:nvPr/>
        </p:nvSpPr>
        <p:spPr bwMode="auto">
          <a:xfrm>
            <a:off x="457200" y="4343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1300" b="0" i="0" u="none" strike="noStrike" cap="none" normalizeH="0" baseline="0" dirty="0" smtClean="0">
                <a:ln>
                  <a:noFill/>
                </a:ln>
                <a:solidFill>
                  <a:srgbClr val="221F20"/>
                </a:solidFill>
                <a:effectLst/>
                <a:latin typeface="Arial" panose="020B0604020202020204" pitchFamily="34" charset="0"/>
                <a:ea typeface="Times New Roman" panose="02020603050405020304" pitchFamily="18" charset="0"/>
                <a:cs typeface="Times New Roman" panose="02020603050405020304" pitchFamily="18" charset="0"/>
              </a:rPr>
              <a:t>+ Nếu không có máy truyền dịch thì dùng adrenalin như sau:</a:t>
            </a:r>
            <a:endParaRPr kumimoji="0" 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1300" b="0" i="0" u="none" strike="noStrike" cap="none" normalizeH="0" baseline="0" dirty="0" smtClean="0">
                <a:ln>
                  <a:noFill/>
                </a:ln>
                <a:solidFill>
                  <a:srgbClr val="221F20"/>
                </a:solidFill>
                <a:effectLst/>
                <a:latin typeface="Arial" panose="020B0604020202020204" pitchFamily="34" charset="0"/>
                <a:ea typeface="Times New Roman" panose="02020603050405020304" pitchFamily="18" charset="0"/>
              </a:rPr>
              <a:t/>
            </a:r>
            <a:br>
              <a:rPr kumimoji="0" lang="vi-VN" sz="1300" b="0" i="0" u="none" strike="noStrike" cap="none" normalizeH="0" baseline="0" dirty="0" smtClean="0">
                <a:ln>
                  <a:noFill/>
                </a:ln>
                <a:solidFill>
                  <a:srgbClr val="221F20"/>
                </a:solidFill>
                <a:effectLst/>
                <a:latin typeface="Arial" panose="020B0604020202020204" pitchFamily="34" charset="0"/>
                <a:ea typeface="Times New Roman" panose="02020603050405020304" pitchFamily="18" charset="0"/>
              </a:rPr>
            </a:br>
            <a:r>
              <a:rPr kumimoji="0" lang="vi-VN" sz="1300" b="0" i="0" u="none" strike="noStrike" cap="none" normalizeH="0" baseline="0" dirty="0" smtClean="0">
                <a:ln>
                  <a:noFill/>
                </a:ln>
                <a:solidFill>
                  <a:srgbClr val="221F20"/>
                </a:solidFill>
                <a:effectLst/>
                <a:latin typeface="Arial" panose="020B0604020202020204" pitchFamily="34" charset="0"/>
                <a:ea typeface="Times New Roman" panose="02020603050405020304" pitchFamily="18" charset="0"/>
              </a:rPr>
              <a:t/>
            </a:r>
            <a:br>
              <a:rPr kumimoji="0" lang="vi-VN" sz="1300" b="0" i="0" u="none" strike="noStrike" cap="none" normalizeH="0" baseline="0" dirty="0" smtClean="0">
                <a:ln>
                  <a:noFill/>
                </a:ln>
                <a:solidFill>
                  <a:srgbClr val="221F20"/>
                </a:solidFill>
                <a:effectLst/>
                <a:latin typeface="Arial" panose="020B0604020202020204" pitchFamily="34" charset="0"/>
                <a:ea typeface="Times New Roman" panose="02020603050405020304" pitchFamily="18" charset="0"/>
              </a:rPr>
            </a:br>
            <a:endParaRPr kumimoji="0" lang="vi-VN" sz="1800" b="0" i="0" u="none" strike="noStrike" cap="none" normalizeH="0" baseline="0" dirty="0" smtClean="0">
              <a:ln>
                <a:noFill/>
              </a:ln>
              <a:solidFill>
                <a:schemeClr val="tx1"/>
              </a:solidFill>
              <a:effectLst/>
              <a:latin typeface="Arial" panose="020B0604020202020204" pitchFamily="34" charset="0"/>
            </a:endParaRPr>
          </a:p>
        </p:txBody>
      </p:sp>
      <p:sp>
        <p:nvSpPr>
          <p:cNvPr id="8" name="Title 1"/>
          <p:cNvSpPr>
            <a:spLocks noGrp="1"/>
          </p:cNvSpPr>
          <p:nvPr>
            <p:ph type="title"/>
          </p:nvPr>
        </p:nvSpPr>
        <p:spPr>
          <a:xfrm>
            <a:off x="1066800" y="-9099"/>
            <a:ext cx="6362700" cy="1325563"/>
          </a:xfrm>
        </p:spPr>
        <p:txBody>
          <a:bodyPr vert="horz" lIns="68580" tIns="34290" rIns="68580" bIns="34290" rtlCol="0" anchor="b">
            <a:noAutofit/>
          </a:bodyPr>
          <a:lstStyle/>
          <a:p>
            <a:pPr lvl="0" algn="ctr"/>
            <a:r>
              <a:rPr lang="en-US" sz="5400" b="1" dirty="0" smtClean="0">
                <a:latin typeface="Times New Roman" panose="02020603050405020304" pitchFamily="18" charset="0"/>
                <a:cs typeface="Times New Roman" panose="02020603050405020304" pitchFamily="18" charset="0"/>
              </a:rPr>
              <a:t>ĐIỀU TRỊ</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8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24" y="1531961"/>
            <a:ext cx="9150824" cy="3268639"/>
          </a:xfrm>
          <a:prstGeom prst="rect">
            <a:avLst/>
          </a:prstGeom>
        </p:spPr>
        <p:txBody>
          <a:bodyPr>
            <a:no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457200" indent="-457200">
              <a:buAutoNum type="arabicPeriod"/>
            </a:pPr>
            <a:r>
              <a:rPr lang="vi-VN" sz="2400" b="1" dirty="0" smtClean="0">
                <a:latin typeface="Times New Roman" panose="02020603050405020304" pitchFamily="18" charset="0"/>
                <a:cs typeface="Times New Roman" panose="02020603050405020304" pitchFamily="18" charset="0"/>
              </a:rPr>
              <a:t>Xử </a:t>
            </a:r>
            <a:r>
              <a:rPr lang="vi-VN" sz="2400" b="1" dirty="0">
                <a:latin typeface="Times New Roman" panose="02020603050405020304" pitchFamily="18" charset="0"/>
                <a:cs typeface="Times New Roman" panose="02020603050405020304" pitchFamily="18" charset="0"/>
              </a:rPr>
              <a:t>trí cấp cứu: đồng thời, linh </a:t>
            </a:r>
            <a:r>
              <a:rPr lang="vi-VN" sz="2400" b="1" dirty="0"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Đảm bảo tuần hoàn, hô hấp</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Ép tim ngoài lồng ngực, bó bóng Ambucos oxy nếu ngừng tuần hoàn.</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Mở khí quản ngay nếu có phù nề thanh môn (da xanh tím, thở rít).</a:t>
            </a:r>
            <a:br>
              <a:rPr lang="vi-VN"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Đặt người bệnh nằm ngửa, đầu thấp, chân cao.</a:t>
            </a:r>
            <a:br>
              <a:rPr lang="vi-VN"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Thở oxy 6-8 lít/ phút cho người lớn, 1-5 lít/phút cho trẻ em.</a:t>
            </a:r>
            <a:br>
              <a:rPr lang="vi-VN"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Thiết lập ngay đường truyền tĩnh mạch riêng: dung dịch truyền tốt nhất trong cấp cứu sốc phản vệ là dung dịch Natriclorua 0,9%, truyền 1-2 lít ở người lớn, 500ml ở trẻ em trong 1 giờ đầu.</a:t>
            </a:r>
            <a:br>
              <a:rPr lang="vi-VN"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Gọi hỗ trợ hoặc hội chẩn Khoa Cấp cứu, Hồi sức tích cực (nếu cần</a:t>
            </a:r>
            <a:r>
              <a:rPr lang="vi-VN"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C</a:t>
            </a:r>
            <a:r>
              <a:rPr lang="vi-VN" sz="2000" dirty="0" smtClean="0">
                <a:latin typeface="Times New Roman" panose="02020603050405020304" pitchFamily="18" charset="0"/>
                <a:cs typeface="Times New Roman" panose="02020603050405020304" pitchFamily="18" charset="0"/>
              </a:rPr>
              <a:t>ác </a:t>
            </a:r>
            <a:r>
              <a:rPr lang="vi-VN" sz="2000" dirty="0">
                <a:latin typeface="Times New Roman" panose="02020603050405020304" pitchFamily="18" charset="0"/>
                <a:cs typeface="Times New Roman" panose="02020603050405020304" pitchFamily="18" charset="0"/>
              </a:rPr>
              <a:t>thuốc </a:t>
            </a:r>
            <a:r>
              <a:rPr lang="vi-VN" sz="2000" dirty="0" smtClean="0">
                <a:latin typeface="Times New Roman" panose="02020603050405020304" pitchFamily="18" charset="0"/>
                <a:cs typeface="Times New Roman" panose="02020603050405020304" pitchFamily="18" charset="0"/>
              </a:rPr>
              <a:t>khác</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 </a:t>
            </a:r>
          </a:p>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p:txBody>
      </p:sp>
      <p:pic>
        <p:nvPicPr>
          <p:cNvPr id="4098" name="Picture 2" descr="http://healthplus.vn/Images/Uploaded/Share/2014/05/08/Di-ung-va-soc-phan-veNoi-am-anh-cua-bac-si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82235"/>
            <a:ext cx="3657600" cy="2434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066800" y="-9099"/>
            <a:ext cx="6362700" cy="1325563"/>
          </a:xfrm>
          <a:prstGeom prst="rect">
            <a:avLst/>
          </a:prstGeom>
        </p:spPr>
        <p:txBody>
          <a:bodyPr vert="horz" lIns="68580" tIns="34290" rIns="68580" bIns="34290" rtlCol="0" anchor="b">
            <a:noAutofit/>
          </a:bodyPr>
          <a:lstStyle>
            <a:lvl1pPr algn="l"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ctr"/>
            <a:r>
              <a:rPr lang="en-US" sz="5400" b="1" smtClean="0">
                <a:latin typeface="Times New Roman" panose="02020603050405020304" pitchFamily="18" charset="0"/>
                <a:cs typeface="Times New Roman" panose="02020603050405020304" pitchFamily="18" charset="0"/>
              </a:rPr>
              <a:t>ĐIỀU TRỊ</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1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66800" y="-9099"/>
            <a:ext cx="6362700" cy="1325563"/>
          </a:xfrm>
        </p:spPr>
        <p:txBody>
          <a:bodyPr vert="horz" lIns="68580" tIns="34290" rIns="68580" bIns="34290" rtlCol="0" anchor="b">
            <a:noAutofit/>
          </a:bodyPr>
          <a:lstStyle/>
          <a:p>
            <a:pPr lvl="0" algn="ctr"/>
            <a:r>
              <a:rPr lang="en-US" sz="5400" b="1" dirty="0" smtClean="0">
                <a:latin typeface="Times New Roman" panose="02020603050405020304" pitchFamily="18" charset="0"/>
                <a:cs typeface="Times New Roman" panose="02020603050405020304" pitchFamily="18" charset="0"/>
              </a:rPr>
              <a:t>ĐIỀU TRỊ</a:t>
            </a:r>
            <a:endParaRPr lang="en-US" sz="5400" b="1"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6824" y="1531961"/>
            <a:ext cx="9150824" cy="2430439"/>
          </a:xfrm>
          <a:prstGeom prst="rect">
            <a:avLst/>
          </a:prstGeom>
        </p:spPr>
        <p:txBody>
          <a:bodyPr>
            <a:no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buNone/>
            </a:pPr>
            <a:r>
              <a:rPr lang="en-US" sz="2800" b="1" dirty="0" smtClean="0">
                <a:latin typeface="Times New Roman" panose="02020603050405020304" pitchFamily="18" charset="0"/>
                <a:cs typeface="Times New Roman" panose="02020603050405020304" pitchFamily="18" charset="0"/>
              </a:rPr>
              <a:t>2.  </a:t>
            </a:r>
            <a:r>
              <a:rPr lang="vi-VN" sz="2800" b="1" dirty="0" smtClean="0">
                <a:latin typeface="Times New Roman" panose="02020603050405020304" pitchFamily="18" charset="0"/>
                <a:cs typeface="Times New Roman" panose="02020603050405020304" pitchFamily="18" charset="0"/>
              </a:rPr>
              <a:t>Theo </a:t>
            </a:r>
            <a:r>
              <a:rPr lang="vi-VN" sz="2800" b="1" dirty="0">
                <a:latin typeface="Times New Roman" panose="02020603050405020304" pitchFamily="18" charset="0"/>
                <a:cs typeface="Times New Roman" panose="02020603050405020304" pitchFamily="18" charset="0"/>
              </a:rPr>
              <a:t>dõi điều trị</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Trong giai đoạn sốc: liên tục theo dõi mạch, huyết áp, nhịp thở,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SpO2</a:t>
            </a:r>
            <a:r>
              <a:rPr lang="vi-VN" sz="2400" dirty="0">
                <a:latin typeface="Times New Roman" panose="02020603050405020304" pitchFamily="18" charset="0"/>
                <a:cs typeface="Times New Roman" panose="02020603050405020304" pitchFamily="18" charset="0"/>
              </a:rPr>
              <a:t>, tri giác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thể </a:t>
            </a:r>
            <a:r>
              <a:rPr lang="vi-VN" sz="2400" dirty="0">
                <a:latin typeface="Times New Roman" panose="02020603050405020304" pitchFamily="18" charset="0"/>
                <a:cs typeface="Times New Roman" panose="02020603050405020304" pitchFamily="18" charset="0"/>
              </a:rPr>
              <a:t>tích nước tiểu cho đến khi ổn định.</a:t>
            </a:r>
            <a:br>
              <a:rPr lang="vi-VN"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Người bệnh sốc phản vệ cần được theo dõi ở bệnh viện đến 72 giờ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sau </a:t>
            </a:r>
            <a:r>
              <a:rPr lang="vi-VN" sz="2400" dirty="0">
                <a:latin typeface="Times New Roman" panose="02020603050405020304" pitchFamily="18" charset="0"/>
                <a:cs typeface="Times New Roman" panose="02020603050405020304" pitchFamily="18" charset="0"/>
              </a:rPr>
              <a:t>khi </a:t>
            </a:r>
            <a:r>
              <a:rPr lang="en-US" sz="2400" dirty="0" err="1" smtClean="0">
                <a:latin typeface="Times New Roman" panose="02020603050405020304" pitchFamily="18" charset="0"/>
                <a:cs typeface="Times New Roman" panose="02020603050405020304" pitchFamily="18" charset="0"/>
              </a:rPr>
              <a:t>huyết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ổn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 </a:t>
            </a:r>
          </a:p>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lv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p:txBody>
      </p:sp>
      <p:pic>
        <p:nvPicPr>
          <p:cNvPr id="5122" name="Picture 2" descr="http://huyetap.biz/wp-content/uploads/2016/01/Ph%C6%B0%C6%A1ng-ph%C3%A1p-theo-d%C3%B5i-%C4%91i%E1%BB%81u-tr%E1%BB%8B-b%E1%BB%87nh-cao-huy%E1%BA%BFt-%C3%A1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4800600" cy="3228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2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66800" y="-9099"/>
            <a:ext cx="6362700" cy="1325563"/>
          </a:xfrm>
        </p:spPr>
        <p:txBody>
          <a:bodyPr vert="horz" lIns="68580" tIns="34290" rIns="68580" bIns="34290" rtlCol="0" anchor="b">
            <a:noAutofit/>
          </a:bodyPr>
          <a:lstStyle/>
          <a:p>
            <a:pPr lvl="0" algn="ctr"/>
            <a:r>
              <a:rPr lang="en-US" sz="5400" b="1" dirty="0" smtClean="0">
                <a:latin typeface="Times New Roman" panose="02020603050405020304" pitchFamily="18" charset="0"/>
                <a:cs typeface="Times New Roman" panose="02020603050405020304" pitchFamily="18" charset="0"/>
              </a:rPr>
              <a:t>KẾT LUẬN</a:t>
            </a:r>
            <a:endParaRPr lang="en-US" sz="5400" b="1"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6824" y="1676400"/>
            <a:ext cx="9150824" cy="4792639"/>
          </a:xfrm>
          <a:prstGeom prst="rect">
            <a:avLst/>
          </a:prstGeom>
        </p:spPr>
        <p:txBody>
          <a:bodyPr>
            <a:no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buNone/>
            </a:pPr>
            <a:r>
              <a:rPr lang="en-US" sz="2500" dirty="0" smtClean="0">
                <a:latin typeface="Times New Roman" panose="02020603050405020304" pitchFamily="18" charset="0"/>
                <a:cs typeface="Times New Roman" panose="02020603050405020304" pitchFamily="18" charset="0"/>
              </a:rPr>
              <a:t>	•</a:t>
            </a:r>
            <a:r>
              <a:rPr lang="vi-VN"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nặng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a:t>
            </a:r>
            <a:r>
              <a:rPr lang="en-US" sz="2500" dirty="0">
                <a:latin typeface="Times New Roman" panose="02020603050405020304" pitchFamily="18" charset="0"/>
                <a:cs typeface="Times New Roman" panose="02020603050405020304" pitchFamily="18" charset="0"/>
              </a:rPr>
              <a:t> 3) </a:t>
            </a:r>
            <a:r>
              <a:rPr lang="en-US" sz="2500" dirty="0" err="1">
                <a:latin typeface="Times New Roman" panose="02020603050405020304" pitchFamily="18" charset="0"/>
                <a:cs typeface="Times New Roman" panose="02020603050405020304" pitchFamily="18" charset="0"/>
              </a:rPr>
              <a:t>tương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vệ</a:t>
            </a:r>
            <a:r>
              <a:rPr lang="en-US" sz="2500" dirty="0" smtClean="0">
                <a:latin typeface="Times New Roman" panose="02020603050405020304" pitchFamily="18" charset="0"/>
                <a:cs typeface="Times New Roman" panose="02020603050405020304" pitchFamily="18" charset="0"/>
              </a:rPr>
              <a:t>”</a:t>
            </a:r>
          </a:p>
          <a:p>
            <a:pPr marL="0" indent="0">
              <a:buNone/>
            </a:pP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Lưu</a:t>
            </a:r>
            <a:r>
              <a:rPr lang="en-US" sz="2500" dirty="0">
                <a:latin typeface="Times New Roman" panose="02020603050405020304" pitchFamily="18" charset="0"/>
                <a:cs typeface="Times New Roman" panose="02020603050405020304" pitchFamily="18" charset="0"/>
              </a:rPr>
              <a:t> ý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gặp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hai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pha</a:t>
            </a:r>
            <a:r>
              <a:rPr lang="en-US" sz="2500" dirty="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marL="0" lvl="0" indent="0">
              <a:buNone/>
            </a:pP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hưởng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chế</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phản</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tim</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tại</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chỗ</a:t>
            </a:r>
            <a:r>
              <a:rPr lang="en-US" sz="2500" dirty="0">
                <a:latin typeface="Times New Roman" panose="02020603050405020304" pitchFamily="18" charset="0"/>
                <a:cs typeface="Times New Roman" panose="02020603050405020304" pitchFamily="18" charset="0"/>
              </a:rPr>
              <a:t>) </a:t>
            </a:r>
          </a:p>
          <a:p>
            <a:pPr marL="0" indent="0">
              <a:buNone/>
            </a:pPr>
            <a:r>
              <a:rPr lang="en-US" sz="2500" dirty="0" smtClean="0">
                <a:latin typeface="Times New Roman" panose="02020603050405020304" pitchFamily="18" charset="0"/>
                <a:cs typeface="Times New Roman" panose="02020603050405020304" pitchFamily="18" charset="0"/>
              </a:rPr>
              <a:t>	•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a:t>
            </a:r>
            <a:r>
              <a:rPr lang="en-US" sz="2500" dirty="0">
                <a:latin typeface="Times New Roman" panose="02020603050405020304" pitchFamily="18" charset="0"/>
                <a:cs typeface="Times New Roman" panose="02020603050405020304" pitchFamily="18" charset="0"/>
              </a:rPr>
              <a:t>: SPV </a:t>
            </a:r>
            <a:r>
              <a:rPr lang="en-US" sz="2500" dirty="0" err="1">
                <a:latin typeface="Times New Roman" panose="02020603050405020304" pitchFamily="18" charset="0"/>
                <a:cs typeface="Times New Roman" panose="02020603050405020304" pitchFamily="18" charset="0"/>
              </a:rPr>
              <a:t>thần</a:t>
            </a:r>
            <a:r>
              <a:rPr lang="en-US" sz="2500" dirty="0">
                <a:latin typeface="Times New Roman" panose="02020603050405020304" pitchFamily="18" charset="0"/>
                <a:cs typeface="Times New Roman" panose="02020603050405020304" pitchFamily="18" charset="0"/>
              </a:rPr>
              <a:t> kinh </a:t>
            </a:r>
            <a:r>
              <a:rPr lang="en-US" sz="2500" dirty="0" err="1">
                <a:latin typeface="Times New Roman" panose="02020603050405020304" pitchFamily="18" charset="0"/>
                <a:cs typeface="Times New Roman" panose="02020603050405020304" pitchFamily="18" charset="0"/>
              </a:rPr>
              <a:t>nội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liên</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thuốc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sốc</a:t>
            </a:r>
            <a:r>
              <a:rPr lang="en-US" sz="2500" dirty="0">
                <a:latin typeface="Times New Roman" panose="02020603050405020304" pitchFamily="18" charset="0"/>
                <a:cs typeface="Times New Roman" panose="02020603050405020304" pitchFamily="18" charset="0"/>
              </a:rPr>
              <a:t> PV </a:t>
            </a:r>
            <a:r>
              <a:rPr lang="en-US" sz="2500" dirty="0" err="1">
                <a:latin typeface="Times New Roman" panose="02020603050405020304" pitchFamily="18" charset="0"/>
                <a:cs typeface="Times New Roman" panose="02020603050405020304" pitchFamily="18" charset="0"/>
              </a:rPr>
              <a:t>vô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căn</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giúp</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chẩn</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đoán</a:t>
            </a:r>
            <a:r>
              <a:rPr lang="en-US" sz="2500" dirty="0">
                <a:latin typeface="Times New Roman" panose="02020603050405020304" pitchFamily="18" charset="0"/>
                <a:cs typeface="Times New Roman" panose="02020603050405020304" pitchFamily="18" charset="0"/>
              </a:rPr>
              <a:t>  </a:t>
            </a:r>
          </a:p>
          <a:p>
            <a:pPr marL="0" lvl="0" indent="0" fontAlgn="base">
              <a:buNone/>
            </a:pPr>
            <a:r>
              <a:rPr lang="en-US" sz="2500" dirty="0" smtClean="0">
                <a:latin typeface="Times New Roman" panose="02020603050405020304" pitchFamily="18" charset="0"/>
                <a:cs typeface="Times New Roman" panose="02020603050405020304" pitchFamily="18" charset="0"/>
              </a:rPr>
              <a:t>	• </a:t>
            </a:r>
            <a:r>
              <a:rPr lang="en-US" sz="2500" dirty="0" err="1" smtClean="0">
                <a:latin typeface="Times New Roman" panose="02020603050405020304" pitchFamily="18" charset="0"/>
                <a:cs typeface="Times New Roman" panose="02020603050405020304" pitchFamily="18" charset="0"/>
              </a:rPr>
              <a:t>Phác</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đoán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dè</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dặt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chậm</a:t>
            </a:r>
            <a:r>
              <a:rPr lang="en-US" sz="2500" dirty="0">
                <a:latin typeface="Times New Roman" panose="02020603050405020304" pitchFamily="18" charset="0"/>
                <a:cs typeface="Times New Roman" panose="02020603050405020304" pitchFamily="18" charset="0"/>
              </a:rPr>
              <a:t>.  </a:t>
            </a:r>
          </a:p>
          <a:p>
            <a:pPr marL="0" lvl="0" indent="0" fontAlgn="base">
              <a:buNone/>
            </a:pP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Phác</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cứu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dựng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bố</a:t>
            </a:r>
            <a:r>
              <a:rPr lang="en-US" sz="2500" dirty="0">
                <a:latin typeface="Times New Roman" panose="02020603050405020304" pitchFamily="18" charset="0"/>
                <a:cs typeface="Times New Roman" panose="02020603050405020304" pitchFamily="18" charset="0"/>
              </a:rPr>
              <a:t> 2016 </a:t>
            </a:r>
          </a:p>
          <a:p>
            <a:pPr marL="0" indent="0">
              <a:buNone/>
            </a:pP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lv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lv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5" name="Explosion 1 4">
            <a:hlinkClick r:id="rId2" action="ppaction://hlinkpres?slideindex=1&amp;slidetitle="/>
          </p:cNvPr>
          <p:cNvSpPr/>
          <p:nvPr/>
        </p:nvSpPr>
        <p:spPr>
          <a:xfrm>
            <a:off x="4225688" y="6019800"/>
            <a:ext cx="6858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50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828800"/>
            <a:ext cx="8610600" cy="3276600"/>
          </a:xfrm>
          <a:prstGeom prst="rect">
            <a:avLst/>
          </a:prstGeom>
          <a:noFill/>
        </p:spPr>
        <p:txBody>
          <a:bodyPr wrap="none" lIns="91440" tIns="45720" rIns="91440" bIns="45720">
            <a:prstTxWarp prst="textTriangle">
              <a:avLst/>
            </a:prstTxWarp>
            <a:spAutoFit/>
          </a:bodyPr>
          <a:lstStyle/>
          <a:p>
            <a:pPr algn="ctr"/>
            <a:r>
              <a:rPr lang="en-US" sz="2800" b="1" dirty="0" smtClean="0">
                <a:ln w="12700">
                  <a:solidFill>
                    <a:schemeClr val="accent5"/>
                  </a:solidFill>
                  <a:prstDash val="solid"/>
                </a:ln>
                <a:pattFill prst="ltDnDiag">
                  <a:fgClr>
                    <a:schemeClr val="accent5">
                      <a:lumMod val="60000"/>
                      <a:lumOff val="40000"/>
                    </a:schemeClr>
                  </a:fgClr>
                  <a:bgClr>
                    <a:schemeClr val="bg1"/>
                  </a:bgClr>
                </a:pattFill>
              </a:rPr>
              <a:t>THANK YOU FOR WATCHING !!!</a:t>
            </a:r>
            <a:endParaRPr lang="en-US" sz="2800" b="1" dirty="0">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2937273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ĐẠI CƯƠNG</a:t>
            </a:r>
            <a:endParaRPr lang="en-US" sz="54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571500" y="1676400"/>
            <a:ext cx="8001000" cy="4572001"/>
          </a:xfrm>
        </p:spPr>
        <p:txBody>
          <a:bodyPr>
            <a:normAutofit/>
          </a:bodyPr>
          <a:lstStyle/>
          <a:p>
            <a:r>
              <a:rPr lang="en-US" sz="2200" dirty="0" smtClean="0">
                <a:latin typeface="Times New Roman" panose="02020603050405020304" pitchFamily="18" charset="0"/>
                <a:cs typeface="Times New Roman" panose="02020603050405020304" pitchFamily="18" charset="0"/>
              </a:rPr>
              <a:t>SNP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tai </a:t>
            </a:r>
            <a:r>
              <a:rPr lang="en-US" sz="2200" dirty="0" err="1" smtClean="0">
                <a:latin typeface="Times New Roman" panose="02020603050405020304" pitchFamily="18" charset="0"/>
                <a:cs typeface="Times New Roman" panose="02020603050405020304" pitchFamily="18" charset="0"/>
              </a:rPr>
              <a:t>biến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nghiêm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trọng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dễ</a:t>
            </a:r>
            <a:r>
              <a:rPr lang="en-US" sz="2200" dirty="0" smtClean="0">
                <a:latin typeface="Times New Roman" panose="02020603050405020304" pitchFamily="18" charset="0"/>
                <a:cs typeface="Times New Roman" panose="02020603050405020304" pitchFamily="18" charset="0"/>
              </a:rPr>
              <a:t> gay </a:t>
            </a:r>
            <a:r>
              <a:rPr lang="en-US" sz="2200" dirty="0" err="1" smtClean="0">
                <a:latin typeface="Times New Roman" panose="02020603050405020304" pitchFamily="18" charset="0"/>
                <a:cs typeface="Times New Roman" panose="02020603050405020304" pitchFamily="18" charset="0"/>
              </a:rPr>
              <a:t>tử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chuẩn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đóa</a:t>
            </a:r>
            <a:r>
              <a:rPr lang="en-US" sz="2200" dirty="0" smtClean="0">
                <a:latin typeface="Times New Roman" panose="02020603050405020304" pitchFamily="18" charset="0"/>
                <a:cs typeface="Times New Roman" panose="02020603050405020304" pitchFamily="18" charset="0"/>
              </a:rPr>
              <a:t> &amp; </a:t>
            </a:r>
            <a:r>
              <a:rPr lang="en-US" sz="2200" dirty="0" err="1" smtClean="0">
                <a:latin typeface="Times New Roman" panose="02020603050405020304" pitchFamily="18" charset="0"/>
                <a:cs typeface="Times New Roman" panose="02020603050405020304" pitchFamily="18" charset="0"/>
              </a:rPr>
              <a:t>xử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kịp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thời</a:t>
            </a:r>
            <a:r>
              <a:rPr lang="en-US" sz="2200" dirty="0" smtClean="0">
                <a:latin typeface="Times New Roman" panose="02020603050405020304" pitchFamily="18" charset="0"/>
                <a:cs typeface="Times New Roman" panose="02020603050405020304" pitchFamily="18" charset="0"/>
              </a:rPr>
              <a:t>.</a:t>
            </a:r>
          </a:p>
          <a:p>
            <a:r>
              <a:rPr lang="en-US" sz="2200" dirty="0" smtClean="0">
                <a:latin typeface="Times New Roman" panose="02020603050405020304" pitchFamily="18" charset="0"/>
                <a:cs typeface="Times New Roman" panose="02020603050405020304" pitchFamily="18" charset="0"/>
              </a:rPr>
              <a:t>SPV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typ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typ</a:t>
            </a:r>
            <a:r>
              <a:rPr lang="en-US" sz="2200" dirty="0" smtClean="0">
                <a:latin typeface="Times New Roman" panose="02020603050405020304" pitchFamily="18" charset="0"/>
                <a:cs typeface="Times New Roman" panose="02020603050405020304" pitchFamily="18" charset="0"/>
              </a:rPr>
              <a:t> regain, </a:t>
            </a:r>
            <a:r>
              <a:rPr lang="en-US" sz="2200" dirty="0" err="1" smtClean="0">
                <a:latin typeface="Times New Roman" panose="02020603050405020304" pitchFamily="18" charset="0"/>
                <a:cs typeface="Times New Roman" panose="02020603050405020304" pitchFamily="18" charset="0"/>
              </a:rPr>
              <a:t>typ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nhập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thứ</a:t>
            </a:r>
            <a:r>
              <a:rPr lang="en-US" sz="2200" dirty="0" smtClean="0">
                <a:latin typeface="Times New Roman" panose="02020603050405020304" pitchFamily="18" charset="0"/>
                <a:cs typeface="Times New Roman" panose="02020603050405020304" pitchFamily="18" charset="0"/>
              </a:rPr>
              <a:t> 2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endParaRPr lang="en-US" sz="2200" dirty="0">
              <a:latin typeface="Times New Roman" panose="02020603050405020304" pitchFamily="18" charset="0"/>
              <a:cs typeface="Times New Roman" panose="02020603050405020304" pitchFamily="18" charset="0"/>
            </a:endParaRPr>
          </a:p>
        </p:txBody>
      </p:sp>
      <p:pic>
        <p:nvPicPr>
          <p:cNvPr id="1028" name="Picture 4" descr="http://thuocchuabenh.vn/wp-content/uploads/soc-phan-ve.jpg"/>
          <p:cNvPicPr>
            <a:picLocks noChangeAspect="1" noChangeArrowheads="1"/>
          </p:cNvPicPr>
          <p:nvPr/>
        </p:nvPicPr>
        <p:blipFill rotWithShape="1">
          <a:blip r:embed="rId2">
            <a:extLst>
              <a:ext uri="{28A0092B-C50C-407E-A947-70E740481C1C}">
                <a14:useLocalDpi xmlns:a14="http://schemas.microsoft.com/office/drawing/2010/main" val="0"/>
              </a:ext>
            </a:extLst>
          </a:blip>
          <a:srcRect b="2000"/>
          <a:stretch/>
        </p:blipFill>
        <p:spPr bwMode="auto">
          <a:xfrm>
            <a:off x="1905000" y="3124200"/>
            <a:ext cx="5562600"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1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Times New Roman" panose="02020603050405020304" pitchFamily="18" charset="0"/>
                <a:cs typeface="Times New Roman" panose="02020603050405020304" pitchFamily="18" charset="0"/>
              </a:rPr>
              <a:t>KHÁI NIỆM</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785" y="1676400"/>
            <a:ext cx="9144000" cy="5105400"/>
          </a:xfrm>
        </p:spPr>
        <p:txBody>
          <a:bodyPr>
            <a:noAutofit/>
          </a:bodyPr>
          <a:lstStyle/>
          <a:p>
            <a:r>
              <a:rPr lang="en-US" sz="2700" dirty="0" err="1" smtClean="0">
                <a:latin typeface="Times New Roman" panose="02020603050405020304" pitchFamily="18" charset="0"/>
                <a:cs typeface="Times New Roman" panose="02020603050405020304" pitchFamily="18" charset="0"/>
              </a:rPr>
              <a:t>Là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một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cấp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cứu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được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thực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hiện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ngay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tại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chỗ</a:t>
            </a:r>
            <a:endParaRPr lang="en-US" sz="2700" dirty="0" smtClean="0">
              <a:latin typeface="Times New Roman" panose="02020603050405020304" pitchFamily="18" charset="0"/>
              <a:cs typeface="Times New Roman" panose="02020603050405020304" pitchFamily="18" charset="0"/>
            </a:endParaRPr>
          </a:p>
          <a:p>
            <a:r>
              <a:rPr lang="en-US" sz="2700" dirty="0" smtClean="0">
                <a:latin typeface="Times New Roman" panose="02020603050405020304" pitchFamily="18" charset="0"/>
                <a:cs typeface="Times New Roman" panose="02020603050405020304" pitchFamily="18" charset="0"/>
              </a:rPr>
              <a:t>SPV à </a:t>
            </a:r>
            <a:r>
              <a:rPr lang="en-US" sz="2700" dirty="0" err="1" smtClean="0">
                <a:latin typeface="Times New Roman" panose="02020603050405020304" pitchFamily="18" charset="0"/>
                <a:cs typeface="Times New Roman" panose="02020603050405020304" pitchFamily="18" charset="0"/>
              </a:rPr>
              <a:t>tình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trạng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lâm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sàng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xuất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hiện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đột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ngột</a:t>
            </a:r>
            <a:r>
              <a:rPr lang="en-US" sz="2700" dirty="0" smtClean="0">
                <a:latin typeface="Times New Roman" panose="02020603050405020304" pitchFamily="18" charset="0"/>
                <a:cs typeface="Times New Roman" panose="02020603050405020304" pitchFamily="18" charset="0"/>
              </a:rPr>
              <a:t> do </a:t>
            </a:r>
            <a:r>
              <a:rPr lang="en-US" sz="2700" dirty="0" err="1" smtClean="0">
                <a:latin typeface="Times New Roman" panose="02020603050405020304" pitchFamily="18" charset="0"/>
                <a:cs typeface="Times New Roman" panose="02020603050405020304" pitchFamily="18" charset="0"/>
              </a:rPr>
              <a:t>hậu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quả</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của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sự</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kết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hợp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kháng</a:t>
            </a:r>
            <a:r>
              <a:rPr lang="en-US" sz="2700" dirty="0" smtClean="0">
                <a:latin typeface="Times New Roman" panose="02020603050405020304" pitchFamily="18" charset="0"/>
                <a:cs typeface="Times New Roman" panose="02020603050405020304" pitchFamily="18" charset="0"/>
              </a:rPr>
              <a:t> nguyen </a:t>
            </a:r>
            <a:r>
              <a:rPr lang="en-US" sz="2700" dirty="0" err="1" smtClean="0">
                <a:latin typeface="Times New Roman" panose="02020603050405020304" pitchFamily="18" charset="0"/>
                <a:cs typeface="Times New Roman" panose="02020603050405020304" pitchFamily="18" charset="0"/>
              </a:rPr>
              <a:t>với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phần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miễn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dịch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IgE</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bề</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mặt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tế</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bào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ưa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kiềm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loại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thực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bào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gây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giải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phóng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chất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như</a:t>
            </a:r>
            <a:r>
              <a:rPr lang="en-US" sz="2700" dirty="0" smtClean="0">
                <a:latin typeface="Times New Roman" panose="02020603050405020304" pitchFamily="18" charset="0"/>
                <a:cs typeface="Times New Roman" panose="02020603050405020304" pitchFamily="18" charset="0"/>
              </a:rPr>
              <a:t> histamine, </a:t>
            </a:r>
            <a:r>
              <a:rPr lang="en-US" sz="2700" dirty="0" err="1" smtClean="0">
                <a:latin typeface="Times New Roman" panose="02020603050405020304" pitchFamily="18" charset="0"/>
                <a:cs typeface="Times New Roman" panose="02020603050405020304" pitchFamily="18" charset="0"/>
              </a:rPr>
              <a:t>leukotrienres</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hóa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chất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trung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gian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khác</a:t>
            </a:r>
            <a:endParaRPr lang="en-US" sz="2700" dirty="0" smtClean="0">
              <a:latin typeface="Times New Roman" panose="02020603050405020304" pitchFamily="18" charset="0"/>
              <a:cs typeface="Times New Roman" panose="02020603050405020304" pitchFamily="18" charset="0"/>
            </a:endParaRPr>
          </a:p>
          <a:p>
            <a:r>
              <a:rPr lang="en-US" sz="2700" dirty="0" err="1" smtClean="0">
                <a:latin typeface="Times New Roman" panose="02020603050405020304" pitchFamily="18" charset="0"/>
                <a:cs typeface="Times New Roman" panose="02020603050405020304" pitchFamily="18" charset="0"/>
              </a:rPr>
              <a:t>Phản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vệ</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bệnh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lý</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quá</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mẫn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xẩy</a:t>
            </a:r>
            <a:r>
              <a:rPr lang="en-US" sz="2700" dirty="0" smtClean="0">
                <a:latin typeface="Times New Roman" panose="02020603050405020304" pitchFamily="18" charset="0"/>
                <a:cs typeface="Times New Roman" panose="02020603050405020304" pitchFamily="18" charset="0"/>
              </a:rPr>
              <a:t> ra </a:t>
            </a:r>
            <a:r>
              <a:rPr lang="en-US" sz="2700" dirty="0" err="1" smtClean="0">
                <a:latin typeface="Times New Roman" panose="02020603050405020304" pitchFamily="18" charset="0"/>
                <a:cs typeface="Times New Roman" panose="02020603050405020304" pitchFamily="18" charset="0"/>
              </a:rPr>
              <a:t>nhanh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trong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phút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sau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có</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sự</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kết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hợp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khang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nguyên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kháng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thể</a:t>
            </a:r>
            <a:endParaRPr lang="en-US" sz="2700" dirty="0" smtClean="0">
              <a:latin typeface="Times New Roman" panose="02020603050405020304" pitchFamily="18" charset="0"/>
              <a:cs typeface="Times New Roman" panose="02020603050405020304" pitchFamily="18" charset="0"/>
            </a:endParaRPr>
          </a:p>
          <a:p>
            <a:r>
              <a:rPr lang="en-US" sz="2700" dirty="0" err="1" smtClean="0">
                <a:latin typeface="Times New Roman" panose="02020603050405020304" pitchFamily="18" charset="0"/>
                <a:cs typeface="Times New Roman" panose="02020603050405020304" pitchFamily="18" charset="0"/>
              </a:rPr>
              <a:t>Sốc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hậu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quả</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của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suy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chức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năng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hệ</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tuần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hoàn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cấp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tính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gây</a:t>
            </a:r>
            <a:r>
              <a:rPr lang="en-US" sz="2700" dirty="0" smtClean="0">
                <a:latin typeface="Times New Roman" panose="02020603050405020304" pitchFamily="18" charset="0"/>
                <a:cs typeface="Times New Roman" panose="02020603050405020304" pitchFamily="18" charset="0"/>
              </a:rPr>
              <a:t> ra:</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 </a:t>
            </a:r>
            <a:r>
              <a:rPr lang="en-US" sz="2700" dirty="0" err="1" smtClean="0">
                <a:latin typeface="Times New Roman" panose="02020603050405020304" pitchFamily="18" charset="0"/>
                <a:cs typeface="Times New Roman" panose="02020603050405020304" pitchFamily="18" charset="0"/>
              </a:rPr>
              <a:t>cung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cấp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Oxi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dưỡng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chất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tổ</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chức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suy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giảm</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 </a:t>
            </a:r>
            <a:r>
              <a:rPr lang="en-US" sz="2700" dirty="0" err="1" smtClean="0">
                <a:latin typeface="Times New Roman" panose="02020603050405020304" pitchFamily="18" charset="0"/>
                <a:cs typeface="Times New Roman" panose="02020603050405020304" pitchFamily="18" charset="0"/>
              </a:rPr>
              <a:t>giảm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đào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thải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chất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cặn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bã</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sinh</a:t>
            </a:r>
            <a:r>
              <a:rPr lang="en-US" sz="2700" dirty="0" smtClean="0">
                <a:latin typeface="Times New Roman" panose="02020603050405020304" pitchFamily="18" charset="0"/>
                <a:cs typeface="Times New Roman" panose="02020603050405020304" pitchFamily="18" charset="0"/>
              </a:rPr>
              <a:t> ra </a:t>
            </a:r>
            <a:r>
              <a:rPr lang="en-US" sz="2700" dirty="0" err="1" smtClean="0">
                <a:latin typeface="Times New Roman" panose="02020603050405020304" pitchFamily="18" charset="0"/>
                <a:cs typeface="Times New Roman" panose="02020603050405020304" pitchFamily="18" charset="0"/>
              </a:rPr>
              <a:t>từ</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hoạt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động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của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tổ</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chức</a:t>
            </a:r>
            <a:endParaRPr lang="en-US" sz="2700" dirty="0" smtClean="0">
              <a:latin typeface="Times New Roman" panose="02020603050405020304" pitchFamily="18" charset="0"/>
              <a:cs typeface="Times New Roman" panose="02020603050405020304" pitchFamily="18" charset="0"/>
            </a:endParaRPr>
          </a:p>
          <a:p>
            <a:pPr marL="0" indent="0">
              <a:buNone/>
            </a:pPr>
            <a:endParaRPr lang="en-US" sz="27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7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Times New Roman" panose="02020603050405020304" pitchFamily="18" charset="0"/>
                <a:cs typeface="Times New Roman" panose="02020603050405020304" pitchFamily="18" charset="0"/>
              </a:rPr>
              <a:t>NGUYÊN NHÂN</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573487"/>
            <a:ext cx="5410200" cy="4884554"/>
          </a:xfrm>
        </p:spPr>
        <p:txBody>
          <a:bodyPr>
            <a:normAutofit/>
          </a:bodyPr>
          <a:lstStyle/>
          <a:p>
            <a:r>
              <a:rPr lang="en-US" sz="2300" b="1" dirty="0" err="1" smtClean="0">
                <a:latin typeface="Times New Roman" panose="02020603050405020304" pitchFamily="18" charset="0"/>
                <a:cs typeface="Times New Roman" panose="02020603050405020304" pitchFamily="18" charset="0"/>
              </a:rPr>
              <a:t>Thuốc</a:t>
            </a:r>
            <a:r>
              <a:rPr lang="en-US" sz="2300" b="1"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
            </a:r>
            <a:br>
              <a:rPr lang="en-US" sz="2300" dirty="0">
                <a:latin typeface="Times New Roman" panose="02020603050405020304" pitchFamily="18" charset="0"/>
                <a:cs typeface="Times New Roman" panose="02020603050405020304" pitchFamily="18" charset="0"/>
              </a:rPr>
            </a:b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Nguyên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nhân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gây</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sốc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phản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vệ</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hàng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đầu</a:t>
            </a:r>
            <a:r>
              <a:rPr lang="en-US" sz="2300" dirty="0" smtClean="0">
                <a:latin typeface="Times New Roman" panose="02020603050405020304" pitchFamily="18" charset="0"/>
                <a:cs typeface="Times New Roman" panose="02020603050405020304" pitchFamily="18" charset="0"/>
              </a:rPr>
              <a:t/>
            </a:r>
            <a:br>
              <a:rPr lang="en-US" sz="2300" dirty="0" smtClean="0">
                <a:latin typeface="Times New Roman" panose="02020603050405020304" pitchFamily="18" charset="0"/>
                <a:cs typeface="Times New Roman" panose="02020603050405020304" pitchFamily="18" charset="0"/>
              </a:rPr>
            </a:b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Đường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tiêm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tĩnh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mạch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là</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nguy</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hiểm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nhất</a:t>
            </a:r>
            <a:r>
              <a:rPr lang="en-US" sz="2300" dirty="0">
                <a:latin typeface="Times New Roman" panose="02020603050405020304" pitchFamily="18" charset="0"/>
                <a:cs typeface="Times New Roman" panose="02020603050405020304" pitchFamily="18" charset="0"/>
              </a:rPr>
              <a:t/>
            </a:r>
            <a:br>
              <a:rPr lang="en-US" sz="2300" dirty="0">
                <a:latin typeface="Times New Roman" panose="02020603050405020304" pitchFamily="18" charset="0"/>
                <a:cs typeface="Times New Roman" panose="02020603050405020304" pitchFamily="18" charset="0"/>
              </a:rPr>
            </a:b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Tất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cả</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các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loại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thuốc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đều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có</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thể</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gây</a:t>
            </a:r>
            <a:r>
              <a:rPr lang="en-US" sz="2300" dirty="0" smtClean="0">
                <a:latin typeface="Times New Roman" panose="02020603050405020304" pitchFamily="18" charset="0"/>
                <a:cs typeface="Times New Roman" panose="02020603050405020304" pitchFamily="18" charset="0"/>
              </a:rPr>
              <a:t> SPV</a:t>
            </a:r>
          </a:p>
          <a:p>
            <a:r>
              <a:rPr lang="en-US" sz="2300" b="1" dirty="0" err="1" smtClean="0">
                <a:latin typeface="Times New Roman" panose="02020603050405020304" pitchFamily="18" charset="0"/>
                <a:cs typeface="Times New Roman" panose="02020603050405020304" pitchFamily="18" charset="0"/>
              </a:rPr>
              <a:t>Thức</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ăn</a:t>
            </a:r>
            <a:endParaRPr lang="en-US" sz="2300" b="1" dirty="0">
              <a:latin typeface="Times New Roman" panose="02020603050405020304" pitchFamily="18" charset="0"/>
              <a:cs typeface="Times New Roman" panose="02020603050405020304" pitchFamily="18" charset="0"/>
            </a:endParaRPr>
          </a:p>
          <a:p>
            <a:r>
              <a:rPr lang="en-US" sz="2300" b="1" dirty="0" err="1" smtClean="0">
                <a:latin typeface="Times New Roman" panose="02020603050405020304" pitchFamily="18" charset="0"/>
                <a:cs typeface="Times New Roman" panose="02020603050405020304" pitchFamily="18" charset="0"/>
              </a:rPr>
              <a:t>Nọc</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côn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trùng</a:t>
            </a:r>
            <a:r>
              <a:rPr lang="en-US" sz="2300" b="1"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a:r>
            <a:br>
              <a:rPr lang="en-US" sz="2300" dirty="0" smtClean="0">
                <a:latin typeface="Times New Roman" panose="02020603050405020304" pitchFamily="18" charset="0"/>
                <a:cs typeface="Times New Roman" panose="02020603050405020304" pitchFamily="18" charset="0"/>
              </a:rPr>
            </a:br>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O</a:t>
            </a:r>
            <a:r>
              <a:rPr lang="en-US" sz="2300" dirty="0" smtClean="0">
                <a:latin typeface="Times New Roman" panose="02020603050405020304" pitchFamily="18" charset="0"/>
                <a:cs typeface="Times New Roman" panose="02020603050405020304" pitchFamily="18" charset="0"/>
              </a:rPr>
              <a:t>ng </a:t>
            </a:r>
            <a:r>
              <a:rPr lang="en-US" sz="2300" dirty="0" err="1" smtClean="0">
                <a:latin typeface="Times New Roman" panose="02020603050405020304" pitchFamily="18" charset="0"/>
                <a:cs typeface="Times New Roman" panose="02020603050405020304" pitchFamily="18" charset="0"/>
              </a:rPr>
              <a:t>đốt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rắn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rết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bọ</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cạp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nhện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cắn</a:t>
            </a:r>
            <a:endParaRPr lang="en-US" sz="2300" dirty="0" smtClean="0">
              <a:latin typeface="Times New Roman" panose="02020603050405020304" pitchFamily="18" charset="0"/>
              <a:cs typeface="Times New Roman" panose="02020603050405020304" pitchFamily="18" charset="0"/>
            </a:endParaRPr>
          </a:p>
          <a:p>
            <a:r>
              <a:rPr lang="en-US" sz="2300" b="1" dirty="0" err="1" smtClean="0">
                <a:latin typeface="Times New Roman" panose="02020603050405020304" pitchFamily="18" charset="0"/>
                <a:cs typeface="Times New Roman" panose="02020603050405020304" pitchFamily="18" charset="0"/>
              </a:rPr>
              <a:t>Kháng</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nguyên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khác</a:t>
            </a:r>
            <a:r>
              <a:rPr lang="en-US" sz="2300" b="1" dirty="0" smtClean="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
            </a:r>
            <a:br>
              <a:rPr lang="en-US" sz="2300" dirty="0">
                <a:latin typeface="Times New Roman" panose="02020603050405020304" pitchFamily="18" charset="0"/>
                <a:cs typeface="Times New Roman" panose="02020603050405020304" pitchFamily="18" charset="0"/>
              </a:rPr>
            </a:b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Phấn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hoa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nhựa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cây</a:t>
            </a:r>
            <a:r>
              <a:rPr lang="en-US" sz="2300" dirty="0" smtClean="0">
                <a:latin typeface="Times New Roman" panose="02020603050405020304" pitchFamily="18" charset="0"/>
                <a:cs typeface="Times New Roman" panose="02020603050405020304" pitchFamily="18" charset="0"/>
              </a:rPr>
              <a:t>…</a:t>
            </a:r>
          </a:p>
        </p:txBody>
      </p:sp>
      <p:pic>
        <p:nvPicPr>
          <p:cNvPr id="2050" name="Picture 2" descr="http://camnangyhoc.vn/wp-content/uploads/2015/11/uong-thuoc-luc-nao-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556" t="8108" r="19380" b="10811"/>
          <a:stretch/>
        </p:blipFill>
        <p:spPr bwMode="auto">
          <a:xfrm>
            <a:off x="4076699" y="4155610"/>
            <a:ext cx="2667001"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baohanhdieuhoataihanoi.com/wp-content/uploads/2015/01/ngo-doc-thuc-pham-trong-tu-lanh1.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9" t="14598" r="12274" b="9489"/>
          <a:stretch/>
        </p:blipFill>
        <p:spPr bwMode="auto">
          <a:xfrm>
            <a:off x="5424984" y="1705177"/>
            <a:ext cx="3581400" cy="2450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chuabenh.info/wp-content/uploads/2014/10/bee-sting-human-flesh.jpg"/>
          <p:cNvPicPr>
            <a:picLocks noChangeAspect="1" noChangeArrowheads="1"/>
          </p:cNvPicPr>
          <p:nvPr/>
        </p:nvPicPr>
        <p:blipFill rotWithShape="1">
          <a:blip r:embed="rId4">
            <a:extLst>
              <a:ext uri="{28A0092B-C50C-407E-A947-70E740481C1C}">
                <a14:useLocalDpi xmlns:a14="http://schemas.microsoft.com/office/drawing/2010/main" val="0"/>
              </a:ext>
            </a:extLst>
          </a:blip>
          <a:srcRect l="-4708" r="17606"/>
          <a:stretch/>
        </p:blipFill>
        <p:spPr bwMode="auto">
          <a:xfrm>
            <a:off x="6348484" y="4155610"/>
            <a:ext cx="2819400" cy="2296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524000"/>
            <a:ext cx="8686800" cy="5334000"/>
          </a:xfrm>
          <a:prstGeom prst="rect">
            <a:avLst/>
          </a:prstGeom>
          <a:ln>
            <a:noFill/>
          </a:ln>
          <a:effectLst>
            <a:softEdge rad="112500"/>
          </a:effectLst>
        </p:spPr>
      </p:pic>
      <p:sp>
        <p:nvSpPr>
          <p:cNvPr id="5" name="Title 1"/>
          <p:cNvSpPr>
            <a:spLocks noGrp="1"/>
          </p:cNvSpPr>
          <p:nvPr>
            <p:ph type="title"/>
          </p:nvPr>
        </p:nvSpPr>
        <p:spPr>
          <a:xfrm>
            <a:off x="800100" y="99221"/>
            <a:ext cx="7543800" cy="1325563"/>
          </a:xfrm>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CƠ CHẾ BỆNH SINH</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1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6990" y="1454354"/>
            <a:ext cx="7610019" cy="5425255"/>
          </a:xfrm>
          <a:prstGeom prst="rect">
            <a:avLst/>
          </a:prstGeom>
          <a:ln>
            <a:noFill/>
          </a:ln>
          <a:effectLst>
            <a:softEdge rad="112500"/>
          </a:effectLst>
        </p:spPr>
      </p:pic>
      <p:sp>
        <p:nvSpPr>
          <p:cNvPr id="5" name="Title 1"/>
          <p:cNvSpPr>
            <a:spLocks noGrp="1"/>
          </p:cNvSpPr>
          <p:nvPr>
            <p:ph type="title"/>
          </p:nvPr>
        </p:nvSpPr>
        <p:spPr>
          <a:xfrm>
            <a:off x="800100" y="99221"/>
            <a:ext cx="7543800" cy="1325563"/>
          </a:xfrm>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CƠ CHẾ BỆNH SINH</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07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CƠ CHẾ BỆNH SINH</a:t>
            </a:r>
            <a:endParaRPr lang="en-US" sz="5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52500" y="1442911"/>
            <a:ext cx="7239000" cy="5415089"/>
          </a:xfrm>
          <a:prstGeom prst="rect">
            <a:avLst/>
          </a:prstGeom>
          <a:ln>
            <a:noFill/>
          </a:ln>
          <a:effectLst>
            <a:softEdge rad="112500"/>
          </a:effectLst>
        </p:spPr>
      </p:pic>
    </p:spTree>
    <p:extLst>
      <p:ext uri="{BB962C8B-B14F-4D97-AF65-F5344CB8AC3E}">
        <p14:creationId xmlns:p14="http://schemas.microsoft.com/office/powerpoint/2010/main" val="367711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 t="267" r="1149" b="-1217"/>
          <a:stretch/>
        </p:blipFill>
        <p:spPr>
          <a:xfrm>
            <a:off x="4419600" y="1524000"/>
            <a:ext cx="4800600" cy="5486400"/>
          </a:xfrm>
          <a:prstGeom prst="rect">
            <a:avLst/>
          </a:prstGeom>
          <a:noFill/>
          <a:ln>
            <a:noFill/>
          </a:ln>
        </p:spPr>
      </p:pic>
      <p:pic>
        <p:nvPicPr>
          <p:cNvPr id="6" name="Picture 5"/>
          <p:cNvPicPr>
            <a:picLocks noChangeAspect="1"/>
          </p:cNvPicPr>
          <p:nvPr/>
        </p:nvPicPr>
        <p:blipFill rotWithShape="1">
          <a:blip r:embed="rId4"/>
          <a:srcRect l="1568" r="7436" b="1955"/>
          <a:stretch/>
        </p:blipFill>
        <p:spPr>
          <a:xfrm>
            <a:off x="0" y="1524000"/>
            <a:ext cx="4419600" cy="5334000"/>
          </a:xfrm>
          <a:prstGeom prst="rect">
            <a:avLst/>
          </a:prstGeom>
          <a:noFill/>
          <a:ln>
            <a:noFill/>
          </a:ln>
        </p:spPr>
      </p:pic>
      <p:sp>
        <p:nvSpPr>
          <p:cNvPr id="7" name="Title 1"/>
          <p:cNvSpPr>
            <a:spLocks noGrp="1"/>
          </p:cNvSpPr>
          <p:nvPr>
            <p:ph type="title"/>
          </p:nvPr>
        </p:nvSpPr>
        <p:spPr>
          <a:xfrm>
            <a:off x="800100" y="99221"/>
            <a:ext cx="7543800" cy="1325563"/>
          </a:xfrm>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CƠ CHẾ BỆNH SINH</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444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CEF502-15EE-45C7-AFE8-30E87AC73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1084</Words>
  <Application>Microsoft Office PowerPoint</Application>
  <PresentationFormat>On-screen Show (4:3)</PresentationFormat>
  <Paragraphs>206</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Franklin Gothic Medium</vt:lpstr>
      <vt:lpstr>Tahoma</vt:lpstr>
      <vt:lpstr>Times New Roman</vt:lpstr>
      <vt:lpstr>Medical Health 16x9</vt:lpstr>
      <vt:lpstr>Điều Dưỡng Cấp Cứu - Hồi Sức </vt:lpstr>
      <vt:lpstr>NỘI DUNG</vt:lpstr>
      <vt:lpstr>ĐẠI CƯƠNG</vt:lpstr>
      <vt:lpstr>KHÁI NIỆM</vt:lpstr>
      <vt:lpstr>NGUYÊN NHÂN</vt:lpstr>
      <vt:lpstr>CƠ CHẾ BỆNH SINH</vt:lpstr>
      <vt:lpstr>CƠ CHẾ BỆNH SINH</vt:lpstr>
      <vt:lpstr>CƠ CHẾ BỆNH SINH</vt:lpstr>
      <vt:lpstr>CƠ CHẾ BỆNH SINH</vt:lpstr>
      <vt:lpstr>PowerPoint Presentation</vt:lpstr>
      <vt:lpstr>ĐẶC ĐIỂM LÂM SÀNG &amp; DIỄN BIẾN</vt:lpstr>
      <vt:lpstr>PowerPoint Presentation</vt:lpstr>
      <vt:lpstr>Triệu chứng da và niêm mạc có ở 80% các bệnh nhân thường gặp đầu tiên, dấu hiệu nổi mẫn bắt đầu ở vùng ngực, cổ, đầu rồi lan ra toàn thân.  </vt:lpstr>
      <vt:lpstr>+ Đây là các dấu hiệu chính và thường gặp.</vt:lpstr>
      <vt:lpstr>PowerPoint Presentation</vt:lpstr>
      <vt:lpstr>Do hậu quả thiếu oxy não, có thể gây: </vt:lpstr>
      <vt:lpstr>Nếu bị sốc phản vệ do thực phẩm hay thuốc qua đường uống gây nên bệnh nhân sẽ có thể:  • bụng dữ dội • nôn, buồn nôn • ỉa chảy không kiểm soát •thậm chí chảy máu tiêu hóa.</vt:lpstr>
      <vt:lpstr>ĐẶC ĐIỂM LÂM SÀNG &amp; DIỄN BIẾN</vt:lpstr>
      <vt:lpstr>CHẨN ĐOÁN</vt:lpstr>
      <vt:lpstr>CHẨN ĐOÁN</vt:lpstr>
      <vt:lpstr>CHẨN ĐOÁN</vt:lpstr>
      <vt:lpstr>CHẨN ĐOÁN</vt:lpstr>
      <vt:lpstr>ĐIỀU TRỊ</vt:lpstr>
      <vt:lpstr>PowerPoint Presentation</vt:lpstr>
      <vt:lpstr>ĐIỀU TRỊ</vt:lpstr>
      <vt:lpstr>KẾT LUẬN</vt:lpstr>
      <vt:lpstr>THANK YOU FOR WATCHING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2015-08-22T02:09:34Z</dcterms:created>
  <dcterms:modified xsi:type="dcterms:W3CDTF">2016-08-08T17:51:41Z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