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8" r:id="rId2"/>
    <p:sldId id="259" r:id="rId3"/>
    <p:sldId id="260" r:id="rId4"/>
    <p:sldId id="271" r:id="rId5"/>
    <p:sldId id="266" r:id="rId6"/>
    <p:sldId id="291" r:id="rId7"/>
    <p:sldId id="292" r:id="rId8"/>
    <p:sldId id="263" r:id="rId9"/>
    <p:sldId id="270" r:id="rId10"/>
    <p:sldId id="273" r:id="rId11"/>
    <p:sldId id="290" r:id="rId12"/>
    <p:sldId id="284" r:id="rId13"/>
    <p:sldId id="285" r:id="rId14"/>
    <p:sldId id="288" r:id="rId15"/>
    <p:sldId id="287" r:id="rId16"/>
    <p:sldId id="289" r:id="rId17"/>
    <p:sldId id="295" r:id="rId18"/>
    <p:sldId id="293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E854-0EE8-4DE8-95BE-4DDE4EFBD66D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4877B-7EEF-444C-96D4-D742C064E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20CD7C-7D8F-4354-B1DE-0983F3320982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56A30E-8F76-48EB-BC95-FA3CC8D566D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088582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CHÀO M</a:t>
            </a:r>
            <a:r>
              <a:rPr lang="vi-VN" sz="4400" b="1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THẦY VÀ CÁC BẠN ĐẾN V</a:t>
            </a:r>
            <a:r>
              <a:rPr lang="vi-VN" sz="4400" b="1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BÀI THUYẾT TRINH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7.glitter-graphics.org/pub/2659/2659817ohf0nfzsc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673"/>
            <a:ext cx="90885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5715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NGUYỄN PHÚC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</p:spTree>
    <p:extLst>
      <p:ext uri="{BB962C8B-B14F-4D97-AF65-F5344CB8AC3E}">
        <p14:creationId xmlns:p14="http://schemas.microsoft.com/office/powerpoint/2010/main" val="12617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góc tròn 19"/>
          <p:cNvSpPr/>
          <p:nvPr/>
        </p:nvSpPr>
        <p:spPr>
          <a:xfrm>
            <a:off x="3719513" y="290081"/>
            <a:ext cx="1857375" cy="121920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smtClean="0">
                <a:latin typeface="Aliberri"/>
              </a:rPr>
              <a:t>1.NHẬN      ĐỊNH</a:t>
            </a:r>
            <a:endParaRPr lang="en-US" sz="2600">
              <a:latin typeface="Aliberri"/>
            </a:endParaRPr>
          </a:p>
        </p:txBody>
      </p:sp>
      <p:sp>
        <p:nvSpPr>
          <p:cNvPr id="6" name="Hình chữ nhật góc tròn 21"/>
          <p:cNvSpPr/>
          <p:nvPr/>
        </p:nvSpPr>
        <p:spPr>
          <a:xfrm>
            <a:off x="914400" y="1524000"/>
            <a:ext cx="1855788" cy="12192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smtClean="0">
                <a:latin typeface="Aliberri"/>
              </a:rPr>
              <a:t>2. CHUẨN ĐOÁN</a:t>
            </a:r>
            <a:endParaRPr lang="en-US" sz="2600">
              <a:latin typeface="Aliberri"/>
            </a:endParaRPr>
          </a:p>
        </p:txBody>
      </p:sp>
      <p:sp>
        <p:nvSpPr>
          <p:cNvPr id="7" name="Hình chữ nhật góc tròn 22"/>
          <p:cNvSpPr/>
          <p:nvPr/>
        </p:nvSpPr>
        <p:spPr>
          <a:xfrm>
            <a:off x="6297613" y="1524000"/>
            <a:ext cx="1855787" cy="1219200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smtClean="0">
                <a:latin typeface="Aliberri"/>
              </a:rPr>
              <a:t>3. LẬP KẾ HOẠCH</a:t>
            </a:r>
            <a:endParaRPr lang="en-US" sz="2600">
              <a:latin typeface="Aliberri"/>
            </a:endParaRPr>
          </a:p>
        </p:txBody>
      </p:sp>
      <p:cxnSp>
        <p:nvCxnSpPr>
          <p:cNvPr id="8" name="Đường kết nối Thẳng 11"/>
          <p:cNvCxnSpPr>
            <a:stCxn id="6" idx="2"/>
          </p:cNvCxnSpPr>
          <p:nvPr/>
        </p:nvCxnSpPr>
        <p:spPr>
          <a:xfrm>
            <a:off x="1842294" y="2743200"/>
            <a:ext cx="2120106" cy="1447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Thẳng 13"/>
          <p:cNvCxnSpPr>
            <a:stCxn id="7" idx="2"/>
          </p:cNvCxnSpPr>
          <p:nvPr/>
        </p:nvCxnSpPr>
        <p:spPr>
          <a:xfrm flipH="1">
            <a:off x="5181600" y="2743200"/>
            <a:ext cx="2043907" cy="144780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Thẳng 15"/>
          <p:cNvCxnSpPr>
            <a:endCxn id="14" idx="0"/>
          </p:cNvCxnSpPr>
          <p:nvPr/>
        </p:nvCxnSpPr>
        <p:spPr>
          <a:xfrm>
            <a:off x="4584700" y="1509281"/>
            <a:ext cx="0" cy="18153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24642"/>
            <a:ext cx="2616200" cy="29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Đường kết nối Thẳng 11"/>
          <p:cNvCxnSpPr/>
          <p:nvPr/>
        </p:nvCxnSpPr>
        <p:spPr>
          <a:xfrm>
            <a:off x="2084388" y="4648200"/>
            <a:ext cx="1344612" cy="609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ình chữ nhật góc tròn 22"/>
          <p:cNvSpPr/>
          <p:nvPr/>
        </p:nvSpPr>
        <p:spPr>
          <a:xfrm>
            <a:off x="152400" y="3823854"/>
            <a:ext cx="1855787" cy="1433945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smtClean="0">
                <a:latin typeface="Aliberri"/>
              </a:rPr>
              <a:t>4. THỰC HIỆN</a:t>
            </a:r>
            <a:endParaRPr lang="en-US" sz="2600">
              <a:latin typeface="Aliberri"/>
            </a:endParaRPr>
          </a:p>
        </p:txBody>
      </p:sp>
      <p:cxnSp>
        <p:nvCxnSpPr>
          <p:cNvPr id="18" name="Đường kết nối Thẳng 13"/>
          <p:cNvCxnSpPr/>
          <p:nvPr/>
        </p:nvCxnSpPr>
        <p:spPr>
          <a:xfrm flipH="1">
            <a:off x="5715000" y="4433455"/>
            <a:ext cx="1361572" cy="824345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ình chữ nhật góc tròn 21"/>
          <p:cNvSpPr/>
          <p:nvPr/>
        </p:nvSpPr>
        <p:spPr>
          <a:xfrm>
            <a:off x="7076572" y="3872345"/>
            <a:ext cx="1931267" cy="1309255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smtClean="0">
              <a:latin typeface="Aliberri"/>
            </a:endParaRPr>
          </a:p>
          <a:p>
            <a:pPr algn="ctr">
              <a:defRPr/>
            </a:pPr>
            <a:r>
              <a:rPr lang="en-US" sz="2600" smtClean="0">
                <a:latin typeface="Aliberri"/>
              </a:rPr>
              <a:t>5</a:t>
            </a:r>
            <a:r>
              <a:rPr lang="en-US" sz="2600">
                <a:latin typeface="Aliberri"/>
              </a:rPr>
              <a:t>. LƯỢNG GIÁ</a:t>
            </a:r>
          </a:p>
          <a:p>
            <a:pPr algn="ctr" eaLnBrk="1" hangingPunct="1">
              <a:defRPr/>
            </a:pPr>
            <a:endParaRPr lang="en-US" sz="2600">
              <a:latin typeface="Aliberri"/>
            </a:endParaRPr>
          </a:p>
        </p:txBody>
      </p:sp>
    </p:spTree>
    <p:extLst>
      <p:ext uri="{BB962C8B-B14F-4D97-AF65-F5344CB8AC3E}">
        <p14:creationId xmlns:p14="http://schemas.microsoft.com/office/powerpoint/2010/main" val="3005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5382" y="228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liberri"/>
              </a:rPr>
              <a:t>1. NHẬN ĐỊNH</a:t>
            </a:r>
            <a:endParaRPr lang="en-US" sz="3200" smtClean="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fontAlgn="base">
              <a:buNone/>
            </a:pPr>
            <a:r>
              <a:rPr lang="en-US" sz="2800" b="1" smtClean="0">
                <a:latin typeface="Aliberri"/>
              </a:rPr>
              <a:t>- </a:t>
            </a:r>
            <a:r>
              <a:rPr lang="vi-VN" sz="2800" b="1" smtClean="0">
                <a:latin typeface="Aliberri"/>
              </a:rPr>
              <a:t>Quan sát: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+ </a:t>
            </a:r>
            <a:r>
              <a:rPr lang="vi-VN" sz="2800" smtClean="0">
                <a:latin typeface="Aliberri"/>
              </a:rPr>
              <a:t>Tình trạng tinh thần</a:t>
            </a:r>
            <a:r>
              <a:rPr lang="en-US" sz="2800" smtClean="0">
                <a:latin typeface="Aliberri"/>
              </a:rPr>
              <a:t>.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+ </a:t>
            </a:r>
            <a:r>
              <a:rPr lang="vi-VN" sz="2800" smtClean="0">
                <a:latin typeface="Aliberri"/>
              </a:rPr>
              <a:t>Màu sắc đờm có lẫn bọt hồng không?</a:t>
            </a:r>
            <a:r>
              <a:rPr lang="en-US" sz="2800" smtClean="0">
                <a:latin typeface="Aliberri"/>
              </a:rPr>
              <a:t>.</a:t>
            </a:r>
            <a:endParaRPr lang="en-US" sz="280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+ </a:t>
            </a:r>
            <a:r>
              <a:rPr lang="vi-VN" sz="2800" smtClean="0">
                <a:latin typeface="Aliberri"/>
              </a:rPr>
              <a:t>Quan sát mức độ khó thở.</a:t>
            </a:r>
          </a:p>
          <a:p>
            <a:pPr fontAlgn="base"/>
            <a:r>
              <a:rPr lang="en-US" sz="2800" smtClean="0">
                <a:latin typeface="Aliberri"/>
              </a:rPr>
              <a:t>+ </a:t>
            </a:r>
            <a:r>
              <a:rPr lang="vi-VN" sz="2800" smtClean="0">
                <a:latin typeface="Aliberri"/>
              </a:rPr>
              <a:t>Màu sắc da</a:t>
            </a:r>
            <a:r>
              <a:rPr lang="en-US" sz="2800" smtClean="0">
                <a:latin typeface="Aliberri"/>
              </a:rPr>
              <a:t>.</a:t>
            </a:r>
            <a:r>
              <a:rPr lang="vi-VN" sz="2800" smtClean="0">
                <a:latin typeface="Aliberri"/>
              </a:rPr>
              <a:t>Nhiệt độ ngoại biên?</a:t>
            </a:r>
            <a:r>
              <a:rPr lang="en-US" sz="2800" smtClean="0">
                <a:latin typeface="Aliberri"/>
              </a:rPr>
              <a:t>.</a:t>
            </a:r>
            <a:endParaRPr lang="vi-VN" sz="2800" smtClean="0">
              <a:latin typeface="Aliberri"/>
            </a:endParaRPr>
          </a:p>
          <a:p>
            <a:pPr marL="82296" indent="0" fontAlgn="base">
              <a:buNone/>
            </a:pPr>
            <a:r>
              <a:rPr lang="en-US" sz="2800" b="1" smtClean="0">
                <a:latin typeface="Aliberri"/>
              </a:rPr>
              <a:t>- </a:t>
            </a:r>
            <a:r>
              <a:rPr lang="vi-VN" sz="2800" b="1" smtClean="0">
                <a:latin typeface="Aliberri"/>
              </a:rPr>
              <a:t>Thăm khám: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+ </a:t>
            </a:r>
            <a:r>
              <a:rPr lang="vi-VN" sz="2800" smtClean="0">
                <a:latin typeface="Aliberri"/>
              </a:rPr>
              <a:t>Lấy mạch, nhiệt, huyết áp, đếm nhịp thở.</a:t>
            </a:r>
          </a:p>
          <a:p>
            <a:pPr fontAlgn="base"/>
            <a:r>
              <a:rPr lang="en-US" sz="2800" smtClean="0">
                <a:latin typeface="Aliberri"/>
              </a:rPr>
              <a:t>+ </a:t>
            </a:r>
            <a:r>
              <a:rPr lang="vi-VN" sz="2800" smtClean="0">
                <a:latin typeface="Aliberri"/>
              </a:rPr>
              <a:t>Nghe phổi, chú ý các </a:t>
            </a:r>
            <a:r>
              <a:rPr lang="en-US" sz="2800" smtClean="0">
                <a:latin typeface="Aliberri"/>
              </a:rPr>
              <a:t>ran </a:t>
            </a:r>
            <a:r>
              <a:rPr lang="vi-VN" sz="2800" smtClean="0">
                <a:latin typeface="Aliberri"/>
              </a:rPr>
              <a:t>ở phổi</a:t>
            </a:r>
            <a:r>
              <a:rPr lang="en-US" sz="2800" smtClean="0">
                <a:latin typeface="Aliberri"/>
              </a:rPr>
              <a:t>, nghe tim.</a:t>
            </a:r>
            <a:endParaRPr lang="vi-VN" sz="2800" smtClean="0">
              <a:latin typeface="Aliberri"/>
            </a:endParaRPr>
          </a:p>
          <a:p>
            <a:pPr marL="82296" indent="0" fontAlgn="base">
              <a:buNone/>
            </a:pPr>
            <a:r>
              <a:rPr lang="en-US" sz="2800" b="1" smtClean="0">
                <a:latin typeface="Aliberri"/>
              </a:rPr>
              <a:t>- </a:t>
            </a:r>
            <a:r>
              <a:rPr lang="vi-VN" sz="2800" b="1" smtClean="0">
                <a:latin typeface="Aliberri"/>
              </a:rPr>
              <a:t>Thu nhận thông tin: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+ Qua gia đình bệnh nhân.</a:t>
            </a:r>
          </a:p>
          <a:p>
            <a:pPr fontAlgn="base"/>
            <a:r>
              <a:rPr lang="en-US" sz="2800" smtClean="0">
                <a:latin typeface="Aliberri"/>
              </a:rPr>
              <a:t>+ Hồ sơ bệnh án.</a:t>
            </a:r>
            <a:endParaRPr lang="vi-VN" sz="2800" smtClean="0">
              <a:latin typeface="Aliberri"/>
            </a:endParaRPr>
          </a:p>
          <a:p>
            <a:endParaRPr lang="en-US" sz="2800"/>
          </a:p>
        </p:txBody>
      </p:sp>
      <p:pic>
        <p:nvPicPr>
          <p:cNvPr id="7" name="Picture 2" descr="Kết quả hình ảnh cho biểu tượng điều dư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32962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liberri"/>
              </a:rPr>
              <a:t>2.CHẨN ĐOÁN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liberri"/>
              </a:rPr>
              <a:t>- Khó thở dữ dội do giảm trao đổi khí.</a:t>
            </a:r>
          </a:p>
          <a:p>
            <a:r>
              <a:rPr lang="en-US" sz="2800" smtClean="0">
                <a:latin typeface="Aliberri"/>
              </a:rPr>
              <a:t>- Da xanh tái, vã mồ hôi, vật vã do thiếu khí.</a:t>
            </a:r>
          </a:p>
          <a:p>
            <a:r>
              <a:rPr lang="en-US" sz="2800" smtClean="0">
                <a:latin typeface="Aliberri"/>
              </a:rPr>
              <a:t>- Ho khạc ra bọt hồng do phù phổi cấp.</a:t>
            </a:r>
          </a:p>
          <a:p>
            <a:r>
              <a:rPr lang="en-US" sz="2800" smtClean="0">
                <a:latin typeface="Aliberri"/>
              </a:rPr>
              <a:t>- Vô niệu hay thiểu niệu do giảm thể tích tuần hoàn hiệu dụng.</a:t>
            </a:r>
            <a:endParaRPr lang="en-US" sz="2800">
              <a:latin typeface="Aliberri"/>
            </a:endParaRPr>
          </a:p>
        </p:txBody>
      </p:sp>
      <p:pic>
        <p:nvPicPr>
          <p:cNvPr id="8196" name="Picture 4" descr="Kết quả hình ảnh cho khó th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124200" cy="28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ết quả hình ảnh cho da xanh tái bệ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9" y="3810000"/>
            <a:ext cx="2771631" cy="28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ết quả hình ảnh cho ho kh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1"/>
            <a:ext cx="3048000" cy="28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74320"/>
            <a:ext cx="8781288" cy="8686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Aliberri"/>
              </a:rPr>
              <a:t>3.LẬP KẾ HOẠCH CHĂM SÓC</a:t>
            </a:r>
            <a:endParaRPr lang="en-US" sz="3200" b="1">
              <a:solidFill>
                <a:schemeClr val="bg1"/>
              </a:solidFill>
              <a:latin typeface="Aliberri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493927"/>
              </p:ext>
            </p:extLst>
          </p:nvPr>
        </p:nvGraphicFramePr>
        <p:xfrm>
          <a:off x="1435100" y="1447800"/>
          <a:ext cx="74993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Kết quả hình ảnh ch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13152"/>
              </p:ext>
            </p:extLst>
          </p:nvPr>
        </p:nvGraphicFramePr>
        <p:xfrm>
          <a:off x="0" y="1066800"/>
          <a:ext cx="91440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971800">
                <a:tc>
                  <a:txBody>
                    <a:bodyPr/>
                    <a:lstStyle/>
                    <a:p>
                      <a:pPr marL="82296" indent="0" algn="just" fontAlgn="base">
                        <a:buFontTx/>
                        <a:buNone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liberri"/>
                        </a:rPr>
                        <a:t>* 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  <a:latin typeface="Aliberri"/>
                        </a:rPr>
                        <a:t>Chăm sóc cơ bản:</a:t>
                      </a:r>
                    </a:p>
                    <a:p>
                      <a:pPr algn="just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</a:t>
                      </a:r>
                      <a:r>
                        <a:rPr lang="en-US" sz="2800" b="0" baseline="0" smtClean="0">
                          <a:solidFill>
                            <a:schemeClr val="bg1"/>
                          </a:solidFill>
                          <a:latin typeface="Aliberri"/>
                        </a:rPr>
                        <a:t>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Giảm kích thích và lo sợ cho bệnh nhân.</a:t>
                      </a:r>
                    </a:p>
                    <a:p>
                      <a:pPr algn="just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Chống ngạt thở.</a:t>
                      </a:r>
                    </a:p>
                    <a:p>
                      <a:pPr algn="just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Tránh vận động.</a:t>
                      </a:r>
                    </a:p>
                    <a:p>
                      <a:pPr algn="just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Chế độ nuôi dưỡng</a:t>
                      </a:r>
                      <a:endParaRPr lang="en-US" sz="2800" b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296" indent="0" fontAlgn="base">
                        <a:buFontTx/>
                        <a:buNone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liberri"/>
                        </a:rPr>
                        <a:t>* 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  <a:latin typeface="Aliberri"/>
                        </a:rPr>
                        <a:t>Theo dõi bệnh nhân: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Theo dõi các diễn biến của các dấu hiệu sinh tồn.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Tình trạng hô hấp.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Số lượng nước tiểu.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solidFill>
                            <a:schemeClr val="bg1"/>
                          </a:solidFill>
                          <a:latin typeface="Aliberri"/>
                        </a:rPr>
                        <a:t>Theo dõi các biến chứng.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5569">
                <a:tc>
                  <a:txBody>
                    <a:bodyPr/>
                    <a:lstStyle/>
                    <a:p>
                      <a:pPr marL="82296" indent="0" fontAlgn="base">
                        <a:buFontTx/>
                        <a:buNone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liberri"/>
                        </a:rPr>
                        <a:t>* 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  <a:latin typeface="Aliberri"/>
                        </a:rPr>
                        <a:t>Thực hiện y lệnh:</a:t>
                      </a:r>
                    </a:p>
                    <a:p>
                      <a:pPr fontAlgn="base">
                        <a:buFontTx/>
                        <a:buNone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Aliberri"/>
                        </a:rPr>
                        <a:t>Thực hiện y 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liberri"/>
                        </a:rPr>
                        <a:t>Bác Sĩ</a:t>
                      </a: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Aliberri"/>
                        </a:rPr>
                        <a:t> tiêm thuốc và các xét nghiệm.</a:t>
                      </a:r>
                    </a:p>
                    <a:p>
                      <a:pPr algn="just">
                        <a:buFontTx/>
                        <a:buNone/>
                      </a:pP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296" indent="0" fontAlgn="base">
                        <a:buFontTx/>
                        <a:buNone/>
                      </a:pPr>
                      <a:r>
                        <a:rPr lang="en-US" sz="2800" b="1" smtClean="0">
                          <a:latin typeface="Aliberri"/>
                        </a:rPr>
                        <a:t>* </a:t>
                      </a:r>
                      <a:r>
                        <a:rPr lang="vi-VN" sz="2800" b="1" smtClean="0">
                          <a:latin typeface="Aliberri"/>
                        </a:rPr>
                        <a:t>Giáo dục sức khoẻ:</a:t>
                      </a:r>
                      <a:endParaRPr lang="vi-VN" sz="2800" smtClean="0">
                        <a:latin typeface="Aliberri"/>
                      </a:endParaRPr>
                    </a:p>
                    <a:p>
                      <a:pPr fontAlgn="base">
                        <a:buFontTx/>
                        <a:buNone/>
                      </a:pPr>
                      <a:r>
                        <a:rPr lang="vi-VN" sz="2800" smtClean="0">
                          <a:latin typeface="Aliberri"/>
                        </a:rPr>
                        <a:t> </a:t>
                      </a:r>
                      <a:r>
                        <a:rPr lang="en-US" sz="2800" smtClean="0">
                          <a:latin typeface="Aliberri"/>
                        </a:rPr>
                        <a:t>-</a:t>
                      </a:r>
                      <a:r>
                        <a:rPr lang="en-US" sz="2800" baseline="0" smtClean="0">
                          <a:latin typeface="Aliberri"/>
                        </a:rPr>
                        <a:t> </a:t>
                      </a:r>
                      <a:r>
                        <a:rPr lang="en-US" sz="2800" smtClean="0">
                          <a:latin typeface="Aliberri"/>
                        </a:rPr>
                        <a:t>P</a:t>
                      </a:r>
                      <a:r>
                        <a:rPr lang="vi-VN" sz="2800" smtClean="0">
                          <a:latin typeface="Aliberri"/>
                        </a:rPr>
                        <a:t>hát hiện các dấu chứng sớm của cơn phù phổi cấp.</a:t>
                      </a:r>
                    </a:p>
                    <a:p>
                      <a:pPr fontAlgn="base">
                        <a:buFontTx/>
                        <a:buNone/>
                      </a:pPr>
                      <a:r>
                        <a:rPr lang="en-US" sz="2800" smtClean="0">
                          <a:latin typeface="Aliberri"/>
                        </a:rPr>
                        <a:t>- </a:t>
                      </a:r>
                      <a:r>
                        <a:rPr lang="vi-VN" sz="2800" smtClean="0">
                          <a:latin typeface="Aliberri"/>
                        </a:rPr>
                        <a:t>Các nguyên nhâ</a:t>
                      </a:r>
                      <a:r>
                        <a:rPr lang="en-US" sz="2800" smtClean="0">
                          <a:latin typeface="Aliberri"/>
                        </a:rPr>
                        <a:t>n</a:t>
                      </a:r>
                      <a:r>
                        <a:rPr lang="vi-VN" sz="2800" smtClean="0">
                          <a:latin typeface="Aliberri"/>
                        </a:rPr>
                        <a:t> gây ra cơn phù phổi cấp.</a:t>
                      </a:r>
                    </a:p>
                    <a:p>
                      <a:pPr fontAlgn="base">
                        <a:buFontTx/>
                        <a:buNone/>
                      </a:pPr>
                      <a:r>
                        <a:rPr lang="en-US" sz="2800" smtClean="0">
                          <a:latin typeface="Aliberri"/>
                        </a:rPr>
                        <a:t>- </a:t>
                      </a:r>
                      <a:r>
                        <a:rPr lang="vi-VN" sz="2800" smtClean="0">
                          <a:latin typeface="Aliberri"/>
                        </a:rPr>
                        <a:t>Các yếu tố thuận lợi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smtClean="0"/>
                    </a:p>
                    <a:p>
                      <a:pPr algn="just">
                        <a:buFontTx/>
                        <a:buNone/>
                      </a:pP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43000" y="27432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Aliberri"/>
              </a:rPr>
              <a:t>3.LẬP KẾ HOẠCH CHĂM SÓC</a:t>
            </a:r>
            <a:endParaRPr lang="en-US" sz="3200">
              <a:solidFill>
                <a:schemeClr val="bg1"/>
              </a:solidFill>
              <a:latin typeface="Aliberri"/>
            </a:endParaRPr>
          </a:p>
        </p:txBody>
      </p:sp>
    </p:spTree>
    <p:extLst>
      <p:ext uri="{BB962C8B-B14F-4D97-AF65-F5344CB8AC3E}">
        <p14:creationId xmlns:p14="http://schemas.microsoft.com/office/powerpoint/2010/main" val="37711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90944"/>
            <a:ext cx="6803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Aliberri"/>
              </a:rPr>
              <a:t>4.THỰC HIỆN KẾ HOẠCH CHĂM SÓC</a:t>
            </a:r>
            <a:br>
              <a:rPr lang="en-US" sz="2800" b="1" smtClean="0">
                <a:solidFill>
                  <a:schemeClr val="bg1"/>
                </a:solidFill>
                <a:latin typeface="Aliberri"/>
              </a:rPr>
            </a:b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169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fontAlgn="base">
              <a:buNone/>
            </a:pPr>
            <a:r>
              <a:rPr lang="vi-VN" sz="2800" b="1" i="1" smtClean="0">
                <a:latin typeface="Aliberri"/>
              </a:rPr>
              <a:t>Chăm sóc cơ bản:</a:t>
            </a: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Giảm kích thích và lo sợ cho bệnh nhân</a:t>
            </a:r>
            <a:r>
              <a:rPr lang="en-US" sz="2800" smtClean="0">
                <a:latin typeface="Aliberri"/>
              </a:rPr>
              <a:t>.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Chống ngạt thở:</a:t>
            </a:r>
            <a:r>
              <a:rPr lang="en-US" sz="2800">
                <a:latin typeface="Aliberri"/>
              </a:rPr>
              <a:t> </a:t>
            </a:r>
            <a:r>
              <a:rPr lang="vi-VN" sz="2800" smtClean="0">
                <a:latin typeface="Aliberri"/>
              </a:rPr>
              <a:t>Để bệnh nhân nằm ngửa đầu cao hay tư thế ngồi, hai chân buông thấp so với thân.</a:t>
            </a: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Cho bệnh nhân ngồi thở oxy qua mặt nạ 8 - 10 lít /phút trong 15 phú</a:t>
            </a:r>
            <a:r>
              <a:rPr lang="en-US" sz="2800" smtClean="0">
                <a:latin typeface="Aliberri"/>
              </a:rPr>
              <a:t>t đầu.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Hút đờm dãi</a:t>
            </a:r>
            <a:r>
              <a:rPr lang="en-US" sz="2800" smtClean="0">
                <a:latin typeface="Aliberri"/>
              </a:rPr>
              <a:t>.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Đặt nội khí quản hoặc mở khí quả</a:t>
            </a:r>
            <a:r>
              <a:rPr lang="en-US" sz="2800" smtClean="0">
                <a:latin typeface="Aliberri"/>
              </a:rPr>
              <a:t>n.</a:t>
            </a:r>
            <a:endParaRPr lang="vi-VN" sz="2800" smtClean="0">
              <a:latin typeface="Aliberri"/>
            </a:endParaRPr>
          </a:p>
          <a:p>
            <a:pPr fontAlgn="base"/>
            <a:r>
              <a:rPr lang="en-US" sz="2800" smtClean="0">
                <a:latin typeface="Aliberri"/>
              </a:rPr>
              <a:t>-</a:t>
            </a:r>
            <a:r>
              <a:rPr lang="vi-VN" sz="2800" smtClean="0">
                <a:latin typeface="Aliberri"/>
              </a:rPr>
              <a:t>Tránh vận động</a:t>
            </a:r>
            <a:r>
              <a:rPr lang="en-US" sz="2800" smtClean="0">
                <a:latin typeface="Aliberri"/>
              </a:rPr>
              <a:t>.</a:t>
            </a: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Chế độ ăn uống</a:t>
            </a:r>
            <a:r>
              <a:rPr lang="en-US" sz="2800" smtClean="0">
                <a:latin typeface="Aliberri"/>
              </a:rPr>
              <a:t>:cho bệnh nhân uống sữa, nước hoa quả khi bệnh nhân qua cơn khó thở</a:t>
            </a:r>
          </a:p>
          <a:p>
            <a:pPr fontAlgn="base"/>
            <a:r>
              <a:rPr lang="en-US" sz="2800" smtClean="0">
                <a:latin typeface="Aliberri"/>
              </a:rPr>
              <a:t>- Đảm bảo lượng nước tiểu &gt;1l/24h.</a:t>
            </a:r>
            <a:endParaRPr lang="vi-VN" sz="2800" smtClean="0">
              <a:latin typeface="Aliberri"/>
            </a:endParaRPr>
          </a:p>
          <a:p>
            <a:endParaRPr lang="en-US" sz="2800">
              <a:latin typeface="Aliberri"/>
            </a:endParaRPr>
          </a:p>
        </p:txBody>
      </p:sp>
    </p:spTree>
    <p:extLst>
      <p:ext uri="{BB962C8B-B14F-4D97-AF65-F5344CB8AC3E}">
        <p14:creationId xmlns:p14="http://schemas.microsoft.com/office/powerpoint/2010/main" val="37651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565715"/>
              </p:ext>
            </p:extLst>
          </p:nvPr>
        </p:nvGraphicFramePr>
        <p:xfrm>
          <a:off x="1435100" y="1447800"/>
          <a:ext cx="74993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Kết quả hình ảnh ch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64641"/>
              </p:ext>
            </p:extLst>
          </p:nvPr>
        </p:nvGraphicFramePr>
        <p:xfrm>
          <a:off x="0" y="1127760"/>
          <a:ext cx="9144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30240">
                <a:tc>
                  <a:txBody>
                    <a:bodyPr/>
                    <a:lstStyle/>
                    <a:p>
                      <a:pPr marL="27432" indent="0" fontAlgn="base">
                        <a:buNone/>
                      </a:pPr>
                      <a:r>
                        <a:rPr lang="en-US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* </a:t>
                      </a:r>
                      <a:r>
                        <a:rPr lang="vi-VN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Thực hiện y lệnh</a:t>
                      </a:r>
                      <a:endParaRPr lang="vi-VN" sz="2800" b="0" smtClean="0">
                        <a:solidFill>
                          <a:schemeClr val="tx1"/>
                        </a:solidFill>
                        <a:latin typeface="Aliberri"/>
                      </a:endParaRPr>
                    </a:p>
                    <a:p>
                      <a:pPr marL="27432" indent="0" fontAlgn="base"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latin typeface="Aliberri"/>
                        </a:rPr>
                        <a:t>Tiêm morphin 0,01g vào tĩnh mạch hoặc tiêm bắp.</a:t>
                      </a:r>
                    </a:p>
                    <a:p>
                      <a:pPr marL="27432" indent="0" fontAlgn="base"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latin typeface="Aliberri"/>
                        </a:rPr>
                        <a:t>Làm các xét nghiệm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  <a:endParaRPr lang="en-US" sz="2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" indent="0" fontAlgn="base">
                        <a:buNone/>
                      </a:pPr>
                      <a:r>
                        <a:rPr lang="en-US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* </a:t>
                      </a:r>
                      <a:r>
                        <a:rPr lang="vi-VN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Theo dõi</a:t>
                      </a:r>
                      <a:r>
                        <a:rPr lang="en-US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 </a:t>
                      </a:r>
                    </a:p>
                    <a:p>
                      <a:pPr marL="27432" indent="0" fontAlgn="base">
                        <a:buFont typeface="Wingdings" pitchFamily="2" charset="2"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</a:t>
                      </a:r>
                      <a:r>
                        <a:rPr lang="en-US" sz="2800" b="0" baseline="0" smtClean="0">
                          <a:latin typeface="Aliberri"/>
                        </a:rPr>
                        <a:t> </a:t>
                      </a:r>
                      <a:r>
                        <a:rPr lang="en-US" sz="2800" b="0" smtClean="0">
                          <a:latin typeface="Aliberri"/>
                        </a:rPr>
                        <a:t>M</a:t>
                      </a:r>
                      <a:r>
                        <a:rPr lang="vi-VN" sz="2800" b="0" smtClean="0">
                          <a:latin typeface="Aliberri"/>
                        </a:rPr>
                        <a:t>ạch, nhiệt, </a:t>
                      </a:r>
                      <a:r>
                        <a:rPr lang="en-US" sz="2800" b="0" smtClean="0">
                          <a:latin typeface="Aliberri"/>
                        </a:rPr>
                        <a:t>H.A, tần số thở, kiểu thở.</a:t>
                      </a:r>
                      <a:endParaRPr lang="vi-VN" sz="2800" b="0" smtClean="0">
                        <a:latin typeface="Aliberri"/>
                      </a:endParaRPr>
                    </a:p>
                    <a:p>
                      <a:pPr marL="27432" indent="0" fontAlgn="base">
                        <a:buFont typeface="Wingdings" pitchFamily="2" charset="2"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</a:t>
                      </a:r>
                      <a:r>
                        <a:rPr lang="vi-VN" sz="2800" b="0" smtClean="0">
                          <a:latin typeface="Aliberri"/>
                        </a:rPr>
                        <a:t> </a:t>
                      </a:r>
                      <a:r>
                        <a:rPr lang="en-US" sz="2800" b="0" smtClean="0">
                          <a:latin typeface="Aliberri"/>
                        </a:rPr>
                        <a:t>C</a:t>
                      </a:r>
                      <a:r>
                        <a:rPr lang="vi-VN" sz="2800" b="0" smtClean="0">
                          <a:latin typeface="Aliberri"/>
                        </a:rPr>
                        <a:t>ó ho khạc, sùi bọt hồng không?</a:t>
                      </a:r>
                    </a:p>
                    <a:p>
                      <a:pPr marL="27432" indent="0" fontAlgn="base">
                        <a:buFontTx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latin typeface="Aliberri"/>
                        </a:rPr>
                        <a:t>Nghe tim để phát hiện rối loạn nhịp tim </a:t>
                      </a:r>
                      <a:endParaRPr lang="en-US" sz="2800" b="0" smtClean="0">
                        <a:latin typeface="Aliberri"/>
                      </a:endParaRPr>
                    </a:p>
                    <a:p>
                      <a:pPr marL="27432" indent="0" fontAlgn="base">
                        <a:buFontTx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latin typeface="Aliberri"/>
                        </a:rPr>
                        <a:t>Đo lượng nước tiểu.</a:t>
                      </a:r>
                      <a:endParaRPr lang="en-US" sz="2800" b="0" smtClean="0">
                        <a:latin typeface="Aliberri"/>
                      </a:endParaRPr>
                    </a:p>
                    <a:p>
                      <a:pPr marL="27432" indent="0" fontAlgn="base">
                        <a:buFontTx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latin typeface="Aliberri"/>
                        </a:rPr>
                        <a:t>Chỉnh liều luợng ox</a:t>
                      </a:r>
                      <a:r>
                        <a:rPr lang="en-US" sz="2800" b="0" smtClean="0">
                          <a:latin typeface="Aliberri"/>
                        </a:rPr>
                        <a:t>y </a:t>
                      </a:r>
                      <a:r>
                        <a:rPr lang="vi-VN" sz="2800" b="0" smtClean="0">
                          <a:latin typeface="Aliberri"/>
                        </a:rPr>
                        <a:t>theo đúng yêu cầu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  <a:endParaRPr lang="vi-VN" sz="2800" b="0" smtClean="0">
                        <a:latin typeface="Aliberri"/>
                      </a:endParaRPr>
                    </a:p>
                    <a:p>
                      <a:pPr marL="27432" indent="0" fontAlgn="base">
                        <a:buNone/>
                      </a:pPr>
                      <a:endParaRPr lang="vi-VN" sz="2800" b="0" i="1" smtClean="0">
                        <a:solidFill>
                          <a:schemeClr val="tx1"/>
                        </a:solidFill>
                        <a:latin typeface="Aliber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47943"/>
              </p:ext>
            </p:extLst>
          </p:nvPr>
        </p:nvGraphicFramePr>
        <p:xfrm>
          <a:off x="0" y="2971799"/>
          <a:ext cx="4572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810001">
                <a:tc>
                  <a:txBody>
                    <a:bodyPr/>
                    <a:lstStyle/>
                    <a:p>
                      <a:pPr marL="27432" indent="0" fontAlgn="base">
                        <a:buFont typeface="Wingdings" pitchFamily="2" charset="2"/>
                        <a:buNone/>
                      </a:pPr>
                      <a:r>
                        <a:rPr lang="en-US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* </a:t>
                      </a:r>
                      <a:r>
                        <a:rPr lang="vi-VN" sz="2800" b="0" i="1" smtClean="0">
                          <a:solidFill>
                            <a:schemeClr val="tx1"/>
                          </a:solidFill>
                          <a:latin typeface="Aliberri"/>
                        </a:rPr>
                        <a:t>Giáo dục sức khoẻ:</a:t>
                      </a:r>
                    </a:p>
                    <a:p>
                      <a:pPr marL="27432" indent="0" fontAlgn="base">
                        <a:buFont typeface="Wingdings" pitchFamily="2" charset="2"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</a:t>
                      </a:r>
                      <a:r>
                        <a:rPr lang="vi-VN" sz="2800" b="0" smtClean="0">
                          <a:latin typeface="Aliberri"/>
                        </a:rPr>
                        <a:t>Bệnh nhân biết được các nguyên nhân</a:t>
                      </a:r>
                      <a:r>
                        <a:rPr lang="en-US" sz="2800" b="0" smtClean="0">
                          <a:latin typeface="Aliberri"/>
                        </a:rPr>
                        <a:t>,</a:t>
                      </a:r>
                      <a:r>
                        <a:rPr lang="vi-VN" sz="2800" b="0" smtClean="0">
                          <a:latin typeface="Aliberri"/>
                        </a:rPr>
                        <a:t> yếu tố thuận lợi và cách dự phòng.</a:t>
                      </a:r>
                    </a:p>
                    <a:p>
                      <a:pPr marL="27432" indent="0" fontAlgn="base">
                        <a:buFont typeface="Wingdings" pitchFamily="2" charset="2"/>
                        <a:buNone/>
                      </a:pPr>
                      <a:r>
                        <a:rPr lang="en-US" sz="2800" b="0" smtClean="0">
                          <a:latin typeface="Aliberri"/>
                        </a:rPr>
                        <a:t>- P</a:t>
                      </a:r>
                      <a:r>
                        <a:rPr lang="vi-VN" sz="2800" b="0" smtClean="0">
                          <a:latin typeface="Aliberri"/>
                        </a:rPr>
                        <a:t>hát hiện các triệu chứng của cơn phù phổi.</a:t>
                      </a:r>
                    </a:p>
                    <a:p>
                      <a:endParaRPr lang="en-US" sz="2800" b="0" smtClean="0"/>
                    </a:p>
                    <a:p>
                      <a:endParaRPr lang="en-US" sz="2800" b="0" smtClean="0"/>
                    </a:p>
                    <a:p>
                      <a:endParaRPr lang="en-US" sz="2800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3343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Aliberri"/>
              </a:rPr>
              <a:t>4.THỰC HIỆN KẾ HOẠCH CHĂM SÓC</a:t>
            </a:r>
            <a:br>
              <a:rPr lang="en-US" sz="3200" b="1" smtClean="0">
                <a:solidFill>
                  <a:schemeClr val="bg1"/>
                </a:solidFill>
                <a:latin typeface="Aliberri"/>
              </a:rPr>
            </a:b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08" y="1066800"/>
            <a:ext cx="9116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Nhịp thở &lt; 25 lần /phút</a:t>
            </a:r>
            <a:r>
              <a:rPr lang="en-US" sz="2800" smtClean="0">
                <a:latin typeface="Aliberri"/>
              </a:rPr>
              <a:t>, </a:t>
            </a:r>
            <a:r>
              <a:rPr lang="en-US" sz="2800">
                <a:latin typeface="Aliberri"/>
              </a:rPr>
              <a:t>m</a:t>
            </a:r>
            <a:r>
              <a:rPr lang="vi-VN" sz="2800" smtClean="0">
                <a:latin typeface="Aliberri"/>
              </a:rPr>
              <a:t>ạch &lt; 100 lần /phút</a:t>
            </a:r>
            <a:r>
              <a:rPr lang="en-US" sz="2800" smtClean="0">
                <a:latin typeface="Aliberri"/>
              </a:rPr>
              <a:t>, l</a:t>
            </a:r>
            <a:r>
              <a:rPr lang="vi-VN" sz="2800" smtClean="0">
                <a:latin typeface="Aliberri"/>
              </a:rPr>
              <a:t>ượng nước tiểu &gt; 1 lít /24 giờ.</a:t>
            </a: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Bệnh nhân tỉnh táo, hết kích thích và lo lắng.</a:t>
            </a: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Dinh dưỡng đảm bảo đủ lượng calo /ngày.</a:t>
            </a:r>
          </a:p>
          <a:p>
            <a:pPr fontAlgn="base"/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Các nguyên nhân gây phù phổi cấp được giải quyết.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296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liberri"/>
              </a:rPr>
              <a:t> 5.LƯỢNG GIÁ</a:t>
            </a:r>
            <a:endParaRPr lang="en-US" sz="3200" b="1">
              <a:solidFill>
                <a:schemeClr val="bg1"/>
              </a:solidFill>
              <a:latin typeface="Aliberri"/>
            </a:endParaRPr>
          </a:p>
        </p:txBody>
      </p:sp>
      <p:pic>
        <p:nvPicPr>
          <p:cNvPr id="9218" name="Picture 2" descr="Kết quả hình ảnh cho biểu tượng điều dư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743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r>
              <a:rPr lang="en-US" smtClean="0">
                <a:latin typeface="Aliberri"/>
              </a:rPr>
              <a:t>CÂU HỎI LƯỢNG GIÁ</a:t>
            </a:r>
            <a:endParaRPr lang="en-US">
              <a:latin typeface="Aliber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en-US" smtClean="0">
                <a:solidFill>
                  <a:srgbClr val="0070C0"/>
                </a:solidFill>
                <a:latin typeface="Aliberri"/>
              </a:rPr>
              <a:t>Cho bệnh nhân chống ngạt thở ở phù phổi cấp nằm ở tư thế nào ?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Nằm ngửa đầu thấp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Nằm ngửa đầu cao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Tư thế ngồi 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Cả B và C</a:t>
            </a:r>
            <a:endParaRPr lang="en-US">
              <a:latin typeface="Aliber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3962400"/>
            <a:ext cx="6888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82296" indent="0">
              <a:buNone/>
            </a:pPr>
            <a:endParaRPr lang="en-US" smtClean="0">
              <a:latin typeface="Aliberri"/>
            </a:endParaRPr>
          </a:p>
          <a:p>
            <a:pPr marL="82296" indent="0">
              <a:buNone/>
            </a:pPr>
            <a:r>
              <a:rPr lang="en-US" smtClean="0">
                <a:solidFill>
                  <a:srgbClr val="0070C0"/>
                </a:solidFill>
                <a:latin typeface="Aliberri"/>
              </a:rPr>
              <a:t>2. Cho bệnh nhân phù phồi cấp thở oxy qua mặt nạ bao nhiêu lít/ phút?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3 – 4 lít/ phút</a:t>
            </a:r>
          </a:p>
          <a:p>
            <a:pPr marL="596646" indent="-514350">
              <a:buAutoNum type="alphaUcPeriod"/>
            </a:pPr>
            <a:r>
              <a:rPr lang="en-US">
                <a:latin typeface="Aliberri"/>
              </a:rPr>
              <a:t>5</a:t>
            </a:r>
            <a:r>
              <a:rPr lang="en-US" smtClean="0">
                <a:latin typeface="Aliberri"/>
              </a:rPr>
              <a:t> – 6 lít/ phút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7- 8 lít/ phút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8 – 10 lít/ phút</a:t>
            </a:r>
            <a:endParaRPr lang="en-US">
              <a:latin typeface="Aliber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3200400"/>
            <a:ext cx="688521" cy="6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82296" indent="0">
              <a:buNone/>
            </a:pPr>
            <a:endParaRPr lang="en-US" smtClean="0">
              <a:latin typeface="Aliberri"/>
            </a:endParaRPr>
          </a:p>
          <a:p>
            <a:pPr marL="82296" indent="0">
              <a:buNone/>
            </a:pPr>
            <a:r>
              <a:rPr lang="en-US" smtClean="0">
                <a:solidFill>
                  <a:srgbClr val="0070C0"/>
                </a:solidFill>
                <a:latin typeface="Aliberri"/>
              </a:rPr>
              <a:t>3. Triệu chứng lâm sàng thường gặp trên phù phổi cấp ?</a:t>
            </a:r>
          </a:p>
          <a:p>
            <a:pPr marL="82296" indent="0">
              <a:buNone/>
            </a:pPr>
            <a:endParaRPr lang="en-US" smtClean="0">
              <a:latin typeface="Aliberri"/>
            </a:endParaRP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Ho khạc nhiều bọt màu hồng, mạch </a:t>
            </a:r>
            <a:r>
              <a:rPr lang="en-US">
                <a:latin typeface="Aliberri"/>
              </a:rPr>
              <a:t>chậm, nhỏ, </a:t>
            </a:r>
            <a:r>
              <a:rPr lang="en-US">
                <a:latin typeface="Aliberri"/>
              </a:rPr>
              <a:t>H.A </a:t>
            </a:r>
            <a:r>
              <a:rPr lang="en-US" smtClean="0">
                <a:latin typeface="Aliberri"/>
              </a:rPr>
              <a:t>giảm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Ho khạc nhiều </a:t>
            </a:r>
            <a:r>
              <a:rPr lang="en-US">
                <a:latin typeface="Aliberri"/>
              </a:rPr>
              <a:t>bọt </a:t>
            </a:r>
            <a:r>
              <a:rPr lang="en-US">
                <a:latin typeface="Aliberri"/>
              </a:rPr>
              <a:t>màu </a:t>
            </a:r>
            <a:r>
              <a:rPr lang="en-US" smtClean="0">
                <a:latin typeface="Aliberri"/>
              </a:rPr>
              <a:t>hồng, mạch nhanh, nhỏ, H.A giảm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Khó thở đột ngột,  mạch chậm, nhỏ, H.A giảm</a:t>
            </a:r>
          </a:p>
          <a:p>
            <a:pPr marL="596646" indent="-514350">
              <a:buAutoNum type="alphaUcPeriod"/>
            </a:pPr>
            <a:r>
              <a:rPr lang="en-US" smtClean="0">
                <a:latin typeface="Aliberri"/>
              </a:rPr>
              <a:t>Khó thở đột ngột, mạch nhanh, nhỏ, H.A tăng</a:t>
            </a:r>
          </a:p>
          <a:p>
            <a:pPr marL="596646" indent="-514350">
              <a:buAutoNum type="alphaUcPeriod"/>
            </a:pPr>
            <a:endParaRPr lang="en-US" smtClean="0">
              <a:latin typeface="Aliberri"/>
            </a:endParaRPr>
          </a:p>
          <a:p>
            <a:pPr marL="596646" indent="-514350">
              <a:buAutoNum type="alphaUcPeriod"/>
            </a:pPr>
            <a:endParaRPr lang="en-US" smtClean="0">
              <a:latin typeface="Aliberri"/>
            </a:endParaRPr>
          </a:p>
          <a:p>
            <a:pPr marL="596646" indent="-514350">
              <a:buAutoNum type="alphaUcPeriod"/>
            </a:pPr>
            <a:endParaRPr lang="en-US" smtClean="0">
              <a:latin typeface="Aliberri"/>
            </a:endParaRPr>
          </a:p>
          <a:p>
            <a:pPr marL="596646" indent="-514350">
              <a:buAutoNum type="alphaUcPeriod"/>
            </a:pPr>
            <a:endParaRPr lang="en-US" smtClean="0">
              <a:latin typeface="Aliberri"/>
            </a:endParaRPr>
          </a:p>
          <a:p>
            <a:pPr marL="596646" indent="-514350">
              <a:buAutoNum type="alphaUcPeriod"/>
            </a:pPr>
            <a:endParaRPr lang="en-US">
              <a:latin typeface="Aliber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53578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liberri"/>
              </a:rPr>
              <a:t>THành viên nhóm</a:t>
            </a:r>
            <a:endParaRPr lang="en-US" sz="3200">
              <a:latin typeface="Aliber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smtClean="0">
                <a:latin typeface="Aliberri"/>
                <a:cs typeface="Times New Roman" pitchFamily="18" charset="0"/>
              </a:rPr>
              <a:t>1. Nguyễn Thị Thu Thảo	    5. Võ Thị Hạnh</a:t>
            </a:r>
          </a:p>
          <a:p>
            <a:pPr marL="0" indent="0"/>
            <a:r>
              <a:rPr lang="en-US" sz="2800" smtClean="0">
                <a:latin typeface="Aliberri"/>
                <a:cs typeface="Times New Roman" pitchFamily="18" charset="0"/>
              </a:rPr>
              <a:t>2. Nguyễn Thị Bích Ph</a:t>
            </a:r>
            <a:r>
              <a:rPr lang="vi-VN" sz="2800" smtClean="0">
                <a:latin typeface="Aliberri"/>
                <a:cs typeface="Times New Roman" pitchFamily="18" charset="0"/>
              </a:rPr>
              <a:t>ươn</a:t>
            </a:r>
            <a:r>
              <a:rPr lang="en-US" sz="2800" smtClean="0">
                <a:latin typeface="Aliberri"/>
                <a:cs typeface="Times New Roman" pitchFamily="18" charset="0"/>
              </a:rPr>
              <a:t>g   6. Võ Thị Hồng Nhung</a:t>
            </a:r>
          </a:p>
          <a:p>
            <a:pPr marL="0" indent="0"/>
            <a:r>
              <a:rPr lang="en-US" sz="2800" smtClean="0">
                <a:latin typeface="Aliberri"/>
                <a:cs typeface="Times New Roman" pitchFamily="18" charset="0"/>
              </a:rPr>
              <a:t>3. Phan Kiều Lam Ph</a:t>
            </a:r>
            <a:r>
              <a:rPr lang="vi-VN" sz="2800" smtClean="0">
                <a:latin typeface="Aliberri"/>
                <a:cs typeface="Times New Roman" pitchFamily="18" charset="0"/>
              </a:rPr>
              <a:t>ươn</a:t>
            </a:r>
            <a:r>
              <a:rPr lang="en-US" sz="2800" smtClean="0">
                <a:latin typeface="Aliberri"/>
                <a:cs typeface="Times New Roman" pitchFamily="18" charset="0"/>
              </a:rPr>
              <a:t>g     7. Trần Thị Mai Ph</a:t>
            </a:r>
            <a:r>
              <a:rPr lang="vi-VN" sz="2800" smtClean="0">
                <a:latin typeface="Aliberri"/>
                <a:cs typeface="Times New Roman" pitchFamily="18" charset="0"/>
              </a:rPr>
              <a:t>ươn</a:t>
            </a:r>
            <a:r>
              <a:rPr lang="en-US" sz="2800" smtClean="0">
                <a:latin typeface="Aliberri"/>
                <a:cs typeface="Times New Roman" pitchFamily="18" charset="0"/>
              </a:rPr>
              <a:t>g</a:t>
            </a:r>
          </a:p>
          <a:p>
            <a:pPr marL="0" indent="0"/>
            <a:r>
              <a:rPr lang="en-US" sz="2800" smtClean="0">
                <a:latin typeface="Aliberri"/>
                <a:cs typeface="Times New Roman" pitchFamily="18" charset="0"/>
              </a:rPr>
              <a:t>4. Nguyễn Thị Ph</a:t>
            </a:r>
            <a:r>
              <a:rPr lang="vi-VN" sz="2800" smtClean="0">
                <a:latin typeface="Aliberri"/>
                <a:cs typeface="Times New Roman" pitchFamily="18" charset="0"/>
              </a:rPr>
              <a:t>ượng</a:t>
            </a:r>
            <a:r>
              <a:rPr lang="en-US" sz="2800" smtClean="0">
                <a:latin typeface="Aliberri"/>
                <a:cs typeface="Times New Roman" pitchFamily="18" charset="0"/>
              </a:rPr>
              <a:t>	    8. Cao Hà Trang</a:t>
            </a:r>
          </a:p>
          <a:p>
            <a:pPr marL="0" indent="0"/>
            <a:r>
              <a:rPr lang="en-US" sz="2800" smtClean="0">
                <a:latin typeface="Aliberri"/>
                <a:cs typeface="Times New Roman" pitchFamily="18" charset="0"/>
              </a:rPr>
              <a:t>				             9. Phạm Thị Thùy Trang</a:t>
            </a:r>
          </a:p>
          <a:p>
            <a:pPr marL="0" indent="0"/>
            <a:endParaRPr lang="en-US" sz="2800">
              <a:latin typeface="Aliber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SỐC PHẢN VỆ\ContentMarketing1-ID5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164" y="22098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Aliberri"/>
                <a:cs typeface="Arabic Typesetting" pitchFamily="66" charset="-78"/>
              </a:rPr>
              <a:t>PHÙ PHỔI CẤP</a:t>
            </a:r>
            <a:endParaRPr lang="en-US" sz="5400">
              <a:latin typeface="Aliberri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8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latin typeface="Aliberri"/>
              </a:rPr>
              <a:t>Nội dung</a:t>
            </a:r>
            <a:endParaRPr lang="en-US" sz="3200" b="1" smtClean="0">
              <a:solidFill>
                <a:schemeClr val="accent1"/>
              </a:solidFill>
              <a:latin typeface="Aliberri"/>
            </a:endParaRP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152151" y="953873"/>
            <a:ext cx="5345538" cy="529059"/>
            <a:chOff x="1966" y="1793"/>
            <a:chExt cx="4447" cy="467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gray">
            <a:xfrm>
              <a:off x="1966" y="1793"/>
              <a:ext cx="4447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gray">
            <a:xfrm>
              <a:off x="2316" y="1846"/>
              <a:ext cx="331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sz="2600" smtClean="0">
                <a:latin typeface="Aliberri"/>
              </a:endParaRPr>
            </a:p>
          </p:txBody>
        </p:sp>
      </p:grp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304801" y="1828800"/>
            <a:ext cx="4460757" cy="739775"/>
            <a:chOff x="1728" y="2478"/>
            <a:chExt cx="4560" cy="653"/>
          </a:xfrm>
        </p:grpSpPr>
        <p:sp>
          <p:nvSpPr>
            <p:cNvPr id="11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12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13" name="Text Box 69"/>
            <p:cNvSpPr txBox="1">
              <a:spLocks noChangeArrowheads="1"/>
            </p:cNvSpPr>
            <p:nvPr/>
          </p:nvSpPr>
          <p:spPr bwMode="gray">
            <a:xfrm>
              <a:off x="2316" y="2644"/>
              <a:ext cx="331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 b="1" smtClean="0">
                  <a:solidFill>
                    <a:srgbClr val="FFFFFF"/>
                  </a:solidFill>
                  <a:latin typeface="Aliberri"/>
                </a:rPr>
                <a:t>Định Nghĩa</a:t>
              </a:r>
              <a:endParaRPr lang="en-US" sz="2600" b="1">
                <a:solidFill>
                  <a:srgbClr val="FFFFFF"/>
                </a:solidFill>
                <a:latin typeface="Aliberri"/>
              </a:endParaRPr>
            </a:p>
          </p:txBody>
        </p:sp>
        <p:sp>
          <p:nvSpPr>
            <p:cNvPr id="14" name="Text Box 82"/>
            <p:cNvSpPr txBox="1">
              <a:spLocks noChangeArrowheads="1"/>
            </p:cNvSpPr>
            <p:nvPr/>
          </p:nvSpPr>
          <p:spPr bwMode="gray">
            <a:xfrm>
              <a:off x="1883" y="2620"/>
              <a:ext cx="331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 smtClean="0">
                  <a:solidFill>
                    <a:srgbClr val="FFFFFF"/>
                  </a:solidFill>
                  <a:latin typeface="Aliberri"/>
                </a:rPr>
                <a:t>1</a:t>
              </a:r>
              <a:endParaRPr lang="en-US" sz="2600">
                <a:solidFill>
                  <a:srgbClr val="FFFFFF"/>
                </a:solidFill>
                <a:latin typeface="Aliberri"/>
              </a:endParaRP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568442" y="2613025"/>
            <a:ext cx="4308358" cy="739775"/>
            <a:chOff x="1728" y="3276"/>
            <a:chExt cx="4560" cy="653"/>
          </a:xfrm>
        </p:grpSpPr>
        <p:sp>
          <p:nvSpPr>
            <p:cNvPr id="16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17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18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31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 b="1" smtClean="0">
                  <a:solidFill>
                    <a:srgbClr val="FFFFFF"/>
                  </a:solidFill>
                  <a:latin typeface="Aliberri"/>
                </a:rPr>
                <a:t>      Nguyên Nhân</a:t>
              </a:r>
              <a:endParaRPr lang="en-US" sz="2600" b="1">
                <a:solidFill>
                  <a:srgbClr val="FFFFFF"/>
                </a:solidFill>
                <a:latin typeface="Aliberri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gray">
            <a:xfrm>
              <a:off x="1877" y="3408"/>
              <a:ext cx="343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 smtClean="0">
                  <a:solidFill>
                    <a:srgbClr val="FFFFFF"/>
                  </a:solidFill>
                  <a:latin typeface="Aliberri"/>
                </a:rPr>
                <a:t>2</a:t>
              </a:r>
              <a:endParaRPr lang="en-US" sz="2600">
                <a:solidFill>
                  <a:srgbClr val="FFFFFF"/>
                </a:solidFill>
                <a:latin typeface="Aliberri"/>
              </a:endParaRPr>
            </a:p>
          </p:txBody>
        </p:sp>
      </p:grpSp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873242" y="3285283"/>
            <a:ext cx="4155958" cy="1058117"/>
            <a:chOff x="1728" y="4147"/>
            <a:chExt cx="4560" cy="932"/>
          </a:xfrm>
        </p:grpSpPr>
        <p:sp>
          <p:nvSpPr>
            <p:cNvPr id="21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22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23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310" cy="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600" b="1">
                  <a:solidFill>
                    <a:srgbClr val="FFFFFF"/>
                  </a:solidFill>
                  <a:latin typeface="Aliberri"/>
                </a:rPr>
                <a:t> </a:t>
              </a:r>
              <a:r>
                <a:rPr lang="en-US" sz="2600" b="1" smtClean="0">
                  <a:solidFill>
                    <a:srgbClr val="FFFFFF"/>
                  </a:solidFill>
                  <a:latin typeface="Aliberri"/>
                </a:rPr>
                <a:t>        Triệu Chứng Chứng</a:t>
              </a:r>
              <a:endParaRPr lang="en-US" sz="2600" b="1">
                <a:solidFill>
                  <a:srgbClr val="FFFFFF"/>
                </a:solidFill>
                <a:latin typeface="Aliberri"/>
              </a:endParaRPr>
            </a:p>
          </p:txBody>
        </p:sp>
        <p:sp>
          <p:nvSpPr>
            <p:cNvPr id="24" name="Text Box 84"/>
            <p:cNvSpPr txBox="1">
              <a:spLocks noChangeArrowheads="1"/>
            </p:cNvSpPr>
            <p:nvPr/>
          </p:nvSpPr>
          <p:spPr bwMode="gray">
            <a:xfrm>
              <a:off x="1871" y="4272"/>
              <a:ext cx="356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 smtClean="0">
                  <a:solidFill>
                    <a:srgbClr val="FFFFFF"/>
                  </a:solidFill>
                  <a:latin typeface="Aliberri"/>
                </a:rPr>
                <a:t>3</a:t>
              </a:r>
              <a:endParaRPr lang="en-US" sz="2600">
                <a:solidFill>
                  <a:srgbClr val="FFFFFF"/>
                </a:solidFill>
                <a:latin typeface="Aliberri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99597" y="953873"/>
            <a:ext cx="503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chemeClr val="tx1"/>
                </a:solidFill>
                <a:latin typeface="Aliberri"/>
              </a:rPr>
              <a:t>I. TỔNG QUAN BỆNH</a:t>
            </a:r>
            <a:r>
              <a:rPr lang="en-US" sz="2800" b="1" smtClean="0">
                <a:solidFill>
                  <a:schemeClr val="tx1"/>
                </a:solidFill>
                <a:latin typeface="Aliberri"/>
              </a:rPr>
              <a:t> HỌC</a:t>
            </a:r>
            <a:r>
              <a:rPr lang="vi-VN" sz="2800" b="1" smtClean="0">
                <a:solidFill>
                  <a:schemeClr val="tx1"/>
                </a:solidFill>
                <a:latin typeface="Aliberri"/>
              </a:rPr>
              <a:t> </a:t>
            </a:r>
            <a:endParaRPr lang="en-US" sz="2800" b="1" dirty="0">
              <a:solidFill>
                <a:schemeClr val="tx1"/>
              </a:solidFill>
              <a:latin typeface="Aliberri"/>
            </a:endParaRPr>
          </a:p>
        </p:txBody>
      </p:sp>
      <p:grpSp>
        <p:nvGrpSpPr>
          <p:cNvPr id="31" name="Group 87"/>
          <p:cNvGrpSpPr>
            <a:grpSpLocks/>
          </p:cNvGrpSpPr>
          <p:nvPr/>
        </p:nvGrpSpPr>
        <p:grpSpPr bwMode="auto">
          <a:xfrm>
            <a:off x="1161286" y="4060825"/>
            <a:ext cx="4020314" cy="739775"/>
            <a:chOff x="1728" y="2478"/>
            <a:chExt cx="4560" cy="653"/>
          </a:xfrm>
        </p:grpSpPr>
        <p:sp>
          <p:nvSpPr>
            <p:cNvPr id="32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r>
                <a:rPr lang="en-US" sz="2600" b="1">
                  <a:solidFill>
                    <a:schemeClr val="bg1"/>
                  </a:solidFill>
                  <a:latin typeface="Aliberri"/>
                </a:rPr>
                <a:t> </a:t>
              </a:r>
              <a:r>
                <a:rPr lang="en-US" sz="2600" b="1" smtClean="0">
                  <a:solidFill>
                    <a:schemeClr val="bg1"/>
                  </a:solidFill>
                  <a:latin typeface="Aliberri"/>
                </a:rPr>
                <a:t>       Chuẩn Đoán</a:t>
              </a:r>
              <a:endParaRPr lang="en-US" sz="2600" b="1">
                <a:solidFill>
                  <a:schemeClr val="bg1"/>
                </a:solidFill>
                <a:latin typeface="Aliberri"/>
              </a:endParaRPr>
            </a:p>
          </p:txBody>
        </p:sp>
        <p:sp>
          <p:nvSpPr>
            <p:cNvPr id="33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35" name="Text Box 82"/>
            <p:cNvSpPr txBox="1">
              <a:spLocks noChangeArrowheads="1"/>
            </p:cNvSpPr>
            <p:nvPr/>
          </p:nvSpPr>
          <p:spPr bwMode="gray">
            <a:xfrm>
              <a:off x="1865" y="2620"/>
              <a:ext cx="368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>
                  <a:solidFill>
                    <a:srgbClr val="FFFFFF"/>
                  </a:solidFill>
                  <a:latin typeface="Aliberri"/>
                </a:rPr>
                <a:t>4</a:t>
              </a:r>
            </a:p>
          </p:txBody>
        </p:sp>
      </p:grpSp>
      <p:grpSp>
        <p:nvGrpSpPr>
          <p:cNvPr id="36" name="Group 86"/>
          <p:cNvGrpSpPr>
            <a:grpSpLocks/>
          </p:cNvGrpSpPr>
          <p:nvPr/>
        </p:nvGrpSpPr>
        <p:grpSpPr bwMode="auto">
          <a:xfrm>
            <a:off x="1470619" y="4746625"/>
            <a:ext cx="3863381" cy="739775"/>
            <a:chOff x="1728" y="3276"/>
            <a:chExt cx="4560" cy="653"/>
          </a:xfrm>
        </p:grpSpPr>
        <p:sp>
          <p:nvSpPr>
            <p:cNvPr id="37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38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2600">
                <a:solidFill>
                  <a:srgbClr val="000066"/>
                </a:solidFill>
                <a:latin typeface="Aliberri"/>
              </a:endParaRPr>
            </a:p>
          </p:txBody>
        </p:sp>
        <p:sp>
          <p:nvSpPr>
            <p:cNvPr id="39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31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600" b="1" smtClean="0">
                  <a:solidFill>
                    <a:srgbClr val="FFFFFF"/>
                  </a:solidFill>
                  <a:latin typeface="Aliberri"/>
                </a:rPr>
                <a:t>          Điều Trị</a:t>
              </a:r>
              <a:endParaRPr lang="en-US" sz="2600" b="1">
                <a:solidFill>
                  <a:srgbClr val="FFFFFF"/>
                </a:solidFill>
                <a:latin typeface="Aliberri"/>
              </a:endParaRPr>
            </a:p>
          </p:txBody>
        </p:sp>
        <p:sp>
          <p:nvSpPr>
            <p:cNvPr id="40" name="Text Box 83"/>
            <p:cNvSpPr txBox="1">
              <a:spLocks noChangeArrowheads="1"/>
            </p:cNvSpPr>
            <p:nvPr/>
          </p:nvSpPr>
          <p:spPr bwMode="gray">
            <a:xfrm>
              <a:off x="1858" y="3408"/>
              <a:ext cx="383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600">
                  <a:solidFill>
                    <a:srgbClr val="FFFFFF"/>
                  </a:solidFill>
                  <a:latin typeface="Aliberri"/>
                </a:rPr>
                <a:t>5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52400" y="6019800"/>
            <a:ext cx="5345289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600" b="1" dirty="0" smtClean="0">
                <a:solidFill>
                  <a:schemeClr val="tx1"/>
                </a:solidFill>
                <a:latin typeface="Aliberri"/>
              </a:rPr>
              <a:t>II. PHẦN CHĂM SÓC</a:t>
            </a:r>
            <a:endParaRPr lang="en-US" sz="2600" b="1" dirty="0">
              <a:solidFill>
                <a:schemeClr val="tx1"/>
              </a:solidFill>
              <a:latin typeface="Aliberri"/>
            </a:endParaRPr>
          </a:p>
        </p:txBody>
      </p:sp>
    </p:spTree>
    <p:extLst>
      <p:ext uri="{BB962C8B-B14F-4D97-AF65-F5344CB8AC3E}">
        <p14:creationId xmlns:p14="http://schemas.microsoft.com/office/powerpoint/2010/main" val="22014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563" y="76200"/>
            <a:ext cx="9047018" cy="83820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liberri"/>
              </a:rPr>
              <a:t>1. ĐỊNH NGHĨA</a:t>
            </a:r>
            <a:endParaRPr lang="en-US" sz="3200" b="1">
              <a:solidFill>
                <a:srgbClr val="0070C0"/>
              </a:solidFill>
              <a:latin typeface="Aliber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312420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vi-VN" sz="2800" b="0" smtClean="0">
                <a:solidFill>
                  <a:srgbClr val="CC00CC"/>
                </a:solidFill>
                <a:latin typeface="Aliberri"/>
              </a:rPr>
              <a:t>Phù </a:t>
            </a:r>
            <a:r>
              <a:rPr lang="vi-VN" sz="2800" b="0">
                <a:solidFill>
                  <a:srgbClr val="CC00CC"/>
                </a:solidFill>
                <a:latin typeface="Aliberri"/>
              </a:rPr>
              <a:t>phổi cấp </a:t>
            </a:r>
            <a:r>
              <a:rPr lang="vi-VN" sz="2800" b="0">
                <a:solidFill>
                  <a:srgbClr val="CC00CC"/>
                </a:solidFill>
                <a:latin typeface="Aliberri"/>
              </a:rPr>
              <a:t>(</a:t>
            </a:r>
            <a:r>
              <a:rPr lang="vi-VN" sz="2800" b="0" smtClean="0">
                <a:solidFill>
                  <a:srgbClr val="CC00CC"/>
                </a:solidFill>
                <a:latin typeface="Aliberri"/>
              </a:rPr>
              <a:t>PPC)</a:t>
            </a:r>
            <a:r>
              <a:rPr lang="en-US" sz="2800" b="0" smtClean="0">
                <a:solidFill>
                  <a:srgbClr val="CC00CC"/>
                </a:solidFill>
                <a:latin typeface="Aliberri"/>
              </a:rPr>
              <a:t>:</a:t>
            </a:r>
            <a:r>
              <a:rPr lang="en-US" sz="2800"/>
              <a:t> </a:t>
            </a:r>
            <a:r>
              <a:rPr lang="vi-VN" sz="2800" smtClean="0"/>
              <a:t>là </a:t>
            </a:r>
            <a:r>
              <a:rPr lang="vi-VN" sz="2800"/>
              <a:t>hiện tượng tăng thoát dịch từ mạch phổi vào khoảng kẽ và </a:t>
            </a:r>
            <a:r>
              <a:rPr lang="vi-VN" sz="2800"/>
              <a:t>phế </a:t>
            </a:r>
            <a:r>
              <a:rPr lang="vi-VN" sz="2800" smtClean="0"/>
              <a:t>nang</a:t>
            </a:r>
            <a:r>
              <a:rPr lang="en-US" sz="2800" smtClean="0"/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smtClean="0"/>
              <a:t>Tử </a:t>
            </a:r>
            <a:r>
              <a:rPr lang="en-US" sz="2800"/>
              <a:t>vong: 15-20%</a:t>
            </a:r>
            <a:endParaRPr lang="en-US" sz="2800">
              <a:solidFill>
                <a:schemeClr val="tx1"/>
              </a:solidFill>
              <a:latin typeface="Aliberri"/>
            </a:endParaRPr>
          </a:p>
        </p:txBody>
      </p:sp>
      <p:pic>
        <p:nvPicPr>
          <p:cNvPr id="1026" name="Picture 2" descr="Kết quả hình ảnh cho phù phổi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900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C00CC"/>
                </a:solidFill>
                <a:latin typeface="Aliberri"/>
              </a:rPr>
              <a:t>2. NGUYÊN NHÂN</a:t>
            </a:r>
            <a:endParaRPr lang="en-US" sz="3200">
              <a:solidFill>
                <a:srgbClr val="CC00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78055"/>
              </p:ext>
            </p:extLst>
          </p:nvPr>
        </p:nvGraphicFramePr>
        <p:xfrm>
          <a:off x="0" y="1143000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638800">
                <a:tc>
                  <a:txBody>
                    <a:bodyPr/>
                    <a:lstStyle/>
                    <a:p>
                      <a:pPr marL="82296" indent="0" algn="just">
                        <a:buNone/>
                      </a:pP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Aliberri"/>
                        </a:rPr>
                        <a:t>PPC huyết động </a:t>
                      </a:r>
                      <a:endParaRPr lang="en-US" sz="2800" b="1" i="1" smtClean="0">
                        <a:solidFill>
                          <a:schemeClr val="tx1"/>
                        </a:solidFill>
                        <a:latin typeface="Aliberri"/>
                      </a:endParaRP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bệnh tim thiếu máu cục bộ có hoặc không có </a:t>
                      </a:r>
                      <a:r>
                        <a:rPr lang="en-US" sz="2800" b="0" smtClean="0">
                          <a:latin typeface="Aliberri"/>
                        </a:rPr>
                        <a:t>nhồi</a:t>
                      </a:r>
                      <a:r>
                        <a:rPr lang="en-US" sz="2800" b="0" baseline="0" smtClean="0">
                          <a:latin typeface="Aliberri"/>
                        </a:rPr>
                        <a:t> máu cơ tim.</a:t>
                      </a:r>
                      <a:endParaRPr lang="en-US" sz="2800" b="0" smtClean="0">
                        <a:latin typeface="Aliberri"/>
                      </a:endParaRP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• </a:t>
                      </a:r>
                      <a:r>
                        <a:rPr lang="en-US" sz="2800" b="0" smtClean="0">
                          <a:latin typeface="Aliberri"/>
                        </a:rPr>
                        <a:t>Đ</a:t>
                      </a:r>
                      <a:r>
                        <a:rPr lang="vi-VN" sz="2800" b="0" smtClean="0">
                          <a:latin typeface="Aliberri"/>
                        </a:rPr>
                        <a:t>ợt cấp suy tim tâm thu, suy tim tâm trương, và rối loạn chức năng van </a:t>
                      </a:r>
                      <a:r>
                        <a:rPr lang="en-US" sz="2800" b="0" smtClean="0">
                          <a:latin typeface="Aliberri"/>
                        </a:rPr>
                        <a:t>hai</a:t>
                      </a:r>
                      <a:r>
                        <a:rPr lang="en-US" sz="2800" b="0" baseline="0" smtClean="0">
                          <a:latin typeface="Aliberri"/>
                        </a:rPr>
                        <a:t> lá</a:t>
                      </a:r>
                      <a:r>
                        <a:rPr lang="vi-VN" sz="2800" b="0" smtClean="0">
                          <a:latin typeface="Aliberri"/>
                        </a:rPr>
                        <a:t>, van ĐMC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• </a:t>
                      </a:r>
                      <a:r>
                        <a:rPr lang="en-US" sz="2800" b="0" smtClean="0">
                          <a:latin typeface="Aliberri"/>
                        </a:rPr>
                        <a:t>K</a:t>
                      </a:r>
                      <a:r>
                        <a:rPr lang="vi-VN" sz="2800" b="0" smtClean="0">
                          <a:latin typeface="Aliberri"/>
                        </a:rPr>
                        <a:t>hó thở kịch phát ban đêm hoặc khó thở khi nằm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</a:p>
                    <a:p>
                      <a:pPr algn="just"/>
                      <a:endParaRPr lang="en-US" sz="2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296" indent="0" algn="just">
                        <a:buNone/>
                      </a:pP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Aliberri"/>
                        </a:rPr>
                        <a:t>PPC tổn thương </a:t>
                      </a:r>
                      <a:endParaRPr lang="en-US" sz="2800" b="1" i="1" smtClean="0">
                        <a:solidFill>
                          <a:schemeClr val="tx1"/>
                        </a:solidFill>
                        <a:latin typeface="Aliberri"/>
                      </a:endParaRP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•</a:t>
                      </a:r>
                      <a:r>
                        <a:rPr lang="en-US" sz="2800" b="0" smtClean="0">
                          <a:latin typeface="Aliberri"/>
                        </a:rPr>
                        <a:t> V</a:t>
                      </a:r>
                      <a:r>
                        <a:rPr lang="vi-VN" sz="2800" b="0" smtClean="0">
                          <a:latin typeface="Aliberri"/>
                        </a:rPr>
                        <a:t>iêm phổi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  <a:r>
                        <a:rPr lang="vi-VN" sz="2800" b="0" smtClean="0">
                          <a:latin typeface="Aliberri"/>
                        </a:rPr>
                        <a:t> </a:t>
                      </a:r>
                      <a:endParaRPr lang="en-US" sz="2800" b="0" smtClean="0">
                        <a:latin typeface="Aliberri"/>
                      </a:endParaRP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•</a:t>
                      </a:r>
                      <a:r>
                        <a:rPr lang="en-US" sz="2800" b="0" smtClean="0">
                          <a:latin typeface="Aliberri"/>
                        </a:rPr>
                        <a:t> N</a:t>
                      </a:r>
                      <a:r>
                        <a:rPr lang="vi-VN" sz="2800" b="0" smtClean="0">
                          <a:latin typeface="Aliberri"/>
                        </a:rPr>
                        <a:t>hiễm khuẩn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  <a:r>
                        <a:rPr lang="vi-VN" sz="2800" b="0" smtClean="0">
                          <a:latin typeface="Aliberri"/>
                        </a:rPr>
                        <a:t> </a:t>
                      </a:r>
                      <a:endParaRPr lang="en-US" sz="2800" b="0" smtClean="0">
                        <a:latin typeface="Aliberri"/>
                      </a:endParaRP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•</a:t>
                      </a:r>
                      <a:r>
                        <a:rPr lang="en-US" sz="2800" b="0" smtClean="0">
                          <a:latin typeface="Aliberri"/>
                        </a:rPr>
                        <a:t> V</a:t>
                      </a:r>
                      <a:r>
                        <a:rPr lang="vi-VN" sz="2800" b="0" smtClean="0">
                          <a:latin typeface="Aliberri"/>
                        </a:rPr>
                        <a:t>iêm phổi do hít dịch dạ dày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</a:p>
                    <a:p>
                      <a:pPr marL="82296" indent="0" algn="just">
                        <a:buNone/>
                      </a:pPr>
                      <a:r>
                        <a:rPr lang="vi-VN" sz="2800" b="0" smtClean="0">
                          <a:latin typeface="Aliberri"/>
                        </a:rPr>
                        <a:t>•</a:t>
                      </a:r>
                      <a:r>
                        <a:rPr lang="en-US" sz="2800" b="0" smtClean="0">
                          <a:latin typeface="Aliberri"/>
                        </a:rPr>
                        <a:t> C</a:t>
                      </a:r>
                      <a:r>
                        <a:rPr lang="vi-VN" sz="2800" b="0" smtClean="0">
                          <a:latin typeface="Aliberri"/>
                        </a:rPr>
                        <a:t>hấn thương lớn phải truyền nhiều máu</a:t>
                      </a:r>
                      <a:r>
                        <a:rPr lang="en-US" sz="2800" b="0" smtClean="0">
                          <a:latin typeface="Aliberri"/>
                        </a:rPr>
                        <a:t>.</a:t>
                      </a:r>
                      <a:endParaRPr lang="en-US" sz="2800" b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927"/>
            <a:ext cx="8705088" cy="755073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liberri"/>
              </a:rPr>
              <a:t>3. TRIỆU CHỨNG LÂM SÀNG</a:t>
            </a:r>
            <a:endParaRPr 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52400" y="838200"/>
            <a:ext cx="9677400" cy="4114800"/>
          </a:xfrm>
        </p:spPr>
        <p:txBody>
          <a:bodyPr>
            <a:noAutofit/>
          </a:bodyPr>
          <a:lstStyle/>
          <a:p>
            <a:pPr marL="82296" indent="0" fontAlgn="t">
              <a:buNone/>
            </a:pPr>
            <a:r>
              <a:rPr lang="en-US" sz="2800" smtClean="0">
                <a:latin typeface="Aliberri"/>
              </a:rPr>
              <a:t>-</a:t>
            </a:r>
            <a:r>
              <a:rPr lang="vi-VN" sz="2800" smtClean="0">
                <a:latin typeface="Aliberri"/>
              </a:rPr>
              <a:t>Khó </a:t>
            </a:r>
            <a:r>
              <a:rPr lang="vi-VN" sz="2800">
                <a:latin typeface="Aliberri"/>
              </a:rPr>
              <a:t>thở</a:t>
            </a:r>
            <a:r>
              <a:rPr lang="vi-VN" sz="2800">
                <a:latin typeface="Aliberri"/>
              </a:rPr>
              <a:t> </a:t>
            </a:r>
            <a:r>
              <a:rPr lang="vi-VN" sz="2800" smtClean="0">
                <a:latin typeface="Aliberri"/>
              </a:rPr>
              <a:t>đột </a:t>
            </a:r>
            <a:r>
              <a:rPr lang="vi-VN" sz="2800">
                <a:latin typeface="Aliberri"/>
              </a:rPr>
              <a:t>ngột, </a:t>
            </a:r>
            <a:r>
              <a:rPr lang="vi-VN" sz="2800">
                <a:latin typeface="Aliberri"/>
              </a:rPr>
              <a:t>dữ </a:t>
            </a:r>
            <a:r>
              <a:rPr lang="vi-VN" sz="2800" smtClean="0">
                <a:latin typeface="Aliberri"/>
              </a:rPr>
              <a:t>đội,</a:t>
            </a:r>
            <a:r>
              <a:rPr lang="en-US" sz="2800" smtClean="0">
                <a:latin typeface="Aliberri"/>
              </a:rPr>
              <a:t> </a:t>
            </a:r>
            <a:r>
              <a:rPr lang="vi-VN" sz="2800" smtClean="0">
                <a:latin typeface="Aliberri"/>
              </a:rPr>
              <a:t>nhịp </a:t>
            </a:r>
            <a:r>
              <a:rPr lang="vi-VN" sz="2800">
                <a:latin typeface="Aliberri"/>
              </a:rPr>
              <a:t>thở nhanh </a:t>
            </a:r>
            <a:r>
              <a:rPr lang="vi-VN" sz="2800">
                <a:latin typeface="Aliberri"/>
              </a:rPr>
              <a:t>nông </a:t>
            </a:r>
            <a:r>
              <a:rPr lang="vi-VN" sz="2800" smtClean="0">
                <a:latin typeface="Aliberri"/>
              </a:rPr>
              <a:t>40</a:t>
            </a:r>
            <a:r>
              <a:rPr lang="en-US" sz="2800">
                <a:latin typeface="Aliberri"/>
              </a:rPr>
              <a:t>-</a:t>
            </a:r>
            <a:r>
              <a:rPr lang="vi-VN" sz="2800" smtClean="0">
                <a:latin typeface="Aliberri"/>
              </a:rPr>
              <a:t>60 l/p</a:t>
            </a:r>
            <a:r>
              <a:rPr lang="en-US" sz="2800" smtClean="0">
                <a:latin typeface="Aliberri"/>
              </a:rPr>
              <a:t>.</a:t>
            </a:r>
          </a:p>
          <a:p>
            <a:pPr marL="82296" indent="0" fontAlgn="t">
              <a:buNone/>
            </a:pPr>
            <a:r>
              <a:rPr lang="en-US" sz="2800">
                <a:latin typeface="Aliberri"/>
              </a:rPr>
              <a:t>-</a:t>
            </a:r>
            <a:r>
              <a:rPr lang="vi-VN" sz="2800" smtClean="0">
                <a:latin typeface="Aliberri"/>
              </a:rPr>
              <a:t>Trạng </a:t>
            </a:r>
            <a:r>
              <a:rPr lang="vi-VN" sz="2800">
                <a:latin typeface="Aliberri"/>
              </a:rPr>
              <a:t>thái vật vã hoảng hốt, mặt tái nhợt, môi và các đầu chi tím, vã mồ hôi lạnh.</a:t>
            </a:r>
            <a:endParaRPr lang="en-US" sz="2800">
              <a:latin typeface="Aliberri"/>
            </a:endParaRPr>
          </a:p>
          <a:p>
            <a:pPr marL="82296" indent="0" fontAlgn="t">
              <a:buNone/>
            </a:pPr>
            <a:r>
              <a:rPr lang="en-US" sz="2800">
                <a:latin typeface="Aliberri"/>
              </a:rPr>
              <a:t>-</a:t>
            </a:r>
            <a:r>
              <a:rPr lang="vi-VN" sz="2800" smtClean="0">
                <a:latin typeface="Aliberri"/>
              </a:rPr>
              <a:t> </a:t>
            </a:r>
            <a:r>
              <a:rPr lang="en-US" sz="2800">
                <a:latin typeface="Aliberri"/>
              </a:rPr>
              <a:t>H</a:t>
            </a:r>
            <a:r>
              <a:rPr lang="vi-VN" sz="2800" smtClean="0">
                <a:latin typeface="Aliberri"/>
              </a:rPr>
              <a:t>o </a:t>
            </a:r>
            <a:r>
              <a:rPr lang="vi-VN" sz="2800">
                <a:latin typeface="Aliberri"/>
              </a:rPr>
              <a:t>khạc nhiều bọt </a:t>
            </a:r>
            <a:r>
              <a:rPr lang="vi-VN" sz="2800">
                <a:latin typeface="Aliberri"/>
              </a:rPr>
              <a:t>màu </a:t>
            </a:r>
            <a:r>
              <a:rPr lang="vi-VN" sz="2800" smtClean="0">
                <a:latin typeface="Aliberri"/>
              </a:rPr>
              <a:t>hồng</a:t>
            </a:r>
            <a:r>
              <a:rPr lang="en-US" sz="2800">
                <a:latin typeface="Aliberri"/>
              </a:rPr>
              <a:t>.</a:t>
            </a:r>
            <a:endParaRPr lang="en-US" sz="2800">
              <a:latin typeface="Aliberri"/>
            </a:endParaRPr>
          </a:p>
          <a:p>
            <a:pPr marL="82296" indent="0" fontAlgn="t">
              <a:buNone/>
            </a:pPr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Mạch nhanh</a:t>
            </a:r>
            <a:r>
              <a:rPr lang="en-US" sz="2800" smtClean="0">
                <a:latin typeface="Aliberri"/>
              </a:rPr>
              <a:t>,</a:t>
            </a:r>
            <a:r>
              <a:rPr lang="vi-VN" sz="2800" smtClean="0">
                <a:latin typeface="Aliberri"/>
              </a:rPr>
              <a:t> nh</a:t>
            </a:r>
            <a:r>
              <a:rPr lang="en-US" sz="2800" smtClean="0">
                <a:latin typeface="Aliberri"/>
              </a:rPr>
              <a:t>ỏ</a:t>
            </a:r>
            <a:r>
              <a:rPr lang="vi-VN" sz="2800" smtClean="0">
                <a:latin typeface="Aliberri"/>
              </a:rPr>
              <a:t>, </a:t>
            </a:r>
            <a:r>
              <a:rPr lang="en-US" sz="2800" smtClean="0">
                <a:latin typeface="Aliberri"/>
              </a:rPr>
              <a:t>H.A</a:t>
            </a:r>
            <a:r>
              <a:rPr lang="vi-VN" sz="2800" smtClean="0">
                <a:latin typeface="Aliberri"/>
              </a:rPr>
              <a:t> giảm</a:t>
            </a:r>
            <a:r>
              <a:rPr lang="en-US" sz="2800" smtClean="0">
                <a:latin typeface="Aliberri"/>
              </a:rPr>
              <a:t>. </a:t>
            </a:r>
          </a:p>
          <a:p>
            <a:pPr marL="82296" indent="0" fontAlgn="t">
              <a:buNone/>
            </a:pPr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Nghe phổi </a:t>
            </a:r>
            <a:r>
              <a:rPr lang="vi-VN" sz="2800">
                <a:latin typeface="Aliberri"/>
              </a:rPr>
              <a:t>ran rít, </a:t>
            </a:r>
            <a:r>
              <a:rPr lang="vi-VN" sz="2800">
                <a:latin typeface="Aliberri"/>
              </a:rPr>
              <a:t>ran </a:t>
            </a:r>
            <a:r>
              <a:rPr lang="vi-VN" sz="2800" smtClean="0">
                <a:latin typeface="Aliberri"/>
              </a:rPr>
              <a:t>ngáy</a:t>
            </a:r>
            <a:r>
              <a:rPr lang="en-US" sz="2800" smtClean="0">
                <a:latin typeface="Aliberri"/>
              </a:rPr>
              <a:t> </a:t>
            </a:r>
            <a:r>
              <a:rPr lang="vi-VN" sz="2800" smtClean="0">
                <a:latin typeface="Aliberri"/>
              </a:rPr>
              <a:t>tăng </a:t>
            </a:r>
            <a:r>
              <a:rPr lang="vi-VN" sz="2800">
                <a:latin typeface="Aliberri"/>
              </a:rPr>
              <a:t>dần lên khắp 2 trường phổi như “triều dâng”.</a:t>
            </a:r>
            <a:endParaRPr lang="en-US" sz="2800">
              <a:latin typeface="Aliberri"/>
            </a:endParaRPr>
          </a:p>
          <a:p>
            <a:endParaRPr lang="en-US" sz="2800">
              <a:latin typeface="Aliberri"/>
            </a:endParaRPr>
          </a:p>
        </p:txBody>
      </p:sp>
      <p:pic>
        <p:nvPicPr>
          <p:cNvPr id="13318" name="Picture 6" descr="Kết quả hình ảnh cho khó thở trong phù phổi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" y="4267200"/>
            <a:ext cx="31278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ết quả hình ảnh cho bệnh môi và các đầu chi tí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2672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Kết quả hình ảnh cho huyết áp giả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267200"/>
            <a:ext cx="2895599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phù phổi cấ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30145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liberri"/>
              </a:rPr>
              <a:t>4. CHUẨN ĐOÁN</a:t>
            </a:r>
            <a:endParaRPr lang="en-US" sz="3200" b="1">
              <a:solidFill>
                <a:srgbClr val="0070C0"/>
              </a:solidFill>
              <a:latin typeface="Aliber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782" y="457200"/>
            <a:ext cx="916478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mtClean="0">
                <a:solidFill>
                  <a:srgbClr val="CC00CC"/>
                </a:solidFill>
                <a:latin typeface="Aliberri"/>
              </a:rPr>
              <a:t>4.1 Lâm sàng:</a:t>
            </a:r>
          </a:p>
          <a:p>
            <a:r>
              <a:rPr lang="en-US" sz="2800" smtClean="0">
                <a:latin typeface="Aliberri"/>
              </a:rPr>
              <a:t>- X</a:t>
            </a:r>
            <a:r>
              <a:rPr lang="vi-VN" sz="2800" smtClean="0">
                <a:latin typeface="Aliberri"/>
              </a:rPr>
              <a:t>uất </a:t>
            </a:r>
            <a:r>
              <a:rPr lang="vi-VN" sz="2800">
                <a:latin typeface="Aliberri"/>
              </a:rPr>
              <a:t>hiện đột ngột, tiến triển nhanh, hay gặp về </a:t>
            </a:r>
            <a:r>
              <a:rPr lang="vi-VN" sz="2800">
                <a:latin typeface="Aliberri"/>
              </a:rPr>
              <a:t>đêm</a:t>
            </a:r>
            <a:r>
              <a:rPr lang="vi-VN" sz="2800" smtClean="0">
                <a:latin typeface="Aliberri"/>
              </a:rPr>
              <a:t>.</a:t>
            </a:r>
            <a:br>
              <a:rPr lang="vi-VN" sz="2800" smtClean="0">
                <a:latin typeface="Aliberri"/>
              </a:rPr>
            </a:br>
            <a:r>
              <a:rPr lang="vi-VN" sz="2800">
                <a:latin typeface="Aliberri"/>
              </a:rPr>
              <a:t>- Bệnh nhân lo lắng, hoảng hốt, vã </a:t>
            </a:r>
            <a:r>
              <a:rPr lang="vi-VN" sz="2800">
                <a:latin typeface="Aliberri"/>
              </a:rPr>
              <a:t>mồ </a:t>
            </a:r>
            <a:r>
              <a:rPr lang="vi-VN" sz="2800" smtClean="0">
                <a:latin typeface="Aliberri"/>
              </a:rPr>
              <a:t>hôi</a:t>
            </a:r>
            <a:r>
              <a:rPr lang="en-US" sz="2800" smtClean="0">
                <a:latin typeface="Aliberri"/>
              </a:rPr>
              <a:t>.</a:t>
            </a:r>
            <a:r>
              <a:rPr lang="en-US" sz="2800">
                <a:latin typeface="Aliberri"/>
              </a:rPr>
              <a:t> </a:t>
            </a:r>
            <a:r>
              <a:rPr lang="vi-VN" sz="2800" smtClean="0">
                <a:latin typeface="Aliberri"/>
              </a:rPr>
              <a:t>Khó thở, thở nhanh</a:t>
            </a:r>
            <a:r>
              <a:rPr lang="en-US" sz="2800" smtClean="0">
                <a:latin typeface="Aliberri"/>
              </a:rPr>
              <a:t>.</a:t>
            </a: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r>
              <a:rPr lang="vi-VN" sz="2800" smtClean="0">
                <a:latin typeface="Aliberri"/>
              </a:rPr>
              <a:t>- </a:t>
            </a:r>
            <a:r>
              <a:rPr lang="vi-VN" sz="2800">
                <a:latin typeface="Aliberri"/>
              </a:rPr>
              <a:t>Có thể khạc ra đờm </a:t>
            </a:r>
            <a:r>
              <a:rPr lang="vi-VN" sz="2800">
                <a:latin typeface="Aliberri"/>
              </a:rPr>
              <a:t>bọt </a:t>
            </a:r>
            <a:r>
              <a:rPr lang="vi-VN" sz="2800" smtClean="0">
                <a:latin typeface="Aliberri"/>
              </a:rPr>
              <a:t>hồng</a:t>
            </a:r>
            <a:r>
              <a:rPr lang="en-US" sz="2800" smtClean="0">
                <a:latin typeface="Aliberri"/>
              </a:rPr>
              <a:t>.</a:t>
            </a: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r>
              <a:rPr lang="vi-VN" sz="2800">
                <a:latin typeface="Aliberri"/>
              </a:rPr>
              <a:t>- Nghe phổi đầy ran ẩm cả hai phổi, bắt đầu ở hai đáy phổi, dâng </a:t>
            </a:r>
            <a:r>
              <a:rPr lang="vi-VN" sz="2800">
                <a:latin typeface="Aliberri"/>
              </a:rPr>
              <a:t>dần </a:t>
            </a:r>
            <a:r>
              <a:rPr lang="vi-VN" sz="2800" smtClean="0">
                <a:latin typeface="Aliberri"/>
              </a:rPr>
              <a:t>lê</a:t>
            </a:r>
            <a:r>
              <a:rPr lang="en-US" sz="2800" smtClean="0">
                <a:latin typeface="Aliberri"/>
              </a:rPr>
              <a:t>n.</a:t>
            </a: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r>
              <a:rPr lang="vi-VN" sz="2800" smtClean="0">
                <a:latin typeface="Aliberri"/>
              </a:rPr>
              <a:t>- </a:t>
            </a:r>
            <a:r>
              <a:rPr lang="vi-VN" sz="2800">
                <a:latin typeface="Aliberri"/>
              </a:rPr>
              <a:t>Các triệu chứng </a:t>
            </a:r>
            <a:r>
              <a:rPr lang="vi-VN" sz="2800">
                <a:latin typeface="Aliberri"/>
              </a:rPr>
              <a:t>lâm </a:t>
            </a:r>
            <a:r>
              <a:rPr lang="vi-VN" sz="2800" smtClean="0">
                <a:latin typeface="Aliberri"/>
              </a:rPr>
              <a:t>sàng</a:t>
            </a:r>
            <a:r>
              <a:rPr lang="en-US" sz="2800" smtClean="0">
                <a:latin typeface="Aliberri"/>
              </a:rPr>
              <a:t>:</a:t>
            </a:r>
            <a:r>
              <a:rPr lang="vi-VN" sz="2800" smtClean="0">
                <a:latin typeface="Aliberri"/>
              </a:rPr>
              <a:t> </a:t>
            </a:r>
            <a:r>
              <a:rPr lang="vi-VN" sz="2800">
                <a:latin typeface="Aliberri"/>
              </a:rPr>
              <a:t>rung tâm trương, tim ngựa phi, </a:t>
            </a:r>
            <a:r>
              <a:rPr lang="vi-VN" sz="2800">
                <a:latin typeface="Aliberri"/>
              </a:rPr>
              <a:t>phù</a:t>
            </a:r>
            <a:r>
              <a:rPr lang="vi-VN" sz="2800" smtClean="0">
                <a:latin typeface="Aliberri"/>
              </a:rPr>
              <a:t>…</a:t>
            </a:r>
            <a:endParaRPr lang="en-US" sz="2800" smtClean="0">
              <a:latin typeface="Aliberri"/>
            </a:endParaRPr>
          </a:p>
          <a:p>
            <a:r>
              <a:rPr lang="vi-VN" sz="2800" b="1" smtClean="0">
                <a:latin typeface="Aliberri"/>
              </a:rPr>
              <a:t> </a:t>
            </a:r>
            <a:r>
              <a:rPr lang="en-US" sz="2800" i="1" smtClean="0">
                <a:solidFill>
                  <a:srgbClr val="CC00CC"/>
                </a:solidFill>
                <a:latin typeface="Aliberri"/>
              </a:rPr>
              <a:t>4.2 </a:t>
            </a:r>
            <a:r>
              <a:rPr lang="vi-VN" sz="2800" i="1" smtClean="0">
                <a:solidFill>
                  <a:srgbClr val="CC00CC"/>
                </a:solidFill>
                <a:latin typeface="Aliberri"/>
              </a:rPr>
              <a:t>Cận </a:t>
            </a:r>
            <a:r>
              <a:rPr lang="vi-VN" sz="2800" i="1">
                <a:solidFill>
                  <a:srgbClr val="CC00CC"/>
                </a:solidFill>
                <a:latin typeface="Aliberri"/>
              </a:rPr>
              <a:t>lâm </a:t>
            </a:r>
            <a:r>
              <a:rPr lang="vi-VN" sz="2800" i="1" smtClean="0">
                <a:solidFill>
                  <a:srgbClr val="CC00CC"/>
                </a:solidFill>
                <a:latin typeface="Aliberri"/>
              </a:rPr>
              <a:t>sàng</a:t>
            </a: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r>
              <a:rPr lang="vi-VN" sz="2800">
                <a:latin typeface="Aliberri"/>
              </a:rPr>
              <a:t>- </a:t>
            </a:r>
            <a:r>
              <a:rPr lang="vi-VN" sz="2800">
                <a:latin typeface="Aliberri"/>
              </a:rPr>
              <a:t>XQ </a:t>
            </a:r>
            <a:r>
              <a:rPr lang="vi-VN" sz="2800" smtClean="0">
                <a:latin typeface="Aliberri"/>
              </a:rPr>
              <a:t>phổi</a:t>
            </a:r>
            <a:r>
              <a:rPr lang="en-US" sz="2800" smtClean="0">
                <a:latin typeface="Aliberri"/>
              </a:rPr>
              <a:t>.</a:t>
            </a:r>
          </a:p>
          <a:p>
            <a:r>
              <a:rPr lang="en-US" sz="2800" smtClean="0">
                <a:latin typeface="Aliberri"/>
              </a:rPr>
              <a:t>- K</a:t>
            </a:r>
            <a:r>
              <a:rPr lang="vi-VN" sz="2800" smtClean="0">
                <a:latin typeface="Aliberri"/>
              </a:rPr>
              <a:t>hí máu</a:t>
            </a:r>
            <a:r>
              <a:rPr lang="en-US" sz="2800" smtClean="0">
                <a:latin typeface="Aliberri"/>
              </a:rPr>
              <a:t>.</a:t>
            </a:r>
            <a:endParaRPr lang="en-US" sz="2800">
              <a:latin typeface="Aliberri"/>
            </a:endParaRPr>
          </a:p>
          <a:p>
            <a:r>
              <a:rPr lang="en-US" sz="2800" smtClean="0">
                <a:latin typeface="Aliberri"/>
              </a:rPr>
              <a:t>- Các</a:t>
            </a:r>
            <a:r>
              <a:rPr lang="vi-VN" sz="2800" smtClean="0">
                <a:latin typeface="Aliberri"/>
              </a:rPr>
              <a:t>xét </a:t>
            </a:r>
            <a:r>
              <a:rPr lang="vi-VN" sz="2800">
                <a:latin typeface="Aliberri"/>
              </a:rPr>
              <a:t>nghiệm và thăm </a:t>
            </a:r>
            <a:r>
              <a:rPr lang="vi-VN" sz="2800">
                <a:latin typeface="Aliberri"/>
              </a:rPr>
              <a:t>dò </a:t>
            </a:r>
            <a:r>
              <a:rPr lang="vi-VN" sz="2800" smtClean="0">
                <a:latin typeface="Aliberri"/>
              </a:rPr>
              <a:t>khác</a:t>
            </a:r>
            <a:r>
              <a:rPr lang="en-US" sz="2800">
                <a:latin typeface="Aliberri"/>
              </a:rPr>
              <a:t>.</a:t>
            </a: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Đánh </a:t>
            </a:r>
            <a:r>
              <a:rPr lang="vi-VN" sz="2800">
                <a:latin typeface="Aliberri"/>
              </a:rPr>
              <a:t>giá </a:t>
            </a:r>
            <a:r>
              <a:rPr lang="vi-VN" sz="2800">
                <a:latin typeface="Aliberri"/>
              </a:rPr>
              <a:t>huyết </a:t>
            </a:r>
            <a:r>
              <a:rPr lang="vi-VN" sz="2800" smtClean="0">
                <a:latin typeface="Aliberri"/>
              </a:rPr>
              <a:t>động</a:t>
            </a:r>
            <a:r>
              <a:rPr lang="en-US" sz="2800" smtClean="0">
                <a:latin typeface="Aliberri"/>
              </a:rPr>
              <a:t>.</a:t>
            </a:r>
          </a:p>
          <a:p>
            <a:r>
              <a:rPr lang="en-US" sz="2800" smtClean="0">
                <a:latin typeface="Aliberri"/>
              </a:rPr>
              <a:t>- </a:t>
            </a:r>
            <a:r>
              <a:rPr lang="vi-VN" sz="2800" smtClean="0">
                <a:latin typeface="Aliberri"/>
              </a:rPr>
              <a:t>Điện </a:t>
            </a:r>
            <a:r>
              <a:rPr lang="vi-VN" sz="2800">
                <a:latin typeface="Aliberri"/>
              </a:rPr>
              <a:t>tâm </a:t>
            </a:r>
            <a:r>
              <a:rPr lang="vi-VN" sz="2800" smtClean="0">
                <a:latin typeface="Aliberri"/>
              </a:rPr>
              <a:t>đồ</a:t>
            </a:r>
            <a:r>
              <a:rPr lang="en-US" sz="2800" smtClean="0">
                <a:latin typeface="Aliberri"/>
              </a:rPr>
              <a:t>.</a:t>
            </a: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r>
              <a:rPr lang="vi-VN" sz="2800" smtClean="0">
                <a:latin typeface="Aliberri"/>
              </a:rPr>
              <a:t/>
            </a:r>
            <a:br>
              <a:rPr lang="vi-VN" sz="2800" smtClean="0">
                <a:latin typeface="Aliberri"/>
              </a:rPr>
            </a:br>
            <a:endParaRPr lang="en-US" sz="2800">
              <a:latin typeface="Aliberri"/>
            </a:endParaRPr>
          </a:p>
        </p:txBody>
      </p:sp>
    </p:spTree>
    <p:extLst>
      <p:ext uri="{BB962C8B-B14F-4D97-AF65-F5344CB8AC3E}">
        <p14:creationId xmlns:p14="http://schemas.microsoft.com/office/powerpoint/2010/main" val="1707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liberri"/>
              </a:rPr>
              <a:t>5. XỬ TRÍ VÀ ĐIỀU TRỊ</a:t>
            </a:r>
            <a:endParaRPr lang="en-US" sz="3200" b="1">
              <a:solidFill>
                <a:srgbClr val="0070C0"/>
              </a:solidFill>
              <a:latin typeface="Aliber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2000"/>
            <a:ext cx="9144001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vi-VN" sz="2800" smtClean="0">
                <a:latin typeface="Aliberri"/>
              </a:rPr>
              <a:t>Đảm </a:t>
            </a:r>
            <a:r>
              <a:rPr lang="vi-VN" sz="2800">
                <a:latin typeface="Aliberri"/>
              </a:rPr>
              <a:t>bảo thông khí cho </a:t>
            </a:r>
            <a:r>
              <a:rPr lang="vi-VN" sz="2800">
                <a:latin typeface="Aliberri"/>
              </a:rPr>
              <a:t>bệnh </a:t>
            </a:r>
            <a:r>
              <a:rPr lang="vi-VN" sz="2800" smtClean="0">
                <a:latin typeface="Aliberri"/>
              </a:rPr>
              <a:t>nhân</a:t>
            </a:r>
            <a:r>
              <a:rPr lang="en-US" sz="2800" smtClean="0">
                <a:latin typeface="Aliberri"/>
              </a:rPr>
              <a:t>.</a:t>
            </a:r>
            <a:endParaRPr lang="en-US" sz="2800" smtClean="0">
              <a:latin typeface="Aliberri"/>
            </a:endParaRPr>
          </a:p>
          <a:p>
            <a:pPr>
              <a:buFont typeface="Wingdings" pitchFamily="2" charset="2"/>
              <a:buChar char="Ø"/>
            </a:pPr>
            <a:r>
              <a:rPr lang="vi-VN" sz="2800" smtClean="0">
                <a:latin typeface="Aliberri"/>
              </a:rPr>
              <a:t>Giảm </a:t>
            </a:r>
            <a:r>
              <a:rPr lang="vi-VN" sz="2800">
                <a:latin typeface="Aliberri"/>
              </a:rPr>
              <a:t>tiền gánh và </a:t>
            </a:r>
            <a:r>
              <a:rPr lang="vi-VN" sz="2800">
                <a:latin typeface="Aliberri"/>
              </a:rPr>
              <a:t>hậu </a:t>
            </a:r>
            <a:r>
              <a:rPr lang="vi-VN" sz="2800" smtClean="0">
                <a:latin typeface="Aliberri"/>
              </a:rPr>
              <a:t>gánh</a:t>
            </a:r>
            <a:r>
              <a:rPr lang="en-US" sz="2800" smtClean="0">
                <a:latin typeface="Aliberri"/>
              </a:rPr>
              <a:t>.</a:t>
            </a:r>
            <a:endParaRPr lang="en-US" sz="2800" smtClean="0">
              <a:latin typeface="Aliberri"/>
            </a:endParaRPr>
          </a:p>
          <a:p>
            <a:pPr>
              <a:buFont typeface="Wingdings" pitchFamily="2" charset="2"/>
              <a:buChar char="Ø"/>
            </a:pPr>
            <a:r>
              <a:rPr lang="vi-VN" sz="2800" smtClean="0">
                <a:latin typeface="Aliberri"/>
              </a:rPr>
              <a:t>Tăng </a:t>
            </a:r>
            <a:r>
              <a:rPr lang="vi-VN" sz="2800">
                <a:latin typeface="Aliberri"/>
              </a:rPr>
              <a:t>cường co bóp </a:t>
            </a:r>
            <a:r>
              <a:rPr lang="vi-VN" sz="2800">
                <a:latin typeface="Aliberri"/>
              </a:rPr>
              <a:t>cơ </a:t>
            </a:r>
            <a:r>
              <a:rPr lang="vi-VN" sz="2800" smtClean="0">
                <a:latin typeface="Aliberri"/>
              </a:rPr>
              <a:t>tim</a:t>
            </a:r>
            <a:r>
              <a:rPr lang="en-US" sz="2800">
                <a:latin typeface="Aliberri"/>
              </a:rPr>
              <a:t> </a:t>
            </a:r>
            <a:r>
              <a:rPr lang="en-US" sz="2800" smtClean="0">
                <a:latin typeface="Aliberri"/>
              </a:rPr>
              <a:t>: dobutamin, digoxxin, chống loạn nhịp.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Aliberri"/>
              </a:rPr>
              <a:t>Morphin giúp an thần và giãn mạch.</a:t>
            </a:r>
            <a:endParaRPr lang="en-US" sz="2800" smtClean="0">
              <a:latin typeface="Aliberri"/>
            </a:endParaRPr>
          </a:p>
          <a:p>
            <a:pPr>
              <a:buFont typeface="Wingdings" pitchFamily="2" charset="2"/>
              <a:buChar char="Ø"/>
            </a:pPr>
            <a:r>
              <a:rPr lang="vi-VN" sz="2800" smtClean="0">
                <a:latin typeface="Aliberri"/>
              </a:rPr>
              <a:t>Điều </a:t>
            </a:r>
            <a:r>
              <a:rPr lang="vi-VN" sz="2800">
                <a:latin typeface="Aliberri"/>
              </a:rPr>
              <a:t>trị theo nguyên nhân gây phù </a:t>
            </a:r>
            <a:r>
              <a:rPr lang="vi-VN" sz="2800">
                <a:latin typeface="Aliberri"/>
              </a:rPr>
              <a:t>phổi </a:t>
            </a:r>
            <a:r>
              <a:rPr lang="vi-VN" sz="2800" smtClean="0">
                <a:latin typeface="Aliberri"/>
              </a:rPr>
              <a:t>cấp</a:t>
            </a:r>
            <a:r>
              <a:rPr lang="en-US" sz="2800" smtClean="0">
                <a:latin typeface="Aliberri"/>
              </a:rPr>
              <a:t>.</a:t>
            </a:r>
            <a:r>
              <a:rPr lang="vi-VN" sz="2800">
                <a:latin typeface="Aliberri"/>
              </a:rPr>
              <a:t/>
            </a:r>
            <a:br>
              <a:rPr lang="vi-VN" sz="2800">
                <a:latin typeface="Aliberri"/>
              </a:rPr>
            </a:br>
            <a:endParaRPr lang="en-US" sz="2800">
              <a:latin typeface="Aliberri"/>
            </a:endParaRPr>
          </a:p>
        </p:txBody>
      </p:sp>
      <p:pic>
        <p:nvPicPr>
          <p:cNvPr id="15364" name="Picture 4" descr="Kết quả hình ảnh cho thở 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Kết quả hình ảnh cho morp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8987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Kết quả hình ảnh cho chăm só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962400"/>
            <a:ext cx="3273425" cy="28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740</TotalTime>
  <Words>1031</Words>
  <Application>Microsoft Office PowerPoint</Application>
  <PresentationFormat>On-screen Show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PowerPoint Presentation</vt:lpstr>
      <vt:lpstr>THành viên nhóm</vt:lpstr>
      <vt:lpstr>PowerPoint Presentation</vt:lpstr>
      <vt:lpstr>Nội dung</vt:lpstr>
      <vt:lpstr>1. ĐỊNH NGHĨA</vt:lpstr>
      <vt:lpstr>2. NGUYÊN NHÂN</vt:lpstr>
      <vt:lpstr>3. TRIỆU CHỨNG LÂM SÀNG</vt:lpstr>
      <vt:lpstr>4. CHUẨN ĐOÁN</vt:lpstr>
      <vt:lpstr>5. XỬ TRÍ VÀ ĐIỀU TRỊ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LƯỢNG GIÁ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52</cp:revision>
  <dcterms:created xsi:type="dcterms:W3CDTF">2016-09-05T03:11:56Z</dcterms:created>
  <dcterms:modified xsi:type="dcterms:W3CDTF">2016-09-05T15:32:01Z</dcterms:modified>
</cp:coreProperties>
</file>