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83" r:id="rId3"/>
    <p:sldId id="259" r:id="rId4"/>
    <p:sldId id="260" r:id="rId5"/>
    <p:sldId id="261" r:id="rId6"/>
    <p:sldId id="284" r:id="rId7"/>
    <p:sldId id="263" r:id="rId8"/>
    <p:sldId id="264" r:id="rId9"/>
    <p:sldId id="266" r:id="rId10"/>
    <p:sldId id="267" r:id="rId11"/>
    <p:sldId id="268" r:id="rId12"/>
    <p:sldId id="269" r:id="rId13"/>
    <p:sldId id="270" r:id="rId14"/>
    <p:sldId id="271" r:id="rId15"/>
    <p:sldId id="272" r:id="rId16"/>
    <p:sldId id="273" r:id="rId17"/>
    <p:sldId id="274" r:id="rId18"/>
    <p:sldId id="277" r:id="rId19"/>
    <p:sldId id="278" r:id="rId20"/>
    <p:sldId id="279" r:id="rId21"/>
    <p:sldId id="280"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1FC34C-BDBF-4D61-BFAA-17A138E0283F}" type="doc">
      <dgm:prSet loTypeId="urn:microsoft.com/office/officeart/2005/8/layout/chevron2" loCatId="list" qsTypeId="urn:microsoft.com/office/officeart/2005/8/quickstyle/simple5" qsCatId="simple" csTypeId="urn:microsoft.com/office/officeart/2005/8/colors/accent1_2" csCatId="accent1" phldr="1"/>
      <dgm:spPr/>
      <dgm:t>
        <a:bodyPr/>
        <a:lstStyle/>
        <a:p>
          <a:endParaRPr lang="en-US"/>
        </a:p>
      </dgm:t>
    </dgm:pt>
    <dgm:pt modelId="{ECFA9B4D-3332-4E38-987E-0DA11567272B}">
      <dgm:prSet phldrT="[Text]"/>
      <dgm:spPr/>
      <dgm:t>
        <a:bodyPr/>
        <a:lstStyle/>
        <a:p>
          <a:endParaRPr lang="en-US" dirty="0"/>
        </a:p>
      </dgm:t>
    </dgm:pt>
    <dgm:pt modelId="{02C90526-CB97-4503-AB09-701A11366F2B}" type="parTrans" cxnId="{F8FC1AB7-2973-4C95-B9E4-E60D751F349A}">
      <dgm:prSet/>
      <dgm:spPr/>
      <dgm:t>
        <a:bodyPr/>
        <a:lstStyle/>
        <a:p>
          <a:endParaRPr lang="en-US"/>
        </a:p>
      </dgm:t>
    </dgm:pt>
    <dgm:pt modelId="{2C3F6515-42FA-4AF9-9FD6-2A14CB367F6C}" type="sibTrans" cxnId="{F8FC1AB7-2973-4C95-B9E4-E60D751F349A}">
      <dgm:prSet/>
      <dgm:spPr/>
      <dgm:t>
        <a:bodyPr/>
        <a:lstStyle/>
        <a:p>
          <a:endParaRPr lang="en-US"/>
        </a:p>
      </dgm:t>
    </dgm:pt>
    <dgm:pt modelId="{DF1A2623-A59F-4AAA-8005-EEA7BCFDE1CE}">
      <dgm:prSet phldrT="[Text]" custT="1"/>
      <dgm:spPr/>
      <dgm:t>
        <a:bodyPr/>
        <a:lstStyle/>
        <a:p>
          <a:r>
            <a:rPr lang="en-US" sz="3200" b="0" i="0" dirty="0" err="1" smtClean="0">
              <a:solidFill>
                <a:schemeClr val="tx1"/>
              </a:solidFill>
              <a:latin typeface="Times New Roman" pitchFamily="18" charset="0"/>
              <a:ea typeface="+mn-ea"/>
              <a:cs typeface="Times New Roman" pitchFamily="18" charset="0"/>
            </a:rPr>
            <a:t>Điều</a:t>
          </a:r>
          <a:r>
            <a:rPr lang="en-US" sz="3200" b="0" i="0" dirty="0" smtClean="0">
              <a:solidFill>
                <a:schemeClr val="tx1"/>
              </a:solidFill>
              <a:latin typeface="Times New Roman" pitchFamily="18" charset="0"/>
              <a:ea typeface="+mn-ea"/>
              <a:cs typeface="Times New Roman" pitchFamily="18" charset="0"/>
            </a:rPr>
            <a:t> </a:t>
          </a:r>
          <a:r>
            <a:rPr lang="en-US" sz="3200" b="0" i="0" dirty="0" err="1" smtClean="0">
              <a:solidFill>
                <a:schemeClr val="tx1"/>
              </a:solidFill>
              <a:latin typeface="Times New Roman" pitchFamily="18" charset="0"/>
              <a:ea typeface="+mn-ea"/>
              <a:cs typeface="Times New Roman" pitchFamily="18" charset="0"/>
            </a:rPr>
            <a:t>trị</a:t>
          </a:r>
          <a:endParaRPr lang="en-US" sz="3200" b="0" i="0" dirty="0" smtClean="0">
            <a:solidFill>
              <a:schemeClr val="tx1"/>
            </a:solidFill>
            <a:latin typeface="Times New Roman" pitchFamily="18" charset="0"/>
            <a:ea typeface="+mn-ea"/>
            <a:cs typeface="Times New Roman" pitchFamily="18" charset="0"/>
          </a:endParaRPr>
        </a:p>
      </dgm:t>
    </dgm:pt>
    <dgm:pt modelId="{CBC26A2B-0B9E-46D0-8684-177AADD904EE}" type="parTrans" cxnId="{AE7049F4-55FF-4AF3-8C0D-A881B7CF9B6E}">
      <dgm:prSet/>
      <dgm:spPr/>
      <dgm:t>
        <a:bodyPr/>
        <a:lstStyle/>
        <a:p>
          <a:endParaRPr lang="en-US"/>
        </a:p>
      </dgm:t>
    </dgm:pt>
    <dgm:pt modelId="{18E104F4-8DDD-4014-9C58-56A8EA580F4A}" type="sibTrans" cxnId="{AE7049F4-55FF-4AF3-8C0D-A881B7CF9B6E}">
      <dgm:prSet/>
      <dgm:spPr/>
      <dgm:t>
        <a:bodyPr/>
        <a:lstStyle/>
        <a:p>
          <a:endParaRPr lang="en-US"/>
        </a:p>
      </dgm:t>
    </dgm:pt>
    <dgm:pt modelId="{D3BA0A3E-7312-4E1D-A084-6619206ADF4F}">
      <dgm:prSet phldrT="[Text]"/>
      <dgm:spPr/>
      <dgm:t>
        <a:bodyPr/>
        <a:lstStyle/>
        <a:p>
          <a:endParaRPr lang="en-US" dirty="0"/>
        </a:p>
      </dgm:t>
    </dgm:pt>
    <dgm:pt modelId="{B456E193-0690-4A9F-9B0B-186CAD8E0D0D}" type="sibTrans" cxnId="{F557762A-0D88-494E-9485-5F80F59FA5CA}">
      <dgm:prSet/>
      <dgm:spPr/>
      <dgm:t>
        <a:bodyPr/>
        <a:lstStyle/>
        <a:p>
          <a:endParaRPr lang="en-US"/>
        </a:p>
      </dgm:t>
    </dgm:pt>
    <dgm:pt modelId="{766B635B-8A44-4911-8198-07F68A7D6E11}" type="parTrans" cxnId="{F557762A-0D88-494E-9485-5F80F59FA5CA}">
      <dgm:prSet/>
      <dgm:spPr/>
      <dgm:t>
        <a:bodyPr/>
        <a:lstStyle/>
        <a:p>
          <a:endParaRPr lang="en-US"/>
        </a:p>
      </dgm:t>
    </dgm:pt>
    <dgm:pt modelId="{60DF279A-6B8E-422C-88D7-5F8AB226E0EE}">
      <dgm:prSet custT="1"/>
      <dgm:spPr/>
      <dgm:t>
        <a:bodyPr/>
        <a:lstStyle/>
        <a:p>
          <a:r>
            <a:rPr lang="en-US" sz="3200" b="0" i="0" dirty="0" err="1" smtClean="0">
              <a:solidFill>
                <a:schemeClr val="tx1"/>
              </a:solidFill>
              <a:latin typeface="Times New Roman" pitchFamily="18" charset="0"/>
              <a:ea typeface="+mn-ea"/>
              <a:cs typeface="Times New Roman" pitchFamily="18" charset="0"/>
            </a:rPr>
            <a:t>Định</a:t>
          </a:r>
          <a:r>
            <a:rPr lang="en-US" sz="3200" b="0" i="0" dirty="0" smtClean="0">
              <a:solidFill>
                <a:schemeClr val="tx1"/>
              </a:solidFill>
              <a:latin typeface="Times New Roman" pitchFamily="18" charset="0"/>
              <a:ea typeface="+mn-ea"/>
              <a:cs typeface="Times New Roman" pitchFamily="18" charset="0"/>
            </a:rPr>
            <a:t> </a:t>
          </a:r>
          <a:r>
            <a:rPr lang="en-US" sz="3200" b="0" i="0" dirty="0" err="1" smtClean="0">
              <a:solidFill>
                <a:schemeClr val="tx1"/>
              </a:solidFill>
              <a:latin typeface="Times New Roman" pitchFamily="18" charset="0"/>
              <a:ea typeface="+mn-ea"/>
              <a:cs typeface="Times New Roman" pitchFamily="18" charset="0"/>
            </a:rPr>
            <a:t>nghĩa</a:t>
          </a:r>
          <a:endParaRPr lang="en-US" sz="3200" b="0" i="0" dirty="0">
            <a:solidFill>
              <a:schemeClr val="tx1"/>
            </a:solidFill>
            <a:latin typeface="Times New Roman" pitchFamily="18" charset="0"/>
            <a:ea typeface="+mn-ea"/>
            <a:cs typeface="Times New Roman" pitchFamily="18" charset="0"/>
          </a:endParaRPr>
        </a:p>
      </dgm:t>
    </dgm:pt>
    <dgm:pt modelId="{0251D2DC-C1A8-4FCE-862A-946D511C2359}" type="parTrans" cxnId="{47E13A95-CFC8-4087-A527-4E9736AA4B60}">
      <dgm:prSet/>
      <dgm:spPr/>
      <dgm:t>
        <a:bodyPr/>
        <a:lstStyle/>
        <a:p>
          <a:endParaRPr lang="en-US"/>
        </a:p>
      </dgm:t>
    </dgm:pt>
    <dgm:pt modelId="{CA0C92BF-1BD4-44DF-AE8B-9CED035EA062}" type="sibTrans" cxnId="{47E13A95-CFC8-4087-A527-4E9736AA4B60}">
      <dgm:prSet/>
      <dgm:spPr/>
      <dgm:t>
        <a:bodyPr/>
        <a:lstStyle/>
        <a:p>
          <a:endParaRPr lang="en-US"/>
        </a:p>
      </dgm:t>
    </dgm:pt>
    <dgm:pt modelId="{FF0976E6-0A7B-47D8-9251-D331A89F881F}">
      <dgm:prSet custT="1"/>
      <dgm:spPr/>
      <dgm:t>
        <a:bodyPr/>
        <a:lstStyle/>
        <a:p>
          <a:r>
            <a:rPr lang="en-US" sz="3200" b="0" i="0" dirty="0" err="1" smtClean="0">
              <a:solidFill>
                <a:schemeClr val="tx1"/>
              </a:solidFill>
              <a:latin typeface="Times New Roman" pitchFamily="18" charset="0"/>
              <a:ea typeface="+mn-ea"/>
              <a:cs typeface="Times New Roman" pitchFamily="18" charset="0"/>
            </a:rPr>
            <a:t>Nguyên</a:t>
          </a:r>
          <a:r>
            <a:rPr lang="en-US" sz="3200" b="0" i="0" dirty="0" smtClean="0">
              <a:solidFill>
                <a:schemeClr val="tx1"/>
              </a:solidFill>
              <a:latin typeface="Times New Roman" pitchFamily="18" charset="0"/>
              <a:ea typeface="+mn-ea"/>
              <a:cs typeface="Times New Roman" pitchFamily="18" charset="0"/>
            </a:rPr>
            <a:t> </a:t>
          </a:r>
          <a:r>
            <a:rPr lang="en-US" sz="3200" b="0" i="0" dirty="0" err="1" smtClean="0">
              <a:solidFill>
                <a:schemeClr val="tx1"/>
              </a:solidFill>
              <a:latin typeface="Times New Roman" pitchFamily="18" charset="0"/>
              <a:ea typeface="+mn-ea"/>
              <a:cs typeface="Times New Roman" pitchFamily="18" charset="0"/>
            </a:rPr>
            <a:t>nhân</a:t>
          </a:r>
          <a:endParaRPr lang="en-US" sz="3200" b="0" i="0" dirty="0">
            <a:solidFill>
              <a:schemeClr val="tx1"/>
            </a:solidFill>
            <a:latin typeface="Times New Roman" pitchFamily="18" charset="0"/>
            <a:ea typeface="+mn-ea"/>
            <a:cs typeface="Times New Roman" pitchFamily="18" charset="0"/>
          </a:endParaRPr>
        </a:p>
      </dgm:t>
    </dgm:pt>
    <dgm:pt modelId="{7AAD981D-6C7D-4F37-A528-4DED053C13D3}" type="parTrans" cxnId="{5A7A7938-A9C5-41A6-BFFE-15030C72E59B}">
      <dgm:prSet/>
      <dgm:spPr/>
      <dgm:t>
        <a:bodyPr/>
        <a:lstStyle/>
        <a:p>
          <a:endParaRPr lang="en-US"/>
        </a:p>
      </dgm:t>
    </dgm:pt>
    <dgm:pt modelId="{2054A5FD-1AC1-497E-ABF6-8E5F3F653085}" type="sibTrans" cxnId="{5A7A7938-A9C5-41A6-BFFE-15030C72E59B}">
      <dgm:prSet/>
      <dgm:spPr/>
      <dgm:t>
        <a:bodyPr/>
        <a:lstStyle/>
        <a:p>
          <a:endParaRPr lang="en-US"/>
        </a:p>
      </dgm:t>
    </dgm:pt>
    <dgm:pt modelId="{8B3FC447-3D54-405E-90B8-C087EEDDCBCD}">
      <dgm:prSet phldrT="[Text]" custT="1"/>
      <dgm:spPr/>
      <dgm:t>
        <a:bodyPr/>
        <a:lstStyle/>
        <a:p>
          <a:r>
            <a:rPr lang="en-US" sz="3200" b="0" i="0" dirty="0" err="1" smtClean="0">
              <a:solidFill>
                <a:schemeClr val="tx1"/>
              </a:solidFill>
              <a:latin typeface="Times New Roman" pitchFamily="18" charset="0"/>
              <a:ea typeface="+mn-ea"/>
              <a:cs typeface="Times New Roman" pitchFamily="18" charset="0"/>
            </a:rPr>
            <a:t>Quy</a:t>
          </a:r>
          <a:r>
            <a:rPr lang="en-US" sz="3200" b="0" i="0" dirty="0" smtClean="0">
              <a:solidFill>
                <a:schemeClr val="tx1"/>
              </a:solidFill>
              <a:latin typeface="Times New Roman" pitchFamily="18" charset="0"/>
              <a:ea typeface="+mn-ea"/>
              <a:cs typeface="Times New Roman" pitchFamily="18" charset="0"/>
            </a:rPr>
            <a:t> </a:t>
          </a:r>
          <a:r>
            <a:rPr lang="en-US" sz="3200" b="0" i="0" dirty="0" err="1" smtClean="0">
              <a:solidFill>
                <a:schemeClr val="tx1"/>
              </a:solidFill>
              <a:latin typeface="Times New Roman" pitchFamily="18" charset="0"/>
              <a:ea typeface="+mn-ea"/>
              <a:cs typeface="Times New Roman" pitchFamily="18" charset="0"/>
            </a:rPr>
            <a:t>trình</a:t>
          </a:r>
          <a:r>
            <a:rPr lang="en-US" sz="3200" b="0" i="0" dirty="0" smtClean="0">
              <a:solidFill>
                <a:schemeClr val="tx1"/>
              </a:solidFill>
              <a:latin typeface="Times New Roman" pitchFamily="18" charset="0"/>
              <a:ea typeface="+mn-ea"/>
              <a:cs typeface="Times New Roman" pitchFamily="18" charset="0"/>
            </a:rPr>
            <a:t> </a:t>
          </a:r>
          <a:r>
            <a:rPr lang="en-US" sz="3200" b="0" i="0" dirty="0" err="1" smtClean="0">
              <a:solidFill>
                <a:schemeClr val="tx1"/>
              </a:solidFill>
              <a:latin typeface="Times New Roman" pitchFamily="18" charset="0"/>
              <a:ea typeface="+mn-ea"/>
              <a:cs typeface="Times New Roman" pitchFamily="18" charset="0"/>
            </a:rPr>
            <a:t>chăm</a:t>
          </a:r>
          <a:r>
            <a:rPr lang="en-US" sz="3200" b="0" i="0" dirty="0" smtClean="0">
              <a:solidFill>
                <a:schemeClr val="tx1"/>
              </a:solidFill>
              <a:latin typeface="Times New Roman" pitchFamily="18" charset="0"/>
              <a:ea typeface="+mn-ea"/>
              <a:cs typeface="Times New Roman" pitchFamily="18" charset="0"/>
            </a:rPr>
            <a:t> </a:t>
          </a:r>
          <a:r>
            <a:rPr lang="en-US" sz="3200" b="0" i="0" dirty="0" err="1" smtClean="0">
              <a:solidFill>
                <a:schemeClr val="tx1"/>
              </a:solidFill>
              <a:latin typeface="Times New Roman" pitchFamily="18" charset="0"/>
              <a:ea typeface="+mn-ea"/>
              <a:cs typeface="Times New Roman" pitchFamily="18" charset="0"/>
            </a:rPr>
            <a:t>sóc</a:t>
          </a:r>
          <a:endParaRPr lang="en-US" sz="3200" b="0" i="0" dirty="0" smtClean="0">
            <a:solidFill>
              <a:schemeClr val="tx1"/>
            </a:solidFill>
            <a:latin typeface="Times New Roman" pitchFamily="18" charset="0"/>
            <a:ea typeface="+mn-ea"/>
            <a:cs typeface="Times New Roman" pitchFamily="18" charset="0"/>
          </a:endParaRPr>
        </a:p>
      </dgm:t>
    </dgm:pt>
    <dgm:pt modelId="{B8AA15A3-50B5-48F0-85F5-FE4B11A4FE8B}" type="parTrans" cxnId="{7822A1F9-6504-4529-BA0B-833312C43849}">
      <dgm:prSet/>
      <dgm:spPr/>
      <dgm:t>
        <a:bodyPr/>
        <a:lstStyle/>
        <a:p>
          <a:endParaRPr lang="en-US"/>
        </a:p>
      </dgm:t>
    </dgm:pt>
    <dgm:pt modelId="{EA266506-C483-4BF4-B888-9CB897C61284}" type="sibTrans" cxnId="{7822A1F9-6504-4529-BA0B-833312C43849}">
      <dgm:prSet/>
      <dgm:spPr/>
      <dgm:t>
        <a:bodyPr/>
        <a:lstStyle/>
        <a:p>
          <a:endParaRPr lang="en-US"/>
        </a:p>
      </dgm:t>
    </dgm:pt>
    <dgm:pt modelId="{29C0C67E-1011-4C91-910A-0211336A0154}">
      <dgm:prSet phldrT="[Text]"/>
      <dgm:spPr/>
      <dgm:t>
        <a:bodyPr/>
        <a:lstStyle/>
        <a:p>
          <a:r>
            <a:rPr lang="en-US" dirty="0" smtClean="0"/>
            <a:t> </a:t>
          </a:r>
          <a:endParaRPr lang="en-US" dirty="0"/>
        </a:p>
      </dgm:t>
    </dgm:pt>
    <dgm:pt modelId="{411D2188-5251-4DC5-A6E9-DB1E92F25449}" type="sibTrans" cxnId="{AB6E5FE8-2A7B-408D-B15E-3FD644664AFF}">
      <dgm:prSet/>
      <dgm:spPr/>
      <dgm:t>
        <a:bodyPr/>
        <a:lstStyle/>
        <a:p>
          <a:endParaRPr lang="en-US"/>
        </a:p>
      </dgm:t>
    </dgm:pt>
    <dgm:pt modelId="{A4A904B5-FEE9-4D38-B903-8BA0BB4EA08F}" type="parTrans" cxnId="{AB6E5FE8-2A7B-408D-B15E-3FD644664AFF}">
      <dgm:prSet/>
      <dgm:spPr/>
      <dgm:t>
        <a:bodyPr/>
        <a:lstStyle/>
        <a:p>
          <a:endParaRPr lang="en-US"/>
        </a:p>
      </dgm:t>
    </dgm:pt>
    <dgm:pt modelId="{EA562941-A801-4974-88A8-F3FF2861574A}">
      <dgm:prSet custT="1"/>
      <dgm:spPr/>
      <dgm:t>
        <a:bodyPr/>
        <a:lstStyle/>
        <a:p>
          <a:r>
            <a:rPr lang="en-US" sz="3200" dirty="0" err="1" smtClean="0">
              <a:latin typeface="Times New Roman" pitchFamily="18" charset="0"/>
              <a:cs typeface="Times New Roman" pitchFamily="18" charset="0"/>
            </a:rPr>
            <a:t>Triệu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chứng</a:t>
          </a:r>
          <a:endParaRPr lang="en-US" sz="3200" dirty="0">
            <a:latin typeface="Times New Roman" pitchFamily="18" charset="0"/>
            <a:cs typeface="Times New Roman" pitchFamily="18" charset="0"/>
          </a:endParaRPr>
        </a:p>
      </dgm:t>
    </dgm:pt>
    <dgm:pt modelId="{595924C9-A7EE-4DB8-89FE-E70AEFBCE2C1}" type="parTrans" cxnId="{20DD0C03-0868-4239-8BDB-B4BF20A73B64}">
      <dgm:prSet/>
      <dgm:spPr/>
      <dgm:t>
        <a:bodyPr/>
        <a:lstStyle/>
        <a:p>
          <a:endParaRPr lang="en-US"/>
        </a:p>
      </dgm:t>
    </dgm:pt>
    <dgm:pt modelId="{FFCCE557-EC20-46FE-AFE0-DF56550E4CCB}" type="sibTrans" cxnId="{20DD0C03-0868-4239-8BDB-B4BF20A73B64}">
      <dgm:prSet/>
      <dgm:spPr/>
      <dgm:t>
        <a:bodyPr/>
        <a:lstStyle/>
        <a:p>
          <a:endParaRPr lang="en-US"/>
        </a:p>
      </dgm:t>
    </dgm:pt>
    <dgm:pt modelId="{D0BE6DFA-0F3B-49D0-B68F-A252C61105A4}">
      <dgm:prSet custT="1"/>
      <dgm:spPr/>
      <dgm:t>
        <a:bodyPr/>
        <a:lstStyle/>
        <a:p>
          <a:r>
            <a:rPr lang="en-US" sz="3200" dirty="0" err="1" smtClean="0">
              <a:latin typeface="Times New Roman" pitchFamily="18" charset="0"/>
              <a:cs typeface="Times New Roman" pitchFamily="18" charset="0"/>
            </a:rPr>
            <a:t>Chuẩn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đoán</a:t>
          </a:r>
          <a:endParaRPr lang="en-US" sz="3200" dirty="0">
            <a:latin typeface="Times New Roman" pitchFamily="18" charset="0"/>
            <a:cs typeface="Times New Roman" pitchFamily="18" charset="0"/>
          </a:endParaRPr>
        </a:p>
      </dgm:t>
    </dgm:pt>
    <dgm:pt modelId="{2AD062BD-FB86-48E9-A81A-71F56F7BBB30}" type="parTrans" cxnId="{B8918099-63FE-4B5E-A58D-25BAA641496F}">
      <dgm:prSet/>
      <dgm:spPr/>
      <dgm:t>
        <a:bodyPr/>
        <a:lstStyle/>
        <a:p>
          <a:endParaRPr lang="en-US"/>
        </a:p>
      </dgm:t>
    </dgm:pt>
    <dgm:pt modelId="{39A7498F-8764-458B-BBF4-C17A9C649DF1}" type="sibTrans" cxnId="{B8918099-63FE-4B5E-A58D-25BAA641496F}">
      <dgm:prSet/>
      <dgm:spPr/>
      <dgm:t>
        <a:bodyPr/>
        <a:lstStyle/>
        <a:p>
          <a:endParaRPr lang="en-US"/>
        </a:p>
      </dgm:t>
    </dgm:pt>
    <dgm:pt modelId="{12B76028-7558-4FEB-BEEA-102F3557C6DC}" type="pres">
      <dgm:prSet presAssocID="{7A1FC34C-BDBF-4D61-BFAA-17A138E0283F}" presName="linearFlow" presStyleCnt="0">
        <dgm:presLayoutVars>
          <dgm:dir/>
          <dgm:animLvl val="lvl"/>
          <dgm:resizeHandles val="exact"/>
        </dgm:presLayoutVars>
      </dgm:prSet>
      <dgm:spPr/>
      <dgm:t>
        <a:bodyPr/>
        <a:lstStyle/>
        <a:p>
          <a:endParaRPr lang="en-US"/>
        </a:p>
      </dgm:t>
    </dgm:pt>
    <dgm:pt modelId="{DBB9FE7C-60A9-4E8A-91B6-29EE7186182F}" type="pres">
      <dgm:prSet presAssocID="{ECFA9B4D-3332-4E38-987E-0DA11567272B}" presName="composite" presStyleCnt="0"/>
      <dgm:spPr/>
    </dgm:pt>
    <dgm:pt modelId="{E3058314-174E-4207-B047-868B78FD6706}" type="pres">
      <dgm:prSet presAssocID="{ECFA9B4D-3332-4E38-987E-0DA11567272B}" presName="parentText" presStyleLbl="alignNode1" presStyleIdx="0" presStyleCnt="3">
        <dgm:presLayoutVars>
          <dgm:chMax val="1"/>
          <dgm:bulletEnabled val="1"/>
        </dgm:presLayoutVars>
      </dgm:prSet>
      <dgm:spPr/>
      <dgm:t>
        <a:bodyPr/>
        <a:lstStyle/>
        <a:p>
          <a:endParaRPr lang="en-US"/>
        </a:p>
      </dgm:t>
    </dgm:pt>
    <dgm:pt modelId="{2B1FCE97-A341-4F23-8727-E4C3158E2C69}" type="pres">
      <dgm:prSet presAssocID="{ECFA9B4D-3332-4E38-987E-0DA11567272B}" presName="descendantText" presStyleLbl="alignAcc1" presStyleIdx="0" presStyleCnt="3" custLinFactNeighborX="0" custLinFactNeighborY="-210">
        <dgm:presLayoutVars>
          <dgm:bulletEnabled val="1"/>
        </dgm:presLayoutVars>
      </dgm:prSet>
      <dgm:spPr/>
      <dgm:t>
        <a:bodyPr/>
        <a:lstStyle/>
        <a:p>
          <a:endParaRPr lang="en-US"/>
        </a:p>
      </dgm:t>
    </dgm:pt>
    <dgm:pt modelId="{59739D9C-6575-4263-9958-3657E36DF9D4}" type="pres">
      <dgm:prSet presAssocID="{2C3F6515-42FA-4AF9-9FD6-2A14CB367F6C}" presName="sp" presStyleCnt="0"/>
      <dgm:spPr/>
    </dgm:pt>
    <dgm:pt modelId="{6905E7D2-43E7-49AD-BD15-ADFC8AAFB9CD}" type="pres">
      <dgm:prSet presAssocID="{D3BA0A3E-7312-4E1D-A084-6619206ADF4F}" presName="composite" presStyleCnt="0"/>
      <dgm:spPr/>
    </dgm:pt>
    <dgm:pt modelId="{0B90B570-3A86-4055-8C11-F9BC0888AA06}" type="pres">
      <dgm:prSet presAssocID="{D3BA0A3E-7312-4E1D-A084-6619206ADF4F}" presName="parentText" presStyleLbl="alignNode1" presStyleIdx="1" presStyleCnt="3">
        <dgm:presLayoutVars>
          <dgm:chMax val="1"/>
          <dgm:bulletEnabled val="1"/>
        </dgm:presLayoutVars>
      </dgm:prSet>
      <dgm:spPr/>
      <dgm:t>
        <a:bodyPr/>
        <a:lstStyle/>
        <a:p>
          <a:endParaRPr lang="en-US"/>
        </a:p>
      </dgm:t>
    </dgm:pt>
    <dgm:pt modelId="{9BF87276-0B1E-4552-BD6D-6C24A2265B73}" type="pres">
      <dgm:prSet presAssocID="{D3BA0A3E-7312-4E1D-A084-6619206ADF4F}" presName="descendantText" presStyleLbl="alignAcc1" presStyleIdx="1" presStyleCnt="3">
        <dgm:presLayoutVars>
          <dgm:bulletEnabled val="1"/>
        </dgm:presLayoutVars>
      </dgm:prSet>
      <dgm:spPr/>
      <dgm:t>
        <a:bodyPr/>
        <a:lstStyle/>
        <a:p>
          <a:endParaRPr lang="en-US"/>
        </a:p>
      </dgm:t>
    </dgm:pt>
    <dgm:pt modelId="{30701264-3469-4485-905D-E53A924536A3}" type="pres">
      <dgm:prSet presAssocID="{B456E193-0690-4A9F-9B0B-186CAD8E0D0D}" presName="sp" presStyleCnt="0"/>
      <dgm:spPr/>
    </dgm:pt>
    <dgm:pt modelId="{56A77874-20A5-4F8A-AD7D-646B83D23BB1}" type="pres">
      <dgm:prSet presAssocID="{29C0C67E-1011-4C91-910A-0211336A0154}" presName="composite" presStyleCnt="0"/>
      <dgm:spPr/>
    </dgm:pt>
    <dgm:pt modelId="{DCB0A433-D2DA-4CD7-A1C3-AAC70383F111}" type="pres">
      <dgm:prSet presAssocID="{29C0C67E-1011-4C91-910A-0211336A0154}" presName="parentText" presStyleLbl="alignNode1" presStyleIdx="2" presStyleCnt="3">
        <dgm:presLayoutVars>
          <dgm:chMax val="1"/>
          <dgm:bulletEnabled val="1"/>
        </dgm:presLayoutVars>
      </dgm:prSet>
      <dgm:spPr/>
      <dgm:t>
        <a:bodyPr/>
        <a:lstStyle/>
        <a:p>
          <a:endParaRPr lang="en-US"/>
        </a:p>
      </dgm:t>
    </dgm:pt>
    <dgm:pt modelId="{EA7DE62B-ABEA-48AE-9510-0B243B12721B}" type="pres">
      <dgm:prSet presAssocID="{29C0C67E-1011-4C91-910A-0211336A0154}" presName="descendantText" presStyleLbl="alignAcc1" presStyleIdx="2" presStyleCnt="3" custScaleY="100138">
        <dgm:presLayoutVars>
          <dgm:bulletEnabled val="1"/>
        </dgm:presLayoutVars>
      </dgm:prSet>
      <dgm:spPr/>
      <dgm:t>
        <a:bodyPr/>
        <a:lstStyle/>
        <a:p>
          <a:endParaRPr lang="en-US"/>
        </a:p>
      </dgm:t>
    </dgm:pt>
  </dgm:ptLst>
  <dgm:cxnLst>
    <dgm:cxn modelId="{7822A1F9-6504-4529-BA0B-833312C43849}" srcId="{29C0C67E-1011-4C91-910A-0211336A0154}" destId="{8B3FC447-3D54-405E-90B8-C087EEDDCBCD}" srcOrd="1" destOrd="0" parTransId="{B8AA15A3-50B5-48F0-85F5-FE4B11A4FE8B}" sibTransId="{EA266506-C483-4BF4-B888-9CB897C61284}"/>
    <dgm:cxn modelId="{0ADBECE3-FE3D-4729-AEBC-5601BFBEA96C}" type="presOf" srcId="{D0BE6DFA-0F3B-49D0-B68F-A252C61105A4}" destId="{9BF87276-0B1E-4552-BD6D-6C24A2265B73}" srcOrd="0" destOrd="1" presId="urn:microsoft.com/office/officeart/2005/8/layout/chevron2"/>
    <dgm:cxn modelId="{F8FC1AB7-2973-4C95-B9E4-E60D751F349A}" srcId="{7A1FC34C-BDBF-4D61-BFAA-17A138E0283F}" destId="{ECFA9B4D-3332-4E38-987E-0DA11567272B}" srcOrd="0" destOrd="0" parTransId="{02C90526-CB97-4503-AB09-701A11366F2B}" sibTransId="{2C3F6515-42FA-4AF9-9FD6-2A14CB367F6C}"/>
    <dgm:cxn modelId="{47E13A95-CFC8-4087-A527-4E9736AA4B60}" srcId="{ECFA9B4D-3332-4E38-987E-0DA11567272B}" destId="{60DF279A-6B8E-422C-88D7-5F8AB226E0EE}" srcOrd="0" destOrd="0" parTransId="{0251D2DC-C1A8-4FCE-862A-946D511C2359}" sibTransId="{CA0C92BF-1BD4-44DF-AE8B-9CED035EA062}"/>
    <dgm:cxn modelId="{8617EF93-AD0D-4AF9-B4EC-61ED1900B033}" type="presOf" srcId="{EA562941-A801-4974-88A8-F3FF2861574A}" destId="{9BF87276-0B1E-4552-BD6D-6C24A2265B73}" srcOrd="0" destOrd="0" presId="urn:microsoft.com/office/officeart/2005/8/layout/chevron2"/>
    <dgm:cxn modelId="{08D615FD-8EA7-4FDC-8E3C-79E03EB6C178}" type="presOf" srcId="{DF1A2623-A59F-4AAA-8005-EEA7BCFDE1CE}" destId="{EA7DE62B-ABEA-48AE-9510-0B243B12721B}" srcOrd="0" destOrd="0" presId="urn:microsoft.com/office/officeart/2005/8/layout/chevron2"/>
    <dgm:cxn modelId="{B8918099-63FE-4B5E-A58D-25BAA641496F}" srcId="{D3BA0A3E-7312-4E1D-A084-6619206ADF4F}" destId="{D0BE6DFA-0F3B-49D0-B68F-A252C61105A4}" srcOrd="1" destOrd="0" parTransId="{2AD062BD-FB86-48E9-A81A-71F56F7BBB30}" sibTransId="{39A7498F-8764-458B-BBF4-C17A9C649DF1}"/>
    <dgm:cxn modelId="{5D2B35B2-43BF-4A18-8D28-DAF0367AD2E6}" type="presOf" srcId="{D3BA0A3E-7312-4E1D-A084-6619206ADF4F}" destId="{0B90B570-3A86-4055-8C11-F9BC0888AA06}" srcOrd="0" destOrd="0" presId="urn:microsoft.com/office/officeart/2005/8/layout/chevron2"/>
    <dgm:cxn modelId="{20DD0C03-0868-4239-8BDB-B4BF20A73B64}" srcId="{D3BA0A3E-7312-4E1D-A084-6619206ADF4F}" destId="{EA562941-A801-4974-88A8-F3FF2861574A}" srcOrd="0" destOrd="0" parTransId="{595924C9-A7EE-4DB8-89FE-E70AEFBCE2C1}" sibTransId="{FFCCE557-EC20-46FE-AFE0-DF56550E4CCB}"/>
    <dgm:cxn modelId="{B9CEFB97-DC95-479D-875C-B5161C4B977B}" type="presOf" srcId="{8B3FC447-3D54-405E-90B8-C087EEDDCBCD}" destId="{EA7DE62B-ABEA-48AE-9510-0B243B12721B}" srcOrd="0" destOrd="1" presId="urn:microsoft.com/office/officeart/2005/8/layout/chevron2"/>
    <dgm:cxn modelId="{5A7A7938-A9C5-41A6-BFFE-15030C72E59B}" srcId="{ECFA9B4D-3332-4E38-987E-0DA11567272B}" destId="{FF0976E6-0A7B-47D8-9251-D331A89F881F}" srcOrd="1" destOrd="0" parTransId="{7AAD981D-6C7D-4F37-A528-4DED053C13D3}" sibTransId="{2054A5FD-1AC1-497E-ABF6-8E5F3F653085}"/>
    <dgm:cxn modelId="{D97B273A-8654-4F34-9D36-FE1D9431A229}" type="presOf" srcId="{ECFA9B4D-3332-4E38-987E-0DA11567272B}" destId="{E3058314-174E-4207-B047-868B78FD6706}" srcOrd="0" destOrd="0" presId="urn:microsoft.com/office/officeart/2005/8/layout/chevron2"/>
    <dgm:cxn modelId="{F557762A-0D88-494E-9485-5F80F59FA5CA}" srcId="{7A1FC34C-BDBF-4D61-BFAA-17A138E0283F}" destId="{D3BA0A3E-7312-4E1D-A084-6619206ADF4F}" srcOrd="1" destOrd="0" parTransId="{766B635B-8A44-4911-8198-07F68A7D6E11}" sibTransId="{B456E193-0690-4A9F-9B0B-186CAD8E0D0D}"/>
    <dgm:cxn modelId="{8E7D6214-C285-419C-A9AC-3B55A124D279}" type="presOf" srcId="{FF0976E6-0A7B-47D8-9251-D331A89F881F}" destId="{2B1FCE97-A341-4F23-8727-E4C3158E2C69}" srcOrd="0" destOrd="1" presId="urn:microsoft.com/office/officeart/2005/8/layout/chevron2"/>
    <dgm:cxn modelId="{AE7049F4-55FF-4AF3-8C0D-A881B7CF9B6E}" srcId="{29C0C67E-1011-4C91-910A-0211336A0154}" destId="{DF1A2623-A59F-4AAA-8005-EEA7BCFDE1CE}" srcOrd="0" destOrd="0" parTransId="{CBC26A2B-0B9E-46D0-8684-177AADD904EE}" sibTransId="{18E104F4-8DDD-4014-9C58-56A8EA580F4A}"/>
    <dgm:cxn modelId="{6AE98BAF-867B-45EC-8EE0-5B40248731FC}" type="presOf" srcId="{29C0C67E-1011-4C91-910A-0211336A0154}" destId="{DCB0A433-D2DA-4CD7-A1C3-AAC70383F111}" srcOrd="0" destOrd="0" presId="urn:microsoft.com/office/officeart/2005/8/layout/chevron2"/>
    <dgm:cxn modelId="{AB6E5FE8-2A7B-408D-B15E-3FD644664AFF}" srcId="{7A1FC34C-BDBF-4D61-BFAA-17A138E0283F}" destId="{29C0C67E-1011-4C91-910A-0211336A0154}" srcOrd="2" destOrd="0" parTransId="{A4A904B5-FEE9-4D38-B903-8BA0BB4EA08F}" sibTransId="{411D2188-5251-4DC5-A6E9-DB1E92F25449}"/>
    <dgm:cxn modelId="{EB6120C3-2E1C-4341-AE2D-016F2006DBA1}" type="presOf" srcId="{60DF279A-6B8E-422C-88D7-5F8AB226E0EE}" destId="{2B1FCE97-A341-4F23-8727-E4C3158E2C69}" srcOrd="0" destOrd="0" presId="urn:microsoft.com/office/officeart/2005/8/layout/chevron2"/>
    <dgm:cxn modelId="{32103F2C-6FED-4588-94D8-229E174ED266}" type="presOf" srcId="{7A1FC34C-BDBF-4D61-BFAA-17A138E0283F}" destId="{12B76028-7558-4FEB-BEEA-102F3557C6DC}" srcOrd="0" destOrd="0" presId="urn:microsoft.com/office/officeart/2005/8/layout/chevron2"/>
    <dgm:cxn modelId="{2F1076EE-E1C1-4579-8842-DA778FBEA129}" type="presParOf" srcId="{12B76028-7558-4FEB-BEEA-102F3557C6DC}" destId="{DBB9FE7C-60A9-4E8A-91B6-29EE7186182F}" srcOrd="0" destOrd="0" presId="urn:microsoft.com/office/officeart/2005/8/layout/chevron2"/>
    <dgm:cxn modelId="{BDD5C4E0-A0CC-4019-AD9D-828F4364868C}" type="presParOf" srcId="{DBB9FE7C-60A9-4E8A-91B6-29EE7186182F}" destId="{E3058314-174E-4207-B047-868B78FD6706}" srcOrd="0" destOrd="0" presId="urn:microsoft.com/office/officeart/2005/8/layout/chevron2"/>
    <dgm:cxn modelId="{6EF4E619-A571-46E4-89D3-B3F01BE5F3D6}" type="presParOf" srcId="{DBB9FE7C-60A9-4E8A-91B6-29EE7186182F}" destId="{2B1FCE97-A341-4F23-8727-E4C3158E2C69}" srcOrd="1" destOrd="0" presId="urn:microsoft.com/office/officeart/2005/8/layout/chevron2"/>
    <dgm:cxn modelId="{2550B218-B05C-4B9E-975D-0426060F6A65}" type="presParOf" srcId="{12B76028-7558-4FEB-BEEA-102F3557C6DC}" destId="{59739D9C-6575-4263-9958-3657E36DF9D4}" srcOrd="1" destOrd="0" presId="urn:microsoft.com/office/officeart/2005/8/layout/chevron2"/>
    <dgm:cxn modelId="{2AB7442E-657A-4D97-A705-52BD511D2911}" type="presParOf" srcId="{12B76028-7558-4FEB-BEEA-102F3557C6DC}" destId="{6905E7D2-43E7-49AD-BD15-ADFC8AAFB9CD}" srcOrd="2" destOrd="0" presId="urn:microsoft.com/office/officeart/2005/8/layout/chevron2"/>
    <dgm:cxn modelId="{C924391A-A706-4B93-B163-69468B7D1F4D}" type="presParOf" srcId="{6905E7D2-43E7-49AD-BD15-ADFC8AAFB9CD}" destId="{0B90B570-3A86-4055-8C11-F9BC0888AA06}" srcOrd="0" destOrd="0" presId="urn:microsoft.com/office/officeart/2005/8/layout/chevron2"/>
    <dgm:cxn modelId="{125E4763-6E5E-4499-B9B4-09EBA856DDB4}" type="presParOf" srcId="{6905E7D2-43E7-49AD-BD15-ADFC8AAFB9CD}" destId="{9BF87276-0B1E-4552-BD6D-6C24A2265B73}" srcOrd="1" destOrd="0" presId="urn:microsoft.com/office/officeart/2005/8/layout/chevron2"/>
    <dgm:cxn modelId="{BF6B5DE6-2C40-4812-B440-7B455348CE9B}" type="presParOf" srcId="{12B76028-7558-4FEB-BEEA-102F3557C6DC}" destId="{30701264-3469-4485-905D-E53A924536A3}" srcOrd="3" destOrd="0" presId="urn:microsoft.com/office/officeart/2005/8/layout/chevron2"/>
    <dgm:cxn modelId="{4AC970FA-1B68-430B-8CD1-667A3FEBFB8C}" type="presParOf" srcId="{12B76028-7558-4FEB-BEEA-102F3557C6DC}" destId="{56A77874-20A5-4F8A-AD7D-646B83D23BB1}" srcOrd="4" destOrd="0" presId="urn:microsoft.com/office/officeart/2005/8/layout/chevron2"/>
    <dgm:cxn modelId="{9DC84C74-2039-49A4-8772-34C8786CBB07}" type="presParOf" srcId="{56A77874-20A5-4F8A-AD7D-646B83D23BB1}" destId="{DCB0A433-D2DA-4CD7-A1C3-AAC70383F111}" srcOrd="0" destOrd="0" presId="urn:microsoft.com/office/officeart/2005/8/layout/chevron2"/>
    <dgm:cxn modelId="{0256D345-DEA2-4A68-815C-EE9FBB4086ED}" type="presParOf" srcId="{56A77874-20A5-4F8A-AD7D-646B83D23BB1}" destId="{EA7DE62B-ABEA-48AE-9510-0B243B12721B}" srcOrd="1" destOrd="0" presId="urn:microsoft.com/office/officeart/2005/8/layout/chevron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58314-174E-4207-B047-868B78FD6706}">
      <dsp:nvSpPr>
        <dsp:cNvPr id="0" name=""/>
        <dsp:cNvSpPr/>
      </dsp:nvSpPr>
      <dsp:spPr>
        <a:xfrm rot="5400000">
          <a:off x="-300662" y="303404"/>
          <a:ext cx="2004417" cy="1403092"/>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endParaRPr lang="en-US" sz="3600" kern="1200" dirty="0"/>
        </a:p>
      </dsp:txBody>
      <dsp:txXfrm rot="-5400000">
        <a:off x="1" y="704287"/>
        <a:ext cx="1403092" cy="601325"/>
      </dsp:txXfrm>
    </dsp:sp>
    <dsp:sp modelId="{2B1FCE97-A341-4F23-8727-E4C3158E2C69}">
      <dsp:nvSpPr>
        <dsp:cNvPr id="0" name=""/>
        <dsp:cNvSpPr/>
      </dsp:nvSpPr>
      <dsp:spPr>
        <a:xfrm rot="5400000">
          <a:off x="4622110" y="-3219012"/>
          <a:ext cx="1302871" cy="774090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b="0" i="0" kern="1200" dirty="0" err="1" smtClean="0">
              <a:solidFill>
                <a:schemeClr val="tx1"/>
              </a:solidFill>
              <a:latin typeface="Times New Roman" pitchFamily="18" charset="0"/>
              <a:ea typeface="+mn-ea"/>
              <a:cs typeface="Times New Roman" pitchFamily="18" charset="0"/>
            </a:rPr>
            <a:t>Định</a:t>
          </a:r>
          <a:r>
            <a:rPr lang="en-US" sz="3200" b="0" i="0" kern="1200" dirty="0" smtClean="0">
              <a:solidFill>
                <a:schemeClr val="tx1"/>
              </a:solidFill>
              <a:latin typeface="Times New Roman" pitchFamily="18" charset="0"/>
              <a:ea typeface="+mn-ea"/>
              <a:cs typeface="Times New Roman" pitchFamily="18" charset="0"/>
            </a:rPr>
            <a:t> </a:t>
          </a:r>
          <a:r>
            <a:rPr lang="en-US" sz="3200" b="0" i="0" kern="1200" dirty="0" err="1" smtClean="0">
              <a:solidFill>
                <a:schemeClr val="tx1"/>
              </a:solidFill>
              <a:latin typeface="Times New Roman" pitchFamily="18" charset="0"/>
              <a:ea typeface="+mn-ea"/>
              <a:cs typeface="Times New Roman" pitchFamily="18" charset="0"/>
            </a:rPr>
            <a:t>nghĩa</a:t>
          </a:r>
          <a:endParaRPr lang="en-US" sz="3200" b="0" i="0" kern="1200" dirty="0">
            <a:solidFill>
              <a:schemeClr val="tx1"/>
            </a:solidFill>
            <a:latin typeface="Times New Roman" pitchFamily="18" charset="0"/>
            <a:ea typeface="+mn-ea"/>
            <a:cs typeface="Times New Roman" pitchFamily="18" charset="0"/>
          </a:endParaRPr>
        </a:p>
        <a:p>
          <a:pPr marL="285750" lvl="1" indent="-285750" algn="l" defTabSz="1422400">
            <a:lnSpc>
              <a:spcPct val="90000"/>
            </a:lnSpc>
            <a:spcBef>
              <a:spcPct val="0"/>
            </a:spcBef>
            <a:spcAft>
              <a:spcPct val="15000"/>
            </a:spcAft>
            <a:buChar char="••"/>
          </a:pPr>
          <a:r>
            <a:rPr lang="en-US" sz="3200" b="0" i="0" kern="1200" dirty="0" err="1" smtClean="0">
              <a:solidFill>
                <a:schemeClr val="tx1"/>
              </a:solidFill>
              <a:latin typeface="Times New Roman" pitchFamily="18" charset="0"/>
              <a:ea typeface="+mn-ea"/>
              <a:cs typeface="Times New Roman" pitchFamily="18" charset="0"/>
            </a:rPr>
            <a:t>Nguyên</a:t>
          </a:r>
          <a:r>
            <a:rPr lang="en-US" sz="3200" b="0" i="0" kern="1200" dirty="0" smtClean="0">
              <a:solidFill>
                <a:schemeClr val="tx1"/>
              </a:solidFill>
              <a:latin typeface="Times New Roman" pitchFamily="18" charset="0"/>
              <a:ea typeface="+mn-ea"/>
              <a:cs typeface="Times New Roman" pitchFamily="18" charset="0"/>
            </a:rPr>
            <a:t> </a:t>
          </a:r>
          <a:r>
            <a:rPr lang="en-US" sz="3200" b="0" i="0" kern="1200" dirty="0" err="1" smtClean="0">
              <a:solidFill>
                <a:schemeClr val="tx1"/>
              </a:solidFill>
              <a:latin typeface="Times New Roman" pitchFamily="18" charset="0"/>
              <a:ea typeface="+mn-ea"/>
              <a:cs typeface="Times New Roman" pitchFamily="18" charset="0"/>
            </a:rPr>
            <a:t>nhân</a:t>
          </a:r>
          <a:endParaRPr lang="en-US" sz="3200" b="0" i="0" kern="1200" dirty="0">
            <a:solidFill>
              <a:schemeClr val="tx1"/>
            </a:solidFill>
            <a:latin typeface="Times New Roman" pitchFamily="18" charset="0"/>
            <a:ea typeface="+mn-ea"/>
            <a:cs typeface="Times New Roman" pitchFamily="18" charset="0"/>
          </a:endParaRPr>
        </a:p>
      </dsp:txBody>
      <dsp:txXfrm rot="-5400000">
        <a:off x="1403093" y="63606"/>
        <a:ext cx="7677306" cy="1175669"/>
      </dsp:txXfrm>
    </dsp:sp>
    <dsp:sp modelId="{0B90B570-3A86-4055-8C11-F9BC0888AA06}">
      <dsp:nvSpPr>
        <dsp:cNvPr id="0" name=""/>
        <dsp:cNvSpPr/>
      </dsp:nvSpPr>
      <dsp:spPr>
        <a:xfrm rot="5400000">
          <a:off x="-300662" y="2117404"/>
          <a:ext cx="2004417" cy="1403092"/>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endParaRPr lang="en-US" sz="3600" kern="1200" dirty="0"/>
        </a:p>
      </dsp:txBody>
      <dsp:txXfrm rot="-5400000">
        <a:off x="1" y="2518287"/>
        <a:ext cx="1403092" cy="601325"/>
      </dsp:txXfrm>
    </dsp:sp>
    <dsp:sp modelId="{9BF87276-0B1E-4552-BD6D-6C24A2265B73}">
      <dsp:nvSpPr>
        <dsp:cNvPr id="0" name=""/>
        <dsp:cNvSpPr/>
      </dsp:nvSpPr>
      <dsp:spPr>
        <a:xfrm rot="5400000">
          <a:off x="4622110" y="-1402276"/>
          <a:ext cx="1302871" cy="774090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err="1" smtClean="0">
              <a:latin typeface="Times New Roman" pitchFamily="18" charset="0"/>
              <a:cs typeface="Times New Roman" pitchFamily="18" charset="0"/>
            </a:rPr>
            <a:t>Triệu</a:t>
          </a:r>
          <a:r>
            <a:rPr lang="en-US" sz="3200" kern="1200" dirty="0" smtClean="0">
              <a:latin typeface="Times New Roman" pitchFamily="18" charset="0"/>
              <a:cs typeface="Times New Roman" pitchFamily="18" charset="0"/>
            </a:rPr>
            <a:t> </a:t>
          </a:r>
          <a:r>
            <a:rPr lang="en-US" sz="3200" kern="1200" dirty="0" err="1" smtClean="0">
              <a:latin typeface="Times New Roman" pitchFamily="18" charset="0"/>
              <a:cs typeface="Times New Roman" pitchFamily="18" charset="0"/>
            </a:rPr>
            <a:t>chứng</a:t>
          </a:r>
          <a:endParaRPr lang="en-US" sz="3200" kern="1200" dirty="0">
            <a:latin typeface="Times New Roman" pitchFamily="18" charset="0"/>
            <a:cs typeface="Times New Roman" pitchFamily="18" charset="0"/>
          </a:endParaRPr>
        </a:p>
        <a:p>
          <a:pPr marL="285750" lvl="1" indent="-285750" algn="l" defTabSz="1422400">
            <a:lnSpc>
              <a:spcPct val="90000"/>
            </a:lnSpc>
            <a:spcBef>
              <a:spcPct val="0"/>
            </a:spcBef>
            <a:spcAft>
              <a:spcPct val="15000"/>
            </a:spcAft>
            <a:buChar char="••"/>
          </a:pPr>
          <a:r>
            <a:rPr lang="en-US" sz="3200" kern="1200" dirty="0" err="1" smtClean="0">
              <a:latin typeface="Times New Roman" pitchFamily="18" charset="0"/>
              <a:cs typeface="Times New Roman" pitchFamily="18" charset="0"/>
            </a:rPr>
            <a:t>Chuẩn</a:t>
          </a:r>
          <a:r>
            <a:rPr lang="en-US" sz="3200" kern="1200" dirty="0" smtClean="0">
              <a:latin typeface="Times New Roman" pitchFamily="18" charset="0"/>
              <a:cs typeface="Times New Roman" pitchFamily="18" charset="0"/>
            </a:rPr>
            <a:t> </a:t>
          </a:r>
          <a:r>
            <a:rPr lang="en-US" sz="3200" kern="1200" dirty="0" err="1" smtClean="0">
              <a:latin typeface="Times New Roman" pitchFamily="18" charset="0"/>
              <a:cs typeface="Times New Roman" pitchFamily="18" charset="0"/>
            </a:rPr>
            <a:t>đoán</a:t>
          </a:r>
          <a:endParaRPr lang="en-US" sz="3200" kern="1200" dirty="0">
            <a:latin typeface="Times New Roman" pitchFamily="18" charset="0"/>
            <a:cs typeface="Times New Roman" pitchFamily="18" charset="0"/>
          </a:endParaRPr>
        </a:p>
      </dsp:txBody>
      <dsp:txXfrm rot="-5400000">
        <a:off x="1403093" y="1880342"/>
        <a:ext cx="7677306" cy="1175669"/>
      </dsp:txXfrm>
    </dsp:sp>
    <dsp:sp modelId="{DCB0A433-D2DA-4CD7-A1C3-AAC70383F111}">
      <dsp:nvSpPr>
        <dsp:cNvPr id="0" name=""/>
        <dsp:cNvSpPr/>
      </dsp:nvSpPr>
      <dsp:spPr>
        <a:xfrm rot="5400000">
          <a:off x="-300662" y="3932303"/>
          <a:ext cx="2004417" cy="1403092"/>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 </a:t>
          </a:r>
          <a:endParaRPr lang="en-US" sz="3600" kern="1200" dirty="0"/>
        </a:p>
      </dsp:txBody>
      <dsp:txXfrm rot="-5400000">
        <a:off x="1" y="4333186"/>
        <a:ext cx="1403092" cy="601325"/>
      </dsp:txXfrm>
    </dsp:sp>
    <dsp:sp modelId="{EA7DE62B-ABEA-48AE-9510-0B243B12721B}">
      <dsp:nvSpPr>
        <dsp:cNvPr id="0" name=""/>
        <dsp:cNvSpPr/>
      </dsp:nvSpPr>
      <dsp:spPr>
        <a:xfrm rot="5400000">
          <a:off x="4621211" y="412622"/>
          <a:ext cx="1304669" cy="774090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b="0" i="0" kern="1200" dirty="0" err="1" smtClean="0">
              <a:solidFill>
                <a:schemeClr val="tx1"/>
              </a:solidFill>
              <a:latin typeface="Times New Roman" pitchFamily="18" charset="0"/>
              <a:ea typeface="+mn-ea"/>
              <a:cs typeface="Times New Roman" pitchFamily="18" charset="0"/>
            </a:rPr>
            <a:t>Điều</a:t>
          </a:r>
          <a:r>
            <a:rPr lang="en-US" sz="3200" b="0" i="0" kern="1200" dirty="0" smtClean="0">
              <a:solidFill>
                <a:schemeClr val="tx1"/>
              </a:solidFill>
              <a:latin typeface="Times New Roman" pitchFamily="18" charset="0"/>
              <a:ea typeface="+mn-ea"/>
              <a:cs typeface="Times New Roman" pitchFamily="18" charset="0"/>
            </a:rPr>
            <a:t> </a:t>
          </a:r>
          <a:r>
            <a:rPr lang="en-US" sz="3200" b="0" i="0" kern="1200" dirty="0" err="1" smtClean="0">
              <a:solidFill>
                <a:schemeClr val="tx1"/>
              </a:solidFill>
              <a:latin typeface="Times New Roman" pitchFamily="18" charset="0"/>
              <a:ea typeface="+mn-ea"/>
              <a:cs typeface="Times New Roman" pitchFamily="18" charset="0"/>
            </a:rPr>
            <a:t>trị</a:t>
          </a:r>
          <a:endParaRPr lang="en-US" sz="3200" b="0" i="0" kern="1200" dirty="0" smtClean="0">
            <a:solidFill>
              <a:schemeClr val="tx1"/>
            </a:solidFill>
            <a:latin typeface="Times New Roman" pitchFamily="18" charset="0"/>
            <a:ea typeface="+mn-ea"/>
            <a:cs typeface="Times New Roman" pitchFamily="18" charset="0"/>
          </a:endParaRPr>
        </a:p>
        <a:p>
          <a:pPr marL="285750" lvl="1" indent="-285750" algn="l" defTabSz="1422400">
            <a:lnSpc>
              <a:spcPct val="90000"/>
            </a:lnSpc>
            <a:spcBef>
              <a:spcPct val="0"/>
            </a:spcBef>
            <a:spcAft>
              <a:spcPct val="15000"/>
            </a:spcAft>
            <a:buChar char="••"/>
          </a:pPr>
          <a:r>
            <a:rPr lang="en-US" sz="3200" b="0" i="0" kern="1200" dirty="0" err="1" smtClean="0">
              <a:solidFill>
                <a:schemeClr val="tx1"/>
              </a:solidFill>
              <a:latin typeface="Times New Roman" pitchFamily="18" charset="0"/>
              <a:ea typeface="+mn-ea"/>
              <a:cs typeface="Times New Roman" pitchFamily="18" charset="0"/>
            </a:rPr>
            <a:t>Quy</a:t>
          </a:r>
          <a:r>
            <a:rPr lang="en-US" sz="3200" b="0" i="0" kern="1200" dirty="0" smtClean="0">
              <a:solidFill>
                <a:schemeClr val="tx1"/>
              </a:solidFill>
              <a:latin typeface="Times New Roman" pitchFamily="18" charset="0"/>
              <a:ea typeface="+mn-ea"/>
              <a:cs typeface="Times New Roman" pitchFamily="18" charset="0"/>
            </a:rPr>
            <a:t> </a:t>
          </a:r>
          <a:r>
            <a:rPr lang="en-US" sz="3200" b="0" i="0" kern="1200" dirty="0" err="1" smtClean="0">
              <a:solidFill>
                <a:schemeClr val="tx1"/>
              </a:solidFill>
              <a:latin typeface="Times New Roman" pitchFamily="18" charset="0"/>
              <a:ea typeface="+mn-ea"/>
              <a:cs typeface="Times New Roman" pitchFamily="18" charset="0"/>
            </a:rPr>
            <a:t>trình</a:t>
          </a:r>
          <a:r>
            <a:rPr lang="en-US" sz="3200" b="0" i="0" kern="1200" dirty="0" smtClean="0">
              <a:solidFill>
                <a:schemeClr val="tx1"/>
              </a:solidFill>
              <a:latin typeface="Times New Roman" pitchFamily="18" charset="0"/>
              <a:ea typeface="+mn-ea"/>
              <a:cs typeface="Times New Roman" pitchFamily="18" charset="0"/>
            </a:rPr>
            <a:t> </a:t>
          </a:r>
          <a:r>
            <a:rPr lang="en-US" sz="3200" b="0" i="0" kern="1200" dirty="0" err="1" smtClean="0">
              <a:solidFill>
                <a:schemeClr val="tx1"/>
              </a:solidFill>
              <a:latin typeface="Times New Roman" pitchFamily="18" charset="0"/>
              <a:ea typeface="+mn-ea"/>
              <a:cs typeface="Times New Roman" pitchFamily="18" charset="0"/>
            </a:rPr>
            <a:t>chăm</a:t>
          </a:r>
          <a:r>
            <a:rPr lang="en-US" sz="3200" b="0" i="0" kern="1200" dirty="0" smtClean="0">
              <a:solidFill>
                <a:schemeClr val="tx1"/>
              </a:solidFill>
              <a:latin typeface="Times New Roman" pitchFamily="18" charset="0"/>
              <a:ea typeface="+mn-ea"/>
              <a:cs typeface="Times New Roman" pitchFamily="18" charset="0"/>
            </a:rPr>
            <a:t> </a:t>
          </a:r>
          <a:r>
            <a:rPr lang="en-US" sz="3200" b="0" i="0" kern="1200" dirty="0" err="1" smtClean="0">
              <a:solidFill>
                <a:schemeClr val="tx1"/>
              </a:solidFill>
              <a:latin typeface="Times New Roman" pitchFamily="18" charset="0"/>
              <a:ea typeface="+mn-ea"/>
              <a:cs typeface="Times New Roman" pitchFamily="18" charset="0"/>
            </a:rPr>
            <a:t>sóc</a:t>
          </a:r>
          <a:endParaRPr lang="en-US" sz="3200" b="0" i="0" kern="1200" dirty="0" smtClean="0">
            <a:solidFill>
              <a:schemeClr val="tx1"/>
            </a:solidFill>
            <a:latin typeface="Times New Roman" pitchFamily="18" charset="0"/>
            <a:ea typeface="+mn-ea"/>
            <a:cs typeface="Times New Roman" pitchFamily="18" charset="0"/>
          </a:endParaRPr>
        </a:p>
      </dsp:txBody>
      <dsp:txXfrm rot="-5400000">
        <a:off x="1403093" y="3694430"/>
        <a:ext cx="7677218" cy="117729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9CC59A-537A-4FE0-BEC4-EBF4A1EAEB98}" type="datetimeFigureOut">
              <a:rPr lang="en-US" smtClean="0"/>
              <a:pPr/>
              <a:t>9/5/2016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70F570-8DB3-4C5F-BA76-9580D175824E}" type="slidenum">
              <a:rPr lang="en-US" smtClean="0"/>
              <a:pPr/>
              <a:t>‹#›</a:t>
            </a:fld>
            <a:endParaRPr lang="en-US"/>
          </a:p>
        </p:txBody>
      </p:sp>
    </p:spTree>
    <p:extLst>
      <p:ext uri="{BB962C8B-B14F-4D97-AF65-F5344CB8AC3E}">
        <p14:creationId xmlns="" xmlns:p14="http://schemas.microsoft.com/office/powerpoint/2010/main" val="533730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B770F570-8DB3-4C5F-BA76-9580D175824E}" type="slidenum">
              <a:rPr lang="en-US" smtClean="0"/>
              <a:pPr/>
              <a:t>12</a:t>
            </a:fld>
            <a:endParaRPr lang="en-US"/>
          </a:p>
        </p:txBody>
      </p:sp>
    </p:spTree>
    <p:extLst>
      <p:ext uri="{BB962C8B-B14F-4D97-AF65-F5344CB8AC3E}">
        <p14:creationId xmlns="" xmlns:p14="http://schemas.microsoft.com/office/powerpoint/2010/main" val="3681587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9257302-D1D4-40F7-BC5F-11535213211B}" type="datetimeFigureOut">
              <a:rPr lang="en-US" smtClean="0"/>
              <a:pPr/>
              <a:t>9/5/2016</a:t>
            </a:fld>
            <a:endParaRPr lang="en-US"/>
          </a:p>
        </p:txBody>
      </p:sp>
      <p:sp>
        <p:nvSpPr>
          <p:cNvPr id="8" name="Slide Number Placeholder 7"/>
          <p:cNvSpPr>
            <a:spLocks noGrp="1"/>
          </p:cNvSpPr>
          <p:nvPr>
            <p:ph type="sldNum" sz="quarter" idx="11"/>
          </p:nvPr>
        </p:nvSpPr>
        <p:spPr/>
        <p:txBody>
          <a:bodyPr/>
          <a:lstStyle/>
          <a:p>
            <a:fld id="{B5D2B82A-51F0-4269-A9A2-585AE0CDF7EA}"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257302-D1D4-40F7-BC5F-11535213211B}" type="datetimeFigureOut">
              <a:rPr lang="en-US" smtClean="0"/>
              <a:pPr/>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2B82A-51F0-4269-A9A2-585AE0CDF7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257302-D1D4-40F7-BC5F-11535213211B}" type="datetimeFigureOut">
              <a:rPr lang="en-US" smtClean="0"/>
              <a:pPr/>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2B82A-51F0-4269-A9A2-585AE0CDF7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79257302-D1D4-40F7-BC5F-11535213211B}" type="datetimeFigureOut">
              <a:rPr lang="en-US" smtClean="0"/>
              <a:pPr/>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2B82A-51F0-4269-A9A2-585AE0CDF7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257302-D1D4-40F7-BC5F-11535213211B}" type="datetimeFigureOut">
              <a:rPr lang="en-US" smtClean="0"/>
              <a:pPr/>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2B82A-51F0-4269-A9A2-585AE0CDF7EA}"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9257302-D1D4-40F7-BC5F-11535213211B}" type="datetimeFigureOut">
              <a:rPr lang="en-US" smtClean="0"/>
              <a:pPr/>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2B82A-51F0-4269-A9A2-585AE0CDF7EA}"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9257302-D1D4-40F7-BC5F-11535213211B}" type="datetimeFigureOut">
              <a:rPr lang="en-US" smtClean="0"/>
              <a:pPr/>
              <a:t>9/5/2016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D2B82A-51F0-4269-A9A2-585AE0CDF7EA}"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257302-D1D4-40F7-BC5F-11535213211B}" type="datetimeFigureOut">
              <a:rPr lang="en-US" smtClean="0"/>
              <a:pPr/>
              <a:t>9/5/2016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D2B82A-51F0-4269-A9A2-585AE0CDF7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57302-D1D4-40F7-BC5F-11535213211B}" type="datetimeFigureOut">
              <a:rPr lang="en-US" smtClean="0"/>
              <a:pPr/>
              <a:t>9/5/2016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D2B82A-51F0-4269-A9A2-585AE0CDF7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257302-D1D4-40F7-BC5F-11535213211B}" type="datetimeFigureOut">
              <a:rPr lang="en-US" smtClean="0"/>
              <a:pPr/>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2B82A-51F0-4269-A9A2-585AE0CDF7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257302-D1D4-40F7-BC5F-11535213211B}" type="datetimeFigureOut">
              <a:rPr lang="en-US" smtClean="0"/>
              <a:pPr/>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2B82A-51F0-4269-A9A2-585AE0CDF7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9257302-D1D4-40F7-BC5F-11535213211B}" type="datetimeFigureOut">
              <a:rPr lang="en-US" smtClean="0"/>
              <a:pPr/>
              <a:t>9/5/2016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5D2B82A-51F0-4269-A9A2-585AE0CDF7EA}"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0"/>
            <a:ext cx="8458200" cy="1470025"/>
          </a:xfrm>
        </p:spPr>
        <p:txBody>
          <a:bodyPr>
            <a:normAutofit/>
          </a:bodyPr>
          <a:lstStyle/>
          <a:p>
            <a:r>
              <a:rPr lang="en-US" sz="4000" dirty="0" smtClean="0">
                <a:latin typeface="Times New Roman" pitchFamily="18" charset="0"/>
                <a:cs typeface="Times New Roman" pitchFamily="18" charset="0"/>
              </a:rPr>
              <a:t>KHOA ĐIỀU DƯỠNG</a:t>
            </a:r>
            <a:br>
              <a:rPr lang="en-US" sz="4000" dirty="0" smtClean="0">
                <a:latin typeface="Times New Roman" pitchFamily="18" charset="0"/>
                <a:cs typeface="Times New Roman" pitchFamily="18" charset="0"/>
              </a:rPr>
            </a:br>
            <a:r>
              <a:rPr lang="en-US" sz="4000" dirty="0" err="1" smtClean="0">
                <a:latin typeface="Times New Roman" pitchFamily="18" charset="0"/>
                <a:cs typeface="Times New Roman" pitchFamily="18" charset="0"/>
              </a:rPr>
              <a:t>Môn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Điều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Dưỡng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Hồi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Sức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Cấp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Cứu</a:t>
            </a: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1752600"/>
            <a:ext cx="7924800" cy="4724400"/>
          </a:xfrm>
        </p:spPr>
        <p:txBody>
          <a:bodyPr/>
          <a:lstStyle/>
          <a:p>
            <a:pPr algn="just"/>
            <a:r>
              <a:rPr lang="en-US" sz="2800" dirty="0" err="1" smtClean="0">
                <a:solidFill>
                  <a:schemeClr val="tx1"/>
                </a:solidFill>
                <a:latin typeface="Times New Roman" pitchFamily="18" charset="0"/>
                <a:cs typeface="Times New Roman" pitchFamily="18" charset="0"/>
              </a:rPr>
              <a:t>Đề</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tài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Chăm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sóc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bệnh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nhân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phù</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phổi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cấp</a:t>
            </a:r>
            <a:endParaRPr lang="en-US" sz="2800" dirty="0" smtClean="0">
              <a:solidFill>
                <a:schemeClr val="tx1"/>
              </a:solidFill>
              <a:latin typeface="Times New Roman" pitchFamily="18" charset="0"/>
              <a:cs typeface="Times New Roman" pitchFamily="18" charset="0"/>
            </a:endParaRPr>
          </a:p>
          <a:p>
            <a:pPr algn="just"/>
            <a:r>
              <a:rPr lang="en-US" sz="2800" dirty="0" smtClean="0">
                <a:solidFill>
                  <a:schemeClr val="tx1"/>
                </a:solidFill>
                <a:latin typeface="Times New Roman" pitchFamily="18" charset="0"/>
                <a:cs typeface="Times New Roman" pitchFamily="18" charset="0"/>
              </a:rPr>
              <a:t>GVHD: </a:t>
            </a:r>
            <a:r>
              <a:rPr lang="en-US" sz="2800" dirty="0" err="1" smtClean="0">
                <a:solidFill>
                  <a:schemeClr val="tx1"/>
                </a:solidFill>
                <a:latin typeface="Times New Roman" pitchFamily="18" charset="0"/>
                <a:cs typeface="Times New Roman" pitchFamily="18" charset="0"/>
              </a:rPr>
              <a:t>Nguyễn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Phúc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Học</a:t>
            </a:r>
            <a:endParaRPr lang="en-US" sz="2800" dirty="0" smtClean="0">
              <a:solidFill>
                <a:schemeClr val="tx1"/>
              </a:solidFill>
              <a:latin typeface="Times New Roman" pitchFamily="18" charset="0"/>
              <a:cs typeface="Times New Roman" pitchFamily="18" charset="0"/>
            </a:endParaRPr>
          </a:p>
          <a:p>
            <a:pPr algn="just"/>
            <a:r>
              <a:rPr lang="en-US" dirty="0" smtClean="0">
                <a:solidFill>
                  <a:schemeClr val="tx1"/>
                </a:solidFill>
                <a:latin typeface="Times New Roman" pitchFamily="18" charset="0"/>
                <a:cs typeface="Times New Roman" pitchFamily="18" charset="0"/>
              </a:rPr>
              <a:t>SVTH:</a:t>
            </a:r>
            <a:endParaRPr lang="en-US" dirty="0">
              <a:solidFill>
                <a:schemeClr val="tx1"/>
              </a:solidFill>
              <a:latin typeface="Times New Roman" pitchFamily="18" charset="0"/>
              <a:cs typeface="Times New Roman" pitchFamily="18" charset="0"/>
            </a:endParaRPr>
          </a:p>
        </p:txBody>
      </p:sp>
      <p:sp>
        <p:nvSpPr>
          <p:cNvPr id="4" name="Rectangle 3"/>
          <p:cNvSpPr/>
          <p:nvPr/>
        </p:nvSpPr>
        <p:spPr>
          <a:xfrm>
            <a:off x="609600" y="3124200"/>
            <a:ext cx="3886200" cy="3505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err="1" smtClean="0">
                <a:solidFill>
                  <a:schemeClr val="tx1"/>
                </a:solidFill>
                <a:latin typeface="Times New Roman" pitchFamily="18" charset="0"/>
                <a:cs typeface="Times New Roman" pitchFamily="18" charset="0"/>
              </a:rPr>
              <a:t>Nguyễn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Thảo</a:t>
            </a:r>
            <a:r>
              <a:rPr lang="en-US" sz="2800" dirty="0" smtClean="0">
                <a:solidFill>
                  <a:schemeClr val="tx1"/>
                </a:solidFill>
                <a:latin typeface="Times New Roman" pitchFamily="18" charset="0"/>
                <a:cs typeface="Times New Roman" pitchFamily="18" charset="0"/>
              </a:rPr>
              <a:t> Ly</a:t>
            </a:r>
          </a:p>
          <a:p>
            <a:r>
              <a:rPr lang="en-US" sz="2800" dirty="0" err="1" smtClean="0">
                <a:solidFill>
                  <a:schemeClr val="tx1"/>
                </a:solidFill>
                <a:latin typeface="Times New Roman" pitchFamily="18" charset="0"/>
                <a:cs typeface="Times New Roman" pitchFamily="18" charset="0"/>
              </a:rPr>
              <a:t>Nguyễn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Cẩm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Hằng</a:t>
            </a:r>
            <a:endParaRPr lang="en-US" sz="2800" dirty="0" smtClean="0">
              <a:solidFill>
                <a:schemeClr val="tx1"/>
              </a:solidFill>
              <a:latin typeface="Times New Roman" pitchFamily="18" charset="0"/>
              <a:cs typeface="Times New Roman" pitchFamily="18" charset="0"/>
            </a:endParaRPr>
          </a:p>
          <a:p>
            <a:r>
              <a:rPr lang="en-US" sz="2800" dirty="0" err="1" smtClean="0">
                <a:solidFill>
                  <a:schemeClr val="tx1"/>
                </a:solidFill>
                <a:latin typeface="Times New Roman" pitchFamily="18" charset="0"/>
                <a:cs typeface="Times New Roman" pitchFamily="18" charset="0"/>
              </a:rPr>
              <a:t>Hoàng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Thương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Hiền</a:t>
            </a:r>
            <a:endParaRPr lang="en-US" sz="2800" dirty="0" smtClean="0">
              <a:solidFill>
                <a:schemeClr val="tx1"/>
              </a:solidFill>
              <a:latin typeface="Times New Roman" pitchFamily="18" charset="0"/>
              <a:cs typeface="Times New Roman" pitchFamily="18" charset="0"/>
            </a:endParaRPr>
          </a:p>
          <a:p>
            <a:r>
              <a:rPr lang="en-US" sz="2800" dirty="0" err="1" smtClean="0">
                <a:solidFill>
                  <a:schemeClr val="tx1"/>
                </a:solidFill>
                <a:latin typeface="Times New Roman" pitchFamily="18" charset="0"/>
                <a:cs typeface="Times New Roman" pitchFamily="18" charset="0"/>
              </a:rPr>
              <a:t>Nguyễn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Tăng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Linh</a:t>
            </a:r>
            <a:endParaRPr lang="en-US" sz="2800" dirty="0" smtClean="0">
              <a:solidFill>
                <a:schemeClr val="tx1"/>
              </a:solidFill>
              <a:latin typeface="Times New Roman" pitchFamily="18" charset="0"/>
              <a:cs typeface="Times New Roman" pitchFamily="18" charset="0"/>
            </a:endParaRPr>
          </a:p>
          <a:p>
            <a:r>
              <a:rPr lang="en-US" sz="2800" dirty="0" err="1" smtClean="0">
                <a:solidFill>
                  <a:schemeClr val="tx1"/>
                </a:solidFill>
                <a:latin typeface="Times New Roman" pitchFamily="18" charset="0"/>
                <a:cs typeface="Times New Roman" pitchFamily="18" charset="0"/>
              </a:rPr>
              <a:t>Bùi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Thị</a:t>
            </a:r>
            <a:r>
              <a:rPr lang="en-US" sz="2800" dirty="0" smtClean="0">
                <a:solidFill>
                  <a:schemeClr val="tx1"/>
                </a:solidFill>
                <a:latin typeface="Times New Roman" pitchFamily="18" charset="0"/>
                <a:cs typeface="Times New Roman" pitchFamily="18" charset="0"/>
              </a:rPr>
              <a:t> Na </a:t>
            </a:r>
            <a:r>
              <a:rPr lang="en-US" sz="2800" dirty="0" err="1" smtClean="0">
                <a:solidFill>
                  <a:schemeClr val="tx1"/>
                </a:solidFill>
                <a:latin typeface="Times New Roman" pitchFamily="18" charset="0"/>
                <a:cs typeface="Times New Roman" pitchFamily="18" charset="0"/>
              </a:rPr>
              <a:t>Na</a:t>
            </a:r>
            <a:endParaRPr lang="en-US" sz="2800" dirty="0" smtClean="0">
              <a:solidFill>
                <a:schemeClr val="tx1"/>
              </a:solidFill>
              <a:latin typeface="Times New Roman" pitchFamily="18" charset="0"/>
              <a:cs typeface="Times New Roman" pitchFamily="18" charset="0"/>
            </a:endParaRPr>
          </a:p>
          <a:p>
            <a:r>
              <a:rPr lang="en-US" sz="2800" dirty="0" err="1" smtClean="0">
                <a:solidFill>
                  <a:schemeClr val="tx1"/>
                </a:solidFill>
                <a:latin typeface="Times New Roman" pitchFamily="18" charset="0"/>
                <a:cs typeface="Times New Roman" pitchFamily="18" charset="0"/>
              </a:rPr>
              <a:t>Trần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Hoài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Thương</a:t>
            </a:r>
            <a:endParaRPr lang="en-US" sz="2800" dirty="0" smtClean="0">
              <a:solidFill>
                <a:schemeClr val="tx1"/>
              </a:solidFill>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5" name="Rectangle 4"/>
          <p:cNvSpPr/>
          <p:nvPr/>
        </p:nvSpPr>
        <p:spPr>
          <a:xfrm>
            <a:off x="4724400" y="3352800"/>
            <a:ext cx="4114800" cy="28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err="1" smtClean="0">
                <a:solidFill>
                  <a:schemeClr val="tx1"/>
                </a:solidFill>
                <a:latin typeface="Times New Roman" pitchFamily="18" charset="0"/>
                <a:cs typeface="Times New Roman" pitchFamily="18" charset="0"/>
              </a:rPr>
              <a:t>Trần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Như</a:t>
            </a:r>
            <a:r>
              <a:rPr lang="en-US" sz="2800" dirty="0" smtClean="0">
                <a:solidFill>
                  <a:schemeClr val="tx1"/>
                </a:solidFill>
                <a:latin typeface="Times New Roman" pitchFamily="18" charset="0"/>
                <a:cs typeface="Times New Roman" pitchFamily="18" charset="0"/>
              </a:rPr>
              <a:t> Ý</a:t>
            </a:r>
          </a:p>
          <a:p>
            <a:r>
              <a:rPr lang="en-US" sz="2800" dirty="0" err="1" smtClean="0">
                <a:solidFill>
                  <a:schemeClr val="tx1"/>
                </a:solidFill>
                <a:latin typeface="Times New Roman" pitchFamily="18" charset="0"/>
                <a:cs typeface="Times New Roman" pitchFamily="18" charset="0"/>
              </a:rPr>
              <a:t>Nguyễn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Vân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Anh</a:t>
            </a:r>
            <a:endParaRPr lang="en-US" sz="2800" dirty="0" smtClean="0">
              <a:solidFill>
                <a:schemeClr val="tx1"/>
              </a:solidFill>
              <a:latin typeface="Times New Roman" pitchFamily="18" charset="0"/>
              <a:cs typeface="Times New Roman" pitchFamily="18" charset="0"/>
            </a:endParaRPr>
          </a:p>
          <a:p>
            <a:r>
              <a:rPr lang="en-US" sz="2800" dirty="0" err="1" smtClean="0">
                <a:solidFill>
                  <a:schemeClr val="tx1"/>
                </a:solidFill>
                <a:latin typeface="Times New Roman" pitchFamily="18" charset="0"/>
                <a:cs typeface="Times New Roman" pitchFamily="18" charset="0"/>
              </a:rPr>
              <a:t>Trần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Ngọc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Oanh</a:t>
            </a:r>
            <a:endParaRPr lang="en-US" sz="2800" dirty="0" smtClean="0">
              <a:solidFill>
                <a:schemeClr val="tx1"/>
              </a:solidFill>
              <a:latin typeface="Times New Roman" pitchFamily="18" charset="0"/>
              <a:cs typeface="Times New Roman" pitchFamily="18" charset="0"/>
            </a:endParaRPr>
          </a:p>
          <a:p>
            <a:r>
              <a:rPr lang="en-US" sz="2800" dirty="0" err="1" smtClean="0">
                <a:solidFill>
                  <a:schemeClr val="tx1"/>
                </a:solidFill>
                <a:latin typeface="Times New Roman" pitchFamily="18" charset="0"/>
                <a:cs typeface="Times New Roman" pitchFamily="18" charset="0"/>
              </a:rPr>
              <a:t>Lê</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Xuân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Cường</a:t>
            </a:r>
            <a:endParaRPr lang="en-US" sz="2800" dirty="0" smtClean="0">
              <a:solidFill>
                <a:schemeClr val="tx1"/>
              </a:solidFill>
              <a:latin typeface="Times New Roman" pitchFamily="18" charset="0"/>
              <a:cs typeface="Times New Roman" pitchFamily="18" charset="0"/>
            </a:endParaRPr>
          </a:p>
          <a:p>
            <a:r>
              <a:rPr lang="en-US" sz="2800" dirty="0" err="1" smtClean="0">
                <a:solidFill>
                  <a:schemeClr val="tx1"/>
                </a:solidFill>
                <a:latin typeface="Times New Roman" pitchFamily="18" charset="0"/>
                <a:cs typeface="Times New Roman" pitchFamily="18" charset="0"/>
              </a:rPr>
              <a:t>Trần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Hoài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Thương</a:t>
            </a:r>
            <a:endParaRPr lang="en-US" sz="2800" dirty="0" smtClean="0">
              <a:solidFill>
                <a:schemeClr val="tx1"/>
              </a:solidFill>
              <a:latin typeface="Times New Roman" pitchFamily="18" charset="0"/>
              <a:cs typeface="Times New Roman" pitchFamily="18" charset="0"/>
            </a:endParaRPr>
          </a:p>
          <a:p>
            <a:r>
              <a:rPr lang="en-US" sz="2800" dirty="0" err="1" smtClean="0">
                <a:solidFill>
                  <a:schemeClr val="tx1"/>
                </a:solidFill>
                <a:latin typeface="Times New Roman" pitchFamily="18" charset="0"/>
                <a:cs typeface="Times New Roman" pitchFamily="18" charset="0"/>
              </a:rPr>
              <a:t>Nguyễn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Hạnh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Phương</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589340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828" y="182881"/>
            <a:ext cx="7886700" cy="1112519"/>
          </a:xfrm>
        </p:spPr>
        <p:txBody>
          <a:bodyPr/>
          <a:lstStyle/>
          <a:p>
            <a:r>
              <a:rPr lang="vi-VN" sz="4000" b="1" dirty="0" smtClean="0">
                <a:effectLst/>
              </a:rPr>
              <a:t>Điều trị cụ thể</a:t>
            </a:r>
            <a:endParaRPr lang="vi-VN" sz="4000" b="1" dirty="0">
              <a:effectLst/>
            </a:endParaRPr>
          </a:p>
        </p:txBody>
      </p:sp>
      <p:sp>
        <p:nvSpPr>
          <p:cNvPr id="4" name="Content Placeholder 3"/>
          <p:cNvSpPr>
            <a:spLocks noGrp="1"/>
          </p:cNvSpPr>
          <p:nvPr>
            <p:ph idx="1"/>
          </p:nvPr>
        </p:nvSpPr>
        <p:spPr>
          <a:xfrm>
            <a:off x="256358" y="1447800"/>
            <a:ext cx="8887642" cy="5083628"/>
          </a:xfrm>
        </p:spPr>
        <p:txBody>
          <a:bodyPr>
            <a:normAutofit/>
          </a:bodyPr>
          <a:lstStyle/>
          <a:p>
            <a:pPr marL="514350" indent="-514350">
              <a:buFont typeface="+mj-lt"/>
              <a:buAutoNum type="arabicPeriod"/>
            </a:pPr>
            <a:r>
              <a:rPr lang="vi-VN" sz="3000" dirty="0">
                <a:solidFill>
                  <a:schemeClr val="tx1"/>
                </a:solidFill>
                <a:latin typeface="Times New Roman" pitchFamily="18" charset="0"/>
                <a:cs typeface="Times New Roman" pitchFamily="18" charset="0"/>
              </a:rPr>
              <a:t>Tư thế bệnh nhân: nếu không có tụt huyết áp, đặt bệnh nhân ở tư thế Fowler (nửa nằm, nửa ngồi), để hạn chế máu tĩnh mạch trở về</a:t>
            </a:r>
            <a:r>
              <a:rPr lang="vi-VN" sz="3000" dirty="0" smtClean="0">
                <a:solidFill>
                  <a:schemeClr val="tx1"/>
                </a:solidFill>
                <a:latin typeface="Times New Roman" pitchFamily="18" charset="0"/>
                <a:cs typeface="Times New Roman" pitchFamily="18" charset="0"/>
              </a:rPr>
              <a:t>.</a:t>
            </a:r>
          </a:p>
          <a:p>
            <a:pPr marL="514350" indent="-514350">
              <a:buFont typeface="+mj-lt"/>
              <a:buAutoNum type="arabicPeriod"/>
            </a:pPr>
            <a:r>
              <a:rPr lang="vi-VN" sz="3000" dirty="0">
                <a:solidFill>
                  <a:schemeClr val="tx1"/>
                </a:solidFill>
                <a:latin typeface="Times New Roman" pitchFamily="18" charset="0"/>
                <a:cs typeface="Times New Roman" pitchFamily="18" charset="0"/>
              </a:rPr>
              <a:t> Đảm bảo chức năng hô hấp: mục tiêu: SaO</a:t>
            </a:r>
            <a:r>
              <a:rPr lang="vi-VN" sz="3000" baseline="-25000" dirty="0">
                <a:solidFill>
                  <a:schemeClr val="tx1"/>
                </a:solidFill>
                <a:latin typeface="Times New Roman" pitchFamily="18" charset="0"/>
                <a:cs typeface="Times New Roman" pitchFamily="18" charset="0"/>
              </a:rPr>
              <a:t>2</a:t>
            </a:r>
            <a:r>
              <a:rPr lang="vi-VN" sz="3000" dirty="0">
                <a:solidFill>
                  <a:schemeClr val="tx1"/>
                </a:solidFill>
                <a:latin typeface="Times New Roman" pitchFamily="18" charset="0"/>
                <a:cs typeface="Times New Roman" pitchFamily="18" charset="0"/>
              </a:rPr>
              <a:t>&gt; 90</a:t>
            </a:r>
            <a:r>
              <a:rPr lang="vi-VN" sz="3000" dirty="0" smtClean="0">
                <a:solidFill>
                  <a:schemeClr val="tx1"/>
                </a:solidFill>
                <a:latin typeface="Times New Roman" pitchFamily="18" charset="0"/>
                <a:cs typeface="Times New Roman" pitchFamily="18" charset="0"/>
              </a:rPr>
              <a:t>%</a:t>
            </a:r>
          </a:p>
          <a:p>
            <a:pPr marL="514350" indent="-514350">
              <a:buFont typeface="+mj-lt"/>
              <a:buAutoNum type="arabicPeriod"/>
            </a:pPr>
            <a:r>
              <a:rPr lang="vi-VN" sz="3000" dirty="0" smtClean="0">
                <a:solidFill>
                  <a:schemeClr val="tx1"/>
                </a:solidFill>
                <a:latin typeface="Times New Roman" pitchFamily="18" charset="0"/>
                <a:cs typeface="Times New Roman" pitchFamily="18" charset="0"/>
              </a:rPr>
              <a:t>Giảm </a:t>
            </a:r>
            <a:r>
              <a:rPr lang="vi-VN" sz="3000" dirty="0">
                <a:solidFill>
                  <a:schemeClr val="tx1"/>
                </a:solidFill>
                <a:latin typeface="Times New Roman" pitchFamily="18" charset="0"/>
                <a:cs typeface="Times New Roman" pitchFamily="18" charset="0"/>
              </a:rPr>
              <a:t>tiền </a:t>
            </a:r>
            <a:r>
              <a:rPr lang="vi-VN" sz="3000" dirty="0" smtClean="0">
                <a:solidFill>
                  <a:schemeClr val="tx1"/>
                </a:solidFill>
                <a:latin typeface="Times New Roman" pitchFamily="18" charset="0"/>
                <a:cs typeface="Times New Roman" pitchFamily="18" charset="0"/>
              </a:rPr>
              <a:t>gánh</a:t>
            </a:r>
          </a:p>
          <a:p>
            <a:pPr lvl="1"/>
            <a:r>
              <a:rPr lang="vi-VN" sz="3000" dirty="0" smtClean="0">
                <a:solidFill>
                  <a:schemeClr val="tx1"/>
                </a:solidFill>
                <a:latin typeface="Times New Roman" pitchFamily="18" charset="0"/>
                <a:cs typeface="Times New Roman" pitchFamily="18" charset="0"/>
              </a:rPr>
              <a:t>Nitroglycerine</a:t>
            </a:r>
          </a:p>
          <a:p>
            <a:pPr lvl="1"/>
            <a:r>
              <a:rPr lang="vi-VN" sz="3000" dirty="0" smtClean="0">
                <a:solidFill>
                  <a:schemeClr val="tx1"/>
                </a:solidFill>
                <a:latin typeface="Times New Roman" pitchFamily="18" charset="0"/>
                <a:cs typeface="Times New Roman" pitchFamily="18" charset="0"/>
              </a:rPr>
              <a:t>Lasix</a:t>
            </a:r>
          </a:p>
          <a:p>
            <a:pPr lvl="1"/>
            <a:r>
              <a:rPr lang="vi-VN" sz="3000" dirty="0">
                <a:solidFill>
                  <a:schemeClr val="tx1"/>
                </a:solidFill>
                <a:latin typeface="Times New Roman" pitchFamily="18" charset="0"/>
                <a:cs typeface="Times New Roman" pitchFamily="18" charset="0"/>
              </a:rPr>
              <a:t>Morphine</a:t>
            </a:r>
          </a:p>
        </p:txBody>
      </p:sp>
    </p:spTree>
    <p:extLst>
      <p:ext uri="{BB962C8B-B14F-4D97-AF65-F5344CB8AC3E}">
        <p14:creationId xmlns="" xmlns:p14="http://schemas.microsoft.com/office/powerpoint/2010/main" val="3018124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2697" y="209007"/>
            <a:ext cx="8934995" cy="8094524"/>
          </a:xfrm>
          <a:prstGeom prst="rect">
            <a:avLst/>
          </a:prstGeom>
        </p:spPr>
        <p:txBody>
          <a:bodyPr wrap="square">
            <a:spAutoFit/>
          </a:bodyPr>
          <a:lstStyle/>
          <a:p>
            <a:pPr marL="514350" indent="-514350">
              <a:buFont typeface="+mj-lt"/>
              <a:buAutoNum type="arabicPeriod"/>
            </a:pPr>
            <a:r>
              <a:rPr lang="vi-VN" sz="2900" dirty="0" smtClean="0"/>
              <a:t>Giảm hậu gánh.</a:t>
            </a:r>
            <a:br>
              <a:rPr lang="vi-VN" sz="2900" dirty="0" smtClean="0"/>
            </a:br>
            <a:r>
              <a:rPr lang="vi-VN" sz="2900" dirty="0" smtClean="0"/>
              <a:t>Nếu bệnh nhân có tăng huyết áp, tốt nhất là dùng thuốc hạ huyết áp loại truyền tĩnh mạch có tác dụng nhanh, ngắn.</a:t>
            </a:r>
            <a:br>
              <a:rPr lang="vi-VN" sz="2900" dirty="0" smtClean="0"/>
            </a:br>
            <a:r>
              <a:rPr lang="vi-VN" sz="2900" dirty="0" smtClean="0"/>
              <a:t>· Nitroglycerine truyền tĩnh mạch.</a:t>
            </a:r>
            <a:br>
              <a:rPr lang="vi-VN" sz="2900" dirty="0" smtClean="0"/>
            </a:br>
            <a:r>
              <a:rPr lang="vi-VN" sz="2900" dirty="0" smtClean="0"/>
              <a:t>· Nicardipine (Loxen) truyền tĩnh mạch, liều 1-5 mg/giờ.</a:t>
            </a:r>
            <a:br>
              <a:rPr lang="vi-VN" sz="2900" dirty="0" smtClean="0"/>
            </a:br>
            <a:r>
              <a:rPr lang="vi-VN" sz="2900" dirty="0" smtClean="0"/>
              <a:t>· Nitroprusside.</a:t>
            </a:r>
            <a:br>
              <a:rPr lang="vi-VN" sz="2900" dirty="0" smtClean="0"/>
            </a:br>
            <a:r>
              <a:rPr lang="vi-VN" sz="2900" dirty="0" smtClean="0"/>
              <a:t>· Cũng có thể dùng adalate 5-10 mg ngậm dưới lưỡi.</a:t>
            </a:r>
          </a:p>
          <a:p>
            <a:pPr marL="514350" indent="-514350">
              <a:buFont typeface="+mj-lt"/>
              <a:buAutoNum type="arabicPeriod"/>
            </a:pPr>
            <a:r>
              <a:rPr lang="vi-VN" sz="2900" dirty="0"/>
              <a:t>Trợ </a:t>
            </a:r>
            <a:r>
              <a:rPr lang="vi-VN" sz="2900" dirty="0" smtClean="0"/>
              <a:t>tim.</a:t>
            </a:r>
          </a:p>
          <a:p>
            <a:pPr marL="971550" lvl="1" indent="-514350">
              <a:buFont typeface="Arial" panose="020B0604020202020204" pitchFamily="34" charset="0"/>
              <a:buChar char="•"/>
            </a:pPr>
            <a:r>
              <a:rPr lang="vi-VN" sz="2900" dirty="0" smtClean="0"/>
              <a:t>Dobutamine</a:t>
            </a:r>
          </a:p>
          <a:p>
            <a:pPr marL="971550" lvl="1" indent="-514350">
              <a:buFont typeface="Arial" panose="020B0604020202020204" pitchFamily="34" charset="0"/>
              <a:buChar char="•"/>
            </a:pPr>
            <a:r>
              <a:rPr lang="vi-VN" sz="2900" dirty="0" smtClean="0"/>
              <a:t>Digoxin</a:t>
            </a:r>
          </a:p>
          <a:p>
            <a:pPr marL="514350" indent="-514350">
              <a:buFont typeface="+mj-lt"/>
              <a:buAutoNum type="arabicPeriod"/>
            </a:pPr>
            <a:r>
              <a:rPr lang="vi-VN" sz="2900" dirty="0" smtClean="0"/>
              <a:t>Điều </a:t>
            </a:r>
            <a:r>
              <a:rPr lang="vi-VN" sz="2900" dirty="0"/>
              <a:t>trị sau cấp </a:t>
            </a:r>
            <a:r>
              <a:rPr lang="vi-VN" sz="2900" dirty="0" smtClean="0"/>
              <a:t>cứu.</a:t>
            </a:r>
          </a:p>
          <a:p>
            <a:pPr marL="514350" indent="-514350">
              <a:buFont typeface="+mj-lt"/>
              <a:buAutoNum type="arabicPeriod"/>
            </a:pPr>
            <a:r>
              <a:rPr lang="vi-VN" sz="2900" dirty="0"/>
              <a:t>Điều trị theo nguyên nhân gây phù phổi cấp, ví dụ hẹp hai lá, tăng huyết áp, suy vành, suy thận cấp...</a:t>
            </a:r>
            <a:r>
              <a:rPr lang="vi-VN" sz="2900" dirty="0" smtClean="0"/>
              <a:t/>
            </a:r>
            <a:br>
              <a:rPr lang="vi-VN" sz="2900" dirty="0" smtClean="0"/>
            </a:br>
            <a:endParaRPr lang="vi-VN" sz="2900" u="sng" dirty="0" smtClean="0"/>
          </a:p>
          <a:p>
            <a:r>
              <a:rPr lang="vi-VN" sz="2800" dirty="0" smtClean="0"/>
              <a:t/>
            </a:r>
            <a:br>
              <a:rPr lang="vi-VN" sz="2800" dirty="0" smtClean="0"/>
            </a:br>
            <a:endParaRPr lang="vi-VN" sz="2800" u="sng" dirty="0" smtClean="0"/>
          </a:p>
        </p:txBody>
      </p:sp>
    </p:spTree>
    <p:extLst>
      <p:ext uri="{BB962C8B-B14F-4D97-AF65-F5344CB8AC3E}">
        <p14:creationId xmlns="" xmlns:p14="http://schemas.microsoft.com/office/powerpoint/2010/main" val="1286984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lstStyle/>
          <a:p>
            <a:r>
              <a:rPr lang="en-US" sz="4000" b="1" dirty="0" err="1" smtClean="0">
                <a:effectLst/>
                <a:latin typeface="Times New Roman" pitchFamily="18" charset="0"/>
                <a:cs typeface="Times New Roman" pitchFamily="18" charset="0"/>
              </a:rPr>
              <a:t>Nhận</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định</a:t>
            </a:r>
            <a:endParaRPr lang="en-US" sz="4000" b="1" dirty="0">
              <a:effectLst/>
              <a:latin typeface="Times New Roman" pitchFamily="18" charset="0"/>
              <a:cs typeface="Times New Roman" pitchFamily="18" charset="0"/>
            </a:endParaRPr>
          </a:p>
        </p:txBody>
      </p:sp>
      <p:sp>
        <p:nvSpPr>
          <p:cNvPr id="6" name="Content Placeholder 5"/>
          <p:cNvSpPr>
            <a:spLocks noGrp="1"/>
          </p:cNvSpPr>
          <p:nvPr>
            <p:ph idx="1"/>
          </p:nvPr>
        </p:nvSpPr>
        <p:spPr>
          <a:xfrm>
            <a:off x="457200" y="1295400"/>
            <a:ext cx="8229600" cy="4830763"/>
          </a:xfrm>
        </p:spPr>
        <p:txBody>
          <a:bodyPr>
            <a:normAutofit/>
          </a:bodyPr>
          <a:lstStyle/>
          <a:p>
            <a:pPr marL="0" indent="0">
              <a:buNone/>
            </a:pPr>
            <a:r>
              <a:rPr lang="en-US" sz="3200" b="1" dirty="0" err="1" smtClean="0">
                <a:latin typeface="Times New Roman" pitchFamily="18" charset="0"/>
                <a:cs typeface="Times New Roman" pitchFamily="18" charset="0"/>
              </a:rPr>
              <a:t>Hỏi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bệnh</a:t>
            </a:r>
            <a:r>
              <a:rPr lang="en-US" sz="3200" b="1" dirty="0" smtClean="0">
                <a:latin typeface="Times New Roman" pitchFamily="18" charset="0"/>
                <a:cs typeface="Times New Roman" pitchFamily="18" charset="0"/>
              </a:rPr>
              <a:t>:</a:t>
            </a:r>
          </a:p>
          <a:p>
            <a:r>
              <a:rPr lang="en-US" sz="2800" dirty="0" err="1" smtClean="0">
                <a:solidFill>
                  <a:schemeClr val="tx1"/>
                </a:solidFill>
                <a:latin typeface="Times New Roman" pitchFamily="18" charset="0"/>
                <a:cs typeface="Times New Roman" pitchFamily="18" charset="0"/>
              </a:rPr>
              <a:t>Cơn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khó</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thở</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xuất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hiện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như</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thế</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nào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hoàn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cảnh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xảy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ra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mức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độ</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và</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tính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chất</a:t>
            </a:r>
            <a:r>
              <a:rPr lang="en-US" sz="2800" dirty="0" smtClean="0">
                <a:solidFill>
                  <a:schemeClr val="tx1"/>
                </a:solidFill>
                <a:latin typeface="Times New Roman" pitchFamily="18" charset="0"/>
                <a:cs typeface="Times New Roman" pitchFamily="18" charset="0"/>
              </a:rPr>
              <a:t>.</a:t>
            </a:r>
          </a:p>
          <a:p>
            <a:r>
              <a:rPr lang="en-US" sz="2800" dirty="0" err="1" smtClean="0">
                <a:solidFill>
                  <a:schemeClr val="tx1"/>
                </a:solidFill>
                <a:latin typeface="Times New Roman" pitchFamily="18" charset="0"/>
                <a:cs typeface="Times New Roman" pitchFamily="18" charset="0"/>
              </a:rPr>
              <a:t>Có</a:t>
            </a:r>
            <a:r>
              <a:rPr lang="en-US" sz="2800" dirty="0" smtClean="0">
                <a:solidFill>
                  <a:schemeClr val="tx1"/>
                </a:solidFill>
                <a:latin typeface="Times New Roman" pitchFamily="18" charset="0"/>
                <a:cs typeface="Times New Roman" pitchFamily="18" charset="0"/>
              </a:rPr>
              <a:t> ho, </a:t>
            </a:r>
            <a:r>
              <a:rPr lang="en-US" sz="2800" dirty="0" err="1" smtClean="0">
                <a:solidFill>
                  <a:schemeClr val="tx1"/>
                </a:solidFill>
                <a:latin typeface="Times New Roman" pitchFamily="18" charset="0"/>
                <a:cs typeface="Times New Roman" pitchFamily="18" charset="0"/>
              </a:rPr>
              <a:t>khạc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đờm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không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Số</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lượng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màu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sắc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như</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thế</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nào</a:t>
            </a:r>
            <a:r>
              <a:rPr lang="en-US" sz="2800" dirty="0" smtClean="0">
                <a:solidFill>
                  <a:schemeClr val="tx1"/>
                </a:solidFill>
                <a:latin typeface="Times New Roman" pitchFamily="18" charset="0"/>
                <a:cs typeface="Times New Roman" pitchFamily="18" charset="0"/>
              </a:rPr>
              <a:t>?</a:t>
            </a:r>
          </a:p>
          <a:p>
            <a:r>
              <a:rPr lang="en-US" sz="2800" dirty="0" err="1" smtClean="0">
                <a:solidFill>
                  <a:schemeClr val="tx1"/>
                </a:solidFill>
                <a:latin typeface="Times New Roman" pitchFamily="18" charset="0"/>
                <a:cs typeface="Times New Roman" pitchFamily="18" charset="0"/>
              </a:rPr>
              <a:t>Bệnh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nhân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có</a:t>
            </a:r>
            <a:r>
              <a:rPr lang="en-US" sz="2800" dirty="0" smtClean="0">
                <a:solidFill>
                  <a:schemeClr val="tx1"/>
                </a:solidFill>
                <a:latin typeface="Times New Roman" pitchFamily="18" charset="0"/>
                <a:cs typeface="Times New Roman" pitchFamily="18" charset="0"/>
              </a:rPr>
              <a:t> lo </a:t>
            </a:r>
            <a:r>
              <a:rPr lang="en-US" sz="2800" dirty="0" err="1" smtClean="0">
                <a:solidFill>
                  <a:schemeClr val="tx1"/>
                </a:solidFill>
                <a:latin typeface="Times New Roman" pitchFamily="18" charset="0"/>
                <a:cs typeface="Times New Roman" pitchFamily="18" charset="0"/>
              </a:rPr>
              <a:t>lắng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không</a:t>
            </a:r>
            <a:endParaRPr lang="en-US" sz="2800" dirty="0" smtClean="0">
              <a:solidFill>
                <a:schemeClr val="tx1"/>
              </a:solidFill>
              <a:latin typeface="Times New Roman" pitchFamily="18" charset="0"/>
              <a:cs typeface="Times New Roman" pitchFamily="18" charset="0"/>
            </a:endParaRPr>
          </a:p>
          <a:p>
            <a:r>
              <a:rPr lang="en-US" sz="2800" dirty="0" err="1" smtClean="0">
                <a:solidFill>
                  <a:schemeClr val="tx1"/>
                </a:solidFill>
                <a:latin typeface="Times New Roman" pitchFamily="18" charset="0"/>
                <a:cs typeface="Times New Roman" pitchFamily="18" charset="0"/>
              </a:rPr>
              <a:t>Các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bệnh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tim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mạch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đã</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có</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từ</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trước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đến</a:t>
            </a:r>
            <a:r>
              <a:rPr lang="en-US" sz="2800" dirty="0" smtClean="0">
                <a:solidFill>
                  <a:schemeClr val="tx1"/>
                </a:solidFill>
                <a:latin typeface="Times New Roman" pitchFamily="18" charset="0"/>
                <a:cs typeface="Times New Roman" pitchFamily="18" charset="0"/>
              </a:rPr>
              <a:t> nay</a:t>
            </a:r>
          </a:p>
          <a:p>
            <a:r>
              <a:rPr lang="en-US" sz="2800" dirty="0" err="1" smtClean="0">
                <a:solidFill>
                  <a:schemeClr val="tx1"/>
                </a:solidFill>
                <a:latin typeface="Times New Roman" pitchFamily="18" charset="0"/>
                <a:cs typeface="Times New Roman" pitchFamily="18" charset="0"/>
              </a:rPr>
              <a:t>Tình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hình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điều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và</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sử</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dụng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thuốc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gần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đây</a:t>
            </a:r>
            <a:endParaRPr lang="en-US" sz="2800" dirty="0" smtClean="0">
              <a:solidFill>
                <a:schemeClr val="tx1"/>
              </a:solidFill>
              <a:latin typeface="Times New Roman" pitchFamily="18" charset="0"/>
              <a:cs typeface="Times New Roman" pitchFamily="18" charset="0"/>
            </a:endParaRPr>
          </a:p>
          <a:p>
            <a:r>
              <a:rPr lang="en-US" sz="2800" dirty="0" err="1" smtClean="0">
                <a:solidFill>
                  <a:schemeClr val="tx1"/>
                </a:solidFill>
                <a:latin typeface="Times New Roman" pitchFamily="18" charset="0"/>
                <a:cs typeface="Times New Roman" pitchFamily="18" charset="0"/>
              </a:rPr>
              <a:t>Số</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luongj</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nước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tiểu</a:t>
            </a:r>
            <a:endParaRPr lang="en-US" sz="2800" dirty="0" smtClean="0">
              <a:solidFill>
                <a:schemeClr val="tx1"/>
              </a:solidFill>
              <a:latin typeface="Times New Roman" pitchFamily="18" charset="0"/>
              <a:cs typeface="Times New Roman" pitchFamily="18" charset="0"/>
            </a:endParaRPr>
          </a:p>
          <a:p>
            <a:endParaRPr lang="en-US" dirty="0" smtClean="0"/>
          </a:p>
          <a:p>
            <a:endParaRPr lang="en-US" dirty="0"/>
          </a:p>
        </p:txBody>
      </p:sp>
    </p:spTree>
    <p:extLst>
      <p:ext uri="{BB962C8B-B14F-4D97-AF65-F5344CB8AC3E}">
        <p14:creationId xmlns="" xmlns:p14="http://schemas.microsoft.com/office/powerpoint/2010/main" val="2786047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sz="4000" b="1" dirty="0" err="1" smtClean="0">
                <a:effectLst/>
                <a:latin typeface="Times New Roman" pitchFamily="18" charset="0"/>
                <a:cs typeface="Times New Roman" pitchFamily="18" charset="0"/>
              </a:rPr>
              <a:t>Nhận</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định</a:t>
            </a:r>
            <a:endParaRPr lang="en-US" sz="40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a:bodyPr>
          <a:lstStyle/>
          <a:p>
            <a:pPr marL="0" indent="0" fontAlgn="base">
              <a:buNone/>
            </a:pPr>
            <a:r>
              <a:rPr lang="vi-VN" sz="3200" b="1" dirty="0">
                <a:solidFill>
                  <a:schemeClr val="tx1"/>
                </a:solidFill>
                <a:latin typeface="Times New Roman" pitchFamily="18" charset="0"/>
                <a:cs typeface="Times New Roman" pitchFamily="18" charset="0"/>
              </a:rPr>
              <a:t>Quan sát:</a:t>
            </a:r>
            <a:endParaRPr lang="vi-VN" sz="3200" dirty="0">
              <a:solidFill>
                <a:schemeClr val="tx1"/>
              </a:solidFill>
              <a:latin typeface="Times New Roman" pitchFamily="18" charset="0"/>
              <a:cs typeface="Times New Roman" pitchFamily="18" charset="0"/>
            </a:endParaRPr>
          </a:p>
          <a:p>
            <a:pPr fontAlgn="base"/>
            <a:r>
              <a:rPr lang="vi-VN" sz="2800" dirty="0">
                <a:solidFill>
                  <a:schemeClr val="tx1"/>
                </a:solidFill>
                <a:latin typeface="Times New Roman" pitchFamily="18" charset="0"/>
                <a:cs typeface="Times New Roman" pitchFamily="18" charset="0"/>
              </a:rPr>
              <a:t>Tình trạng tinh thần của bệnh nhân: kích thích, vật vã, lo lắng hay lú lẫn.</a:t>
            </a:r>
          </a:p>
          <a:p>
            <a:pPr fontAlgn="base"/>
            <a:r>
              <a:rPr lang="vi-VN" sz="2800" dirty="0">
                <a:solidFill>
                  <a:schemeClr val="tx1"/>
                </a:solidFill>
                <a:latin typeface="Times New Roman" pitchFamily="18" charset="0"/>
                <a:cs typeface="Times New Roman" pitchFamily="18" charset="0"/>
              </a:rPr>
              <a:t>Màu sắc đờm xem có lẫn bọt hồng không?</a:t>
            </a:r>
          </a:p>
          <a:p>
            <a:pPr fontAlgn="base"/>
            <a:r>
              <a:rPr lang="vi-VN" sz="2800" dirty="0">
                <a:solidFill>
                  <a:schemeClr val="tx1"/>
                </a:solidFill>
                <a:latin typeface="Times New Roman" pitchFamily="18" charset="0"/>
                <a:cs typeface="Times New Roman" pitchFamily="18" charset="0"/>
              </a:rPr>
              <a:t>Mũi miệng có bọt hồng sùi ra không?</a:t>
            </a:r>
          </a:p>
          <a:p>
            <a:pPr fontAlgn="base"/>
            <a:r>
              <a:rPr lang="vi-VN" sz="2800" dirty="0">
                <a:solidFill>
                  <a:schemeClr val="tx1"/>
                </a:solidFill>
                <a:latin typeface="Times New Roman" pitchFamily="18" charset="0"/>
                <a:cs typeface="Times New Roman" pitchFamily="18" charset="0"/>
              </a:rPr>
              <a:t>Quan sát tình trạng hô hấp, đặc biệt chú ý mức độ khó thở.</a:t>
            </a:r>
          </a:p>
          <a:p>
            <a:pPr fontAlgn="base"/>
            <a:r>
              <a:rPr lang="vi-VN" sz="2800" dirty="0">
                <a:solidFill>
                  <a:schemeClr val="tx1"/>
                </a:solidFill>
                <a:latin typeface="Times New Roman" pitchFamily="18" charset="0"/>
                <a:cs typeface="Times New Roman" pitchFamily="18" charset="0"/>
              </a:rPr>
              <a:t>Màu sắc da, xem bệnh nhân có vã mồ hôi không?</a:t>
            </a:r>
          </a:p>
          <a:p>
            <a:pPr fontAlgn="base"/>
            <a:r>
              <a:rPr lang="vi-VN" sz="2800" dirty="0">
                <a:solidFill>
                  <a:schemeClr val="tx1"/>
                </a:solidFill>
                <a:latin typeface="Times New Roman" pitchFamily="18" charset="0"/>
                <a:cs typeface="Times New Roman" pitchFamily="18" charset="0"/>
              </a:rPr>
              <a:t>Nhiệt độ ngoại biên?</a:t>
            </a:r>
          </a:p>
          <a:p>
            <a:endParaRPr lang="en-US"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792784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sz="4000" b="1" dirty="0" err="1" smtClean="0">
                <a:effectLst/>
                <a:latin typeface="Times New Roman" pitchFamily="18" charset="0"/>
                <a:cs typeface="Times New Roman" pitchFamily="18" charset="0"/>
              </a:rPr>
              <a:t>Chuẩn</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đoán</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điều</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dưỡng</a:t>
            </a:r>
            <a:endParaRPr lang="en-US" sz="4000" b="1" dirty="0">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fontAlgn="base"/>
            <a:r>
              <a:rPr lang="vi-VN" sz="2800" dirty="0">
                <a:solidFill>
                  <a:schemeClr val="tx1"/>
                </a:solidFill>
                <a:latin typeface="Times New Roman" pitchFamily="18" charset="0"/>
                <a:cs typeface="Times New Roman" pitchFamily="18" charset="0"/>
              </a:rPr>
              <a:t>Một số chẩn đoán có thể gặp ở bệnh nhân phù phổi cấp khi nhận định, đó là:</a:t>
            </a:r>
          </a:p>
          <a:p>
            <a:pPr fontAlgn="base"/>
            <a:r>
              <a:rPr lang="vi-VN" sz="2800" dirty="0">
                <a:solidFill>
                  <a:schemeClr val="tx1"/>
                </a:solidFill>
                <a:latin typeface="Times New Roman" pitchFamily="18" charset="0"/>
                <a:cs typeface="Times New Roman" pitchFamily="18" charset="0"/>
              </a:rPr>
              <a:t>Bệnh nhân khó thở dữ dội do giảm trao đổi khí.</a:t>
            </a:r>
          </a:p>
          <a:p>
            <a:pPr fontAlgn="base"/>
            <a:r>
              <a:rPr lang="vi-VN" sz="2800" dirty="0">
                <a:solidFill>
                  <a:schemeClr val="tx1"/>
                </a:solidFill>
                <a:latin typeface="Times New Roman" pitchFamily="18" charset="0"/>
                <a:cs typeface="Times New Roman" pitchFamily="18" charset="0"/>
              </a:rPr>
              <a:t>Da xanh tái, vã mồ hôi, vật vã do thiếu khí.</a:t>
            </a:r>
          </a:p>
          <a:p>
            <a:pPr fontAlgn="base"/>
            <a:r>
              <a:rPr lang="vi-VN" sz="2800" dirty="0">
                <a:solidFill>
                  <a:schemeClr val="tx1"/>
                </a:solidFill>
                <a:latin typeface="Times New Roman" pitchFamily="18" charset="0"/>
                <a:cs typeface="Times New Roman" pitchFamily="18" charset="0"/>
              </a:rPr>
              <a:t>Ho khạc ra bọt màu hồng do phù phổi cấp.</a:t>
            </a:r>
          </a:p>
          <a:p>
            <a:pPr fontAlgn="base"/>
            <a:r>
              <a:rPr lang="vi-VN" sz="2800" dirty="0">
                <a:solidFill>
                  <a:schemeClr val="tx1"/>
                </a:solidFill>
                <a:latin typeface="Times New Roman" pitchFamily="18" charset="0"/>
                <a:cs typeface="Times New Roman" pitchFamily="18" charset="0"/>
              </a:rPr>
              <a:t>Vô niệu hay thiểu niệu do giảm thể tích tuần hoàn hiệu dụng</a:t>
            </a:r>
          </a:p>
          <a:p>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3431778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447800"/>
          </a:xfrm>
        </p:spPr>
        <p:txBody>
          <a:bodyPr/>
          <a:lstStyle/>
          <a:p>
            <a:r>
              <a:rPr lang="en-US" sz="4000" b="1" dirty="0" err="1" smtClean="0">
                <a:effectLst/>
                <a:latin typeface="Times New Roman" pitchFamily="18" charset="0"/>
                <a:cs typeface="Times New Roman" pitchFamily="18" charset="0"/>
              </a:rPr>
              <a:t>Lập</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kế</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hoạch</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chăm</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sóc</a:t>
            </a:r>
            <a:endParaRPr lang="en-US" sz="4000" b="1" dirty="0">
              <a:effectLst/>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a:bodyPr>
          <a:lstStyle/>
          <a:p>
            <a:pPr fontAlgn="base"/>
            <a:r>
              <a:rPr lang="vi-VN" sz="2800" dirty="0" smtClean="0">
                <a:solidFill>
                  <a:schemeClr val="tx1"/>
                </a:solidFill>
                <a:latin typeface="Times New Roman" pitchFamily="18" charset="0"/>
                <a:cs typeface="Times New Roman" pitchFamily="18" charset="0"/>
              </a:rPr>
              <a:t>Giảm </a:t>
            </a:r>
            <a:r>
              <a:rPr lang="vi-VN" sz="2800" dirty="0">
                <a:solidFill>
                  <a:schemeClr val="tx1"/>
                </a:solidFill>
                <a:latin typeface="Times New Roman" pitchFamily="18" charset="0"/>
                <a:cs typeface="Times New Roman" pitchFamily="18" charset="0"/>
              </a:rPr>
              <a:t>kích thích và lo sợ cho bệnh nhân.</a:t>
            </a:r>
          </a:p>
          <a:p>
            <a:pPr fontAlgn="base"/>
            <a:r>
              <a:rPr lang="vi-VN" sz="2800" dirty="0">
                <a:solidFill>
                  <a:schemeClr val="tx1"/>
                </a:solidFill>
                <a:latin typeface="Times New Roman" pitchFamily="18" charset="0"/>
                <a:cs typeface="Times New Roman" pitchFamily="18" charset="0"/>
              </a:rPr>
              <a:t>Chống ngạt thở.</a:t>
            </a:r>
          </a:p>
          <a:p>
            <a:pPr fontAlgn="base"/>
            <a:r>
              <a:rPr lang="vi-VN" sz="2800" dirty="0">
                <a:solidFill>
                  <a:schemeClr val="tx1"/>
                </a:solidFill>
                <a:latin typeface="Times New Roman" pitchFamily="18" charset="0"/>
                <a:cs typeface="Times New Roman" pitchFamily="18" charset="0"/>
              </a:rPr>
              <a:t>Tránh vận động</a:t>
            </a:r>
            <a:r>
              <a:rPr lang="vi-VN" sz="280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a:p>
            <a:pPr fontAlgn="base"/>
            <a:r>
              <a:rPr lang="en-US" sz="2800" dirty="0" err="1" smtClean="0">
                <a:solidFill>
                  <a:schemeClr val="tx1"/>
                </a:solidFill>
                <a:latin typeface="Times New Roman" pitchFamily="18" charset="0"/>
                <a:cs typeface="Times New Roman" pitchFamily="18" charset="0"/>
              </a:rPr>
              <a:t>Thực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hiện</a:t>
            </a:r>
            <a:r>
              <a:rPr lang="en-US" sz="2800" dirty="0" smtClean="0">
                <a:solidFill>
                  <a:schemeClr val="tx1"/>
                </a:solidFill>
                <a:latin typeface="Times New Roman" pitchFamily="18" charset="0"/>
                <a:cs typeface="Times New Roman" pitchFamily="18" charset="0"/>
              </a:rPr>
              <a:t> y </a:t>
            </a:r>
            <a:r>
              <a:rPr lang="en-US" sz="2800" dirty="0" err="1" smtClean="0">
                <a:solidFill>
                  <a:schemeClr val="tx1"/>
                </a:solidFill>
                <a:latin typeface="Times New Roman" pitchFamily="18" charset="0"/>
                <a:cs typeface="Times New Roman" pitchFamily="18" charset="0"/>
              </a:rPr>
              <a:t>lệnh</a:t>
            </a:r>
            <a:endParaRPr lang="en-US" sz="2800" dirty="0" smtClean="0">
              <a:solidFill>
                <a:schemeClr val="tx1"/>
              </a:solidFill>
              <a:latin typeface="Times New Roman" pitchFamily="18" charset="0"/>
              <a:cs typeface="Times New Roman" pitchFamily="18" charset="0"/>
            </a:endParaRPr>
          </a:p>
          <a:p>
            <a:pPr fontAlgn="base"/>
            <a:r>
              <a:rPr lang="en-US" sz="2800" dirty="0" smtClean="0">
                <a:solidFill>
                  <a:schemeClr val="tx1"/>
                </a:solidFill>
                <a:latin typeface="Times New Roman" pitchFamily="18" charset="0"/>
                <a:cs typeface="Times New Roman" pitchFamily="18" charset="0"/>
              </a:rPr>
              <a:t>Theo </a:t>
            </a:r>
            <a:r>
              <a:rPr lang="en-US" sz="2800" dirty="0" err="1" smtClean="0">
                <a:solidFill>
                  <a:schemeClr val="tx1"/>
                </a:solidFill>
                <a:latin typeface="Times New Roman" pitchFamily="18" charset="0"/>
                <a:cs typeface="Times New Roman" pitchFamily="18" charset="0"/>
              </a:rPr>
              <a:t>dõi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dấu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hiệu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sinh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tồn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tình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trạng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hô</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hấp</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số</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lượng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nước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tiểu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biến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chứng</a:t>
            </a:r>
            <a:endParaRPr lang="en-US" sz="2800" dirty="0" smtClean="0">
              <a:solidFill>
                <a:schemeClr val="tx1"/>
              </a:solidFill>
              <a:latin typeface="Times New Roman" pitchFamily="18" charset="0"/>
              <a:cs typeface="Times New Roman" pitchFamily="18" charset="0"/>
            </a:endParaRPr>
          </a:p>
          <a:p>
            <a:pPr fontAlgn="base"/>
            <a:r>
              <a:rPr lang="en-US" sz="2800" dirty="0" err="1" smtClean="0">
                <a:solidFill>
                  <a:schemeClr val="tx1"/>
                </a:solidFill>
                <a:latin typeface="Times New Roman" pitchFamily="18" charset="0"/>
                <a:cs typeface="Times New Roman" pitchFamily="18" charset="0"/>
              </a:rPr>
              <a:t>Chế</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độ</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nuôi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dưỡng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và</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giáo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dục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sức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khỏe</a:t>
            </a:r>
            <a:endParaRPr lang="en-US" sz="2800" dirty="0" smtClean="0">
              <a:solidFill>
                <a:schemeClr val="tx1"/>
              </a:solidFill>
              <a:latin typeface="Times New Roman" pitchFamily="18" charset="0"/>
              <a:cs typeface="Times New Roman" pitchFamily="18" charset="0"/>
            </a:endParaRPr>
          </a:p>
          <a:p>
            <a:pPr fontAlgn="base"/>
            <a:endParaRPr lang="vi-VN" sz="2800" dirty="0">
              <a:solidFill>
                <a:schemeClr val="tx1"/>
              </a:solidFill>
              <a:latin typeface="Times New Roman" pitchFamily="18" charset="0"/>
              <a:cs typeface="Times New Roman" pitchFamily="18" charset="0"/>
            </a:endParaRPr>
          </a:p>
          <a:p>
            <a:pPr marL="0" indent="0" fontAlgn="base">
              <a:buNone/>
            </a:pPr>
            <a:endParaRPr lang="vi-VN" sz="28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9121249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685800"/>
          </a:xfrm>
        </p:spPr>
        <p:txBody>
          <a:bodyPr/>
          <a:lstStyle/>
          <a:p>
            <a:r>
              <a:rPr lang="en-US" sz="3600" b="1" dirty="0" err="1" smtClean="0">
                <a:effectLst/>
                <a:latin typeface="Times New Roman" pitchFamily="18" charset="0"/>
                <a:cs typeface="Times New Roman" pitchFamily="18" charset="0"/>
              </a:rPr>
              <a:t>Thực</a:t>
            </a:r>
            <a:r>
              <a:rPr lang="en-US" sz="3600" b="1" dirty="0" smtClean="0">
                <a:effectLst/>
                <a:latin typeface="Times New Roman" pitchFamily="18" charset="0"/>
                <a:cs typeface="Times New Roman" pitchFamily="18" charset="0"/>
              </a:rPr>
              <a:t> </a:t>
            </a:r>
            <a:r>
              <a:rPr lang="en-US" sz="3600" b="1" dirty="0" err="1" smtClean="0">
                <a:effectLst/>
                <a:latin typeface="Times New Roman" pitchFamily="18" charset="0"/>
                <a:cs typeface="Times New Roman" pitchFamily="18" charset="0"/>
              </a:rPr>
              <a:t>hiện</a:t>
            </a:r>
            <a:r>
              <a:rPr lang="en-US" sz="3600" b="1" dirty="0" smtClean="0">
                <a:effectLst/>
                <a:latin typeface="Times New Roman" pitchFamily="18" charset="0"/>
                <a:cs typeface="Times New Roman" pitchFamily="18" charset="0"/>
              </a:rPr>
              <a:t> </a:t>
            </a:r>
            <a:r>
              <a:rPr lang="en-US" sz="3600" b="1" dirty="0" err="1" smtClean="0">
                <a:effectLst/>
                <a:latin typeface="Times New Roman" pitchFamily="18" charset="0"/>
                <a:cs typeface="Times New Roman" pitchFamily="18" charset="0"/>
              </a:rPr>
              <a:t>kế</a:t>
            </a:r>
            <a:r>
              <a:rPr lang="en-US" sz="3600" b="1" dirty="0" smtClean="0">
                <a:effectLst/>
                <a:latin typeface="Times New Roman" pitchFamily="18" charset="0"/>
                <a:cs typeface="Times New Roman" pitchFamily="18" charset="0"/>
              </a:rPr>
              <a:t> </a:t>
            </a:r>
            <a:r>
              <a:rPr lang="en-US" sz="3600" b="1" dirty="0" err="1" smtClean="0">
                <a:effectLst/>
                <a:latin typeface="Times New Roman" pitchFamily="18" charset="0"/>
                <a:cs typeface="Times New Roman" pitchFamily="18" charset="0"/>
              </a:rPr>
              <a:t>hoạch</a:t>
            </a:r>
            <a:r>
              <a:rPr lang="en-US" sz="3600" b="1" dirty="0" smtClean="0">
                <a:effectLst/>
                <a:latin typeface="Times New Roman" pitchFamily="18" charset="0"/>
                <a:cs typeface="Times New Roman" pitchFamily="18" charset="0"/>
              </a:rPr>
              <a:t> </a:t>
            </a:r>
            <a:r>
              <a:rPr lang="en-US" sz="3600" b="1" dirty="0" err="1" smtClean="0">
                <a:effectLst/>
                <a:latin typeface="Times New Roman" pitchFamily="18" charset="0"/>
                <a:cs typeface="Times New Roman" pitchFamily="18" charset="0"/>
              </a:rPr>
              <a:t>chăm</a:t>
            </a:r>
            <a:r>
              <a:rPr lang="en-US" sz="3600" b="1" dirty="0" smtClean="0">
                <a:effectLst/>
                <a:latin typeface="Times New Roman" pitchFamily="18" charset="0"/>
                <a:cs typeface="Times New Roman" pitchFamily="18" charset="0"/>
              </a:rPr>
              <a:t> </a:t>
            </a:r>
            <a:r>
              <a:rPr lang="en-US" sz="3600" b="1" dirty="0" err="1" smtClean="0">
                <a:effectLst/>
                <a:latin typeface="Times New Roman" pitchFamily="18" charset="0"/>
                <a:cs typeface="Times New Roman" pitchFamily="18" charset="0"/>
              </a:rPr>
              <a:t>sóc</a:t>
            </a:r>
            <a:endParaRPr lang="en-US" sz="36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0" y="533400"/>
            <a:ext cx="9144000" cy="5592763"/>
          </a:xfrm>
        </p:spPr>
        <p:txBody>
          <a:bodyPr>
            <a:noAutofit/>
          </a:bodyPr>
          <a:lstStyle/>
          <a:p>
            <a:pPr marL="0" indent="0" algn="just" fontAlgn="base">
              <a:buNone/>
            </a:pPr>
            <a:r>
              <a:rPr lang="vi-VN" b="1" dirty="0">
                <a:solidFill>
                  <a:schemeClr val="tx1"/>
                </a:solidFill>
                <a:latin typeface="Times New Roman" pitchFamily="18" charset="0"/>
                <a:cs typeface="Times New Roman" pitchFamily="18" charset="0"/>
              </a:rPr>
              <a:t>Chăm sóc cơ bản:</a:t>
            </a:r>
            <a:endParaRPr lang="vi-VN" dirty="0">
              <a:solidFill>
                <a:schemeClr val="tx1"/>
              </a:solidFill>
              <a:latin typeface="Times New Roman" pitchFamily="18" charset="0"/>
              <a:cs typeface="Times New Roman" pitchFamily="18" charset="0"/>
            </a:endParaRPr>
          </a:p>
          <a:p>
            <a:pPr marL="0" indent="0" algn="just" fontAlgn="base">
              <a:buNone/>
            </a:pPr>
            <a:r>
              <a:rPr lang="vi-VN" dirty="0">
                <a:solidFill>
                  <a:schemeClr val="tx1"/>
                </a:solidFill>
                <a:latin typeface="Times New Roman" pitchFamily="18" charset="0"/>
                <a:cs typeface="Times New Roman" pitchFamily="18" charset="0"/>
              </a:rPr>
              <a:t>Giảm kích thích và lo sợ cho bệnh </a:t>
            </a:r>
            <a:r>
              <a:rPr lang="vi-VN" dirty="0" smtClean="0">
                <a:solidFill>
                  <a:schemeClr val="tx1"/>
                </a:solidFill>
                <a:latin typeface="Times New Roman" pitchFamily="18" charset="0"/>
                <a:cs typeface="Times New Roman" pitchFamily="18" charset="0"/>
              </a:rPr>
              <a:t>nhân</a:t>
            </a:r>
            <a:r>
              <a:rPr lang="en-US" dirty="0" smtClean="0">
                <a:solidFill>
                  <a:schemeClr val="tx1"/>
                </a:solidFill>
                <a:latin typeface="Times New Roman" pitchFamily="18" charset="0"/>
                <a:cs typeface="Times New Roman" pitchFamily="18" charset="0"/>
              </a:rPr>
              <a:t>: </a:t>
            </a:r>
          </a:p>
          <a:p>
            <a:pPr algn="just" fontAlgn="base"/>
            <a:r>
              <a:rPr lang="en-US" dirty="0">
                <a:solidFill>
                  <a:schemeClr val="tx1"/>
                </a:solidFill>
                <a:latin typeface="Times New Roman" pitchFamily="18" charset="0"/>
                <a:cs typeface="Times New Roman" pitchFamily="18" charset="0"/>
              </a:rPr>
              <a:t>N</a:t>
            </a:r>
            <a:r>
              <a:rPr lang="vi-VN" dirty="0" smtClean="0">
                <a:solidFill>
                  <a:schemeClr val="tx1"/>
                </a:solidFill>
                <a:latin typeface="Times New Roman" pitchFamily="18" charset="0"/>
                <a:cs typeface="Times New Roman" pitchFamily="18" charset="0"/>
              </a:rPr>
              <a:t>gười </a:t>
            </a:r>
            <a:r>
              <a:rPr lang="vi-VN" dirty="0">
                <a:solidFill>
                  <a:schemeClr val="tx1"/>
                </a:solidFill>
                <a:latin typeface="Times New Roman" pitchFamily="18" charset="0"/>
                <a:cs typeface="Times New Roman" pitchFamily="18" charset="0"/>
              </a:rPr>
              <a:t>điều dưỡng cần phải có thái độ bình tĩnh, nhanh nhẹn, chính xác, trấn an và động viên bệnh nhân để bệnh nhân yên tâm, không rời bệnh nhân trong giai đoạn cấp.</a:t>
            </a:r>
          </a:p>
          <a:p>
            <a:pPr marL="0" indent="0" algn="just" fontAlgn="base">
              <a:buNone/>
            </a:pPr>
            <a:r>
              <a:rPr lang="vi-VN" i="1" dirty="0">
                <a:solidFill>
                  <a:schemeClr val="tx1"/>
                </a:solidFill>
                <a:latin typeface="Times New Roman" pitchFamily="18" charset="0"/>
                <a:cs typeface="Times New Roman" pitchFamily="18" charset="0"/>
              </a:rPr>
              <a:t>Chống ngạt thở:</a:t>
            </a:r>
            <a:endParaRPr lang="vi-VN" dirty="0">
              <a:solidFill>
                <a:schemeClr val="tx1"/>
              </a:solidFill>
              <a:latin typeface="Times New Roman" pitchFamily="18" charset="0"/>
              <a:cs typeface="Times New Roman" pitchFamily="18" charset="0"/>
            </a:endParaRPr>
          </a:p>
          <a:p>
            <a:pPr algn="just" fontAlgn="base"/>
            <a:r>
              <a:rPr lang="vi-VN" dirty="0">
                <a:solidFill>
                  <a:schemeClr val="tx1"/>
                </a:solidFill>
                <a:latin typeface="Times New Roman" pitchFamily="18" charset="0"/>
                <a:cs typeface="Times New Roman" pitchFamily="18" charset="0"/>
              </a:rPr>
              <a:t>Để bệnh nhân nằm ngửa đầu cao hay tư thế ngồi, hai chân buông thấp so với thân.</a:t>
            </a:r>
          </a:p>
          <a:p>
            <a:pPr algn="just" fontAlgn="base"/>
            <a:r>
              <a:rPr lang="vi-VN" dirty="0">
                <a:solidFill>
                  <a:schemeClr val="tx1"/>
                </a:solidFill>
                <a:latin typeface="Times New Roman" pitchFamily="18" charset="0"/>
                <a:cs typeface="Times New Roman" pitchFamily="18" charset="0"/>
              </a:rPr>
              <a:t>Cho bệnh nhân ngồi thở oxy qua mặt nạ 8 - 10 lít /phút trong 15 phút đầu, sau đó thở oxy liên tục qua ống thông mũi hoặc ống nội khí quản cho đến khi hết </a:t>
            </a:r>
            <a:r>
              <a:rPr lang="vi-VN" dirty="0" smtClean="0">
                <a:solidFill>
                  <a:schemeClr val="tx1"/>
                </a:solidFill>
                <a:latin typeface="Times New Roman" pitchFamily="18" charset="0"/>
                <a:cs typeface="Times New Roman" pitchFamily="18" charset="0"/>
              </a:rPr>
              <a:t>cơn</a:t>
            </a:r>
            <a:endParaRPr lang="en-US" dirty="0" smtClean="0">
              <a:solidFill>
                <a:schemeClr val="tx1"/>
              </a:solidFill>
              <a:latin typeface="Times New Roman" pitchFamily="18" charset="0"/>
              <a:cs typeface="Times New Roman" pitchFamily="18" charset="0"/>
            </a:endParaRPr>
          </a:p>
          <a:p>
            <a:pPr algn="just" fontAlgn="base"/>
            <a:r>
              <a:rPr lang="vi-VN" dirty="0" smtClean="0">
                <a:solidFill>
                  <a:schemeClr val="tx1"/>
                </a:solidFill>
                <a:latin typeface="Times New Roman" pitchFamily="18" charset="0"/>
                <a:cs typeface="Times New Roman" pitchFamily="18" charset="0"/>
              </a:rPr>
              <a:t>Đặt </a:t>
            </a:r>
            <a:r>
              <a:rPr lang="vi-VN" dirty="0">
                <a:solidFill>
                  <a:schemeClr val="tx1"/>
                </a:solidFill>
                <a:latin typeface="Times New Roman" pitchFamily="18" charset="0"/>
                <a:cs typeface="Times New Roman" pitchFamily="18" charset="0"/>
              </a:rPr>
              <a:t>nội khí quản hoặc mở khí </a:t>
            </a:r>
            <a:r>
              <a:rPr lang="vi-VN" dirty="0" smtClean="0">
                <a:solidFill>
                  <a:schemeClr val="tx1"/>
                </a:solidFill>
                <a:latin typeface="Times New Roman" pitchFamily="18" charset="0"/>
                <a:cs typeface="Times New Roman" pitchFamily="18" charset="0"/>
              </a:rPr>
              <a:t>quản.</a:t>
            </a:r>
            <a:endParaRPr lang="vi-VN" dirty="0">
              <a:solidFill>
                <a:schemeClr val="tx1"/>
              </a:solidFill>
              <a:latin typeface="Times New Roman" pitchFamily="18" charset="0"/>
              <a:cs typeface="Times New Roman" pitchFamily="18" charset="0"/>
            </a:endParaRPr>
          </a:p>
          <a:p>
            <a:pPr algn="just" fontAlgn="base"/>
            <a:r>
              <a:rPr lang="vi-VN" dirty="0">
                <a:solidFill>
                  <a:schemeClr val="tx1"/>
                </a:solidFill>
                <a:latin typeface="Times New Roman" pitchFamily="18" charset="0"/>
                <a:cs typeface="Times New Roman" pitchFamily="18" charset="0"/>
              </a:rPr>
              <a:t>Băng ép lần lượt các gốc chi, lần lượt thay đổi vị trí 15 phút /lần.</a:t>
            </a:r>
          </a:p>
          <a:p>
            <a:pPr marL="0" indent="0" algn="just" fontAlgn="base">
              <a:buNone/>
            </a:pPr>
            <a:r>
              <a:rPr lang="vi-VN" i="1" dirty="0">
                <a:solidFill>
                  <a:schemeClr val="tx1"/>
                </a:solidFill>
                <a:latin typeface="Times New Roman" pitchFamily="18" charset="0"/>
                <a:cs typeface="Times New Roman" pitchFamily="18" charset="0"/>
              </a:rPr>
              <a:t>Tránh vận động</a:t>
            </a:r>
            <a:r>
              <a:rPr lang="vi-VN" i="1" dirty="0" smtClean="0">
                <a:solidFill>
                  <a:schemeClr val="tx1"/>
                </a:solidFill>
                <a:latin typeface="Times New Roman" pitchFamily="18" charset="0"/>
                <a:cs typeface="Times New Roman" pitchFamily="18" charset="0"/>
              </a:rPr>
              <a:t>:</a:t>
            </a:r>
            <a:endParaRPr lang="vi-VN"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543620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52400"/>
            <a:ext cx="8839200" cy="6324600"/>
          </a:xfrm>
        </p:spPr>
        <p:txBody>
          <a:bodyPr>
            <a:noAutofit/>
          </a:bodyPr>
          <a:lstStyle/>
          <a:p>
            <a:pPr marL="0" indent="0" algn="just" fontAlgn="base">
              <a:buNone/>
            </a:pPr>
            <a:r>
              <a:rPr lang="vi-VN" b="1" dirty="0">
                <a:solidFill>
                  <a:schemeClr val="tx1"/>
                </a:solidFill>
                <a:latin typeface="Times New Roman" pitchFamily="18" charset="0"/>
                <a:cs typeface="Times New Roman" pitchFamily="18" charset="0"/>
              </a:rPr>
              <a:t>Thực hiện y lệnh của bác sĩ:</a:t>
            </a:r>
            <a:endParaRPr lang="vi-VN" dirty="0">
              <a:solidFill>
                <a:schemeClr val="tx1"/>
              </a:solidFill>
              <a:latin typeface="Times New Roman" pitchFamily="18" charset="0"/>
              <a:cs typeface="Times New Roman" pitchFamily="18" charset="0"/>
            </a:endParaRPr>
          </a:p>
          <a:p>
            <a:pPr algn="just" fontAlgn="base"/>
            <a:r>
              <a:rPr lang="vi-VN" dirty="0">
                <a:solidFill>
                  <a:schemeClr val="tx1"/>
                </a:solidFill>
                <a:latin typeface="Times New Roman" pitchFamily="18" charset="0"/>
                <a:cs typeface="Times New Roman" pitchFamily="18" charset="0"/>
              </a:rPr>
              <a:t>Tiêm morphin 0,01g vào tĩnh mạch hoặc tiêm bắp.</a:t>
            </a:r>
          </a:p>
          <a:p>
            <a:pPr algn="just" fontAlgn="base"/>
            <a:r>
              <a:rPr lang="vi-VN" dirty="0">
                <a:solidFill>
                  <a:schemeClr val="tx1"/>
                </a:solidFill>
                <a:latin typeface="Times New Roman" pitchFamily="18" charset="0"/>
                <a:cs typeface="Times New Roman" pitchFamily="18" charset="0"/>
              </a:rPr>
              <a:t>Tiêm 20 - 60 mg Lasix vào tĩnh mạch và các thuốc khác theo y lệnh của bác sĩ.</a:t>
            </a:r>
          </a:p>
          <a:p>
            <a:pPr algn="just" fontAlgn="base"/>
            <a:r>
              <a:rPr lang="vi-VN" dirty="0">
                <a:solidFill>
                  <a:schemeClr val="tx1"/>
                </a:solidFill>
                <a:latin typeface="Times New Roman" pitchFamily="18" charset="0"/>
                <a:cs typeface="Times New Roman" pitchFamily="18" charset="0"/>
              </a:rPr>
              <a:t>Làm các xét nghiệm theo yêu cầu của bác sĩ.</a:t>
            </a:r>
          </a:p>
          <a:p>
            <a:pPr marL="0" indent="0" algn="just" fontAlgn="base">
              <a:buNone/>
            </a:pPr>
            <a:r>
              <a:rPr lang="vi-VN" b="1" dirty="0">
                <a:solidFill>
                  <a:schemeClr val="tx1"/>
                </a:solidFill>
                <a:latin typeface="Times New Roman" pitchFamily="18" charset="0"/>
                <a:cs typeface="Times New Roman" pitchFamily="18" charset="0"/>
              </a:rPr>
              <a:t>Theo dõi diễn biến của bệnh và khám xét:</a:t>
            </a:r>
            <a:endParaRPr lang="vi-VN" dirty="0">
              <a:solidFill>
                <a:schemeClr val="tx1"/>
              </a:solidFill>
              <a:latin typeface="Times New Roman" pitchFamily="18" charset="0"/>
              <a:cs typeface="Times New Roman" pitchFamily="18" charset="0"/>
            </a:endParaRPr>
          </a:p>
          <a:p>
            <a:pPr algn="just" fontAlgn="base"/>
            <a:r>
              <a:rPr lang="vi-VN" dirty="0">
                <a:solidFill>
                  <a:schemeClr val="tx1"/>
                </a:solidFill>
                <a:latin typeface="Times New Roman" pitchFamily="18" charset="0"/>
                <a:cs typeface="Times New Roman" pitchFamily="18" charset="0"/>
              </a:rPr>
              <a:t>Lấy mạch, nhiệt, huyết áp 30 phút /lần trong cơn, sau đó cứ 3 giờ /lần trong 24 giờ sau đó.</a:t>
            </a:r>
          </a:p>
          <a:p>
            <a:pPr algn="just" fontAlgn="base"/>
            <a:r>
              <a:rPr lang="vi-VN" dirty="0" smtClean="0">
                <a:solidFill>
                  <a:schemeClr val="tx1"/>
                </a:solidFill>
                <a:latin typeface="Times New Roman" pitchFamily="18" charset="0"/>
                <a:cs typeface="Times New Roman" pitchFamily="18" charset="0"/>
              </a:rPr>
              <a:t>Theo </a:t>
            </a:r>
            <a:r>
              <a:rPr lang="vi-VN" dirty="0">
                <a:solidFill>
                  <a:schemeClr val="tx1"/>
                </a:solidFill>
                <a:latin typeface="Times New Roman" pitchFamily="18" charset="0"/>
                <a:cs typeface="Times New Roman" pitchFamily="18" charset="0"/>
              </a:rPr>
              <a:t>dõi xem bệnh nhân có ho khạc, sùi bọt hồng không?</a:t>
            </a:r>
          </a:p>
          <a:p>
            <a:pPr algn="just" fontAlgn="base"/>
            <a:r>
              <a:rPr lang="vi-VN" dirty="0">
                <a:solidFill>
                  <a:schemeClr val="tx1"/>
                </a:solidFill>
                <a:latin typeface="Times New Roman" pitchFamily="18" charset="0"/>
                <a:cs typeface="Times New Roman" pitchFamily="18" charset="0"/>
              </a:rPr>
              <a:t>Nghe tim để phát hiện rối loạn nhịp tim như: nhịp nhanh, nhịp chậm, rung nhĩ, rung thất.</a:t>
            </a:r>
          </a:p>
          <a:p>
            <a:pPr algn="just" fontAlgn="base"/>
            <a:r>
              <a:rPr lang="vi-VN" dirty="0">
                <a:solidFill>
                  <a:schemeClr val="tx1"/>
                </a:solidFill>
                <a:latin typeface="Times New Roman" pitchFamily="18" charset="0"/>
                <a:cs typeface="Times New Roman" pitchFamily="18" charset="0"/>
              </a:rPr>
              <a:t>Đo lượng nước tiểu.</a:t>
            </a:r>
          </a:p>
          <a:p>
            <a:pPr algn="just" fontAlgn="base"/>
            <a:r>
              <a:rPr lang="vi-VN" dirty="0">
                <a:solidFill>
                  <a:schemeClr val="tx1"/>
                </a:solidFill>
                <a:latin typeface="Times New Roman" pitchFamily="18" charset="0"/>
                <a:cs typeface="Times New Roman" pitchFamily="18" charset="0"/>
              </a:rPr>
              <a:t>Chỉnh liều luợng oxy để giữ nồng độ theo đúng yêu cầu.</a:t>
            </a:r>
          </a:p>
          <a:p>
            <a:pPr algn="just" fontAlgn="base"/>
            <a:r>
              <a:rPr lang="vi-VN" dirty="0">
                <a:solidFill>
                  <a:schemeClr val="tx1"/>
                </a:solidFill>
                <a:latin typeface="Times New Roman" pitchFamily="18" charset="0"/>
                <a:cs typeface="Times New Roman" pitchFamily="18" charset="0"/>
              </a:rPr>
              <a:t>Chuẩn bị máy thở nếu bệnh nhân thở máy.</a:t>
            </a:r>
          </a:p>
          <a:p>
            <a:pPr marL="0" indent="0" algn="just" fontAlgn="base">
              <a:buNone/>
            </a:pPr>
            <a:r>
              <a:rPr lang="vi-VN" b="1" dirty="0">
                <a:solidFill>
                  <a:schemeClr val="tx1"/>
                </a:solidFill>
                <a:latin typeface="Times New Roman" pitchFamily="18" charset="0"/>
                <a:cs typeface="Times New Roman" pitchFamily="18" charset="0"/>
              </a:rPr>
              <a:t>Giáo dục sức khoẻ</a:t>
            </a:r>
            <a:r>
              <a:rPr lang="vi-VN" b="1" dirty="0" smtClean="0">
                <a:solidFill>
                  <a:schemeClr val="tx1"/>
                </a:solidFill>
                <a:latin typeface="Times New Roman" pitchFamily="18" charset="0"/>
                <a:cs typeface="Times New Roman" pitchFamily="18" charset="0"/>
              </a:rPr>
              <a:t>:</a:t>
            </a:r>
            <a:endParaRPr lang="vi-VN"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3491909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371600"/>
          </a:xfrm>
        </p:spPr>
        <p:txBody>
          <a:bodyPr/>
          <a:lstStyle/>
          <a:p>
            <a:r>
              <a:rPr lang="en-US" sz="4000" dirty="0" err="1" smtClean="0">
                <a:latin typeface="Times New Roman" pitchFamily="18" charset="0"/>
                <a:cs typeface="Times New Roman" pitchFamily="18" charset="0"/>
              </a:rPr>
              <a:t>Lượng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giá</a:t>
            </a:r>
            <a:endParaRPr lang="en-US" sz="4000"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a:bodyPr>
          <a:lstStyle/>
          <a:p>
            <a:pPr marL="0" indent="0" algn="just">
              <a:buNone/>
            </a:pPr>
            <a:r>
              <a:rPr lang="en-US" sz="2800" dirty="0" err="1" smtClean="0">
                <a:solidFill>
                  <a:schemeClr val="tx1"/>
                </a:solidFill>
                <a:latin typeface="Times New Roman" pitchFamily="18" charset="0"/>
                <a:cs typeface="Times New Roman" pitchFamily="18" charset="0"/>
              </a:rPr>
              <a:t>Câu</a:t>
            </a:r>
            <a:r>
              <a:rPr lang="en-US" sz="2800" dirty="0" smtClean="0">
                <a:solidFill>
                  <a:schemeClr val="tx1"/>
                </a:solidFill>
                <a:latin typeface="Times New Roman" pitchFamily="18" charset="0"/>
                <a:cs typeface="Times New Roman" pitchFamily="18" charset="0"/>
              </a:rPr>
              <a:t> 1: </a:t>
            </a:r>
            <a:r>
              <a:rPr lang="en-US" sz="2800" dirty="0" err="1" smtClean="0">
                <a:solidFill>
                  <a:schemeClr val="tx1"/>
                </a:solidFill>
                <a:latin typeface="Times New Roman" pitchFamily="18" charset="0"/>
                <a:cs typeface="Times New Roman" pitchFamily="18" charset="0"/>
              </a:rPr>
              <a:t>Nguyên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nhân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nào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dẫn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đến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Phù</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phổi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cấp</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ngoại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trừ</a:t>
            </a:r>
            <a:r>
              <a:rPr lang="en-US" sz="2800" dirty="0" smtClean="0">
                <a:solidFill>
                  <a:schemeClr val="tx1"/>
                </a:solidFill>
                <a:latin typeface="Times New Roman" pitchFamily="18" charset="0"/>
                <a:cs typeface="Times New Roman" pitchFamily="18" charset="0"/>
              </a:rPr>
              <a:t>:</a:t>
            </a:r>
          </a:p>
          <a:p>
            <a:pPr marL="514350" indent="-514350" algn="just">
              <a:buFont typeface="+mj-lt"/>
              <a:buAutoNum type="alphaUcPeriod"/>
            </a:pPr>
            <a:r>
              <a:rPr lang="en-US" sz="2800" dirty="0" err="1" smtClean="0">
                <a:solidFill>
                  <a:schemeClr val="tx1"/>
                </a:solidFill>
                <a:latin typeface="Times New Roman" pitchFamily="18" charset="0"/>
                <a:cs typeface="Times New Roman" pitchFamily="18" charset="0"/>
              </a:rPr>
              <a:t>Bệnh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tim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mạch</a:t>
            </a:r>
            <a:endParaRPr lang="en-US" sz="2800" dirty="0" smtClean="0">
              <a:solidFill>
                <a:schemeClr val="tx1"/>
              </a:solidFill>
              <a:latin typeface="Times New Roman" pitchFamily="18" charset="0"/>
              <a:cs typeface="Times New Roman" pitchFamily="18" charset="0"/>
            </a:endParaRPr>
          </a:p>
          <a:p>
            <a:pPr marL="514350" indent="-514350" algn="just">
              <a:buFont typeface="+mj-lt"/>
              <a:buAutoNum type="alphaUcPeriod"/>
            </a:pPr>
            <a:r>
              <a:rPr lang="en-US" sz="2800" dirty="0" err="1" smtClean="0">
                <a:solidFill>
                  <a:schemeClr val="tx1"/>
                </a:solidFill>
                <a:latin typeface="Times New Roman" pitchFamily="18" charset="0"/>
                <a:cs typeface="Times New Roman" pitchFamily="18" charset="0"/>
              </a:rPr>
              <a:t>Bệnh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suy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thận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cấp</a:t>
            </a:r>
            <a:endParaRPr lang="en-US" sz="2800" dirty="0" smtClean="0">
              <a:solidFill>
                <a:schemeClr val="tx1"/>
              </a:solidFill>
              <a:latin typeface="Times New Roman" pitchFamily="18" charset="0"/>
              <a:cs typeface="Times New Roman" pitchFamily="18" charset="0"/>
            </a:endParaRPr>
          </a:p>
          <a:p>
            <a:pPr marL="514350" indent="-514350" algn="just">
              <a:buFont typeface="+mj-lt"/>
              <a:buAutoNum type="alphaUcPeriod"/>
            </a:pPr>
            <a:r>
              <a:rPr lang="en-US" sz="2800" dirty="0" err="1" smtClean="0">
                <a:solidFill>
                  <a:schemeClr val="tx1"/>
                </a:solidFill>
                <a:latin typeface="Times New Roman" pitchFamily="18" charset="0"/>
                <a:cs typeface="Times New Roman" pitchFamily="18" charset="0"/>
              </a:rPr>
              <a:t>Ngộ</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độc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monixit</a:t>
            </a:r>
            <a:r>
              <a:rPr lang="en-US" sz="2800" dirty="0" smtClean="0">
                <a:solidFill>
                  <a:schemeClr val="tx1"/>
                </a:solidFill>
                <a:latin typeface="Times New Roman" pitchFamily="18" charset="0"/>
                <a:cs typeface="Times New Roman" pitchFamily="18" charset="0"/>
              </a:rPr>
              <a:t> carbon, </a:t>
            </a:r>
            <a:r>
              <a:rPr lang="en-US" sz="2800" dirty="0" err="1" smtClean="0">
                <a:solidFill>
                  <a:schemeClr val="tx1"/>
                </a:solidFill>
                <a:latin typeface="Times New Roman" pitchFamily="18" charset="0"/>
                <a:cs typeface="Times New Roman" pitchFamily="18" charset="0"/>
              </a:rPr>
              <a:t>photpho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hữu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cơ</a:t>
            </a:r>
            <a:endParaRPr lang="en-US" sz="2800" dirty="0" smtClean="0">
              <a:solidFill>
                <a:schemeClr val="tx1"/>
              </a:solidFill>
              <a:latin typeface="Times New Roman" pitchFamily="18" charset="0"/>
              <a:cs typeface="Times New Roman" pitchFamily="18" charset="0"/>
            </a:endParaRPr>
          </a:p>
          <a:p>
            <a:pPr marL="514350" indent="-514350" algn="just">
              <a:buFont typeface="+mj-lt"/>
              <a:buAutoNum type="alphaUcPeriod"/>
            </a:pPr>
            <a:r>
              <a:rPr lang="en-US" sz="2800" dirty="0" smtClean="0">
                <a:solidFill>
                  <a:schemeClr val="tx1"/>
                </a:solidFill>
                <a:latin typeface="Times New Roman" pitchFamily="18" charset="0"/>
                <a:cs typeface="Times New Roman" pitchFamily="18" charset="0"/>
              </a:rPr>
              <a:t>Do di </a:t>
            </a:r>
            <a:r>
              <a:rPr lang="en-US" sz="2800" dirty="0" err="1" smtClean="0">
                <a:solidFill>
                  <a:schemeClr val="tx1"/>
                </a:solidFill>
                <a:latin typeface="Times New Roman" pitchFamily="18" charset="0"/>
                <a:cs typeface="Times New Roman" pitchFamily="18" charset="0"/>
              </a:rPr>
              <a:t>truyền</a:t>
            </a:r>
            <a:endParaRPr lang="en-US" sz="2800" dirty="0">
              <a:solidFill>
                <a:schemeClr val="tx1"/>
              </a:solidFill>
              <a:latin typeface="Times New Roman" pitchFamily="18" charset="0"/>
              <a:cs typeface="Times New Roman" pitchFamily="18" charset="0"/>
            </a:endParaRPr>
          </a:p>
        </p:txBody>
      </p:sp>
      <p:sp>
        <p:nvSpPr>
          <p:cNvPr id="6" name="Smiley Face 5"/>
          <p:cNvSpPr/>
          <p:nvPr/>
        </p:nvSpPr>
        <p:spPr>
          <a:xfrm>
            <a:off x="457200" y="4149436"/>
            <a:ext cx="533400" cy="4572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82644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dirty="0" err="1" smtClean="0">
                <a:solidFill>
                  <a:schemeClr val="tx1"/>
                </a:solidFill>
                <a:latin typeface="Times New Roman" pitchFamily="18" charset="0"/>
                <a:cs typeface="Times New Roman" pitchFamily="18" charset="0"/>
              </a:rPr>
              <a:t>Câu</a:t>
            </a:r>
            <a:r>
              <a:rPr lang="en-US" sz="2800" dirty="0" smtClean="0">
                <a:solidFill>
                  <a:schemeClr val="tx1"/>
                </a:solidFill>
                <a:latin typeface="Times New Roman" pitchFamily="18" charset="0"/>
                <a:cs typeface="Times New Roman" pitchFamily="18" charset="0"/>
              </a:rPr>
              <a:t> 2: </a:t>
            </a:r>
            <a:r>
              <a:rPr lang="en-US" sz="2800" dirty="0" err="1" smtClean="0">
                <a:solidFill>
                  <a:schemeClr val="tx1"/>
                </a:solidFill>
                <a:latin typeface="Times New Roman" pitchFamily="18" charset="0"/>
                <a:cs typeface="Times New Roman" pitchFamily="18" charset="0"/>
              </a:rPr>
              <a:t>Xét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nghiệm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có</a:t>
            </a:r>
            <a:r>
              <a:rPr lang="en-US" sz="2800" dirty="0" smtClean="0">
                <a:solidFill>
                  <a:schemeClr val="tx1"/>
                </a:solidFill>
                <a:latin typeface="Times New Roman" pitchFamily="18" charset="0"/>
                <a:cs typeface="Times New Roman" pitchFamily="18" charset="0"/>
              </a:rPr>
              <a:t> ý </a:t>
            </a:r>
            <a:r>
              <a:rPr lang="en-US" sz="2800" dirty="0" err="1" smtClean="0">
                <a:solidFill>
                  <a:schemeClr val="tx1"/>
                </a:solidFill>
                <a:latin typeface="Times New Roman" pitchFamily="18" charset="0"/>
                <a:cs typeface="Times New Roman" pitchFamily="18" charset="0"/>
              </a:rPr>
              <a:t>nghĩa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quan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trọng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trong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Phù</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phổi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cấp</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là</a:t>
            </a:r>
            <a:r>
              <a:rPr lang="en-US" sz="2800" dirty="0" smtClean="0">
                <a:solidFill>
                  <a:schemeClr val="tx1"/>
                </a:solidFill>
                <a:latin typeface="Times New Roman" pitchFamily="18" charset="0"/>
                <a:cs typeface="Times New Roman" pitchFamily="18" charset="0"/>
              </a:rPr>
              <a:t>:</a:t>
            </a:r>
          </a:p>
          <a:p>
            <a:pPr marL="514350" indent="-514350">
              <a:buFont typeface="+mj-lt"/>
              <a:buAutoNum type="alphaUcPeriod"/>
            </a:pPr>
            <a:r>
              <a:rPr lang="en-US" sz="2800" dirty="0" err="1" smtClean="0">
                <a:solidFill>
                  <a:schemeClr val="tx1"/>
                </a:solidFill>
                <a:latin typeface="Times New Roman" pitchFamily="18" charset="0"/>
                <a:cs typeface="Times New Roman" pitchFamily="18" charset="0"/>
              </a:rPr>
              <a:t>Chụp</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phế</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quản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có</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cản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quang</a:t>
            </a:r>
            <a:endParaRPr lang="en-US" sz="2800" dirty="0" smtClean="0">
              <a:solidFill>
                <a:schemeClr val="tx1"/>
              </a:solidFill>
              <a:latin typeface="Times New Roman" pitchFamily="18" charset="0"/>
              <a:cs typeface="Times New Roman" pitchFamily="18" charset="0"/>
            </a:endParaRPr>
          </a:p>
          <a:p>
            <a:pPr marL="514350" indent="-514350">
              <a:buFont typeface="+mj-lt"/>
              <a:buAutoNum type="alphaUcPeriod"/>
            </a:pPr>
            <a:r>
              <a:rPr lang="en-US" sz="2800" dirty="0" err="1" smtClean="0">
                <a:solidFill>
                  <a:schemeClr val="tx1"/>
                </a:solidFill>
                <a:latin typeface="Times New Roman" pitchFamily="18" charset="0"/>
                <a:cs typeface="Times New Roman" pitchFamily="18" charset="0"/>
              </a:rPr>
              <a:t>Soi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phế</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quản</a:t>
            </a:r>
            <a:endParaRPr lang="en-US" sz="2800" dirty="0" smtClean="0">
              <a:solidFill>
                <a:schemeClr val="tx1"/>
              </a:solidFill>
              <a:latin typeface="Times New Roman" pitchFamily="18" charset="0"/>
              <a:cs typeface="Times New Roman" pitchFamily="18" charset="0"/>
            </a:endParaRPr>
          </a:p>
          <a:p>
            <a:pPr marL="514350" indent="-514350">
              <a:buFont typeface="+mj-lt"/>
              <a:buAutoNum type="alphaUcPeriod"/>
            </a:pPr>
            <a:r>
              <a:rPr lang="en-US" sz="2800" dirty="0" smtClean="0">
                <a:solidFill>
                  <a:schemeClr val="tx1"/>
                </a:solidFill>
                <a:latin typeface="Times New Roman" pitchFamily="18" charset="0"/>
                <a:cs typeface="Times New Roman" pitchFamily="18" charset="0"/>
              </a:rPr>
              <a:t>X-</a:t>
            </a:r>
            <a:r>
              <a:rPr lang="en-US" sz="2800" dirty="0" err="1" smtClean="0">
                <a:solidFill>
                  <a:schemeClr val="tx1"/>
                </a:solidFill>
                <a:latin typeface="Times New Roman" pitchFamily="18" charset="0"/>
                <a:cs typeface="Times New Roman" pitchFamily="18" charset="0"/>
              </a:rPr>
              <a:t>quang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phổi</a:t>
            </a:r>
            <a:endParaRPr lang="en-US" sz="2800" dirty="0" smtClean="0">
              <a:solidFill>
                <a:schemeClr val="tx1"/>
              </a:solidFill>
              <a:latin typeface="Times New Roman" pitchFamily="18" charset="0"/>
              <a:cs typeface="Times New Roman" pitchFamily="18" charset="0"/>
            </a:endParaRPr>
          </a:p>
          <a:p>
            <a:pPr marL="514350" indent="-514350">
              <a:buFont typeface="+mj-lt"/>
              <a:buAutoNum type="alphaUcPeriod"/>
            </a:pPr>
            <a:r>
              <a:rPr lang="en-US" sz="2800" dirty="0" smtClean="0">
                <a:solidFill>
                  <a:schemeClr val="tx1"/>
                </a:solidFill>
                <a:latin typeface="Times New Roman" pitchFamily="18" charset="0"/>
                <a:cs typeface="Times New Roman" pitchFamily="18" charset="0"/>
              </a:rPr>
              <a:t>A </a:t>
            </a:r>
            <a:r>
              <a:rPr lang="en-US" sz="2800" dirty="0" err="1" smtClean="0">
                <a:solidFill>
                  <a:schemeClr val="tx1"/>
                </a:solidFill>
                <a:latin typeface="Times New Roman" pitchFamily="18" charset="0"/>
                <a:cs typeface="Times New Roman" pitchFamily="18" charset="0"/>
              </a:rPr>
              <a:t>và</a:t>
            </a:r>
            <a:r>
              <a:rPr lang="en-US" sz="2800" dirty="0" smtClean="0">
                <a:solidFill>
                  <a:schemeClr val="tx1"/>
                </a:solidFill>
                <a:latin typeface="Times New Roman" pitchFamily="18" charset="0"/>
                <a:cs typeface="Times New Roman" pitchFamily="18" charset="0"/>
              </a:rPr>
              <a:t> B </a:t>
            </a:r>
            <a:r>
              <a:rPr lang="en-US" sz="2800" dirty="0" err="1" smtClean="0">
                <a:solidFill>
                  <a:schemeClr val="tx1"/>
                </a:solidFill>
                <a:latin typeface="Times New Roman" pitchFamily="18" charset="0"/>
                <a:cs typeface="Times New Roman" pitchFamily="18" charset="0"/>
              </a:rPr>
              <a:t>đúng</a:t>
            </a:r>
            <a:endParaRPr lang="en-US" sz="2800" dirty="0" smtClean="0">
              <a:solidFill>
                <a:schemeClr val="tx1"/>
              </a:solidFill>
              <a:latin typeface="Times New Roman" pitchFamily="18" charset="0"/>
              <a:cs typeface="Times New Roman" pitchFamily="18" charset="0"/>
            </a:endParaRPr>
          </a:p>
        </p:txBody>
      </p:sp>
      <p:sp>
        <p:nvSpPr>
          <p:cNvPr id="4" name="Smiley Face 3"/>
          <p:cNvSpPr/>
          <p:nvPr/>
        </p:nvSpPr>
        <p:spPr>
          <a:xfrm>
            <a:off x="381000" y="4114800"/>
            <a:ext cx="609600" cy="533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3"/>
          <p:cNvSpPr>
            <a:spLocks noGrp="1"/>
          </p:cNvSpPr>
          <p:nvPr>
            <p:ph type="title"/>
          </p:nvPr>
        </p:nvSpPr>
        <p:spPr>
          <a:xfrm>
            <a:off x="457200" y="0"/>
            <a:ext cx="8229600" cy="1371600"/>
          </a:xfrm>
        </p:spPr>
        <p:txBody>
          <a:bodyPr/>
          <a:lstStyle/>
          <a:p>
            <a:r>
              <a:rPr lang="en-US" sz="4000" dirty="0" err="1" smtClean="0">
                <a:latin typeface="Times New Roman" pitchFamily="18" charset="0"/>
                <a:cs typeface="Times New Roman" pitchFamily="18" charset="0"/>
              </a:rPr>
              <a:t>Lượng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giá</a:t>
            </a:r>
            <a:endParaRPr lang="en-US" sz="4000" dirty="0">
              <a:latin typeface="Times New Roman" pitchFamily="18" charset="0"/>
              <a:cs typeface="Times New Roman" pitchFamily="18" charset="0"/>
            </a:endParaRPr>
          </a:p>
        </p:txBody>
      </p:sp>
    </p:spTree>
    <p:extLst>
      <p:ext uri="{BB962C8B-B14F-4D97-AF65-F5344CB8AC3E}">
        <p14:creationId xmlns="" xmlns:p14="http://schemas.microsoft.com/office/powerpoint/2010/main" val="126880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838200" y="0"/>
            <a:ext cx="7239000" cy="1219200"/>
          </a:xfrm>
        </p:spPr>
        <p:txBody>
          <a:bodyPr/>
          <a:lstStyle/>
          <a:p>
            <a:r>
              <a:rPr lang="en-US" sz="4000" dirty="0" err="1" smtClean="0">
                <a:latin typeface="Times New Roman" pitchFamily="18" charset="0"/>
                <a:cs typeface="Times New Roman" pitchFamily="18" charset="0"/>
              </a:rPr>
              <a:t>Nội</a:t>
            </a:r>
            <a:r>
              <a:rPr lang="en-US" sz="4000" dirty="0" smtClean="0">
                <a:latin typeface="Times New Roman" pitchFamily="18" charset="0"/>
                <a:cs typeface="Times New Roman" pitchFamily="18" charset="0"/>
              </a:rPr>
              <a:t> Dung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Tập</a:t>
            </a:r>
            <a:endParaRPr lang="en-US" sz="4000" dirty="0" smtClean="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770398130"/>
              </p:ext>
            </p:extLst>
          </p:nvPr>
        </p:nvGraphicFramePr>
        <p:xfrm>
          <a:off x="0" y="1219200"/>
          <a:ext cx="91440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65630017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Graphic spid="4"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dirty="0" err="1" smtClean="0">
                <a:solidFill>
                  <a:schemeClr val="tx1"/>
                </a:solidFill>
                <a:latin typeface="Times New Roman" pitchFamily="18" charset="0"/>
                <a:cs typeface="Times New Roman" pitchFamily="18" charset="0"/>
              </a:rPr>
              <a:t>Câu</a:t>
            </a:r>
            <a:r>
              <a:rPr lang="en-US" sz="2800" dirty="0" smtClean="0">
                <a:solidFill>
                  <a:schemeClr val="tx1"/>
                </a:solidFill>
                <a:latin typeface="Times New Roman" pitchFamily="18" charset="0"/>
                <a:cs typeface="Times New Roman" pitchFamily="18" charset="0"/>
              </a:rPr>
              <a:t> 3: </a:t>
            </a:r>
            <a:r>
              <a:rPr lang="en-US" sz="2800" dirty="0" err="1">
                <a:solidFill>
                  <a:schemeClr val="tx1"/>
                </a:solidFill>
                <a:latin typeface="Times New Roman" pitchFamily="18" charset="0"/>
                <a:cs typeface="Times New Roman" pitchFamily="18" charset="0"/>
              </a:rPr>
              <a:t>T</a:t>
            </a:r>
            <a:r>
              <a:rPr lang="en-US" sz="2800" dirty="0" err="1" smtClean="0">
                <a:solidFill>
                  <a:schemeClr val="tx1"/>
                </a:solidFill>
                <a:latin typeface="Times New Roman" pitchFamily="18" charset="0"/>
                <a:cs typeface="Times New Roman" pitchFamily="18" charset="0"/>
              </a:rPr>
              <a:t>rong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xử</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trí</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bệnh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nhân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thở</a:t>
            </a:r>
            <a:r>
              <a:rPr lang="en-US" sz="2800" dirty="0" smtClean="0">
                <a:solidFill>
                  <a:schemeClr val="tx1"/>
                </a:solidFill>
                <a:latin typeface="Times New Roman" pitchFamily="18" charset="0"/>
                <a:cs typeface="Times New Roman" pitchFamily="18" charset="0"/>
              </a:rPr>
              <a:t> oxy </a:t>
            </a:r>
            <a:r>
              <a:rPr lang="en-US" sz="2800" dirty="0" err="1" smtClean="0">
                <a:solidFill>
                  <a:schemeClr val="tx1"/>
                </a:solidFill>
                <a:latin typeface="Times New Roman" pitchFamily="18" charset="0"/>
                <a:cs typeface="Times New Roman" pitchFamily="18" charset="0"/>
              </a:rPr>
              <a:t>bao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nhiêu</a:t>
            </a:r>
            <a:r>
              <a:rPr lang="en-US" sz="2800" dirty="0" smtClean="0">
                <a:solidFill>
                  <a:schemeClr val="tx1"/>
                </a:solidFill>
                <a:latin typeface="Times New Roman" pitchFamily="18" charset="0"/>
                <a:cs typeface="Times New Roman" pitchFamily="18" charset="0"/>
              </a:rPr>
              <a:t> (l/p)  </a:t>
            </a:r>
            <a:r>
              <a:rPr lang="en-US" sz="2800" dirty="0" err="1" smtClean="0">
                <a:solidFill>
                  <a:schemeClr val="tx1"/>
                </a:solidFill>
                <a:latin typeface="Times New Roman" pitchFamily="18" charset="0"/>
                <a:cs typeface="Times New Roman" pitchFamily="18" charset="0"/>
              </a:rPr>
              <a:t>là</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đúng</a:t>
            </a:r>
            <a:r>
              <a:rPr lang="en-US" sz="2800" dirty="0" smtClean="0">
                <a:solidFill>
                  <a:schemeClr val="tx1"/>
                </a:solidFill>
                <a:latin typeface="Times New Roman" pitchFamily="18" charset="0"/>
                <a:cs typeface="Times New Roman" pitchFamily="18" charset="0"/>
              </a:rPr>
              <a:t>:</a:t>
            </a:r>
          </a:p>
          <a:p>
            <a:pPr marL="514350" indent="-514350">
              <a:buFont typeface="+mj-lt"/>
              <a:buAutoNum type="alphaUcPeriod"/>
            </a:pPr>
            <a:r>
              <a:rPr lang="en-US" sz="2800" dirty="0" smtClean="0">
                <a:solidFill>
                  <a:schemeClr val="tx1"/>
                </a:solidFill>
                <a:latin typeface="Times New Roman" pitchFamily="18" charset="0"/>
                <a:cs typeface="Times New Roman" pitchFamily="18" charset="0"/>
              </a:rPr>
              <a:t>8 -10 l/p</a:t>
            </a:r>
          </a:p>
          <a:p>
            <a:pPr marL="514350" indent="-514350">
              <a:buFont typeface="+mj-lt"/>
              <a:buAutoNum type="alphaUcPeriod"/>
            </a:pPr>
            <a:r>
              <a:rPr lang="en-US" sz="2800" dirty="0" smtClean="0">
                <a:solidFill>
                  <a:schemeClr val="tx1"/>
                </a:solidFill>
                <a:latin typeface="Times New Roman" pitchFamily="18" charset="0"/>
                <a:cs typeface="Times New Roman" pitchFamily="18" charset="0"/>
              </a:rPr>
              <a:t>15 -20 l/p</a:t>
            </a:r>
          </a:p>
          <a:p>
            <a:pPr marL="514350" indent="-514350">
              <a:buFont typeface="+mj-lt"/>
              <a:buAutoNum type="alphaUcPeriod"/>
            </a:pPr>
            <a:r>
              <a:rPr lang="en-US" sz="2800" dirty="0" smtClean="0">
                <a:solidFill>
                  <a:schemeClr val="tx1"/>
                </a:solidFill>
                <a:latin typeface="Times New Roman" pitchFamily="18" charset="0"/>
                <a:cs typeface="Times New Roman" pitchFamily="18" charset="0"/>
              </a:rPr>
              <a:t>20 – 25 l/p</a:t>
            </a:r>
          </a:p>
          <a:p>
            <a:pPr marL="514350" indent="-514350">
              <a:buFont typeface="+mj-lt"/>
              <a:buAutoNum type="alphaUcPeriod"/>
            </a:pPr>
            <a:r>
              <a:rPr lang="en-US" sz="2800" dirty="0" smtClean="0">
                <a:solidFill>
                  <a:schemeClr val="tx1"/>
                </a:solidFill>
                <a:latin typeface="Times New Roman" pitchFamily="18" charset="0"/>
                <a:cs typeface="Times New Roman" pitchFamily="18" charset="0"/>
              </a:rPr>
              <a:t>8 -12 l/p</a:t>
            </a:r>
            <a:endParaRPr lang="en-US" sz="2800" dirty="0">
              <a:solidFill>
                <a:schemeClr val="tx1"/>
              </a:solidFill>
              <a:latin typeface="Times New Roman" pitchFamily="18" charset="0"/>
              <a:cs typeface="Times New Roman" pitchFamily="18" charset="0"/>
            </a:endParaRPr>
          </a:p>
        </p:txBody>
      </p:sp>
      <p:sp>
        <p:nvSpPr>
          <p:cNvPr id="4" name="Smiley Face 3"/>
          <p:cNvSpPr/>
          <p:nvPr/>
        </p:nvSpPr>
        <p:spPr>
          <a:xfrm>
            <a:off x="381000" y="2590800"/>
            <a:ext cx="609600" cy="4572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3"/>
          <p:cNvSpPr>
            <a:spLocks noGrp="1"/>
          </p:cNvSpPr>
          <p:nvPr>
            <p:ph type="title"/>
          </p:nvPr>
        </p:nvSpPr>
        <p:spPr>
          <a:xfrm>
            <a:off x="457200" y="0"/>
            <a:ext cx="8229600" cy="1371600"/>
          </a:xfrm>
        </p:spPr>
        <p:txBody>
          <a:bodyPr/>
          <a:lstStyle/>
          <a:p>
            <a:r>
              <a:rPr lang="en-US" sz="4000" dirty="0" err="1" smtClean="0">
                <a:latin typeface="Times New Roman" pitchFamily="18" charset="0"/>
                <a:cs typeface="Times New Roman" pitchFamily="18" charset="0"/>
              </a:rPr>
              <a:t>Lượng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giá</a:t>
            </a:r>
            <a:endParaRPr lang="en-US" sz="4000" dirty="0">
              <a:latin typeface="Times New Roman" pitchFamily="18" charset="0"/>
              <a:cs typeface="Times New Roman" pitchFamily="18" charset="0"/>
            </a:endParaRPr>
          </a:p>
        </p:txBody>
      </p:sp>
    </p:spTree>
    <p:extLst>
      <p:ext uri="{BB962C8B-B14F-4D97-AF65-F5344CB8AC3E}">
        <p14:creationId xmlns="" xmlns:p14="http://schemas.microsoft.com/office/powerpoint/2010/main" val="672092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dirty="0" err="1" smtClean="0">
                <a:solidFill>
                  <a:schemeClr val="tx1"/>
                </a:solidFill>
                <a:latin typeface="Times New Roman" pitchFamily="18" charset="0"/>
                <a:cs typeface="Times New Roman" pitchFamily="18" charset="0"/>
              </a:rPr>
              <a:t>Câu</a:t>
            </a:r>
            <a:r>
              <a:rPr lang="en-US" sz="2800" dirty="0" smtClean="0">
                <a:solidFill>
                  <a:schemeClr val="tx1"/>
                </a:solidFill>
                <a:latin typeface="Times New Roman" pitchFamily="18" charset="0"/>
                <a:cs typeface="Times New Roman" pitchFamily="18" charset="0"/>
              </a:rPr>
              <a:t> 4: </a:t>
            </a:r>
            <a:r>
              <a:rPr lang="en-US" sz="2800" dirty="0" err="1" smtClean="0">
                <a:solidFill>
                  <a:schemeClr val="tx1"/>
                </a:solidFill>
                <a:latin typeface="Times New Roman" pitchFamily="18" charset="0"/>
                <a:cs typeface="Times New Roman" pitchFamily="18" charset="0"/>
              </a:rPr>
              <a:t>Các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triệu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chứng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của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bệnh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nhân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phù</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phổi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cấp</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là</a:t>
            </a:r>
            <a:r>
              <a:rPr lang="en-US" sz="2800" dirty="0" smtClean="0">
                <a:solidFill>
                  <a:schemeClr val="tx1"/>
                </a:solidFill>
                <a:latin typeface="Times New Roman" pitchFamily="18" charset="0"/>
                <a:cs typeface="Times New Roman" pitchFamily="18" charset="0"/>
              </a:rPr>
              <a:t>:</a:t>
            </a:r>
          </a:p>
          <a:p>
            <a:pPr marL="514350" indent="-514350">
              <a:buFont typeface="+mj-lt"/>
              <a:buAutoNum type="alphaUcPeriod"/>
            </a:pPr>
            <a:r>
              <a:rPr lang="en-US" sz="2800" dirty="0" err="1" smtClean="0">
                <a:solidFill>
                  <a:schemeClr val="tx1"/>
                </a:solidFill>
                <a:latin typeface="Times New Roman" pitchFamily="18" charset="0"/>
                <a:cs typeface="Times New Roman" pitchFamily="18" charset="0"/>
              </a:rPr>
              <a:t>Khó</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thở</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dữ</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dội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đột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ngột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thở</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nhanh</a:t>
            </a:r>
            <a:r>
              <a:rPr lang="en-US" sz="2800" dirty="0" smtClean="0">
                <a:solidFill>
                  <a:schemeClr val="tx1"/>
                </a:solidFill>
                <a:latin typeface="Times New Roman" pitchFamily="18" charset="0"/>
                <a:cs typeface="Times New Roman" pitchFamily="18" charset="0"/>
              </a:rPr>
              <a:t>, da </a:t>
            </a:r>
            <a:r>
              <a:rPr lang="en-US" sz="2800" dirty="0" err="1" smtClean="0">
                <a:solidFill>
                  <a:schemeClr val="tx1"/>
                </a:solidFill>
                <a:latin typeface="Times New Roman" pitchFamily="18" charset="0"/>
                <a:cs typeface="Times New Roman" pitchFamily="18" charset="0"/>
              </a:rPr>
              <a:t>tím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tái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vã</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mồ</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hôi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vật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vã</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kích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thích</a:t>
            </a:r>
            <a:r>
              <a:rPr lang="en-US" sz="2800" dirty="0" smtClean="0">
                <a:solidFill>
                  <a:schemeClr val="tx1"/>
                </a:solidFill>
                <a:latin typeface="Times New Roman" pitchFamily="18" charset="0"/>
                <a:cs typeface="Times New Roman" pitchFamily="18" charset="0"/>
              </a:rPr>
              <a:t>.</a:t>
            </a:r>
          </a:p>
          <a:p>
            <a:pPr marL="514350" indent="-514350">
              <a:buFont typeface="+mj-lt"/>
              <a:buAutoNum type="alphaUcPeriod"/>
            </a:pPr>
            <a:r>
              <a:rPr lang="en-US" sz="2800" dirty="0" smtClean="0">
                <a:solidFill>
                  <a:schemeClr val="tx1"/>
                </a:solidFill>
                <a:latin typeface="Times New Roman" pitchFamily="18" charset="0"/>
                <a:cs typeface="Times New Roman" pitchFamily="18" charset="0"/>
              </a:rPr>
              <a:t>Ho </a:t>
            </a:r>
            <a:r>
              <a:rPr lang="en-US" sz="2800" dirty="0" err="1" smtClean="0">
                <a:solidFill>
                  <a:schemeClr val="tx1"/>
                </a:solidFill>
                <a:latin typeface="Times New Roman" pitchFamily="18" charset="0"/>
                <a:cs typeface="Times New Roman" pitchFamily="18" charset="0"/>
              </a:rPr>
              <a:t>khạc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ra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bọt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máu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hồng</a:t>
            </a:r>
            <a:endParaRPr lang="en-US" sz="2800" dirty="0" smtClean="0">
              <a:solidFill>
                <a:schemeClr val="tx1"/>
              </a:solidFill>
              <a:latin typeface="Times New Roman" pitchFamily="18" charset="0"/>
              <a:cs typeface="Times New Roman" pitchFamily="18" charset="0"/>
            </a:endParaRPr>
          </a:p>
          <a:p>
            <a:pPr marL="514350" indent="-514350">
              <a:buFont typeface="+mj-lt"/>
              <a:buAutoNum type="alphaUcPeriod"/>
            </a:pPr>
            <a:r>
              <a:rPr lang="en-US" sz="2800" dirty="0" err="1" smtClean="0">
                <a:solidFill>
                  <a:schemeClr val="tx1"/>
                </a:solidFill>
                <a:latin typeface="Times New Roman" pitchFamily="18" charset="0"/>
                <a:cs typeface="Times New Roman" pitchFamily="18" charset="0"/>
              </a:rPr>
              <a:t>Nghe</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phổi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có</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đầy</a:t>
            </a:r>
            <a:r>
              <a:rPr lang="en-US" sz="2800" dirty="0" smtClean="0">
                <a:solidFill>
                  <a:schemeClr val="tx1"/>
                </a:solidFill>
                <a:latin typeface="Times New Roman" pitchFamily="18" charset="0"/>
                <a:cs typeface="Times New Roman" pitchFamily="18" charset="0"/>
              </a:rPr>
              <a:t> ran </a:t>
            </a:r>
            <a:r>
              <a:rPr lang="en-US" sz="2800" dirty="0" err="1" smtClean="0">
                <a:solidFill>
                  <a:schemeClr val="tx1"/>
                </a:solidFill>
                <a:latin typeface="Times New Roman" pitchFamily="18" charset="0"/>
                <a:cs typeface="Times New Roman" pitchFamily="18" charset="0"/>
              </a:rPr>
              <a:t>ẩm</a:t>
            </a:r>
            <a:r>
              <a:rPr lang="en-US" sz="2800" dirty="0" smtClean="0">
                <a:solidFill>
                  <a:schemeClr val="tx1"/>
                </a:solidFill>
                <a:latin typeface="Times New Roman" pitchFamily="18" charset="0"/>
                <a:cs typeface="Times New Roman" pitchFamily="18" charset="0"/>
              </a:rPr>
              <a:t> </a:t>
            </a:r>
          </a:p>
          <a:p>
            <a:pPr marL="514350" indent="-514350">
              <a:buFont typeface="+mj-lt"/>
              <a:buAutoNum type="alphaUcPeriod"/>
            </a:pPr>
            <a:r>
              <a:rPr lang="en-US" sz="2800" dirty="0" err="1" smtClean="0">
                <a:solidFill>
                  <a:schemeClr val="tx1"/>
                </a:solidFill>
                <a:latin typeface="Times New Roman" pitchFamily="18" charset="0"/>
                <a:cs typeface="Times New Roman" pitchFamily="18" charset="0"/>
              </a:rPr>
              <a:t>Cả</a:t>
            </a:r>
            <a:r>
              <a:rPr lang="en-US" sz="2800" dirty="0" smtClean="0">
                <a:solidFill>
                  <a:schemeClr val="tx1"/>
                </a:solidFill>
                <a:latin typeface="Times New Roman" pitchFamily="18" charset="0"/>
                <a:cs typeface="Times New Roman" pitchFamily="18" charset="0"/>
              </a:rPr>
              <a:t> A, B </a:t>
            </a:r>
            <a:r>
              <a:rPr lang="en-US" sz="2800" dirty="0" err="1" smtClean="0">
                <a:solidFill>
                  <a:schemeClr val="tx1"/>
                </a:solidFill>
                <a:latin typeface="Times New Roman" pitchFamily="18" charset="0"/>
                <a:cs typeface="Times New Roman" pitchFamily="18" charset="0"/>
              </a:rPr>
              <a:t>và</a:t>
            </a:r>
            <a:r>
              <a:rPr lang="en-US" sz="2800" dirty="0" smtClean="0">
                <a:solidFill>
                  <a:schemeClr val="tx1"/>
                </a:solidFill>
                <a:latin typeface="Times New Roman" pitchFamily="18" charset="0"/>
                <a:cs typeface="Times New Roman" pitchFamily="18" charset="0"/>
              </a:rPr>
              <a:t> C </a:t>
            </a:r>
            <a:r>
              <a:rPr lang="en-US" sz="2800" dirty="0" err="1" smtClean="0">
                <a:solidFill>
                  <a:schemeClr val="tx1"/>
                </a:solidFill>
                <a:latin typeface="Times New Roman" pitchFamily="18" charset="0"/>
                <a:cs typeface="Times New Roman" pitchFamily="18" charset="0"/>
              </a:rPr>
              <a:t>đều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đúng</a:t>
            </a:r>
            <a:endParaRPr lang="en-US" sz="2800" dirty="0" smtClean="0">
              <a:solidFill>
                <a:schemeClr val="tx1"/>
              </a:solidFill>
              <a:latin typeface="Times New Roman" pitchFamily="18" charset="0"/>
              <a:cs typeface="Times New Roman" pitchFamily="18" charset="0"/>
            </a:endParaRPr>
          </a:p>
        </p:txBody>
      </p:sp>
      <p:sp>
        <p:nvSpPr>
          <p:cNvPr id="4" name="Smiley Face 3"/>
          <p:cNvSpPr/>
          <p:nvPr/>
        </p:nvSpPr>
        <p:spPr>
          <a:xfrm>
            <a:off x="304800" y="4114800"/>
            <a:ext cx="609600" cy="533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3"/>
          <p:cNvSpPr>
            <a:spLocks noGrp="1"/>
          </p:cNvSpPr>
          <p:nvPr>
            <p:ph type="title"/>
          </p:nvPr>
        </p:nvSpPr>
        <p:spPr>
          <a:xfrm>
            <a:off x="457200" y="0"/>
            <a:ext cx="8229600" cy="1371600"/>
          </a:xfrm>
        </p:spPr>
        <p:txBody>
          <a:bodyPr/>
          <a:lstStyle/>
          <a:p>
            <a:r>
              <a:rPr lang="en-US" sz="4000" dirty="0" err="1" smtClean="0">
                <a:latin typeface="Times New Roman" pitchFamily="18" charset="0"/>
                <a:cs typeface="Times New Roman" pitchFamily="18" charset="0"/>
              </a:rPr>
              <a:t>Lượng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giá</a:t>
            </a:r>
            <a:endParaRPr lang="en-US" sz="4000" dirty="0">
              <a:latin typeface="Times New Roman" pitchFamily="18" charset="0"/>
              <a:cs typeface="Times New Roman" pitchFamily="18" charset="0"/>
            </a:endParaRPr>
          </a:p>
        </p:txBody>
      </p:sp>
    </p:spTree>
    <p:extLst>
      <p:ext uri="{BB962C8B-B14F-4D97-AF65-F5344CB8AC3E}">
        <p14:creationId xmlns="" xmlns:p14="http://schemas.microsoft.com/office/powerpoint/2010/main" val="16640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324600" y="152400"/>
            <a:ext cx="2133600" cy="6248400"/>
          </a:xfrm>
          <a:prstGeom prst="rect">
            <a:avLst/>
          </a:prstGeom>
          <a:noFill/>
          <a:ln>
            <a:noFill/>
          </a:ln>
          <a:effectLs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Palatino Linotype" pitchFamily="16"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Palatino Linotype" pitchFamily="16"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Palatino Linotype" pitchFamily="16"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Palatino Linotype" pitchFamily="16"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Palatino Linotype" pitchFamily="16"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Palatino Linotype" pitchFamily="16"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Palatino Linotype" pitchFamily="16"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Palatino Linotype" pitchFamily="16"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Palatino Linotype" pitchFamily="16" charset="0"/>
                <a:cs typeface="Arial" charset="0"/>
              </a:defRPr>
            </a:lvl9pPr>
          </a:lstStyle>
          <a:p>
            <a:pPr algn="ctr">
              <a:lnSpc>
                <a:spcPts val="5788"/>
              </a:lnSpc>
              <a:defRPr/>
            </a:pPr>
            <a:r>
              <a:rPr lang="en-US" sz="5000" dirty="0" err="1" smtClean="0">
                <a:solidFill>
                  <a:schemeClr val="accent2">
                    <a:lumMod val="75000"/>
                  </a:schemeClr>
                </a:solidFill>
                <a:effectLst>
                  <a:outerShdw blurRad="38100" dist="38100" dir="2700000" algn="tl">
                    <a:srgbClr val="C0C0C0"/>
                  </a:outerShdw>
                </a:effectLst>
              </a:rPr>
              <a:t>Cảm</a:t>
            </a:r>
            <a:r>
              <a:rPr lang="en-US" sz="5000" dirty="0" smtClean="0">
                <a:solidFill>
                  <a:schemeClr val="accent2">
                    <a:lumMod val="75000"/>
                  </a:schemeClr>
                </a:solidFill>
                <a:effectLst>
                  <a:outerShdw blurRad="38100" dist="38100" dir="2700000" algn="tl">
                    <a:srgbClr val="C0C0C0"/>
                  </a:outerShdw>
                </a:effectLst>
              </a:rPr>
              <a:t> </a:t>
            </a:r>
            <a:r>
              <a:rPr lang="en-US" sz="5000" dirty="0" err="1" smtClean="0">
                <a:solidFill>
                  <a:schemeClr val="accent2">
                    <a:lumMod val="75000"/>
                  </a:schemeClr>
                </a:solidFill>
                <a:effectLst>
                  <a:outerShdw blurRad="38100" dist="38100" dir="2700000" algn="tl">
                    <a:srgbClr val="C0C0C0"/>
                  </a:outerShdw>
                </a:effectLst>
              </a:rPr>
              <a:t>ơn</a:t>
            </a:r>
            <a:r>
              <a:rPr lang="en-US" sz="5000" dirty="0" smtClean="0">
                <a:solidFill>
                  <a:schemeClr val="accent2">
                    <a:lumMod val="75000"/>
                  </a:schemeClr>
                </a:solidFill>
                <a:effectLst>
                  <a:outerShdw blurRad="38100" dist="38100" dir="2700000" algn="tl">
                    <a:srgbClr val="C0C0C0"/>
                  </a:outerShdw>
                </a:effectLst>
              </a:rPr>
              <a:t> </a:t>
            </a:r>
            <a:r>
              <a:rPr lang="en-US" sz="5000" dirty="0" err="1" smtClean="0">
                <a:solidFill>
                  <a:schemeClr val="accent2">
                    <a:lumMod val="75000"/>
                  </a:schemeClr>
                </a:solidFill>
                <a:effectLst>
                  <a:outerShdw blurRad="38100" dist="38100" dir="2700000" algn="tl">
                    <a:srgbClr val="C0C0C0"/>
                  </a:outerShdw>
                </a:effectLst>
              </a:rPr>
              <a:t>Thầy</a:t>
            </a:r>
            <a:r>
              <a:rPr lang="en-US" sz="5000" dirty="0" smtClean="0">
                <a:solidFill>
                  <a:schemeClr val="accent2">
                    <a:lumMod val="75000"/>
                  </a:schemeClr>
                </a:solidFill>
                <a:effectLst>
                  <a:outerShdw blurRad="38100" dist="38100" dir="2700000" algn="tl">
                    <a:srgbClr val="C0C0C0"/>
                  </a:outerShdw>
                </a:effectLst>
              </a:rPr>
              <a:t> </a:t>
            </a:r>
            <a:r>
              <a:rPr lang="en-US" sz="5000" dirty="0" err="1" smtClean="0">
                <a:solidFill>
                  <a:schemeClr val="accent2">
                    <a:lumMod val="75000"/>
                  </a:schemeClr>
                </a:solidFill>
                <a:effectLst>
                  <a:outerShdw blurRad="38100" dist="38100" dir="2700000" algn="tl">
                    <a:srgbClr val="C0C0C0"/>
                  </a:outerShdw>
                </a:effectLst>
              </a:rPr>
              <a:t>và</a:t>
            </a:r>
            <a:r>
              <a:rPr lang="en-US" sz="5000" dirty="0" smtClean="0">
                <a:solidFill>
                  <a:schemeClr val="accent2">
                    <a:lumMod val="75000"/>
                  </a:schemeClr>
                </a:solidFill>
                <a:effectLst>
                  <a:outerShdw blurRad="38100" dist="38100" dir="2700000" algn="tl">
                    <a:srgbClr val="C0C0C0"/>
                  </a:outerShdw>
                </a:effectLst>
              </a:rPr>
              <a:t> </a:t>
            </a:r>
            <a:r>
              <a:rPr lang="en-US" sz="5000" dirty="0" err="1" smtClean="0">
                <a:solidFill>
                  <a:schemeClr val="accent2">
                    <a:lumMod val="75000"/>
                  </a:schemeClr>
                </a:solidFill>
                <a:effectLst>
                  <a:outerShdw blurRad="38100" dist="38100" dir="2700000" algn="tl">
                    <a:srgbClr val="C0C0C0"/>
                  </a:outerShdw>
                </a:effectLst>
              </a:rPr>
              <a:t>các</a:t>
            </a:r>
            <a:r>
              <a:rPr lang="en-US" sz="5000" dirty="0" smtClean="0">
                <a:solidFill>
                  <a:schemeClr val="accent2">
                    <a:lumMod val="75000"/>
                  </a:schemeClr>
                </a:solidFill>
                <a:effectLst>
                  <a:outerShdw blurRad="38100" dist="38100" dir="2700000" algn="tl">
                    <a:srgbClr val="C0C0C0"/>
                  </a:outerShdw>
                </a:effectLst>
              </a:rPr>
              <a:t> </a:t>
            </a:r>
            <a:r>
              <a:rPr lang="en-US" sz="5000" dirty="0" err="1" smtClean="0">
                <a:solidFill>
                  <a:schemeClr val="accent2">
                    <a:lumMod val="75000"/>
                  </a:schemeClr>
                </a:solidFill>
                <a:effectLst>
                  <a:outerShdw blurRad="38100" dist="38100" dir="2700000" algn="tl">
                    <a:srgbClr val="C0C0C0"/>
                  </a:outerShdw>
                </a:effectLst>
              </a:rPr>
              <a:t>bạn</a:t>
            </a:r>
            <a:r>
              <a:rPr lang="en-US" sz="5000" dirty="0" smtClean="0">
                <a:solidFill>
                  <a:schemeClr val="accent2">
                    <a:lumMod val="75000"/>
                  </a:schemeClr>
                </a:solidFill>
                <a:effectLst>
                  <a:outerShdw blurRad="38100" dist="38100" dir="2700000" algn="tl">
                    <a:srgbClr val="C0C0C0"/>
                  </a:outerShdw>
                </a:effectLst>
              </a:rPr>
              <a:t> </a:t>
            </a:r>
            <a:r>
              <a:rPr lang="en-US" sz="5000" dirty="0" err="1" smtClean="0">
                <a:solidFill>
                  <a:schemeClr val="accent2">
                    <a:lumMod val="75000"/>
                  </a:schemeClr>
                </a:solidFill>
                <a:effectLst>
                  <a:outerShdw blurRad="38100" dist="38100" dir="2700000" algn="tl">
                    <a:srgbClr val="C0C0C0"/>
                  </a:outerShdw>
                </a:effectLst>
              </a:rPr>
              <a:t>đã</a:t>
            </a:r>
            <a:r>
              <a:rPr lang="en-US" sz="5000" dirty="0" smtClean="0">
                <a:solidFill>
                  <a:schemeClr val="accent2">
                    <a:lumMod val="75000"/>
                  </a:schemeClr>
                </a:solidFill>
                <a:effectLst>
                  <a:outerShdw blurRad="38100" dist="38100" dir="2700000" algn="tl">
                    <a:srgbClr val="C0C0C0"/>
                  </a:outerShdw>
                </a:effectLst>
              </a:rPr>
              <a:t> </a:t>
            </a:r>
            <a:r>
              <a:rPr lang="en-US" sz="5000" dirty="0" err="1" smtClean="0">
                <a:solidFill>
                  <a:schemeClr val="accent2">
                    <a:lumMod val="75000"/>
                  </a:schemeClr>
                </a:solidFill>
                <a:effectLst>
                  <a:outerShdw blurRad="38100" dist="38100" dir="2700000" algn="tl">
                    <a:srgbClr val="C0C0C0"/>
                  </a:outerShdw>
                </a:effectLst>
              </a:rPr>
              <a:t>lắng</a:t>
            </a:r>
            <a:r>
              <a:rPr lang="en-US" sz="5000" dirty="0" smtClean="0">
                <a:solidFill>
                  <a:schemeClr val="accent2">
                    <a:lumMod val="75000"/>
                  </a:schemeClr>
                </a:solidFill>
                <a:effectLst>
                  <a:outerShdw blurRad="38100" dist="38100" dir="2700000" algn="tl">
                    <a:srgbClr val="C0C0C0"/>
                  </a:outerShdw>
                </a:effectLst>
              </a:rPr>
              <a:t> </a:t>
            </a:r>
            <a:r>
              <a:rPr lang="en-US" sz="5000" dirty="0" err="1" smtClean="0">
                <a:solidFill>
                  <a:schemeClr val="accent2">
                    <a:lumMod val="75000"/>
                  </a:schemeClr>
                </a:solidFill>
                <a:effectLst>
                  <a:outerShdw blurRad="38100" dist="38100" dir="2700000" algn="tl">
                    <a:srgbClr val="C0C0C0"/>
                  </a:outerShdw>
                </a:effectLst>
              </a:rPr>
              <a:t>nghe</a:t>
            </a:r>
            <a:r>
              <a:rPr lang="en-US" sz="5000" dirty="0" smtClean="0">
                <a:solidFill>
                  <a:schemeClr val="accent2">
                    <a:lumMod val="75000"/>
                  </a:schemeClr>
                </a:solidFill>
                <a:effectLst>
                  <a:outerShdw blurRad="38100" dist="38100" dir="2700000" algn="tl">
                    <a:srgbClr val="C0C0C0"/>
                  </a:outerShdw>
                </a:effectLst>
              </a:rPr>
              <a:t>…</a:t>
            </a:r>
          </a:p>
        </p:txBody>
      </p:sp>
      <p:pic>
        <p:nvPicPr>
          <p:cNvPr id="28675" name="Picture 3" descr="E:\Điều dưỡng cấp cứu\Sốc Tim\benh-suy-tim-la-gi2.jpg"/>
          <p:cNvPicPr>
            <a:picLocks noChangeAspect="1" noChangeArrowheads="1"/>
          </p:cNvPicPr>
          <p:nvPr/>
        </p:nvPicPr>
        <p:blipFill>
          <a:blip r:embed="rId2"/>
          <a:srcRect/>
          <a:stretch>
            <a:fillRect/>
          </a:stretch>
        </p:blipFill>
        <p:spPr bwMode="auto">
          <a:xfrm>
            <a:off x="304800" y="914400"/>
            <a:ext cx="6067425" cy="40386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363512933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04799"/>
            <a:ext cx="9144000" cy="6553201"/>
          </a:xfrm>
        </p:spPr>
        <p:txBody>
          <a:bodyPr>
            <a:normAutofit/>
          </a:bodyPr>
          <a:lstStyle/>
          <a:p>
            <a:pPr marL="742950" indent="-742950" algn="l">
              <a:buFont typeface="+mj-lt"/>
              <a:buAutoNum type="arabicPeriod"/>
            </a:pPr>
            <a:r>
              <a:rPr lang="en-US" sz="3600" dirty="0" smtClean="0">
                <a:solidFill>
                  <a:schemeClr val="tx1"/>
                </a:solidFill>
                <a:latin typeface="Times New Roman" panose="02020603050405020304" pitchFamily="18" charset="0"/>
                <a:cs typeface="Times New Roman" panose="02020603050405020304" pitchFamily="18" charset="0"/>
              </a:rPr>
              <a:t>ĐỊNH NGHĨA </a:t>
            </a:r>
            <a:r>
              <a:rPr lang="en-US" sz="4000" dirty="0" smtClean="0">
                <a:latin typeface="Times New Roman" panose="02020603050405020304" pitchFamily="18" charset="0"/>
                <a:cs typeface="Times New Roman" panose="02020603050405020304" pitchFamily="18" charset="0"/>
              </a:rPr>
              <a:t>.</a:t>
            </a:r>
          </a:p>
          <a:p>
            <a:pPr algn="just"/>
            <a:r>
              <a:rPr lang="en-US" sz="4000" dirty="0" smtClean="0">
                <a:latin typeface="Times New Roman" panose="02020603050405020304" pitchFamily="18" charset="0"/>
                <a:cs typeface="Times New Roman" panose="02020603050405020304" pitchFamily="18" charset="0"/>
              </a:rPr>
              <a:t>  </a:t>
            </a:r>
            <a:r>
              <a:rPr lang="vi-VN" sz="2800" dirty="0">
                <a:solidFill>
                  <a:schemeClr val="tx1"/>
                </a:solidFill>
                <a:latin typeface="Times New Roman" pitchFamily="18" charset="0"/>
                <a:cs typeface="Times New Roman" pitchFamily="18" charset="0"/>
              </a:rPr>
              <a:t>Phù phổi cấp là tình trạng thanh dịch từ huyết tương của mao mạch phổi tràn ngập đột ngột, dữ dội vào các phế nang và phế quản gây nên tình trạng khó thở cấp tính</a:t>
            </a:r>
            <a:r>
              <a:rPr lang="vi-VN" sz="280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14400" y="2971800"/>
            <a:ext cx="6934200" cy="3657600"/>
          </a:xfrm>
          <a:prstGeom prst="rect">
            <a:avLst/>
          </a:prstGeom>
        </p:spPr>
      </p:pic>
    </p:spTree>
    <p:extLst>
      <p:ext uri="{BB962C8B-B14F-4D97-AF65-F5344CB8AC3E}">
        <p14:creationId xmlns="" xmlns:p14="http://schemas.microsoft.com/office/powerpoint/2010/main" val="4102565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
            <a:ext cx="8153400" cy="1143000"/>
          </a:xfrm>
        </p:spPr>
        <p:txBody>
          <a:bodyPr>
            <a:normAutofit fontScale="90000"/>
          </a:bodyPr>
          <a:lstStyle/>
          <a:p>
            <a:pPr algn="l"/>
            <a:r>
              <a:rPr lang="en-US" sz="4400" dirty="0" smtClean="0">
                <a:latin typeface="Times New Roman" pitchFamily="18" charset="0"/>
                <a:cs typeface="Times New Roman" pitchFamily="18" charset="0"/>
              </a:rPr>
              <a:t>2. </a:t>
            </a:r>
            <a:r>
              <a:rPr lang="en-US" sz="4400" dirty="0" err="1" smtClean="0">
                <a:latin typeface="Times New Roman" pitchFamily="18" charset="0"/>
                <a:cs typeface="Times New Roman" pitchFamily="18" charset="0"/>
              </a:rPr>
              <a:t>Nguyên</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sz="3300" dirty="0">
              <a:latin typeface="Times New Roman" pitchFamily="18" charset="0"/>
              <a:cs typeface="Times New Roman" pitchFamily="18" charset="0"/>
            </a:endParaRPr>
          </a:p>
        </p:txBody>
      </p:sp>
      <p:sp>
        <p:nvSpPr>
          <p:cNvPr id="3" name="Subtitle 2"/>
          <p:cNvSpPr>
            <a:spLocks noGrp="1"/>
          </p:cNvSpPr>
          <p:nvPr>
            <p:ph type="subTitle" idx="1"/>
          </p:nvPr>
        </p:nvSpPr>
        <p:spPr>
          <a:xfrm>
            <a:off x="1" y="762000"/>
            <a:ext cx="5295899" cy="6096000"/>
          </a:xfrm>
        </p:spPr>
        <p:txBody>
          <a:bodyPr>
            <a:normAutofit/>
          </a:bodyPr>
          <a:lstStyle/>
          <a:p>
            <a:pPr algn="l"/>
            <a:r>
              <a:rPr lang="vi-VN" sz="2800" dirty="0" smtClean="0">
                <a:solidFill>
                  <a:schemeClr val="tx1"/>
                </a:solidFill>
                <a:latin typeface="Times New Roman" pitchFamily="18" charset="0"/>
                <a:cs typeface="Times New Roman" pitchFamily="18" charset="0"/>
              </a:rPr>
              <a:t>Có hai nguyên nhân chính:</a:t>
            </a:r>
          </a:p>
          <a:p>
            <a:pPr marL="457200" indent="-457200" algn="l">
              <a:buFont typeface="Wingdings" panose="05000000000000000000" pitchFamily="2" charset="2"/>
              <a:buChar char="Ø"/>
            </a:pPr>
            <a:r>
              <a:rPr lang="vi-VN" sz="2600" dirty="0" smtClean="0">
                <a:solidFill>
                  <a:schemeClr val="tx1"/>
                </a:solidFill>
                <a:latin typeface="Times New Roman" pitchFamily="18" charset="0"/>
                <a:cs typeface="Times New Roman" pitchFamily="18" charset="0"/>
              </a:rPr>
              <a:t>Phù </a:t>
            </a:r>
            <a:r>
              <a:rPr lang="vi-VN" sz="2600" dirty="0">
                <a:solidFill>
                  <a:schemeClr val="tx1"/>
                </a:solidFill>
                <a:latin typeface="Times New Roman" pitchFamily="18" charset="0"/>
                <a:cs typeface="Times New Roman" pitchFamily="18" charset="0"/>
              </a:rPr>
              <a:t>phổi cấp do rối loạn huyết </a:t>
            </a:r>
            <a:r>
              <a:rPr lang="vi-VN" sz="2600" dirty="0" smtClean="0">
                <a:solidFill>
                  <a:schemeClr val="tx1"/>
                </a:solidFill>
                <a:latin typeface="Times New Roman" pitchFamily="18" charset="0"/>
                <a:cs typeface="Times New Roman" pitchFamily="18" charset="0"/>
              </a:rPr>
              <a:t>động:</a:t>
            </a:r>
            <a:endParaRPr lang="en-US" sz="2600" dirty="0" smtClean="0">
              <a:solidFill>
                <a:schemeClr val="tx1"/>
              </a:solidFill>
              <a:latin typeface="Times New Roman" pitchFamily="18" charset="0"/>
              <a:cs typeface="Times New Roman" pitchFamily="18" charset="0"/>
            </a:endParaRPr>
          </a:p>
          <a:p>
            <a:pPr algn="l"/>
            <a:r>
              <a:rPr lang="en-US" sz="2600" dirty="0">
                <a:solidFill>
                  <a:schemeClr val="tx1"/>
                </a:solidFill>
                <a:latin typeface="Times New Roman" pitchFamily="18" charset="0"/>
                <a:cs typeface="Times New Roman" pitchFamily="18" charset="0"/>
              </a:rPr>
              <a:t> </a:t>
            </a:r>
            <a:r>
              <a:rPr lang="en-US" sz="2600" dirty="0" smtClean="0">
                <a:solidFill>
                  <a:schemeClr val="tx1"/>
                </a:solidFill>
                <a:latin typeface="Times New Roman" pitchFamily="18" charset="0"/>
                <a:cs typeface="Times New Roman" pitchFamily="18" charset="0"/>
              </a:rPr>
              <a:t> T</a:t>
            </a:r>
            <a:r>
              <a:rPr lang="vi-VN" sz="2600" dirty="0" smtClean="0">
                <a:solidFill>
                  <a:schemeClr val="tx1"/>
                </a:solidFill>
                <a:latin typeface="Times New Roman" pitchFamily="18" charset="0"/>
                <a:cs typeface="Times New Roman" pitchFamily="18" charset="0"/>
              </a:rPr>
              <a:t>rong </a:t>
            </a:r>
            <a:r>
              <a:rPr lang="vi-VN" sz="2600" dirty="0">
                <a:solidFill>
                  <a:schemeClr val="tx1"/>
                </a:solidFill>
                <a:latin typeface="Times New Roman" pitchFamily="18" charset="0"/>
                <a:cs typeface="Times New Roman" pitchFamily="18" charset="0"/>
              </a:rPr>
              <a:t>các bệnh tim có suy tim trái như hẹp van 2 lá, hở van động mạch chủ, nhồi máu cơ tim, tăng huyết áp khi truyền dịch quá </a:t>
            </a:r>
            <a:r>
              <a:rPr lang="vi-VN" sz="2600" dirty="0" smtClean="0">
                <a:solidFill>
                  <a:schemeClr val="tx1"/>
                </a:solidFill>
                <a:latin typeface="Times New Roman" pitchFamily="18" charset="0"/>
                <a:cs typeface="Times New Roman" pitchFamily="18" charset="0"/>
              </a:rPr>
              <a:t>nhiều.</a:t>
            </a:r>
            <a:endParaRPr lang="en-US" sz="2600" dirty="0" smtClean="0">
              <a:solidFill>
                <a:schemeClr val="tx1"/>
              </a:solidFill>
              <a:latin typeface="Times New Roman" pitchFamily="18" charset="0"/>
              <a:cs typeface="Times New Roman" pitchFamily="18" charset="0"/>
            </a:endParaRPr>
          </a:p>
          <a:p>
            <a:pPr marL="457200" indent="-457200" algn="l">
              <a:buFont typeface="Wingdings" panose="05000000000000000000" pitchFamily="2" charset="2"/>
              <a:buChar char="Ø"/>
            </a:pPr>
            <a:r>
              <a:rPr lang="en-US" sz="2600" dirty="0" smtClean="0">
                <a:solidFill>
                  <a:schemeClr val="tx1"/>
                </a:solidFill>
                <a:latin typeface="Times New Roman" pitchFamily="18" charset="0"/>
                <a:cs typeface="Times New Roman" pitchFamily="18" charset="0"/>
              </a:rPr>
              <a:t> </a:t>
            </a:r>
            <a:r>
              <a:rPr lang="vi-VN" sz="2600" dirty="0">
                <a:solidFill>
                  <a:schemeClr val="tx1"/>
                </a:solidFill>
                <a:latin typeface="Times New Roman" pitchFamily="18" charset="0"/>
                <a:cs typeface="Times New Roman" pitchFamily="18" charset="0"/>
              </a:rPr>
              <a:t>Phù phổi cấp do tổn thương màng phế nang </a:t>
            </a:r>
            <a:r>
              <a:rPr lang="vi-VN" sz="2600" dirty="0" smtClean="0">
                <a:solidFill>
                  <a:schemeClr val="tx1"/>
                </a:solidFill>
                <a:latin typeface="Times New Roman" pitchFamily="18" charset="0"/>
                <a:cs typeface="Times New Roman" pitchFamily="18" charset="0"/>
              </a:rPr>
              <a:t>mao mạch: </a:t>
            </a:r>
            <a:endParaRPr lang="en-US" sz="2600" dirty="0" smtClean="0">
              <a:solidFill>
                <a:schemeClr val="tx1"/>
              </a:solidFill>
              <a:latin typeface="Times New Roman" pitchFamily="18" charset="0"/>
              <a:cs typeface="Times New Roman" pitchFamily="18" charset="0"/>
            </a:endParaRPr>
          </a:p>
          <a:p>
            <a:pPr algn="l"/>
            <a:r>
              <a:rPr lang="en-US" sz="2600" dirty="0">
                <a:solidFill>
                  <a:schemeClr val="tx1"/>
                </a:solidFill>
                <a:latin typeface="Times New Roman" pitchFamily="18" charset="0"/>
                <a:cs typeface="Times New Roman" pitchFamily="18" charset="0"/>
              </a:rPr>
              <a:t> </a:t>
            </a:r>
            <a:r>
              <a:rPr lang="en-US" sz="2600" dirty="0" smtClean="0">
                <a:solidFill>
                  <a:schemeClr val="tx1"/>
                </a:solidFill>
                <a:latin typeface="Times New Roman" pitchFamily="18" charset="0"/>
                <a:cs typeface="Times New Roman" pitchFamily="18" charset="0"/>
              </a:rPr>
              <a:t>  </a:t>
            </a:r>
            <a:r>
              <a:rPr lang="en-US" sz="2600" dirty="0">
                <a:solidFill>
                  <a:schemeClr val="tx1"/>
                </a:solidFill>
                <a:latin typeface="Times New Roman" pitchFamily="18" charset="0"/>
                <a:cs typeface="Times New Roman" pitchFamily="18" charset="0"/>
              </a:rPr>
              <a:t>C</a:t>
            </a:r>
            <a:r>
              <a:rPr lang="vi-VN" sz="2600" dirty="0" smtClean="0">
                <a:solidFill>
                  <a:schemeClr val="tx1"/>
                </a:solidFill>
                <a:latin typeface="Times New Roman" pitchFamily="18" charset="0"/>
                <a:cs typeface="Times New Roman" pitchFamily="18" charset="0"/>
              </a:rPr>
              <a:t>hất </a:t>
            </a:r>
            <a:r>
              <a:rPr lang="vi-VN" sz="2600" dirty="0">
                <a:solidFill>
                  <a:schemeClr val="tx1"/>
                </a:solidFill>
                <a:latin typeface="Times New Roman" pitchFamily="18" charset="0"/>
                <a:cs typeface="Times New Roman" pitchFamily="18" charset="0"/>
              </a:rPr>
              <a:t>độc chiến tranh, hơi độc công nghiệp như khí nitơ, khí sulfuric, ammoniac, carbon oxy, nhiễm khuẩn nặng, bỏng </a:t>
            </a:r>
            <a:r>
              <a:rPr lang="vi-VN" sz="2600" dirty="0" smtClean="0">
                <a:solidFill>
                  <a:schemeClr val="tx1"/>
                </a:solidFill>
                <a:latin typeface="Times New Roman" pitchFamily="18" charset="0"/>
                <a:cs typeface="Times New Roman" pitchFamily="18" charset="0"/>
              </a:rPr>
              <a:t>rộng,viêm phổi…</a:t>
            </a:r>
            <a:endParaRPr lang="en-US" sz="2600" dirty="0" smtClean="0">
              <a:solidFill>
                <a:schemeClr val="tx1"/>
              </a:solidFill>
              <a:latin typeface="Times New Roman" pitchFamily="18" charset="0"/>
              <a:cs typeface="Times New Roman" pitchFamily="18" charset="0"/>
            </a:endParaRPr>
          </a:p>
          <a:p>
            <a:pPr marL="457200" indent="-457200" algn="l">
              <a:buFont typeface="Arial" pitchFamily="34" charset="0"/>
              <a:buChar char="•"/>
            </a:pPr>
            <a:endParaRPr lang="en-US" sz="2800" dirty="0">
              <a:latin typeface="Times New Roman" pitchFamily="18" charset="0"/>
              <a:cs typeface="Times New Roman" pitchFamily="18" charset="0"/>
            </a:endParaRPr>
          </a:p>
        </p:txBody>
      </p:sp>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295900" y="0"/>
            <a:ext cx="4038600" cy="6858000"/>
          </a:xfrm>
          <a:prstGeom prst="rect">
            <a:avLst/>
          </a:prstGeom>
        </p:spPr>
      </p:pic>
    </p:spTree>
    <p:extLst>
      <p:ext uri="{BB962C8B-B14F-4D97-AF65-F5344CB8AC3E}">
        <p14:creationId xmlns="" xmlns:p14="http://schemas.microsoft.com/office/powerpoint/2010/main" val="856642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Autofit/>
          </a:bodyPr>
          <a:lstStyle/>
          <a:p>
            <a:r>
              <a:rPr lang="en-US" sz="4000" b="1" dirty="0" err="1" smtClean="0">
                <a:effectLst/>
                <a:latin typeface="Times New Roman" pitchFamily="18" charset="0"/>
                <a:cs typeface="Times New Roman" pitchFamily="18" charset="0"/>
              </a:rPr>
              <a:t>Các</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điều</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kiện</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thuận</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lợi</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cho</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phù</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phổi</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cấp</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xuất</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hiện</a:t>
            </a:r>
            <a:r>
              <a:rPr lang="en-US" sz="4000" b="1" dirty="0" smtClean="0">
                <a:effectLst/>
                <a:latin typeface="Times New Roman" pitchFamily="18" charset="0"/>
                <a:cs typeface="Times New Roman" pitchFamily="18" charset="0"/>
              </a:rPr>
              <a:t>:</a:t>
            </a:r>
            <a:endParaRPr lang="en-US" sz="40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76200" y="1600200"/>
            <a:ext cx="4572000" cy="5257800"/>
          </a:xfrm>
        </p:spPr>
        <p:txBody>
          <a:bodyPr>
            <a:normAutofit/>
          </a:bodyPr>
          <a:lstStyle/>
          <a:p>
            <a:r>
              <a:rPr lang="en-US" dirty="0" smtClean="0">
                <a:solidFill>
                  <a:schemeClr val="tx1"/>
                </a:solidFill>
                <a:latin typeface="Times New Roman" panose="02020603050405020304" pitchFamily="18" charset="0"/>
                <a:cs typeface="Times New Roman" panose="02020603050405020304" pitchFamily="18" charset="0"/>
              </a:rPr>
              <a:t> </a:t>
            </a:r>
            <a:r>
              <a:rPr lang="vi-VN" dirty="0" smtClean="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Rối loạn nhịp tim, nhất là khi có loạn nhịp nhanh.</a:t>
            </a:r>
          </a:p>
          <a:p>
            <a:r>
              <a:rPr lang="en-US" sz="2800" dirty="0" smtClean="0">
                <a:solidFill>
                  <a:schemeClr val="tx1"/>
                </a:solidFill>
                <a:latin typeface="Times New Roman" panose="02020603050405020304" pitchFamily="18" charset="0"/>
                <a:cs typeface="Times New Roman" panose="02020603050405020304" pitchFamily="18" charset="0"/>
              </a:rPr>
              <a:t>  </a:t>
            </a:r>
            <a:r>
              <a:rPr lang="vi-VN" sz="2800" dirty="0" smtClean="0">
                <a:solidFill>
                  <a:schemeClr val="tx1"/>
                </a:solidFill>
                <a:latin typeface="Times New Roman" panose="02020603050405020304" pitchFamily="18" charset="0"/>
                <a:cs typeface="Times New Roman" panose="02020603050405020304" pitchFamily="18" charset="0"/>
              </a:rPr>
              <a:t>Bệnh </a:t>
            </a:r>
            <a:r>
              <a:rPr lang="vi-VN" sz="2800" dirty="0">
                <a:solidFill>
                  <a:schemeClr val="tx1"/>
                </a:solidFill>
                <a:latin typeface="Times New Roman" panose="02020603050405020304" pitchFamily="18" charset="0"/>
                <a:cs typeface="Times New Roman" panose="02020603050405020304" pitchFamily="18" charset="0"/>
              </a:rPr>
              <a:t>nhân suy tim không tuân thủ chế độ ăn giảm muối.</a:t>
            </a:r>
          </a:p>
          <a:p>
            <a:r>
              <a:rPr lang="en-US" sz="2800" dirty="0" smtClean="0">
                <a:solidFill>
                  <a:schemeClr val="tx1"/>
                </a:solidFill>
                <a:latin typeface="Times New Roman" panose="02020603050405020304" pitchFamily="18" charset="0"/>
                <a:cs typeface="Times New Roman" panose="02020603050405020304" pitchFamily="18" charset="0"/>
              </a:rPr>
              <a:t> </a:t>
            </a:r>
            <a:r>
              <a:rPr lang="vi-VN" sz="2800" dirty="0" smtClean="0">
                <a:solidFill>
                  <a:schemeClr val="tx1"/>
                </a:solidFill>
                <a:latin typeface="Times New Roman" panose="02020603050405020304" pitchFamily="18" charset="0"/>
                <a:cs typeface="Times New Roman" panose="02020603050405020304" pitchFamily="18" charset="0"/>
              </a:rPr>
              <a:t>Gắng </a:t>
            </a:r>
            <a:r>
              <a:rPr lang="vi-VN" sz="2800" dirty="0">
                <a:solidFill>
                  <a:schemeClr val="tx1"/>
                </a:solidFill>
                <a:latin typeface="Times New Roman" panose="02020603050405020304" pitchFamily="18" charset="0"/>
                <a:cs typeface="Times New Roman" panose="02020603050405020304" pitchFamily="18" charset="0"/>
              </a:rPr>
              <a:t>sức thể lực, stress</a:t>
            </a:r>
            <a:r>
              <a:rPr lang="vi-VN" sz="2800" dirty="0" smtClean="0">
                <a:solidFill>
                  <a:schemeClr val="tx1"/>
                </a:solidFill>
                <a:latin typeface="Times New Roman" panose="02020603050405020304" pitchFamily="18" charset="0"/>
                <a:cs typeface="Times New Roman" panose="02020603050405020304" pitchFamily="18" charset="0"/>
              </a:rPr>
              <a:t>.</a:t>
            </a:r>
            <a:endParaRPr lang="vi-VN" sz="2800" dirty="0">
              <a:solidFill>
                <a:schemeClr val="tx1"/>
              </a:solidFill>
              <a:latin typeface="Times New Roman" panose="02020603050405020304" pitchFamily="18" charset="0"/>
              <a:cs typeface="Times New Roman" panose="02020603050405020304" pitchFamily="18" charset="0"/>
            </a:endParaRPr>
          </a:p>
          <a:p>
            <a:r>
              <a:rPr lang="vi-VN" sz="2800" dirty="0" smtClean="0">
                <a:solidFill>
                  <a:schemeClr val="tx1"/>
                </a:solidFill>
                <a:latin typeface="Times New Roman" panose="02020603050405020304" pitchFamily="18" charset="0"/>
                <a:cs typeface="Times New Roman" panose="02020603050405020304" pitchFamily="18" charset="0"/>
              </a:rPr>
              <a:t> Truyền </a:t>
            </a:r>
            <a:r>
              <a:rPr lang="vi-VN" sz="2800" dirty="0">
                <a:solidFill>
                  <a:schemeClr val="tx1"/>
                </a:solidFill>
                <a:latin typeface="Times New Roman" panose="02020603050405020304" pitchFamily="18" charset="0"/>
                <a:cs typeface="Times New Roman" panose="02020603050405020304" pitchFamily="18" charset="0"/>
              </a:rPr>
              <a:t>dịch quá </a:t>
            </a:r>
            <a:r>
              <a:rPr lang="vi-VN" sz="2800" dirty="0" smtClean="0">
                <a:solidFill>
                  <a:schemeClr val="tx1"/>
                </a:solidFill>
                <a:latin typeface="Times New Roman" panose="02020603050405020304" pitchFamily="18" charset="0"/>
                <a:cs typeface="Times New Roman" panose="02020603050405020304" pitchFamily="18" charset="0"/>
              </a:rPr>
              <a:t>nhiều.</a:t>
            </a:r>
            <a:endParaRPr lang="vi-VN" sz="2800" dirty="0">
              <a:solidFill>
                <a:schemeClr val="tx1"/>
              </a:solidFill>
              <a:latin typeface="Times New Roman" pitchFamily="18" charset="0"/>
              <a:cs typeface="Times New Roman" pitchFamily="18" charset="0"/>
            </a:endParaRPr>
          </a:p>
          <a:p>
            <a:pPr marL="0" indent="0">
              <a:buNone/>
            </a:pPr>
            <a:endParaRPr lang="en-US" dirty="0">
              <a:solidFill>
                <a:schemeClr val="tx1"/>
              </a:solidFill>
              <a:latin typeface="Times New Roman" pitchFamily="18" charset="0"/>
              <a:cs typeface="Times New Roman" pitchFamily="18" charset="0"/>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477000" y="1279339"/>
            <a:ext cx="2286000" cy="2253570"/>
          </a:xfrm>
          <a:prstGeom prst="rect">
            <a:avLst/>
          </a:prstGeo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038600" y="3505200"/>
            <a:ext cx="2143125" cy="2143125"/>
          </a:xfrm>
          <a:prstGeom prst="rect">
            <a:avLst/>
          </a:prstGeom>
        </p:spPr>
      </p:pic>
      <p:pic>
        <p:nvPicPr>
          <p:cNvPr id="6" name="Picture 5"/>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6477000" y="3886200"/>
            <a:ext cx="2514600" cy="2691851"/>
          </a:xfrm>
          <a:prstGeom prst="rect">
            <a:avLst/>
          </a:prstGeom>
        </p:spPr>
      </p:pic>
    </p:spTree>
    <p:extLst>
      <p:ext uri="{BB962C8B-B14F-4D97-AF65-F5344CB8AC3E}">
        <p14:creationId xmlns="" xmlns:p14="http://schemas.microsoft.com/office/powerpoint/2010/main" val="2040575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34636"/>
            <a:ext cx="8991600" cy="6863417"/>
          </a:xfrm>
          <a:prstGeom prst="rect">
            <a:avLst/>
          </a:prstGeom>
        </p:spPr>
        <p:txBody>
          <a:bodyPr wrap="square">
            <a:spAutoFit/>
          </a:bodyPr>
          <a:lstStyle/>
          <a:p>
            <a:pPr fontAlgn="base"/>
            <a:r>
              <a:rPr lang="en-US" sz="3200" b="1" dirty="0" smtClean="0">
                <a:latin typeface="Times New Roman" pitchFamily="18" charset="0"/>
                <a:cs typeface="Times New Roman" pitchFamily="18" charset="0"/>
              </a:rPr>
              <a:t>3. </a:t>
            </a:r>
            <a:r>
              <a:rPr lang="en-US" sz="3200" b="1" dirty="0" err="1" smtClean="0">
                <a:latin typeface="Times New Roman" pitchFamily="18" charset="0"/>
                <a:cs typeface="Times New Roman" pitchFamily="18" charset="0"/>
              </a:rPr>
              <a:t>Triệu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chứng</a:t>
            </a:r>
            <a:endParaRPr lang="en-US" sz="3200" b="1" dirty="0" smtClean="0">
              <a:latin typeface="Times New Roman" pitchFamily="18" charset="0"/>
              <a:cs typeface="Times New Roman" pitchFamily="18" charset="0"/>
            </a:endParaRPr>
          </a:p>
          <a:p>
            <a:pPr algn="just" fontAlgn="base"/>
            <a:r>
              <a:rPr lang="vi-VN" sz="2400" b="1" dirty="0" smtClean="0">
                <a:latin typeface="Times New Roman" pitchFamily="18" charset="0"/>
                <a:cs typeface="Times New Roman" pitchFamily="18" charset="0"/>
              </a:rPr>
              <a:t>Cơn </a:t>
            </a:r>
            <a:r>
              <a:rPr lang="vi-VN" sz="2400" b="1" dirty="0">
                <a:latin typeface="Times New Roman" pitchFamily="18" charset="0"/>
                <a:cs typeface="Times New Roman" pitchFamily="18" charset="0"/>
              </a:rPr>
              <a:t>phù phổi cấp điển hình trong bệnh tim mạch</a:t>
            </a:r>
            <a:r>
              <a:rPr lang="vi-VN" sz="2400" b="1" dirty="0" smtClean="0">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pPr algn="just" fontAlgn="base"/>
            <a:endParaRPr lang="vi-VN" sz="2400" dirty="0">
              <a:latin typeface="Times New Roman" pitchFamily="18" charset="0"/>
              <a:cs typeface="Times New Roman" pitchFamily="18" charset="0"/>
            </a:endParaRPr>
          </a:p>
          <a:p>
            <a:pPr algn="just" fontAlgn="base"/>
            <a:r>
              <a:rPr lang="vi-VN" sz="2400" dirty="0">
                <a:latin typeface="Times New Roman" pitchFamily="18" charset="0"/>
                <a:cs typeface="Times New Roman" pitchFamily="18" charset="0"/>
              </a:rPr>
              <a:t>Bắt đầu bằng cơn ho với khò khè thanh quản, sau đó khó thở dữ dội, đột ngột, thở nhanh nông 50-60 lần /phút.</a:t>
            </a:r>
          </a:p>
          <a:p>
            <a:pPr algn="just" fontAlgn="base"/>
            <a:r>
              <a:rPr lang="vi-VN" sz="2400" dirty="0">
                <a:latin typeface="Times New Roman" pitchFamily="18" charset="0"/>
                <a:cs typeface="Times New Roman" pitchFamily="18" charset="0"/>
              </a:rPr>
              <a:t>Da xanh tái, vã mồ hôi, vật vã.</a:t>
            </a:r>
          </a:p>
          <a:p>
            <a:pPr algn="just" fontAlgn="base"/>
            <a:r>
              <a:rPr lang="vi-VN" sz="2400" dirty="0">
                <a:latin typeface="Times New Roman" pitchFamily="18" charset="0"/>
                <a:cs typeface="Times New Roman" pitchFamily="18" charset="0"/>
              </a:rPr>
              <a:t>Ho khạc ra bọt màu hồng.</a:t>
            </a:r>
          </a:p>
          <a:p>
            <a:pPr algn="just" fontAlgn="base"/>
            <a:r>
              <a:rPr lang="vi-VN" sz="2400" dirty="0">
                <a:latin typeface="Times New Roman" pitchFamily="18" charset="0"/>
                <a:cs typeface="Times New Roman" pitchFamily="18" charset="0"/>
              </a:rPr>
              <a:t>Nhịp tim nhanh, nhỏ, tiếng tim mờ.</a:t>
            </a:r>
          </a:p>
          <a:p>
            <a:pPr algn="just" fontAlgn="base"/>
            <a:r>
              <a:rPr lang="vi-VN" sz="2400" dirty="0">
                <a:latin typeface="Times New Roman" pitchFamily="18" charset="0"/>
                <a:cs typeface="Times New Roman" pitchFamily="18" charset="0"/>
              </a:rPr>
              <a:t>Huyết áp hạ và tụt kẹp.</a:t>
            </a:r>
          </a:p>
          <a:p>
            <a:pPr algn="just" fontAlgn="base"/>
            <a:r>
              <a:rPr lang="vi-VN" sz="2400" dirty="0">
                <a:latin typeface="Times New Roman" pitchFamily="18" charset="0"/>
                <a:cs typeface="Times New Roman" pitchFamily="18" charset="0"/>
              </a:rPr>
              <a:t>Nghe phổi lúc đầu có ran ẩm ở hai đáy phổi, sau lan dần lên hai đỉnh phổi như sóng thuỷ triều.</a:t>
            </a:r>
          </a:p>
          <a:p>
            <a:pPr algn="just" fontAlgn="base"/>
            <a:r>
              <a:rPr lang="vi-VN" sz="2400" dirty="0">
                <a:latin typeface="Times New Roman" pitchFamily="18" charset="0"/>
                <a:cs typeface="Times New Roman" pitchFamily="18" charset="0"/>
              </a:rPr>
              <a:t>Vô niệu hay thiểu niệu.</a:t>
            </a:r>
          </a:p>
          <a:p>
            <a:pPr algn="just" fontAlgn="base"/>
            <a:r>
              <a:rPr lang="vi-VN" sz="2400" b="1" dirty="0">
                <a:latin typeface="Times New Roman" pitchFamily="18" charset="0"/>
                <a:cs typeface="Times New Roman" pitchFamily="18" charset="0"/>
              </a:rPr>
              <a:t>Cơn phù phổi cấp không điển hình</a:t>
            </a:r>
            <a:r>
              <a:rPr lang="vi-VN" sz="2400" b="1" dirty="0" smtClean="0">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pPr algn="just" fontAlgn="base"/>
            <a:endParaRPr lang="vi-VN" sz="2400" dirty="0">
              <a:latin typeface="Times New Roman" pitchFamily="18" charset="0"/>
              <a:cs typeface="Times New Roman" pitchFamily="18" charset="0"/>
            </a:endParaRPr>
          </a:p>
          <a:p>
            <a:pPr algn="just" fontAlgn="base"/>
            <a:r>
              <a:rPr lang="vi-VN" sz="2400" dirty="0">
                <a:latin typeface="Times New Roman" pitchFamily="18" charset="0"/>
                <a:cs typeface="Times New Roman" pitchFamily="18" charset="0"/>
              </a:rPr>
              <a:t>Xuất hiện khó thở nhanh tăng dần lên, nếu không điều trị kịp thời sẽ dẫn đến cơn phù phổi cấp điển hình. Cơn phù phổi cấp không điển hình thường do truyền dịch nhanh hay truyền dịch với số lượng nhiều trong thời gian ngắn.</a:t>
            </a:r>
          </a:p>
        </p:txBody>
      </p:sp>
    </p:spTree>
    <p:extLst>
      <p:ext uri="{BB962C8B-B14F-4D97-AF65-F5344CB8AC3E}">
        <p14:creationId xmlns="" xmlns:p14="http://schemas.microsoft.com/office/powerpoint/2010/main" val="1561905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000" dirty="0" err="1" smtClean="0">
                <a:latin typeface="Times New Roman" pitchFamily="18" charset="0"/>
                <a:cs typeface="Times New Roman" pitchFamily="18" charset="0"/>
              </a:rPr>
              <a:t>Chẩn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đoán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xác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định</a:t>
            </a:r>
            <a:endParaRPr lang="en-US" sz="4000" dirty="0">
              <a:latin typeface="Times New Roman" pitchFamily="18" charset="0"/>
              <a:cs typeface="Times New Roman" pitchFamily="18" charset="0"/>
            </a:endParaRPr>
          </a:p>
        </p:txBody>
      </p:sp>
      <p:sp>
        <p:nvSpPr>
          <p:cNvPr id="3" name="Subtitle 2"/>
          <p:cNvSpPr>
            <a:spLocks noGrp="1"/>
          </p:cNvSpPr>
          <p:nvPr>
            <p:ph sz="half" idx="2"/>
          </p:nvPr>
        </p:nvSpPr>
        <p:spPr>
          <a:xfrm>
            <a:off x="76200" y="685800"/>
            <a:ext cx="5334000" cy="5410200"/>
          </a:xfrm>
          <a:solidFill>
            <a:schemeClr val="bg1"/>
          </a:solidFill>
        </p:spPr>
        <p:txBody>
          <a:bodyPr>
            <a:noAutofit/>
          </a:bodyPr>
          <a:lstStyle/>
          <a:p>
            <a:pPr algn="just"/>
            <a:r>
              <a:rPr lang="en-US" sz="2400" b="1" dirty="0" err="1" smtClean="0">
                <a:solidFill>
                  <a:schemeClr val="tx1"/>
                </a:solidFill>
                <a:latin typeface="Times New Roman" pitchFamily="18" charset="0"/>
                <a:cs typeface="Times New Roman" pitchFamily="18" charset="0"/>
              </a:rPr>
              <a:t>Lâm</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sàng</a:t>
            </a:r>
            <a:r>
              <a:rPr lang="en-US" sz="2400" b="1" dirty="0" smtClean="0">
                <a:solidFill>
                  <a:schemeClr val="tx1"/>
                </a:solidFill>
                <a:latin typeface="Times New Roman" pitchFamily="18" charset="0"/>
                <a:cs typeface="Times New Roman" pitchFamily="18" charset="0"/>
              </a:rPr>
              <a:t>:</a:t>
            </a:r>
            <a:endParaRPr lang="en-US" sz="2400" dirty="0" smtClean="0">
              <a:solidFill>
                <a:schemeClr val="tx1"/>
              </a:solidFill>
              <a:latin typeface="Times New Roman" pitchFamily="18" charset="0"/>
              <a:cs typeface="Times New Roman" pitchFamily="18" charset="0"/>
            </a:endParaRPr>
          </a:p>
          <a:p>
            <a:pPr marL="0" indent="0" algn="just">
              <a:buNone/>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Cơn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phù</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phổi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cấp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điển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hình</a:t>
            </a:r>
            <a:r>
              <a:rPr lang="en-US" sz="2400" dirty="0" smtClean="0">
                <a:solidFill>
                  <a:schemeClr val="tx1"/>
                </a:solidFill>
                <a:latin typeface="Times New Roman" pitchFamily="18" charset="0"/>
                <a:cs typeface="Times New Roman" pitchFamily="18" charset="0"/>
              </a:rPr>
              <a:t>:</a:t>
            </a:r>
          </a:p>
          <a:p>
            <a:pPr marL="0" indent="0" algn="just">
              <a:buNone/>
            </a:pPr>
            <a:r>
              <a:rPr lang="en-US" sz="2400" dirty="0" smtClean="0">
                <a:solidFill>
                  <a:schemeClr val="tx1"/>
                </a:solidFill>
                <a:latin typeface="Times New Roman" pitchFamily="18" charset="0"/>
                <a:cs typeface="Times New Roman" pitchFamily="18" charset="0"/>
              </a:rPr>
              <a:t>   - Ban </a:t>
            </a:r>
            <a:r>
              <a:rPr lang="en-US" sz="2400" dirty="0" err="1" smtClean="0">
                <a:solidFill>
                  <a:schemeClr val="tx1"/>
                </a:solidFill>
                <a:latin typeface="Times New Roman" pitchFamily="18" charset="0"/>
                <a:cs typeface="Times New Roman" pitchFamily="18" charset="0"/>
              </a:rPr>
              <a:t>đầu</a:t>
            </a:r>
            <a:r>
              <a:rPr lang="en-US" sz="2400" dirty="0" smtClean="0">
                <a:solidFill>
                  <a:schemeClr val="tx1"/>
                </a:solidFill>
                <a:latin typeface="Times New Roman" pitchFamily="18" charset="0"/>
                <a:cs typeface="Times New Roman" pitchFamily="18" charset="0"/>
              </a:rPr>
              <a:t> ho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khò</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khè</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thanh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quản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sau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khó</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thở</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ngột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dữ</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dội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thở</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nhanh</a:t>
            </a:r>
            <a:r>
              <a:rPr lang="en-US" sz="2400" dirty="0" smtClean="0">
                <a:solidFill>
                  <a:schemeClr val="tx1"/>
                </a:solidFill>
                <a:latin typeface="Times New Roman" pitchFamily="18" charset="0"/>
                <a:cs typeface="Times New Roman" pitchFamily="18" charset="0"/>
              </a:rPr>
              <a:t> 50-60 L/</a:t>
            </a:r>
            <a:r>
              <a:rPr lang="en-US" sz="2400" dirty="0" err="1" smtClean="0">
                <a:solidFill>
                  <a:schemeClr val="tx1"/>
                </a:solidFill>
                <a:latin typeface="Times New Roman" pitchFamily="18" charset="0"/>
                <a:cs typeface="Times New Roman" pitchFamily="18" charset="0"/>
              </a:rPr>
              <a:t>ph</a:t>
            </a:r>
            <a:endParaRPr lang="en-US" sz="2400" dirty="0">
              <a:solidFill>
                <a:schemeClr val="tx1"/>
              </a:solidFill>
              <a:latin typeface="Times New Roman" pitchFamily="18" charset="0"/>
              <a:cs typeface="Times New Roman" pitchFamily="18" charset="0"/>
            </a:endParaRPr>
          </a:p>
          <a:p>
            <a:pPr marL="0" indent="0" algn="just">
              <a:buNone/>
            </a:pPr>
            <a:r>
              <a:rPr lang="en-US" sz="2400" dirty="0" smtClean="0">
                <a:solidFill>
                  <a:schemeClr val="tx1"/>
                </a:solidFill>
                <a:latin typeface="Times New Roman" pitchFamily="18" charset="0"/>
                <a:cs typeface="Times New Roman" pitchFamily="18" charset="0"/>
              </a:rPr>
              <a:t> - Da </a:t>
            </a:r>
            <a:r>
              <a:rPr lang="en-US" sz="2400" dirty="0" err="1" smtClean="0">
                <a:solidFill>
                  <a:schemeClr val="tx1"/>
                </a:solidFill>
                <a:latin typeface="Times New Roman" pitchFamily="18" charset="0"/>
                <a:cs typeface="Times New Roman" pitchFamily="18" charset="0"/>
              </a:rPr>
              <a:t>xanh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tái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vã</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mồ</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hôi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vật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vã</a:t>
            </a:r>
            <a:endParaRPr lang="en-US" sz="2400" dirty="0">
              <a:solidFill>
                <a:schemeClr val="tx1"/>
              </a:solidFill>
              <a:latin typeface="Times New Roman" pitchFamily="18" charset="0"/>
              <a:cs typeface="Times New Roman" pitchFamily="18" charset="0"/>
            </a:endParaRPr>
          </a:p>
          <a:p>
            <a:pPr algn="just">
              <a:buFontTx/>
              <a:buChar char="-"/>
            </a:pPr>
            <a:r>
              <a:rPr lang="en-US" sz="2400" dirty="0" smtClean="0">
                <a:solidFill>
                  <a:schemeClr val="tx1"/>
                </a:solidFill>
                <a:latin typeface="Times New Roman" pitchFamily="18" charset="0"/>
                <a:cs typeface="Times New Roman" pitchFamily="18" charset="0"/>
              </a:rPr>
              <a:t>Ho </a:t>
            </a:r>
            <a:r>
              <a:rPr lang="en-US" sz="2400" dirty="0" err="1" smtClean="0">
                <a:solidFill>
                  <a:schemeClr val="tx1"/>
                </a:solidFill>
                <a:latin typeface="Times New Roman" pitchFamily="18" charset="0"/>
                <a:cs typeface="Times New Roman" pitchFamily="18" charset="0"/>
              </a:rPr>
              <a:t>khạc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ra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bọt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hồng</a:t>
            </a:r>
            <a:endParaRPr lang="en-US" sz="2400" dirty="0">
              <a:solidFill>
                <a:schemeClr val="tx1"/>
              </a:solidFill>
              <a:latin typeface="Times New Roman" pitchFamily="18" charset="0"/>
              <a:cs typeface="Times New Roman" pitchFamily="18" charset="0"/>
            </a:endParaRPr>
          </a:p>
          <a:p>
            <a:pPr marL="0" indent="0" algn="just">
              <a:buNone/>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Nhịp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tim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nhanh</a:t>
            </a:r>
            <a:r>
              <a:rPr lang="en-US" sz="2400" dirty="0">
                <a:solidFill>
                  <a:schemeClr val="tx1"/>
                </a:solidFill>
                <a:latin typeface="Times New Roman" pitchFamily="18" charset="0"/>
                <a:cs typeface="Times New Roman" pitchFamily="18" charset="0"/>
              </a:rPr>
              <a: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nhỏ</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tiếng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tim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mờ</a:t>
            </a:r>
            <a:endParaRPr lang="en-US" sz="2400" dirty="0" smtClean="0">
              <a:solidFill>
                <a:schemeClr val="tx1"/>
              </a:solidFill>
              <a:latin typeface="Times New Roman" pitchFamily="18" charset="0"/>
              <a:cs typeface="Times New Roman" pitchFamily="18" charset="0"/>
            </a:endParaRPr>
          </a:p>
          <a:p>
            <a:pPr marL="0" indent="0" algn="just">
              <a:buNone/>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Huyết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áp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hạ</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tụt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kẹp</a:t>
            </a:r>
            <a:endParaRPr lang="en-US" sz="2400" dirty="0" smtClean="0">
              <a:solidFill>
                <a:schemeClr val="tx1"/>
              </a:solidFill>
              <a:latin typeface="Times New Roman" pitchFamily="18" charset="0"/>
              <a:cs typeface="Times New Roman" pitchFamily="18" charset="0"/>
            </a:endParaRPr>
          </a:p>
          <a:p>
            <a:pPr algn="just">
              <a:buFontTx/>
              <a:buChar char="-"/>
            </a:pPr>
            <a:r>
              <a:rPr lang="en-US" sz="2400" dirty="0" err="1" smtClean="0">
                <a:solidFill>
                  <a:schemeClr val="tx1"/>
                </a:solidFill>
                <a:latin typeface="Times New Roman" pitchFamily="18" charset="0"/>
                <a:cs typeface="Times New Roman" pitchFamily="18" charset="0"/>
              </a:rPr>
              <a:t>Nghe</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thấy</a:t>
            </a:r>
            <a:r>
              <a:rPr lang="en-US" sz="2400" dirty="0" smtClean="0">
                <a:solidFill>
                  <a:schemeClr val="tx1"/>
                </a:solidFill>
                <a:latin typeface="Times New Roman" pitchFamily="18" charset="0"/>
                <a:cs typeface="Times New Roman" pitchFamily="18" charset="0"/>
              </a:rPr>
              <a:t> ran </a:t>
            </a:r>
            <a:r>
              <a:rPr lang="en-US" sz="2400" dirty="0" err="1" smtClean="0">
                <a:solidFill>
                  <a:schemeClr val="tx1"/>
                </a:solidFill>
                <a:latin typeface="Times New Roman" pitchFamily="18" charset="0"/>
                <a:cs typeface="Times New Roman" pitchFamily="18" charset="0"/>
              </a:rPr>
              <a:t>ẩm</a:t>
            </a:r>
            <a:r>
              <a:rPr lang="en-US" sz="2400" dirty="0" smtClean="0">
                <a:solidFill>
                  <a:schemeClr val="tx1"/>
                </a:solidFill>
                <a:latin typeface="Times New Roman" pitchFamily="18" charset="0"/>
                <a:cs typeface="Times New Roman" pitchFamily="18" charset="0"/>
              </a:rPr>
              <a:t> ở </a:t>
            </a:r>
            <a:r>
              <a:rPr lang="en-US" sz="2400" dirty="0" err="1" smtClean="0">
                <a:solidFill>
                  <a:schemeClr val="tx1"/>
                </a:solidFill>
                <a:latin typeface="Times New Roman" pitchFamily="18" charset="0"/>
                <a:cs typeface="Times New Roman" pitchFamily="18" charset="0"/>
              </a:rPr>
              <a:t>hai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phổi</a:t>
            </a:r>
            <a:endParaRPr lang="en-US" sz="2400" dirty="0">
              <a:solidFill>
                <a:schemeClr val="tx1"/>
              </a:solidFill>
              <a:latin typeface="Times New Roman" pitchFamily="18" charset="0"/>
              <a:cs typeface="Times New Roman" pitchFamily="18" charset="0"/>
            </a:endParaRPr>
          </a:p>
          <a:p>
            <a:pPr algn="just">
              <a:buFontTx/>
              <a:buChar char="-"/>
            </a:pPr>
            <a:r>
              <a:rPr lang="en-US" sz="2400" dirty="0" err="1" smtClean="0">
                <a:solidFill>
                  <a:schemeClr val="tx1"/>
                </a:solidFill>
                <a:latin typeface="Times New Roman" pitchFamily="18" charset="0"/>
                <a:cs typeface="Times New Roman" pitchFamily="18" charset="0"/>
              </a:rPr>
              <a:t>Vô</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niệu</a:t>
            </a:r>
            <a:r>
              <a:rPr lang="en-US" sz="2400" dirty="0" smtClean="0">
                <a:solidFill>
                  <a:schemeClr val="tx1"/>
                </a:solidFill>
                <a:latin typeface="Times New Roman" pitchFamily="18" charset="0"/>
                <a:cs typeface="Times New Roman" pitchFamily="18" charset="0"/>
              </a:rPr>
              <a:t> hay </a:t>
            </a:r>
            <a:r>
              <a:rPr lang="en-US" sz="2400" dirty="0" err="1" smtClean="0">
                <a:solidFill>
                  <a:schemeClr val="tx1"/>
                </a:solidFill>
                <a:latin typeface="Times New Roman" pitchFamily="18" charset="0"/>
                <a:cs typeface="Times New Roman" pitchFamily="18" charset="0"/>
              </a:rPr>
              <a:t>thiểu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niệu</a:t>
            </a:r>
            <a:endParaRPr lang="en-US" sz="2400" dirty="0" smtClean="0">
              <a:solidFill>
                <a:schemeClr val="tx1"/>
              </a:solidFill>
              <a:latin typeface="Times New Roman" pitchFamily="18" charset="0"/>
              <a:cs typeface="Times New Roman" pitchFamily="18" charset="0"/>
            </a:endParaRPr>
          </a:p>
          <a:p>
            <a:pPr marL="0" indent="0" algn="just">
              <a:buNone/>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Cơn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phù</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phổi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cấp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không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điển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hình</a:t>
            </a:r>
            <a:r>
              <a:rPr lang="en-US" sz="2400" dirty="0" smtClean="0">
                <a:solidFill>
                  <a:schemeClr val="tx1"/>
                </a:solidFill>
                <a:latin typeface="Times New Roman" pitchFamily="18" charset="0"/>
                <a:cs typeface="Times New Roman" pitchFamily="18" charset="0"/>
              </a:rPr>
              <a:t>:</a:t>
            </a:r>
          </a:p>
          <a:p>
            <a:pPr marL="0" indent="0" algn="just">
              <a:buNone/>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xuất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khó</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thở</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nhanh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tăng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dần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dẫn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đến</a:t>
            </a:r>
            <a:r>
              <a:rPr lang="en-US" sz="2400" dirty="0" smtClean="0">
                <a:solidFill>
                  <a:schemeClr val="tx1"/>
                </a:solidFill>
                <a:latin typeface="Times New Roman" pitchFamily="18" charset="0"/>
                <a:cs typeface="Times New Roman" pitchFamily="18" charset="0"/>
              </a:rPr>
              <a:t> PPC </a:t>
            </a:r>
            <a:r>
              <a:rPr lang="en-US" sz="2400" dirty="0" err="1" smtClean="0">
                <a:solidFill>
                  <a:schemeClr val="tx1"/>
                </a:solidFill>
                <a:latin typeface="Times New Roman" pitchFamily="18" charset="0"/>
                <a:cs typeface="Times New Roman" pitchFamily="18" charset="0"/>
              </a:rPr>
              <a:t>điển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hình</a:t>
            </a:r>
            <a:endParaRPr lang="en-US" sz="2400" dirty="0" smtClean="0">
              <a:solidFill>
                <a:schemeClr val="tx1"/>
              </a:solidFill>
              <a:latin typeface="Times New Roman" pitchFamily="18" charset="0"/>
              <a:cs typeface="Times New Roman" pitchFamily="18" charset="0"/>
            </a:endParaRPr>
          </a:p>
          <a:p>
            <a:pPr marL="0" indent="0" algn="just">
              <a:buNone/>
            </a:pPr>
            <a:endParaRPr lang="en-US" sz="2400" dirty="0" smtClean="0">
              <a:latin typeface="Times New Roman" pitchFamily="18" charset="0"/>
              <a:cs typeface="Times New Roman" pitchFamily="18" charset="0"/>
            </a:endParaRPr>
          </a:p>
        </p:txBody>
      </p:sp>
      <p:sp>
        <p:nvSpPr>
          <p:cNvPr id="4" name="Content Placeholder 3"/>
          <p:cNvSpPr>
            <a:spLocks noGrp="1"/>
          </p:cNvSpPr>
          <p:nvPr>
            <p:ph sz="quarter" idx="13"/>
          </p:nvPr>
        </p:nvSpPr>
        <p:spPr>
          <a:xfrm>
            <a:off x="5410200" y="838200"/>
            <a:ext cx="3581400" cy="4983163"/>
          </a:xfrm>
        </p:spPr>
        <p:txBody>
          <a:bodyPr>
            <a:normAutofit/>
          </a:bodyPr>
          <a:lstStyle/>
          <a:p>
            <a:r>
              <a:rPr lang="en-US" sz="2400" b="1" dirty="0" err="1" smtClean="0">
                <a:solidFill>
                  <a:schemeClr val="tx1"/>
                </a:solidFill>
                <a:latin typeface="Times New Roman" pitchFamily="18" charset="0"/>
                <a:cs typeface="Times New Roman" pitchFamily="18" charset="0"/>
              </a:rPr>
              <a:t>Cận</a:t>
            </a:r>
            <a:r>
              <a:rPr lang="en-US" sz="2400" b="1" dirty="0" smtClean="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lâm</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sàng</a:t>
            </a:r>
            <a:r>
              <a:rPr lang="en-US" sz="2400" b="1" dirty="0">
                <a:solidFill>
                  <a:schemeClr val="tx1"/>
                </a:solidFill>
                <a:latin typeface="Times New Roman" pitchFamily="18" charset="0"/>
                <a:cs typeface="Times New Roman" pitchFamily="18" charset="0"/>
              </a:rPr>
              <a:t>:</a:t>
            </a:r>
          </a:p>
          <a:p>
            <a:pPr marL="0" indent="0">
              <a:buNone/>
            </a:pPr>
            <a:r>
              <a:rPr lang="en-US" sz="2400" i="1" dirty="0">
                <a:solidFill>
                  <a:schemeClr val="tx1"/>
                </a:solidFill>
                <a:latin typeface="Times New Roman" pitchFamily="18" charset="0"/>
                <a:cs typeface="Times New Roman" pitchFamily="18" charset="0"/>
              </a:rPr>
              <a:t>   </a:t>
            </a:r>
            <a:r>
              <a:rPr lang="en-US" sz="2400" dirty="0">
                <a:solidFill>
                  <a:schemeClr val="tx1"/>
                </a:solidFill>
                <a:latin typeface="Times New Roman" pitchFamily="18" charset="0"/>
                <a:cs typeface="Times New Roman" pitchFamily="18" charset="0"/>
              </a:rPr>
              <a:t>- X-</a:t>
            </a:r>
            <a:r>
              <a:rPr lang="en-US" sz="2400" dirty="0" err="1">
                <a:solidFill>
                  <a:schemeClr val="tx1"/>
                </a:solidFill>
                <a:latin typeface="Times New Roman" pitchFamily="18" charset="0"/>
                <a:cs typeface="Times New Roman" pitchFamily="18" charset="0"/>
              </a:rPr>
              <a:t>Quang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phổi</a:t>
            </a:r>
            <a:endParaRPr lang="en-US" sz="2400" dirty="0">
              <a:solidFill>
                <a:schemeClr val="tx1"/>
              </a:solidFill>
              <a:latin typeface="Times New Roman" pitchFamily="18" charset="0"/>
              <a:cs typeface="Times New Roman" pitchFamily="18" charset="0"/>
            </a:endParaRPr>
          </a:p>
          <a:p>
            <a:pPr marL="0" indent="0">
              <a:buNone/>
            </a:pPr>
            <a:r>
              <a:rPr lang="en-US" sz="2400" dirty="0">
                <a:solidFill>
                  <a:schemeClr val="tx1"/>
                </a:solidFill>
                <a:latin typeface="Times New Roman" pitchFamily="18" charset="0"/>
                <a:cs typeface="Times New Roman" pitchFamily="18" charset="0"/>
              </a:rPr>
              <a:t>   - </a:t>
            </a:r>
            <a:r>
              <a:rPr lang="en-US" sz="2400" dirty="0" err="1">
                <a:solidFill>
                  <a:schemeClr val="tx1"/>
                </a:solidFill>
                <a:latin typeface="Times New Roman" pitchFamily="18" charset="0"/>
                <a:cs typeface="Times New Roman" pitchFamily="18" charset="0"/>
              </a:rPr>
              <a:t>Khí</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máu</a:t>
            </a:r>
            <a:endParaRPr lang="en-US" sz="2400" dirty="0">
              <a:solidFill>
                <a:schemeClr val="tx1"/>
              </a:solidFill>
              <a:latin typeface="Times New Roman" pitchFamily="18" charset="0"/>
              <a:cs typeface="Times New Roman" pitchFamily="18" charset="0"/>
            </a:endParaRPr>
          </a:p>
          <a:p>
            <a:pPr marL="0" indent="0">
              <a:buNone/>
            </a:pPr>
            <a:r>
              <a:rPr lang="en-US" sz="2400" dirty="0">
                <a:solidFill>
                  <a:schemeClr val="tx1"/>
                </a:solidFill>
                <a:latin typeface="Times New Roman" pitchFamily="18" charset="0"/>
                <a:cs typeface="Times New Roman" pitchFamily="18" charset="0"/>
              </a:rPr>
              <a:t>   - </a:t>
            </a:r>
            <a:r>
              <a:rPr lang="en-US" sz="2400" dirty="0" err="1">
                <a:solidFill>
                  <a:schemeClr val="tx1"/>
                </a:solidFill>
                <a:latin typeface="Times New Roman" pitchFamily="18" charset="0"/>
                <a:cs typeface="Times New Roman" pitchFamily="18" charset="0"/>
              </a:rPr>
              <a:t>Các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xét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nghiệm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thăm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dò</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khác</a:t>
            </a:r>
            <a:r>
              <a:rPr lang="en-US" sz="2400" dirty="0">
                <a:solidFill>
                  <a:schemeClr val="tx1"/>
                </a:solidFill>
                <a:latin typeface="Times New Roman" pitchFamily="18" charset="0"/>
                <a:cs typeface="Times New Roman" pitchFamily="18" charset="0"/>
              </a:rPr>
              <a:t>:</a:t>
            </a:r>
          </a:p>
          <a:p>
            <a:pPr marL="0" indent="0">
              <a:buNone/>
            </a:pPr>
            <a:r>
              <a:rPr lang="en-US" sz="2400" dirty="0">
                <a:solidFill>
                  <a:schemeClr val="tx1"/>
                </a:solidFill>
                <a:latin typeface="Times New Roman" pitchFamily="18" charset="0"/>
                <a:cs typeface="Times New Roman" pitchFamily="18" charset="0"/>
              </a:rPr>
              <a:t>    + </a:t>
            </a:r>
            <a:r>
              <a:rPr lang="en-US" sz="2400" dirty="0" err="1">
                <a:solidFill>
                  <a:schemeClr val="tx1"/>
                </a:solidFill>
                <a:latin typeface="Times New Roman" pitchFamily="18" charset="0"/>
                <a:cs typeface="Times New Roman" pitchFamily="18" charset="0"/>
              </a:rPr>
              <a:t>Đánh</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giá</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huyết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động</a:t>
            </a:r>
            <a:endParaRPr lang="en-US" sz="2400" dirty="0">
              <a:solidFill>
                <a:schemeClr val="tx1"/>
              </a:solidFill>
              <a:latin typeface="Times New Roman" pitchFamily="18" charset="0"/>
              <a:cs typeface="Times New Roman" pitchFamily="18" charset="0"/>
            </a:endParaRPr>
          </a:p>
          <a:p>
            <a:pPr marL="0" indent="0">
              <a:buNone/>
            </a:pPr>
            <a:r>
              <a:rPr lang="en-US" sz="2400" dirty="0">
                <a:solidFill>
                  <a:schemeClr val="tx1"/>
                </a:solidFill>
                <a:latin typeface="Times New Roman" pitchFamily="18" charset="0"/>
                <a:cs typeface="Times New Roman" pitchFamily="18" charset="0"/>
              </a:rPr>
              <a:t>    + </a:t>
            </a:r>
            <a:r>
              <a:rPr lang="en-US" sz="2400" dirty="0" err="1">
                <a:solidFill>
                  <a:schemeClr val="tx1"/>
                </a:solidFill>
                <a:latin typeface="Times New Roman" pitchFamily="18" charset="0"/>
                <a:cs typeface="Times New Roman" pitchFamily="18" charset="0"/>
              </a:rPr>
              <a:t>Điện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tâm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đồ</a:t>
            </a:r>
            <a:endParaRPr lang="en-US" sz="2400" dirty="0">
              <a:solidFill>
                <a:schemeClr val="tx1"/>
              </a:solidFill>
              <a:latin typeface="Times New Roman" pitchFamily="18" charset="0"/>
              <a:cs typeface="Times New Roman" pitchFamily="18" charset="0"/>
            </a:endParaRPr>
          </a:p>
          <a:p>
            <a:pPr marL="0" indent="0">
              <a:buNone/>
            </a:pPr>
            <a:r>
              <a:rPr lang="en-US" sz="2400" dirty="0">
                <a:solidFill>
                  <a:schemeClr val="tx1"/>
                </a:solidFill>
                <a:latin typeface="Times New Roman" pitchFamily="18" charset="0"/>
                <a:cs typeface="Times New Roman" pitchFamily="18" charset="0"/>
              </a:rPr>
              <a:t>   - </a:t>
            </a:r>
            <a:r>
              <a:rPr lang="en-US" sz="2400" dirty="0" err="1">
                <a:solidFill>
                  <a:schemeClr val="tx1"/>
                </a:solidFill>
                <a:latin typeface="Times New Roman" pitchFamily="18" charset="0"/>
                <a:cs typeface="Times New Roman" pitchFamily="18" charset="0"/>
              </a:rPr>
              <a:t>Xét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nghiệm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tùy</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theo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nguyên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nhân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phù</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phổi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cấp</a:t>
            </a:r>
            <a:endParaRPr lang="en-US" sz="2400" dirty="0">
              <a:solidFill>
                <a:schemeClr val="tx1"/>
              </a:solidFill>
              <a:latin typeface="Times New Roman" pitchFamily="18" charset="0"/>
              <a:cs typeface="Times New Roman" pitchFamily="18" charset="0"/>
            </a:endParaRPr>
          </a:p>
          <a:p>
            <a:endParaRPr lang="en-US" sz="24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092528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4294967295"/>
          </p:nvPr>
        </p:nvSpPr>
        <p:spPr>
          <a:xfrm>
            <a:off x="152400" y="304800"/>
            <a:ext cx="8991600" cy="4525963"/>
          </a:xfrm>
        </p:spPr>
        <p:txBody>
          <a:bodyPr>
            <a:normAutofit/>
          </a:bodyPr>
          <a:lstStyle/>
          <a:p>
            <a:pPr>
              <a:buFont typeface="Arial" charset="0"/>
              <a:buChar char="•"/>
            </a:pPr>
            <a:r>
              <a:rPr lang="en-US" sz="3200" dirty="0" err="1" smtClean="0">
                <a:solidFill>
                  <a:schemeClr val="tx1"/>
                </a:solidFill>
                <a:latin typeface="Times New Roman" pitchFamily="18" charset="0"/>
                <a:cs typeface="Times New Roman" pitchFamily="18" charset="0"/>
              </a:rPr>
              <a:t>Chuẩn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đoán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phân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biệt</a:t>
            </a:r>
            <a:r>
              <a:rPr lang="en-US" sz="3200" dirty="0" smtClean="0">
                <a:solidFill>
                  <a:schemeClr val="tx1"/>
                </a:solidFill>
                <a:latin typeface="Times New Roman" pitchFamily="18" charset="0"/>
                <a:cs typeface="Times New Roman" pitchFamily="18" charset="0"/>
              </a:rPr>
              <a:t>:</a:t>
            </a:r>
          </a:p>
          <a:p>
            <a:pPr marL="0" indent="0">
              <a:buNone/>
            </a:pPr>
            <a:r>
              <a:rPr lang="en-US" sz="2800" dirty="0" smtClean="0">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Phù</a:t>
            </a:r>
            <a:r>
              <a:rPr lang="en-US" sz="2800" dirty="0" smtClean="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phổi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cấp</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huyết</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động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và</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phù</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phổi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cấp</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tổn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thương</a:t>
            </a:r>
            <a:endParaRPr lang="en-US" sz="2800" dirty="0">
              <a:solidFill>
                <a:schemeClr val="tx1"/>
              </a:solidFill>
              <a:latin typeface="Times New Roman" pitchFamily="18" charset="0"/>
              <a:cs typeface="Times New Roman" pitchFamily="18" charset="0"/>
            </a:endParaRPr>
          </a:p>
          <a:p>
            <a:pPr marL="0" indent="0">
              <a:buNone/>
            </a:pPr>
            <a:r>
              <a:rPr lang="en-US" sz="2800" dirty="0">
                <a:solidFill>
                  <a:schemeClr val="tx1"/>
                </a:solidFill>
                <a:latin typeface="Times New Roman" pitchFamily="18" charset="0"/>
                <a:cs typeface="Times New Roman" pitchFamily="18" charset="0"/>
              </a:rPr>
              <a:t>  - </a:t>
            </a:r>
            <a:r>
              <a:rPr lang="en-US" sz="2800" dirty="0" err="1">
                <a:solidFill>
                  <a:schemeClr val="tx1"/>
                </a:solidFill>
                <a:latin typeface="Times New Roman" pitchFamily="18" charset="0"/>
                <a:cs typeface="Times New Roman" pitchFamily="18" charset="0"/>
              </a:rPr>
              <a:t>Cơn</a:t>
            </a:r>
            <a:r>
              <a:rPr lang="en-US" sz="2800" dirty="0">
                <a:solidFill>
                  <a:schemeClr val="tx1"/>
                </a:solidFill>
                <a:latin typeface="Times New Roman" pitchFamily="18" charset="0"/>
                <a:cs typeface="Times New Roman" pitchFamily="18" charset="0"/>
              </a:rPr>
              <a:t> hen </a:t>
            </a:r>
            <a:r>
              <a:rPr lang="en-US" sz="2800" dirty="0" err="1">
                <a:solidFill>
                  <a:schemeClr val="tx1"/>
                </a:solidFill>
                <a:latin typeface="Times New Roman" pitchFamily="18" charset="0"/>
                <a:cs typeface="Times New Roman" pitchFamily="18" charset="0"/>
              </a:rPr>
              <a:t>phế</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quản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cấp</a:t>
            </a:r>
            <a:endParaRPr lang="en-US" sz="2800" dirty="0">
              <a:solidFill>
                <a:schemeClr val="tx1"/>
              </a:solidFill>
              <a:latin typeface="Times New Roman" pitchFamily="18" charset="0"/>
              <a:cs typeface="Times New Roman" pitchFamily="18" charset="0"/>
            </a:endParaRPr>
          </a:p>
          <a:p>
            <a:pPr marL="0" indent="0">
              <a:buNone/>
            </a:pPr>
            <a:r>
              <a:rPr lang="en-US" sz="2800" dirty="0">
                <a:solidFill>
                  <a:schemeClr val="tx1"/>
                </a:solidFill>
                <a:latin typeface="Times New Roman" pitchFamily="18" charset="0"/>
                <a:cs typeface="Times New Roman" pitchFamily="18" charset="0"/>
              </a:rPr>
              <a:t>  - </a:t>
            </a:r>
            <a:r>
              <a:rPr lang="en-US" sz="2800" dirty="0" err="1">
                <a:solidFill>
                  <a:schemeClr val="tx1"/>
                </a:solidFill>
                <a:latin typeface="Times New Roman" pitchFamily="18" charset="0"/>
                <a:cs typeface="Times New Roman" pitchFamily="18" charset="0"/>
              </a:rPr>
              <a:t>Đợt</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cấp</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viêm</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phế</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quản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phổi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mãn</a:t>
            </a:r>
            <a:endParaRPr lang="en-US" sz="2800" dirty="0">
              <a:solidFill>
                <a:schemeClr val="tx1"/>
              </a:solidFill>
              <a:latin typeface="Times New Roman" pitchFamily="18" charset="0"/>
              <a:cs typeface="Times New Roman" pitchFamily="18" charset="0"/>
            </a:endParaRPr>
          </a:p>
          <a:p>
            <a:pPr marL="0" indent="0">
              <a:buNone/>
            </a:pPr>
            <a:r>
              <a:rPr lang="en-US" sz="2800" dirty="0">
                <a:solidFill>
                  <a:schemeClr val="tx1"/>
                </a:solidFill>
                <a:latin typeface="Times New Roman" pitchFamily="18" charset="0"/>
                <a:cs typeface="Times New Roman" pitchFamily="18" charset="0"/>
              </a:rPr>
              <a:t>  - </a:t>
            </a:r>
            <a:r>
              <a:rPr lang="en-US" sz="2800" dirty="0" err="1">
                <a:solidFill>
                  <a:schemeClr val="tx1"/>
                </a:solidFill>
                <a:latin typeface="Times New Roman" pitchFamily="18" charset="0"/>
                <a:cs typeface="Times New Roman" pitchFamily="18" charset="0"/>
              </a:rPr>
              <a:t>Dị</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vật</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đường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thở</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372059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7180" y="261259"/>
            <a:ext cx="7886700" cy="1034141"/>
          </a:xfrm>
        </p:spPr>
        <p:txBody>
          <a:bodyPr/>
          <a:lstStyle/>
          <a:p>
            <a:r>
              <a:rPr lang="vi-VN" sz="4000" b="1" dirty="0" smtClean="0">
                <a:effectLst/>
              </a:rPr>
              <a:t>Điều trị</a:t>
            </a:r>
            <a:endParaRPr lang="vi-VN" sz="4000" b="1" dirty="0">
              <a:effectLst/>
            </a:endParaRPr>
          </a:p>
        </p:txBody>
      </p:sp>
      <p:sp>
        <p:nvSpPr>
          <p:cNvPr id="5" name="Content Placeholder 4"/>
          <p:cNvSpPr>
            <a:spLocks noGrp="1"/>
          </p:cNvSpPr>
          <p:nvPr>
            <p:ph idx="1"/>
          </p:nvPr>
        </p:nvSpPr>
        <p:spPr/>
        <p:txBody>
          <a:bodyPr>
            <a:normAutofit/>
          </a:bodyPr>
          <a:lstStyle/>
          <a:p>
            <a:pPr marL="0" indent="0">
              <a:buNone/>
            </a:pPr>
            <a:r>
              <a:rPr lang="vi-VN" sz="2800" b="1" dirty="0" smtClean="0">
                <a:solidFill>
                  <a:schemeClr val="tx1"/>
                </a:solidFill>
                <a:latin typeface="Times New Roman" pitchFamily="18" charset="0"/>
                <a:cs typeface="Times New Roman" pitchFamily="18" charset="0"/>
              </a:rPr>
              <a:t>Nguyên tắc điều trị:</a:t>
            </a:r>
          </a:p>
          <a:p>
            <a:pPr marL="0" indent="0">
              <a:buNone/>
            </a:pPr>
            <a:r>
              <a:rPr lang="vi-VN" sz="2800" dirty="0">
                <a:solidFill>
                  <a:schemeClr val="tx1"/>
                </a:solidFill>
                <a:latin typeface="Times New Roman" pitchFamily="18" charset="0"/>
                <a:cs typeface="Times New Roman" pitchFamily="18" charset="0"/>
              </a:rPr>
              <a:t>- Đảm bảo thông khí cho bệnh nhân</a:t>
            </a:r>
            <a:r>
              <a:rPr lang="vi-VN" sz="2800" dirty="0" smtClean="0">
                <a:solidFill>
                  <a:schemeClr val="tx1"/>
                </a:solidFill>
                <a:latin typeface="Times New Roman" pitchFamily="18" charset="0"/>
                <a:cs typeface="Times New Roman" pitchFamily="18" charset="0"/>
              </a:rPr>
              <a:t/>
            </a:r>
            <a:br>
              <a:rPr lang="vi-VN" sz="2800" dirty="0" smtClean="0">
                <a:solidFill>
                  <a:schemeClr val="tx1"/>
                </a:solidFill>
                <a:latin typeface="Times New Roman" pitchFamily="18" charset="0"/>
                <a:cs typeface="Times New Roman" pitchFamily="18" charset="0"/>
              </a:rPr>
            </a:br>
            <a:r>
              <a:rPr lang="vi-VN" sz="2800" dirty="0" smtClean="0">
                <a:solidFill>
                  <a:schemeClr val="tx1"/>
                </a:solidFill>
                <a:latin typeface="Times New Roman" pitchFamily="18" charset="0"/>
                <a:cs typeface="Times New Roman" pitchFamily="18" charset="0"/>
              </a:rPr>
              <a:t>- </a:t>
            </a:r>
            <a:r>
              <a:rPr lang="vi-VN" sz="2800" dirty="0">
                <a:solidFill>
                  <a:schemeClr val="tx1"/>
                </a:solidFill>
                <a:latin typeface="Times New Roman" pitchFamily="18" charset="0"/>
                <a:cs typeface="Times New Roman" pitchFamily="18" charset="0"/>
              </a:rPr>
              <a:t>Giảm tiền gánh và hậu gánh</a:t>
            </a:r>
            <a:r>
              <a:rPr lang="vi-VN" sz="2800" dirty="0" smtClean="0">
                <a:solidFill>
                  <a:schemeClr val="tx1"/>
                </a:solidFill>
                <a:latin typeface="Times New Roman" pitchFamily="18" charset="0"/>
                <a:cs typeface="Times New Roman" pitchFamily="18" charset="0"/>
              </a:rPr>
              <a:t/>
            </a:r>
            <a:br>
              <a:rPr lang="vi-VN" sz="2800" dirty="0" smtClean="0">
                <a:solidFill>
                  <a:schemeClr val="tx1"/>
                </a:solidFill>
                <a:latin typeface="Times New Roman" pitchFamily="18" charset="0"/>
                <a:cs typeface="Times New Roman" pitchFamily="18" charset="0"/>
              </a:rPr>
            </a:br>
            <a:r>
              <a:rPr lang="vi-VN" sz="2800" dirty="0" smtClean="0">
                <a:solidFill>
                  <a:schemeClr val="tx1"/>
                </a:solidFill>
                <a:latin typeface="Times New Roman" pitchFamily="18" charset="0"/>
                <a:cs typeface="Times New Roman" pitchFamily="18" charset="0"/>
              </a:rPr>
              <a:t>- </a:t>
            </a:r>
            <a:r>
              <a:rPr lang="vi-VN" sz="2800" dirty="0">
                <a:solidFill>
                  <a:schemeClr val="tx1"/>
                </a:solidFill>
                <a:latin typeface="Times New Roman" pitchFamily="18" charset="0"/>
                <a:cs typeface="Times New Roman" pitchFamily="18" charset="0"/>
              </a:rPr>
              <a:t>Tăng cường co bóp cơ tim</a:t>
            </a:r>
            <a:r>
              <a:rPr lang="vi-VN" sz="2800" dirty="0" smtClean="0">
                <a:solidFill>
                  <a:schemeClr val="tx1"/>
                </a:solidFill>
                <a:latin typeface="Times New Roman" pitchFamily="18" charset="0"/>
                <a:cs typeface="Times New Roman" pitchFamily="18" charset="0"/>
              </a:rPr>
              <a:t/>
            </a:r>
            <a:br>
              <a:rPr lang="vi-VN" sz="2800" dirty="0" smtClean="0">
                <a:solidFill>
                  <a:schemeClr val="tx1"/>
                </a:solidFill>
                <a:latin typeface="Times New Roman" pitchFamily="18" charset="0"/>
                <a:cs typeface="Times New Roman" pitchFamily="18" charset="0"/>
              </a:rPr>
            </a:br>
            <a:r>
              <a:rPr lang="vi-VN" sz="2800" dirty="0" smtClean="0">
                <a:solidFill>
                  <a:schemeClr val="tx1"/>
                </a:solidFill>
                <a:latin typeface="Times New Roman" pitchFamily="18" charset="0"/>
                <a:cs typeface="Times New Roman" pitchFamily="18" charset="0"/>
              </a:rPr>
              <a:t>- </a:t>
            </a:r>
            <a:r>
              <a:rPr lang="vi-VN" sz="2800" dirty="0">
                <a:solidFill>
                  <a:schemeClr val="tx1"/>
                </a:solidFill>
                <a:latin typeface="Times New Roman" pitchFamily="18" charset="0"/>
                <a:cs typeface="Times New Roman" pitchFamily="18" charset="0"/>
              </a:rPr>
              <a:t>Điều trị theo nguyên nhân gây phù phổi cấp</a:t>
            </a:r>
            <a:r>
              <a:rPr lang="vi-VN" sz="2800" dirty="0" smtClean="0">
                <a:solidFill>
                  <a:schemeClr val="tx1"/>
                </a:solidFill>
                <a:latin typeface="Times New Roman" pitchFamily="18" charset="0"/>
                <a:cs typeface="Times New Roman" pitchFamily="18" charset="0"/>
              </a:rPr>
              <a:t/>
            </a:r>
            <a:br>
              <a:rPr lang="vi-VN" sz="2800" dirty="0" smtClean="0">
                <a:solidFill>
                  <a:schemeClr val="tx1"/>
                </a:solidFill>
                <a:latin typeface="Times New Roman" pitchFamily="18" charset="0"/>
                <a:cs typeface="Times New Roman" pitchFamily="18" charset="0"/>
              </a:rPr>
            </a:br>
            <a:endParaRPr lang="vi-VN" sz="28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331174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141</TotalTime>
  <Words>1464</Words>
  <Application>Microsoft Office PowerPoint</Application>
  <PresentationFormat>On-screen Show (4:3)</PresentationFormat>
  <Paragraphs>168</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Executive</vt:lpstr>
      <vt:lpstr>KHOA ĐIỀU DƯỠNG Môn: Điều Dưỡng Hồi Sức- Cấp Cứu</vt:lpstr>
      <vt:lpstr>Nội Dung Học Tập</vt:lpstr>
      <vt:lpstr>Slide 3</vt:lpstr>
      <vt:lpstr>2. Nguyên nhân </vt:lpstr>
      <vt:lpstr>Các điều kiện thuận lợi cho phù phổi cấp xuất hiện:</vt:lpstr>
      <vt:lpstr>Slide 6</vt:lpstr>
      <vt:lpstr>Chẩn đoán xác định</vt:lpstr>
      <vt:lpstr>Slide 8</vt:lpstr>
      <vt:lpstr>Điều trị</vt:lpstr>
      <vt:lpstr>Điều trị cụ thể</vt:lpstr>
      <vt:lpstr>Slide 11</vt:lpstr>
      <vt:lpstr>Nhận định</vt:lpstr>
      <vt:lpstr>Nhận định</vt:lpstr>
      <vt:lpstr>Chuẩn đoán điều dưỡng</vt:lpstr>
      <vt:lpstr>Lập kế hoạch chăm sóc</vt:lpstr>
      <vt:lpstr>Thực hiện kế hoạch chăm sóc</vt:lpstr>
      <vt:lpstr>Slide 17</vt:lpstr>
      <vt:lpstr>Lượng giá</vt:lpstr>
      <vt:lpstr>Lượng giá</vt:lpstr>
      <vt:lpstr>Lượng giá</vt:lpstr>
      <vt:lpstr>Lượng giá</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KHOA ĐIỀU DƯỠNG Môn: Điều Dưỡng Hồi Sức- Cấp Cứu</dc:title>
  <dc:creator>PC</dc:creator>
  <cp:lastModifiedBy>andongnhi</cp:lastModifiedBy>
  <cp:revision>18</cp:revision>
  <dcterms:created xsi:type="dcterms:W3CDTF">2016-09-05T09:20:45Z</dcterms:created>
  <dcterms:modified xsi:type="dcterms:W3CDTF">2016-09-05T15:13:18Z</dcterms:modified>
</cp:coreProperties>
</file>