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4" r:id="rId3"/>
    <p:sldId id="256" r:id="rId4"/>
    <p:sldId id="257" r:id="rId5"/>
    <p:sldId id="259" r:id="rId6"/>
    <p:sldId id="260" r:id="rId7"/>
    <p:sldId id="261" r:id="rId8"/>
    <p:sldId id="262" r:id="rId9"/>
    <p:sldId id="264" r:id="rId10"/>
    <p:sldId id="265"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9174"/>
    <a:srgbClr val="E84440"/>
    <a:srgbClr val="F37B7B"/>
    <a:srgbClr val="E345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6625" autoAdjust="0"/>
  </p:normalViewPr>
  <p:slideViewPr>
    <p:cSldViewPr>
      <p:cViewPr>
        <p:scale>
          <a:sx n="50" d="100"/>
          <a:sy n="50" d="100"/>
        </p:scale>
        <p:origin x="-1956" y="-552"/>
      </p:cViewPr>
      <p:guideLst>
        <p:guide orient="horz" pos="2160"/>
        <p:guide pos="2880"/>
      </p:guideLst>
    </p:cSldViewPr>
  </p:slideViewPr>
  <p:notesTextViewPr>
    <p:cViewPr>
      <p:scale>
        <a:sx n="100" d="100"/>
        <a:sy n="100" d="100"/>
      </p:scale>
      <p:origin x="0" y="0"/>
    </p:cViewPr>
  </p:notesTextViewPr>
  <p:sorterViewPr>
    <p:cViewPr>
      <p:scale>
        <a:sx n="79" d="100"/>
        <a:sy n="7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5EBDC6-F4A9-4A7F-9593-D939533774AC}" type="doc">
      <dgm:prSet loTypeId="urn:microsoft.com/office/officeart/2005/8/layout/venn3" loCatId="relationship" qsTypeId="urn:microsoft.com/office/officeart/2005/8/quickstyle/simple1" qsCatId="simple" csTypeId="urn:microsoft.com/office/officeart/2005/8/colors/colorful5" csCatId="colorful" phldr="1"/>
      <dgm:spPr/>
      <dgm:t>
        <a:bodyPr/>
        <a:lstStyle/>
        <a:p>
          <a:endParaRPr lang="en-US"/>
        </a:p>
      </dgm:t>
    </dgm:pt>
    <dgm:pt modelId="{0BD51877-7626-4E75-891D-667E5CA5C7FD}">
      <dgm:prSet phldrT="[Text]" custT="1"/>
      <dgm:spPr/>
      <dgm:t>
        <a:bodyPr/>
        <a:lstStyle/>
        <a:p>
          <a:r>
            <a:rPr lang="en-US" sz="2800" smtClean="0">
              <a:latin typeface="Times New Roman" pitchFamily="18" charset="0"/>
              <a:cs typeface="Times New Roman" pitchFamily="18" charset="0"/>
            </a:rPr>
            <a:t>Nhận định </a:t>
          </a:r>
          <a:endParaRPr lang="en-US" sz="2800">
            <a:latin typeface="Times New Roman" pitchFamily="18" charset="0"/>
            <a:cs typeface="Times New Roman" pitchFamily="18" charset="0"/>
          </a:endParaRPr>
        </a:p>
      </dgm:t>
    </dgm:pt>
    <dgm:pt modelId="{E5CC8C25-11FD-41E5-BCAA-B8589E4830F4}" type="parTrans" cxnId="{8B9E74B1-833A-4E80-9E9E-A88A2E236533}">
      <dgm:prSet/>
      <dgm:spPr/>
      <dgm:t>
        <a:bodyPr/>
        <a:lstStyle/>
        <a:p>
          <a:endParaRPr lang="en-US" sz="2800">
            <a:latin typeface="Times New Roman" pitchFamily="18" charset="0"/>
            <a:cs typeface="Times New Roman" pitchFamily="18" charset="0"/>
          </a:endParaRPr>
        </a:p>
      </dgm:t>
    </dgm:pt>
    <dgm:pt modelId="{ACDF3881-225F-4CB4-95AA-6DA1AC2BEE44}" type="sibTrans" cxnId="{8B9E74B1-833A-4E80-9E9E-A88A2E236533}">
      <dgm:prSet/>
      <dgm:spPr/>
      <dgm:t>
        <a:bodyPr/>
        <a:lstStyle/>
        <a:p>
          <a:endParaRPr lang="en-US" sz="2800">
            <a:latin typeface="Times New Roman" pitchFamily="18" charset="0"/>
            <a:cs typeface="Times New Roman" pitchFamily="18" charset="0"/>
          </a:endParaRPr>
        </a:p>
      </dgm:t>
    </dgm:pt>
    <dgm:pt modelId="{9D40A69B-7112-4A73-94D9-5FB88DA18BD1}">
      <dgm:prSet phldrT="[Text]" custT="1"/>
      <dgm:spPr/>
      <dgm:t>
        <a:bodyPr/>
        <a:lstStyle/>
        <a:p>
          <a:r>
            <a:rPr lang="en-US" sz="2800" smtClean="0">
              <a:latin typeface="Times New Roman" pitchFamily="18" charset="0"/>
              <a:cs typeface="Times New Roman" pitchFamily="18" charset="0"/>
            </a:rPr>
            <a:t>Chẩn đoán điều dưỡng </a:t>
          </a:r>
          <a:endParaRPr lang="en-US" sz="2800">
            <a:latin typeface="Times New Roman" pitchFamily="18" charset="0"/>
            <a:cs typeface="Times New Roman" pitchFamily="18" charset="0"/>
          </a:endParaRPr>
        </a:p>
      </dgm:t>
    </dgm:pt>
    <dgm:pt modelId="{A956263C-F709-4DA2-8268-97DC47875561}" type="parTrans" cxnId="{77BFB304-3342-4528-AB3B-4FE448FEA738}">
      <dgm:prSet/>
      <dgm:spPr/>
      <dgm:t>
        <a:bodyPr/>
        <a:lstStyle/>
        <a:p>
          <a:endParaRPr lang="en-US" sz="2800">
            <a:latin typeface="Times New Roman" pitchFamily="18" charset="0"/>
            <a:cs typeface="Times New Roman" pitchFamily="18" charset="0"/>
          </a:endParaRPr>
        </a:p>
      </dgm:t>
    </dgm:pt>
    <dgm:pt modelId="{49BAAF07-A8FF-4D89-AD4D-89C0D9E16AAF}" type="sibTrans" cxnId="{77BFB304-3342-4528-AB3B-4FE448FEA738}">
      <dgm:prSet/>
      <dgm:spPr/>
      <dgm:t>
        <a:bodyPr/>
        <a:lstStyle/>
        <a:p>
          <a:endParaRPr lang="en-US" sz="2800">
            <a:latin typeface="Times New Roman" pitchFamily="18" charset="0"/>
            <a:cs typeface="Times New Roman" pitchFamily="18" charset="0"/>
          </a:endParaRPr>
        </a:p>
      </dgm:t>
    </dgm:pt>
    <dgm:pt modelId="{1BE4ACBD-DCBF-48E4-B478-BA74D27406DE}">
      <dgm:prSet phldrT="[Text]" custT="1"/>
      <dgm:spPr/>
      <dgm:t>
        <a:bodyPr/>
        <a:lstStyle/>
        <a:p>
          <a:r>
            <a:rPr lang="en-US" sz="2800" smtClean="0">
              <a:latin typeface="Times New Roman" pitchFamily="18" charset="0"/>
              <a:cs typeface="Times New Roman" pitchFamily="18" charset="0"/>
            </a:rPr>
            <a:t>Lập kế hoạch </a:t>
          </a:r>
          <a:endParaRPr lang="en-US" sz="2800">
            <a:latin typeface="Times New Roman" pitchFamily="18" charset="0"/>
            <a:cs typeface="Times New Roman" pitchFamily="18" charset="0"/>
          </a:endParaRPr>
        </a:p>
      </dgm:t>
    </dgm:pt>
    <dgm:pt modelId="{B5310CEC-1AB4-4219-B1CB-F0FC16B40A09}" type="parTrans" cxnId="{8A7BFA15-2AA9-4049-954E-6D5448F993D2}">
      <dgm:prSet/>
      <dgm:spPr/>
      <dgm:t>
        <a:bodyPr/>
        <a:lstStyle/>
        <a:p>
          <a:endParaRPr lang="en-US" sz="2800">
            <a:latin typeface="Times New Roman" pitchFamily="18" charset="0"/>
            <a:cs typeface="Times New Roman" pitchFamily="18" charset="0"/>
          </a:endParaRPr>
        </a:p>
      </dgm:t>
    </dgm:pt>
    <dgm:pt modelId="{2534E664-A794-4BFE-A4ED-BC05B30A8F1D}" type="sibTrans" cxnId="{8A7BFA15-2AA9-4049-954E-6D5448F993D2}">
      <dgm:prSet/>
      <dgm:spPr/>
      <dgm:t>
        <a:bodyPr/>
        <a:lstStyle/>
        <a:p>
          <a:endParaRPr lang="en-US" sz="2800">
            <a:latin typeface="Times New Roman" pitchFamily="18" charset="0"/>
            <a:cs typeface="Times New Roman" pitchFamily="18" charset="0"/>
          </a:endParaRPr>
        </a:p>
      </dgm:t>
    </dgm:pt>
    <dgm:pt modelId="{39C4358D-06AC-4C31-A3AF-E82E9B7741C6}">
      <dgm:prSet phldrT="[Text]" custT="1"/>
      <dgm:spPr/>
      <dgm:t>
        <a:bodyPr/>
        <a:lstStyle/>
        <a:p>
          <a:r>
            <a:rPr lang="en-US" sz="2800" smtClean="0">
              <a:latin typeface="Times New Roman" pitchFamily="18" charset="0"/>
              <a:cs typeface="Times New Roman" pitchFamily="18" charset="0"/>
            </a:rPr>
            <a:t>Thực hiện kế hoạch </a:t>
          </a:r>
          <a:endParaRPr lang="en-US" sz="2800">
            <a:latin typeface="Times New Roman" pitchFamily="18" charset="0"/>
            <a:cs typeface="Times New Roman" pitchFamily="18" charset="0"/>
          </a:endParaRPr>
        </a:p>
      </dgm:t>
    </dgm:pt>
    <dgm:pt modelId="{36EE5F3A-CA56-4D20-AF07-0377502111E7}" type="parTrans" cxnId="{B33BCA01-381A-443A-AB29-BE975A06BCEC}">
      <dgm:prSet/>
      <dgm:spPr/>
      <dgm:t>
        <a:bodyPr/>
        <a:lstStyle/>
        <a:p>
          <a:endParaRPr lang="en-US" sz="2800">
            <a:latin typeface="Times New Roman" pitchFamily="18" charset="0"/>
            <a:cs typeface="Times New Roman" pitchFamily="18" charset="0"/>
          </a:endParaRPr>
        </a:p>
      </dgm:t>
    </dgm:pt>
    <dgm:pt modelId="{896AD911-8AE5-4201-A0CA-66BFA7CBF0EC}" type="sibTrans" cxnId="{B33BCA01-381A-443A-AB29-BE975A06BCEC}">
      <dgm:prSet/>
      <dgm:spPr/>
      <dgm:t>
        <a:bodyPr/>
        <a:lstStyle/>
        <a:p>
          <a:endParaRPr lang="en-US" sz="2800">
            <a:latin typeface="Times New Roman" pitchFamily="18" charset="0"/>
            <a:cs typeface="Times New Roman" pitchFamily="18" charset="0"/>
          </a:endParaRPr>
        </a:p>
      </dgm:t>
    </dgm:pt>
    <dgm:pt modelId="{A4D6F2E5-128A-464A-B206-9264A7F3CB1B}">
      <dgm:prSet phldrT="[Text]" custT="1"/>
      <dgm:spPr/>
      <dgm:t>
        <a:bodyPr/>
        <a:lstStyle/>
        <a:p>
          <a:r>
            <a:rPr lang="en-US" sz="2800" smtClean="0">
              <a:latin typeface="Times New Roman" pitchFamily="18" charset="0"/>
              <a:cs typeface="Times New Roman" pitchFamily="18" charset="0"/>
            </a:rPr>
            <a:t>Lượng giá</a:t>
          </a:r>
          <a:endParaRPr lang="en-US" sz="2800">
            <a:latin typeface="Times New Roman" pitchFamily="18" charset="0"/>
            <a:cs typeface="Times New Roman" pitchFamily="18" charset="0"/>
          </a:endParaRPr>
        </a:p>
      </dgm:t>
    </dgm:pt>
    <dgm:pt modelId="{FA15F7FB-1C38-42C5-B303-ECF6A82A341A}" type="parTrans" cxnId="{777DBFA7-0EB0-4B99-B15D-4CA99E85B945}">
      <dgm:prSet/>
      <dgm:spPr/>
      <dgm:t>
        <a:bodyPr/>
        <a:lstStyle/>
        <a:p>
          <a:endParaRPr lang="en-US" sz="2800">
            <a:latin typeface="Times New Roman" pitchFamily="18" charset="0"/>
            <a:cs typeface="Times New Roman" pitchFamily="18" charset="0"/>
          </a:endParaRPr>
        </a:p>
      </dgm:t>
    </dgm:pt>
    <dgm:pt modelId="{BFC7CECA-23BF-49C0-BCD5-B7C020B34FBE}" type="sibTrans" cxnId="{777DBFA7-0EB0-4B99-B15D-4CA99E85B945}">
      <dgm:prSet/>
      <dgm:spPr/>
      <dgm:t>
        <a:bodyPr/>
        <a:lstStyle/>
        <a:p>
          <a:endParaRPr lang="en-US" sz="2800">
            <a:latin typeface="Times New Roman" pitchFamily="18" charset="0"/>
            <a:cs typeface="Times New Roman" pitchFamily="18" charset="0"/>
          </a:endParaRPr>
        </a:p>
      </dgm:t>
    </dgm:pt>
    <dgm:pt modelId="{B5B6B208-EA1C-4C9B-B310-191EF3904B76}" type="pres">
      <dgm:prSet presAssocID="{B25EBDC6-F4A9-4A7F-9593-D939533774AC}" presName="Name0" presStyleCnt="0">
        <dgm:presLayoutVars>
          <dgm:dir/>
          <dgm:resizeHandles val="exact"/>
        </dgm:presLayoutVars>
      </dgm:prSet>
      <dgm:spPr/>
      <dgm:t>
        <a:bodyPr/>
        <a:lstStyle/>
        <a:p>
          <a:endParaRPr lang="en-US"/>
        </a:p>
      </dgm:t>
    </dgm:pt>
    <dgm:pt modelId="{F31232B7-860D-4018-80CD-8E804FD8B361}" type="pres">
      <dgm:prSet presAssocID="{0BD51877-7626-4E75-891D-667E5CA5C7FD}" presName="Name5" presStyleLbl="vennNode1" presStyleIdx="0" presStyleCnt="5">
        <dgm:presLayoutVars>
          <dgm:bulletEnabled val="1"/>
        </dgm:presLayoutVars>
      </dgm:prSet>
      <dgm:spPr/>
      <dgm:t>
        <a:bodyPr/>
        <a:lstStyle/>
        <a:p>
          <a:endParaRPr lang="en-US"/>
        </a:p>
      </dgm:t>
    </dgm:pt>
    <dgm:pt modelId="{BDCC73D8-103E-4E35-92A2-75D778F9B119}" type="pres">
      <dgm:prSet presAssocID="{ACDF3881-225F-4CB4-95AA-6DA1AC2BEE44}" presName="space" presStyleCnt="0"/>
      <dgm:spPr/>
    </dgm:pt>
    <dgm:pt modelId="{31D32AD5-C2ED-4309-864A-10939C90E7F8}" type="pres">
      <dgm:prSet presAssocID="{9D40A69B-7112-4A73-94D9-5FB88DA18BD1}" presName="Name5" presStyleLbl="vennNode1" presStyleIdx="1" presStyleCnt="5" custLinFactNeighborX="-17774" custLinFactNeighborY="3223">
        <dgm:presLayoutVars>
          <dgm:bulletEnabled val="1"/>
        </dgm:presLayoutVars>
      </dgm:prSet>
      <dgm:spPr/>
      <dgm:t>
        <a:bodyPr/>
        <a:lstStyle/>
        <a:p>
          <a:endParaRPr lang="en-US"/>
        </a:p>
      </dgm:t>
    </dgm:pt>
    <dgm:pt modelId="{E4CC8753-863E-47C0-9056-CB4BBBCC0315}" type="pres">
      <dgm:prSet presAssocID="{49BAAF07-A8FF-4D89-AD4D-89C0D9E16AAF}" presName="space" presStyleCnt="0"/>
      <dgm:spPr/>
    </dgm:pt>
    <dgm:pt modelId="{C86FFE71-5730-4ED6-967D-9EF9A36AAC2B}" type="pres">
      <dgm:prSet presAssocID="{1BE4ACBD-DCBF-48E4-B478-BA74D27406DE}" presName="Name5" presStyleLbl="vennNode1" presStyleIdx="2" presStyleCnt="5" custLinFactNeighborX="-17774" custLinFactNeighborY="3223">
        <dgm:presLayoutVars>
          <dgm:bulletEnabled val="1"/>
        </dgm:presLayoutVars>
      </dgm:prSet>
      <dgm:spPr/>
      <dgm:t>
        <a:bodyPr/>
        <a:lstStyle/>
        <a:p>
          <a:endParaRPr lang="en-US"/>
        </a:p>
      </dgm:t>
    </dgm:pt>
    <dgm:pt modelId="{949C4FC2-4FE3-463B-AB24-7A53F6317D5D}" type="pres">
      <dgm:prSet presAssocID="{2534E664-A794-4BFE-A4ED-BC05B30A8F1D}" presName="space" presStyleCnt="0"/>
      <dgm:spPr/>
    </dgm:pt>
    <dgm:pt modelId="{B1E65DB2-F045-404D-A1F1-DAD2D50C798D}" type="pres">
      <dgm:prSet presAssocID="{39C4358D-06AC-4C31-A3AF-E82E9B7741C6}" presName="Name5" presStyleLbl="vennNode1" presStyleIdx="3" presStyleCnt="5" custLinFactNeighborX="-17774" custLinFactNeighborY="3223">
        <dgm:presLayoutVars>
          <dgm:bulletEnabled val="1"/>
        </dgm:presLayoutVars>
      </dgm:prSet>
      <dgm:spPr/>
      <dgm:t>
        <a:bodyPr/>
        <a:lstStyle/>
        <a:p>
          <a:endParaRPr lang="en-US"/>
        </a:p>
      </dgm:t>
    </dgm:pt>
    <dgm:pt modelId="{521E34E6-EA06-4F3A-B0B3-2AE4867CA26D}" type="pres">
      <dgm:prSet presAssocID="{896AD911-8AE5-4201-A0CA-66BFA7CBF0EC}" presName="space" presStyleCnt="0"/>
      <dgm:spPr/>
    </dgm:pt>
    <dgm:pt modelId="{B373F577-A2A5-41F4-B6E1-1AB45FAD927A}" type="pres">
      <dgm:prSet presAssocID="{A4D6F2E5-128A-464A-B206-9264A7F3CB1B}" presName="Name5" presStyleLbl="vennNode1" presStyleIdx="4" presStyleCnt="5" custLinFactNeighborX="-17774" custLinFactNeighborY="3223">
        <dgm:presLayoutVars>
          <dgm:bulletEnabled val="1"/>
        </dgm:presLayoutVars>
      </dgm:prSet>
      <dgm:spPr/>
      <dgm:t>
        <a:bodyPr/>
        <a:lstStyle/>
        <a:p>
          <a:endParaRPr lang="en-US"/>
        </a:p>
      </dgm:t>
    </dgm:pt>
  </dgm:ptLst>
  <dgm:cxnLst>
    <dgm:cxn modelId="{77BFB304-3342-4528-AB3B-4FE448FEA738}" srcId="{B25EBDC6-F4A9-4A7F-9593-D939533774AC}" destId="{9D40A69B-7112-4A73-94D9-5FB88DA18BD1}" srcOrd="1" destOrd="0" parTransId="{A956263C-F709-4DA2-8268-97DC47875561}" sibTransId="{49BAAF07-A8FF-4D89-AD4D-89C0D9E16AAF}"/>
    <dgm:cxn modelId="{8B9E74B1-833A-4E80-9E9E-A88A2E236533}" srcId="{B25EBDC6-F4A9-4A7F-9593-D939533774AC}" destId="{0BD51877-7626-4E75-891D-667E5CA5C7FD}" srcOrd="0" destOrd="0" parTransId="{E5CC8C25-11FD-41E5-BCAA-B8589E4830F4}" sibTransId="{ACDF3881-225F-4CB4-95AA-6DA1AC2BEE44}"/>
    <dgm:cxn modelId="{D95D630F-85D5-4283-9C84-42D0D415EB01}" type="presOf" srcId="{A4D6F2E5-128A-464A-B206-9264A7F3CB1B}" destId="{B373F577-A2A5-41F4-B6E1-1AB45FAD927A}" srcOrd="0" destOrd="0" presId="urn:microsoft.com/office/officeart/2005/8/layout/venn3"/>
    <dgm:cxn modelId="{14E66702-9ECF-4760-86D9-74898FF5824B}" type="presOf" srcId="{B25EBDC6-F4A9-4A7F-9593-D939533774AC}" destId="{B5B6B208-EA1C-4C9B-B310-191EF3904B76}" srcOrd="0" destOrd="0" presId="urn:microsoft.com/office/officeart/2005/8/layout/venn3"/>
    <dgm:cxn modelId="{B33BCA01-381A-443A-AB29-BE975A06BCEC}" srcId="{B25EBDC6-F4A9-4A7F-9593-D939533774AC}" destId="{39C4358D-06AC-4C31-A3AF-E82E9B7741C6}" srcOrd="3" destOrd="0" parTransId="{36EE5F3A-CA56-4D20-AF07-0377502111E7}" sibTransId="{896AD911-8AE5-4201-A0CA-66BFA7CBF0EC}"/>
    <dgm:cxn modelId="{1B6A61D2-CE3A-4BF5-A54D-2ABEC7EA04B4}" type="presOf" srcId="{9D40A69B-7112-4A73-94D9-5FB88DA18BD1}" destId="{31D32AD5-C2ED-4309-864A-10939C90E7F8}" srcOrd="0" destOrd="0" presId="urn:microsoft.com/office/officeart/2005/8/layout/venn3"/>
    <dgm:cxn modelId="{B9CAEE6F-FD7E-4EB0-8569-AD1D00977E65}" type="presOf" srcId="{0BD51877-7626-4E75-891D-667E5CA5C7FD}" destId="{F31232B7-860D-4018-80CD-8E804FD8B361}" srcOrd="0" destOrd="0" presId="urn:microsoft.com/office/officeart/2005/8/layout/venn3"/>
    <dgm:cxn modelId="{777DBFA7-0EB0-4B99-B15D-4CA99E85B945}" srcId="{B25EBDC6-F4A9-4A7F-9593-D939533774AC}" destId="{A4D6F2E5-128A-464A-B206-9264A7F3CB1B}" srcOrd="4" destOrd="0" parTransId="{FA15F7FB-1C38-42C5-B303-ECF6A82A341A}" sibTransId="{BFC7CECA-23BF-49C0-BCD5-B7C020B34FBE}"/>
    <dgm:cxn modelId="{F92BCF6C-325D-4E44-95E1-B7F5E0F84ACF}" type="presOf" srcId="{39C4358D-06AC-4C31-A3AF-E82E9B7741C6}" destId="{B1E65DB2-F045-404D-A1F1-DAD2D50C798D}" srcOrd="0" destOrd="0" presId="urn:microsoft.com/office/officeart/2005/8/layout/venn3"/>
    <dgm:cxn modelId="{8A7BFA15-2AA9-4049-954E-6D5448F993D2}" srcId="{B25EBDC6-F4A9-4A7F-9593-D939533774AC}" destId="{1BE4ACBD-DCBF-48E4-B478-BA74D27406DE}" srcOrd="2" destOrd="0" parTransId="{B5310CEC-1AB4-4219-B1CB-F0FC16B40A09}" sibTransId="{2534E664-A794-4BFE-A4ED-BC05B30A8F1D}"/>
    <dgm:cxn modelId="{C8B55942-D0A0-4429-BACA-523F02D9E117}" type="presOf" srcId="{1BE4ACBD-DCBF-48E4-B478-BA74D27406DE}" destId="{C86FFE71-5730-4ED6-967D-9EF9A36AAC2B}" srcOrd="0" destOrd="0" presId="urn:microsoft.com/office/officeart/2005/8/layout/venn3"/>
    <dgm:cxn modelId="{8085EB50-3513-46B6-ACCD-8744991E8C01}" type="presParOf" srcId="{B5B6B208-EA1C-4C9B-B310-191EF3904B76}" destId="{F31232B7-860D-4018-80CD-8E804FD8B361}" srcOrd="0" destOrd="0" presId="urn:microsoft.com/office/officeart/2005/8/layout/venn3"/>
    <dgm:cxn modelId="{A3F91C0F-38DA-43E8-8474-EADC77A39B72}" type="presParOf" srcId="{B5B6B208-EA1C-4C9B-B310-191EF3904B76}" destId="{BDCC73D8-103E-4E35-92A2-75D778F9B119}" srcOrd="1" destOrd="0" presId="urn:microsoft.com/office/officeart/2005/8/layout/venn3"/>
    <dgm:cxn modelId="{F45118B3-85E6-462A-87B7-21E4AAFEF515}" type="presParOf" srcId="{B5B6B208-EA1C-4C9B-B310-191EF3904B76}" destId="{31D32AD5-C2ED-4309-864A-10939C90E7F8}" srcOrd="2" destOrd="0" presId="urn:microsoft.com/office/officeart/2005/8/layout/venn3"/>
    <dgm:cxn modelId="{93629EFD-8B42-4A32-8110-6344C42DB31F}" type="presParOf" srcId="{B5B6B208-EA1C-4C9B-B310-191EF3904B76}" destId="{E4CC8753-863E-47C0-9056-CB4BBBCC0315}" srcOrd="3" destOrd="0" presId="urn:microsoft.com/office/officeart/2005/8/layout/venn3"/>
    <dgm:cxn modelId="{CB1BE197-F074-4923-92F7-F3B46CABB42A}" type="presParOf" srcId="{B5B6B208-EA1C-4C9B-B310-191EF3904B76}" destId="{C86FFE71-5730-4ED6-967D-9EF9A36AAC2B}" srcOrd="4" destOrd="0" presId="urn:microsoft.com/office/officeart/2005/8/layout/venn3"/>
    <dgm:cxn modelId="{0108796D-EF47-4727-AE05-10784C6B442B}" type="presParOf" srcId="{B5B6B208-EA1C-4C9B-B310-191EF3904B76}" destId="{949C4FC2-4FE3-463B-AB24-7A53F6317D5D}" srcOrd="5" destOrd="0" presId="urn:microsoft.com/office/officeart/2005/8/layout/venn3"/>
    <dgm:cxn modelId="{BDF6EAA9-6AEA-4A24-A3E5-A52E0AB53A60}" type="presParOf" srcId="{B5B6B208-EA1C-4C9B-B310-191EF3904B76}" destId="{B1E65DB2-F045-404D-A1F1-DAD2D50C798D}" srcOrd="6" destOrd="0" presId="urn:microsoft.com/office/officeart/2005/8/layout/venn3"/>
    <dgm:cxn modelId="{5DA3DE10-BD6D-49A6-8251-FB94399FEDAC}" type="presParOf" srcId="{B5B6B208-EA1C-4C9B-B310-191EF3904B76}" destId="{521E34E6-EA06-4F3A-B0B3-2AE4867CA26D}" srcOrd="7" destOrd="0" presId="urn:microsoft.com/office/officeart/2005/8/layout/venn3"/>
    <dgm:cxn modelId="{B494B88E-B380-4367-BCB6-E7291A9C7664}" type="presParOf" srcId="{B5B6B208-EA1C-4C9B-B310-191EF3904B76}" destId="{B373F577-A2A5-41F4-B6E1-1AB45FAD927A}" srcOrd="8"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1232B7-860D-4018-80CD-8E804FD8B361}">
      <dsp:nvSpPr>
        <dsp:cNvPr id="0" name=""/>
        <dsp:cNvSpPr/>
      </dsp:nvSpPr>
      <dsp:spPr>
        <a:xfrm>
          <a:off x="985" y="1299263"/>
          <a:ext cx="1922673" cy="1922673"/>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5811" tIns="35560" rIns="105811" bIns="3556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itchFamily="18" charset="0"/>
              <a:cs typeface="Times New Roman" pitchFamily="18" charset="0"/>
            </a:rPr>
            <a:t>Nhận định </a:t>
          </a:r>
          <a:endParaRPr lang="en-US" sz="2800" kern="1200">
            <a:latin typeface="Times New Roman" pitchFamily="18" charset="0"/>
            <a:cs typeface="Times New Roman" pitchFamily="18" charset="0"/>
          </a:endParaRPr>
        </a:p>
      </dsp:txBody>
      <dsp:txXfrm>
        <a:off x="282554" y="1580832"/>
        <a:ext cx="1359535" cy="1359535"/>
      </dsp:txXfrm>
    </dsp:sp>
    <dsp:sp modelId="{31D32AD5-C2ED-4309-864A-10939C90E7F8}">
      <dsp:nvSpPr>
        <dsp:cNvPr id="0" name=""/>
        <dsp:cNvSpPr/>
      </dsp:nvSpPr>
      <dsp:spPr>
        <a:xfrm>
          <a:off x="1470777" y="1361231"/>
          <a:ext cx="1922673" cy="1922673"/>
        </a:xfrm>
        <a:prstGeom prst="ellipse">
          <a:avLst/>
        </a:prstGeom>
        <a:solidFill>
          <a:schemeClr val="accent5">
            <a:alpha val="50000"/>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5811" tIns="35560" rIns="105811" bIns="3556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itchFamily="18" charset="0"/>
              <a:cs typeface="Times New Roman" pitchFamily="18" charset="0"/>
            </a:rPr>
            <a:t>Chẩn đoán điều dưỡng </a:t>
          </a:r>
          <a:endParaRPr lang="en-US" sz="2800" kern="1200">
            <a:latin typeface="Times New Roman" pitchFamily="18" charset="0"/>
            <a:cs typeface="Times New Roman" pitchFamily="18" charset="0"/>
          </a:endParaRPr>
        </a:p>
      </dsp:txBody>
      <dsp:txXfrm>
        <a:off x="1752346" y="1642800"/>
        <a:ext cx="1359535" cy="1359535"/>
      </dsp:txXfrm>
    </dsp:sp>
    <dsp:sp modelId="{C86FFE71-5730-4ED6-967D-9EF9A36AAC2B}">
      <dsp:nvSpPr>
        <dsp:cNvPr id="0" name=""/>
        <dsp:cNvSpPr/>
      </dsp:nvSpPr>
      <dsp:spPr>
        <a:xfrm>
          <a:off x="3008916" y="1361231"/>
          <a:ext cx="1922673" cy="1922673"/>
        </a:xfrm>
        <a:prstGeom prst="ellipse">
          <a:avLst/>
        </a:prstGeom>
        <a:solidFill>
          <a:schemeClr val="accent5">
            <a:alpha val="50000"/>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5811" tIns="35560" rIns="105811" bIns="3556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itchFamily="18" charset="0"/>
              <a:cs typeface="Times New Roman" pitchFamily="18" charset="0"/>
            </a:rPr>
            <a:t>Lập kế hoạch </a:t>
          </a:r>
          <a:endParaRPr lang="en-US" sz="2800" kern="1200">
            <a:latin typeface="Times New Roman" pitchFamily="18" charset="0"/>
            <a:cs typeface="Times New Roman" pitchFamily="18" charset="0"/>
          </a:endParaRPr>
        </a:p>
      </dsp:txBody>
      <dsp:txXfrm>
        <a:off x="3290485" y="1642800"/>
        <a:ext cx="1359535" cy="1359535"/>
      </dsp:txXfrm>
    </dsp:sp>
    <dsp:sp modelId="{B1E65DB2-F045-404D-A1F1-DAD2D50C798D}">
      <dsp:nvSpPr>
        <dsp:cNvPr id="0" name=""/>
        <dsp:cNvSpPr/>
      </dsp:nvSpPr>
      <dsp:spPr>
        <a:xfrm>
          <a:off x="4547054" y="1361231"/>
          <a:ext cx="1922673" cy="1922673"/>
        </a:xfrm>
        <a:prstGeom prst="ellipse">
          <a:avLst/>
        </a:prstGeom>
        <a:solidFill>
          <a:schemeClr val="accent5">
            <a:alpha val="50000"/>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5811" tIns="35560" rIns="105811" bIns="3556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itchFamily="18" charset="0"/>
              <a:cs typeface="Times New Roman" pitchFamily="18" charset="0"/>
            </a:rPr>
            <a:t>Thực hiện kế hoạch </a:t>
          </a:r>
          <a:endParaRPr lang="en-US" sz="2800" kern="1200">
            <a:latin typeface="Times New Roman" pitchFamily="18" charset="0"/>
            <a:cs typeface="Times New Roman" pitchFamily="18" charset="0"/>
          </a:endParaRPr>
        </a:p>
      </dsp:txBody>
      <dsp:txXfrm>
        <a:off x="4828623" y="1642800"/>
        <a:ext cx="1359535" cy="1359535"/>
      </dsp:txXfrm>
    </dsp:sp>
    <dsp:sp modelId="{B373F577-A2A5-41F4-B6E1-1AB45FAD927A}">
      <dsp:nvSpPr>
        <dsp:cNvPr id="0" name=""/>
        <dsp:cNvSpPr/>
      </dsp:nvSpPr>
      <dsp:spPr>
        <a:xfrm>
          <a:off x="6085193" y="1361231"/>
          <a:ext cx="1922673" cy="1922673"/>
        </a:xfrm>
        <a:prstGeom prst="ellipse">
          <a:avLst/>
        </a:prstGeom>
        <a:solidFill>
          <a:schemeClr val="accent5">
            <a:alpha val="50000"/>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5811" tIns="35560" rIns="105811" bIns="3556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itchFamily="18" charset="0"/>
              <a:cs typeface="Times New Roman" pitchFamily="18" charset="0"/>
            </a:rPr>
            <a:t>Lượng giá</a:t>
          </a:r>
          <a:endParaRPr lang="en-US" sz="2800" kern="1200">
            <a:latin typeface="Times New Roman" pitchFamily="18" charset="0"/>
            <a:cs typeface="Times New Roman" pitchFamily="18" charset="0"/>
          </a:endParaRPr>
        </a:p>
      </dsp:txBody>
      <dsp:txXfrm>
        <a:off x="6366762" y="1642800"/>
        <a:ext cx="1359535" cy="1359535"/>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p:cNvSpPr/>
          <p:nvPr/>
        </p:nvSpPr>
        <p:spPr>
          <a:xfrm>
            <a:off x="685800" y="1371600"/>
            <a:ext cx="7848600" cy="1837730"/>
          </a:xfrm>
          <a:prstGeom prst="rect">
            <a:avLst/>
          </a:prstGeom>
          <a:noFill/>
        </p:spPr>
        <p:txBody>
          <a:bodyPr wrap="none" lIns="91440" tIns="45720" rIns="91440" bIns="45720">
            <a:prstTxWarp prst="textDeflate">
              <a:avLst>
                <a:gd name="adj" fmla="val 0"/>
              </a:avLst>
            </a:prstTxWarp>
            <a:spAutoFit/>
            <a:scene3d>
              <a:camera prst="orthographicFront"/>
              <a:lightRig rig="flat" dir="tl">
                <a:rot lat="0" lon="0" rev="6600000"/>
              </a:lightRig>
            </a:scene3d>
            <a:sp3d extrusionH="25400" contourW="8890">
              <a:bevelT w="38100" h="31750" prst="angle"/>
              <a:contourClr>
                <a:schemeClr val="accent2">
                  <a:shade val="75000"/>
                </a:schemeClr>
              </a:contourClr>
            </a:sp3d>
          </a:bodyPr>
          <a:lstStyle/>
          <a:p>
            <a:pPr algn="ctr"/>
            <a:r>
              <a:rPr lang="en-US" sz="5400" b="1" cap="none" spc="0" smtClean="0">
                <a:ln w="11430">
                  <a:solidFill>
                    <a:srgbClr val="E84440"/>
                  </a:solidFill>
                </a:ln>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latin typeface="Times New Roman" pitchFamily="18" charset="0"/>
                <a:cs typeface="Times New Roman" pitchFamily="18" charset="0"/>
              </a:rPr>
              <a:t>Chào </a:t>
            </a:r>
            <a:r>
              <a:rPr lang="en-US" sz="5400" b="1" smtClean="0">
                <a:ln w="11430">
                  <a:solidFill>
                    <a:srgbClr val="E84440"/>
                  </a:solidFill>
                </a:ln>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latin typeface="Times New Roman" pitchFamily="18" charset="0"/>
                <a:cs typeface="Times New Roman" pitchFamily="18" charset="0"/>
              </a:rPr>
              <a:t>Thầy</a:t>
            </a:r>
            <a:r>
              <a:rPr lang="en-US" sz="5400" b="1" cap="none" spc="0" smtClean="0">
                <a:ln w="11430">
                  <a:solidFill>
                    <a:srgbClr val="E84440"/>
                  </a:solidFill>
                </a:ln>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latin typeface="Times New Roman" pitchFamily="18" charset="0"/>
                <a:cs typeface="Times New Roman" pitchFamily="18" charset="0"/>
              </a:rPr>
              <a:t> Và Các Bạn</a:t>
            </a:r>
            <a:endParaRPr lang="en-US" sz="5400" b="1" cap="none" spc="0">
              <a:ln w="11430">
                <a:solidFill>
                  <a:srgbClr val="E84440"/>
                </a:solidFill>
              </a:ln>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latin typeface="Times New Roman" pitchFamily="18" charset="0"/>
              <a:cs typeface="Times New Roman" pitchFamily="18" charset="0"/>
            </a:endParaRPr>
          </a:p>
        </p:txBody>
      </p:sp>
    </p:spTree>
    <p:extLst>
      <p:ext uri="{BB962C8B-B14F-4D97-AF65-F5344CB8AC3E}">
        <p14:creationId xmlns:p14="http://schemas.microsoft.com/office/powerpoint/2010/main" val="450555350"/>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57837079"/>
              </p:ext>
            </p:extLst>
          </p:nvPr>
        </p:nvGraphicFramePr>
        <p:xfrm>
          <a:off x="187098" y="76200"/>
          <a:ext cx="8769803" cy="6860286"/>
        </p:xfrm>
        <a:graphic>
          <a:graphicData uri="http://schemas.openxmlformats.org/drawingml/2006/table">
            <a:tbl>
              <a:tblPr firstRow="1" firstCol="1" bandRow="1">
                <a:tableStyleId>{69012ECD-51FC-41F1-AA8D-1B2483CD663E}</a:tableStyleId>
              </a:tblPr>
              <a:tblGrid>
                <a:gridCol w="3241902"/>
                <a:gridCol w="2971800"/>
                <a:gridCol w="2556101"/>
              </a:tblGrid>
              <a:tr h="550926">
                <a:tc>
                  <a:txBody>
                    <a:bodyPr/>
                    <a:lstStyle/>
                    <a:p>
                      <a:pPr algn="ctr">
                        <a:lnSpc>
                          <a:spcPct val="115000"/>
                        </a:lnSpc>
                        <a:spcAft>
                          <a:spcPts val="0"/>
                        </a:spcAft>
                      </a:pPr>
                      <a:r>
                        <a:rPr lang="en-US" sz="2400" b="1" spc="-150" smtClean="0">
                          <a:effectLst/>
                          <a:latin typeface="Arial" pitchFamily="34" charset="0"/>
                          <a:cs typeface="Arial" pitchFamily="34" charset="0"/>
                        </a:rPr>
                        <a:t>5.1 Nhận định</a:t>
                      </a:r>
                      <a:endParaRPr lang="en-US" sz="2400" b="1" spc="-150">
                        <a:effectLst/>
                        <a:latin typeface="Arial" pitchFamily="34" charset="0"/>
                        <a:ea typeface="Calibri"/>
                        <a:cs typeface="Arial" pitchFamily="34" charset="0"/>
                      </a:endParaRPr>
                    </a:p>
                  </a:txBody>
                  <a:tcPr marL="48655" marR="48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400" b="1" spc="-150" smtClean="0">
                          <a:effectLst/>
                          <a:latin typeface="Arial" pitchFamily="34" charset="0"/>
                          <a:cs typeface="Arial" pitchFamily="34" charset="0"/>
                        </a:rPr>
                        <a:t>5.2 Chuẩn đoán ĐD</a:t>
                      </a:r>
                      <a:endParaRPr lang="en-US" sz="2400" b="1" spc="-150">
                        <a:effectLst/>
                        <a:latin typeface="Arial" pitchFamily="34" charset="0"/>
                        <a:ea typeface="Calibri"/>
                        <a:cs typeface="Arial" pitchFamily="34" charset="0"/>
                      </a:endParaRPr>
                    </a:p>
                  </a:txBody>
                  <a:tcPr marL="48655" marR="48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400" b="1" spc="-150" smtClean="0">
                          <a:effectLst/>
                          <a:latin typeface="Arial" pitchFamily="34" charset="0"/>
                          <a:cs typeface="Arial" pitchFamily="34" charset="0"/>
                        </a:rPr>
                        <a:t>5.3 Lập kế hoạch</a:t>
                      </a:r>
                      <a:endParaRPr lang="en-US" sz="2400" b="1" spc="-150">
                        <a:effectLst/>
                        <a:latin typeface="Arial" pitchFamily="34" charset="0"/>
                        <a:ea typeface="Calibri"/>
                        <a:cs typeface="Arial" pitchFamily="34" charset="0"/>
                      </a:endParaRPr>
                    </a:p>
                  </a:txBody>
                  <a:tcPr marL="48655" marR="48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60186">
                <a:tc>
                  <a:txBody>
                    <a:bodyPr/>
                    <a:lstStyle/>
                    <a:p>
                      <a:pPr algn="just">
                        <a:lnSpc>
                          <a:spcPct val="115000"/>
                        </a:lnSpc>
                        <a:spcAft>
                          <a:spcPts val="0"/>
                        </a:spcAft>
                      </a:pPr>
                      <a:r>
                        <a:rPr lang="en-US" sz="2400" b="0" spc="-150" smtClean="0">
                          <a:effectLst/>
                          <a:latin typeface="Arial" pitchFamily="34" charset="0"/>
                          <a:cs typeface="Arial" pitchFamily="34" charset="0"/>
                        </a:rPr>
                        <a:t>- Dấu hiệu và mức độ thiếu oxy</a:t>
                      </a:r>
                    </a:p>
                    <a:p>
                      <a:pPr algn="just">
                        <a:lnSpc>
                          <a:spcPct val="115000"/>
                        </a:lnSpc>
                        <a:spcAft>
                          <a:spcPts val="0"/>
                        </a:spcAft>
                      </a:pPr>
                      <a:r>
                        <a:rPr lang="en-US" sz="2400" b="0" spc="-150" smtClean="0">
                          <a:effectLst/>
                          <a:latin typeface="Arial" pitchFamily="34" charset="0"/>
                          <a:cs typeface="Arial" pitchFamily="34" charset="0"/>
                        </a:rPr>
                        <a:t>- Tình trạng mệt lả, suy hô hấp nặng, tụt HA, loạn thần</a:t>
                      </a:r>
                    </a:p>
                    <a:p>
                      <a:pPr algn="just">
                        <a:lnSpc>
                          <a:spcPct val="115000"/>
                        </a:lnSpc>
                        <a:spcAft>
                          <a:spcPts val="0"/>
                        </a:spcAft>
                      </a:pPr>
                      <a:r>
                        <a:rPr lang="en-US" sz="2400" b="0" spc="-150" smtClean="0">
                          <a:effectLst/>
                          <a:latin typeface="Arial" pitchFamily="34" charset="0"/>
                          <a:cs typeface="Arial" pitchFamily="34" charset="0"/>
                        </a:rPr>
                        <a:t>- Mức độ phù phổi ran ẩm ở phồi, ho khan hay khac bọt hồng</a:t>
                      </a:r>
                    </a:p>
                    <a:p>
                      <a:pPr algn="just">
                        <a:lnSpc>
                          <a:spcPct val="115000"/>
                        </a:lnSpc>
                        <a:spcAft>
                          <a:spcPts val="0"/>
                        </a:spcAft>
                      </a:pPr>
                      <a:r>
                        <a:rPr lang="en-US" sz="2400" b="0" spc="-150" smtClean="0">
                          <a:effectLst/>
                          <a:latin typeface="Arial" pitchFamily="34" charset="0"/>
                          <a:cs typeface="Arial" pitchFamily="34" charset="0"/>
                        </a:rPr>
                        <a:t>- Định hướng nguyên nhân, các xét nghiệm cần thiết  và khỏa năng can thiệp điều trị cấp cứu, cơn THA, nhồi máu cơ tim, hẹp van 2 lá, suy thận vô niệu....</a:t>
                      </a:r>
                      <a:endParaRPr lang="en-US" sz="2400" b="0" spc="-150">
                        <a:effectLst/>
                        <a:latin typeface="Arial" pitchFamily="34" charset="0"/>
                        <a:ea typeface="Calibri"/>
                        <a:cs typeface="Arial" pitchFamily="34" charset="0"/>
                      </a:endParaRPr>
                    </a:p>
                  </a:txBody>
                  <a:tcPr marL="48655" marR="48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2400" spc="-150" smtClean="0">
                          <a:effectLst/>
                          <a:latin typeface="Arial" pitchFamily="34" charset="0"/>
                          <a:cs typeface="Arial" pitchFamily="34" charset="0"/>
                        </a:rPr>
                        <a:t>- Tắc nghẽn đường thở liên quan đến co thắt khí phế quản, tăng tiết đờm dãi.</a:t>
                      </a:r>
                    </a:p>
                    <a:p>
                      <a:pPr algn="just">
                        <a:lnSpc>
                          <a:spcPct val="115000"/>
                        </a:lnSpc>
                        <a:spcAft>
                          <a:spcPts val="0"/>
                        </a:spcAft>
                      </a:pPr>
                      <a:r>
                        <a:rPr lang="en-US" sz="2400" spc="-150" smtClean="0">
                          <a:effectLst/>
                          <a:latin typeface="Arial" pitchFamily="34" charset="0"/>
                          <a:cs typeface="Arial" pitchFamily="34" charset="0"/>
                        </a:rPr>
                        <a:t>- Trao đổi khí kém liên quan đến tình trạng ngập nước phế nang</a:t>
                      </a:r>
                    </a:p>
                    <a:p>
                      <a:pPr algn="just">
                        <a:lnSpc>
                          <a:spcPct val="115000"/>
                        </a:lnSpc>
                        <a:spcAft>
                          <a:spcPts val="0"/>
                        </a:spcAft>
                      </a:pPr>
                      <a:r>
                        <a:rPr lang="en-US" sz="2400" spc="-150" smtClean="0">
                          <a:effectLst/>
                          <a:latin typeface="Arial" pitchFamily="34" charset="0"/>
                          <a:cs typeface="Arial" pitchFamily="34" charset="0"/>
                        </a:rPr>
                        <a:t>- Động tác thở kém hiểu quả liên quan đến giảm vận động của thành ngực</a:t>
                      </a:r>
                    </a:p>
                    <a:p>
                      <a:pPr algn="just">
                        <a:lnSpc>
                          <a:spcPct val="115000"/>
                        </a:lnSpc>
                        <a:spcAft>
                          <a:spcPts val="0"/>
                        </a:spcAft>
                      </a:pPr>
                      <a:r>
                        <a:rPr lang="en-US" sz="2400" spc="-150" smtClean="0">
                          <a:effectLst/>
                          <a:latin typeface="Arial" pitchFamily="34" charset="0"/>
                          <a:cs typeface="Arial" pitchFamily="34" charset="0"/>
                        </a:rPr>
                        <a:t>- Rối loạn ý thức liên quan đến giảm oxy máu</a:t>
                      </a:r>
                    </a:p>
                    <a:p>
                      <a:pPr algn="just">
                        <a:lnSpc>
                          <a:spcPct val="115000"/>
                        </a:lnSpc>
                        <a:spcAft>
                          <a:spcPts val="0"/>
                        </a:spcAft>
                      </a:pPr>
                      <a:r>
                        <a:rPr lang="en-US" sz="2400" spc="-150" smtClean="0">
                          <a:effectLst/>
                          <a:latin typeface="Arial" pitchFamily="34" charset="0"/>
                          <a:cs typeface="Arial" pitchFamily="34" charset="0"/>
                        </a:rPr>
                        <a:t> </a:t>
                      </a:r>
                      <a:endParaRPr lang="en-US" sz="2400" spc="-150">
                        <a:effectLst/>
                        <a:latin typeface="Arial" pitchFamily="34" charset="0"/>
                        <a:ea typeface="Calibri"/>
                        <a:cs typeface="Arial" pitchFamily="34" charset="0"/>
                      </a:endParaRPr>
                    </a:p>
                  </a:txBody>
                  <a:tcPr marL="48655" marR="48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US" sz="2400" spc="-150" smtClean="0">
                          <a:effectLst/>
                          <a:latin typeface="Arial" pitchFamily="34" charset="0"/>
                          <a:cs typeface="Arial" pitchFamily="34" charset="0"/>
                        </a:rPr>
                        <a:t>- Đảm bảo thông thoáng đường thở</a:t>
                      </a:r>
                    </a:p>
                    <a:p>
                      <a:pPr algn="just">
                        <a:lnSpc>
                          <a:spcPct val="115000"/>
                        </a:lnSpc>
                        <a:spcAft>
                          <a:spcPts val="0"/>
                        </a:spcAft>
                      </a:pPr>
                      <a:r>
                        <a:rPr lang="en-US" sz="2400" spc="-150" smtClean="0">
                          <a:effectLst/>
                          <a:latin typeface="Arial" pitchFamily="34" charset="0"/>
                          <a:cs typeface="Arial" pitchFamily="34" charset="0"/>
                        </a:rPr>
                        <a:t>- Đảm bảo 0xy máu</a:t>
                      </a:r>
                    </a:p>
                    <a:p>
                      <a:pPr algn="just">
                        <a:lnSpc>
                          <a:spcPct val="115000"/>
                        </a:lnSpc>
                        <a:spcAft>
                          <a:spcPts val="0"/>
                        </a:spcAft>
                      </a:pPr>
                      <a:r>
                        <a:rPr lang="en-US" sz="2400" spc="-150" smtClean="0">
                          <a:effectLst/>
                          <a:latin typeface="Arial" pitchFamily="34" charset="0"/>
                          <a:cs typeface="Arial" pitchFamily="34" charset="0"/>
                        </a:rPr>
                        <a:t>- Giảm bớt phù phổi nhằm đảm bảo oxy</a:t>
                      </a:r>
                    </a:p>
                    <a:p>
                      <a:pPr algn="just">
                        <a:lnSpc>
                          <a:spcPct val="115000"/>
                        </a:lnSpc>
                        <a:spcAft>
                          <a:spcPts val="0"/>
                        </a:spcAft>
                      </a:pPr>
                      <a:r>
                        <a:rPr lang="en-US" sz="2400" spc="-150" smtClean="0">
                          <a:effectLst/>
                          <a:latin typeface="Arial" pitchFamily="34" charset="0"/>
                          <a:cs typeface="Arial" pitchFamily="34" charset="0"/>
                        </a:rPr>
                        <a:t>- Động viên trấn an bệnh nhân</a:t>
                      </a:r>
                      <a:endParaRPr lang="en-US" sz="2400" spc="-150">
                        <a:effectLst/>
                        <a:latin typeface="Arial" pitchFamily="34" charset="0"/>
                        <a:ea typeface="Calibri"/>
                        <a:cs typeface="Arial" pitchFamily="34" charset="0"/>
                      </a:endParaRPr>
                    </a:p>
                  </a:txBody>
                  <a:tcPr marL="48655" marR="48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76737044"/>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p:cNvSpPr/>
          <p:nvPr/>
        </p:nvSpPr>
        <p:spPr>
          <a:xfrm>
            <a:off x="533400" y="1472148"/>
            <a:ext cx="8458200" cy="3785652"/>
          </a:xfrm>
          <a:prstGeom prst="rect">
            <a:avLst/>
          </a:prstGeom>
        </p:spPr>
        <p:txBody>
          <a:bodyPr wrap="square">
            <a:spAutoFit/>
          </a:bodyPr>
          <a:lstStyle/>
          <a:p>
            <a:pPr marL="342900" indent="-342900" algn="just">
              <a:buFont typeface="Wingdings" pitchFamily="2" charset="2"/>
              <a:buChar char="v"/>
            </a:pPr>
            <a:r>
              <a:rPr lang="en-US" sz="3000" i="1">
                <a:latin typeface="Arial" pitchFamily="34" charset="0"/>
                <a:cs typeface="Arial" pitchFamily="34" charset="0"/>
              </a:rPr>
              <a:t>Kiểm soát thông thoáng đường thở bằng cách</a:t>
            </a:r>
            <a:r>
              <a:rPr lang="en-US" sz="3000">
                <a:latin typeface="Arial" pitchFamily="34" charset="0"/>
                <a:cs typeface="Arial" pitchFamily="34" charset="0"/>
              </a:rPr>
              <a:t>: để bệnh nhân ngồi. hút dịch phù phổi trong miệng </a:t>
            </a:r>
            <a:r>
              <a:rPr lang="en-US" sz="3000" smtClean="0">
                <a:latin typeface="Arial" pitchFamily="34" charset="0"/>
                <a:cs typeface="Arial" pitchFamily="34" charset="0"/>
              </a:rPr>
              <a:t>họng.</a:t>
            </a:r>
            <a:endParaRPr lang="en-US" sz="3000">
              <a:latin typeface="Arial" pitchFamily="34" charset="0"/>
              <a:cs typeface="Arial" pitchFamily="34" charset="0"/>
            </a:endParaRPr>
          </a:p>
          <a:p>
            <a:pPr algn="just"/>
            <a:r>
              <a:rPr lang="en-US" sz="3000" smtClean="0">
                <a:latin typeface="Arial" pitchFamily="34" charset="0"/>
                <a:cs typeface="Arial" pitchFamily="34" charset="0"/>
              </a:rPr>
              <a:t>- Đặt </a:t>
            </a:r>
            <a:r>
              <a:rPr lang="en-US" sz="3000">
                <a:latin typeface="Arial" pitchFamily="34" charset="0"/>
                <a:cs typeface="Arial" pitchFamily="34" charset="0"/>
              </a:rPr>
              <a:t>nội khí quản để kiểm soát đường thở nếu không kiểm soát </a:t>
            </a:r>
            <a:r>
              <a:rPr lang="en-US" sz="3000" smtClean="0">
                <a:latin typeface="Arial" pitchFamily="34" charset="0"/>
                <a:cs typeface="Arial" pitchFamily="34" charset="0"/>
              </a:rPr>
              <a:t>được phù </a:t>
            </a:r>
            <a:r>
              <a:rPr lang="en-US" sz="3000">
                <a:latin typeface="Arial" pitchFamily="34" charset="0"/>
                <a:cs typeface="Arial" pitchFamily="34" charset="0"/>
              </a:rPr>
              <a:t>phổi và hô hấp, bệnh nhân mệt lả rối loạn ý</a:t>
            </a:r>
            <a:r>
              <a:rPr lang="en-US" sz="3000" smtClean="0">
                <a:latin typeface="Arial" pitchFamily="34" charset="0"/>
                <a:cs typeface="Arial" pitchFamily="34" charset="0"/>
              </a:rPr>
              <a:t> </a:t>
            </a:r>
            <a:r>
              <a:rPr lang="en-US" sz="3000">
                <a:latin typeface="Arial" pitchFamily="34" charset="0"/>
                <a:cs typeface="Arial" pitchFamily="34" charset="0"/>
              </a:rPr>
              <a:t>thức, thiếu oxy nặng, mệt cơ hô hấp trụy </a:t>
            </a:r>
            <a:r>
              <a:rPr lang="en-US" sz="3000" smtClean="0">
                <a:latin typeface="Arial" pitchFamily="34" charset="0"/>
                <a:cs typeface="Arial" pitchFamily="34" charset="0"/>
              </a:rPr>
              <a:t>mạch. </a:t>
            </a:r>
            <a:r>
              <a:rPr lang="en-US" sz="3000">
                <a:latin typeface="Arial" pitchFamily="34" charset="0"/>
                <a:cs typeface="Arial" pitchFamily="34" charset="0"/>
              </a:rPr>
              <a:t>C</a:t>
            </a:r>
            <a:r>
              <a:rPr lang="en-US" sz="3000" smtClean="0">
                <a:latin typeface="Arial" pitchFamily="34" charset="0"/>
                <a:cs typeface="Arial" pitchFamily="34" charset="0"/>
              </a:rPr>
              <a:t>hú </a:t>
            </a:r>
            <a:r>
              <a:rPr lang="en-US" sz="3000">
                <a:latin typeface="Arial" pitchFamily="34" charset="0"/>
                <a:cs typeface="Arial" pitchFamily="34" charset="0"/>
              </a:rPr>
              <a:t>ý hút dịch phù trào lên trong NKQ</a:t>
            </a:r>
          </a:p>
        </p:txBody>
      </p:sp>
      <p:sp>
        <p:nvSpPr>
          <p:cNvPr id="5" name="Rectangle 4"/>
          <p:cNvSpPr/>
          <p:nvPr/>
        </p:nvSpPr>
        <p:spPr>
          <a:xfrm>
            <a:off x="1352543" y="441870"/>
            <a:ext cx="5881739" cy="769441"/>
          </a:xfrm>
          <a:prstGeom prst="rect">
            <a:avLst/>
          </a:prstGeom>
          <a:noFill/>
        </p:spPr>
        <p:txBody>
          <a:bodyPr wrap="none" lIns="91440" tIns="45720" rIns="91440" bIns="45720">
            <a:spAutoFit/>
          </a:bodyPr>
          <a:lstStyle/>
          <a:p>
            <a:pPr algn="ctr"/>
            <a:r>
              <a:rPr lang="en-US" sz="4400" b="1" spc="-150" smtClean="0">
                <a:ln w="10160">
                  <a:solidFill>
                    <a:schemeClr val="bg1"/>
                  </a:solidFill>
                  <a:prstDash val="solid"/>
                </a:ln>
                <a:solidFill>
                  <a:sysClr val="windowText" lastClr="000000"/>
                </a:solidFill>
                <a:latin typeface="Arial" pitchFamily="34" charset="0"/>
                <a:cs typeface="Arial" pitchFamily="34" charset="0"/>
              </a:rPr>
              <a:t>5.4 thực hiện kế hoạch</a:t>
            </a:r>
            <a:endParaRPr lang="en-US" sz="4400" b="1" cap="none" spc="-150">
              <a:ln w="10160">
                <a:solidFill>
                  <a:schemeClr val="bg1"/>
                </a:solidFill>
                <a:prstDash val="solid"/>
              </a:ln>
              <a:solidFill>
                <a:sysClr val="windowText" lastClr="000000"/>
              </a:solidFill>
              <a:latin typeface="Arial" pitchFamily="34" charset="0"/>
              <a:cs typeface="Arial" pitchFamily="34" charset="0"/>
            </a:endParaRPr>
          </a:p>
        </p:txBody>
      </p:sp>
    </p:spTree>
    <p:extLst>
      <p:ext uri="{BB962C8B-B14F-4D97-AF65-F5344CB8AC3E}">
        <p14:creationId xmlns:p14="http://schemas.microsoft.com/office/powerpoint/2010/main" val="776737044"/>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p:cNvSpPr/>
          <p:nvPr/>
        </p:nvSpPr>
        <p:spPr>
          <a:xfrm>
            <a:off x="457200" y="1363682"/>
            <a:ext cx="7924800" cy="3970318"/>
          </a:xfrm>
          <a:prstGeom prst="rect">
            <a:avLst/>
          </a:prstGeom>
        </p:spPr>
        <p:txBody>
          <a:bodyPr wrap="square">
            <a:spAutoFit/>
          </a:bodyPr>
          <a:lstStyle/>
          <a:p>
            <a:pPr marL="457200" indent="-457200" algn="just">
              <a:buFont typeface="Wingdings" pitchFamily="2" charset="2"/>
              <a:buChar char="v"/>
            </a:pPr>
            <a:r>
              <a:rPr lang="en-US" sz="2800" i="1" smtClean="0">
                <a:latin typeface="Arial" pitchFamily="34" charset="0"/>
                <a:cs typeface="Arial" pitchFamily="34" charset="0"/>
              </a:rPr>
              <a:t>Đảm bảo 0xy máu</a:t>
            </a:r>
            <a:r>
              <a:rPr lang="en-US" sz="2800" smtClean="0">
                <a:latin typeface="Arial" pitchFamily="34" charset="0"/>
                <a:cs typeface="Arial" pitchFamily="34" charset="0"/>
              </a:rPr>
              <a:t>: thở oxy , thường phải thở qua mặt nạ 6-10 l/p.</a:t>
            </a:r>
          </a:p>
          <a:p>
            <a:pPr algn="just"/>
            <a:r>
              <a:rPr lang="en-US" sz="2800">
                <a:latin typeface="Arial" pitchFamily="34" charset="0"/>
                <a:cs typeface="Arial" pitchFamily="34" charset="0"/>
              </a:rPr>
              <a:t>	</a:t>
            </a:r>
            <a:r>
              <a:rPr lang="en-US" sz="2800" smtClean="0">
                <a:latin typeface="Arial" pitchFamily="34" charset="0"/>
                <a:cs typeface="Arial" pitchFamily="34" charset="0"/>
              </a:rPr>
              <a:t>Trong các trường hợp bệnh nhân không kiểm soát được tình trạng oxy của bệnh nhân bằng thở oxy thông thường hoặc khi bệnh nhân có dấu hiệu mệt cơ hô hấp thì sẽ phải hỗ trợ hô hấp bằng thông khí nhân tạo ( không xâm nhập qua mặt nạ , hoặc nếu không đáp ứng thì chuyển thông khí nhân tạo xâm nhập (qua NKQ)</a:t>
            </a:r>
            <a:endParaRPr lang="en-US" sz="2800">
              <a:latin typeface="Arial" pitchFamily="34" charset="0"/>
              <a:cs typeface="Arial" pitchFamily="34" charset="0"/>
            </a:endParaRPr>
          </a:p>
        </p:txBody>
      </p:sp>
      <p:sp>
        <p:nvSpPr>
          <p:cNvPr id="5" name="Rectangle 4"/>
          <p:cNvSpPr/>
          <p:nvPr/>
        </p:nvSpPr>
        <p:spPr>
          <a:xfrm>
            <a:off x="1352543" y="441870"/>
            <a:ext cx="5881739" cy="769441"/>
          </a:xfrm>
          <a:prstGeom prst="rect">
            <a:avLst/>
          </a:prstGeom>
          <a:noFill/>
        </p:spPr>
        <p:txBody>
          <a:bodyPr wrap="none" lIns="91440" tIns="45720" rIns="91440" bIns="45720">
            <a:spAutoFit/>
          </a:bodyPr>
          <a:lstStyle/>
          <a:p>
            <a:pPr algn="ctr"/>
            <a:r>
              <a:rPr lang="en-US" sz="4400" b="1" spc="-150" smtClean="0">
                <a:ln w="10160">
                  <a:solidFill>
                    <a:schemeClr val="bg1"/>
                  </a:solidFill>
                  <a:prstDash val="solid"/>
                </a:ln>
                <a:solidFill>
                  <a:sysClr val="windowText" lastClr="000000"/>
                </a:solidFill>
                <a:latin typeface="Arial" pitchFamily="34" charset="0"/>
                <a:cs typeface="Arial" pitchFamily="34" charset="0"/>
              </a:rPr>
              <a:t>5.4 thực hiện kế hoạch</a:t>
            </a:r>
            <a:endParaRPr lang="en-US" sz="4400" b="1" cap="none" spc="-150">
              <a:ln w="10160">
                <a:solidFill>
                  <a:schemeClr val="bg1"/>
                </a:solidFill>
                <a:prstDash val="solid"/>
              </a:ln>
              <a:solidFill>
                <a:sysClr val="windowText" lastClr="000000"/>
              </a:solidFill>
              <a:latin typeface="Arial" pitchFamily="34" charset="0"/>
              <a:cs typeface="Arial" pitchFamily="34" charset="0"/>
            </a:endParaRPr>
          </a:p>
        </p:txBody>
      </p:sp>
    </p:spTree>
    <p:extLst>
      <p:ext uri="{BB962C8B-B14F-4D97-AF65-F5344CB8AC3E}">
        <p14:creationId xmlns:p14="http://schemas.microsoft.com/office/powerpoint/2010/main" val="776737044"/>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p:cNvSpPr/>
          <p:nvPr/>
        </p:nvSpPr>
        <p:spPr>
          <a:xfrm>
            <a:off x="1352543" y="441870"/>
            <a:ext cx="5881739" cy="769441"/>
          </a:xfrm>
          <a:prstGeom prst="rect">
            <a:avLst/>
          </a:prstGeom>
          <a:noFill/>
        </p:spPr>
        <p:txBody>
          <a:bodyPr wrap="none" lIns="91440" tIns="45720" rIns="91440" bIns="45720">
            <a:spAutoFit/>
          </a:bodyPr>
          <a:lstStyle/>
          <a:p>
            <a:pPr algn="ctr"/>
            <a:r>
              <a:rPr lang="en-US" sz="4400" b="1" spc="-150" smtClean="0">
                <a:ln w="10160">
                  <a:solidFill>
                    <a:schemeClr val="bg1"/>
                  </a:solidFill>
                  <a:prstDash val="solid"/>
                </a:ln>
                <a:solidFill>
                  <a:sysClr val="windowText" lastClr="000000"/>
                </a:solidFill>
                <a:latin typeface="Arial" pitchFamily="34" charset="0"/>
                <a:cs typeface="Arial" pitchFamily="34" charset="0"/>
              </a:rPr>
              <a:t>5.4 thực hiện kế hoạch</a:t>
            </a:r>
            <a:endParaRPr lang="en-US" sz="4400" b="1" cap="none" spc="-150">
              <a:ln w="10160">
                <a:solidFill>
                  <a:schemeClr val="bg1"/>
                </a:solidFill>
                <a:prstDash val="solid"/>
              </a:ln>
              <a:solidFill>
                <a:sysClr val="windowText" lastClr="000000"/>
              </a:solidFill>
              <a:latin typeface="Arial" pitchFamily="34" charset="0"/>
              <a:cs typeface="Arial" pitchFamily="34" charset="0"/>
            </a:endParaRPr>
          </a:p>
        </p:txBody>
      </p:sp>
      <p:sp>
        <p:nvSpPr>
          <p:cNvPr id="2" name="Rectangle 1"/>
          <p:cNvSpPr/>
          <p:nvPr/>
        </p:nvSpPr>
        <p:spPr>
          <a:xfrm>
            <a:off x="609600" y="1726674"/>
            <a:ext cx="7924799" cy="4247317"/>
          </a:xfrm>
          <a:prstGeom prst="rect">
            <a:avLst/>
          </a:prstGeom>
        </p:spPr>
        <p:txBody>
          <a:bodyPr wrap="square">
            <a:spAutoFit/>
          </a:bodyPr>
          <a:lstStyle/>
          <a:p>
            <a:pPr marL="342900" indent="-342900" algn="just">
              <a:buFont typeface="Wingdings" pitchFamily="2" charset="2"/>
              <a:buChar char="v"/>
            </a:pPr>
            <a:r>
              <a:rPr lang="en-US" sz="3000" i="1" smtClean="0">
                <a:latin typeface="Arial" pitchFamily="34" charset="0"/>
                <a:cs typeface="Arial" pitchFamily="34" charset="0"/>
              </a:rPr>
              <a:t>Giảm bớt phù phổi nhằm đảm bảo oxy</a:t>
            </a:r>
            <a:r>
              <a:rPr lang="en-US" sz="3000" smtClean="0">
                <a:latin typeface="Arial" pitchFamily="34" charset="0"/>
                <a:cs typeface="Arial" pitchFamily="34" charset="0"/>
              </a:rPr>
              <a:t>:cho bệnh nhân ngồi thõng hai chân hoặc nằm giường đầu nâng khoảng &gt;45</a:t>
            </a:r>
          </a:p>
          <a:p>
            <a:pPr algn="just"/>
            <a:r>
              <a:rPr lang="en-US" sz="3000">
                <a:latin typeface="Arial" pitchFamily="34" charset="0"/>
                <a:cs typeface="Arial" pitchFamily="34" charset="0"/>
              </a:rPr>
              <a:t>	</a:t>
            </a:r>
            <a:r>
              <a:rPr lang="en-US" sz="3000" smtClean="0">
                <a:latin typeface="Arial" pitchFamily="34" charset="0"/>
                <a:cs typeface="Arial" pitchFamily="34" charset="0"/>
              </a:rPr>
              <a:t>Giảm máu tĩnh mạch trở về tim:thuốc lợi tiểu(furosemid), thuốc giãn mạch (nitrate ), thuốc làm tăng co bóp (dobutamin)</a:t>
            </a:r>
          </a:p>
          <a:p>
            <a:pPr algn="just"/>
            <a:r>
              <a:rPr lang="en-US" sz="3000" smtClean="0">
                <a:latin typeface="Arial" pitchFamily="34" charset="0"/>
                <a:cs typeface="Arial" pitchFamily="34" charset="0"/>
              </a:rPr>
              <a:t>	Thông khí nhân tạo với áp lực dương và áp dụng PEEP có hiệu quả tốt làm giảm bớt phù phổi.</a:t>
            </a:r>
            <a:endParaRPr lang="en-US" sz="3000">
              <a:latin typeface="Arial" pitchFamily="34" charset="0"/>
              <a:cs typeface="Arial" pitchFamily="34" charset="0"/>
            </a:endParaRPr>
          </a:p>
        </p:txBody>
      </p:sp>
    </p:spTree>
    <p:extLst>
      <p:ext uri="{BB962C8B-B14F-4D97-AF65-F5344CB8AC3E}">
        <p14:creationId xmlns:p14="http://schemas.microsoft.com/office/powerpoint/2010/main" val="776737044"/>
      </p:ext>
    </p:extLst>
  </p:cSld>
  <p:clrMapOvr>
    <a:masterClrMapping/>
  </p:clrMapOvr>
  <mc:AlternateContent xmlns:mc="http://schemas.openxmlformats.org/markup-compatibility/2006" xmlns:p14="http://schemas.microsoft.com/office/powerpoint/2010/main">
    <mc:Choice Requires="p14">
      <p:transition spd="slow" p14:dur="2000">
        <p14:prism dir="u" isContent="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p:cNvSpPr/>
          <p:nvPr/>
        </p:nvSpPr>
        <p:spPr>
          <a:xfrm>
            <a:off x="1352543" y="441870"/>
            <a:ext cx="5881739" cy="769441"/>
          </a:xfrm>
          <a:prstGeom prst="rect">
            <a:avLst/>
          </a:prstGeom>
          <a:noFill/>
        </p:spPr>
        <p:txBody>
          <a:bodyPr wrap="none" lIns="91440" tIns="45720" rIns="91440" bIns="45720">
            <a:spAutoFit/>
          </a:bodyPr>
          <a:lstStyle/>
          <a:p>
            <a:pPr algn="ctr"/>
            <a:r>
              <a:rPr lang="en-US" sz="4400" b="1" spc="-150" smtClean="0">
                <a:ln w="10160">
                  <a:solidFill>
                    <a:schemeClr val="bg1"/>
                  </a:solidFill>
                  <a:prstDash val="solid"/>
                </a:ln>
                <a:solidFill>
                  <a:sysClr val="windowText" lastClr="000000"/>
                </a:solidFill>
                <a:latin typeface="Arial" pitchFamily="34" charset="0"/>
                <a:cs typeface="Arial" pitchFamily="34" charset="0"/>
              </a:rPr>
              <a:t>5.4 thực hiện kế hoạch</a:t>
            </a:r>
            <a:endParaRPr lang="en-US" sz="4400" b="1" cap="none" spc="-150">
              <a:ln w="10160">
                <a:solidFill>
                  <a:schemeClr val="bg1"/>
                </a:solidFill>
                <a:prstDash val="solid"/>
              </a:ln>
              <a:solidFill>
                <a:sysClr val="windowText" lastClr="000000"/>
              </a:solidFill>
              <a:latin typeface="Arial" pitchFamily="34" charset="0"/>
              <a:cs typeface="Arial" pitchFamily="34" charset="0"/>
            </a:endParaRPr>
          </a:p>
        </p:txBody>
      </p:sp>
      <p:sp>
        <p:nvSpPr>
          <p:cNvPr id="2" name="TextBox 1"/>
          <p:cNvSpPr txBox="1"/>
          <p:nvPr/>
        </p:nvSpPr>
        <p:spPr>
          <a:xfrm>
            <a:off x="533400" y="1981200"/>
            <a:ext cx="8077200" cy="3231654"/>
          </a:xfrm>
          <a:prstGeom prst="rect">
            <a:avLst/>
          </a:prstGeom>
          <a:noFill/>
        </p:spPr>
        <p:txBody>
          <a:bodyPr wrap="square" rtlCol="0">
            <a:spAutoFit/>
          </a:bodyPr>
          <a:lstStyle/>
          <a:p>
            <a:pPr marL="342900" lvl="0" indent="-342900" algn="just">
              <a:buFont typeface="Wingdings" pitchFamily="2" charset="2"/>
              <a:buChar char="v"/>
            </a:pPr>
            <a:r>
              <a:rPr lang="en-US" sz="3400" i="1" smtClean="0">
                <a:latin typeface="Arial" pitchFamily="34" charset="0"/>
                <a:cs typeface="Arial" pitchFamily="34" charset="0"/>
              </a:rPr>
              <a:t>Giảm lo lắng cho bệnh nhâ</a:t>
            </a:r>
            <a:r>
              <a:rPr lang="en-US" sz="3400" smtClean="0">
                <a:latin typeface="Arial" pitchFamily="34" charset="0"/>
                <a:cs typeface="Arial" pitchFamily="34" charset="0"/>
              </a:rPr>
              <a:t>n:</a:t>
            </a:r>
            <a:r>
              <a:rPr lang="en-US" sz="3400">
                <a:latin typeface="Arial" pitchFamily="34" charset="0"/>
                <a:cs typeface="Arial" pitchFamily="34" charset="0"/>
              </a:rPr>
              <a:t>bệnh nhân được giải thích rõ ràng: có thể dùng thêm thuốc an thần theo y lệnh. Morphin là lựa chọn tốt để giảm bớt lo lắng cho bệnh nhân, thuốc còn có tác dụng giảm bớt phù phổi</a:t>
            </a:r>
            <a:r>
              <a:rPr lang="en-US" sz="3400" smtClean="0">
                <a:latin typeface="Arial" pitchFamily="34" charset="0"/>
                <a:cs typeface="Arial" pitchFamily="34" charset="0"/>
              </a:rPr>
              <a:t>.</a:t>
            </a:r>
            <a:endParaRPr lang="en-US" sz="3400">
              <a:latin typeface="Arial" pitchFamily="34" charset="0"/>
              <a:cs typeface="Arial" pitchFamily="34" charset="0"/>
            </a:endParaRPr>
          </a:p>
        </p:txBody>
      </p:sp>
    </p:spTree>
    <p:extLst>
      <p:ext uri="{BB962C8B-B14F-4D97-AF65-F5344CB8AC3E}">
        <p14:creationId xmlns:p14="http://schemas.microsoft.com/office/powerpoint/2010/main" val="77673704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p:cNvSpPr/>
          <p:nvPr/>
        </p:nvSpPr>
        <p:spPr>
          <a:xfrm>
            <a:off x="2540369" y="441870"/>
            <a:ext cx="3506089" cy="769441"/>
          </a:xfrm>
          <a:prstGeom prst="rect">
            <a:avLst/>
          </a:prstGeom>
          <a:noFill/>
        </p:spPr>
        <p:txBody>
          <a:bodyPr wrap="none" lIns="91440" tIns="45720" rIns="91440" bIns="45720">
            <a:spAutoFit/>
          </a:bodyPr>
          <a:lstStyle/>
          <a:p>
            <a:pPr algn="ctr"/>
            <a:r>
              <a:rPr lang="en-US" sz="4400" b="1" spc="-150" smtClean="0">
                <a:ln w="10160">
                  <a:solidFill>
                    <a:schemeClr val="bg1"/>
                  </a:solidFill>
                  <a:prstDash val="solid"/>
                </a:ln>
                <a:solidFill>
                  <a:sysClr val="windowText" lastClr="000000"/>
                </a:solidFill>
                <a:latin typeface="Arial" pitchFamily="34" charset="0"/>
                <a:cs typeface="Arial" pitchFamily="34" charset="0"/>
              </a:rPr>
              <a:t>5.5 lượng giá</a:t>
            </a:r>
            <a:endParaRPr lang="en-US" sz="4400" b="1" cap="none" spc="-150">
              <a:ln w="10160">
                <a:solidFill>
                  <a:schemeClr val="bg1"/>
                </a:solidFill>
                <a:prstDash val="solid"/>
              </a:ln>
              <a:solidFill>
                <a:sysClr val="windowText" lastClr="000000"/>
              </a:solidFill>
              <a:latin typeface="Arial" pitchFamily="34" charset="0"/>
              <a:cs typeface="Arial" pitchFamily="34" charset="0"/>
            </a:endParaRPr>
          </a:p>
        </p:txBody>
      </p:sp>
      <p:sp>
        <p:nvSpPr>
          <p:cNvPr id="2" name="Rectangle 1"/>
          <p:cNvSpPr/>
          <p:nvPr/>
        </p:nvSpPr>
        <p:spPr>
          <a:xfrm>
            <a:off x="876300" y="2074783"/>
            <a:ext cx="7391400" cy="2708434"/>
          </a:xfrm>
          <a:prstGeom prst="rect">
            <a:avLst/>
          </a:prstGeom>
        </p:spPr>
        <p:txBody>
          <a:bodyPr wrap="square">
            <a:spAutoFit/>
          </a:bodyPr>
          <a:lstStyle/>
          <a:p>
            <a:pPr algn="just"/>
            <a:r>
              <a:rPr lang="en-US" sz="3400" smtClean="0">
                <a:latin typeface="Arial" pitchFamily="34" charset="0"/>
                <a:cs typeface="Arial" pitchFamily="34" charset="0"/>
              </a:rPr>
              <a:t>	Tiêu </a:t>
            </a:r>
            <a:r>
              <a:rPr lang="en-US" sz="3400">
                <a:latin typeface="Arial" pitchFamily="34" charset="0"/>
                <a:cs typeface="Arial" pitchFamily="34" charset="0"/>
              </a:rPr>
              <a:t>chuẩn diễn biến và tình trạng tốt: hết khó thở, hết tím và thiếu oxy máu, phổi hết ran, nhịp thở trở về bình thường, huyết động kiểm soát ổn định, hết lo lắng vật vã.</a:t>
            </a:r>
          </a:p>
        </p:txBody>
      </p:sp>
    </p:spTree>
    <p:extLst>
      <p:ext uri="{BB962C8B-B14F-4D97-AF65-F5344CB8AC3E}">
        <p14:creationId xmlns:p14="http://schemas.microsoft.com/office/powerpoint/2010/main" val="77673704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ình chữ nhật 1"/>
          <p:cNvSpPr/>
          <p:nvPr/>
        </p:nvSpPr>
        <p:spPr bwMode="auto">
          <a:xfrm rot="21122553">
            <a:off x="2167414" y="1752600"/>
            <a:ext cx="6034088" cy="3109913"/>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a:solidFill>
              <a:schemeClr val="tx2">
                <a:lumMod val="40000"/>
                <a:lumOff val="60000"/>
              </a:schemeClr>
            </a:solidFill>
          </a:ln>
          <a:effectLst>
            <a:outerShdw blurRad="254000" dist="127000" dir="18600000" algn="bl" rotWithShape="0">
              <a:prstClr val="black">
                <a:alpha val="40000"/>
              </a:prstClr>
            </a:outerShdw>
          </a:effectLst>
        </p:spPr>
        <p:txBody>
          <a:bodyPr wrap="none" anchor="ctr"/>
          <a:lstStyle/>
          <a:p>
            <a:pPr>
              <a:defRPr/>
            </a:pPr>
            <a:endParaRPr lang="en-US">
              <a:ln>
                <a:solidFill>
                  <a:srgbClr val="00B0F0"/>
                </a:solidFill>
              </a:ln>
              <a:solidFill>
                <a:srgbClr val="00B0F0"/>
              </a:solidFill>
              <a:latin typeface="Arial" pitchFamily="34" charset="0"/>
              <a:cs typeface="+mn-cs"/>
            </a:endParaRPr>
          </a:p>
        </p:txBody>
      </p:sp>
      <p:sp>
        <p:nvSpPr>
          <p:cNvPr id="5" name="Hình chữ nhật 41"/>
          <p:cNvSpPr/>
          <p:nvPr/>
        </p:nvSpPr>
        <p:spPr bwMode="auto">
          <a:xfrm rot="21122553">
            <a:off x="2319814" y="1930400"/>
            <a:ext cx="5732463" cy="274955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w="38100">
            <a:solidFill>
              <a:srgbClr val="00FFFF"/>
            </a:solidFill>
            <a:prstDash val="dash"/>
          </a:ln>
          <a:effectLst/>
        </p:spPr>
        <p:txBody>
          <a:bodyPr wrap="none" anchor="ctr"/>
          <a:lstStyle/>
          <a:p>
            <a:pPr>
              <a:defRPr/>
            </a:pPr>
            <a:endParaRPr lang="en-US">
              <a:ln>
                <a:solidFill>
                  <a:srgbClr val="00B0F0"/>
                </a:solidFill>
              </a:ln>
              <a:solidFill>
                <a:srgbClr val="FA9174"/>
              </a:solidFill>
              <a:latin typeface="Arial" pitchFamily="34" charset="0"/>
              <a:cs typeface="+mn-cs"/>
            </a:endParaRPr>
          </a:p>
        </p:txBody>
      </p:sp>
      <p:sp>
        <p:nvSpPr>
          <p:cNvPr id="6" name="WordArt 3"/>
          <p:cNvSpPr>
            <a:spLocks noChangeArrowheads="1" noChangeShapeType="1" noTextEdit="1"/>
          </p:cNvSpPr>
          <p:nvPr/>
        </p:nvSpPr>
        <p:spPr bwMode="gray">
          <a:xfrm>
            <a:off x="3135789" y="2819400"/>
            <a:ext cx="4122738" cy="704850"/>
          </a:xfrm>
          <a:prstGeom prst="rect">
            <a:avLst/>
          </a:prstGeom>
        </p:spPr>
        <p:txBody>
          <a:bodyPr wrap="none" fromWordArt="1">
            <a:prstTxWarp prst="textDeflate">
              <a:avLst>
                <a:gd name="adj" fmla="val 0"/>
              </a:avLst>
            </a:prstTxWarp>
            <a:scene3d>
              <a:camera prst="orthographicFront"/>
              <a:lightRig rig="threePt" dir="t"/>
            </a:scene3d>
            <a:sp3d extrusionH="57150">
              <a:bevelT w="38100" h="38100" prst="relaxedInset"/>
            </a:sp3d>
          </a:bodyPr>
          <a:lstStyle/>
          <a:p>
            <a:pPr algn="ctr"/>
            <a:r>
              <a:rPr lang="en-US" sz="5400" b="1" kern="10" smtClean="0">
                <a:ln w="28575">
                  <a:solidFill>
                    <a:schemeClr val="tx2">
                      <a:lumMod val="60000"/>
                      <a:lumOff val="40000"/>
                    </a:schemeClr>
                  </a:solidFill>
                  <a:round/>
                  <a:headEnd/>
                  <a:tailEnd/>
                </a:ln>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5400000" scaled="1"/>
                  <a:tileRect/>
                </a:gradFill>
                <a:effectLst>
                  <a:outerShdw blurRad="38100" dist="38100" dir="2700000" algn="tl">
                    <a:srgbClr val="000000">
                      <a:alpha val="43137"/>
                    </a:srgbClr>
                  </a:outerShdw>
                </a:effectLst>
                <a:latin typeface="Verdana"/>
                <a:ea typeface="Verdana"/>
                <a:cs typeface="Verdana"/>
              </a:rPr>
              <a:t>Thanks </a:t>
            </a:r>
            <a:r>
              <a:rPr lang="en-US" sz="5400" b="1" kern="10" smtClean="0">
                <a:ln w="28575">
                  <a:solidFill>
                    <a:schemeClr val="tx2">
                      <a:lumMod val="60000"/>
                      <a:lumOff val="40000"/>
                    </a:schemeClr>
                  </a:solidFill>
                  <a:round/>
                  <a:headEnd/>
                  <a:tailEnd/>
                </a:ln>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5400000" scaled="1"/>
                  <a:tileRect/>
                </a:gradFill>
                <a:effectLst>
                  <a:outerShdw blurRad="38100" dist="38100" dir="2700000" algn="tl">
                    <a:srgbClr val="000000">
                      <a:alpha val="43137"/>
                    </a:srgbClr>
                  </a:outerShdw>
                </a:effectLst>
                <a:latin typeface="Verdana"/>
                <a:ea typeface="Verdana"/>
                <a:cs typeface="Verdana"/>
              </a:rPr>
              <a:t>You</a:t>
            </a:r>
            <a:endParaRPr lang="en-US" sz="5400" b="1" kern="10">
              <a:ln w="28575">
                <a:solidFill>
                  <a:schemeClr val="tx2">
                    <a:lumMod val="60000"/>
                    <a:lumOff val="40000"/>
                  </a:schemeClr>
                </a:solidFill>
                <a:round/>
                <a:headEnd/>
                <a:tailEnd/>
              </a:ln>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5400000" scaled="1"/>
                <a:tileRect/>
              </a:gradFill>
              <a:effectLst>
                <a:outerShdw blurRad="38100" dist="38100" dir="2700000" algn="tl">
                  <a:srgbClr val="000000">
                    <a:alpha val="43137"/>
                  </a:srgbClr>
                </a:outerShdw>
              </a:effectLst>
              <a:latin typeface="Verdana"/>
              <a:ea typeface="Verdana"/>
              <a:cs typeface="Verdana"/>
            </a:endParaRPr>
          </a:p>
        </p:txBody>
      </p:sp>
      <p:pic>
        <p:nvPicPr>
          <p:cNvPr id="7" name="Picture 6" descr="p16_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4277" y="2916238"/>
            <a:ext cx="515937" cy="52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p16_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877" y="2873375"/>
            <a:ext cx="493712" cy="39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6737044"/>
      </p:ext>
    </p:extLst>
  </p:cSld>
  <p:clrMapOvr>
    <a:masterClrMapping/>
  </p:clrMapOvr>
  <mc:AlternateContent xmlns:mc="http://schemas.openxmlformats.org/markup-compatibility/2006" xmlns:p14="http://schemas.microsoft.com/office/powerpoint/2010/main">
    <mc:Choice Requires="p14">
      <p:transition spd="slow" p14:dur="800">
        <p14:flythrough dir="ou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par>
                                <p:cTn id="8" presetID="14"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500"/>
                                        <p:tgtEl>
                                          <p:spTgt spid="5"/>
                                        </p:tgtEl>
                                      </p:cBhvr>
                                    </p:animEffect>
                                  </p:childTnLst>
                                </p:cTn>
                              </p:par>
                              <p:par>
                                <p:cTn id="11" presetID="24"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 to="" calcmode="lin" valueType="num">
                                      <p:cBhvr>
                                        <p:cTn id="13" dur="1" fill="hold"/>
                                        <p:tgtEl>
                                          <p:spTgt spid="8"/>
                                        </p:tgtEl>
                                        <p:attrNameLst>
                                          <p:attrName/>
                                        </p:attrNameLst>
                                      </p:cBhvr>
                                    </p:anim>
                                  </p:childTnLst>
                                </p:cTn>
                              </p:par>
                              <p:par>
                                <p:cTn id="14" presetID="24"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 to="" calcmode="lin" valueType="num">
                                      <p:cBhvr>
                                        <p:cTn id="16" dur="1" fill="hold"/>
                                        <p:tgtEl>
                                          <p:spTgt spid="6"/>
                                        </p:tgtEl>
                                        <p:attrNameLst>
                                          <p:attrName/>
                                        </p:attrNameLst>
                                      </p:cBhvr>
                                    </p:anim>
                                  </p:childTnLst>
                                </p:cTn>
                              </p:par>
                              <p:par>
                                <p:cTn id="17" presetID="24"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 to="" calcmode="lin" valueType="num">
                                      <p:cBhvr>
                                        <p:cTn id="19" dur="1" fill="hold"/>
                                        <p:tgtEl>
                                          <p:spTgt spid="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p:cNvSpPr/>
          <p:nvPr/>
        </p:nvSpPr>
        <p:spPr>
          <a:xfrm>
            <a:off x="457200" y="990600"/>
            <a:ext cx="8305800" cy="2514600"/>
          </a:xfrm>
          <a:prstGeom prst="rect">
            <a:avLst/>
          </a:prstGeom>
          <a:noFill/>
        </p:spPr>
        <p:txBody>
          <a:bodyPr wrap="none" lIns="91440" tIns="45720" rIns="91440" bIns="45720">
            <a:prstTxWarp prst="textChevronInverted">
              <a:avLst/>
            </a:prstTxWarp>
            <a:spAutoFit/>
            <a:scene3d>
              <a:camera prst="orthographicFront"/>
              <a:lightRig rig="flat" dir="tl">
                <a:rot lat="0" lon="0" rev="6600000"/>
              </a:lightRig>
            </a:scene3d>
            <a:sp3d extrusionH="25400" contourW="8890">
              <a:bevelT w="38100" h="31750" prst="angle"/>
              <a:contourClr>
                <a:schemeClr val="accent2">
                  <a:shade val="75000"/>
                </a:schemeClr>
              </a:contourClr>
            </a:sp3d>
          </a:bodyPr>
          <a:lstStyle/>
          <a:p>
            <a:pPr algn="ctr"/>
            <a:r>
              <a:rPr lang="en-US" sz="5400" b="1" cap="none" spc="0" smtClean="0">
                <a:ln w="11430">
                  <a:solidFill>
                    <a:srgbClr val="E84440"/>
                  </a:solidFill>
                </a:ln>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latin typeface="Times New Roman" pitchFamily="18" charset="0"/>
                <a:cs typeface="Times New Roman" pitchFamily="18" charset="0"/>
              </a:rPr>
              <a:t>Chăm Sóc Bệnh Nhân Phù Phổi Cấp</a:t>
            </a:r>
            <a:endParaRPr lang="en-US" sz="5400" b="1" cap="none" spc="0">
              <a:ln w="11430">
                <a:solidFill>
                  <a:srgbClr val="E84440"/>
                </a:solidFill>
              </a:ln>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latin typeface="Times New Roman" pitchFamily="18" charset="0"/>
              <a:cs typeface="Times New Roman" pitchFamily="18" charset="0"/>
            </a:endParaRPr>
          </a:p>
        </p:txBody>
      </p:sp>
    </p:spTree>
    <p:extLst>
      <p:ext uri="{BB962C8B-B14F-4D97-AF65-F5344CB8AC3E}">
        <p14:creationId xmlns:p14="http://schemas.microsoft.com/office/powerpoint/2010/main" val="236310292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Content Placeholder 9"/>
          <p:cNvSpPr txBox="1">
            <a:spLocks/>
          </p:cNvSpPr>
          <p:nvPr/>
        </p:nvSpPr>
        <p:spPr>
          <a:xfrm>
            <a:off x="381000" y="1600200"/>
            <a:ext cx="43434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buFont typeface="+mj-lt"/>
              <a:buAutoNum type="arabicPeriod"/>
            </a:pPr>
            <a:r>
              <a:rPr lang="en-US" smtClean="0">
                <a:latin typeface="Times New Roman" pitchFamily="18" charset="0"/>
                <a:cs typeface="Times New Roman" pitchFamily="18" charset="0"/>
              </a:rPr>
              <a:t>Đặng Thị Oanh Kiều</a:t>
            </a:r>
          </a:p>
          <a:p>
            <a:pPr marL="514350" indent="-514350">
              <a:buFont typeface="+mj-lt"/>
              <a:buAutoNum type="arabicPeriod"/>
            </a:pPr>
            <a:r>
              <a:rPr lang="en-US" smtClean="0">
                <a:latin typeface="Times New Roman" pitchFamily="18" charset="0"/>
                <a:cs typeface="Times New Roman" pitchFamily="18" charset="0"/>
              </a:rPr>
              <a:t>Đoàn Thị Thu Hương</a:t>
            </a:r>
          </a:p>
          <a:p>
            <a:pPr marL="514350" indent="-514350">
              <a:buFont typeface="+mj-lt"/>
              <a:buAutoNum type="arabicPeriod"/>
            </a:pPr>
            <a:r>
              <a:rPr lang="en-US" smtClean="0">
                <a:latin typeface="Times New Roman" pitchFamily="18" charset="0"/>
                <a:cs typeface="Times New Roman" pitchFamily="18" charset="0"/>
              </a:rPr>
              <a:t>Lương Thị Ánh Hằng</a:t>
            </a:r>
          </a:p>
          <a:p>
            <a:pPr marL="514350" indent="-514350">
              <a:buFont typeface="+mj-lt"/>
              <a:buAutoNum type="arabicPeriod"/>
            </a:pPr>
            <a:r>
              <a:rPr lang="en-US" smtClean="0">
                <a:latin typeface="Times New Roman" pitchFamily="18" charset="0"/>
                <a:cs typeface="Times New Roman" pitchFamily="18" charset="0"/>
              </a:rPr>
              <a:t>Lê Thị Diệu My</a:t>
            </a:r>
          </a:p>
          <a:p>
            <a:pPr marL="514350" indent="-514350">
              <a:buFont typeface="+mj-lt"/>
              <a:buAutoNum type="arabicPeriod"/>
            </a:pPr>
            <a:r>
              <a:rPr lang="en-US" smtClean="0">
                <a:latin typeface="Times New Roman" pitchFamily="18" charset="0"/>
                <a:cs typeface="Times New Roman" pitchFamily="18" charset="0"/>
              </a:rPr>
              <a:t>Đặng Thị Bích Ngọc </a:t>
            </a:r>
          </a:p>
          <a:p>
            <a:pPr marL="514350" indent="-514350">
              <a:buFont typeface="+mj-lt"/>
              <a:buAutoNum type="arabicPeriod"/>
            </a:pPr>
            <a:r>
              <a:rPr lang="en-US" smtClean="0">
                <a:latin typeface="Times New Roman" pitchFamily="18" charset="0"/>
                <a:cs typeface="Times New Roman" pitchFamily="18" charset="0"/>
              </a:rPr>
              <a:t>Phạm Thị Bích Ngọc</a:t>
            </a:r>
          </a:p>
          <a:p>
            <a:pPr marL="514350" indent="-514350">
              <a:buFont typeface="+mj-lt"/>
              <a:buAutoNum type="arabicPeriod"/>
            </a:pPr>
            <a:endParaRPr lang="en-US" smtClean="0">
              <a:latin typeface="Times New Roman" pitchFamily="18" charset="0"/>
              <a:cs typeface="Times New Roman" pitchFamily="18" charset="0"/>
            </a:endParaRPr>
          </a:p>
        </p:txBody>
      </p:sp>
      <p:sp>
        <p:nvSpPr>
          <p:cNvPr id="5" name="Content Placeholder 10"/>
          <p:cNvSpPr txBox="1">
            <a:spLocks/>
          </p:cNvSpPr>
          <p:nvPr/>
        </p:nvSpPr>
        <p:spPr>
          <a:xfrm>
            <a:off x="4667250" y="1600200"/>
            <a:ext cx="4552950" cy="44497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mtClean="0">
                <a:latin typeface="Times New Roman" pitchFamily="18" charset="0"/>
                <a:cs typeface="Times New Roman" pitchFamily="18" charset="0"/>
              </a:rPr>
              <a:t>7.  </a:t>
            </a:r>
            <a:r>
              <a:rPr lang="vi-VN" smtClean="0">
                <a:latin typeface="Times New Roman" pitchFamily="18" charset="0"/>
                <a:cs typeface="Times New Roman" pitchFamily="18" charset="0"/>
              </a:rPr>
              <a:t>Lê Thị Bé</a:t>
            </a:r>
          </a:p>
          <a:p>
            <a:pPr marL="0" indent="0">
              <a:buFont typeface="Arial" pitchFamily="34" charset="0"/>
              <a:buNone/>
            </a:pPr>
            <a:r>
              <a:rPr lang="en-US" smtClean="0">
                <a:latin typeface="Times New Roman" pitchFamily="18" charset="0"/>
                <a:cs typeface="Times New Roman" pitchFamily="18" charset="0"/>
              </a:rPr>
              <a:t>8.  Nguyễn</a:t>
            </a:r>
            <a:r>
              <a:rPr lang="vi-VN" smtClean="0">
                <a:latin typeface="Times New Roman" pitchFamily="18" charset="0"/>
                <a:cs typeface="Times New Roman" pitchFamily="18" charset="0"/>
              </a:rPr>
              <a:t> Thanh Sương</a:t>
            </a:r>
          </a:p>
          <a:p>
            <a:pPr marL="0" indent="0">
              <a:buFont typeface="Arial" pitchFamily="34" charset="0"/>
              <a:buNone/>
            </a:pPr>
            <a:r>
              <a:rPr lang="en-US" smtClean="0">
                <a:latin typeface="Times New Roman" pitchFamily="18" charset="0"/>
                <a:cs typeface="Times New Roman" pitchFamily="18" charset="0"/>
              </a:rPr>
              <a:t>9.  </a:t>
            </a:r>
            <a:r>
              <a:rPr lang="vi-VN" smtClean="0">
                <a:latin typeface="Times New Roman" pitchFamily="18" charset="0"/>
                <a:cs typeface="Times New Roman" pitchFamily="18" charset="0"/>
              </a:rPr>
              <a:t>Ngô Thị Mỹ Linh</a:t>
            </a:r>
          </a:p>
          <a:p>
            <a:pPr marL="0" indent="0">
              <a:buFont typeface="Arial" pitchFamily="34" charset="0"/>
              <a:buNone/>
            </a:pPr>
            <a:r>
              <a:rPr lang="en-US" smtClean="0">
                <a:latin typeface="Times New Roman" pitchFamily="18" charset="0"/>
                <a:cs typeface="Times New Roman" pitchFamily="18" charset="0"/>
              </a:rPr>
              <a:t>10. </a:t>
            </a:r>
            <a:r>
              <a:rPr lang="vi-VN" smtClean="0">
                <a:latin typeface="Times New Roman" pitchFamily="18" charset="0"/>
                <a:cs typeface="Times New Roman" pitchFamily="18" charset="0"/>
              </a:rPr>
              <a:t>Phạm Thị Hồng Nhạn</a:t>
            </a:r>
          </a:p>
          <a:p>
            <a:pPr marL="0" indent="0">
              <a:buFont typeface="Arial" pitchFamily="34" charset="0"/>
              <a:buNone/>
            </a:pPr>
            <a:r>
              <a:rPr lang="en-US" smtClean="0">
                <a:latin typeface="Times New Roman" pitchFamily="18" charset="0"/>
                <a:cs typeface="Times New Roman" pitchFamily="18" charset="0"/>
              </a:rPr>
              <a:t>11. </a:t>
            </a:r>
            <a:r>
              <a:rPr lang="vi-VN" smtClean="0">
                <a:latin typeface="Times New Roman" pitchFamily="18" charset="0"/>
                <a:cs typeface="Times New Roman" pitchFamily="18" charset="0"/>
              </a:rPr>
              <a:t>Trịnh Yên Hà</a:t>
            </a:r>
            <a:endParaRPr lang="en-US" smtClean="0">
              <a:latin typeface="Times New Roman" pitchFamily="18" charset="0"/>
              <a:cs typeface="Times New Roman" pitchFamily="18" charset="0"/>
            </a:endParaRPr>
          </a:p>
          <a:p>
            <a:pPr marL="0" indent="0">
              <a:buFont typeface="Arial" pitchFamily="34" charset="0"/>
              <a:buNone/>
            </a:pPr>
            <a:r>
              <a:rPr lang="en-US" smtClean="0">
                <a:latin typeface="Times New Roman" pitchFamily="18" charset="0"/>
                <a:cs typeface="Times New Roman" pitchFamily="18" charset="0"/>
              </a:rPr>
              <a:t>12. Nguyễn Thị Dạ Ngân</a:t>
            </a:r>
            <a:endParaRPr lang="vi-VN" smtClean="0">
              <a:latin typeface="Times New Roman" pitchFamily="18" charset="0"/>
              <a:cs typeface="Times New Roman" pitchFamily="18" charset="0"/>
            </a:endParaRPr>
          </a:p>
          <a:p>
            <a:endParaRPr lang="en-US" smtClean="0">
              <a:latin typeface="Times New Roman" pitchFamily="18" charset="0"/>
              <a:cs typeface="Times New Roman" pitchFamily="18" charset="0"/>
            </a:endParaRPr>
          </a:p>
        </p:txBody>
      </p:sp>
      <p:sp>
        <p:nvSpPr>
          <p:cNvPr id="6" name="Rectangle 5"/>
          <p:cNvSpPr/>
          <p:nvPr/>
        </p:nvSpPr>
        <p:spPr>
          <a:xfrm>
            <a:off x="2005392" y="373559"/>
            <a:ext cx="4683718" cy="769441"/>
          </a:xfrm>
          <a:prstGeom prst="rect">
            <a:avLst/>
          </a:prstGeom>
          <a:noFill/>
        </p:spPr>
        <p:txBody>
          <a:bodyPr wrap="none" lIns="91440" tIns="45720" rIns="91440" bIns="45720">
            <a:spAutoFit/>
          </a:bodyPr>
          <a:lstStyle/>
          <a:p>
            <a:pPr algn="ctr"/>
            <a:r>
              <a:rPr lang="en-US" sz="4400" b="1" spc="-150" smtClean="0">
                <a:ln w="10160">
                  <a:solidFill>
                    <a:schemeClr val="bg1"/>
                  </a:solidFill>
                  <a:prstDash val="solid"/>
                </a:ln>
                <a:solidFill>
                  <a:sysClr val="windowText" lastClr="000000"/>
                </a:solidFill>
                <a:latin typeface="Arial" pitchFamily="34" charset="0"/>
                <a:cs typeface="Arial" pitchFamily="34" charset="0"/>
              </a:rPr>
              <a:t>Thành Viên Nhóm</a:t>
            </a:r>
            <a:endParaRPr lang="en-US" sz="4400" b="1" cap="none" spc="-150">
              <a:ln w="10160">
                <a:solidFill>
                  <a:schemeClr val="bg1"/>
                </a:solidFill>
                <a:prstDash val="solid"/>
              </a:ln>
              <a:solidFill>
                <a:sysClr val="windowText" lastClr="000000"/>
              </a:solidFill>
              <a:latin typeface="Arial" pitchFamily="34" charset="0"/>
              <a:cs typeface="Arial" pitchFamily="34" charset="0"/>
            </a:endParaRPr>
          </a:p>
        </p:txBody>
      </p:sp>
    </p:spTree>
    <p:extLst>
      <p:ext uri="{BB962C8B-B14F-4D97-AF65-F5344CB8AC3E}">
        <p14:creationId xmlns:p14="http://schemas.microsoft.com/office/powerpoint/2010/main" val="139269843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09" y="0"/>
            <a:ext cx="9144000" cy="6858000"/>
          </a:xfrm>
          <a:prstGeom prst="rect">
            <a:avLst/>
          </a:prstGeom>
        </p:spPr>
      </p:pic>
      <p:sp>
        <p:nvSpPr>
          <p:cNvPr id="2" name="Rectangle 1"/>
          <p:cNvSpPr/>
          <p:nvPr/>
        </p:nvSpPr>
        <p:spPr>
          <a:xfrm>
            <a:off x="373215" y="457200"/>
            <a:ext cx="3541354" cy="769441"/>
          </a:xfrm>
          <a:prstGeom prst="rect">
            <a:avLst/>
          </a:prstGeom>
          <a:noFill/>
        </p:spPr>
        <p:txBody>
          <a:bodyPr wrap="none" lIns="91440" tIns="45720" rIns="91440" bIns="45720">
            <a:spAutoFit/>
          </a:bodyPr>
          <a:lstStyle/>
          <a:p>
            <a:pPr algn="ctr"/>
            <a:r>
              <a:rPr lang="en-US" sz="4400" b="1" spc="-150" smtClean="0">
                <a:ln w="10160">
                  <a:solidFill>
                    <a:schemeClr val="bg1"/>
                  </a:solidFill>
                  <a:prstDash val="solid"/>
                </a:ln>
                <a:solidFill>
                  <a:sysClr val="windowText" lastClr="000000"/>
                </a:solidFill>
                <a:latin typeface="Arial" pitchFamily="34" charset="0"/>
                <a:cs typeface="Arial" pitchFamily="34" charset="0"/>
              </a:rPr>
              <a:t>1. Định Nghĩa</a:t>
            </a:r>
            <a:endParaRPr lang="en-US" sz="4400" b="1" cap="none" spc="-150">
              <a:ln w="10160">
                <a:solidFill>
                  <a:schemeClr val="bg1"/>
                </a:solidFill>
                <a:prstDash val="solid"/>
              </a:ln>
              <a:solidFill>
                <a:sysClr val="windowText" lastClr="000000"/>
              </a:solidFill>
              <a:latin typeface="Arial" pitchFamily="34" charset="0"/>
              <a:cs typeface="Arial" pitchFamily="34" charset="0"/>
            </a:endParaRPr>
          </a:p>
        </p:txBody>
      </p:sp>
      <p:grpSp>
        <p:nvGrpSpPr>
          <p:cNvPr id="16" name="Group 15"/>
          <p:cNvGrpSpPr/>
          <p:nvPr/>
        </p:nvGrpSpPr>
        <p:grpSpPr>
          <a:xfrm>
            <a:off x="76200" y="1524000"/>
            <a:ext cx="9040091" cy="3632775"/>
            <a:chOff x="76200" y="1524000"/>
            <a:chExt cx="9040091" cy="3632775"/>
          </a:xfrm>
        </p:grpSpPr>
        <p:sp>
          <p:nvSpPr>
            <p:cNvPr id="4" name="Rectangle 3"/>
            <p:cNvSpPr/>
            <p:nvPr/>
          </p:nvSpPr>
          <p:spPr>
            <a:xfrm>
              <a:off x="1043612" y="1524000"/>
              <a:ext cx="2690160" cy="584775"/>
            </a:xfrm>
            <a:prstGeom prst="rect">
              <a:avLst/>
            </a:prstGeom>
            <a:noFill/>
          </p:spPr>
          <p:txBody>
            <a:bodyPr wrap="none" lIns="91440" tIns="45720" rIns="91440" bIns="45720">
              <a:spAutoFit/>
            </a:bodyPr>
            <a:lstStyle/>
            <a:p>
              <a:pPr algn="ctr"/>
              <a:r>
                <a:rPr lang="en-US" sz="3200">
                  <a:latin typeface="Arial" pitchFamily="34" charset="0"/>
                  <a:cs typeface="Arial" pitchFamily="34" charset="0"/>
                </a:rPr>
                <a:t>Phù phổi </a:t>
              </a:r>
              <a:r>
                <a:rPr lang="en-US" sz="3200" smtClean="0">
                  <a:latin typeface="Arial" pitchFamily="34" charset="0"/>
                  <a:cs typeface="Arial" pitchFamily="34" charset="0"/>
                </a:rPr>
                <a:t>cấp </a:t>
              </a:r>
              <a:endParaRPr lang="en-US" sz="3000" b="0" cap="none" spc="-150">
                <a:ln w="10160">
                  <a:solidFill>
                    <a:schemeClr val="bg1"/>
                  </a:solidFill>
                  <a:prstDash val="solid"/>
                </a:ln>
                <a:solidFill>
                  <a:sysClr val="windowText" lastClr="000000"/>
                </a:solidFill>
                <a:effectLst>
                  <a:outerShdw blurRad="38100" dist="32000" dir="5400000" algn="tl">
                    <a:srgbClr val="000000">
                      <a:alpha val="30000"/>
                    </a:srgbClr>
                  </a:outerShdw>
                </a:effectLst>
                <a:latin typeface="Arial" pitchFamily="34" charset="0"/>
                <a:cs typeface="Arial" pitchFamily="34" charset="0"/>
              </a:endParaRPr>
            </a:p>
          </p:txBody>
        </p:sp>
        <p:sp>
          <p:nvSpPr>
            <p:cNvPr id="5" name="Right Arrow 4"/>
            <p:cNvSpPr/>
            <p:nvPr/>
          </p:nvSpPr>
          <p:spPr>
            <a:xfrm rot="5400000">
              <a:off x="1992356" y="2307446"/>
              <a:ext cx="641604" cy="382303"/>
            </a:xfrm>
            <a:prstGeom prst="rightArrow">
              <a:avLst>
                <a:gd name="adj1" fmla="val 35504"/>
                <a:gd name="adj2" fmla="val 64496"/>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Rectangle 7"/>
            <p:cNvSpPr/>
            <p:nvPr/>
          </p:nvSpPr>
          <p:spPr>
            <a:xfrm>
              <a:off x="1226355" y="2871934"/>
              <a:ext cx="2324675" cy="584775"/>
            </a:xfrm>
            <a:prstGeom prst="rect">
              <a:avLst/>
            </a:prstGeom>
            <a:noFill/>
          </p:spPr>
          <p:txBody>
            <a:bodyPr wrap="none" lIns="91440" tIns="45720" rIns="91440" bIns="45720">
              <a:spAutoFit/>
            </a:bodyPr>
            <a:lstStyle/>
            <a:p>
              <a:pPr algn="ctr"/>
              <a:r>
                <a:rPr lang="en-US" sz="3200" smtClean="0">
                  <a:latin typeface="Arial" pitchFamily="34" charset="0"/>
                  <a:cs typeface="Arial" pitchFamily="34" charset="0"/>
                </a:rPr>
                <a:t>Thanh dịch </a:t>
              </a:r>
              <a:endParaRPr lang="en-US" sz="3000" b="0" cap="none" spc="-150">
                <a:ln w="10160">
                  <a:solidFill>
                    <a:schemeClr val="bg1"/>
                  </a:solidFill>
                  <a:prstDash val="solid"/>
                </a:ln>
                <a:solidFill>
                  <a:sysClr val="windowText" lastClr="000000"/>
                </a:solidFill>
                <a:effectLst>
                  <a:outerShdw blurRad="38100" dist="32000" dir="5400000" algn="tl">
                    <a:srgbClr val="000000">
                      <a:alpha val="30000"/>
                    </a:srgbClr>
                  </a:outerShdw>
                </a:effectLst>
                <a:latin typeface="Arial" pitchFamily="34" charset="0"/>
                <a:cs typeface="Arial" pitchFamily="34" charset="0"/>
              </a:endParaRPr>
            </a:p>
          </p:txBody>
        </p:sp>
        <p:sp>
          <p:nvSpPr>
            <p:cNvPr id="9" name="Rectangle 8"/>
            <p:cNvSpPr/>
            <p:nvPr/>
          </p:nvSpPr>
          <p:spPr>
            <a:xfrm>
              <a:off x="76200" y="4572000"/>
              <a:ext cx="4624984" cy="584775"/>
            </a:xfrm>
            <a:prstGeom prst="rect">
              <a:avLst/>
            </a:prstGeom>
            <a:noFill/>
          </p:spPr>
          <p:txBody>
            <a:bodyPr wrap="none" lIns="91440" tIns="45720" rIns="91440" bIns="45720">
              <a:spAutoFit/>
            </a:bodyPr>
            <a:lstStyle/>
            <a:p>
              <a:pPr algn="ctr"/>
              <a:r>
                <a:rPr lang="en-US" sz="3200" smtClean="0">
                  <a:latin typeface="Arial" pitchFamily="34" charset="0"/>
                  <a:cs typeface="Arial" pitchFamily="34" charset="0"/>
                </a:rPr>
                <a:t>Khoảng kẽ và phế nang </a:t>
              </a:r>
              <a:endParaRPr lang="en-US" sz="3000" b="0" cap="none" spc="-150">
                <a:ln w="10160">
                  <a:solidFill>
                    <a:schemeClr val="bg1"/>
                  </a:solidFill>
                  <a:prstDash val="solid"/>
                </a:ln>
                <a:solidFill>
                  <a:sysClr val="windowText" lastClr="000000"/>
                </a:solidFill>
                <a:effectLst>
                  <a:outerShdw blurRad="38100" dist="32000" dir="5400000" algn="tl">
                    <a:srgbClr val="000000">
                      <a:alpha val="30000"/>
                    </a:srgbClr>
                  </a:outerShdw>
                </a:effectLst>
                <a:latin typeface="Arial" pitchFamily="34" charset="0"/>
                <a:cs typeface="Arial" pitchFamily="34" charset="0"/>
              </a:endParaRPr>
            </a:p>
          </p:txBody>
        </p:sp>
        <p:sp>
          <p:nvSpPr>
            <p:cNvPr id="10" name="Rectangle 9"/>
            <p:cNvSpPr/>
            <p:nvPr/>
          </p:nvSpPr>
          <p:spPr>
            <a:xfrm>
              <a:off x="5429063" y="4572000"/>
              <a:ext cx="3687228" cy="584775"/>
            </a:xfrm>
            <a:prstGeom prst="rect">
              <a:avLst/>
            </a:prstGeom>
            <a:noFill/>
          </p:spPr>
          <p:txBody>
            <a:bodyPr wrap="none" lIns="91440" tIns="45720" rIns="91440" bIns="45720">
              <a:spAutoFit/>
            </a:bodyPr>
            <a:lstStyle/>
            <a:p>
              <a:pPr algn="ctr"/>
              <a:r>
                <a:rPr lang="en-US" sz="3200" smtClean="0">
                  <a:latin typeface="Arial" pitchFamily="34" charset="0"/>
                  <a:cs typeface="Arial" pitchFamily="34" charset="0"/>
                </a:rPr>
                <a:t>Cản trở trao đổi khí</a:t>
              </a:r>
              <a:endParaRPr lang="en-US" sz="3000" b="0" cap="none" spc="-150">
                <a:ln w="10160">
                  <a:solidFill>
                    <a:schemeClr val="bg1"/>
                  </a:solidFill>
                  <a:prstDash val="solid"/>
                </a:ln>
                <a:solidFill>
                  <a:sysClr val="windowText" lastClr="000000"/>
                </a:solidFill>
                <a:effectLst>
                  <a:outerShdw blurRad="38100" dist="32000" dir="5400000" algn="tl">
                    <a:srgbClr val="000000">
                      <a:alpha val="30000"/>
                    </a:srgbClr>
                  </a:outerShdw>
                </a:effectLst>
                <a:latin typeface="Arial" pitchFamily="34" charset="0"/>
                <a:cs typeface="Arial" pitchFamily="34" charset="0"/>
              </a:endParaRPr>
            </a:p>
          </p:txBody>
        </p:sp>
        <p:sp>
          <p:nvSpPr>
            <p:cNvPr id="11" name="Right Arrow 10"/>
            <p:cNvSpPr/>
            <p:nvPr/>
          </p:nvSpPr>
          <p:spPr>
            <a:xfrm rot="5400000">
              <a:off x="1992356" y="3939651"/>
              <a:ext cx="641604" cy="382303"/>
            </a:xfrm>
            <a:prstGeom prst="rightArrow">
              <a:avLst>
                <a:gd name="adj1" fmla="val 35504"/>
                <a:gd name="adj2" fmla="val 64496"/>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 name="Right Arrow 11"/>
            <p:cNvSpPr/>
            <p:nvPr/>
          </p:nvSpPr>
          <p:spPr>
            <a:xfrm>
              <a:off x="4692396" y="4701651"/>
              <a:ext cx="641604" cy="382303"/>
            </a:xfrm>
            <a:prstGeom prst="rightArrow">
              <a:avLst>
                <a:gd name="adj1" fmla="val 35504"/>
                <a:gd name="adj2" fmla="val 64496"/>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Rectangle 13"/>
            <p:cNvSpPr/>
            <p:nvPr/>
          </p:nvSpPr>
          <p:spPr>
            <a:xfrm>
              <a:off x="2295515" y="3809998"/>
              <a:ext cx="715260" cy="461665"/>
            </a:xfrm>
            <a:prstGeom prst="rect">
              <a:avLst/>
            </a:prstGeom>
            <a:noFill/>
          </p:spPr>
          <p:txBody>
            <a:bodyPr wrap="none" lIns="91440" tIns="45720" rIns="91440" bIns="45720">
              <a:spAutoFit/>
            </a:bodyPr>
            <a:lstStyle/>
            <a:p>
              <a:pPr algn="ctr"/>
              <a:r>
                <a:rPr lang="en-US" sz="2400" i="1" smtClean="0">
                  <a:latin typeface="Arial" pitchFamily="34" charset="0"/>
                  <a:cs typeface="Arial" pitchFamily="34" charset="0"/>
                </a:rPr>
                <a:t>tràn</a:t>
              </a:r>
              <a:endParaRPr lang="en-US" sz="2400" b="0" i="1" cap="none" spc="-150">
                <a:ln w="10160">
                  <a:solidFill>
                    <a:schemeClr val="bg1"/>
                  </a:solidFill>
                  <a:prstDash val="solid"/>
                </a:ln>
                <a:solidFill>
                  <a:sysClr val="windowText" lastClr="000000"/>
                </a:solidFill>
                <a:effectLst>
                  <a:outerShdw blurRad="38100" dist="32000" dir="5400000" algn="tl">
                    <a:srgbClr val="000000">
                      <a:alpha val="30000"/>
                    </a:srgbClr>
                  </a:outerShdw>
                </a:effectLst>
                <a:latin typeface="Arial" pitchFamily="34" charset="0"/>
                <a:cs typeface="Arial" pitchFamily="34" charset="0"/>
              </a:endParaRPr>
            </a:p>
          </p:txBody>
        </p:sp>
        <p:sp>
          <p:nvSpPr>
            <p:cNvPr id="15" name="Rectangle 14"/>
            <p:cNvSpPr/>
            <p:nvPr/>
          </p:nvSpPr>
          <p:spPr>
            <a:xfrm>
              <a:off x="2333940" y="2194534"/>
              <a:ext cx="579005" cy="461665"/>
            </a:xfrm>
            <a:prstGeom prst="rect">
              <a:avLst/>
            </a:prstGeom>
            <a:noFill/>
          </p:spPr>
          <p:txBody>
            <a:bodyPr wrap="none" lIns="91440" tIns="45720" rIns="91440" bIns="45720">
              <a:spAutoFit/>
            </a:bodyPr>
            <a:lstStyle/>
            <a:p>
              <a:pPr algn="ctr"/>
              <a:r>
                <a:rPr lang="en-US" sz="2400" i="1" smtClean="0">
                  <a:latin typeface="Arial" pitchFamily="34" charset="0"/>
                  <a:cs typeface="Arial" pitchFamily="34" charset="0"/>
                </a:rPr>
                <a:t>Do</a:t>
              </a:r>
            </a:p>
          </p:txBody>
        </p:sp>
      </p:gr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01184" y="1524000"/>
            <a:ext cx="3837709" cy="3167211"/>
          </a:xfrm>
          <a:prstGeom prst="rect">
            <a:avLst/>
          </a:prstGeom>
        </p:spPr>
      </p:pic>
      <p:sp>
        <p:nvSpPr>
          <p:cNvPr id="17" name="Rectangle 16"/>
          <p:cNvSpPr/>
          <p:nvPr/>
        </p:nvSpPr>
        <p:spPr>
          <a:xfrm>
            <a:off x="269706" y="443345"/>
            <a:ext cx="8047396" cy="769441"/>
          </a:xfrm>
          <a:prstGeom prst="rect">
            <a:avLst/>
          </a:prstGeom>
          <a:noFill/>
        </p:spPr>
        <p:txBody>
          <a:bodyPr wrap="none" lIns="91440" tIns="45720" rIns="91440" bIns="45720">
            <a:spAutoFit/>
          </a:bodyPr>
          <a:lstStyle/>
          <a:p>
            <a:pPr algn="ctr"/>
            <a:r>
              <a:rPr lang="en-US" sz="4400" b="1" spc="-150" smtClean="0">
                <a:ln w="10160">
                  <a:solidFill>
                    <a:schemeClr val="bg1"/>
                  </a:solidFill>
                  <a:prstDash val="solid"/>
                </a:ln>
                <a:solidFill>
                  <a:sysClr val="windowText" lastClr="000000"/>
                </a:solidFill>
                <a:latin typeface="Arial" pitchFamily="34" charset="0"/>
                <a:cs typeface="Arial" pitchFamily="34" charset="0"/>
              </a:rPr>
              <a:t>2. Nguyên nhân và sinh lý bệnh</a:t>
            </a:r>
            <a:endParaRPr lang="en-US" sz="4400" b="1" cap="none" spc="-150">
              <a:ln w="10160">
                <a:solidFill>
                  <a:schemeClr val="bg1"/>
                </a:solidFill>
                <a:prstDash val="solid"/>
              </a:ln>
              <a:solidFill>
                <a:sysClr val="windowText" lastClr="000000"/>
              </a:solidFill>
              <a:latin typeface="Arial" pitchFamily="34" charset="0"/>
              <a:cs typeface="Arial" pitchFamily="34" charset="0"/>
            </a:endParaRPr>
          </a:p>
        </p:txBody>
      </p:sp>
      <p:graphicFrame>
        <p:nvGraphicFramePr>
          <p:cNvPr id="18" name="Table 17"/>
          <p:cNvGraphicFramePr>
            <a:graphicFrameLocks noGrp="1"/>
          </p:cNvGraphicFramePr>
          <p:nvPr>
            <p:extLst>
              <p:ext uri="{D42A27DB-BD31-4B8C-83A1-F6EECF244321}">
                <p14:modId xmlns:p14="http://schemas.microsoft.com/office/powerpoint/2010/main" val="1449911194"/>
              </p:ext>
            </p:extLst>
          </p:nvPr>
        </p:nvGraphicFramePr>
        <p:xfrm>
          <a:off x="685800" y="1371597"/>
          <a:ext cx="8153400" cy="4990607"/>
        </p:xfrm>
        <a:graphic>
          <a:graphicData uri="http://schemas.openxmlformats.org/drawingml/2006/table">
            <a:tbl>
              <a:tblPr firstRow="1" firstCol="1" bandRow="1">
                <a:tableStyleId>{FABFCF23-3B69-468F-B69F-88F6DE6A72F2}</a:tableStyleId>
              </a:tblPr>
              <a:tblGrid>
                <a:gridCol w="3037542"/>
                <a:gridCol w="2717800"/>
                <a:gridCol w="2398058"/>
              </a:tblGrid>
              <a:tr h="411975">
                <a:tc>
                  <a:txBody>
                    <a:bodyPr/>
                    <a:lstStyle/>
                    <a:p>
                      <a:pPr algn="ctr">
                        <a:lnSpc>
                          <a:spcPct val="115000"/>
                        </a:lnSpc>
                        <a:spcAft>
                          <a:spcPts val="0"/>
                        </a:spcAft>
                      </a:pPr>
                      <a:r>
                        <a:rPr lang="en-US" sz="3000" b="0" spc="-150" smtClean="0">
                          <a:effectLst/>
                          <a:latin typeface="Arial" pitchFamily="34" charset="0"/>
                          <a:cs typeface="Arial" pitchFamily="34" charset="0"/>
                        </a:rPr>
                        <a:t>Sinh Lý Bệnh</a:t>
                      </a:r>
                      <a:endParaRPr lang="en-US" sz="3000" b="0" spc="-15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ct val="115000"/>
                        </a:lnSpc>
                        <a:spcAft>
                          <a:spcPts val="0"/>
                        </a:spcAft>
                      </a:pPr>
                      <a:r>
                        <a:rPr lang="en-US" sz="3000" b="0" spc="-150" smtClean="0">
                          <a:effectLst/>
                          <a:latin typeface="Arial" pitchFamily="34" charset="0"/>
                          <a:cs typeface="Arial" pitchFamily="34" charset="0"/>
                        </a:rPr>
                        <a:t>Nguyên Nhân</a:t>
                      </a:r>
                      <a:endParaRPr lang="en-US" sz="3000" b="0" spc="-15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862292">
                <a:tc rowSpan="2">
                  <a:txBody>
                    <a:bodyPr/>
                    <a:lstStyle/>
                    <a:p>
                      <a:pPr algn="just">
                        <a:lnSpc>
                          <a:spcPct val="115000"/>
                        </a:lnSpc>
                        <a:spcAft>
                          <a:spcPts val="0"/>
                        </a:spcAft>
                      </a:pPr>
                      <a:r>
                        <a:rPr lang="en-US" sz="2400" b="0" spc="-150" smtClean="0">
                          <a:effectLst/>
                          <a:latin typeface="Arial" pitchFamily="34" charset="0"/>
                          <a:cs typeface="Arial" pitchFamily="34" charset="0"/>
                        </a:rPr>
                        <a:t>Áp lực mao mạch phổi tăng cao đột ngột, đẩy dịch từ mao mạch ra khoảng kẻ rồi vào phế nang làm tràn ngập dịch gây bệnh cảnh phù phổi cấp trên lâm sàng</a:t>
                      </a:r>
                      <a:endParaRPr lang="en-US" sz="2400" b="0" spc="-15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400" spc="-150" smtClean="0">
                          <a:effectLst/>
                          <a:latin typeface="Arial" pitchFamily="34" charset="0"/>
                          <a:cs typeface="Arial" pitchFamily="34" charset="0"/>
                        </a:rPr>
                        <a:t>Nguyên nhân thường gặp</a:t>
                      </a:r>
                      <a:endParaRPr lang="en-US" sz="2400" spc="-15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400" spc="-150" smtClean="0">
                          <a:effectLst/>
                          <a:latin typeface="Arial" pitchFamily="34" charset="0"/>
                          <a:cs typeface="Arial" pitchFamily="34" charset="0"/>
                        </a:rPr>
                        <a:t>Nguyên nhân khác</a:t>
                      </a:r>
                      <a:endParaRPr lang="en-US" sz="2400" spc="-15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02535">
                <a:tc vMerge="1">
                  <a:txBody>
                    <a:bodyPr/>
                    <a:lstStyle/>
                    <a:p>
                      <a:endParaRPr lang="en-US"/>
                    </a:p>
                  </a:txBody>
                  <a:tcPr/>
                </a:tc>
                <a:tc>
                  <a:txBody>
                    <a:bodyPr/>
                    <a:lstStyle/>
                    <a:p>
                      <a:pPr marL="342900" lvl="0" indent="-342900" algn="just">
                        <a:lnSpc>
                          <a:spcPct val="115000"/>
                        </a:lnSpc>
                        <a:spcAft>
                          <a:spcPts val="0"/>
                        </a:spcAft>
                        <a:buFont typeface="Times New Roman"/>
                        <a:buChar char="-"/>
                      </a:pPr>
                      <a:r>
                        <a:rPr lang="en-US" sz="2400" spc="-150" smtClean="0">
                          <a:effectLst/>
                          <a:latin typeface="Arial" pitchFamily="34" charset="0"/>
                          <a:cs typeface="Arial" pitchFamily="34" charset="0"/>
                        </a:rPr>
                        <a:t>Bệnh tim mạch gây suy chức năng tim trái và/hoặc tăng áp lực mao mạch phổi</a:t>
                      </a:r>
                    </a:p>
                    <a:p>
                      <a:pPr marL="342900" lvl="0" indent="-342900" algn="just">
                        <a:lnSpc>
                          <a:spcPct val="115000"/>
                        </a:lnSpc>
                        <a:spcAft>
                          <a:spcPts val="0"/>
                        </a:spcAft>
                        <a:buFont typeface="Times New Roman"/>
                        <a:buChar char="-"/>
                      </a:pPr>
                      <a:r>
                        <a:rPr lang="en-US" sz="2400" spc="-150" smtClean="0">
                          <a:effectLst/>
                          <a:latin typeface="Arial" pitchFamily="34" charset="0"/>
                          <a:cs typeface="Arial" pitchFamily="34" charset="0"/>
                        </a:rPr>
                        <a:t>Suy thận cấp, suy thận mạn</a:t>
                      </a:r>
                      <a:endParaRPr lang="en-US" sz="2400" spc="-150">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lnSpc>
                          <a:spcPct val="115000"/>
                        </a:lnSpc>
                        <a:spcAft>
                          <a:spcPts val="0"/>
                        </a:spcAft>
                        <a:buFont typeface="Times New Roman"/>
                        <a:buChar char="-"/>
                      </a:pPr>
                      <a:r>
                        <a:rPr lang="en-US" sz="2400" spc="-150" smtClean="0">
                          <a:effectLst/>
                          <a:latin typeface="Arial" pitchFamily="34" charset="0"/>
                          <a:cs typeface="Arial" pitchFamily="34" charset="0"/>
                        </a:rPr>
                        <a:t>Chọc tháo dịch hoặc khí màng phổi quá nhanh, quá nhiều </a:t>
                      </a:r>
                    </a:p>
                    <a:p>
                      <a:pPr marL="342900" lvl="0" indent="-342900" algn="just">
                        <a:lnSpc>
                          <a:spcPct val="115000"/>
                        </a:lnSpc>
                        <a:spcAft>
                          <a:spcPts val="0"/>
                        </a:spcAft>
                        <a:buFont typeface="Times New Roman"/>
                        <a:buChar char="-"/>
                      </a:pPr>
                      <a:r>
                        <a:rPr lang="en-US" sz="2400" spc="-150" smtClean="0">
                          <a:effectLst/>
                          <a:latin typeface="Arial" pitchFamily="34" charset="0"/>
                          <a:cs typeface="Arial" pitchFamily="34" charset="0"/>
                        </a:rPr>
                        <a:t>Truyền dịch quá nhanh, quá nhiều</a:t>
                      </a:r>
                      <a:endParaRPr lang="en-US" sz="2400" spc="-150">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7673704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nodeType="with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500" fill="hold"/>
                                        <p:tgtEl>
                                          <p:spTgt spid="16"/>
                                        </p:tgtEl>
                                        <p:attrNameLst>
                                          <p:attrName>ppt_w</p:attrName>
                                        </p:attrNameLst>
                                      </p:cBhvr>
                                      <p:tavLst>
                                        <p:tav tm="0">
                                          <p:val>
                                            <p:fltVal val="0"/>
                                          </p:val>
                                        </p:tav>
                                        <p:tav tm="100000">
                                          <p:val>
                                            <p:strVal val="#ppt_w"/>
                                          </p:val>
                                        </p:tav>
                                      </p:tavLst>
                                    </p:anim>
                                    <p:anim calcmode="lin" valueType="num">
                                      <p:cBhvr>
                                        <p:cTn id="13" dur="500" fill="hold"/>
                                        <p:tgtEl>
                                          <p:spTgt spid="16"/>
                                        </p:tgtEl>
                                        <p:attrNameLst>
                                          <p:attrName>ppt_h</p:attrName>
                                        </p:attrNameLst>
                                      </p:cBhvr>
                                      <p:tavLst>
                                        <p:tav tm="0">
                                          <p:val>
                                            <p:fltVal val="0"/>
                                          </p:val>
                                        </p:tav>
                                        <p:tav tm="100000">
                                          <p:val>
                                            <p:strVal val="#ppt_h"/>
                                          </p:val>
                                        </p:tav>
                                      </p:tavLst>
                                    </p:anim>
                                    <p:animEffect transition="in" filter="fade">
                                      <p:cBhvr>
                                        <p:cTn id="14" dur="500"/>
                                        <p:tgtEl>
                                          <p:spTgt spid="16"/>
                                        </p:tgtEl>
                                      </p:cBhvr>
                                    </p:animEffect>
                                  </p:childTnLst>
                                </p:cTn>
                              </p:par>
                              <p:par>
                                <p:cTn id="15" presetID="53" presetClass="entr" presetSubtype="16"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grpId="1" nodeType="clickEffect">
                                  <p:stCondLst>
                                    <p:cond delay="0"/>
                                  </p:stCondLst>
                                  <p:childTnLst>
                                    <p:animEffect transition="out" filter="fade">
                                      <p:cBhvr>
                                        <p:cTn id="23" dur="500"/>
                                        <p:tgtEl>
                                          <p:spTgt spid="2"/>
                                        </p:tgtEl>
                                      </p:cBhvr>
                                    </p:animEffect>
                                    <p:set>
                                      <p:cBhvr>
                                        <p:cTn id="24" dur="1" fill="hold">
                                          <p:stCondLst>
                                            <p:cond delay="499"/>
                                          </p:stCondLst>
                                        </p:cTn>
                                        <p:tgtEl>
                                          <p:spTgt spid="2"/>
                                        </p:tgtEl>
                                        <p:attrNameLst>
                                          <p:attrName>style.visibility</p:attrName>
                                        </p:attrNameLst>
                                      </p:cBhvr>
                                      <p:to>
                                        <p:strVal val="hidden"/>
                                      </p:to>
                                    </p:set>
                                  </p:childTnLst>
                                </p:cTn>
                              </p:par>
                              <p:par>
                                <p:cTn id="25" presetID="10" presetClass="exit" presetSubtype="0" fill="hold" nodeType="withEffect">
                                  <p:stCondLst>
                                    <p:cond delay="0"/>
                                  </p:stCondLst>
                                  <p:childTnLst>
                                    <p:animEffect transition="out" filter="fade">
                                      <p:cBhvr>
                                        <p:cTn id="26" dur="500"/>
                                        <p:tgtEl>
                                          <p:spTgt spid="16"/>
                                        </p:tgtEl>
                                      </p:cBhvr>
                                    </p:animEffect>
                                    <p:set>
                                      <p:cBhvr>
                                        <p:cTn id="27" dur="1" fill="hold">
                                          <p:stCondLst>
                                            <p:cond delay="499"/>
                                          </p:stCondLst>
                                        </p:cTn>
                                        <p:tgtEl>
                                          <p:spTgt spid="16"/>
                                        </p:tgtEl>
                                        <p:attrNameLst>
                                          <p:attrName>style.visibility</p:attrName>
                                        </p:attrNameLst>
                                      </p:cBhvr>
                                      <p:to>
                                        <p:strVal val="hidden"/>
                                      </p:to>
                                    </p:set>
                                  </p:childTnLst>
                                </p:cTn>
                              </p:par>
                              <p:par>
                                <p:cTn id="28" presetID="10" presetClass="exit" presetSubtype="0" fill="hold" nodeType="withEffect">
                                  <p:stCondLst>
                                    <p:cond delay="0"/>
                                  </p:stCondLst>
                                  <p:childTnLst>
                                    <p:animEffect transition="out" filter="fade">
                                      <p:cBhvr>
                                        <p:cTn id="29" dur="500"/>
                                        <p:tgtEl>
                                          <p:spTgt spid="6"/>
                                        </p:tgtEl>
                                      </p:cBhvr>
                                    </p:animEffect>
                                    <p:set>
                                      <p:cBhvr>
                                        <p:cTn id="30" dur="1" fill="hold">
                                          <p:stCondLst>
                                            <p:cond delay="499"/>
                                          </p:stCondLst>
                                        </p:cTn>
                                        <p:tgtEl>
                                          <p:spTgt spid="6"/>
                                        </p:tgtEl>
                                        <p:attrNameLst>
                                          <p:attrName>style.visibility</p:attrName>
                                        </p:attrNameLst>
                                      </p:cBhvr>
                                      <p:to>
                                        <p:strVal val="hidden"/>
                                      </p:to>
                                    </p:set>
                                  </p:childTnLst>
                                </p:cTn>
                              </p:par>
                              <p:par>
                                <p:cTn id="31" presetID="53" presetClass="entr" presetSubtype="16"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p:cTn id="33" dur="500" fill="hold"/>
                                        <p:tgtEl>
                                          <p:spTgt spid="17"/>
                                        </p:tgtEl>
                                        <p:attrNameLst>
                                          <p:attrName>ppt_w</p:attrName>
                                        </p:attrNameLst>
                                      </p:cBhvr>
                                      <p:tavLst>
                                        <p:tav tm="0">
                                          <p:val>
                                            <p:fltVal val="0"/>
                                          </p:val>
                                        </p:tav>
                                        <p:tav tm="100000">
                                          <p:val>
                                            <p:strVal val="#ppt_w"/>
                                          </p:val>
                                        </p:tav>
                                      </p:tavLst>
                                    </p:anim>
                                    <p:anim calcmode="lin" valueType="num">
                                      <p:cBhvr>
                                        <p:cTn id="34" dur="500" fill="hold"/>
                                        <p:tgtEl>
                                          <p:spTgt spid="17"/>
                                        </p:tgtEl>
                                        <p:attrNameLst>
                                          <p:attrName>ppt_h</p:attrName>
                                        </p:attrNameLst>
                                      </p:cBhvr>
                                      <p:tavLst>
                                        <p:tav tm="0">
                                          <p:val>
                                            <p:fltVal val="0"/>
                                          </p:val>
                                        </p:tav>
                                        <p:tav tm="100000">
                                          <p:val>
                                            <p:strVal val="#ppt_h"/>
                                          </p:val>
                                        </p:tav>
                                      </p:tavLst>
                                    </p:anim>
                                    <p:animEffect transition="in" filter="fade">
                                      <p:cBhvr>
                                        <p:cTn id="35" dur="500"/>
                                        <p:tgtEl>
                                          <p:spTgt spid="17"/>
                                        </p:tgtEl>
                                      </p:cBhvr>
                                    </p:animEffect>
                                  </p:childTnLst>
                                </p:cTn>
                              </p:par>
                              <p:par>
                                <p:cTn id="36" presetID="53" presetClass="entr" presetSubtype="16" fill="hold" nodeType="withEffect">
                                  <p:stCondLst>
                                    <p:cond delay="0"/>
                                  </p:stCondLst>
                                  <p:childTnLst>
                                    <p:set>
                                      <p:cBhvr>
                                        <p:cTn id="37" dur="1" fill="hold">
                                          <p:stCondLst>
                                            <p:cond delay="0"/>
                                          </p:stCondLst>
                                        </p:cTn>
                                        <p:tgtEl>
                                          <p:spTgt spid="18"/>
                                        </p:tgtEl>
                                        <p:attrNameLst>
                                          <p:attrName>style.visibility</p:attrName>
                                        </p:attrNameLst>
                                      </p:cBhvr>
                                      <p:to>
                                        <p:strVal val="visible"/>
                                      </p:to>
                                    </p:set>
                                    <p:anim calcmode="lin" valueType="num">
                                      <p:cBhvr>
                                        <p:cTn id="38" dur="500" fill="hold"/>
                                        <p:tgtEl>
                                          <p:spTgt spid="18"/>
                                        </p:tgtEl>
                                        <p:attrNameLst>
                                          <p:attrName>ppt_w</p:attrName>
                                        </p:attrNameLst>
                                      </p:cBhvr>
                                      <p:tavLst>
                                        <p:tav tm="0">
                                          <p:val>
                                            <p:fltVal val="0"/>
                                          </p:val>
                                        </p:tav>
                                        <p:tav tm="100000">
                                          <p:val>
                                            <p:strVal val="#ppt_w"/>
                                          </p:val>
                                        </p:tav>
                                      </p:tavLst>
                                    </p:anim>
                                    <p:anim calcmode="lin" valueType="num">
                                      <p:cBhvr>
                                        <p:cTn id="39" dur="500" fill="hold"/>
                                        <p:tgtEl>
                                          <p:spTgt spid="18"/>
                                        </p:tgtEl>
                                        <p:attrNameLst>
                                          <p:attrName>ppt_h</p:attrName>
                                        </p:attrNameLst>
                                      </p:cBhvr>
                                      <p:tavLst>
                                        <p:tav tm="0">
                                          <p:val>
                                            <p:fltVal val="0"/>
                                          </p:val>
                                        </p:tav>
                                        <p:tav tm="100000">
                                          <p:val>
                                            <p:strVal val="#ppt_h"/>
                                          </p:val>
                                        </p:tav>
                                      </p:tavLst>
                                    </p:anim>
                                    <p:animEffect transition="in" filter="fade">
                                      <p:cBhvr>
                                        <p:cTn id="4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7632" y="76200"/>
            <a:ext cx="6851556" cy="769441"/>
          </a:xfrm>
          <a:prstGeom prst="rect">
            <a:avLst/>
          </a:prstGeom>
          <a:noFill/>
        </p:spPr>
        <p:txBody>
          <a:bodyPr wrap="none" lIns="91440" tIns="45720" rIns="91440" bIns="45720">
            <a:spAutoFit/>
          </a:bodyPr>
          <a:lstStyle/>
          <a:p>
            <a:pPr algn="ctr"/>
            <a:r>
              <a:rPr lang="en-US" sz="4400" b="1" spc="-150" smtClean="0">
                <a:ln w="10160">
                  <a:solidFill>
                    <a:schemeClr val="bg1"/>
                  </a:solidFill>
                  <a:prstDash val="solid"/>
                </a:ln>
                <a:solidFill>
                  <a:sysClr val="windowText" lastClr="000000"/>
                </a:solidFill>
                <a:effectLst>
                  <a:outerShdw blurRad="38100" dist="32000" dir="5400000" algn="tl">
                    <a:srgbClr val="000000">
                      <a:alpha val="30000"/>
                    </a:srgbClr>
                  </a:outerShdw>
                </a:effectLst>
                <a:latin typeface="Arial" pitchFamily="34" charset="0"/>
                <a:cs typeface="Arial" pitchFamily="34" charset="0"/>
              </a:rPr>
              <a:t>3. triệu </a:t>
            </a:r>
            <a:r>
              <a:rPr lang="en-US" sz="4400" b="1" spc="-150" smtClean="0">
                <a:ln w="10160">
                  <a:solidFill>
                    <a:schemeClr val="bg1"/>
                  </a:solidFill>
                  <a:prstDash val="solid"/>
                </a:ln>
                <a:solidFill>
                  <a:sysClr val="windowText" lastClr="000000"/>
                </a:solidFill>
                <a:latin typeface="Arial" pitchFamily="34" charset="0"/>
                <a:cs typeface="Arial" pitchFamily="34" charset="0"/>
              </a:rPr>
              <a:t>chứng</a:t>
            </a:r>
            <a:r>
              <a:rPr lang="en-US" sz="4400" b="1" spc="-150" smtClean="0">
                <a:ln w="10160">
                  <a:solidFill>
                    <a:schemeClr val="bg1"/>
                  </a:solidFill>
                  <a:prstDash val="solid"/>
                </a:ln>
                <a:solidFill>
                  <a:sysClr val="windowText" lastClr="000000"/>
                </a:solidFill>
                <a:effectLst>
                  <a:outerShdw blurRad="38100" dist="32000" dir="5400000" algn="tl">
                    <a:srgbClr val="000000">
                      <a:alpha val="30000"/>
                    </a:srgbClr>
                  </a:outerShdw>
                </a:effectLst>
                <a:latin typeface="Arial" pitchFamily="34" charset="0"/>
                <a:cs typeface="Arial" pitchFamily="34" charset="0"/>
              </a:rPr>
              <a:t> và diễn biến</a:t>
            </a:r>
            <a:endParaRPr lang="en-US" sz="4400" b="1" cap="none" spc="-150">
              <a:ln w="10160">
                <a:solidFill>
                  <a:schemeClr val="bg1"/>
                </a:solidFill>
                <a:prstDash val="solid"/>
              </a:ln>
              <a:solidFill>
                <a:sysClr val="windowText" lastClr="000000"/>
              </a:solidFill>
              <a:effectLst>
                <a:outerShdw blurRad="38100" dist="32000" dir="5400000" algn="tl">
                  <a:srgbClr val="000000">
                    <a:alpha val="30000"/>
                  </a:srgbClr>
                </a:outerShdw>
              </a:effectLst>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18918251"/>
              </p:ext>
            </p:extLst>
          </p:nvPr>
        </p:nvGraphicFramePr>
        <p:xfrm>
          <a:off x="76200" y="1219200"/>
          <a:ext cx="9067800" cy="5977519"/>
        </p:xfrm>
        <a:graphic>
          <a:graphicData uri="http://schemas.openxmlformats.org/drawingml/2006/table">
            <a:tbl>
              <a:tblPr firstRow="1" firstCol="1" bandRow="1">
                <a:tableStyleId>{69012ECD-51FC-41F1-AA8D-1B2483CD663E}</a:tableStyleId>
              </a:tblPr>
              <a:tblGrid>
                <a:gridCol w="5894070"/>
                <a:gridCol w="3173730"/>
              </a:tblGrid>
              <a:tr h="509407">
                <a:tc>
                  <a:txBody>
                    <a:bodyPr/>
                    <a:lstStyle/>
                    <a:p>
                      <a:pPr algn="ctr">
                        <a:lnSpc>
                          <a:spcPct val="115000"/>
                        </a:lnSpc>
                        <a:spcAft>
                          <a:spcPts val="0"/>
                        </a:spcAft>
                      </a:pPr>
                      <a:r>
                        <a:rPr lang="en-US" sz="2400" spc="-150" smtClean="0">
                          <a:effectLst/>
                          <a:latin typeface="Arial" pitchFamily="34" charset="0"/>
                          <a:cs typeface="Arial" pitchFamily="34" charset="0"/>
                        </a:rPr>
                        <a:t>Khó Thở Và Suy Hô Hấp Cấp Tính Và Nặng</a:t>
                      </a:r>
                      <a:endParaRPr lang="en-US" sz="2400" spc="-15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400" spc="-150" smtClean="0">
                          <a:effectLst/>
                          <a:latin typeface="Arial" pitchFamily="34" charset="0"/>
                          <a:cs typeface="Arial" pitchFamily="34" charset="0"/>
                        </a:rPr>
                        <a:t>Cận Lâm Sàng</a:t>
                      </a:r>
                      <a:endParaRPr lang="en-US" sz="2400" spc="-15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04986">
                <a:tc>
                  <a:txBody>
                    <a:bodyPr/>
                    <a:lstStyle/>
                    <a:p>
                      <a:pPr marL="342900" lvl="0" indent="-342900" algn="just">
                        <a:lnSpc>
                          <a:spcPct val="115000"/>
                        </a:lnSpc>
                        <a:spcAft>
                          <a:spcPts val="0"/>
                        </a:spcAft>
                        <a:buFont typeface="Wingdings"/>
                        <a:buChar char=""/>
                      </a:pPr>
                      <a:r>
                        <a:rPr lang="en-US" sz="2400" b="0" spc="-150">
                          <a:effectLst/>
                          <a:latin typeface="Arial" pitchFamily="34" charset="0"/>
                          <a:cs typeface="Arial" pitchFamily="34" charset="0"/>
                        </a:rPr>
                        <a:t>Lo lắng hốt hoảng, </a:t>
                      </a:r>
                      <a:r>
                        <a:rPr lang="en-US" sz="2400" b="0" spc="-150" smtClean="0">
                          <a:effectLst/>
                          <a:latin typeface="Arial" pitchFamily="34" charset="0"/>
                          <a:cs typeface="Arial" pitchFamily="34" charset="0"/>
                        </a:rPr>
                        <a:t>ho khan.</a:t>
                      </a:r>
                    </a:p>
                    <a:p>
                      <a:pPr marL="342900" lvl="0" indent="-342900" algn="just">
                        <a:lnSpc>
                          <a:spcPct val="115000"/>
                        </a:lnSpc>
                        <a:spcAft>
                          <a:spcPts val="0"/>
                        </a:spcAft>
                        <a:buFont typeface="Wingdings"/>
                        <a:buChar char=""/>
                      </a:pPr>
                      <a:r>
                        <a:rPr lang="en-US" sz="2400" b="0" spc="-150" smtClean="0">
                          <a:effectLst/>
                          <a:latin typeface="Arial" pitchFamily="34" charset="0"/>
                          <a:cs typeface="Arial" pitchFamily="34" charset="0"/>
                        </a:rPr>
                        <a:t> Suy </a:t>
                      </a:r>
                      <a:r>
                        <a:rPr lang="en-US" sz="2400" b="0" spc="-150">
                          <a:effectLst/>
                          <a:latin typeface="Arial" pitchFamily="34" charset="0"/>
                          <a:cs typeface="Arial" pitchFamily="34" charset="0"/>
                        </a:rPr>
                        <a:t>hô hấp và gắng sức thở: khó thở nhanh, co kéo các cơ hô hấp phụ ; tím môi và đầu chi, vã mồ hôi, mạch nhanh, huyết áp tăng</a:t>
                      </a:r>
                    </a:p>
                    <a:p>
                      <a:pPr marL="342900" marR="0" lvl="0" indent="-342900" algn="just" defTabSz="914400" rtl="0" eaLnBrk="1" fontAlgn="auto" latinLnBrk="0" hangingPunct="1">
                        <a:lnSpc>
                          <a:spcPct val="115000"/>
                        </a:lnSpc>
                        <a:spcBef>
                          <a:spcPts val="0"/>
                        </a:spcBef>
                        <a:spcAft>
                          <a:spcPts val="0"/>
                        </a:spcAft>
                        <a:buClrTx/>
                        <a:buSzTx/>
                        <a:buFont typeface="Wingdings"/>
                        <a:buChar char=""/>
                        <a:tabLst/>
                        <a:defRPr/>
                      </a:pPr>
                      <a:r>
                        <a:rPr lang="en-US" sz="2400" b="0" spc="-150">
                          <a:effectLst/>
                          <a:latin typeface="Arial" pitchFamily="34" charset="0"/>
                          <a:cs typeface="Arial" pitchFamily="34" charset="0"/>
                        </a:rPr>
                        <a:t>Trường hợp nặng bệnh nhân =&gt;  mệt lả, tím nhiều, thở nhanh, rối loạn nhịp tim, tụt huyết áp, có thể rối loạn ý </a:t>
                      </a:r>
                      <a:r>
                        <a:rPr lang="en-US" sz="2400" b="0" spc="-150" smtClean="0">
                          <a:effectLst/>
                          <a:latin typeface="Arial" pitchFamily="34" charset="0"/>
                          <a:cs typeface="Arial" pitchFamily="34" charset="0"/>
                        </a:rPr>
                        <a:t>thức,</a:t>
                      </a:r>
                      <a:r>
                        <a:rPr lang="en-US" sz="2400" b="0" spc="-150" baseline="0" smtClean="0">
                          <a:effectLst/>
                          <a:latin typeface="Arial" pitchFamily="34" charset="0"/>
                          <a:cs typeface="Arial" pitchFamily="34" charset="0"/>
                        </a:rPr>
                        <a:t> </a:t>
                      </a:r>
                      <a:r>
                        <a:rPr lang="en-US" sz="2400" b="0" spc="-150" smtClean="0">
                          <a:effectLst/>
                          <a:latin typeface="Arial" pitchFamily="34" charset="0"/>
                          <a:cs typeface="Arial" pitchFamily="34" charset="0"/>
                        </a:rPr>
                        <a:t>khạc bọt hồng.</a:t>
                      </a:r>
                      <a:endParaRPr lang="en-US" sz="2400" b="0" spc="-150">
                        <a:effectLst/>
                        <a:latin typeface="Arial" pitchFamily="34" charset="0"/>
                        <a:cs typeface="Arial" pitchFamily="34" charset="0"/>
                      </a:endParaRPr>
                    </a:p>
                    <a:p>
                      <a:pPr marL="342900" lvl="0" indent="-342900" algn="just">
                        <a:lnSpc>
                          <a:spcPct val="115000"/>
                        </a:lnSpc>
                        <a:spcAft>
                          <a:spcPts val="0"/>
                        </a:spcAft>
                        <a:buFont typeface="Wingdings"/>
                        <a:buChar char=""/>
                      </a:pPr>
                      <a:r>
                        <a:rPr lang="en-US" sz="2400" b="0" spc="-150">
                          <a:effectLst/>
                          <a:latin typeface="Arial" pitchFamily="34" charset="0"/>
                          <a:cs typeface="Arial" pitchFamily="34" charset="0"/>
                        </a:rPr>
                        <a:t>Phù phổi : nghe phổi </a:t>
                      </a:r>
                      <a:r>
                        <a:rPr lang="en-US" sz="2400" b="0" spc="-150" smtClean="0">
                          <a:effectLst/>
                          <a:latin typeface="Arial" pitchFamily="34" charset="0"/>
                          <a:cs typeface="Arial" pitchFamily="34" charset="0"/>
                        </a:rPr>
                        <a:t>có </a:t>
                      </a:r>
                      <a:r>
                        <a:rPr lang="en-US" sz="2400" b="0" spc="-150">
                          <a:effectLst/>
                          <a:latin typeface="Arial" pitchFamily="34" charset="0"/>
                          <a:cs typeface="Arial" pitchFamily="34" charset="0"/>
                        </a:rPr>
                        <a:t>ran ẩm hai bên phổi tăng dần </a:t>
                      </a:r>
                      <a:r>
                        <a:rPr lang="en-US" sz="2400" b="0" spc="-150" smtClean="0">
                          <a:effectLst/>
                          <a:latin typeface="Arial" pitchFamily="34" charset="0"/>
                          <a:cs typeface="Arial" pitchFamily="34" charset="0"/>
                        </a:rPr>
                        <a:t>theo </a:t>
                      </a:r>
                      <a:r>
                        <a:rPr lang="en-US" sz="2400" b="0" spc="-150">
                          <a:effectLst/>
                          <a:latin typeface="Arial" pitchFamily="34" charset="0"/>
                          <a:cs typeface="Arial" pitchFamily="34" charset="0"/>
                        </a:rPr>
                        <a:t>thời gian (như nước triều dâng).</a:t>
                      </a:r>
                    </a:p>
                    <a:p>
                      <a:pPr marL="342900" lvl="0" indent="-342900" algn="just">
                        <a:lnSpc>
                          <a:spcPct val="115000"/>
                        </a:lnSpc>
                        <a:spcAft>
                          <a:spcPts val="0"/>
                        </a:spcAft>
                        <a:buFont typeface="Wingdings"/>
                        <a:buChar char=""/>
                      </a:pPr>
                      <a:r>
                        <a:rPr lang="en-US" sz="2400" b="0" spc="-150">
                          <a:effectLst/>
                          <a:latin typeface="Arial" pitchFamily="34" charset="0"/>
                          <a:cs typeface="Arial" pitchFamily="34" charset="0"/>
                        </a:rPr>
                        <a:t>Có thể thấy các dấu hiệu của bệnh lý nguyên nhân; tiếng ngựa phi, HA cao.</a:t>
                      </a:r>
                    </a:p>
                    <a:p>
                      <a:pPr algn="just">
                        <a:lnSpc>
                          <a:spcPct val="115000"/>
                        </a:lnSpc>
                        <a:spcAft>
                          <a:spcPts val="0"/>
                        </a:spcAft>
                      </a:pPr>
                      <a:r>
                        <a:rPr lang="en-US" sz="2400" spc="-150">
                          <a:effectLst/>
                          <a:latin typeface="Arial" pitchFamily="34" charset="0"/>
                          <a:cs typeface="Arial" pitchFamily="34" charset="0"/>
                        </a:rPr>
                        <a:t> </a:t>
                      </a:r>
                      <a:endParaRPr lang="en-US" sz="2400" spc="-15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lnSpc>
                          <a:spcPct val="115000"/>
                        </a:lnSpc>
                        <a:spcAft>
                          <a:spcPts val="0"/>
                        </a:spcAft>
                        <a:buFont typeface="Wingdings"/>
                        <a:buChar char=""/>
                      </a:pPr>
                      <a:r>
                        <a:rPr lang="en-US" sz="2400" spc="-150">
                          <a:effectLst/>
                          <a:latin typeface="Arial" pitchFamily="34" charset="0"/>
                          <a:cs typeface="Arial" pitchFamily="34" charset="0"/>
                        </a:rPr>
                        <a:t>Điện tim</a:t>
                      </a:r>
                    </a:p>
                    <a:p>
                      <a:pPr marL="342900" lvl="0" indent="-342900" algn="just">
                        <a:lnSpc>
                          <a:spcPct val="115000"/>
                        </a:lnSpc>
                        <a:spcAft>
                          <a:spcPts val="0"/>
                        </a:spcAft>
                        <a:buFont typeface="Wingdings"/>
                        <a:buChar char=""/>
                      </a:pPr>
                      <a:r>
                        <a:rPr lang="en-US" sz="2400" spc="-150">
                          <a:effectLst/>
                          <a:latin typeface="Arial" pitchFamily="34" charset="0"/>
                          <a:cs typeface="Arial" pitchFamily="34" charset="0"/>
                        </a:rPr>
                        <a:t>Khí máu động mạch</a:t>
                      </a:r>
                    </a:p>
                    <a:p>
                      <a:pPr marL="342900" lvl="0" indent="-342900" algn="just">
                        <a:lnSpc>
                          <a:spcPct val="115000"/>
                        </a:lnSpc>
                        <a:spcAft>
                          <a:spcPts val="0"/>
                        </a:spcAft>
                        <a:buFont typeface="Wingdings"/>
                        <a:buChar char=""/>
                      </a:pPr>
                      <a:r>
                        <a:rPr lang="en-US" sz="2400" spc="-150">
                          <a:effectLst/>
                          <a:latin typeface="Arial" pitchFamily="34" charset="0"/>
                          <a:cs typeface="Arial" pitchFamily="34" charset="0"/>
                        </a:rPr>
                        <a:t>X-quang phổi</a:t>
                      </a:r>
                    </a:p>
                    <a:p>
                      <a:pPr marL="342900" lvl="0" indent="-342900" algn="just">
                        <a:lnSpc>
                          <a:spcPct val="115000"/>
                        </a:lnSpc>
                        <a:spcAft>
                          <a:spcPts val="0"/>
                        </a:spcAft>
                        <a:buFont typeface="Wingdings"/>
                        <a:buChar char=""/>
                      </a:pPr>
                      <a:r>
                        <a:rPr lang="en-US" sz="2400" spc="-150">
                          <a:effectLst/>
                          <a:latin typeface="Arial" pitchFamily="34" charset="0"/>
                          <a:cs typeface="Arial" pitchFamily="34" charset="0"/>
                        </a:rPr>
                        <a:t>Siêu âm tim</a:t>
                      </a:r>
                    </a:p>
                    <a:p>
                      <a:pPr marL="342900" lvl="0" indent="-342900" algn="just">
                        <a:lnSpc>
                          <a:spcPct val="115000"/>
                        </a:lnSpc>
                        <a:spcAft>
                          <a:spcPts val="0"/>
                        </a:spcAft>
                        <a:buFont typeface="Wingdings"/>
                        <a:buChar char=""/>
                      </a:pPr>
                      <a:r>
                        <a:rPr lang="en-US" sz="2400" spc="-150">
                          <a:effectLst/>
                          <a:latin typeface="Arial" pitchFamily="34" charset="0"/>
                          <a:cs typeface="Arial" pitchFamily="34" charset="0"/>
                        </a:rPr>
                        <a:t>Các xét nghiệm khác: cần làm xét nghiệm enzym (troponin, CPK,CPK-MB…) nếu nghi ngờ nhồi máu cơ tim.</a:t>
                      </a:r>
                    </a:p>
                    <a:p>
                      <a:pPr algn="just">
                        <a:lnSpc>
                          <a:spcPct val="115000"/>
                        </a:lnSpc>
                        <a:spcAft>
                          <a:spcPts val="0"/>
                        </a:spcAft>
                      </a:pPr>
                      <a:r>
                        <a:rPr lang="en-US" sz="2400" spc="-150">
                          <a:effectLst/>
                          <a:latin typeface="Arial" pitchFamily="34" charset="0"/>
                          <a:cs typeface="Arial" pitchFamily="34" charset="0"/>
                        </a:rPr>
                        <a:t> </a:t>
                      </a:r>
                      <a:endParaRPr lang="en-US" sz="2400" spc="-15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Rectangle 4"/>
          <p:cNvSpPr/>
          <p:nvPr/>
        </p:nvSpPr>
        <p:spPr>
          <a:xfrm>
            <a:off x="1213159" y="685800"/>
            <a:ext cx="3054041" cy="584775"/>
          </a:xfrm>
          <a:prstGeom prst="rect">
            <a:avLst/>
          </a:prstGeom>
          <a:noFill/>
        </p:spPr>
        <p:txBody>
          <a:bodyPr wrap="none" lIns="91440" tIns="45720" rIns="91440" bIns="45720">
            <a:spAutoFit/>
          </a:bodyPr>
          <a:lstStyle/>
          <a:p>
            <a:pPr algn="ctr"/>
            <a:r>
              <a:rPr lang="en-US" sz="3200" smtClean="0">
                <a:latin typeface="Arial" pitchFamily="34" charset="0"/>
                <a:cs typeface="Arial" pitchFamily="34" charset="0"/>
              </a:rPr>
              <a:t>3.1 triệu chứng </a:t>
            </a:r>
            <a:endParaRPr lang="en-US" sz="3000" b="0" cap="none" spc="-150">
              <a:ln w="10160">
                <a:solidFill>
                  <a:schemeClr val="bg1"/>
                </a:solidFill>
                <a:prstDash val="solid"/>
              </a:ln>
              <a:solidFill>
                <a:sysClr val="windowText" lastClr="000000"/>
              </a:solidFill>
              <a:effectLst>
                <a:outerShdw blurRad="38100" dist="32000" dir="5400000" algn="tl">
                  <a:srgbClr val="000000">
                    <a:alpha val="30000"/>
                  </a:srgbClr>
                </a:outerShdw>
              </a:effectLst>
              <a:latin typeface="Arial" pitchFamily="34" charset="0"/>
              <a:cs typeface="Arial" pitchFamily="34" charset="0"/>
            </a:endParaRPr>
          </a:p>
        </p:txBody>
      </p:sp>
    </p:spTree>
    <p:extLst>
      <p:ext uri="{BB962C8B-B14F-4D97-AF65-F5344CB8AC3E}">
        <p14:creationId xmlns:p14="http://schemas.microsoft.com/office/powerpoint/2010/main" val="77673704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p:cNvSpPr/>
          <p:nvPr/>
        </p:nvSpPr>
        <p:spPr>
          <a:xfrm>
            <a:off x="867632" y="441870"/>
            <a:ext cx="6851556" cy="769441"/>
          </a:xfrm>
          <a:prstGeom prst="rect">
            <a:avLst/>
          </a:prstGeom>
          <a:noFill/>
        </p:spPr>
        <p:txBody>
          <a:bodyPr wrap="none" lIns="91440" tIns="45720" rIns="91440" bIns="45720">
            <a:spAutoFit/>
          </a:bodyPr>
          <a:lstStyle/>
          <a:p>
            <a:pPr algn="ctr"/>
            <a:r>
              <a:rPr lang="en-US" sz="4400" b="1" spc="-150" smtClean="0">
                <a:ln w="10160">
                  <a:solidFill>
                    <a:schemeClr val="bg1"/>
                  </a:solidFill>
                  <a:prstDash val="solid"/>
                </a:ln>
                <a:solidFill>
                  <a:sysClr val="windowText" lastClr="000000"/>
                </a:solidFill>
                <a:latin typeface="Arial" pitchFamily="34" charset="0"/>
                <a:cs typeface="Arial" pitchFamily="34" charset="0"/>
              </a:rPr>
              <a:t>3. triệu chứng và diễn biến</a:t>
            </a:r>
            <a:endParaRPr lang="en-US" sz="4400" b="1" cap="none" spc="-150">
              <a:ln w="10160">
                <a:solidFill>
                  <a:schemeClr val="bg1"/>
                </a:solidFill>
                <a:prstDash val="solid"/>
              </a:ln>
              <a:solidFill>
                <a:sysClr val="windowText" lastClr="000000"/>
              </a:solidFill>
              <a:latin typeface="Arial" pitchFamily="34" charset="0"/>
              <a:cs typeface="Arial" pitchFamily="34" charset="0"/>
            </a:endParaRPr>
          </a:p>
        </p:txBody>
      </p:sp>
      <p:sp>
        <p:nvSpPr>
          <p:cNvPr id="5" name="Rectangle 4"/>
          <p:cNvSpPr/>
          <p:nvPr/>
        </p:nvSpPr>
        <p:spPr>
          <a:xfrm>
            <a:off x="1416290" y="1447800"/>
            <a:ext cx="2529860" cy="584775"/>
          </a:xfrm>
          <a:prstGeom prst="rect">
            <a:avLst/>
          </a:prstGeom>
          <a:noFill/>
        </p:spPr>
        <p:txBody>
          <a:bodyPr wrap="none" lIns="91440" tIns="45720" rIns="91440" bIns="45720">
            <a:spAutoFit/>
          </a:bodyPr>
          <a:lstStyle/>
          <a:p>
            <a:pPr algn="ctr"/>
            <a:r>
              <a:rPr lang="en-US" sz="3200" smtClean="0">
                <a:latin typeface="Arial" pitchFamily="34" charset="0"/>
                <a:cs typeface="Arial" pitchFamily="34" charset="0"/>
              </a:rPr>
              <a:t>3.2 diễn biến</a:t>
            </a:r>
            <a:endParaRPr lang="en-US" sz="3000" b="0" cap="none" spc="-150">
              <a:ln w="10160">
                <a:solidFill>
                  <a:schemeClr val="bg1"/>
                </a:solidFill>
                <a:prstDash val="solid"/>
              </a:ln>
              <a:solidFill>
                <a:sysClr val="windowText" lastClr="000000"/>
              </a:solidFill>
              <a:effectLst>
                <a:outerShdw blurRad="38100" dist="32000" dir="5400000" algn="tl">
                  <a:srgbClr val="000000">
                    <a:alpha val="30000"/>
                  </a:srgbClr>
                </a:outerShdw>
              </a:effectLst>
              <a:latin typeface="Arial" pitchFamily="34" charset="0"/>
              <a:cs typeface="Arial" pitchFamily="34" charset="0"/>
            </a:endParaRPr>
          </a:p>
        </p:txBody>
      </p:sp>
      <p:sp>
        <p:nvSpPr>
          <p:cNvPr id="6" name="Rectangle 5"/>
          <p:cNvSpPr/>
          <p:nvPr/>
        </p:nvSpPr>
        <p:spPr>
          <a:xfrm>
            <a:off x="152400" y="2196465"/>
            <a:ext cx="8686800" cy="584775"/>
          </a:xfrm>
          <a:prstGeom prst="rect">
            <a:avLst/>
          </a:prstGeom>
          <a:noFill/>
        </p:spPr>
        <p:txBody>
          <a:bodyPr wrap="square" lIns="91440" tIns="45720" rIns="91440" bIns="45720">
            <a:spAutoFit/>
          </a:bodyPr>
          <a:lstStyle/>
          <a:p>
            <a:pPr algn="just"/>
            <a:r>
              <a:rPr lang="en-US" sz="3200" smtClean="0">
                <a:latin typeface="Arial" pitchFamily="34" charset="0"/>
                <a:cs typeface="Arial" pitchFamily="34" charset="0"/>
              </a:rPr>
              <a:t>	Có thể cải thiện nhanh=&gt; điều trị hiệu quả</a:t>
            </a:r>
            <a:endParaRPr lang="en-US" sz="3000" b="0" cap="none" spc="-150">
              <a:ln w="10160">
                <a:solidFill>
                  <a:schemeClr val="bg1"/>
                </a:solidFill>
                <a:prstDash val="solid"/>
              </a:ln>
              <a:solidFill>
                <a:sysClr val="windowText" lastClr="000000"/>
              </a:solidFill>
              <a:effectLst>
                <a:outerShdw blurRad="38100" dist="32000" dir="5400000" algn="tl">
                  <a:srgbClr val="000000">
                    <a:alpha val="30000"/>
                  </a:srgbClr>
                </a:outerShdw>
              </a:effectLst>
              <a:latin typeface="Arial" pitchFamily="34" charset="0"/>
              <a:cs typeface="Arial" pitchFamily="34" charset="0"/>
            </a:endParaRPr>
          </a:p>
        </p:txBody>
      </p:sp>
      <p:sp>
        <p:nvSpPr>
          <p:cNvPr id="8" name="Rectangle 7"/>
          <p:cNvSpPr/>
          <p:nvPr/>
        </p:nvSpPr>
        <p:spPr>
          <a:xfrm>
            <a:off x="152400" y="3002340"/>
            <a:ext cx="8686800" cy="2062103"/>
          </a:xfrm>
          <a:prstGeom prst="rect">
            <a:avLst/>
          </a:prstGeom>
          <a:noFill/>
        </p:spPr>
        <p:txBody>
          <a:bodyPr wrap="square" lIns="91440" tIns="45720" rIns="91440" bIns="45720">
            <a:spAutoFit/>
          </a:bodyPr>
          <a:lstStyle/>
          <a:p>
            <a:pPr algn="just"/>
            <a:r>
              <a:rPr lang="en-US" sz="3200" smtClean="0">
                <a:latin typeface="Arial" pitchFamily="34" charset="0"/>
                <a:cs typeface="Arial" pitchFamily="34" charset="0"/>
              </a:rPr>
              <a:t>	Không được điều trị hoặc điều trị chậm trễ =&gt; ngạt thở nặng nề, suy hô hấp nặng và nguy cơ tử vong cao do suy hô hấp, rối loạn nhịp tim</a:t>
            </a:r>
            <a:endParaRPr lang="en-US" sz="3200">
              <a:latin typeface="Arial" pitchFamily="34" charset="0"/>
              <a:cs typeface="Arial" pitchFamily="34" charset="0"/>
            </a:endParaRPr>
          </a:p>
        </p:txBody>
      </p:sp>
    </p:spTree>
    <p:extLst>
      <p:ext uri="{BB962C8B-B14F-4D97-AF65-F5344CB8AC3E}">
        <p14:creationId xmlns:p14="http://schemas.microsoft.com/office/powerpoint/2010/main" val="77673704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p:cNvSpPr/>
          <p:nvPr/>
        </p:nvSpPr>
        <p:spPr>
          <a:xfrm>
            <a:off x="529508" y="438150"/>
            <a:ext cx="4998484" cy="769441"/>
          </a:xfrm>
          <a:prstGeom prst="rect">
            <a:avLst/>
          </a:prstGeom>
          <a:noFill/>
        </p:spPr>
        <p:txBody>
          <a:bodyPr wrap="none" lIns="91440" tIns="45720" rIns="91440" bIns="45720">
            <a:spAutoFit/>
          </a:bodyPr>
          <a:lstStyle/>
          <a:p>
            <a:pPr algn="ctr"/>
            <a:r>
              <a:rPr lang="en-US" sz="4400" b="1" spc="-150" smtClean="0">
                <a:ln w="10160">
                  <a:solidFill>
                    <a:schemeClr val="bg1"/>
                  </a:solidFill>
                  <a:prstDash val="solid"/>
                </a:ln>
                <a:solidFill>
                  <a:sysClr val="windowText" lastClr="000000"/>
                </a:solidFill>
                <a:latin typeface="Arial" pitchFamily="34" charset="0"/>
                <a:cs typeface="Arial" pitchFamily="34" charset="0"/>
              </a:rPr>
              <a:t>4. Nguyên tắc xử lý</a:t>
            </a:r>
            <a:endParaRPr lang="en-US" sz="4400" b="1" cap="none" spc="-150">
              <a:ln w="10160">
                <a:solidFill>
                  <a:schemeClr val="bg1"/>
                </a:solidFill>
                <a:prstDash val="solid"/>
              </a:ln>
              <a:solidFill>
                <a:sysClr val="windowText" lastClr="000000"/>
              </a:solidFill>
              <a:latin typeface="Arial" pitchFamily="34" charset="0"/>
              <a:cs typeface="Arial" pitchFamily="34" charset="0"/>
            </a:endParaRPr>
          </a:p>
        </p:txBody>
      </p:sp>
      <p:sp>
        <p:nvSpPr>
          <p:cNvPr id="5" name="Rectangle 4"/>
          <p:cNvSpPr/>
          <p:nvPr/>
        </p:nvSpPr>
        <p:spPr>
          <a:xfrm>
            <a:off x="761598" y="1466850"/>
            <a:ext cx="7487051" cy="2785378"/>
          </a:xfrm>
          <a:prstGeom prst="rect">
            <a:avLst/>
          </a:prstGeom>
          <a:noFill/>
        </p:spPr>
        <p:txBody>
          <a:bodyPr wrap="square" lIns="91440" tIns="45720" rIns="91440" bIns="45720">
            <a:spAutoFit/>
          </a:bodyPr>
          <a:lstStyle/>
          <a:p>
            <a:pPr algn="just"/>
            <a:r>
              <a:rPr lang="en-US" sz="3500" smtClean="0">
                <a:latin typeface="Arial" pitchFamily="34" charset="0"/>
                <a:cs typeface="Arial" pitchFamily="34" charset="0"/>
              </a:rPr>
              <a:t>	Mục </a:t>
            </a:r>
            <a:r>
              <a:rPr lang="en-US" sz="3500">
                <a:latin typeface="Arial" pitchFamily="34" charset="0"/>
                <a:cs typeface="Arial" pitchFamily="34" charset="0"/>
              </a:rPr>
              <a:t>tiêu của xử trí là làm giảm áp lực mạch phổi để giảm phù phổi, đồng thời phải kiểm soát đường thở, oxy và hỗ trợ thông khí, giải quyết nguyên nhân gây phù phổi</a:t>
            </a:r>
            <a:r>
              <a:rPr lang="en-US" sz="3500" smtClean="0">
                <a:latin typeface="Arial" pitchFamily="34" charset="0"/>
                <a:cs typeface="Arial" pitchFamily="34" charset="0"/>
              </a:rPr>
              <a:t>.</a:t>
            </a:r>
            <a:endParaRPr lang="en-US" sz="3500">
              <a:latin typeface="Arial" pitchFamily="34" charset="0"/>
              <a:cs typeface="Arial" pitchFamily="34" charset="0"/>
            </a:endParaRPr>
          </a:p>
        </p:txBody>
      </p:sp>
    </p:spTree>
    <p:extLst>
      <p:ext uri="{BB962C8B-B14F-4D97-AF65-F5344CB8AC3E}">
        <p14:creationId xmlns:p14="http://schemas.microsoft.com/office/powerpoint/2010/main" val="77673704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 y="0"/>
            <a:ext cx="9144000" cy="6858000"/>
          </a:xfrm>
          <a:prstGeom prst="rect">
            <a:avLst/>
          </a:prstGeom>
        </p:spPr>
      </p:pic>
      <p:grpSp>
        <p:nvGrpSpPr>
          <p:cNvPr id="30" name="Group 29"/>
          <p:cNvGrpSpPr/>
          <p:nvPr/>
        </p:nvGrpSpPr>
        <p:grpSpPr>
          <a:xfrm>
            <a:off x="209550" y="1447800"/>
            <a:ext cx="8629650" cy="4248150"/>
            <a:chOff x="209550" y="1447800"/>
            <a:chExt cx="8629650" cy="4248150"/>
          </a:xfrm>
        </p:grpSpPr>
        <p:sp>
          <p:nvSpPr>
            <p:cNvPr id="4" name="Rounded Rectangle 3"/>
            <p:cNvSpPr/>
            <p:nvPr/>
          </p:nvSpPr>
          <p:spPr>
            <a:xfrm>
              <a:off x="2286000" y="1447800"/>
              <a:ext cx="4267199" cy="1219200"/>
            </a:xfrm>
            <a:prstGeom prst="roundRect">
              <a:avLst/>
            </a:prstGeom>
            <a:ln>
              <a:solidFill>
                <a:schemeClr val="accent4">
                  <a:lumMod val="75000"/>
                </a:schemeClr>
              </a:solidFill>
            </a:ln>
            <a:scene3d>
              <a:camera prst="orthographicFront"/>
              <a:lightRig rig="threePt" dir="t"/>
            </a:scene3d>
            <a:sp3d>
              <a:bevelT w="139700" prst="cross"/>
            </a:sp3d>
          </p:spPr>
          <p:style>
            <a:lnRef idx="2">
              <a:schemeClr val="accent4"/>
            </a:lnRef>
            <a:fillRef idx="1">
              <a:schemeClr val="lt1"/>
            </a:fillRef>
            <a:effectRef idx="0">
              <a:schemeClr val="accent4"/>
            </a:effectRef>
            <a:fontRef idx="minor">
              <a:schemeClr val="dk1"/>
            </a:fontRef>
          </p:style>
          <p:txBody>
            <a:bodyPr rtlCol="0" anchor="ctr"/>
            <a:lstStyle/>
            <a:p>
              <a:pPr algn="just"/>
              <a:r>
                <a:rPr lang="en-US" sz="3000" smtClean="0">
                  <a:latin typeface="Arial" pitchFamily="34" charset="0"/>
                  <a:cs typeface="Arial" pitchFamily="34" charset="0"/>
                </a:rPr>
                <a:t>	Nhằm </a:t>
              </a:r>
              <a:r>
                <a:rPr lang="en-US" sz="3000">
                  <a:latin typeface="Arial" pitchFamily="34" charset="0"/>
                  <a:cs typeface="Arial" pitchFamily="34" charset="0"/>
                </a:rPr>
                <a:t>giảm áp lực mao mạch phổi để giảm phù </a:t>
              </a:r>
              <a:r>
                <a:rPr lang="en-US" sz="3000" smtClean="0">
                  <a:latin typeface="Arial" pitchFamily="34" charset="0"/>
                  <a:cs typeface="Arial" pitchFamily="34" charset="0"/>
                </a:rPr>
                <a:t>phổi</a:t>
              </a:r>
              <a:endParaRPr lang="en-US" sz="3000" spc="-150">
                <a:ln w="10160">
                  <a:solidFill>
                    <a:schemeClr val="bg1"/>
                  </a:solidFill>
                  <a:prstDash val="solid"/>
                </a:ln>
                <a:solidFill>
                  <a:sysClr val="windowText" lastClr="000000"/>
                </a:solidFill>
                <a:effectLst>
                  <a:outerShdw blurRad="38100" dist="32000" dir="5400000" algn="tl">
                    <a:srgbClr val="000000">
                      <a:alpha val="30000"/>
                    </a:srgbClr>
                  </a:outerShdw>
                </a:effectLst>
                <a:latin typeface="Arial" pitchFamily="34" charset="0"/>
                <a:cs typeface="Arial" pitchFamily="34" charset="0"/>
              </a:endParaRPr>
            </a:p>
          </p:txBody>
        </p:sp>
        <p:sp>
          <p:nvSpPr>
            <p:cNvPr id="5" name="Rounded Rectangle 4"/>
            <p:cNvSpPr/>
            <p:nvPr/>
          </p:nvSpPr>
          <p:spPr>
            <a:xfrm>
              <a:off x="209550" y="2819400"/>
              <a:ext cx="1828800" cy="1371600"/>
            </a:xfrm>
            <a:prstGeom prst="roundRect">
              <a:avLst/>
            </a:prstGeom>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3000" smtClean="0">
                  <a:latin typeface="Arial" pitchFamily="34" charset="0"/>
                  <a:cs typeface="Arial" pitchFamily="34" charset="0"/>
                </a:rPr>
                <a:t>Giảm máu về tim</a:t>
              </a:r>
              <a:endParaRPr lang="en-US" sz="3000">
                <a:latin typeface="Arial" pitchFamily="34" charset="0"/>
                <a:cs typeface="Arial" pitchFamily="34" charset="0"/>
              </a:endParaRPr>
            </a:p>
          </p:txBody>
        </p:sp>
        <p:sp>
          <p:nvSpPr>
            <p:cNvPr id="9" name="Rounded Rectangle 8"/>
            <p:cNvSpPr/>
            <p:nvPr/>
          </p:nvSpPr>
          <p:spPr>
            <a:xfrm>
              <a:off x="2286000" y="4324350"/>
              <a:ext cx="1828800" cy="1371600"/>
            </a:xfrm>
            <a:prstGeom prst="roundRect">
              <a:avLst/>
            </a:prstGeom>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3000" smtClean="0">
                  <a:latin typeface="Arial" pitchFamily="34" charset="0"/>
                  <a:cs typeface="Arial" pitchFamily="34" charset="0"/>
                </a:rPr>
                <a:t>Tăng co bóp cơ tim</a:t>
              </a:r>
              <a:endParaRPr lang="en-US" sz="3000">
                <a:latin typeface="Arial" pitchFamily="34" charset="0"/>
                <a:cs typeface="Arial" pitchFamily="34" charset="0"/>
              </a:endParaRPr>
            </a:p>
          </p:txBody>
        </p:sp>
        <p:sp>
          <p:nvSpPr>
            <p:cNvPr id="11" name="Rounded Rectangle 10"/>
            <p:cNvSpPr/>
            <p:nvPr/>
          </p:nvSpPr>
          <p:spPr>
            <a:xfrm>
              <a:off x="4915302" y="4324350"/>
              <a:ext cx="1828800" cy="1371600"/>
            </a:xfrm>
            <a:prstGeom prst="roundRect">
              <a:avLst/>
            </a:prstGeom>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3000" smtClean="0">
                  <a:latin typeface="Arial" pitchFamily="34" charset="0"/>
                  <a:cs typeface="Arial" pitchFamily="34" charset="0"/>
                </a:rPr>
                <a:t>Xử trí hạ huyết ap</a:t>
              </a:r>
              <a:endParaRPr lang="en-US" sz="3000">
                <a:latin typeface="Arial" pitchFamily="34" charset="0"/>
                <a:cs typeface="Arial" pitchFamily="34" charset="0"/>
              </a:endParaRPr>
            </a:p>
          </p:txBody>
        </p:sp>
        <p:sp>
          <p:nvSpPr>
            <p:cNvPr id="12" name="Rounded Rectangle 11"/>
            <p:cNvSpPr/>
            <p:nvPr/>
          </p:nvSpPr>
          <p:spPr>
            <a:xfrm>
              <a:off x="7010400" y="2819400"/>
              <a:ext cx="1828800" cy="1371600"/>
            </a:xfrm>
            <a:prstGeom prst="roundRect">
              <a:avLst/>
            </a:prstGeom>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3000" smtClean="0">
                  <a:latin typeface="Arial" pitchFamily="34" charset="0"/>
                  <a:cs typeface="Arial" pitchFamily="34" charset="0"/>
                </a:rPr>
                <a:t>Có thể dùng morphin</a:t>
              </a:r>
              <a:endParaRPr lang="en-US" sz="3000">
                <a:latin typeface="Arial" pitchFamily="34" charset="0"/>
                <a:cs typeface="Arial" pitchFamily="34" charset="0"/>
              </a:endParaRPr>
            </a:p>
          </p:txBody>
        </p:sp>
        <p:cxnSp>
          <p:nvCxnSpPr>
            <p:cNvPr id="15" name="Straight Arrow Connector 14"/>
            <p:cNvCxnSpPr/>
            <p:nvPr/>
          </p:nvCxnSpPr>
          <p:spPr>
            <a:xfrm flipH="1">
              <a:off x="3352800" y="2667000"/>
              <a:ext cx="762000" cy="1600200"/>
            </a:xfrm>
            <a:prstGeom prst="straightConnector1">
              <a:avLst/>
            </a:prstGeom>
            <a:ln>
              <a:solidFill>
                <a:schemeClr val="accent4">
                  <a:lumMod val="75000"/>
                </a:schemeClr>
              </a:solidFill>
              <a:tailEnd type="arrow"/>
            </a:ln>
            <a:scene3d>
              <a:camera prst="orthographicFront"/>
              <a:lightRig rig="threePt" dir="t"/>
            </a:scene3d>
            <a:sp3d>
              <a:bevelT w="101600" prst="riblet"/>
            </a:sp3d>
          </p:spPr>
          <p:style>
            <a:lnRef idx="1">
              <a:schemeClr val="accent4"/>
            </a:lnRef>
            <a:fillRef idx="0">
              <a:schemeClr val="accent4"/>
            </a:fillRef>
            <a:effectRef idx="0">
              <a:schemeClr val="accent4"/>
            </a:effectRef>
            <a:fontRef idx="minor">
              <a:schemeClr val="tx1"/>
            </a:fontRef>
          </p:style>
        </p:cxnSp>
        <p:cxnSp>
          <p:nvCxnSpPr>
            <p:cNvPr id="20" name="Straight Arrow Connector 19"/>
            <p:cNvCxnSpPr/>
            <p:nvPr/>
          </p:nvCxnSpPr>
          <p:spPr>
            <a:xfrm>
              <a:off x="4572000" y="2667000"/>
              <a:ext cx="1257702" cy="1657350"/>
            </a:xfrm>
            <a:prstGeom prst="straightConnector1">
              <a:avLst/>
            </a:prstGeom>
            <a:ln>
              <a:solidFill>
                <a:schemeClr val="accent4">
                  <a:lumMod val="75000"/>
                </a:schemeClr>
              </a:solidFill>
              <a:tailEnd type="arrow"/>
            </a:ln>
            <a:scene3d>
              <a:camera prst="orthographicFront"/>
              <a:lightRig rig="threePt" dir="t"/>
            </a:scene3d>
            <a:sp3d>
              <a:bevelT w="101600" prst="riblet"/>
            </a:sp3d>
          </p:spPr>
          <p:style>
            <a:lnRef idx="1">
              <a:schemeClr val="accent4"/>
            </a:lnRef>
            <a:fillRef idx="0">
              <a:schemeClr val="accent4"/>
            </a:fillRef>
            <a:effectRef idx="0">
              <a:schemeClr val="accent4"/>
            </a:effectRef>
            <a:fontRef idx="minor">
              <a:schemeClr val="tx1"/>
            </a:fontRef>
          </p:style>
        </p:cxnSp>
        <p:cxnSp>
          <p:nvCxnSpPr>
            <p:cNvPr id="23" name="Straight Arrow Connector 22"/>
            <p:cNvCxnSpPr/>
            <p:nvPr/>
          </p:nvCxnSpPr>
          <p:spPr>
            <a:xfrm>
              <a:off x="4572000" y="2667000"/>
              <a:ext cx="2438400" cy="762000"/>
            </a:xfrm>
            <a:prstGeom prst="straightConnector1">
              <a:avLst/>
            </a:prstGeom>
            <a:ln>
              <a:solidFill>
                <a:schemeClr val="accent4">
                  <a:lumMod val="75000"/>
                </a:schemeClr>
              </a:solidFill>
              <a:tailEnd type="arrow"/>
            </a:ln>
            <a:scene3d>
              <a:camera prst="orthographicFront"/>
              <a:lightRig rig="threePt" dir="t"/>
            </a:scene3d>
            <a:sp3d>
              <a:bevelT w="101600" prst="riblet"/>
            </a:sp3d>
          </p:spPr>
          <p:style>
            <a:lnRef idx="1">
              <a:schemeClr val="accent4"/>
            </a:lnRef>
            <a:fillRef idx="0">
              <a:schemeClr val="accent4"/>
            </a:fillRef>
            <a:effectRef idx="0">
              <a:schemeClr val="accent4"/>
            </a:effectRef>
            <a:fontRef idx="minor">
              <a:schemeClr val="tx1"/>
            </a:fontRef>
          </p:style>
        </p:cxnSp>
        <p:cxnSp>
          <p:nvCxnSpPr>
            <p:cNvPr id="27" name="Straight Arrow Connector 26"/>
            <p:cNvCxnSpPr/>
            <p:nvPr/>
          </p:nvCxnSpPr>
          <p:spPr>
            <a:xfrm flipH="1">
              <a:off x="2038350" y="2667000"/>
              <a:ext cx="2076450" cy="914400"/>
            </a:xfrm>
            <a:prstGeom prst="straightConnector1">
              <a:avLst/>
            </a:prstGeom>
            <a:ln>
              <a:solidFill>
                <a:schemeClr val="accent4">
                  <a:lumMod val="75000"/>
                </a:schemeClr>
              </a:solidFill>
              <a:tailEnd type="arrow"/>
            </a:ln>
            <a:scene3d>
              <a:camera prst="orthographicFront"/>
              <a:lightRig rig="threePt" dir="t"/>
            </a:scene3d>
            <a:sp3d>
              <a:bevelT w="101600" prst="riblet"/>
            </a:sp3d>
          </p:spPr>
          <p:style>
            <a:lnRef idx="1">
              <a:schemeClr val="accent4"/>
            </a:lnRef>
            <a:fillRef idx="0">
              <a:schemeClr val="accent4"/>
            </a:fillRef>
            <a:effectRef idx="0">
              <a:schemeClr val="accent4"/>
            </a:effectRef>
            <a:fontRef idx="minor">
              <a:schemeClr val="tx1"/>
            </a:fontRef>
          </p:style>
        </p:cxnSp>
      </p:grpSp>
      <p:sp>
        <p:nvSpPr>
          <p:cNvPr id="13" name="Rectangle 12"/>
          <p:cNvSpPr/>
          <p:nvPr/>
        </p:nvSpPr>
        <p:spPr>
          <a:xfrm>
            <a:off x="529508" y="438150"/>
            <a:ext cx="4998484" cy="769441"/>
          </a:xfrm>
          <a:prstGeom prst="rect">
            <a:avLst/>
          </a:prstGeom>
          <a:noFill/>
        </p:spPr>
        <p:txBody>
          <a:bodyPr wrap="none" lIns="91440" tIns="45720" rIns="91440" bIns="45720">
            <a:spAutoFit/>
          </a:bodyPr>
          <a:lstStyle/>
          <a:p>
            <a:pPr algn="ctr"/>
            <a:r>
              <a:rPr lang="en-US" sz="4400" b="1" spc="-150" smtClean="0">
                <a:ln w="10160">
                  <a:solidFill>
                    <a:schemeClr val="bg1"/>
                  </a:solidFill>
                  <a:prstDash val="solid"/>
                </a:ln>
                <a:solidFill>
                  <a:sysClr val="windowText" lastClr="000000"/>
                </a:solidFill>
                <a:latin typeface="Arial" pitchFamily="34" charset="0"/>
                <a:cs typeface="Arial" pitchFamily="34" charset="0"/>
              </a:rPr>
              <a:t>4. Nguyên tắc xử lý</a:t>
            </a:r>
            <a:endParaRPr lang="en-US" sz="4400" b="1" cap="none" spc="-150">
              <a:ln w="10160">
                <a:solidFill>
                  <a:schemeClr val="bg1"/>
                </a:solidFill>
                <a:prstDash val="solid"/>
              </a:ln>
              <a:solidFill>
                <a:sysClr val="windowText" lastClr="000000"/>
              </a:solidFill>
              <a:latin typeface="Arial" pitchFamily="34" charset="0"/>
              <a:cs typeface="Arial" pitchFamily="34" charset="0"/>
            </a:endParaRPr>
          </a:p>
        </p:txBody>
      </p:sp>
      <p:sp>
        <p:nvSpPr>
          <p:cNvPr id="14" name="Rectangle 13"/>
          <p:cNvSpPr/>
          <p:nvPr/>
        </p:nvSpPr>
        <p:spPr>
          <a:xfrm>
            <a:off x="761598" y="1466850"/>
            <a:ext cx="7487051" cy="2862322"/>
          </a:xfrm>
          <a:prstGeom prst="rect">
            <a:avLst/>
          </a:prstGeom>
          <a:noFill/>
        </p:spPr>
        <p:txBody>
          <a:bodyPr wrap="square" lIns="91440" tIns="45720" rIns="91440" bIns="45720">
            <a:spAutoFit/>
          </a:bodyPr>
          <a:lstStyle/>
          <a:p>
            <a:r>
              <a:rPr lang="en-US" sz="3500" smtClean="0">
                <a:latin typeface="Arial" pitchFamily="34" charset="0"/>
                <a:cs typeface="Arial" pitchFamily="34" charset="0"/>
              </a:rPr>
              <a:t>	</a:t>
            </a:r>
            <a:r>
              <a:rPr lang="en-US" sz="3600"/>
              <a:t>Các trường hợp phù phổi nặng, suy hô hấp nặng, mệt cơ hô </a:t>
            </a:r>
            <a:r>
              <a:rPr lang="en-US" sz="3600" smtClean="0"/>
              <a:t>hấp: </a:t>
            </a:r>
            <a:r>
              <a:rPr lang="en-US" sz="3600"/>
              <a:t>thở máy không xâm nhập qua mặt nạ, nếu thất bại sẽ phải đặt NKQ và thở máy qua NKQ.</a:t>
            </a:r>
          </a:p>
        </p:txBody>
      </p:sp>
    </p:spTree>
    <p:extLst>
      <p:ext uri="{BB962C8B-B14F-4D97-AF65-F5344CB8AC3E}">
        <p14:creationId xmlns:p14="http://schemas.microsoft.com/office/powerpoint/2010/main" val="77673704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par>
                                <p:cTn id="10" presetID="53" presetClass="entr" presetSubtype="16" fill="hold" nodeType="withEffect">
                                  <p:stCondLst>
                                    <p:cond delay="0"/>
                                  </p:stCondLst>
                                  <p:childTnLst>
                                    <p:set>
                                      <p:cBhvr>
                                        <p:cTn id="11" dur="1" fill="hold">
                                          <p:stCondLst>
                                            <p:cond delay="0"/>
                                          </p:stCondLst>
                                        </p:cTn>
                                        <p:tgtEl>
                                          <p:spTgt spid="30"/>
                                        </p:tgtEl>
                                        <p:attrNameLst>
                                          <p:attrName>style.visibility</p:attrName>
                                        </p:attrNameLst>
                                      </p:cBhvr>
                                      <p:to>
                                        <p:strVal val="visible"/>
                                      </p:to>
                                    </p:set>
                                    <p:anim calcmode="lin" valueType="num">
                                      <p:cBhvr>
                                        <p:cTn id="12" dur="500" fill="hold"/>
                                        <p:tgtEl>
                                          <p:spTgt spid="30"/>
                                        </p:tgtEl>
                                        <p:attrNameLst>
                                          <p:attrName>ppt_w</p:attrName>
                                        </p:attrNameLst>
                                      </p:cBhvr>
                                      <p:tavLst>
                                        <p:tav tm="0">
                                          <p:val>
                                            <p:fltVal val="0"/>
                                          </p:val>
                                        </p:tav>
                                        <p:tav tm="100000">
                                          <p:val>
                                            <p:strVal val="#ppt_w"/>
                                          </p:val>
                                        </p:tav>
                                      </p:tavLst>
                                    </p:anim>
                                    <p:anim calcmode="lin" valueType="num">
                                      <p:cBhvr>
                                        <p:cTn id="13" dur="500" fill="hold"/>
                                        <p:tgtEl>
                                          <p:spTgt spid="30"/>
                                        </p:tgtEl>
                                        <p:attrNameLst>
                                          <p:attrName>ppt_h</p:attrName>
                                        </p:attrNameLst>
                                      </p:cBhvr>
                                      <p:tavLst>
                                        <p:tav tm="0">
                                          <p:val>
                                            <p:fltVal val="0"/>
                                          </p:val>
                                        </p:tav>
                                        <p:tav tm="100000">
                                          <p:val>
                                            <p:strVal val="#ppt_h"/>
                                          </p:val>
                                        </p:tav>
                                      </p:tavLst>
                                    </p:anim>
                                    <p:animEffect transition="in" filter="fade">
                                      <p:cBhvr>
                                        <p:cTn id="14" dur="500"/>
                                        <p:tgtEl>
                                          <p:spTgt spid="30"/>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30"/>
                                        </p:tgtEl>
                                        <p:attrNameLst>
                                          <p:attrName>style.visibility</p:attrName>
                                        </p:attrNameLst>
                                      </p:cBhvr>
                                      <p:to>
                                        <p:strVal val="hidden"/>
                                      </p:to>
                                    </p:set>
                                  </p:childTnLst>
                                </p:cTn>
                              </p:par>
                              <p:par>
                                <p:cTn id="19" presetID="53" presetClass="entr" presetSubtype="16"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p:cTn id="21" dur="500" fill="hold"/>
                                        <p:tgtEl>
                                          <p:spTgt spid="14"/>
                                        </p:tgtEl>
                                        <p:attrNameLst>
                                          <p:attrName>ppt_w</p:attrName>
                                        </p:attrNameLst>
                                      </p:cBhvr>
                                      <p:tavLst>
                                        <p:tav tm="0">
                                          <p:val>
                                            <p:fltVal val="0"/>
                                          </p:val>
                                        </p:tav>
                                        <p:tav tm="100000">
                                          <p:val>
                                            <p:strVal val="#ppt_w"/>
                                          </p:val>
                                        </p:tav>
                                      </p:tavLst>
                                    </p:anim>
                                    <p:anim calcmode="lin" valueType="num">
                                      <p:cBhvr>
                                        <p:cTn id="22" dur="500" fill="hold"/>
                                        <p:tgtEl>
                                          <p:spTgt spid="14"/>
                                        </p:tgtEl>
                                        <p:attrNameLst>
                                          <p:attrName>ppt_h</p:attrName>
                                        </p:attrNameLst>
                                      </p:cBhvr>
                                      <p:tavLst>
                                        <p:tav tm="0">
                                          <p:val>
                                            <p:fltVal val="0"/>
                                          </p:val>
                                        </p:tav>
                                        <p:tav tm="100000">
                                          <p:val>
                                            <p:strVal val="#ppt_h"/>
                                          </p:val>
                                        </p:tav>
                                      </p:tavLst>
                                    </p:anim>
                                    <p:animEffect transition="in" filter="fade">
                                      <p:cBhvr>
                                        <p:cTn id="2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p:cNvSpPr/>
          <p:nvPr/>
        </p:nvSpPr>
        <p:spPr>
          <a:xfrm>
            <a:off x="-70007" y="438150"/>
            <a:ext cx="6197530" cy="769441"/>
          </a:xfrm>
          <a:prstGeom prst="rect">
            <a:avLst/>
          </a:prstGeom>
          <a:noFill/>
        </p:spPr>
        <p:txBody>
          <a:bodyPr wrap="none" lIns="91440" tIns="45720" rIns="91440" bIns="45720">
            <a:spAutoFit/>
          </a:bodyPr>
          <a:lstStyle/>
          <a:p>
            <a:pPr algn="ctr"/>
            <a:r>
              <a:rPr lang="en-US" sz="4400" b="1" spc="-150" smtClean="0">
                <a:ln w="10160">
                  <a:solidFill>
                    <a:schemeClr val="bg1"/>
                  </a:solidFill>
                  <a:prstDash val="solid"/>
                </a:ln>
                <a:solidFill>
                  <a:sysClr val="windowText" lastClr="000000"/>
                </a:solidFill>
                <a:latin typeface="Arial" pitchFamily="34" charset="0"/>
                <a:cs typeface="Arial" pitchFamily="34" charset="0"/>
              </a:rPr>
              <a:t>5. Quy trình điều dưỡng</a:t>
            </a:r>
            <a:endParaRPr lang="en-US" sz="4400" b="1" cap="none" spc="-150">
              <a:ln w="10160">
                <a:solidFill>
                  <a:schemeClr val="bg1"/>
                </a:solidFill>
                <a:prstDash val="solid"/>
              </a:ln>
              <a:solidFill>
                <a:sysClr val="windowText" lastClr="000000"/>
              </a:solidFill>
              <a:latin typeface="Arial" pitchFamily="34" charset="0"/>
              <a:cs typeface="Arial" pitchFamily="34" charset="0"/>
            </a:endParaRPr>
          </a:p>
        </p:txBody>
      </p:sp>
      <p:graphicFrame>
        <p:nvGraphicFramePr>
          <p:cNvPr id="6" name="Diagram 5"/>
          <p:cNvGraphicFramePr/>
          <p:nvPr>
            <p:extLst>
              <p:ext uri="{D42A27DB-BD31-4B8C-83A1-F6EECF244321}">
                <p14:modId xmlns:p14="http://schemas.microsoft.com/office/powerpoint/2010/main" val="169833228"/>
              </p:ext>
            </p:extLst>
          </p:nvPr>
        </p:nvGraphicFramePr>
        <p:xfrm>
          <a:off x="533400" y="1447800"/>
          <a:ext cx="8077200" cy="452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76737044"/>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TotalTime>
  <Words>791</Words>
  <Application>Microsoft Office PowerPoint</Application>
  <PresentationFormat>On-screen Show (4:3)</PresentationFormat>
  <Paragraphs>98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Windows User</cp:lastModifiedBy>
  <cp:revision>20</cp:revision>
  <dcterms:created xsi:type="dcterms:W3CDTF">2006-08-16T00:00:00Z</dcterms:created>
  <dcterms:modified xsi:type="dcterms:W3CDTF">2016-09-05T02:07:15Z</dcterms:modified>
</cp:coreProperties>
</file>