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notesMasterIdLst>
    <p:notesMasterId r:id="rId15"/>
  </p:notesMasterIdLst>
  <p:sldIdLst>
    <p:sldId id="257" r:id="rId2"/>
    <p:sldId id="258" r:id="rId3"/>
    <p:sldId id="261" r:id="rId4"/>
    <p:sldId id="263" r:id="rId5"/>
    <p:sldId id="270" r:id="rId6"/>
    <p:sldId id="259" r:id="rId7"/>
    <p:sldId id="260" r:id="rId8"/>
    <p:sldId id="264" r:id="rId9"/>
    <p:sldId id="265" r:id="rId10"/>
    <p:sldId id="269"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3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70B3AB-ECFA-4DE7-8C1B-C182E983D317}" type="doc">
      <dgm:prSet loTypeId="urn:microsoft.com/office/officeart/2005/8/layout/vList3" loCatId="list" qsTypeId="urn:microsoft.com/office/officeart/2005/8/quickstyle/simple1" qsCatId="simple" csTypeId="urn:microsoft.com/office/officeart/2005/8/colors/accent1_2" csCatId="accent1" phldr="1"/>
      <dgm:spPr/>
    </dgm:pt>
    <dgm:pt modelId="{C7C22350-35AF-4373-9AD4-FA3BE75C4B5D}">
      <dgm:prSet phldrT="[Text]" custT="1"/>
      <dgm:spPr>
        <a:solidFill>
          <a:srgbClr val="FFC000"/>
        </a:solidFill>
      </dgm:spPr>
      <dgm:t>
        <a:bodyPr/>
        <a:lstStyle/>
        <a:p>
          <a:r>
            <a:rPr lang="en-US" sz="2800" i="1" dirty="0" smtClean="0">
              <a:solidFill>
                <a:schemeClr val="tx1"/>
              </a:solidFill>
              <a:latin typeface="Arial" panose="020B0604020202020204" pitchFamily="34" charset="0"/>
              <a:cs typeface="Arial" panose="020B0604020202020204" pitchFamily="34" charset="0"/>
            </a:rPr>
            <a:t>ĐẠI CƯƠNG</a:t>
          </a:r>
          <a:endParaRPr lang="en-US" sz="2800" i="1" dirty="0">
            <a:solidFill>
              <a:schemeClr val="tx1"/>
            </a:solidFill>
            <a:latin typeface="Arial" panose="020B0604020202020204" pitchFamily="34" charset="0"/>
            <a:cs typeface="Arial" panose="020B0604020202020204" pitchFamily="34" charset="0"/>
          </a:endParaRPr>
        </a:p>
      </dgm:t>
    </dgm:pt>
    <dgm:pt modelId="{899D0698-49AB-4AD0-843E-6489CAAB6949}" type="parTrans" cxnId="{10FA52C3-CFB1-41DA-8440-E22AA5E32A3D}">
      <dgm:prSet/>
      <dgm:spPr/>
      <dgm:t>
        <a:bodyPr/>
        <a:lstStyle/>
        <a:p>
          <a:endParaRPr lang="en-US"/>
        </a:p>
      </dgm:t>
    </dgm:pt>
    <dgm:pt modelId="{D8012C71-515A-4553-93F4-F83CAD4AD05F}" type="sibTrans" cxnId="{10FA52C3-CFB1-41DA-8440-E22AA5E32A3D}">
      <dgm:prSet/>
      <dgm:spPr/>
      <dgm:t>
        <a:bodyPr/>
        <a:lstStyle/>
        <a:p>
          <a:endParaRPr lang="en-US"/>
        </a:p>
      </dgm:t>
    </dgm:pt>
    <dgm:pt modelId="{15138175-9EB5-4082-BC5A-6E128D6313A6}">
      <dgm:prSet phldrT="[Text]" custT="1"/>
      <dgm:spPr>
        <a:solidFill>
          <a:srgbClr val="00B050"/>
        </a:solidFill>
      </dgm:spPr>
      <dgm:t>
        <a:bodyPr/>
        <a:lstStyle/>
        <a:p>
          <a:r>
            <a:rPr lang="en-US" sz="2800" i="1" dirty="0" smtClean="0">
              <a:solidFill>
                <a:schemeClr val="tx1"/>
              </a:solidFill>
              <a:latin typeface="Arial" panose="020B0604020202020204" pitchFamily="34" charset="0"/>
              <a:cs typeface="Arial" panose="020B0604020202020204" pitchFamily="34" charset="0"/>
            </a:rPr>
            <a:t>XỬ TRÍ</a:t>
          </a:r>
          <a:endParaRPr lang="en-US" sz="2800" i="1" dirty="0">
            <a:solidFill>
              <a:schemeClr val="tx1"/>
            </a:solidFill>
            <a:latin typeface="Arial" panose="020B0604020202020204" pitchFamily="34" charset="0"/>
            <a:cs typeface="Arial" panose="020B0604020202020204" pitchFamily="34" charset="0"/>
          </a:endParaRPr>
        </a:p>
      </dgm:t>
    </dgm:pt>
    <dgm:pt modelId="{869B7FB6-77F6-42F6-8A5A-675EADD15CC9}" type="parTrans" cxnId="{FBF161E8-3417-41B2-94E7-69A0FA6E205F}">
      <dgm:prSet/>
      <dgm:spPr/>
      <dgm:t>
        <a:bodyPr/>
        <a:lstStyle/>
        <a:p>
          <a:endParaRPr lang="en-US"/>
        </a:p>
      </dgm:t>
    </dgm:pt>
    <dgm:pt modelId="{5E8C6A5B-603D-4DBF-95C8-82B3EDCD8DA4}" type="sibTrans" cxnId="{FBF161E8-3417-41B2-94E7-69A0FA6E205F}">
      <dgm:prSet/>
      <dgm:spPr/>
      <dgm:t>
        <a:bodyPr/>
        <a:lstStyle/>
        <a:p>
          <a:endParaRPr lang="en-US"/>
        </a:p>
      </dgm:t>
    </dgm:pt>
    <dgm:pt modelId="{97803DD9-4E71-4921-AC98-88334010B8BB}">
      <dgm:prSet phldrT="[Text]" custT="1"/>
      <dgm:spPr>
        <a:solidFill>
          <a:schemeClr val="accent6">
            <a:lumMod val="60000"/>
            <a:lumOff val="40000"/>
          </a:schemeClr>
        </a:solidFill>
      </dgm:spPr>
      <dgm:t>
        <a:bodyPr/>
        <a:lstStyle/>
        <a:p>
          <a:r>
            <a:rPr lang="en-US" sz="2800" i="1" dirty="0" smtClean="0">
              <a:solidFill>
                <a:schemeClr val="tx1"/>
              </a:solidFill>
              <a:latin typeface="Arial" panose="020B0604020202020204" pitchFamily="34" charset="0"/>
              <a:cs typeface="Arial" panose="020B0604020202020204" pitchFamily="34" charset="0"/>
            </a:rPr>
            <a:t>QUY </a:t>
          </a:r>
          <a:r>
            <a:rPr lang="en-US" sz="2800" i="1" dirty="0" smtClean="0">
              <a:solidFill>
                <a:schemeClr val="tx1"/>
              </a:solidFill>
              <a:latin typeface="Arial" panose="020B0604020202020204" pitchFamily="34" charset="0"/>
              <a:cs typeface="Arial" panose="020B0604020202020204" pitchFamily="34" charset="0"/>
            </a:rPr>
            <a:t>TRÌNH ĐIỀU DƯỠNG</a:t>
          </a:r>
          <a:endParaRPr lang="en-US" sz="2800" i="1" dirty="0">
            <a:solidFill>
              <a:schemeClr val="tx1"/>
            </a:solidFill>
            <a:latin typeface="Arial" panose="020B0604020202020204" pitchFamily="34" charset="0"/>
            <a:cs typeface="Arial" panose="020B0604020202020204" pitchFamily="34" charset="0"/>
          </a:endParaRPr>
        </a:p>
      </dgm:t>
    </dgm:pt>
    <dgm:pt modelId="{DE474D15-C635-41DF-AC6D-D47F0B28C250}" type="parTrans" cxnId="{BCB8578D-C611-4FD7-93C1-7EBCAF5FEDDF}">
      <dgm:prSet/>
      <dgm:spPr/>
      <dgm:t>
        <a:bodyPr/>
        <a:lstStyle/>
        <a:p>
          <a:endParaRPr lang="en-US"/>
        </a:p>
      </dgm:t>
    </dgm:pt>
    <dgm:pt modelId="{FEA2F12F-810A-47D3-9F25-2B92622AAB2D}" type="sibTrans" cxnId="{BCB8578D-C611-4FD7-93C1-7EBCAF5FEDDF}">
      <dgm:prSet/>
      <dgm:spPr/>
      <dgm:t>
        <a:bodyPr/>
        <a:lstStyle/>
        <a:p>
          <a:endParaRPr lang="en-US"/>
        </a:p>
      </dgm:t>
    </dgm:pt>
    <dgm:pt modelId="{A49965FD-6E53-42AA-81A2-0FA362B9BE5E}" type="pres">
      <dgm:prSet presAssocID="{0070B3AB-ECFA-4DE7-8C1B-C182E983D317}" presName="linearFlow" presStyleCnt="0">
        <dgm:presLayoutVars>
          <dgm:dir/>
          <dgm:resizeHandles val="exact"/>
        </dgm:presLayoutVars>
      </dgm:prSet>
      <dgm:spPr/>
    </dgm:pt>
    <dgm:pt modelId="{DE5D030A-9225-490C-ACD0-10ACCE41AF36}" type="pres">
      <dgm:prSet presAssocID="{C7C22350-35AF-4373-9AD4-FA3BE75C4B5D}" presName="composite" presStyleCnt="0"/>
      <dgm:spPr/>
    </dgm:pt>
    <dgm:pt modelId="{9CD9DBF7-7EBA-4734-9535-C5C5D0584D99}" type="pres">
      <dgm:prSet presAssocID="{C7C22350-35AF-4373-9AD4-FA3BE75C4B5D}" presName="imgShp" presStyleLbl="fgImgPlace1" presStyleIdx="0" presStyleCnt="3" custLinFactNeighborX="-73461" custLinFactNeighborY="-327"/>
      <dgm:spPr>
        <a:blipFill rotWithShape="0">
          <a:blip xmlns:r="http://schemas.openxmlformats.org/officeDocument/2006/relationships" r:embed="rId1"/>
          <a:stretch>
            <a:fillRect/>
          </a:stretch>
        </a:blipFill>
      </dgm:spPr>
    </dgm:pt>
    <dgm:pt modelId="{B0841E6D-F5A1-4A73-9DFB-419563406D9D}" type="pres">
      <dgm:prSet presAssocID="{C7C22350-35AF-4373-9AD4-FA3BE75C4B5D}" presName="txShp" presStyleLbl="node1" presStyleIdx="0" presStyleCnt="3" custScaleX="150376">
        <dgm:presLayoutVars>
          <dgm:bulletEnabled val="1"/>
        </dgm:presLayoutVars>
      </dgm:prSet>
      <dgm:spPr/>
      <dgm:t>
        <a:bodyPr/>
        <a:lstStyle/>
        <a:p>
          <a:endParaRPr lang="en-US"/>
        </a:p>
      </dgm:t>
    </dgm:pt>
    <dgm:pt modelId="{3E0A1F99-1EBD-498B-9BC6-E0543E4D1B3E}" type="pres">
      <dgm:prSet presAssocID="{D8012C71-515A-4553-93F4-F83CAD4AD05F}" presName="spacing" presStyleCnt="0"/>
      <dgm:spPr/>
    </dgm:pt>
    <dgm:pt modelId="{FBE8FEC5-3F45-46DD-93A7-F04032D02AF4}" type="pres">
      <dgm:prSet presAssocID="{15138175-9EB5-4082-BC5A-6E128D6313A6}" presName="composite" presStyleCnt="0"/>
      <dgm:spPr/>
    </dgm:pt>
    <dgm:pt modelId="{D46DDD7E-9D94-4977-A966-35437B90AE8A}" type="pres">
      <dgm:prSet presAssocID="{15138175-9EB5-4082-BC5A-6E128D6313A6}" presName="imgShp" presStyleLbl="fgImgPlace1" presStyleIdx="1" presStyleCnt="3" custLinFactNeighborX="-55218" custLinFactNeighborY="-1801"/>
      <dgm:spPr>
        <a:blipFill rotWithShape="0">
          <a:blip xmlns:r="http://schemas.openxmlformats.org/officeDocument/2006/relationships" r:embed="rId1"/>
          <a:stretch>
            <a:fillRect/>
          </a:stretch>
        </a:blipFill>
      </dgm:spPr>
    </dgm:pt>
    <dgm:pt modelId="{BCCBE8CB-1480-46CE-AB04-0EA9C45C253F}" type="pres">
      <dgm:prSet presAssocID="{15138175-9EB5-4082-BC5A-6E128D6313A6}" presName="txShp" presStyleLbl="node1" presStyleIdx="1" presStyleCnt="3" custScaleX="150376">
        <dgm:presLayoutVars>
          <dgm:bulletEnabled val="1"/>
        </dgm:presLayoutVars>
      </dgm:prSet>
      <dgm:spPr/>
      <dgm:t>
        <a:bodyPr/>
        <a:lstStyle/>
        <a:p>
          <a:endParaRPr lang="en-US"/>
        </a:p>
      </dgm:t>
    </dgm:pt>
    <dgm:pt modelId="{CC2219D9-AB86-4283-9E44-333143BC1423}" type="pres">
      <dgm:prSet presAssocID="{5E8C6A5B-603D-4DBF-95C8-82B3EDCD8DA4}" presName="spacing" presStyleCnt="0"/>
      <dgm:spPr/>
    </dgm:pt>
    <dgm:pt modelId="{787DB898-DB7C-4706-94A7-2F796245FCAF}" type="pres">
      <dgm:prSet presAssocID="{97803DD9-4E71-4921-AC98-88334010B8BB}" presName="composite" presStyleCnt="0"/>
      <dgm:spPr/>
    </dgm:pt>
    <dgm:pt modelId="{76307883-6C04-46FB-BC7B-711F5D9B8AE8}" type="pres">
      <dgm:prSet presAssocID="{97803DD9-4E71-4921-AC98-88334010B8BB}" presName="imgShp" presStyleLbl="fgImgPlace1" presStyleIdx="2" presStyleCnt="3" custLinFactNeighborX="-65579" custLinFactNeighborY="-3275"/>
      <dgm:spPr>
        <a:blipFill rotWithShape="0">
          <a:blip xmlns:r="http://schemas.openxmlformats.org/officeDocument/2006/relationships" r:embed="rId1"/>
          <a:stretch>
            <a:fillRect/>
          </a:stretch>
        </a:blipFill>
      </dgm:spPr>
    </dgm:pt>
    <dgm:pt modelId="{ADD927E9-0F9E-44B4-A6B0-FCA0586FB15B}" type="pres">
      <dgm:prSet presAssocID="{97803DD9-4E71-4921-AC98-88334010B8BB}" presName="txShp" presStyleLbl="node1" presStyleIdx="2" presStyleCnt="3" custScaleX="135071" custLinFactNeighborX="7904" custLinFactNeighborY="-3275">
        <dgm:presLayoutVars>
          <dgm:bulletEnabled val="1"/>
        </dgm:presLayoutVars>
      </dgm:prSet>
      <dgm:spPr/>
      <dgm:t>
        <a:bodyPr/>
        <a:lstStyle/>
        <a:p>
          <a:endParaRPr lang="en-US"/>
        </a:p>
      </dgm:t>
    </dgm:pt>
  </dgm:ptLst>
  <dgm:cxnLst>
    <dgm:cxn modelId="{A42AC842-9A7C-439A-97F3-BB58DD1F59C3}" type="presOf" srcId="{0070B3AB-ECFA-4DE7-8C1B-C182E983D317}" destId="{A49965FD-6E53-42AA-81A2-0FA362B9BE5E}" srcOrd="0" destOrd="0" presId="urn:microsoft.com/office/officeart/2005/8/layout/vList3"/>
    <dgm:cxn modelId="{BCB8578D-C611-4FD7-93C1-7EBCAF5FEDDF}" srcId="{0070B3AB-ECFA-4DE7-8C1B-C182E983D317}" destId="{97803DD9-4E71-4921-AC98-88334010B8BB}" srcOrd="2" destOrd="0" parTransId="{DE474D15-C635-41DF-AC6D-D47F0B28C250}" sibTransId="{FEA2F12F-810A-47D3-9F25-2B92622AAB2D}"/>
    <dgm:cxn modelId="{10FA52C3-CFB1-41DA-8440-E22AA5E32A3D}" srcId="{0070B3AB-ECFA-4DE7-8C1B-C182E983D317}" destId="{C7C22350-35AF-4373-9AD4-FA3BE75C4B5D}" srcOrd="0" destOrd="0" parTransId="{899D0698-49AB-4AD0-843E-6489CAAB6949}" sibTransId="{D8012C71-515A-4553-93F4-F83CAD4AD05F}"/>
    <dgm:cxn modelId="{FBF161E8-3417-41B2-94E7-69A0FA6E205F}" srcId="{0070B3AB-ECFA-4DE7-8C1B-C182E983D317}" destId="{15138175-9EB5-4082-BC5A-6E128D6313A6}" srcOrd="1" destOrd="0" parTransId="{869B7FB6-77F6-42F6-8A5A-675EADD15CC9}" sibTransId="{5E8C6A5B-603D-4DBF-95C8-82B3EDCD8DA4}"/>
    <dgm:cxn modelId="{654E96ED-D11E-4C23-B6AC-B35B178E14AA}" type="presOf" srcId="{C7C22350-35AF-4373-9AD4-FA3BE75C4B5D}" destId="{B0841E6D-F5A1-4A73-9DFB-419563406D9D}" srcOrd="0" destOrd="0" presId="urn:microsoft.com/office/officeart/2005/8/layout/vList3"/>
    <dgm:cxn modelId="{143C846A-EDDF-4947-9F75-74CA29EFE8CD}" type="presOf" srcId="{15138175-9EB5-4082-BC5A-6E128D6313A6}" destId="{BCCBE8CB-1480-46CE-AB04-0EA9C45C253F}" srcOrd="0" destOrd="0" presId="urn:microsoft.com/office/officeart/2005/8/layout/vList3"/>
    <dgm:cxn modelId="{6FF5CEB8-029F-4D33-8078-2ABF91579024}" type="presOf" srcId="{97803DD9-4E71-4921-AC98-88334010B8BB}" destId="{ADD927E9-0F9E-44B4-A6B0-FCA0586FB15B}" srcOrd="0" destOrd="0" presId="urn:microsoft.com/office/officeart/2005/8/layout/vList3"/>
    <dgm:cxn modelId="{39416E1E-1050-4FF3-BE8D-63E06B57E6C7}" type="presParOf" srcId="{A49965FD-6E53-42AA-81A2-0FA362B9BE5E}" destId="{DE5D030A-9225-490C-ACD0-10ACCE41AF36}" srcOrd="0" destOrd="0" presId="urn:microsoft.com/office/officeart/2005/8/layout/vList3"/>
    <dgm:cxn modelId="{0BE8197B-FF75-44DE-A54E-09B074393D59}" type="presParOf" srcId="{DE5D030A-9225-490C-ACD0-10ACCE41AF36}" destId="{9CD9DBF7-7EBA-4734-9535-C5C5D0584D99}" srcOrd="0" destOrd="0" presId="urn:microsoft.com/office/officeart/2005/8/layout/vList3"/>
    <dgm:cxn modelId="{4244E902-D1FB-4CC6-8EE6-A31E3E16A86D}" type="presParOf" srcId="{DE5D030A-9225-490C-ACD0-10ACCE41AF36}" destId="{B0841E6D-F5A1-4A73-9DFB-419563406D9D}" srcOrd="1" destOrd="0" presId="urn:microsoft.com/office/officeart/2005/8/layout/vList3"/>
    <dgm:cxn modelId="{97599C6A-2670-4D24-829F-ED5ADB80EC1A}" type="presParOf" srcId="{A49965FD-6E53-42AA-81A2-0FA362B9BE5E}" destId="{3E0A1F99-1EBD-498B-9BC6-E0543E4D1B3E}" srcOrd="1" destOrd="0" presId="urn:microsoft.com/office/officeart/2005/8/layout/vList3"/>
    <dgm:cxn modelId="{C5B78AAC-D8A7-4808-AADF-BFD19CF7948E}" type="presParOf" srcId="{A49965FD-6E53-42AA-81A2-0FA362B9BE5E}" destId="{FBE8FEC5-3F45-46DD-93A7-F04032D02AF4}" srcOrd="2" destOrd="0" presId="urn:microsoft.com/office/officeart/2005/8/layout/vList3"/>
    <dgm:cxn modelId="{4C399617-A3D5-4945-AF06-31FBBE950389}" type="presParOf" srcId="{FBE8FEC5-3F45-46DD-93A7-F04032D02AF4}" destId="{D46DDD7E-9D94-4977-A966-35437B90AE8A}" srcOrd="0" destOrd="0" presId="urn:microsoft.com/office/officeart/2005/8/layout/vList3"/>
    <dgm:cxn modelId="{FCB1FAE4-3B51-49FE-A1E6-015536509ED5}" type="presParOf" srcId="{FBE8FEC5-3F45-46DD-93A7-F04032D02AF4}" destId="{BCCBE8CB-1480-46CE-AB04-0EA9C45C253F}" srcOrd="1" destOrd="0" presId="urn:microsoft.com/office/officeart/2005/8/layout/vList3"/>
    <dgm:cxn modelId="{2533AE36-16D3-41E3-9425-8E755207A458}" type="presParOf" srcId="{A49965FD-6E53-42AA-81A2-0FA362B9BE5E}" destId="{CC2219D9-AB86-4283-9E44-333143BC1423}" srcOrd="3" destOrd="0" presId="urn:microsoft.com/office/officeart/2005/8/layout/vList3"/>
    <dgm:cxn modelId="{D84A6830-735C-47F7-B5A9-B20F73D6AEBE}" type="presParOf" srcId="{A49965FD-6E53-42AA-81A2-0FA362B9BE5E}" destId="{787DB898-DB7C-4706-94A7-2F796245FCAF}" srcOrd="4" destOrd="0" presId="urn:microsoft.com/office/officeart/2005/8/layout/vList3"/>
    <dgm:cxn modelId="{E161C71A-D773-4515-BC60-00F28CD7AD9F}" type="presParOf" srcId="{787DB898-DB7C-4706-94A7-2F796245FCAF}" destId="{76307883-6C04-46FB-BC7B-711F5D9B8AE8}" srcOrd="0" destOrd="0" presId="urn:microsoft.com/office/officeart/2005/8/layout/vList3"/>
    <dgm:cxn modelId="{636CEE0C-5BD4-47A6-B77C-06B232DF2821}" type="presParOf" srcId="{787DB898-DB7C-4706-94A7-2F796245FCAF}" destId="{ADD927E9-0F9E-44B4-A6B0-FCA0586FB15B}"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841E6D-F5A1-4A73-9DFB-419563406D9D}">
      <dsp:nvSpPr>
        <dsp:cNvPr id="0" name=""/>
        <dsp:cNvSpPr/>
      </dsp:nvSpPr>
      <dsp:spPr>
        <a:xfrm rot="10800000">
          <a:off x="-1" y="3688"/>
          <a:ext cx="6629402" cy="1127774"/>
        </a:xfrm>
        <a:prstGeom prst="homePlate">
          <a:avLst/>
        </a:prstGeom>
        <a:solidFill>
          <a:srgbClr val="FFC00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317" tIns="106680" rIns="199136" bIns="106680" numCol="1" spcCol="1270" anchor="ctr" anchorCtr="0">
          <a:noAutofit/>
        </a:bodyPr>
        <a:lstStyle/>
        <a:p>
          <a:pPr lvl="0" algn="ctr" defTabSz="1244600">
            <a:lnSpc>
              <a:spcPct val="90000"/>
            </a:lnSpc>
            <a:spcBef>
              <a:spcPct val="0"/>
            </a:spcBef>
            <a:spcAft>
              <a:spcPct val="35000"/>
            </a:spcAft>
          </a:pPr>
          <a:r>
            <a:rPr lang="en-US" sz="2800" i="1" kern="1200" dirty="0" smtClean="0">
              <a:solidFill>
                <a:schemeClr val="tx1"/>
              </a:solidFill>
              <a:latin typeface="Arial" panose="020B0604020202020204" pitchFamily="34" charset="0"/>
              <a:cs typeface="Arial" panose="020B0604020202020204" pitchFamily="34" charset="0"/>
            </a:rPr>
            <a:t>ĐẠI CƯƠNG</a:t>
          </a:r>
          <a:endParaRPr lang="en-US" sz="2800" i="1" kern="1200" dirty="0">
            <a:solidFill>
              <a:schemeClr val="tx1"/>
            </a:solidFill>
            <a:latin typeface="Arial" panose="020B0604020202020204" pitchFamily="34" charset="0"/>
            <a:cs typeface="Arial" panose="020B0604020202020204" pitchFamily="34" charset="0"/>
          </a:endParaRPr>
        </a:p>
      </dsp:txBody>
      <dsp:txXfrm rot="10800000">
        <a:off x="281942" y="3688"/>
        <a:ext cx="6347459" cy="1127774"/>
      </dsp:txXfrm>
    </dsp:sp>
    <dsp:sp modelId="{9CD9DBF7-7EBA-4734-9535-C5C5D0584D99}">
      <dsp:nvSpPr>
        <dsp:cNvPr id="0" name=""/>
        <dsp:cNvSpPr/>
      </dsp:nvSpPr>
      <dsp:spPr>
        <a:xfrm>
          <a:off x="0" y="0"/>
          <a:ext cx="1127774" cy="1127774"/>
        </a:xfrm>
        <a:prstGeom prst="ellipse">
          <a:avLst/>
        </a:prstGeom>
        <a:blipFill rotWithShape="0">
          <a:blip xmlns:r="http://schemas.openxmlformats.org/officeDocument/2006/relationships" r:embed="rId1"/>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CBE8CB-1480-46CE-AB04-0EA9C45C253F}">
      <dsp:nvSpPr>
        <dsp:cNvPr id="0" name=""/>
        <dsp:cNvSpPr/>
      </dsp:nvSpPr>
      <dsp:spPr>
        <a:xfrm rot="10800000">
          <a:off x="-1" y="1468112"/>
          <a:ext cx="6629402" cy="1127774"/>
        </a:xfrm>
        <a:prstGeom prst="homePlate">
          <a:avLst/>
        </a:prstGeom>
        <a:solidFill>
          <a:srgbClr val="00B05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317" tIns="106680" rIns="199136" bIns="106680" numCol="1" spcCol="1270" anchor="ctr" anchorCtr="0">
          <a:noAutofit/>
        </a:bodyPr>
        <a:lstStyle/>
        <a:p>
          <a:pPr lvl="0" algn="ctr" defTabSz="1244600">
            <a:lnSpc>
              <a:spcPct val="90000"/>
            </a:lnSpc>
            <a:spcBef>
              <a:spcPct val="0"/>
            </a:spcBef>
            <a:spcAft>
              <a:spcPct val="35000"/>
            </a:spcAft>
          </a:pPr>
          <a:r>
            <a:rPr lang="en-US" sz="2800" i="1" kern="1200" dirty="0" smtClean="0">
              <a:solidFill>
                <a:schemeClr val="tx1"/>
              </a:solidFill>
              <a:latin typeface="Arial" panose="020B0604020202020204" pitchFamily="34" charset="0"/>
              <a:cs typeface="Arial" panose="020B0604020202020204" pitchFamily="34" charset="0"/>
            </a:rPr>
            <a:t>XỬ TRÍ</a:t>
          </a:r>
          <a:endParaRPr lang="en-US" sz="2800" i="1" kern="1200" dirty="0">
            <a:solidFill>
              <a:schemeClr val="tx1"/>
            </a:solidFill>
            <a:latin typeface="Arial" panose="020B0604020202020204" pitchFamily="34" charset="0"/>
            <a:cs typeface="Arial" panose="020B0604020202020204" pitchFamily="34" charset="0"/>
          </a:endParaRPr>
        </a:p>
      </dsp:txBody>
      <dsp:txXfrm rot="10800000">
        <a:off x="281942" y="1468112"/>
        <a:ext cx="6347459" cy="1127774"/>
      </dsp:txXfrm>
    </dsp:sp>
    <dsp:sp modelId="{D46DDD7E-9D94-4977-A966-35437B90AE8A}">
      <dsp:nvSpPr>
        <dsp:cNvPr id="0" name=""/>
        <dsp:cNvSpPr/>
      </dsp:nvSpPr>
      <dsp:spPr>
        <a:xfrm>
          <a:off x="0" y="1447801"/>
          <a:ext cx="1127774" cy="1127774"/>
        </a:xfrm>
        <a:prstGeom prst="ellipse">
          <a:avLst/>
        </a:prstGeom>
        <a:blipFill rotWithShape="0">
          <a:blip xmlns:r="http://schemas.openxmlformats.org/officeDocument/2006/relationships" r:embed="rId1"/>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D927E9-0F9E-44B4-A6B0-FCA0586FB15B}">
      <dsp:nvSpPr>
        <dsp:cNvPr id="0" name=""/>
        <dsp:cNvSpPr/>
      </dsp:nvSpPr>
      <dsp:spPr>
        <a:xfrm rot="10800000">
          <a:off x="674726" y="2895602"/>
          <a:ext cx="5954673" cy="1127774"/>
        </a:xfrm>
        <a:prstGeom prst="homePlate">
          <a:avLst/>
        </a:prstGeom>
        <a:solidFill>
          <a:schemeClr val="accent6">
            <a:lumMod val="60000"/>
            <a:lumOff val="4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317" tIns="106680" rIns="199136" bIns="106680" numCol="1" spcCol="1270" anchor="ctr" anchorCtr="0">
          <a:noAutofit/>
        </a:bodyPr>
        <a:lstStyle/>
        <a:p>
          <a:pPr lvl="0" algn="ctr" defTabSz="1244600">
            <a:lnSpc>
              <a:spcPct val="90000"/>
            </a:lnSpc>
            <a:spcBef>
              <a:spcPct val="0"/>
            </a:spcBef>
            <a:spcAft>
              <a:spcPct val="35000"/>
            </a:spcAft>
          </a:pPr>
          <a:r>
            <a:rPr lang="en-US" sz="2800" i="1" kern="1200" dirty="0" smtClean="0">
              <a:solidFill>
                <a:schemeClr val="tx1"/>
              </a:solidFill>
              <a:latin typeface="Arial" panose="020B0604020202020204" pitchFamily="34" charset="0"/>
              <a:cs typeface="Arial" panose="020B0604020202020204" pitchFamily="34" charset="0"/>
            </a:rPr>
            <a:t>QUY </a:t>
          </a:r>
          <a:r>
            <a:rPr lang="en-US" sz="2800" i="1" kern="1200" dirty="0" smtClean="0">
              <a:solidFill>
                <a:schemeClr val="tx1"/>
              </a:solidFill>
              <a:latin typeface="Arial" panose="020B0604020202020204" pitchFamily="34" charset="0"/>
              <a:cs typeface="Arial" panose="020B0604020202020204" pitchFamily="34" charset="0"/>
            </a:rPr>
            <a:t>TRÌNH ĐIỀU DƯỠNG</a:t>
          </a:r>
          <a:endParaRPr lang="en-US" sz="2800" i="1" kern="1200" dirty="0">
            <a:solidFill>
              <a:schemeClr val="tx1"/>
            </a:solidFill>
            <a:latin typeface="Arial" panose="020B0604020202020204" pitchFamily="34" charset="0"/>
            <a:cs typeface="Arial" panose="020B0604020202020204" pitchFamily="34" charset="0"/>
          </a:endParaRPr>
        </a:p>
      </dsp:txBody>
      <dsp:txXfrm rot="10800000">
        <a:off x="956669" y="2895602"/>
        <a:ext cx="5672730" cy="1127774"/>
      </dsp:txXfrm>
    </dsp:sp>
    <dsp:sp modelId="{76307883-6C04-46FB-BC7B-711F5D9B8AE8}">
      <dsp:nvSpPr>
        <dsp:cNvPr id="0" name=""/>
        <dsp:cNvSpPr/>
      </dsp:nvSpPr>
      <dsp:spPr>
        <a:xfrm>
          <a:off x="0" y="2895602"/>
          <a:ext cx="1127774" cy="1127774"/>
        </a:xfrm>
        <a:prstGeom prst="ellipse">
          <a:avLst/>
        </a:prstGeom>
        <a:blipFill rotWithShape="0">
          <a:blip xmlns:r="http://schemas.openxmlformats.org/officeDocument/2006/relationships" r:embed="rId1"/>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F052AE-B93E-4BF6-90BA-DEA22CE5956E}" type="datetimeFigureOut">
              <a:rPr lang="en-US" smtClean="0"/>
              <a:t>05/09/2016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80923B-C8C9-49BB-9060-256A301172B0}" type="slidenum">
              <a:rPr lang="en-US" smtClean="0"/>
              <a:t>‹#›</a:t>
            </a:fld>
            <a:endParaRPr lang="en-US"/>
          </a:p>
        </p:txBody>
      </p:sp>
    </p:spTree>
    <p:extLst>
      <p:ext uri="{BB962C8B-B14F-4D97-AF65-F5344CB8AC3E}">
        <p14:creationId xmlns:p14="http://schemas.microsoft.com/office/powerpoint/2010/main" val="2266472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05/09/2016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4917942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05/09/2016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5789332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05/09/2016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9229574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05/09/2016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5633353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05/09/2016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2745772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05/09/2016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4663968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05/09/2016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8135156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05/09/2016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1814667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05/09/2016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1249424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05/09/2016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9647114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05/09/2016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1642832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05/09/2016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8900947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05/09/2016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306886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05/09/2016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3021092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05/09/2016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8273298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05/09/2016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3871969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05/09/2016</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234947668"/>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 id="2147483776" r:id="rId15"/>
    <p:sldLayoutId id="2147483777" r:id="rId16"/>
  </p:sldLayoutIdLst>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6629399" cy="1295400"/>
          </a:xfrm>
        </p:spPr>
        <p:txBody>
          <a:bodyPr/>
          <a:lstStyle/>
          <a:p>
            <a:pPr algn="ctr"/>
            <a:r>
              <a:rPr lang="en-US" sz="3800" dirty="0" smtClean="0">
                <a:solidFill>
                  <a:schemeClr val="tx1"/>
                </a:solidFill>
                <a:latin typeface="Calibri" panose="020F0502020204030204" pitchFamily="34" charset="0"/>
              </a:rPr>
              <a:t>ĐIỀU DƯỠNG HỒI SỨC CẤP CỨU</a:t>
            </a:r>
            <a:r>
              <a:rPr lang="en-US" sz="4000" dirty="0" smtClean="0">
                <a:solidFill>
                  <a:schemeClr val="tx1"/>
                </a:solidFill>
                <a:latin typeface="Calibri" panose="020F0502020204030204" pitchFamily="34" charset="0"/>
              </a:rPr>
              <a:t/>
            </a:r>
            <a:br>
              <a:rPr lang="en-US" sz="4000" dirty="0" smtClean="0">
                <a:solidFill>
                  <a:schemeClr val="tx1"/>
                </a:solidFill>
                <a:latin typeface="Calibri" panose="020F0502020204030204" pitchFamily="34" charset="0"/>
              </a:rPr>
            </a:br>
            <a:r>
              <a:rPr lang="en-US" sz="2400" dirty="0" smtClean="0">
                <a:solidFill>
                  <a:schemeClr val="tx1"/>
                </a:solidFill>
                <a:latin typeface="Calibri" panose="020F0502020204030204" pitchFamily="34" charset="0"/>
              </a:rPr>
              <a:t>Đại học Duy Tân</a:t>
            </a:r>
            <a:br>
              <a:rPr lang="en-US" sz="2400" dirty="0" smtClean="0">
                <a:solidFill>
                  <a:schemeClr val="tx1"/>
                </a:solidFill>
                <a:latin typeface="Calibri" panose="020F0502020204030204" pitchFamily="34" charset="0"/>
              </a:rPr>
            </a:br>
            <a:r>
              <a:rPr lang="en-US" sz="2400" dirty="0" smtClean="0">
                <a:solidFill>
                  <a:schemeClr val="tx1"/>
                </a:solidFill>
                <a:latin typeface="Calibri" panose="020F0502020204030204" pitchFamily="34" charset="0"/>
              </a:rPr>
              <a:t>Khoa điều dưỡng</a:t>
            </a:r>
            <a:endParaRPr lang="en-US" sz="2400" dirty="0">
              <a:solidFill>
                <a:schemeClr val="tx1"/>
              </a:solidFill>
              <a:latin typeface="Calibri" panose="020F0502020204030204" pitchFamily="34" charset="0"/>
            </a:endParaRPr>
          </a:p>
        </p:txBody>
      </p:sp>
      <p:sp>
        <p:nvSpPr>
          <p:cNvPr id="3" name="Subtitle 2"/>
          <p:cNvSpPr>
            <a:spLocks noGrp="1"/>
          </p:cNvSpPr>
          <p:nvPr>
            <p:ph type="subTitle" idx="1"/>
          </p:nvPr>
        </p:nvSpPr>
        <p:spPr>
          <a:xfrm>
            <a:off x="76198" y="3200400"/>
            <a:ext cx="8610602" cy="1477899"/>
          </a:xfrm>
        </p:spPr>
        <p:txBody>
          <a:bodyPr>
            <a:normAutofit fontScale="92500"/>
          </a:bodyPr>
          <a:lstStyle/>
          <a:p>
            <a:pPr algn="ctr"/>
            <a:r>
              <a:rPr lang="en-US" sz="3700" b="1" dirty="0" smtClean="0">
                <a:solidFill>
                  <a:schemeClr val="tx1"/>
                </a:solidFill>
                <a:latin typeface="Arial" panose="020B0604020202020204" pitchFamily="34" charset="0"/>
                <a:cs typeface="Arial" panose="020B0604020202020204" pitchFamily="34" charset="0"/>
              </a:rPr>
              <a:t>CHĂM SÓC BỆNH NHÂN PHÙ PHỔI CẤP</a:t>
            </a:r>
          </a:p>
          <a:p>
            <a:r>
              <a:rPr lang="en-US" sz="2400" b="1" dirty="0" smtClean="0">
                <a:solidFill>
                  <a:schemeClr val="tx1"/>
                </a:solidFill>
                <a:latin typeface="Calibri" panose="020F0502020204030204" pitchFamily="34" charset="0"/>
              </a:rPr>
              <a:t>GVHD: Nguyễn Phúc Học</a:t>
            </a:r>
            <a:endParaRPr lang="en-US" sz="2400" b="1" dirty="0">
              <a:solidFill>
                <a:schemeClr val="tx1"/>
              </a:solidFill>
              <a:latin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8" y="1447800"/>
            <a:ext cx="7543801" cy="4593563"/>
          </a:xfrm>
        </p:spPr>
        <p:txBody>
          <a:bodyPr>
            <a:normAutofit/>
          </a:bodyPr>
          <a:lstStyle/>
          <a:p>
            <a:pPr marL="0" indent="0">
              <a:buNone/>
            </a:pPr>
            <a:r>
              <a:rPr lang="en-US" sz="2500" b="1" i="1" dirty="0" smtClean="0">
                <a:solidFill>
                  <a:schemeClr val="tx1"/>
                </a:solidFill>
                <a:latin typeface="Arial" panose="020B0604020202020204" pitchFamily="34" charset="0"/>
                <a:cs typeface="Arial" panose="020B0604020202020204" pitchFamily="34" charset="0"/>
              </a:rPr>
              <a:t>3. Lập kế </a:t>
            </a:r>
            <a:r>
              <a:rPr lang="en-US" sz="2500" b="1" i="1" dirty="0" smtClean="0">
                <a:solidFill>
                  <a:schemeClr val="tx1"/>
                </a:solidFill>
                <a:latin typeface="Arial" panose="020B0604020202020204" pitchFamily="34" charset="0"/>
                <a:cs typeface="Arial" panose="020B0604020202020204" pitchFamily="34" charset="0"/>
              </a:rPr>
              <a:t>hoạch </a:t>
            </a:r>
            <a:r>
              <a:rPr lang="en-US" sz="2500" b="1" i="1" dirty="0" smtClean="0">
                <a:solidFill>
                  <a:schemeClr val="tx1"/>
                </a:solidFill>
                <a:latin typeface="Arial" panose="020B0604020202020204" pitchFamily="34" charset="0"/>
                <a:cs typeface="Arial" panose="020B0604020202020204" pitchFamily="34" charset="0"/>
              </a:rPr>
              <a:t>chăm </a:t>
            </a:r>
            <a:r>
              <a:rPr lang="en-US" sz="2500" b="1" i="1" dirty="0" smtClean="0">
                <a:solidFill>
                  <a:schemeClr val="tx1"/>
                </a:solidFill>
                <a:latin typeface="Arial" panose="020B0604020202020204" pitchFamily="34" charset="0"/>
                <a:cs typeface="Arial" panose="020B0604020202020204" pitchFamily="34" charset="0"/>
              </a:rPr>
              <a:t>sóc</a:t>
            </a:r>
          </a:p>
          <a:p>
            <a:pPr>
              <a:buFont typeface="Arial" panose="020B0604020202020204" pitchFamily="34" charset="0"/>
              <a:buChar char="•"/>
            </a:pPr>
            <a:r>
              <a:rPr lang="en-US" sz="2500" dirty="0" smtClean="0">
                <a:solidFill>
                  <a:schemeClr val="tx1"/>
                </a:solidFill>
                <a:latin typeface="Arial" panose="020B0604020202020204" pitchFamily="34" charset="0"/>
                <a:cs typeface="Arial" panose="020B0604020202020204" pitchFamily="34" charset="0"/>
              </a:rPr>
              <a:t>Chống ngạt thở</a:t>
            </a:r>
          </a:p>
          <a:p>
            <a:pPr>
              <a:buFont typeface="Arial" panose="020B0604020202020204" pitchFamily="34" charset="0"/>
              <a:buChar char="•"/>
            </a:pPr>
            <a:r>
              <a:rPr lang="en-US" sz="2500" dirty="0" smtClean="0">
                <a:solidFill>
                  <a:schemeClr val="tx1"/>
                </a:solidFill>
                <a:latin typeface="Arial" panose="020B0604020202020204" pitchFamily="34" charset="0"/>
                <a:cs typeface="Arial" panose="020B0604020202020204" pitchFamily="34" charset="0"/>
              </a:rPr>
              <a:t>Giảm kích thích và lo lắng cho người bệnh</a:t>
            </a:r>
          </a:p>
          <a:p>
            <a:pPr>
              <a:buFont typeface="Arial" panose="020B0604020202020204" pitchFamily="34" charset="0"/>
              <a:buChar char="•"/>
            </a:pPr>
            <a:r>
              <a:rPr lang="en-US" sz="2500" dirty="0" smtClean="0">
                <a:solidFill>
                  <a:schemeClr val="tx1"/>
                </a:solidFill>
                <a:latin typeface="Arial" panose="020B0604020202020204" pitchFamily="34" charset="0"/>
                <a:cs typeface="Arial" panose="020B0604020202020204" pitchFamily="34" charset="0"/>
              </a:rPr>
              <a:t>Theo dõi dấu hiệu sinh tồn, tình trạng hô hấp, lượng nước tiểu và các biến chứng</a:t>
            </a:r>
          </a:p>
          <a:p>
            <a:pPr>
              <a:buFont typeface="Arial" panose="020B0604020202020204" pitchFamily="34" charset="0"/>
              <a:buChar char="•"/>
            </a:pPr>
            <a:r>
              <a:rPr lang="en-US" sz="2500" dirty="0" smtClean="0">
                <a:solidFill>
                  <a:schemeClr val="tx1"/>
                </a:solidFill>
                <a:latin typeface="Arial" panose="020B0604020202020204" pitchFamily="34" charset="0"/>
                <a:cs typeface="Arial" panose="020B0604020202020204" pitchFamily="34" charset="0"/>
              </a:rPr>
              <a:t>Thực hiện y lệnh của bác sĩ về dùng thuốc và các xét nghiệm</a:t>
            </a:r>
          </a:p>
          <a:p>
            <a:pPr>
              <a:buFont typeface="Arial" panose="020B0604020202020204" pitchFamily="34" charset="0"/>
              <a:buChar char="•"/>
            </a:pPr>
            <a:r>
              <a:rPr lang="en-US" sz="2500" dirty="0" smtClean="0">
                <a:solidFill>
                  <a:schemeClr val="tx1"/>
                </a:solidFill>
                <a:latin typeface="Arial" panose="020B0604020202020204" pitchFamily="34" charset="0"/>
                <a:cs typeface="Arial" panose="020B0604020202020204" pitchFamily="34" charset="0"/>
              </a:rPr>
              <a:t>...</a:t>
            </a:r>
            <a:endParaRPr lang="en-US" sz="2500" dirty="0" smtClean="0">
              <a:solidFill>
                <a:schemeClr val="tx1"/>
              </a:solidFill>
              <a:latin typeface="Arial" panose="020B0604020202020204" pitchFamily="34" charset="0"/>
              <a:cs typeface="Arial" panose="020B0604020202020204" pitchFamily="34" charset="0"/>
            </a:endParaRPr>
          </a:p>
        </p:txBody>
      </p:sp>
      <p:sp>
        <p:nvSpPr>
          <p:cNvPr id="4" name="Title 1"/>
          <p:cNvSpPr>
            <a:spLocks noGrp="1"/>
          </p:cNvSpPr>
          <p:nvPr>
            <p:ph type="title"/>
          </p:nvPr>
        </p:nvSpPr>
        <p:spPr>
          <a:xfrm>
            <a:off x="609599" y="533400"/>
            <a:ext cx="7543801" cy="914400"/>
          </a:xfrm>
        </p:spPr>
        <p:txBody>
          <a:bodyPr>
            <a:normAutofit/>
          </a:bodyPr>
          <a:lstStyle/>
          <a:p>
            <a:r>
              <a:rPr lang="en-US" sz="4000" b="1" dirty="0" smtClean="0">
                <a:solidFill>
                  <a:schemeClr val="tx1"/>
                </a:solidFill>
                <a:latin typeface="Arial" panose="020B0604020202020204" pitchFamily="34" charset="0"/>
                <a:cs typeface="Arial" panose="020B0604020202020204" pitchFamily="34" charset="0"/>
              </a:rPr>
              <a:t>QUY TRÌNH ĐIỀU DƯỠNG</a:t>
            </a:r>
            <a:endParaRPr lang="en-US" sz="40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289716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609598" y="1447800"/>
            <a:ext cx="7696201" cy="4191000"/>
          </a:xfrm>
        </p:spPr>
        <p:txBody>
          <a:bodyPr>
            <a:normAutofit lnSpcReduction="10000"/>
          </a:bodyPr>
          <a:lstStyle/>
          <a:p>
            <a:pPr marL="0" indent="0">
              <a:buNone/>
            </a:pPr>
            <a:r>
              <a:rPr lang="en-US" sz="2500" b="1" i="1" dirty="0" smtClean="0">
                <a:solidFill>
                  <a:schemeClr val="tx1"/>
                </a:solidFill>
                <a:latin typeface="Arial" panose="020B0604020202020204" pitchFamily="34" charset="0"/>
                <a:cs typeface="Arial" panose="020B0604020202020204" pitchFamily="34" charset="0"/>
              </a:rPr>
              <a:t>4. Thực hiện kế hoạch chăm sóc</a:t>
            </a:r>
          </a:p>
          <a:p>
            <a:pPr>
              <a:buFont typeface="Arial" panose="020B0604020202020204" pitchFamily="34" charset="0"/>
              <a:buChar char="•"/>
            </a:pPr>
            <a:r>
              <a:rPr lang="en-US" sz="2500" dirty="0" smtClean="0">
                <a:solidFill>
                  <a:schemeClr val="tx1"/>
                </a:solidFill>
                <a:latin typeface="Arial" panose="020B0604020202020204" pitchFamily="34" charset="0"/>
                <a:cs typeface="Arial" panose="020B0604020202020204" pitchFamily="34" charset="0"/>
              </a:rPr>
              <a:t>Trấn án và động viên bệnh nhân</a:t>
            </a:r>
          </a:p>
          <a:p>
            <a:pPr>
              <a:buFont typeface="Arial" panose="020B0604020202020204" pitchFamily="34" charset="0"/>
              <a:buChar char="•"/>
            </a:pPr>
            <a:r>
              <a:rPr lang="en-US" sz="2500" dirty="0" smtClean="0">
                <a:solidFill>
                  <a:schemeClr val="tx1"/>
                </a:solidFill>
                <a:latin typeface="Arial" panose="020B0604020202020204" pitchFamily="34" charset="0"/>
                <a:cs typeface="Arial" panose="020B0604020202020204" pitchFamily="34" charset="0"/>
              </a:rPr>
              <a:t>Để người bệnh nằm ngửa đầu cao hay ngồi, hai chân buông thấp so với thân</a:t>
            </a:r>
          </a:p>
          <a:p>
            <a:pPr>
              <a:buFont typeface="Arial" panose="020B0604020202020204" pitchFamily="34" charset="0"/>
              <a:buChar char="•"/>
            </a:pPr>
            <a:r>
              <a:rPr lang="en-US" sz="2500" dirty="0" smtClean="0">
                <a:solidFill>
                  <a:schemeClr val="tx1"/>
                </a:solidFill>
                <a:latin typeface="Arial" panose="020B0604020202020204" pitchFamily="34" charset="0"/>
                <a:cs typeface="Arial" panose="020B0604020202020204" pitchFamily="34" charset="0"/>
              </a:rPr>
              <a:t>Cho thở oxy qua mặt nạ, băng ép lần lượt các gốc chi</a:t>
            </a:r>
          </a:p>
          <a:p>
            <a:pPr>
              <a:buFont typeface="Arial" panose="020B0604020202020204" pitchFamily="34" charset="0"/>
              <a:buChar char="•"/>
            </a:pPr>
            <a:r>
              <a:rPr lang="en-US" sz="2500" dirty="0" smtClean="0">
                <a:solidFill>
                  <a:schemeClr val="tx1"/>
                </a:solidFill>
                <a:latin typeface="Arial" panose="020B0604020202020204" pitchFamily="34" charset="0"/>
                <a:cs typeface="Arial" panose="020B0604020202020204" pitchFamily="34" charset="0"/>
              </a:rPr>
              <a:t>Hạn chế vận động trong giai đoạn cấp</a:t>
            </a:r>
          </a:p>
          <a:p>
            <a:pPr>
              <a:buFont typeface="Arial" panose="020B0604020202020204" pitchFamily="34" charset="0"/>
              <a:buChar char="•"/>
            </a:pPr>
            <a:r>
              <a:rPr lang="en-US" sz="2500" dirty="0" smtClean="0">
                <a:solidFill>
                  <a:schemeClr val="tx1"/>
                </a:solidFill>
                <a:latin typeface="Arial" panose="020B0604020202020204" pitchFamily="34" charset="0"/>
                <a:cs typeface="Arial" panose="020B0604020202020204" pitchFamily="34" charset="0"/>
              </a:rPr>
              <a:t>Xét nghiệm cận lâm sàng</a:t>
            </a:r>
          </a:p>
          <a:p>
            <a:pPr>
              <a:buFont typeface="Arial" panose="020B0604020202020204" pitchFamily="34" charset="0"/>
              <a:buChar char="•"/>
            </a:pPr>
            <a:r>
              <a:rPr lang="en-US" sz="2500" dirty="0" smtClean="0">
                <a:solidFill>
                  <a:schemeClr val="tx1"/>
                </a:solidFill>
                <a:latin typeface="Arial" panose="020B0604020202020204" pitchFamily="34" charset="0"/>
                <a:cs typeface="Arial" panose="020B0604020202020204" pitchFamily="34" charset="0"/>
              </a:rPr>
              <a:t>Phòng bệnh và giáo dục sức khỏe</a:t>
            </a:r>
            <a:endParaRPr lang="en-US" sz="2500" dirty="0" smtClean="0">
              <a:solidFill>
                <a:schemeClr val="tx1"/>
              </a:solidFill>
              <a:latin typeface="Arial" panose="020B0604020202020204" pitchFamily="34" charset="0"/>
              <a:cs typeface="Arial" panose="020B0604020202020204" pitchFamily="34" charset="0"/>
            </a:endParaRPr>
          </a:p>
        </p:txBody>
      </p:sp>
      <p:sp>
        <p:nvSpPr>
          <p:cNvPr id="3" name="Title 1"/>
          <p:cNvSpPr>
            <a:spLocks noGrp="1"/>
          </p:cNvSpPr>
          <p:nvPr>
            <p:ph type="title"/>
          </p:nvPr>
        </p:nvSpPr>
        <p:spPr>
          <a:xfrm>
            <a:off x="609599" y="533400"/>
            <a:ext cx="7543801" cy="914400"/>
          </a:xfrm>
        </p:spPr>
        <p:txBody>
          <a:bodyPr>
            <a:normAutofit/>
          </a:bodyPr>
          <a:lstStyle/>
          <a:p>
            <a:r>
              <a:rPr lang="en-US" sz="4000" b="1" dirty="0" smtClean="0">
                <a:solidFill>
                  <a:schemeClr val="tx1"/>
                </a:solidFill>
                <a:latin typeface="Arial" panose="020B0604020202020204" pitchFamily="34" charset="0"/>
                <a:cs typeface="Arial" panose="020B0604020202020204" pitchFamily="34" charset="0"/>
              </a:rPr>
              <a:t>QUY TRÌNH ĐIỀU DƯỠNG</a:t>
            </a:r>
            <a:endParaRPr lang="en-US" sz="4000" b="1" dirty="0">
              <a:solidFill>
                <a:schemeClr val="tx1"/>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8" y="1435100"/>
            <a:ext cx="7696201" cy="3880773"/>
          </a:xfrm>
        </p:spPr>
        <p:txBody>
          <a:bodyPr>
            <a:normAutofit/>
          </a:bodyPr>
          <a:lstStyle/>
          <a:p>
            <a:pPr marL="0" indent="0">
              <a:buNone/>
            </a:pPr>
            <a:r>
              <a:rPr lang="en-US" sz="2500" b="1" i="1" dirty="0" smtClean="0">
                <a:solidFill>
                  <a:schemeClr val="tx1"/>
                </a:solidFill>
                <a:latin typeface="Arial" panose="020B0604020202020204" pitchFamily="34" charset="0"/>
                <a:cs typeface="Arial" panose="020B0604020202020204" pitchFamily="34" charset="0"/>
              </a:rPr>
              <a:t>5. </a:t>
            </a:r>
            <a:r>
              <a:rPr lang="en-US" sz="2500" b="1" i="1" dirty="0" smtClean="0">
                <a:solidFill>
                  <a:schemeClr val="tx1"/>
                </a:solidFill>
                <a:latin typeface="Arial" panose="020B0604020202020204" pitchFamily="34" charset="0"/>
                <a:cs typeface="Arial" panose="020B0604020202020204" pitchFamily="34" charset="0"/>
              </a:rPr>
              <a:t>Đánh giá</a:t>
            </a:r>
          </a:p>
          <a:p>
            <a:pPr>
              <a:buFont typeface="Arial" panose="020B0604020202020204" pitchFamily="34" charset="0"/>
              <a:buChar char="•"/>
            </a:pPr>
            <a:r>
              <a:rPr lang="en-US" sz="2500" dirty="0" smtClean="0">
                <a:solidFill>
                  <a:schemeClr val="tx1"/>
                </a:solidFill>
                <a:latin typeface="Arial" panose="020B0604020202020204" pitchFamily="34" charset="0"/>
                <a:cs typeface="Arial" panose="020B0604020202020204" pitchFamily="34" charset="0"/>
              </a:rPr>
              <a:t>Tình trạng lâm sàng của người bệnh được cải thiện và kiểm soát</a:t>
            </a:r>
          </a:p>
          <a:p>
            <a:pPr>
              <a:buFont typeface="Arial" panose="020B0604020202020204" pitchFamily="34" charset="0"/>
              <a:buChar char="•"/>
            </a:pPr>
            <a:r>
              <a:rPr lang="en-US" sz="2500" dirty="0" smtClean="0">
                <a:solidFill>
                  <a:schemeClr val="tx1"/>
                </a:solidFill>
                <a:latin typeface="Arial" panose="020B0604020202020204" pitchFamily="34" charset="0"/>
                <a:cs typeface="Arial" panose="020B0604020202020204" pitchFamily="34" charset="0"/>
              </a:rPr>
              <a:t>Người bệnh được theo dõi chặt chẽ không để xảy ra các biến chứng</a:t>
            </a:r>
          </a:p>
          <a:p>
            <a:pPr>
              <a:buFont typeface="Arial" panose="020B0604020202020204" pitchFamily="34" charset="0"/>
              <a:buChar char="•"/>
            </a:pPr>
            <a:r>
              <a:rPr lang="en-US" sz="2500" dirty="0" smtClean="0">
                <a:solidFill>
                  <a:schemeClr val="tx1"/>
                </a:solidFill>
                <a:latin typeface="Arial" panose="020B0604020202020204" pitchFamily="34" charset="0"/>
                <a:cs typeface="Arial" panose="020B0604020202020204" pitchFamily="34" charset="0"/>
              </a:rPr>
              <a:t>Người bệnh và gia đình yên tâm hợp tác điều trị</a:t>
            </a:r>
            <a:endParaRPr lang="en-US" sz="2500" dirty="0" smtClean="0">
              <a:solidFill>
                <a:schemeClr val="tx1"/>
              </a:solidFill>
              <a:latin typeface="Arial" panose="020B0604020202020204" pitchFamily="34" charset="0"/>
              <a:cs typeface="Arial" panose="020B0604020202020204" pitchFamily="34" charset="0"/>
            </a:endParaRPr>
          </a:p>
        </p:txBody>
      </p:sp>
      <p:sp>
        <p:nvSpPr>
          <p:cNvPr id="4" name="Title 1"/>
          <p:cNvSpPr>
            <a:spLocks noGrp="1"/>
          </p:cNvSpPr>
          <p:nvPr>
            <p:ph type="title"/>
          </p:nvPr>
        </p:nvSpPr>
        <p:spPr>
          <a:xfrm>
            <a:off x="609599" y="533400"/>
            <a:ext cx="7543801" cy="914400"/>
          </a:xfrm>
        </p:spPr>
        <p:txBody>
          <a:bodyPr>
            <a:normAutofit/>
          </a:bodyPr>
          <a:lstStyle/>
          <a:p>
            <a:r>
              <a:rPr lang="en-US" sz="4000" b="1" dirty="0" smtClean="0">
                <a:solidFill>
                  <a:schemeClr val="tx1"/>
                </a:solidFill>
                <a:latin typeface="Arial" panose="020B0604020202020204" pitchFamily="34" charset="0"/>
                <a:cs typeface="Arial" panose="020B0604020202020204" pitchFamily="34" charset="0"/>
              </a:rPr>
              <a:t>QUY TRÌNH ĐIỀU DƯỠNG</a:t>
            </a:r>
            <a:endParaRPr lang="en-US" sz="4000" b="1" dirty="0">
              <a:solidFill>
                <a:schemeClr val="tx1"/>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8000" r="-8000"/>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b="1" i="1" dirty="0">
                <a:solidFill>
                  <a:schemeClr val="tx1"/>
                </a:solidFill>
                <a:latin typeface="Arial" panose="020B0604020202020204" pitchFamily="34" charset="0"/>
                <a:cs typeface="Arial" panose="020B0604020202020204" pitchFamily="34" charset="0"/>
              </a:rPr>
              <a:t>Lớp </a:t>
            </a:r>
            <a:r>
              <a:rPr lang="en-US" sz="4000" b="1" i="1" dirty="0" smtClean="0">
                <a:solidFill>
                  <a:schemeClr val="tx1"/>
                </a:solidFill>
                <a:latin typeface="Arial" panose="020B0604020202020204" pitchFamily="34" charset="0"/>
                <a:cs typeface="Arial" panose="020B0604020202020204" pitchFamily="34" charset="0"/>
              </a:rPr>
              <a:t>K19YDD2</a:t>
            </a:r>
            <a:endParaRPr lang="en-US" sz="4000" b="1" i="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84198" y="1447800"/>
            <a:ext cx="6373114" cy="5105400"/>
          </a:xfrm>
        </p:spPr>
        <p:txBody>
          <a:bodyPr>
            <a:normAutofit fontScale="62500" lnSpcReduction="20000"/>
          </a:bodyPr>
          <a:lstStyle/>
          <a:p>
            <a:pPr marL="0" indent="0">
              <a:buNone/>
            </a:pPr>
            <a:r>
              <a:rPr lang="en-US" sz="3400" b="1" i="1" dirty="0" smtClean="0">
                <a:solidFill>
                  <a:schemeClr val="tx1"/>
                </a:solidFill>
                <a:latin typeface="Arial" panose="020B0604020202020204" pitchFamily="34" charset="0"/>
                <a:cs typeface="Arial" panose="020B0604020202020204" pitchFamily="34" charset="0"/>
              </a:rPr>
              <a:t>Nhóm </a:t>
            </a:r>
            <a:r>
              <a:rPr lang="en-US" sz="3400" b="1" i="1" dirty="0">
                <a:solidFill>
                  <a:schemeClr val="tx1"/>
                </a:solidFill>
                <a:latin typeface="Arial" panose="020B0604020202020204" pitchFamily="34" charset="0"/>
                <a:cs typeface="Arial" panose="020B0604020202020204" pitchFamily="34" charset="0"/>
              </a:rPr>
              <a:t>7</a:t>
            </a:r>
          </a:p>
          <a:p>
            <a:pPr marL="1371600" lvl="2" indent="-457200">
              <a:buFont typeface="Wingdings" pitchFamily="2" charset="2"/>
              <a:buChar char="Ø"/>
            </a:pPr>
            <a:r>
              <a:rPr lang="en-US" sz="3200" i="1" dirty="0">
                <a:solidFill>
                  <a:schemeClr val="tx1"/>
                </a:solidFill>
                <a:latin typeface="Arial" panose="020B0604020202020204" pitchFamily="34" charset="0"/>
                <a:cs typeface="Arial" panose="020B0604020202020204" pitchFamily="34" charset="0"/>
              </a:rPr>
              <a:t>Trần Thị Hoài</a:t>
            </a:r>
          </a:p>
          <a:p>
            <a:pPr marL="1371600" lvl="2" indent="-457200">
              <a:buFont typeface="Wingdings" pitchFamily="2" charset="2"/>
              <a:buChar char="Ø"/>
            </a:pPr>
            <a:r>
              <a:rPr lang="en-US" sz="3200" i="1" dirty="0">
                <a:solidFill>
                  <a:schemeClr val="tx1"/>
                </a:solidFill>
                <a:latin typeface="Arial" panose="020B0604020202020204" pitchFamily="34" charset="0"/>
                <a:cs typeface="Arial" panose="020B0604020202020204" pitchFamily="34" charset="0"/>
              </a:rPr>
              <a:t>Đoàn Kiều Thu Hằng</a:t>
            </a:r>
          </a:p>
          <a:p>
            <a:pPr marL="1371600" lvl="2" indent="-457200">
              <a:buFont typeface="Wingdings" pitchFamily="2" charset="2"/>
              <a:buChar char="Ø"/>
            </a:pPr>
            <a:r>
              <a:rPr lang="en-US" sz="3200" i="1" dirty="0">
                <a:solidFill>
                  <a:schemeClr val="tx1"/>
                </a:solidFill>
                <a:latin typeface="Arial" panose="020B0604020202020204" pitchFamily="34" charset="0"/>
                <a:cs typeface="Arial" panose="020B0604020202020204" pitchFamily="34" charset="0"/>
              </a:rPr>
              <a:t>Trần Thị Ánh Tuyết</a:t>
            </a:r>
          </a:p>
          <a:p>
            <a:pPr marL="1371600" lvl="2" indent="-457200">
              <a:buFont typeface="Wingdings" pitchFamily="2" charset="2"/>
              <a:buChar char="Ø"/>
            </a:pPr>
            <a:r>
              <a:rPr lang="en-US" sz="3200" i="1" dirty="0">
                <a:solidFill>
                  <a:schemeClr val="tx1"/>
                </a:solidFill>
                <a:latin typeface="Arial" panose="020B0604020202020204" pitchFamily="34" charset="0"/>
                <a:cs typeface="Arial" panose="020B0604020202020204" pitchFamily="34" charset="0"/>
              </a:rPr>
              <a:t>Đỗ Vân </a:t>
            </a:r>
            <a:r>
              <a:rPr lang="en-US" sz="3200" i="1" dirty="0" smtClean="0">
                <a:solidFill>
                  <a:schemeClr val="tx1"/>
                </a:solidFill>
                <a:latin typeface="Arial" panose="020B0604020202020204" pitchFamily="34" charset="0"/>
                <a:cs typeface="Arial" panose="020B0604020202020204" pitchFamily="34" charset="0"/>
              </a:rPr>
              <a:t>Anh</a:t>
            </a:r>
          </a:p>
          <a:p>
            <a:pPr marL="1371600" lvl="2" indent="-457200">
              <a:buFont typeface="Wingdings" pitchFamily="2" charset="2"/>
              <a:buChar char="Ø"/>
            </a:pPr>
            <a:r>
              <a:rPr lang="en-US" sz="3200" i="1" dirty="0">
                <a:solidFill>
                  <a:schemeClr val="tx1"/>
                </a:solidFill>
                <a:latin typeface="Arial" panose="020B0604020202020204" pitchFamily="34" charset="0"/>
                <a:cs typeface="Arial" panose="020B0604020202020204" pitchFamily="34" charset="0"/>
              </a:rPr>
              <a:t>Đinh Nguyễn Anh Bách</a:t>
            </a:r>
          </a:p>
          <a:p>
            <a:pPr marL="1371600" lvl="2" indent="-457200">
              <a:buFont typeface="Wingdings" pitchFamily="2" charset="2"/>
              <a:buChar char="Ø"/>
            </a:pPr>
            <a:r>
              <a:rPr lang="en-US" sz="3200" i="1" dirty="0">
                <a:solidFill>
                  <a:schemeClr val="tx1"/>
                </a:solidFill>
                <a:latin typeface="Arial" panose="020B0604020202020204" pitchFamily="34" charset="0"/>
                <a:cs typeface="Arial" panose="020B0604020202020204" pitchFamily="34" charset="0"/>
              </a:rPr>
              <a:t>Lê Ngọc </a:t>
            </a:r>
            <a:r>
              <a:rPr lang="en-US" sz="3200" i="1" dirty="0" smtClean="0">
                <a:solidFill>
                  <a:schemeClr val="tx1"/>
                </a:solidFill>
                <a:latin typeface="Arial" panose="020B0604020202020204" pitchFamily="34" charset="0"/>
                <a:cs typeface="Arial" panose="020B0604020202020204" pitchFamily="34" charset="0"/>
              </a:rPr>
              <a:t>Tân</a:t>
            </a:r>
            <a:endParaRPr lang="en-US" sz="3200" i="1" dirty="0">
              <a:solidFill>
                <a:schemeClr val="tx1"/>
              </a:solidFill>
              <a:latin typeface="Arial" panose="020B0604020202020204" pitchFamily="34" charset="0"/>
              <a:cs typeface="Arial" panose="020B0604020202020204" pitchFamily="34" charset="0"/>
            </a:endParaRPr>
          </a:p>
          <a:p>
            <a:pPr marL="1371600" lvl="2" indent="-457200">
              <a:buFont typeface="Wingdings" pitchFamily="2" charset="2"/>
              <a:buChar char="Ø"/>
            </a:pPr>
            <a:r>
              <a:rPr lang="en-US" sz="3200" i="1" dirty="0">
                <a:solidFill>
                  <a:schemeClr val="tx1"/>
                </a:solidFill>
                <a:latin typeface="Arial" panose="020B0604020202020204" pitchFamily="34" charset="0"/>
                <a:cs typeface="Arial" panose="020B0604020202020204" pitchFamily="34" charset="0"/>
              </a:rPr>
              <a:t>Mai Thị Mỹ </a:t>
            </a:r>
            <a:r>
              <a:rPr lang="en-US" sz="3200" i="1" dirty="0" smtClean="0">
                <a:solidFill>
                  <a:schemeClr val="tx1"/>
                </a:solidFill>
                <a:latin typeface="Arial" panose="020B0604020202020204" pitchFamily="34" charset="0"/>
                <a:cs typeface="Arial" panose="020B0604020202020204" pitchFamily="34" charset="0"/>
              </a:rPr>
              <a:t>Linh</a:t>
            </a:r>
          </a:p>
          <a:p>
            <a:pPr marL="1371600" lvl="2" indent="-457200">
              <a:buFont typeface="Wingdings" pitchFamily="2" charset="2"/>
              <a:buChar char="Ø"/>
            </a:pPr>
            <a:r>
              <a:rPr lang="en-US" sz="3200" i="1" dirty="0" smtClean="0">
                <a:solidFill>
                  <a:schemeClr val="tx1"/>
                </a:solidFill>
                <a:latin typeface="Arial" panose="020B0604020202020204" pitchFamily="34" charset="0"/>
                <a:cs typeface="Arial" panose="020B0604020202020204" pitchFamily="34" charset="0"/>
              </a:rPr>
              <a:t>Bùi </a:t>
            </a:r>
            <a:r>
              <a:rPr lang="en-US" sz="3200" i="1" dirty="0">
                <a:solidFill>
                  <a:schemeClr val="tx1"/>
                </a:solidFill>
                <a:latin typeface="Arial" panose="020B0604020202020204" pitchFamily="34" charset="0"/>
                <a:cs typeface="Arial" panose="020B0604020202020204" pitchFamily="34" charset="0"/>
              </a:rPr>
              <a:t>Thị Hồng Nhung</a:t>
            </a:r>
          </a:p>
          <a:p>
            <a:pPr marL="1371600" lvl="2" indent="-457200">
              <a:buFont typeface="Wingdings" pitchFamily="2" charset="2"/>
              <a:buChar char="Ø"/>
            </a:pPr>
            <a:r>
              <a:rPr lang="en-US" sz="3200" i="1" dirty="0">
                <a:solidFill>
                  <a:schemeClr val="tx1"/>
                </a:solidFill>
                <a:latin typeface="Arial" panose="020B0604020202020204" pitchFamily="34" charset="0"/>
                <a:cs typeface="Arial" panose="020B0604020202020204" pitchFamily="34" charset="0"/>
              </a:rPr>
              <a:t>Đặng Thị Thu</a:t>
            </a:r>
          </a:p>
          <a:p>
            <a:pPr marL="1371600" lvl="2" indent="-457200">
              <a:buFont typeface="Wingdings" pitchFamily="2" charset="2"/>
              <a:buChar char="Ø"/>
            </a:pPr>
            <a:r>
              <a:rPr lang="en-US" sz="3200" i="1" dirty="0">
                <a:solidFill>
                  <a:schemeClr val="tx1"/>
                </a:solidFill>
                <a:latin typeface="Arial" panose="020B0604020202020204" pitchFamily="34" charset="0"/>
                <a:cs typeface="Arial" panose="020B0604020202020204" pitchFamily="34" charset="0"/>
              </a:rPr>
              <a:t>Huỳnh Thị Thúy Hậu</a:t>
            </a:r>
          </a:p>
          <a:p>
            <a:pPr marL="1371600" lvl="2" indent="-457200">
              <a:buFont typeface="Wingdings" pitchFamily="2" charset="2"/>
              <a:buChar char="Ø"/>
            </a:pPr>
            <a:r>
              <a:rPr lang="en-US" sz="3200" i="1" dirty="0">
                <a:solidFill>
                  <a:schemeClr val="tx1"/>
                </a:solidFill>
                <a:latin typeface="Arial" panose="020B0604020202020204" pitchFamily="34" charset="0"/>
                <a:cs typeface="Arial" panose="020B0604020202020204" pitchFamily="34" charset="0"/>
              </a:rPr>
              <a:t>Nguyễn Thị Diễm My</a:t>
            </a:r>
          </a:p>
          <a:p>
            <a:pPr marL="1371600" lvl="2" indent="-457200">
              <a:buFont typeface="Wingdings" pitchFamily="2" charset="2"/>
              <a:buChar char="Ø"/>
            </a:pPr>
            <a:r>
              <a:rPr lang="en-US" sz="3200" i="1" dirty="0">
                <a:solidFill>
                  <a:schemeClr val="tx1"/>
                </a:solidFill>
                <a:latin typeface="Arial" panose="020B0604020202020204" pitchFamily="34" charset="0"/>
                <a:cs typeface="Arial" panose="020B0604020202020204" pitchFamily="34" charset="0"/>
              </a:rPr>
              <a:t>Nguyễn Huỳnh Thùy </a:t>
            </a:r>
            <a:r>
              <a:rPr lang="en-US" sz="3200" i="1" dirty="0" smtClean="0">
                <a:solidFill>
                  <a:schemeClr val="tx1"/>
                </a:solidFill>
                <a:latin typeface="Arial" panose="020B0604020202020204" pitchFamily="34" charset="0"/>
                <a:cs typeface="Arial" panose="020B0604020202020204" pitchFamily="34" charset="0"/>
              </a:rPr>
              <a:t>Diễm</a:t>
            </a:r>
            <a:endParaRPr lang="en-US" sz="3200" i="1" dirty="0">
              <a:solidFill>
                <a:schemeClr val="tx1"/>
              </a:solidFill>
              <a:latin typeface="Arial" panose="020B0604020202020204" pitchFamily="34" charset="0"/>
              <a:cs typeface="Arial" panose="020B0604020202020204" pitchFamily="34" charset="0"/>
            </a:endParaRPr>
          </a:p>
        </p:txBody>
      </p:sp>
      <p:sp>
        <p:nvSpPr>
          <p:cNvPr id="7" name="Rectangle 6"/>
          <p:cNvSpPr/>
          <p:nvPr/>
        </p:nvSpPr>
        <p:spPr>
          <a:xfrm>
            <a:off x="1371600" y="381000"/>
            <a:ext cx="6781800" cy="6324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4218589249"/>
              </p:ext>
            </p:extLst>
          </p:nvPr>
        </p:nvGraphicFramePr>
        <p:xfrm>
          <a:off x="327912" y="1600200"/>
          <a:ext cx="66294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3"/>
          <p:cNvSpPr txBox="1">
            <a:spLocks/>
          </p:cNvSpPr>
          <p:nvPr/>
        </p:nvSpPr>
        <p:spPr>
          <a:xfrm>
            <a:off x="609599" y="609600"/>
            <a:ext cx="6347713" cy="1320800"/>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b="1" dirty="0" smtClean="0">
                <a:solidFill>
                  <a:schemeClr val="tx1"/>
                </a:solidFill>
                <a:latin typeface="Arial" panose="020B0604020202020204" pitchFamily="34" charset="0"/>
                <a:cs typeface="Arial" panose="020B0604020202020204" pitchFamily="34" charset="0"/>
              </a:rPr>
              <a:t>Nội dung</a:t>
            </a:r>
            <a:endParaRPr lang="en-US" sz="4000"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8534401" cy="914400"/>
          </a:xfrm>
        </p:spPr>
        <p:txBody>
          <a:bodyPr>
            <a:normAutofit/>
          </a:bodyPr>
          <a:lstStyle/>
          <a:p>
            <a:r>
              <a:rPr lang="en-US" sz="4000" b="1" dirty="0">
                <a:solidFill>
                  <a:schemeClr val="tx1"/>
                </a:solidFill>
                <a:latin typeface="Arial" panose="020B0604020202020204" pitchFamily="34" charset="0"/>
                <a:cs typeface="Arial" panose="020B0604020202020204" pitchFamily="34" charset="0"/>
              </a:rPr>
              <a:t>Phù phổi cấp là gì</a:t>
            </a:r>
            <a:r>
              <a:rPr lang="en-US" sz="4000" b="1" dirty="0" smtClean="0">
                <a:solidFill>
                  <a:schemeClr val="tx1"/>
                </a:solidFill>
                <a:latin typeface="Arial" panose="020B0604020202020204" pitchFamily="34" charset="0"/>
                <a:cs typeface="Arial" panose="020B0604020202020204" pitchFamily="34" charset="0"/>
              </a:rPr>
              <a:t>?</a:t>
            </a:r>
            <a:endParaRPr lang="en-US" sz="4000" b="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81000" y="1524000"/>
            <a:ext cx="3048000" cy="4525963"/>
          </a:xfrm>
        </p:spPr>
        <p:txBody>
          <a:bodyPr>
            <a:normAutofit lnSpcReduction="10000"/>
          </a:bodyPr>
          <a:lstStyle/>
          <a:p>
            <a:pPr marL="0" indent="0" algn="just">
              <a:buNone/>
            </a:pPr>
            <a:r>
              <a:rPr lang="en-US" sz="2500" i="1" dirty="0" smtClean="0">
                <a:solidFill>
                  <a:schemeClr val="tx1"/>
                </a:solidFill>
                <a:latin typeface="Arial" panose="020B0604020202020204" pitchFamily="34" charset="0"/>
                <a:cs typeface="Arial" panose="020B0604020202020204" pitchFamily="34" charset="0"/>
              </a:rPr>
              <a:t>Một tình trạng suy hô hấp nặng, do sự tràn thanh dịch từ các mao mạch phổi vào trong phế nang làm ngăn cản sự trao đổi khí. Các phế nang trở nên đầy dịch, nên bệnh nhân khó thở, ho khạc ra dịch bọt màu hồng.</a:t>
            </a:r>
            <a:endParaRPr lang="en-US" sz="2500" i="1" dirty="0" smtClean="0">
              <a:solidFill>
                <a:schemeClr val="tx1"/>
              </a:solidFill>
              <a:latin typeface="Arial" panose="020B0604020202020204" pitchFamily="34" charset="0"/>
              <a:cs typeface="Arial" panose="020B0604020202020204" pitchFamily="34" charset="0"/>
            </a:endParaRPr>
          </a:p>
        </p:txBody>
      </p:sp>
      <p:pic>
        <p:nvPicPr>
          <p:cNvPr id="4" name="Picture 3" descr="phu-phoi-cap.gif"/>
          <p:cNvPicPr>
            <a:picLocks noChangeAspect="1"/>
          </p:cNvPicPr>
          <p:nvPr/>
        </p:nvPicPr>
        <p:blipFill>
          <a:blip r:embed="rId2"/>
          <a:stretch>
            <a:fillRect/>
          </a:stretch>
        </p:blipFill>
        <p:spPr>
          <a:xfrm>
            <a:off x="3454400" y="1523999"/>
            <a:ext cx="5232400" cy="4525963"/>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8534401" cy="762000"/>
          </a:xfrm>
        </p:spPr>
        <p:txBody>
          <a:bodyPr>
            <a:normAutofit/>
          </a:bodyPr>
          <a:lstStyle/>
          <a:p>
            <a:r>
              <a:rPr lang="en-US" sz="4000" b="1" dirty="0" smtClean="0">
                <a:solidFill>
                  <a:schemeClr val="tx1"/>
                </a:solidFill>
                <a:latin typeface="Arial" panose="020B0604020202020204" pitchFamily="34" charset="0"/>
                <a:cs typeface="Arial" panose="020B0604020202020204" pitchFamily="34" charset="0"/>
              </a:rPr>
              <a:t>Nguyên nhân</a:t>
            </a:r>
            <a:endParaRPr lang="en-US" sz="4000" b="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371600"/>
            <a:ext cx="7848601" cy="3880773"/>
          </a:xfrm>
        </p:spPr>
        <p:txBody>
          <a:bodyPr>
            <a:noAutofit/>
          </a:bodyPr>
          <a:lstStyle/>
          <a:p>
            <a:pPr marL="0" indent="0" fontAlgn="base">
              <a:buNone/>
            </a:pPr>
            <a:r>
              <a:rPr lang="en-US" sz="2500" i="1" dirty="0">
                <a:solidFill>
                  <a:schemeClr val="tx1"/>
                </a:solidFill>
                <a:latin typeface="Arial" panose="020B0604020202020204" pitchFamily="34" charset="0"/>
                <a:cs typeface="Arial" panose="020B0604020202020204" pitchFamily="34" charset="0"/>
              </a:rPr>
              <a:t>Thường gặp là các bệnh tim mạch và bệnh thận</a:t>
            </a:r>
          </a:p>
          <a:p>
            <a:pPr fontAlgn="base">
              <a:buFont typeface="Arial" panose="020B0604020202020204" pitchFamily="34" charset="0"/>
              <a:buChar char="•"/>
            </a:pPr>
            <a:r>
              <a:rPr lang="en-US" sz="2500" dirty="0" smtClean="0">
                <a:solidFill>
                  <a:schemeClr val="tx1"/>
                </a:solidFill>
                <a:latin typeface="Arial" panose="020B0604020202020204" pitchFamily="34" charset="0"/>
                <a:cs typeface="Arial" panose="020B0604020202020204" pitchFamily="34" charset="0"/>
              </a:rPr>
              <a:t>Bệnh </a:t>
            </a:r>
            <a:r>
              <a:rPr lang="en-US" sz="2500" dirty="0">
                <a:solidFill>
                  <a:schemeClr val="tx1"/>
                </a:solidFill>
                <a:latin typeface="Arial" panose="020B0604020202020204" pitchFamily="34" charset="0"/>
                <a:cs typeface="Arial" panose="020B0604020202020204" pitchFamily="34" charset="0"/>
              </a:rPr>
              <a:t>tim mạch: nhồi máu cơ tim, hẹp van hai </a:t>
            </a:r>
            <a:r>
              <a:rPr lang="en-US" sz="2500" dirty="0" smtClean="0">
                <a:solidFill>
                  <a:schemeClr val="tx1"/>
                </a:solidFill>
                <a:latin typeface="Arial" panose="020B0604020202020204" pitchFamily="34" charset="0"/>
                <a:cs typeface="Arial" panose="020B0604020202020204" pitchFamily="34" charset="0"/>
              </a:rPr>
              <a:t>lá, viêm </a:t>
            </a:r>
            <a:r>
              <a:rPr lang="en-US" sz="2500" dirty="0">
                <a:solidFill>
                  <a:schemeClr val="tx1"/>
                </a:solidFill>
                <a:latin typeface="Arial" panose="020B0604020202020204" pitchFamily="34" charset="0"/>
                <a:cs typeface="Arial" panose="020B0604020202020204" pitchFamily="34" charset="0"/>
              </a:rPr>
              <a:t>cơ tim, tăng huyết áp</a:t>
            </a:r>
          </a:p>
          <a:p>
            <a:pPr fontAlgn="base">
              <a:buFont typeface="Arial" panose="020B0604020202020204" pitchFamily="34" charset="0"/>
              <a:buChar char="•"/>
            </a:pPr>
            <a:r>
              <a:rPr lang="en-US" sz="2500" dirty="0" smtClean="0">
                <a:solidFill>
                  <a:schemeClr val="tx1"/>
                </a:solidFill>
                <a:latin typeface="Arial" panose="020B0604020202020204" pitchFamily="34" charset="0"/>
                <a:cs typeface="Arial" panose="020B0604020202020204" pitchFamily="34" charset="0"/>
              </a:rPr>
              <a:t>Suy </a:t>
            </a:r>
            <a:r>
              <a:rPr lang="en-US" sz="2500" dirty="0">
                <a:solidFill>
                  <a:schemeClr val="tx1"/>
                </a:solidFill>
                <a:latin typeface="Arial" panose="020B0604020202020204" pitchFamily="34" charset="0"/>
                <a:cs typeface="Arial" panose="020B0604020202020204" pitchFamily="34" charset="0"/>
              </a:rPr>
              <a:t>thận cấp, suy thận mạn</a:t>
            </a:r>
          </a:p>
          <a:p>
            <a:pPr marL="0" indent="0" fontAlgn="base">
              <a:buNone/>
            </a:pPr>
            <a:r>
              <a:rPr lang="en-US" sz="2500" i="1" dirty="0" smtClean="0">
                <a:solidFill>
                  <a:schemeClr val="tx1"/>
                </a:solidFill>
                <a:latin typeface="Arial" panose="020B0604020202020204" pitchFamily="34" charset="0"/>
                <a:cs typeface="Arial" panose="020B0604020202020204" pitchFamily="34" charset="0"/>
              </a:rPr>
              <a:t>Nguyên </a:t>
            </a:r>
            <a:r>
              <a:rPr lang="en-US" sz="2500" i="1" dirty="0">
                <a:solidFill>
                  <a:schemeClr val="tx1"/>
                </a:solidFill>
                <a:latin typeface="Arial" panose="020B0604020202020204" pitchFamily="34" charset="0"/>
                <a:cs typeface="Arial" panose="020B0604020202020204" pitchFamily="34" charset="0"/>
              </a:rPr>
              <a:t>nhân </a:t>
            </a:r>
            <a:r>
              <a:rPr lang="en-US" sz="2500" i="1" dirty="0" smtClean="0">
                <a:solidFill>
                  <a:schemeClr val="tx1"/>
                </a:solidFill>
                <a:latin typeface="Arial" panose="020B0604020202020204" pitchFamily="34" charset="0"/>
                <a:cs typeface="Arial" panose="020B0604020202020204" pitchFamily="34" charset="0"/>
              </a:rPr>
              <a:t>khác</a:t>
            </a:r>
            <a:endParaRPr lang="en-US" sz="2500" i="1" dirty="0">
              <a:solidFill>
                <a:schemeClr val="tx1"/>
              </a:solidFill>
              <a:latin typeface="Arial" panose="020B0604020202020204" pitchFamily="34" charset="0"/>
              <a:cs typeface="Arial" panose="020B0604020202020204" pitchFamily="34" charset="0"/>
            </a:endParaRPr>
          </a:p>
          <a:p>
            <a:pPr fontAlgn="base">
              <a:buFont typeface="Arial" panose="020B0604020202020204" pitchFamily="34" charset="0"/>
              <a:buChar char="•"/>
            </a:pPr>
            <a:r>
              <a:rPr lang="en-US" sz="2500" dirty="0" smtClean="0">
                <a:solidFill>
                  <a:schemeClr val="tx1"/>
                </a:solidFill>
                <a:latin typeface="Arial" panose="020B0604020202020204" pitchFamily="34" charset="0"/>
                <a:cs typeface="Arial" panose="020B0604020202020204" pitchFamily="34" charset="0"/>
              </a:rPr>
              <a:t>Ngộ </a:t>
            </a:r>
            <a:r>
              <a:rPr lang="en-US" sz="2500" dirty="0">
                <a:solidFill>
                  <a:schemeClr val="tx1"/>
                </a:solidFill>
                <a:latin typeface="Arial" panose="020B0604020202020204" pitchFamily="34" charset="0"/>
                <a:cs typeface="Arial" panose="020B0604020202020204" pitchFamily="34" charset="0"/>
              </a:rPr>
              <a:t>độc: monoxit cacbon, photpho hữu cơ</a:t>
            </a:r>
          </a:p>
          <a:p>
            <a:pPr fontAlgn="base">
              <a:buFont typeface="Arial" panose="020B0604020202020204" pitchFamily="34" charset="0"/>
              <a:buChar char="•"/>
            </a:pPr>
            <a:r>
              <a:rPr lang="en-US" sz="2500" dirty="0" smtClean="0">
                <a:solidFill>
                  <a:schemeClr val="tx1"/>
                </a:solidFill>
                <a:latin typeface="Arial" panose="020B0604020202020204" pitchFamily="34" charset="0"/>
                <a:cs typeface="Arial" panose="020B0604020202020204" pitchFamily="34" charset="0"/>
              </a:rPr>
              <a:t>Tai </a:t>
            </a:r>
            <a:r>
              <a:rPr lang="en-US" sz="2500" dirty="0">
                <a:solidFill>
                  <a:schemeClr val="tx1"/>
                </a:solidFill>
                <a:latin typeface="Arial" panose="020B0604020202020204" pitchFamily="34" charset="0"/>
                <a:cs typeface="Arial" panose="020B0604020202020204" pitchFamily="34" charset="0"/>
              </a:rPr>
              <a:t>biến trong các thủ thuật: thông tim, chọc tháo dịch màng phổi </a:t>
            </a:r>
            <a:r>
              <a:rPr lang="en-US" sz="2500" dirty="0" smtClean="0">
                <a:solidFill>
                  <a:schemeClr val="tx1"/>
                </a:solidFill>
                <a:latin typeface="Arial" panose="020B0604020202020204" pitchFamily="34" charset="0"/>
                <a:cs typeface="Arial" panose="020B0604020202020204" pitchFamily="34" charset="0"/>
              </a:rPr>
              <a:t>quá nhanh</a:t>
            </a:r>
            <a:r>
              <a:rPr lang="en-US" sz="2500" dirty="0">
                <a:solidFill>
                  <a:schemeClr val="tx1"/>
                </a:solidFill>
                <a:latin typeface="Arial" panose="020B0604020202020204" pitchFamily="34" charset="0"/>
                <a:cs typeface="Arial" panose="020B0604020202020204" pitchFamily="34" charset="0"/>
              </a:rPr>
              <a:t>, quá </a:t>
            </a:r>
            <a:r>
              <a:rPr lang="en-US" sz="2500" dirty="0" smtClean="0">
                <a:solidFill>
                  <a:schemeClr val="tx1"/>
                </a:solidFill>
                <a:latin typeface="Arial" panose="020B0604020202020204" pitchFamily="34" charset="0"/>
                <a:cs typeface="Arial" panose="020B0604020202020204" pitchFamily="34" charset="0"/>
              </a:rPr>
              <a:t>nhiều</a:t>
            </a:r>
            <a:r>
              <a:rPr lang="en-US" sz="2500" dirty="0">
                <a:solidFill>
                  <a:schemeClr val="tx1"/>
                </a:solidFill>
                <a:latin typeface="Arial" panose="020B0604020202020204" pitchFamily="34" charset="0"/>
                <a:cs typeface="Arial" panose="020B0604020202020204" pitchFamily="34" charset="0"/>
              </a:rPr>
              <a:t>.</a:t>
            </a:r>
            <a:endParaRPr lang="en-US" sz="2500" dirty="0">
              <a:solidFill>
                <a:schemeClr val="tx1"/>
              </a:solidFill>
              <a:latin typeface="Arial" panose="020B0604020202020204" pitchFamily="34" charset="0"/>
              <a:cs typeface="Arial" panose="020B0604020202020204" pitchFamily="34" charset="0"/>
            </a:endParaRPr>
          </a:p>
          <a:p>
            <a:pPr fontAlgn="base">
              <a:buFont typeface="Arial" panose="020B0604020202020204" pitchFamily="34" charset="0"/>
              <a:buChar char="•"/>
            </a:pPr>
            <a:r>
              <a:rPr lang="en-US" sz="2500" dirty="0" smtClean="0">
                <a:solidFill>
                  <a:schemeClr val="tx1"/>
                </a:solidFill>
                <a:latin typeface="Arial" panose="020B0604020202020204" pitchFamily="34" charset="0"/>
                <a:cs typeface="Arial" panose="020B0604020202020204" pitchFamily="34" charset="0"/>
              </a:rPr>
              <a:t>Truyền </a:t>
            </a:r>
            <a:r>
              <a:rPr lang="en-US" sz="2500" dirty="0">
                <a:solidFill>
                  <a:schemeClr val="tx1"/>
                </a:solidFill>
                <a:latin typeface="Arial" panose="020B0604020202020204" pitchFamily="34" charset="0"/>
                <a:cs typeface="Arial" panose="020B0604020202020204" pitchFamily="34" charset="0"/>
              </a:rPr>
              <a:t>dịch quá nhanh, quá </a:t>
            </a:r>
            <a:r>
              <a:rPr lang="en-US" sz="2500" dirty="0" smtClean="0">
                <a:solidFill>
                  <a:schemeClr val="tx1"/>
                </a:solidFill>
                <a:latin typeface="Arial" panose="020B0604020202020204" pitchFamily="34" charset="0"/>
                <a:cs typeface="Arial" panose="020B0604020202020204" pitchFamily="34" charset="0"/>
              </a:rPr>
              <a:t>nhiều.</a:t>
            </a:r>
            <a:endParaRPr lang="en-US" sz="25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820555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9599" y="2209800"/>
            <a:ext cx="7467600" cy="3200400"/>
          </a:xfrm>
        </p:spPr>
        <p:txBody>
          <a:bodyPr>
            <a:normAutofit/>
          </a:bodyPr>
          <a:lstStyle/>
          <a:p>
            <a:pPr fontAlgn="base">
              <a:spcBef>
                <a:spcPts val="0"/>
              </a:spcBef>
              <a:buFont typeface="Arial" panose="020B0604020202020204" pitchFamily="34" charset="0"/>
              <a:buChar char="•"/>
            </a:pPr>
            <a:r>
              <a:rPr lang="en-US" sz="2500" i="1" dirty="0" smtClean="0">
                <a:solidFill>
                  <a:schemeClr val="tx1"/>
                </a:solidFill>
                <a:latin typeface="Arial" panose="020B0604020202020204" pitchFamily="34" charset="0"/>
                <a:cs typeface="Arial" panose="020B0604020202020204" pitchFamily="34" charset="0"/>
              </a:rPr>
              <a:t>Thở </a:t>
            </a:r>
            <a:r>
              <a:rPr lang="en-US" sz="2500" i="1" dirty="0" smtClean="0">
                <a:solidFill>
                  <a:schemeClr val="tx1"/>
                </a:solidFill>
                <a:latin typeface="Arial" panose="020B0604020202020204" pitchFamily="34" charset="0"/>
                <a:cs typeface="Arial" panose="020B0604020202020204" pitchFamily="34" charset="0"/>
              </a:rPr>
              <a:t>nhanh nông 40-60 lần/phút, mạch </a:t>
            </a:r>
            <a:r>
              <a:rPr lang="en-US" sz="2500" i="1" dirty="0" smtClean="0">
                <a:solidFill>
                  <a:schemeClr val="tx1"/>
                </a:solidFill>
                <a:latin typeface="Arial" panose="020B0604020202020204" pitchFamily="34" charset="0"/>
                <a:cs typeface="Arial" panose="020B0604020202020204" pitchFamily="34" charset="0"/>
              </a:rPr>
              <a:t>nhanh.</a:t>
            </a:r>
          </a:p>
          <a:p>
            <a:pPr fontAlgn="base">
              <a:spcBef>
                <a:spcPts val="0"/>
              </a:spcBef>
              <a:buFont typeface="Arial" panose="020B0604020202020204" pitchFamily="34" charset="0"/>
              <a:buChar char="•"/>
            </a:pPr>
            <a:r>
              <a:rPr lang="en-US" sz="2500" i="1" dirty="0" smtClean="0">
                <a:solidFill>
                  <a:schemeClr val="tx1"/>
                </a:solidFill>
                <a:latin typeface="Arial" panose="020B0604020202020204" pitchFamily="34" charset="0"/>
                <a:cs typeface="Arial" panose="020B0604020202020204" pitchFamily="34" charset="0"/>
              </a:rPr>
              <a:t>Da </a:t>
            </a:r>
            <a:r>
              <a:rPr lang="en-US" sz="2500" i="1" dirty="0" smtClean="0">
                <a:solidFill>
                  <a:schemeClr val="tx1"/>
                </a:solidFill>
                <a:latin typeface="Arial" panose="020B0604020202020204" pitchFamily="34" charset="0"/>
                <a:cs typeface="Arial" panose="020B0604020202020204" pitchFamily="34" charset="0"/>
              </a:rPr>
              <a:t>tái, vã mồ </a:t>
            </a:r>
            <a:r>
              <a:rPr lang="en-US" sz="2500" i="1" dirty="0" smtClean="0">
                <a:solidFill>
                  <a:schemeClr val="tx1"/>
                </a:solidFill>
                <a:latin typeface="Arial" panose="020B0604020202020204" pitchFamily="34" charset="0"/>
                <a:cs typeface="Arial" panose="020B0604020202020204" pitchFamily="34" charset="0"/>
              </a:rPr>
              <a:t>hôi, vật </a:t>
            </a:r>
            <a:r>
              <a:rPr lang="en-US" sz="2500" i="1" dirty="0" smtClean="0">
                <a:solidFill>
                  <a:schemeClr val="tx1"/>
                </a:solidFill>
                <a:latin typeface="Arial" panose="020B0604020202020204" pitchFamily="34" charset="0"/>
                <a:cs typeface="Arial" panose="020B0604020202020204" pitchFamily="34" charset="0"/>
              </a:rPr>
              <a:t>vã, hoảng </a:t>
            </a:r>
            <a:r>
              <a:rPr lang="en-US" sz="2500" i="1" dirty="0" smtClean="0">
                <a:solidFill>
                  <a:schemeClr val="tx1"/>
                </a:solidFill>
                <a:latin typeface="Arial" panose="020B0604020202020204" pitchFamily="34" charset="0"/>
                <a:cs typeface="Arial" panose="020B0604020202020204" pitchFamily="34" charset="0"/>
              </a:rPr>
              <a:t>hốt.</a:t>
            </a:r>
            <a:endParaRPr lang="en-US" sz="2500" i="1" dirty="0" smtClean="0">
              <a:solidFill>
                <a:schemeClr val="tx1"/>
              </a:solidFill>
              <a:latin typeface="Arial" panose="020B0604020202020204" pitchFamily="34" charset="0"/>
              <a:cs typeface="Arial" panose="020B0604020202020204" pitchFamily="34" charset="0"/>
            </a:endParaRPr>
          </a:p>
          <a:p>
            <a:pPr fontAlgn="base">
              <a:spcBef>
                <a:spcPts val="0"/>
              </a:spcBef>
              <a:buFont typeface="Arial" panose="020B0604020202020204" pitchFamily="34" charset="0"/>
              <a:buChar char="•"/>
            </a:pPr>
            <a:r>
              <a:rPr lang="en-US" sz="2500" i="1" dirty="0" smtClean="0">
                <a:solidFill>
                  <a:schemeClr val="tx1"/>
                </a:solidFill>
                <a:latin typeface="Arial" panose="020B0604020202020204" pitchFamily="34" charset="0"/>
                <a:cs typeface="Arial" panose="020B0604020202020204" pitchFamily="34" charset="0"/>
              </a:rPr>
              <a:t>Khạc </a:t>
            </a:r>
            <a:r>
              <a:rPr lang="en-US" sz="2500" i="1" dirty="0" smtClean="0">
                <a:solidFill>
                  <a:schemeClr val="tx1"/>
                </a:solidFill>
                <a:latin typeface="Arial" panose="020B0604020202020204" pitchFamily="34" charset="0"/>
                <a:cs typeface="Arial" panose="020B0604020202020204" pitchFamily="34" charset="0"/>
              </a:rPr>
              <a:t>bọt </a:t>
            </a:r>
            <a:r>
              <a:rPr lang="en-US" sz="2500" i="1" dirty="0" smtClean="0">
                <a:solidFill>
                  <a:schemeClr val="tx1"/>
                </a:solidFill>
                <a:latin typeface="Arial" panose="020B0604020202020204" pitchFamily="34" charset="0"/>
                <a:cs typeface="Arial" panose="020B0604020202020204" pitchFamily="34" charset="0"/>
              </a:rPr>
              <a:t>hồng.</a:t>
            </a:r>
            <a:endParaRPr lang="en-US" sz="2500" i="1" dirty="0" smtClean="0">
              <a:solidFill>
                <a:schemeClr val="tx1"/>
              </a:solidFill>
              <a:latin typeface="Arial" panose="020B0604020202020204" pitchFamily="34" charset="0"/>
              <a:cs typeface="Arial" panose="020B0604020202020204" pitchFamily="34" charset="0"/>
            </a:endParaRPr>
          </a:p>
          <a:p>
            <a:pPr fontAlgn="base">
              <a:spcBef>
                <a:spcPts val="0"/>
              </a:spcBef>
              <a:buFont typeface="Arial" panose="020B0604020202020204" pitchFamily="34" charset="0"/>
              <a:buChar char="•"/>
            </a:pPr>
            <a:r>
              <a:rPr lang="en-US" sz="2500" i="1" dirty="0" smtClean="0">
                <a:solidFill>
                  <a:schemeClr val="tx1"/>
                </a:solidFill>
                <a:latin typeface="Arial" panose="020B0604020202020204" pitchFamily="34" charset="0"/>
                <a:cs typeface="Arial" panose="020B0604020202020204" pitchFamily="34" charset="0"/>
              </a:rPr>
              <a:t>Nghe </a:t>
            </a:r>
            <a:r>
              <a:rPr lang="en-US" sz="2500" i="1" dirty="0" smtClean="0">
                <a:solidFill>
                  <a:schemeClr val="tx1"/>
                </a:solidFill>
                <a:latin typeface="Arial" panose="020B0604020202020204" pitchFamily="34" charset="0"/>
                <a:cs typeface="Arial" panose="020B0604020202020204" pitchFamily="34" charset="0"/>
              </a:rPr>
              <a:t>phổi thấy ran ẩm hai bên phổi, lúc đầu ở hai đáy phổi sau đó lan dần ra khắp hai phổi</a:t>
            </a:r>
          </a:p>
          <a:p>
            <a:pPr fontAlgn="base">
              <a:spcBef>
                <a:spcPts val="0"/>
              </a:spcBef>
              <a:buFont typeface="Arial" panose="020B0604020202020204" pitchFamily="34" charset="0"/>
              <a:buChar char="•"/>
            </a:pPr>
            <a:r>
              <a:rPr lang="en-US" sz="2500" i="1" dirty="0" smtClean="0">
                <a:solidFill>
                  <a:schemeClr val="tx1"/>
                </a:solidFill>
                <a:latin typeface="Arial" panose="020B0604020202020204" pitchFamily="34" charset="0"/>
                <a:cs typeface="Arial" panose="020B0604020202020204" pitchFamily="34" charset="0"/>
              </a:rPr>
              <a:t>X quang </a:t>
            </a:r>
            <a:r>
              <a:rPr lang="en-US" sz="2500" i="1" dirty="0" smtClean="0">
                <a:solidFill>
                  <a:schemeClr val="tx1"/>
                </a:solidFill>
                <a:latin typeface="Arial" panose="020B0604020202020204" pitchFamily="34" charset="0"/>
                <a:cs typeface="Arial" panose="020B0604020202020204" pitchFamily="34" charset="0"/>
              </a:rPr>
              <a:t>phổi: hai phổi mờ hình cánh </a:t>
            </a:r>
            <a:r>
              <a:rPr lang="en-US" sz="2500" i="1" dirty="0" smtClean="0">
                <a:solidFill>
                  <a:schemeClr val="tx1"/>
                </a:solidFill>
                <a:latin typeface="Arial" panose="020B0604020202020204" pitchFamily="34" charset="0"/>
                <a:cs typeface="Arial" panose="020B0604020202020204" pitchFamily="34" charset="0"/>
              </a:rPr>
              <a:t>bướm</a:t>
            </a:r>
            <a:endParaRPr lang="en-US" sz="2500" i="1" dirty="0" smtClean="0">
              <a:solidFill>
                <a:schemeClr val="tx1"/>
              </a:solidFill>
              <a:latin typeface="Arial" panose="020B0604020202020204" pitchFamily="34" charset="0"/>
              <a:cs typeface="Arial" panose="020B0604020202020204" pitchFamily="34" charset="0"/>
            </a:endParaRPr>
          </a:p>
        </p:txBody>
      </p:sp>
      <p:sp>
        <p:nvSpPr>
          <p:cNvPr id="4" name="Title 1"/>
          <p:cNvSpPr>
            <a:spLocks noGrp="1"/>
          </p:cNvSpPr>
          <p:nvPr>
            <p:ph type="title"/>
          </p:nvPr>
        </p:nvSpPr>
        <p:spPr>
          <a:xfrm>
            <a:off x="609599" y="609600"/>
            <a:ext cx="8534401" cy="762000"/>
          </a:xfrm>
        </p:spPr>
        <p:txBody>
          <a:bodyPr>
            <a:normAutofit/>
          </a:bodyPr>
          <a:lstStyle/>
          <a:p>
            <a:r>
              <a:rPr lang="en-US" sz="4000" b="1" dirty="0" smtClean="0">
                <a:solidFill>
                  <a:schemeClr val="tx1"/>
                </a:solidFill>
                <a:latin typeface="Arial" panose="020B0604020202020204" pitchFamily="34" charset="0"/>
                <a:cs typeface="Arial" panose="020B0604020202020204" pitchFamily="34" charset="0"/>
              </a:rPr>
              <a:t>Triệu chứng</a:t>
            </a:r>
            <a:endParaRPr lang="en-US" sz="4000" b="1" dirty="0">
              <a:solidFill>
                <a:schemeClr val="tx1"/>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8534401" cy="838200"/>
          </a:xfrm>
        </p:spPr>
        <p:txBody>
          <a:bodyPr>
            <a:normAutofit/>
          </a:bodyPr>
          <a:lstStyle/>
          <a:p>
            <a:r>
              <a:rPr lang="en-US" sz="4000" b="1" dirty="0" smtClean="0">
                <a:solidFill>
                  <a:schemeClr val="tx1"/>
                </a:solidFill>
                <a:latin typeface="Arial" panose="020B0604020202020204" pitchFamily="34" charset="0"/>
                <a:cs typeface="Arial" panose="020B0604020202020204" pitchFamily="34" charset="0"/>
              </a:rPr>
              <a:t>Xử trí</a:t>
            </a:r>
            <a:endParaRPr lang="en-US" sz="4000" b="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599" y="1752600"/>
            <a:ext cx="7924799" cy="3276600"/>
          </a:xfrm>
        </p:spPr>
        <p:txBody>
          <a:bodyPr>
            <a:noAutofit/>
          </a:bodyPr>
          <a:lstStyle/>
          <a:p>
            <a:pPr fontAlgn="base">
              <a:buFont typeface="Arial" panose="020B0604020202020204" pitchFamily="34" charset="0"/>
              <a:buChar char="•"/>
            </a:pPr>
            <a:r>
              <a:rPr lang="en-US" sz="2500" i="1" dirty="0" err="1" smtClean="0">
                <a:solidFill>
                  <a:schemeClr val="tx1"/>
                </a:solidFill>
                <a:latin typeface="Arial" panose="020B0604020202020204" pitchFamily="34" charset="0"/>
                <a:cs typeface="Arial" panose="020B0604020202020204" pitchFamily="34" charset="0"/>
              </a:rPr>
              <a:t>Đặt</a:t>
            </a:r>
            <a:r>
              <a:rPr lang="en-US" sz="2500" i="1" dirty="0" smtClean="0">
                <a:solidFill>
                  <a:schemeClr val="tx1"/>
                </a:solidFill>
                <a:latin typeface="Arial" panose="020B0604020202020204" pitchFamily="34" charset="0"/>
                <a:cs typeface="Arial" panose="020B0604020202020204" pitchFamily="34" charset="0"/>
              </a:rPr>
              <a:t> </a:t>
            </a:r>
            <a:r>
              <a:rPr lang="en-US" sz="2500" i="1" dirty="0" err="1" smtClean="0">
                <a:solidFill>
                  <a:schemeClr val="tx1"/>
                </a:solidFill>
                <a:latin typeface="Arial" panose="020B0604020202020204" pitchFamily="34" charset="0"/>
                <a:cs typeface="Arial" panose="020B0604020202020204" pitchFamily="34" charset="0"/>
              </a:rPr>
              <a:t>bệnh</a:t>
            </a:r>
            <a:r>
              <a:rPr lang="en-US" sz="2500" i="1" dirty="0" smtClean="0">
                <a:solidFill>
                  <a:schemeClr val="tx1"/>
                </a:solidFill>
                <a:latin typeface="Arial" panose="020B0604020202020204" pitchFamily="34" charset="0"/>
                <a:cs typeface="Arial" panose="020B0604020202020204" pitchFamily="34" charset="0"/>
              </a:rPr>
              <a:t> </a:t>
            </a:r>
            <a:r>
              <a:rPr lang="en-US" sz="2500" i="1" dirty="0" err="1" smtClean="0">
                <a:solidFill>
                  <a:schemeClr val="tx1"/>
                </a:solidFill>
                <a:latin typeface="Arial" panose="020B0604020202020204" pitchFamily="34" charset="0"/>
                <a:cs typeface="Arial" panose="020B0604020202020204" pitchFamily="34" charset="0"/>
              </a:rPr>
              <a:t>nhân</a:t>
            </a:r>
            <a:r>
              <a:rPr lang="en-US" sz="2500" i="1" dirty="0" smtClean="0">
                <a:solidFill>
                  <a:schemeClr val="tx1"/>
                </a:solidFill>
                <a:latin typeface="Arial" panose="020B0604020202020204" pitchFamily="34" charset="0"/>
                <a:cs typeface="Arial" panose="020B0604020202020204" pitchFamily="34" charset="0"/>
              </a:rPr>
              <a:t> </a:t>
            </a:r>
            <a:r>
              <a:rPr lang="en-US" sz="2500" i="1" dirty="0" err="1" smtClean="0">
                <a:solidFill>
                  <a:schemeClr val="tx1"/>
                </a:solidFill>
                <a:latin typeface="Arial" panose="020B0604020202020204" pitchFamily="34" charset="0"/>
                <a:cs typeface="Arial" panose="020B0604020202020204" pitchFamily="34" charset="0"/>
              </a:rPr>
              <a:t>ngồi</a:t>
            </a:r>
            <a:r>
              <a:rPr lang="en-US" sz="2500" i="1" dirty="0" smtClean="0">
                <a:solidFill>
                  <a:schemeClr val="tx1"/>
                </a:solidFill>
                <a:latin typeface="Arial" panose="020B0604020202020204" pitchFamily="34" charset="0"/>
                <a:cs typeface="Arial" panose="020B0604020202020204" pitchFamily="34" charset="0"/>
              </a:rPr>
              <a:t> </a:t>
            </a:r>
            <a:r>
              <a:rPr lang="en-US" sz="2500" i="1" dirty="0" err="1" smtClean="0">
                <a:solidFill>
                  <a:schemeClr val="tx1"/>
                </a:solidFill>
                <a:latin typeface="Arial" panose="020B0604020202020204" pitchFamily="34" charset="0"/>
                <a:cs typeface="Arial" panose="020B0604020202020204" pitchFamily="34" charset="0"/>
              </a:rPr>
              <a:t>thõng</a:t>
            </a:r>
            <a:r>
              <a:rPr lang="en-US" sz="2500" i="1" dirty="0" smtClean="0">
                <a:solidFill>
                  <a:schemeClr val="tx1"/>
                </a:solidFill>
                <a:latin typeface="Arial" panose="020B0604020202020204" pitchFamily="34" charset="0"/>
                <a:cs typeface="Arial" panose="020B0604020202020204" pitchFamily="34" charset="0"/>
              </a:rPr>
              <a:t> </a:t>
            </a:r>
            <a:r>
              <a:rPr lang="en-US" sz="2500" i="1" dirty="0" err="1" smtClean="0">
                <a:solidFill>
                  <a:schemeClr val="tx1"/>
                </a:solidFill>
                <a:latin typeface="Arial" panose="020B0604020202020204" pitchFamily="34" charset="0"/>
                <a:cs typeface="Arial" panose="020B0604020202020204" pitchFamily="34" charset="0"/>
              </a:rPr>
              <a:t>chân</a:t>
            </a:r>
            <a:endParaRPr lang="en-US" sz="2500" i="1" dirty="0" smtClean="0">
              <a:solidFill>
                <a:schemeClr val="tx1"/>
              </a:solidFill>
              <a:latin typeface="Arial" panose="020B0604020202020204" pitchFamily="34" charset="0"/>
              <a:cs typeface="Arial" panose="020B0604020202020204" pitchFamily="34" charset="0"/>
            </a:endParaRPr>
          </a:p>
          <a:p>
            <a:pPr fontAlgn="base">
              <a:buFont typeface="Arial" panose="020B0604020202020204" pitchFamily="34" charset="0"/>
              <a:buChar char="•"/>
            </a:pPr>
            <a:r>
              <a:rPr lang="en-US" sz="2500" i="1" dirty="0" err="1" smtClean="0">
                <a:solidFill>
                  <a:schemeClr val="tx1"/>
                </a:solidFill>
                <a:latin typeface="Arial" panose="020B0604020202020204" pitchFamily="34" charset="0"/>
                <a:cs typeface="Arial" panose="020B0604020202020204" pitchFamily="34" charset="0"/>
              </a:rPr>
              <a:t>Thở</a:t>
            </a:r>
            <a:r>
              <a:rPr lang="en-US" sz="2500" i="1" dirty="0" smtClean="0">
                <a:solidFill>
                  <a:schemeClr val="tx1"/>
                </a:solidFill>
                <a:latin typeface="Arial" panose="020B0604020202020204" pitchFamily="34" charset="0"/>
                <a:cs typeface="Arial" panose="020B0604020202020204" pitchFamily="34" charset="0"/>
              </a:rPr>
              <a:t> oxy 6-8 </a:t>
            </a:r>
            <a:r>
              <a:rPr lang="en-US" sz="2500" i="1" dirty="0" err="1" smtClean="0">
                <a:solidFill>
                  <a:schemeClr val="tx1"/>
                </a:solidFill>
                <a:latin typeface="Arial" panose="020B0604020202020204" pitchFamily="34" charset="0"/>
                <a:cs typeface="Arial" panose="020B0604020202020204" pitchFamily="34" charset="0"/>
              </a:rPr>
              <a:t>lít</a:t>
            </a:r>
            <a:r>
              <a:rPr lang="en-US" sz="2500" i="1" dirty="0" smtClean="0">
                <a:solidFill>
                  <a:schemeClr val="tx1"/>
                </a:solidFill>
                <a:latin typeface="Arial" panose="020B0604020202020204" pitchFamily="34" charset="0"/>
                <a:cs typeface="Arial" panose="020B0604020202020204" pitchFamily="34" charset="0"/>
              </a:rPr>
              <a:t>/</a:t>
            </a:r>
            <a:r>
              <a:rPr lang="en-US" sz="2500" i="1" dirty="0" err="1" smtClean="0">
                <a:solidFill>
                  <a:schemeClr val="tx1"/>
                </a:solidFill>
                <a:latin typeface="Arial" panose="020B0604020202020204" pitchFamily="34" charset="0"/>
                <a:cs typeface="Arial" panose="020B0604020202020204" pitchFamily="34" charset="0"/>
              </a:rPr>
              <a:t>phút</a:t>
            </a:r>
            <a:r>
              <a:rPr lang="en-US" sz="2500" i="1" dirty="0" smtClean="0">
                <a:solidFill>
                  <a:schemeClr val="tx1"/>
                </a:solidFill>
                <a:latin typeface="Arial" panose="020B0604020202020204" pitchFamily="34" charset="0"/>
                <a:cs typeface="Arial" panose="020B0604020202020204" pitchFamily="34" charset="0"/>
              </a:rPr>
              <a:t> qua </a:t>
            </a:r>
            <a:r>
              <a:rPr lang="en-US" sz="2500" i="1" dirty="0" err="1" smtClean="0">
                <a:solidFill>
                  <a:schemeClr val="tx1"/>
                </a:solidFill>
                <a:latin typeface="Arial" panose="020B0604020202020204" pitchFamily="34" charset="0"/>
                <a:cs typeface="Arial" panose="020B0604020202020204" pitchFamily="34" charset="0"/>
              </a:rPr>
              <a:t>xông</a:t>
            </a:r>
            <a:r>
              <a:rPr lang="en-US" sz="2500" i="1" dirty="0" smtClean="0">
                <a:solidFill>
                  <a:schemeClr val="tx1"/>
                </a:solidFill>
                <a:latin typeface="Arial" panose="020B0604020202020204" pitchFamily="34" charset="0"/>
                <a:cs typeface="Arial" panose="020B0604020202020204" pitchFamily="34" charset="0"/>
              </a:rPr>
              <a:t> </a:t>
            </a:r>
            <a:r>
              <a:rPr lang="en-US" sz="2500" i="1" dirty="0" err="1" smtClean="0">
                <a:solidFill>
                  <a:schemeClr val="tx1"/>
                </a:solidFill>
                <a:latin typeface="Arial" panose="020B0604020202020204" pitchFamily="34" charset="0"/>
                <a:cs typeface="Arial" panose="020B0604020202020204" pitchFamily="34" charset="0"/>
              </a:rPr>
              <a:t>mũi</a:t>
            </a:r>
            <a:r>
              <a:rPr lang="en-US" sz="2500" i="1" dirty="0" smtClean="0">
                <a:solidFill>
                  <a:schemeClr val="tx1"/>
                </a:solidFill>
                <a:latin typeface="Arial" panose="020B0604020202020204" pitchFamily="34" charset="0"/>
                <a:cs typeface="Arial" panose="020B0604020202020204" pitchFamily="34" charset="0"/>
              </a:rPr>
              <a:t> </a:t>
            </a:r>
            <a:r>
              <a:rPr lang="en-US" sz="2500" i="1" dirty="0" err="1" smtClean="0">
                <a:solidFill>
                  <a:schemeClr val="tx1"/>
                </a:solidFill>
                <a:latin typeface="Arial" panose="020B0604020202020204" pitchFamily="34" charset="0"/>
                <a:cs typeface="Arial" panose="020B0604020202020204" pitchFamily="34" charset="0"/>
              </a:rPr>
              <a:t>hoặc</a:t>
            </a:r>
            <a:r>
              <a:rPr lang="en-US" sz="2500" i="1" dirty="0" smtClean="0">
                <a:solidFill>
                  <a:schemeClr val="tx1"/>
                </a:solidFill>
                <a:latin typeface="Arial" panose="020B0604020202020204" pitchFamily="34" charset="0"/>
                <a:cs typeface="Arial" panose="020B0604020202020204" pitchFamily="34" charset="0"/>
              </a:rPr>
              <a:t> qua </a:t>
            </a:r>
            <a:r>
              <a:rPr lang="en-US" sz="2500" i="1" dirty="0" err="1" smtClean="0">
                <a:solidFill>
                  <a:schemeClr val="tx1"/>
                </a:solidFill>
                <a:latin typeface="Arial" panose="020B0604020202020204" pitchFamily="34" charset="0"/>
                <a:cs typeface="Arial" panose="020B0604020202020204" pitchFamily="34" charset="0"/>
              </a:rPr>
              <a:t>mặt</a:t>
            </a:r>
            <a:r>
              <a:rPr lang="en-US" sz="2500" i="1" dirty="0" smtClean="0">
                <a:solidFill>
                  <a:schemeClr val="tx1"/>
                </a:solidFill>
                <a:latin typeface="Arial" panose="020B0604020202020204" pitchFamily="34" charset="0"/>
                <a:cs typeface="Arial" panose="020B0604020202020204" pitchFamily="34" charset="0"/>
              </a:rPr>
              <a:t> </a:t>
            </a:r>
            <a:r>
              <a:rPr lang="en-US" sz="2500" i="1" dirty="0" err="1" smtClean="0">
                <a:solidFill>
                  <a:schemeClr val="tx1"/>
                </a:solidFill>
                <a:latin typeface="Arial" panose="020B0604020202020204" pitchFamily="34" charset="0"/>
                <a:cs typeface="Arial" panose="020B0604020202020204" pitchFamily="34" charset="0"/>
              </a:rPr>
              <a:t>nạ</a:t>
            </a:r>
            <a:endParaRPr lang="en-US" sz="2500" i="1" dirty="0" smtClean="0">
              <a:solidFill>
                <a:schemeClr val="tx1"/>
              </a:solidFill>
              <a:latin typeface="Arial" panose="020B0604020202020204" pitchFamily="34" charset="0"/>
              <a:cs typeface="Arial" panose="020B0604020202020204" pitchFamily="34" charset="0"/>
            </a:endParaRPr>
          </a:p>
          <a:p>
            <a:pPr fontAlgn="base">
              <a:buFont typeface="Arial" panose="020B0604020202020204" pitchFamily="34" charset="0"/>
              <a:buChar char="•"/>
            </a:pPr>
            <a:r>
              <a:rPr lang="en-US" sz="2500" i="1" dirty="0" err="1" smtClean="0">
                <a:solidFill>
                  <a:schemeClr val="tx1"/>
                </a:solidFill>
                <a:latin typeface="Arial" panose="020B0604020202020204" pitchFamily="34" charset="0"/>
                <a:cs typeface="Arial" panose="020B0604020202020204" pitchFamily="34" charset="0"/>
              </a:rPr>
              <a:t>Hút</a:t>
            </a:r>
            <a:r>
              <a:rPr lang="en-US" sz="2500" i="1" dirty="0" smtClean="0">
                <a:solidFill>
                  <a:schemeClr val="tx1"/>
                </a:solidFill>
                <a:latin typeface="Arial" panose="020B0604020202020204" pitchFamily="34" charset="0"/>
                <a:cs typeface="Arial" panose="020B0604020202020204" pitchFamily="34" charset="0"/>
              </a:rPr>
              <a:t> </a:t>
            </a:r>
            <a:r>
              <a:rPr lang="en-US" sz="2500" i="1" dirty="0" err="1" smtClean="0">
                <a:solidFill>
                  <a:schemeClr val="tx1"/>
                </a:solidFill>
                <a:latin typeface="Arial" panose="020B0604020202020204" pitchFamily="34" charset="0"/>
                <a:cs typeface="Arial" panose="020B0604020202020204" pitchFamily="34" charset="0"/>
              </a:rPr>
              <a:t>đờm</a:t>
            </a:r>
            <a:r>
              <a:rPr lang="en-US" sz="2500" i="1" dirty="0" smtClean="0">
                <a:solidFill>
                  <a:schemeClr val="tx1"/>
                </a:solidFill>
                <a:latin typeface="Arial" panose="020B0604020202020204" pitchFamily="34" charset="0"/>
                <a:cs typeface="Arial" panose="020B0604020202020204" pitchFamily="34" charset="0"/>
              </a:rPr>
              <a:t> </a:t>
            </a:r>
            <a:r>
              <a:rPr lang="en-US" sz="2500" i="1" dirty="0" err="1" smtClean="0">
                <a:solidFill>
                  <a:schemeClr val="tx1"/>
                </a:solidFill>
                <a:latin typeface="Arial" panose="020B0604020202020204" pitchFamily="34" charset="0"/>
                <a:cs typeface="Arial" panose="020B0604020202020204" pitchFamily="34" charset="0"/>
              </a:rPr>
              <a:t>dãi</a:t>
            </a:r>
            <a:r>
              <a:rPr lang="en-US" sz="2500" i="1" dirty="0" smtClean="0">
                <a:solidFill>
                  <a:schemeClr val="tx1"/>
                </a:solidFill>
                <a:latin typeface="Arial" panose="020B0604020202020204" pitchFamily="34" charset="0"/>
                <a:cs typeface="Arial" panose="020B0604020202020204" pitchFamily="34" charset="0"/>
              </a:rPr>
              <a:t>, </a:t>
            </a:r>
            <a:r>
              <a:rPr lang="en-US" sz="2500" i="1" dirty="0" err="1" smtClean="0">
                <a:solidFill>
                  <a:schemeClr val="tx1"/>
                </a:solidFill>
                <a:latin typeface="Arial" panose="020B0604020202020204" pitchFamily="34" charset="0"/>
                <a:cs typeface="Arial" panose="020B0604020202020204" pitchFamily="34" charset="0"/>
              </a:rPr>
              <a:t>bọt</a:t>
            </a:r>
            <a:r>
              <a:rPr lang="en-US" sz="2500" i="1" dirty="0" smtClean="0">
                <a:solidFill>
                  <a:schemeClr val="tx1"/>
                </a:solidFill>
                <a:latin typeface="Arial" panose="020B0604020202020204" pitchFamily="34" charset="0"/>
                <a:cs typeface="Arial" panose="020B0604020202020204" pitchFamily="34" charset="0"/>
              </a:rPr>
              <a:t> </a:t>
            </a:r>
            <a:r>
              <a:rPr lang="en-US" sz="2500" i="1" dirty="0" err="1" smtClean="0">
                <a:solidFill>
                  <a:schemeClr val="tx1"/>
                </a:solidFill>
                <a:latin typeface="Arial" panose="020B0604020202020204" pitchFamily="34" charset="0"/>
                <a:cs typeface="Arial" panose="020B0604020202020204" pitchFamily="34" charset="0"/>
              </a:rPr>
              <a:t>hồng</a:t>
            </a:r>
            <a:r>
              <a:rPr lang="en-US" sz="2500" i="1" dirty="0" smtClean="0">
                <a:solidFill>
                  <a:schemeClr val="tx1"/>
                </a:solidFill>
                <a:latin typeface="Arial" panose="020B0604020202020204" pitchFamily="34" charset="0"/>
                <a:cs typeface="Arial" panose="020B0604020202020204" pitchFamily="34" charset="0"/>
              </a:rPr>
              <a:t> </a:t>
            </a:r>
            <a:r>
              <a:rPr lang="en-US" sz="2500" i="1" dirty="0" err="1" smtClean="0">
                <a:solidFill>
                  <a:schemeClr val="tx1"/>
                </a:solidFill>
                <a:latin typeface="Arial" panose="020B0604020202020204" pitchFamily="34" charset="0"/>
                <a:cs typeface="Arial" panose="020B0604020202020204" pitchFamily="34" charset="0"/>
              </a:rPr>
              <a:t>trong</a:t>
            </a:r>
            <a:r>
              <a:rPr lang="en-US" sz="2500" i="1" dirty="0" smtClean="0">
                <a:solidFill>
                  <a:schemeClr val="tx1"/>
                </a:solidFill>
                <a:latin typeface="Arial" panose="020B0604020202020204" pitchFamily="34" charset="0"/>
                <a:cs typeface="Arial" panose="020B0604020202020204" pitchFamily="34" charset="0"/>
              </a:rPr>
              <a:t> </a:t>
            </a:r>
            <a:r>
              <a:rPr lang="en-US" sz="2500" i="1" dirty="0" err="1" smtClean="0">
                <a:solidFill>
                  <a:schemeClr val="tx1"/>
                </a:solidFill>
                <a:latin typeface="Arial" panose="020B0604020202020204" pitchFamily="34" charset="0"/>
                <a:cs typeface="Arial" panose="020B0604020202020204" pitchFamily="34" charset="0"/>
              </a:rPr>
              <a:t>miệng</a:t>
            </a:r>
            <a:r>
              <a:rPr lang="en-US" sz="2500" i="1" dirty="0" smtClean="0">
                <a:solidFill>
                  <a:schemeClr val="tx1"/>
                </a:solidFill>
                <a:latin typeface="Arial" panose="020B0604020202020204" pitchFamily="34" charset="0"/>
                <a:cs typeface="Arial" panose="020B0604020202020204" pitchFamily="34" charset="0"/>
              </a:rPr>
              <a:t>, </a:t>
            </a:r>
            <a:r>
              <a:rPr lang="en-US" sz="2500" i="1" dirty="0" err="1" smtClean="0">
                <a:solidFill>
                  <a:schemeClr val="tx1"/>
                </a:solidFill>
                <a:latin typeface="Arial" panose="020B0604020202020204" pitchFamily="34" charset="0"/>
                <a:cs typeface="Arial" panose="020B0604020202020204" pitchFamily="34" charset="0"/>
              </a:rPr>
              <a:t>mũi</a:t>
            </a:r>
            <a:endParaRPr lang="en-US" sz="2500" i="1" dirty="0" smtClean="0">
              <a:solidFill>
                <a:schemeClr val="tx1"/>
              </a:solidFill>
              <a:latin typeface="Arial" panose="020B0604020202020204" pitchFamily="34" charset="0"/>
              <a:cs typeface="Arial" panose="020B0604020202020204" pitchFamily="34" charset="0"/>
            </a:endParaRPr>
          </a:p>
          <a:p>
            <a:pPr fontAlgn="base">
              <a:buFont typeface="Arial" panose="020B0604020202020204" pitchFamily="34" charset="0"/>
              <a:buChar char="•"/>
            </a:pPr>
            <a:r>
              <a:rPr lang="en-US" sz="2500" i="1" dirty="0" smtClean="0">
                <a:solidFill>
                  <a:schemeClr val="tx1"/>
                </a:solidFill>
                <a:latin typeface="Arial" panose="020B0604020202020204" pitchFamily="34" charset="0"/>
                <a:cs typeface="Arial" panose="020B0604020202020204" pitchFamily="34" charset="0"/>
              </a:rPr>
              <a:t>Băng ép gốc 3 chi, thay đổi luân phiên 15 </a:t>
            </a:r>
            <a:r>
              <a:rPr lang="en-US" sz="2500" i="1" dirty="0" smtClean="0">
                <a:solidFill>
                  <a:schemeClr val="tx1"/>
                </a:solidFill>
                <a:latin typeface="Arial" panose="020B0604020202020204" pitchFamily="34" charset="0"/>
                <a:cs typeface="Arial" panose="020B0604020202020204" pitchFamily="34" charset="0"/>
              </a:rPr>
              <a:t>phút/lần</a:t>
            </a:r>
          </a:p>
          <a:p>
            <a:pPr fontAlgn="base">
              <a:buFont typeface="Arial" panose="020B0604020202020204" pitchFamily="34" charset="0"/>
              <a:buChar char="•"/>
            </a:pPr>
            <a:r>
              <a:rPr lang="en-US" sz="2500" i="1" dirty="0" smtClean="0">
                <a:solidFill>
                  <a:schemeClr val="tx1"/>
                </a:solidFill>
                <a:latin typeface="Arial" panose="020B0604020202020204" pitchFamily="34" charset="0"/>
                <a:cs typeface="Arial" panose="020B0604020202020204" pitchFamily="34" charset="0"/>
              </a:rPr>
              <a:t>Morphine 0,01 g tiêm TM</a:t>
            </a:r>
          </a:p>
          <a:p>
            <a:pPr fontAlgn="base">
              <a:buFont typeface="Arial" panose="020B0604020202020204" pitchFamily="34" charset="0"/>
              <a:buChar char="•"/>
            </a:pPr>
            <a:r>
              <a:rPr lang="en-US" sz="2500" i="1" dirty="0" smtClean="0">
                <a:solidFill>
                  <a:schemeClr val="tx1"/>
                </a:solidFill>
                <a:latin typeface="Arial" panose="020B0604020202020204" pitchFamily="34" charset="0"/>
                <a:cs typeface="Arial" panose="020B0604020202020204" pitchFamily="34" charset="0"/>
              </a:rPr>
              <a:t>Lasix 20 mg/ống, tiêm TM 2 ống/15-30 phút/lần</a:t>
            </a:r>
          </a:p>
          <a:p>
            <a:pPr fontAlgn="base">
              <a:buFont typeface="Arial" panose="020B0604020202020204" pitchFamily="34" charset="0"/>
              <a:buChar char="•"/>
            </a:pPr>
            <a:r>
              <a:rPr lang="en-US" sz="2500" i="1" dirty="0">
                <a:solidFill>
                  <a:schemeClr val="tx1"/>
                </a:solidFill>
                <a:latin typeface="Arial" panose="020B0604020202020204" pitchFamily="34" charset="0"/>
                <a:cs typeface="Arial" panose="020B0604020202020204" pitchFamily="34" charset="0"/>
              </a:rPr>
              <a:t>Nếu phù phổi nặng, không đáp ứng điều trị trên: bóp bóng qua mặt nạ, sau đó đặt NKQ và thở </a:t>
            </a:r>
            <a:r>
              <a:rPr lang="en-US" sz="2500" i="1" dirty="0" smtClean="0">
                <a:solidFill>
                  <a:schemeClr val="tx1"/>
                </a:solidFill>
                <a:latin typeface="Arial" panose="020B0604020202020204" pitchFamily="34" charset="0"/>
                <a:cs typeface="Arial" panose="020B0604020202020204" pitchFamily="34" charset="0"/>
              </a:rPr>
              <a:t>máy</a:t>
            </a:r>
            <a:endParaRPr lang="en-US" sz="2500" i="1" dirty="0">
              <a:solidFill>
                <a:schemeClr val="tx1"/>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533400"/>
            <a:ext cx="7543801" cy="914400"/>
          </a:xfrm>
        </p:spPr>
        <p:txBody>
          <a:bodyPr>
            <a:normAutofit/>
          </a:bodyPr>
          <a:lstStyle/>
          <a:p>
            <a:r>
              <a:rPr lang="en-US" sz="4000" b="1" dirty="0" smtClean="0">
                <a:solidFill>
                  <a:schemeClr val="tx1"/>
                </a:solidFill>
                <a:latin typeface="Arial" panose="020B0604020202020204" pitchFamily="34" charset="0"/>
                <a:cs typeface="Arial" panose="020B0604020202020204" pitchFamily="34" charset="0"/>
              </a:rPr>
              <a:t>QUY TRÌNH ĐIỀU DƯỠNG</a:t>
            </a:r>
            <a:endParaRPr lang="en-US" sz="4000" b="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598" y="1447800"/>
            <a:ext cx="7696201" cy="4593563"/>
          </a:xfrm>
        </p:spPr>
        <p:txBody>
          <a:bodyPr>
            <a:normAutofit/>
          </a:bodyPr>
          <a:lstStyle/>
          <a:p>
            <a:pPr marL="0" indent="0">
              <a:buNone/>
            </a:pPr>
            <a:r>
              <a:rPr lang="en-US" sz="2500" b="1" i="1" dirty="0" smtClean="0">
                <a:solidFill>
                  <a:schemeClr val="tx1"/>
                </a:solidFill>
                <a:latin typeface="Arial" panose="020B0604020202020204" pitchFamily="34" charset="0"/>
                <a:cs typeface="Arial" panose="020B0604020202020204" pitchFamily="34" charset="0"/>
              </a:rPr>
              <a:t>1. Nhận định</a:t>
            </a:r>
            <a:endParaRPr lang="en-US" sz="2500" b="1" i="1" dirty="0" smtClean="0">
              <a:solidFill>
                <a:schemeClr val="tx1"/>
              </a:solidFill>
              <a:latin typeface="Arial" panose="020B0604020202020204" pitchFamily="34" charset="0"/>
              <a:cs typeface="Arial" panose="020B0604020202020204" pitchFamily="34" charset="0"/>
            </a:endParaRPr>
          </a:p>
          <a:p>
            <a:pPr fontAlgn="base">
              <a:buFont typeface="Arial" panose="020B0604020202020204" pitchFamily="34" charset="0"/>
              <a:buChar char="•"/>
            </a:pPr>
            <a:r>
              <a:rPr lang="en-US" sz="2500" dirty="0" err="1" smtClean="0">
                <a:solidFill>
                  <a:schemeClr val="tx1"/>
                </a:solidFill>
                <a:latin typeface="Arial" panose="020B0604020202020204" pitchFamily="34" charset="0"/>
                <a:cs typeface="Arial" panose="020B0604020202020204" pitchFamily="34" charset="0"/>
              </a:rPr>
              <a:t>Tình</a:t>
            </a:r>
            <a:r>
              <a:rPr lang="en-US" sz="2500" dirty="0" smtClean="0">
                <a:solidFill>
                  <a:schemeClr val="tx1"/>
                </a:solidFill>
                <a:latin typeface="Arial" panose="020B0604020202020204" pitchFamily="34" charset="0"/>
                <a:cs typeface="Arial" panose="020B0604020202020204" pitchFamily="34" charset="0"/>
              </a:rPr>
              <a:t> </a:t>
            </a:r>
            <a:r>
              <a:rPr lang="en-US" sz="2500" dirty="0" err="1" smtClean="0">
                <a:solidFill>
                  <a:schemeClr val="tx1"/>
                </a:solidFill>
                <a:latin typeface="Arial" panose="020B0604020202020204" pitchFamily="34" charset="0"/>
                <a:cs typeface="Arial" panose="020B0604020202020204" pitchFamily="34" charset="0"/>
              </a:rPr>
              <a:t>trạng</a:t>
            </a:r>
            <a:r>
              <a:rPr lang="en-US" sz="2500" dirty="0" smtClean="0">
                <a:solidFill>
                  <a:schemeClr val="tx1"/>
                </a:solidFill>
                <a:latin typeface="Arial" panose="020B0604020202020204" pitchFamily="34" charset="0"/>
                <a:cs typeface="Arial" panose="020B0604020202020204" pitchFamily="34" charset="0"/>
              </a:rPr>
              <a:t> ý </a:t>
            </a:r>
            <a:r>
              <a:rPr lang="en-US" sz="2500" dirty="0" err="1" smtClean="0">
                <a:solidFill>
                  <a:schemeClr val="tx1"/>
                </a:solidFill>
                <a:latin typeface="Arial" panose="020B0604020202020204" pitchFamily="34" charset="0"/>
                <a:cs typeface="Arial" panose="020B0604020202020204" pitchFamily="34" charset="0"/>
              </a:rPr>
              <a:t>thức</a:t>
            </a:r>
            <a:r>
              <a:rPr lang="en-US" sz="2500" dirty="0" smtClean="0">
                <a:solidFill>
                  <a:schemeClr val="tx1"/>
                </a:solidFill>
                <a:latin typeface="Arial" panose="020B0604020202020204" pitchFamily="34" charset="0"/>
                <a:cs typeface="Arial" panose="020B0604020202020204" pitchFamily="34" charset="0"/>
              </a:rPr>
              <a:t>: </a:t>
            </a:r>
            <a:r>
              <a:rPr lang="en-US" sz="2500" dirty="0" err="1" smtClean="0">
                <a:solidFill>
                  <a:schemeClr val="tx1"/>
                </a:solidFill>
                <a:latin typeface="Arial" panose="020B0604020202020204" pitchFamily="34" charset="0"/>
                <a:cs typeface="Arial" panose="020B0604020202020204" pitchFamily="34" charset="0"/>
              </a:rPr>
              <a:t>tỉnh</a:t>
            </a:r>
            <a:r>
              <a:rPr lang="en-US" sz="2500" dirty="0" smtClean="0">
                <a:solidFill>
                  <a:schemeClr val="tx1"/>
                </a:solidFill>
                <a:latin typeface="Arial" panose="020B0604020202020204" pitchFamily="34" charset="0"/>
                <a:cs typeface="Arial" panose="020B0604020202020204" pitchFamily="34" charset="0"/>
              </a:rPr>
              <a:t>, </a:t>
            </a:r>
            <a:r>
              <a:rPr lang="en-US" sz="2500" dirty="0" err="1" smtClean="0">
                <a:solidFill>
                  <a:schemeClr val="tx1"/>
                </a:solidFill>
                <a:latin typeface="Arial" panose="020B0604020202020204" pitchFamily="34" charset="0"/>
                <a:cs typeface="Arial" panose="020B0604020202020204" pitchFamily="34" charset="0"/>
              </a:rPr>
              <a:t>vật</a:t>
            </a:r>
            <a:r>
              <a:rPr lang="en-US" sz="2500" dirty="0" smtClean="0">
                <a:solidFill>
                  <a:schemeClr val="tx1"/>
                </a:solidFill>
                <a:latin typeface="Arial" panose="020B0604020202020204" pitchFamily="34" charset="0"/>
                <a:cs typeface="Arial" panose="020B0604020202020204" pitchFamily="34" charset="0"/>
              </a:rPr>
              <a:t> </a:t>
            </a:r>
            <a:r>
              <a:rPr lang="en-US" sz="2500" dirty="0" err="1" smtClean="0">
                <a:solidFill>
                  <a:schemeClr val="tx1"/>
                </a:solidFill>
                <a:latin typeface="Arial" panose="020B0604020202020204" pitchFamily="34" charset="0"/>
                <a:cs typeface="Arial" panose="020B0604020202020204" pitchFamily="34" charset="0"/>
              </a:rPr>
              <a:t>vã</a:t>
            </a:r>
            <a:r>
              <a:rPr lang="en-US" sz="2500" dirty="0" smtClean="0">
                <a:solidFill>
                  <a:schemeClr val="tx1"/>
                </a:solidFill>
                <a:latin typeface="Arial" panose="020B0604020202020204" pitchFamily="34" charset="0"/>
                <a:cs typeface="Arial" panose="020B0604020202020204" pitchFamily="34" charset="0"/>
              </a:rPr>
              <a:t>, </a:t>
            </a:r>
            <a:r>
              <a:rPr lang="en-US" sz="2500" dirty="0" err="1" smtClean="0">
                <a:solidFill>
                  <a:schemeClr val="tx1"/>
                </a:solidFill>
                <a:latin typeface="Arial" panose="020B0604020202020204" pitchFamily="34" charset="0"/>
                <a:cs typeface="Arial" panose="020B0604020202020204" pitchFamily="34" charset="0"/>
              </a:rPr>
              <a:t>hôn</a:t>
            </a:r>
            <a:r>
              <a:rPr lang="en-US" sz="2500" dirty="0" smtClean="0">
                <a:solidFill>
                  <a:schemeClr val="tx1"/>
                </a:solidFill>
                <a:latin typeface="Arial" panose="020B0604020202020204" pitchFamily="34" charset="0"/>
                <a:cs typeface="Arial" panose="020B0604020202020204" pitchFamily="34" charset="0"/>
              </a:rPr>
              <a:t> </a:t>
            </a:r>
            <a:r>
              <a:rPr lang="en-US" sz="2500" dirty="0" err="1" smtClean="0">
                <a:solidFill>
                  <a:schemeClr val="tx1"/>
                </a:solidFill>
                <a:latin typeface="Arial" panose="020B0604020202020204" pitchFamily="34" charset="0"/>
                <a:cs typeface="Arial" panose="020B0604020202020204" pitchFamily="34" charset="0"/>
              </a:rPr>
              <a:t>mê</a:t>
            </a:r>
            <a:endParaRPr lang="en-US" sz="2500" dirty="0" smtClean="0">
              <a:solidFill>
                <a:schemeClr val="tx1"/>
              </a:solidFill>
              <a:latin typeface="Arial" panose="020B0604020202020204" pitchFamily="34" charset="0"/>
              <a:cs typeface="Arial" panose="020B0604020202020204" pitchFamily="34" charset="0"/>
            </a:endParaRPr>
          </a:p>
          <a:p>
            <a:pPr fontAlgn="base">
              <a:buFont typeface="Arial" panose="020B0604020202020204" pitchFamily="34" charset="0"/>
              <a:buChar char="•"/>
            </a:pPr>
            <a:r>
              <a:rPr lang="en-US" sz="2500" dirty="0" err="1" smtClean="0">
                <a:solidFill>
                  <a:schemeClr val="tx1"/>
                </a:solidFill>
                <a:latin typeface="Arial" panose="020B0604020202020204" pitchFamily="34" charset="0"/>
                <a:cs typeface="Arial" panose="020B0604020202020204" pitchFamily="34" charset="0"/>
              </a:rPr>
              <a:t>Tình</a:t>
            </a:r>
            <a:r>
              <a:rPr lang="en-US" sz="2500" dirty="0" smtClean="0">
                <a:solidFill>
                  <a:schemeClr val="tx1"/>
                </a:solidFill>
                <a:latin typeface="Arial" panose="020B0604020202020204" pitchFamily="34" charset="0"/>
                <a:cs typeface="Arial" panose="020B0604020202020204" pitchFamily="34" charset="0"/>
              </a:rPr>
              <a:t> </a:t>
            </a:r>
            <a:r>
              <a:rPr lang="en-US" sz="2500" dirty="0" err="1" smtClean="0">
                <a:solidFill>
                  <a:schemeClr val="tx1"/>
                </a:solidFill>
                <a:latin typeface="Arial" panose="020B0604020202020204" pitchFamily="34" charset="0"/>
                <a:cs typeface="Arial" panose="020B0604020202020204" pitchFamily="34" charset="0"/>
              </a:rPr>
              <a:t>trạng</a:t>
            </a:r>
            <a:r>
              <a:rPr lang="en-US" sz="2500" dirty="0" smtClean="0">
                <a:solidFill>
                  <a:schemeClr val="tx1"/>
                </a:solidFill>
                <a:latin typeface="Arial" panose="020B0604020202020204" pitchFamily="34" charset="0"/>
                <a:cs typeface="Arial" panose="020B0604020202020204" pitchFamily="34" charset="0"/>
              </a:rPr>
              <a:t> </a:t>
            </a:r>
            <a:r>
              <a:rPr lang="en-US" sz="2500" dirty="0" err="1" smtClean="0">
                <a:solidFill>
                  <a:schemeClr val="tx1"/>
                </a:solidFill>
                <a:latin typeface="Arial" panose="020B0604020202020204" pitchFamily="34" charset="0"/>
                <a:cs typeface="Arial" panose="020B0604020202020204" pitchFamily="34" charset="0"/>
              </a:rPr>
              <a:t>hô</a:t>
            </a:r>
            <a:r>
              <a:rPr lang="en-US" sz="2500" dirty="0" smtClean="0">
                <a:solidFill>
                  <a:schemeClr val="tx1"/>
                </a:solidFill>
                <a:latin typeface="Arial" panose="020B0604020202020204" pitchFamily="34" charset="0"/>
                <a:cs typeface="Arial" panose="020B0604020202020204" pitchFamily="34" charset="0"/>
              </a:rPr>
              <a:t> </a:t>
            </a:r>
            <a:r>
              <a:rPr lang="en-US" sz="2500" dirty="0" err="1" smtClean="0">
                <a:solidFill>
                  <a:schemeClr val="tx1"/>
                </a:solidFill>
                <a:latin typeface="Arial" panose="020B0604020202020204" pitchFamily="34" charset="0"/>
                <a:cs typeface="Arial" panose="020B0604020202020204" pitchFamily="34" charset="0"/>
              </a:rPr>
              <a:t>hấp</a:t>
            </a:r>
            <a:r>
              <a:rPr lang="en-US" sz="2500" dirty="0" smtClean="0">
                <a:solidFill>
                  <a:schemeClr val="tx1"/>
                </a:solidFill>
                <a:latin typeface="Arial" panose="020B0604020202020204" pitchFamily="34" charset="0"/>
                <a:cs typeface="Arial" panose="020B0604020202020204" pitchFamily="34" charset="0"/>
              </a:rPr>
              <a:t>: </a:t>
            </a:r>
            <a:r>
              <a:rPr lang="en-US" sz="2500" dirty="0" err="1" smtClean="0">
                <a:solidFill>
                  <a:schemeClr val="tx1"/>
                </a:solidFill>
                <a:latin typeface="Arial" panose="020B0604020202020204" pitchFamily="34" charset="0"/>
                <a:cs typeface="Arial" panose="020B0604020202020204" pitchFamily="34" charset="0"/>
              </a:rPr>
              <a:t>nhịp</a:t>
            </a:r>
            <a:r>
              <a:rPr lang="en-US" sz="2500" dirty="0" smtClean="0">
                <a:solidFill>
                  <a:schemeClr val="tx1"/>
                </a:solidFill>
                <a:latin typeface="Arial" panose="020B0604020202020204" pitchFamily="34" charset="0"/>
                <a:cs typeface="Arial" panose="020B0604020202020204" pitchFamily="34" charset="0"/>
              </a:rPr>
              <a:t> </a:t>
            </a:r>
            <a:r>
              <a:rPr lang="en-US" sz="2500" dirty="0" err="1" smtClean="0">
                <a:solidFill>
                  <a:schemeClr val="tx1"/>
                </a:solidFill>
                <a:latin typeface="Arial" panose="020B0604020202020204" pitchFamily="34" charset="0"/>
                <a:cs typeface="Arial" panose="020B0604020202020204" pitchFamily="34" charset="0"/>
              </a:rPr>
              <a:t>thở</a:t>
            </a:r>
            <a:r>
              <a:rPr lang="en-US" sz="2500" dirty="0" smtClean="0">
                <a:solidFill>
                  <a:schemeClr val="tx1"/>
                </a:solidFill>
                <a:latin typeface="Arial" panose="020B0604020202020204" pitchFamily="34" charset="0"/>
                <a:cs typeface="Arial" panose="020B0604020202020204" pitchFamily="34" charset="0"/>
              </a:rPr>
              <a:t>, SpO2, </a:t>
            </a:r>
            <a:r>
              <a:rPr lang="en-US" sz="2500" dirty="0" err="1" smtClean="0">
                <a:solidFill>
                  <a:schemeClr val="tx1"/>
                </a:solidFill>
                <a:latin typeface="Arial" panose="020B0604020202020204" pitchFamily="34" charset="0"/>
                <a:cs typeface="Arial" panose="020B0604020202020204" pitchFamily="34" charset="0"/>
              </a:rPr>
              <a:t>tím</a:t>
            </a:r>
            <a:r>
              <a:rPr lang="en-US" sz="2500" dirty="0" smtClean="0">
                <a:solidFill>
                  <a:schemeClr val="tx1"/>
                </a:solidFill>
                <a:latin typeface="Arial" panose="020B0604020202020204" pitchFamily="34" charset="0"/>
                <a:cs typeface="Arial" panose="020B0604020202020204" pitchFamily="34" charset="0"/>
              </a:rPr>
              <a:t>, </a:t>
            </a:r>
            <a:r>
              <a:rPr lang="en-US" sz="2500" dirty="0" err="1" smtClean="0">
                <a:solidFill>
                  <a:schemeClr val="tx1"/>
                </a:solidFill>
                <a:latin typeface="Arial" panose="020B0604020202020204" pitchFamily="34" charset="0"/>
                <a:cs typeface="Arial" panose="020B0604020202020204" pitchFamily="34" charset="0"/>
              </a:rPr>
              <a:t>khạc</a:t>
            </a:r>
            <a:r>
              <a:rPr lang="en-US" sz="2500" dirty="0" smtClean="0">
                <a:solidFill>
                  <a:schemeClr val="tx1"/>
                </a:solidFill>
                <a:latin typeface="Arial" panose="020B0604020202020204" pitchFamily="34" charset="0"/>
                <a:cs typeface="Arial" panose="020B0604020202020204" pitchFamily="34" charset="0"/>
              </a:rPr>
              <a:t> </a:t>
            </a:r>
            <a:r>
              <a:rPr lang="en-US" sz="2500" dirty="0" err="1" smtClean="0">
                <a:solidFill>
                  <a:schemeClr val="tx1"/>
                </a:solidFill>
                <a:latin typeface="Arial" panose="020B0604020202020204" pitchFamily="34" charset="0"/>
                <a:cs typeface="Arial" panose="020B0604020202020204" pitchFamily="34" charset="0"/>
              </a:rPr>
              <a:t>bọt</a:t>
            </a:r>
            <a:r>
              <a:rPr lang="en-US" sz="2500" dirty="0" smtClean="0">
                <a:solidFill>
                  <a:schemeClr val="tx1"/>
                </a:solidFill>
                <a:latin typeface="Arial" panose="020B0604020202020204" pitchFamily="34" charset="0"/>
                <a:cs typeface="Arial" panose="020B0604020202020204" pitchFamily="34" charset="0"/>
              </a:rPr>
              <a:t> </a:t>
            </a:r>
            <a:r>
              <a:rPr lang="en-US" sz="2500" dirty="0" err="1" smtClean="0">
                <a:solidFill>
                  <a:schemeClr val="tx1"/>
                </a:solidFill>
                <a:latin typeface="Arial" panose="020B0604020202020204" pitchFamily="34" charset="0"/>
                <a:cs typeface="Arial" panose="020B0604020202020204" pitchFamily="34" charset="0"/>
              </a:rPr>
              <a:t>hồng</a:t>
            </a:r>
            <a:r>
              <a:rPr lang="en-US" sz="2500" dirty="0" smtClean="0">
                <a:solidFill>
                  <a:schemeClr val="tx1"/>
                </a:solidFill>
                <a:latin typeface="Arial" panose="020B0604020202020204" pitchFamily="34" charset="0"/>
                <a:cs typeface="Arial" panose="020B0604020202020204" pitchFamily="34" charset="0"/>
              </a:rPr>
              <a:t>, ran </a:t>
            </a:r>
            <a:r>
              <a:rPr lang="en-US" sz="2500" dirty="0" err="1" smtClean="0">
                <a:solidFill>
                  <a:schemeClr val="tx1"/>
                </a:solidFill>
                <a:latin typeface="Arial" panose="020B0604020202020204" pitchFamily="34" charset="0"/>
                <a:cs typeface="Arial" panose="020B0604020202020204" pitchFamily="34" charset="0"/>
              </a:rPr>
              <a:t>ẩm</a:t>
            </a:r>
            <a:r>
              <a:rPr lang="en-US" sz="2500" dirty="0" smtClean="0">
                <a:solidFill>
                  <a:schemeClr val="tx1"/>
                </a:solidFill>
                <a:latin typeface="Arial" panose="020B0604020202020204" pitchFamily="34" charset="0"/>
                <a:cs typeface="Arial" panose="020B0604020202020204" pitchFamily="34" charset="0"/>
              </a:rPr>
              <a:t> </a:t>
            </a:r>
            <a:r>
              <a:rPr lang="en-US" sz="2500" dirty="0" err="1" smtClean="0">
                <a:solidFill>
                  <a:schemeClr val="tx1"/>
                </a:solidFill>
                <a:latin typeface="Arial" panose="020B0604020202020204" pitchFamily="34" charset="0"/>
                <a:cs typeface="Arial" panose="020B0604020202020204" pitchFamily="34" charset="0"/>
              </a:rPr>
              <a:t>hai</a:t>
            </a:r>
            <a:r>
              <a:rPr lang="en-US" sz="2500" dirty="0" smtClean="0">
                <a:solidFill>
                  <a:schemeClr val="tx1"/>
                </a:solidFill>
                <a:latin typeface="Arial" panose="020B0604020202020204" pitchFamily="34" charset="0"/>
                <a:cs typeface="Arial" panose="020B0604020202020204" pitchFamily="34" charset="0"/>
              </a:rPr>
              <a:t> </a:t>
            </a:r>
            <a:r>
              <a:rPr lang="en-US" sz="2500" dirty="0" err="1" smtClean="0">
                <a:solidFill>
                  <a:schemeClr val="tx1"/>
                </a:solidFill>
                <a:latin typeface="Arial" panose="020B0604020202020204" pitchFamily="34" charset="0"/>
                <a:cs typeface="Arial" panose="020B0604020202020204" pitchFamily="34" charset="0"/>
              </a:rPr>
              <a:t>phổi</a:t>
            </a:r>
            <a:endParaRPr lang="en-US" sz="2500" dirty="0" smtClean="0">
              <a:solidFill>
                <a:schemeClr val="tx1"/>
              </a:solidFill>
              <a:latin typeface="Arial" panose="020B0604020202020204" pitchFamily="34" charset="0"/>
              <a:cs typeface="Arial" panose="020B0604020202020204" pitchFamily="34" charset="0"/>
            </a:endParaRPr>
          </a:p>
          <a:p>
            <a:pPr fontAlgn="base">
              <a:buFont typeface="Arial" panose="020B0604020202020204" pitchFamily="34" charset="0"/>
              <a:buChar char="•"/>
            </a:pPr>
            <a:r>
              <a:rPr lang="en-US" sz="2500" dirty="0" err="1" smtClean="0">
                <a:solidFill>
                  <a:schemeClr val="tx1"/>
                </a:solidFill>
                <a:latin typeface="Arial" panose="020B0604020202020204" pitchFamily="34" charset="0"/>
                <a:cs typeface="Arial" panose="020B0604020202020204" pitchFamily="34" charset="0"/>
              </a:rPr>
              <a:t>Tình</a:t>
            </a:r>
            <a:r>
              <a:rPr lang="en-US" sz="2500" dirty="0" smtClean="0">
                <a:solidFill>
                  <a:schemeClr val="tx1"/>
                </a:solidFill>
                <a:latin typeface="Arial" panose="020B0604020202020204" pitchFamily="34" charset="0"/>
                <a:cs typeface="Arial" panose="020B0604020202020204" pitchFamily="34" charset="0"/>
              </a:rPr>
              <a:t> </a:t>
            </a:r>
            <a:r>
              <a:rPr lang="en-US" sz="2500" dirty="0" err="1" smtClean="0">
                <a:solidFill>
                  <a:schemeClr val="tx1"/>
                </a:solidFill>
                <a:latin typeface="Arial" panose="020B0604020202020204" pitchFamily="34" charset="0"/>
                <a:cs typeface="Arial" panose="020B0604020202020204" pitchFamily="34" charset="0"/>
              </a:rPr>
              <a:t>trạng</a:t>
            </a:r>
            <a:r>
              <a:rPr lang="en-US" sz="2500" dirty="0" smtClean="0">
                <a:solidFill>
                  <a:schemeClr val="tx1"/>
                </a:solidFill>
                <a:latin typeface="Arial" panose="020B0604020202020204" pitchFamily="34" charset="0"/>
                <a:cs typeface="Arial" panose="020B0604020202020204" pitchFamily="34" charset="0"/>
              </a:rPr>
              <a:t> </a:t>
            </a:r>
            <a:r>
              <a:rPr lang="en-US" sz="2500" dirty="0" err="1" smtClean="0">
                <a:solidFill>
                  <a:schemeClr val="tx1"/>
                </a:solidFill>
                <a:latin typeface="Arial" panose="020B0604020202020204" pitchFamily="34" charset="0"/>
                <a:cs typeface="Arial" panose="020B0604020202020204" pitchFamily="34" charset="0"/>
              </a:rPr>
              <a:t>tim</a:t>
            </a:r>
            <a:r>
              <a:rPr lang="en-US" sz="2500" dirty="0" smtClean="0">
                <a:solidFill>
                  <a:schemeClr val="tx1"/>
                </a:solidFill>
                <a:latin typeface="Arial" panose="020B0604020202020204" pitchFamily="34" charset="0"/>
                <a:cs typeface="Arial" panose="020B0604020202020204" pitchFamily="34" charset="0"/>
              </a:rPr>
              <a:t> </a:t>
            </a:r>
            <a:r>
              <a:rPr lang="en-US" sz="2500" dirty="0" err="1" smtClean="0">
                <a:solidFill>
                  <a:schemeClr val="tx1"/>
                </a:solidFill>
                <a:latin typeface="Arial" panose="020B0604020202020204" pitchFamily="34" charset="0"/>
                <a:cs typeface="Arial" panose="020B0604020202020204" pitchFamily="34" charset="0"/>
              </a:rPr>
              <a:t>mạch</a:t>
            </a:r>
            <a:r>
              <a:rPr lang="en-US" sz="2500" dirty="0" smtClean="0">
                <a:solidFill>
                  <a:schemeClr val="tx1"/>
                </a:solidFill>
                <a:latin typeface="Arial" panose="020B0604020202020204" pitchFamily="34" charset="0"/>
                <a:cs typeface="Arial" panose="020B0604020202020204" pitchFamily="34" charset="0"/>
              </a:rPr>
              <a:t>: </a:t>
            </a:r>
            <a:r>
              <a:rPr lang="en-US" sz="2500" dirty="0" err="1" smtClean="0">
                <a:solidFill>
                  <a:schemeClr val="tx1"/>
                </a:solidFill>
                <a:latin typeface="Arial" panose="020B0604020202020204" pitchFamily="34" charset="0"/>
                <a:cs typeface="Arial" panose="020B0604020202020204" pitchFamily="34" charset="0"/>
              </a:rPr>
              <a:t>mạch</a:t>
            </a:r>
            <a:r>
              <a:rPr lang="en-US" sz="2500" dirty="0" smtClean="0">
                <a:solidFill>
                  <a:schemeClr val="tx1"/>
                </a:solidFill>
                <a:latin typeface="Arial" panose="020B0604020202020204" pitchFamily="34" charset="0"/>
                <a:cs typeface="Arial" panose="020B0604020202020204" pitchFamily="34" charset="0"/>
              </a:rPr>
              <a:t>, HA, </a:t>
            </a:r>
            <a:r>
              <a:rPr lang="en-US" sz="2500" dirty="0" err="1" smtClean="0">
                <a:solidFill>
                  <a:schemeClr val="tx1"/>
                </a:solidFill>
                <a:latin typeface="Arial" panose="020B0604020202020204" pitchFamily="34" charset="0"/>
                <a:cs typeface="Arial" panose="020B0604020202020204" pitchFamily="34" charset="0"/>
              </a:rPr>
              <a:t>khám</a:t>
            </a:r>
            <a:r>
              <a:rPr lang="en-US" sz="2500" dirty="0" smtClean="0">
                <a:solidFill>
                  <a:schemeClr val="tx1"/>
                </a:solidFill>
                <a:latin typeface="Arial" panose="020B0604020202020204" pitchFamily="34" charset="0"/>
                <a:cs typeface="Arial" panose="020B0604020202020204" pitchFamily="34" charset="0"/>
              </a:rPr>
              <a:t> </a:t>
            </a:r>
            <a:r>
              <a:rPr lang="en-US" sz="2500" dirty="0" err="1" smtClean="0">
                <a:solidFill>
                  <a:schemeClr val="tx1"/>
                </a:solidFill>
                <a:latin typeface="Arial" panose="020B0604020202020204" pitchFamily="34" charset="0"/>
                <a:cs typeface="Arial" panose="020B0604020202020204" pitchFamily="34" charset="0"/>
              </a:rPr>
              <a:t>tìm</a:t>
            </a:r>
            <a:r>
              <a:rPr lang="en-US" sz="2500" dirty="0" smtClean="0">
                <a:solidFill>
                  <a:schemeClr val="tx1"/>
                </a:solidFill>
                <a:latin typeface="Arial" panose="020B0604020202020204" pitchFamily="34" charset="0"/>
                <a:cs typeface="Arial" panose="020B0604020202020204" pitchFamily="34" charset="0"/>
              </a:rPr>
              <a:t> </a:t>
            </a:r>
            <a:r>
              <a:rPr lang="en-US" sz="2500" dirty="0" err="1" smtClean="0">
                <a:solidFill>
                  <a:schemeClr val="tx1"/>
                </a:solidFill>
                <a:latin typeface="Arial" panose="020B0604020202020204" pitchFamily="34" charset="0"/>
                <a:cs typeface="Arial" panose="020B0604020202020204" pitchFamily="34" charset="0"/>
              </a:rPr>
              <a:t>triệu</a:t>
            </a:r>
            <a:r>
              <a:rPr lang="en-US" sz="2500" dirty="0" smtClean="0">
                <a:solidFill>
                  <a:schemeClr val="tx1"/>
                </a:solidFill>
                <a:latin typeface="Arial" panose="020B0604020202020204" pitchFamily="34" charset="0"/>
                <a:cs typeface="Arial" panose="020B0604020202020204" pitchFamily="34" charset="0"/>
              </a:rPr>
              <a:t> </a:t>
            </a:r>
            <a:r>
              <a:rPr lang="en-US" sz="2500" dirty="0" err="1" smtClean="0">
                <a:solidFill>
                  <a:schemeClr val="tx1"/>
                </a:solidFill>
                <a:latin typeface="Arial" panose="020B0604020202020204" pitchFamily="34" charset="0"/>
                <a:cs typeface="Arial" panose="020B0604020202020204" pitchFamily="34" charset="0"/>
              </a:rPr>
              <a:t>chứng</a:t>
            </a:r>
            <a:r>
              <a:rPr lang="en-US" sz="2500" dirty="0" smtClean="0">
                <a:solidFill>
                  <a:schemeClr val="tx1"/>
                </a:solidFill>
                <a:latin typeface="Arial" panose="020B0604020202020204" pitchFamily="34" charset="0"/>
                <a:cs typeface="Arial" panose="020B0604020202020204" pitchFamily="34" charset="0"/>
              </a:rPr>
              <a:t> </a:t>
            </a:r>
            <a:r>
              <a:rPr lang="en-US" sz="2500" dirty="0" err="1" smtClean="0">
                <a:solidFill>
                  <a:schemeClr val="tx1"/>
                </a:solidFill>
                <a:latin typeface="Arial" panose="020B0604020202020204" pitchFamily="34" charset="0"/>
                <a:cs typeface="Arial" panose="020B0604020202020204" pitchFamily="34" charset="0"/>
              </a:rPr>
              <a:t>suy</a:t>
            </a:r>
            <a:r>
              <a:rPr lang="en-US" sz="2500" dirty="0" smtClean="0">
                <a:solidFill>
                  <a:schemeClr val="tx1"/>
                </a:solidFill>
                <a:latin typeface="Arial" panose="020B0604020202020204" pitchFamily="34" charset="0"/>
                <a:cs typeface="Arial" panose="020B0604020202020204" pitchFamily="34" charset="0"/>
              </a:rPr>
              <a:t> </a:t>
            </a:r>
            <a:r>
              <a:rPr lang="en-US" sz="2500" dirty="0" err="1" smtClean="0">
                <a:solidFill>
                  <a:schemeClr val="tx1"/>
                </a:solidFill>
                <a:latin typeface="Arial" panose="020B0604020202020204" pitchFamily="34" charset="0"/>
                <a:cs typeface="Arial" panose="020B0604020202020204" pitchFamily="34" charset="0"/>
              </a:rPr>
              <a:t>tim</a:t>
            </a:r>
            <a:r>
              <a:rPr lang="en-US" sz="2500" dirty="0" smtClean="0">
                <a:solidFill>
                  <a:schemeClr val="tx1"/>
                </a:solidFill>
                <a:latin typeface="Arial" panose="020B0604020202020204" pitchFamily="34" charset="0"/>
                <a:cs typeface="Arial" panose="020B0604020202020204" pitchFamily="34" charset="0"/>
              </a:rPr>
              <a:t>, </a:t>
            </a:r>
            <a:r>
              <a:rPr lang="en-US" sz="2500" dirty="0" err="1" smtClean="0">
                <a:solidFill>
                  <a:schemeClr val="tx1"/>
                </a:solidFill>
                <a:latin typeface="Arial" panose="020B0604020202020204" pitchFamily="34" charset="0"/>
                <a:cs typeface="Arial" panose="020B0604020202020204" pitchFamily="34" charset="0"/>
              </a:rPr>
              <a:t>bệnh</a:t>
            </a:r>
            <a:r>
              <a:rPr lang="en-US" sz="2500" dirty="0" smtClean="0">
                <a:solidFill>
                  <a:schemeClr val="tx1"/>
                </a:solidFill>
                <a:latin typeface="Arial" panose="020B0604020202020204" pitchFamily="34" charset="0"/>
                <a:cs typeface="Arial" panose="020B0604020202020204" pitchFamily="34" charset="0"/>
              </a:rPr>
              <a:t> </a:t>
            </a:r>
            <a:r>
              <a:rPr lang="en-US" sz="2500" dirty="0" err="1" smtClean="0">
                <a:solidFill>
                  <a:schemeClr val="tx1"/>
                </a:solidFill>
                <a:latin typeface="Arial" panose="020B0604020202020204" pitchFamily="34" charset="0"/>
                <a:cs typeface="Arial" panose="020B0604020202020204" pitchFamily="34" charset="0"/>
              </a:rPr>
              <a:t>tim</a:t>
            </a:r>
            <a:endParaRPr lang="en-US" sz="2500" dirty="0" smtClean="0">
              <a:solidFill>
                <a:schemeClr val="tx1"/>
              </a:solidFill>
              <a:latin typeface="Arial" panose="020B0604020202020204" pitchFamily="34" charset="0"/>
              <a:cs typeface="Arial" panose="020B0604020202020204" pitchFamily="34" charset="0"/>
            </a:endParaRPr>
          </a:p>
          <a:p>
            <a:pPr fontAlgn="base">
              <a:buFont typeface="Arial" panose="020B0604020202020204" pitchFamily="34" charset="0"/>
              <a:buChar char="•"/>
            </a:pPr>
            <a:r>
              <a:rPr lang="en-US" sz="2500" dirty="0" smtClean="0">
                <a:solidFill>
                  <a:schemeClr val="tx1"/>
                </a:solidFill>
                <a:latin typeface="Arial" panose="020B0604020202020204" pitchFamily="34" charset="0"/>
                <a:cs typeface="Arial" panose="020B0604020202020204" pitchFamily="34" charset="0"/>
              </a:rPr>
              <a:t>Hỏi tiền sử và hoàn cảnh xuất hiện cơn khó </a:t>
            </a:r>
            <a:r>
              <a:rPr lang="en-US" sz="2500" dirty="0" smtClean="0">
                <a:solidFill>
                  <a:schemeClr val="tx1"/>
                </a:solidFill>
                <a:latin typeface="Arial" panose="020B0604020202020204" pitchFamily="34" charset="0"/>
                <a:cs typeface="Arial" panose="020B0604020202020204" pitchFamily="34" charset="0"/>
              </a:rPr>
              <a:t>thở</a:t>
            </a:r>
            <a:endParaRPr lang="en-US" sz="2500" dirty="0" smtClean="0">
              <a:solidFill>
                <a:schemeClr val="tx1"/>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8" y="1447800"/>
            <a:ext cx="7543801" cy="3880773"/>
          </a:xfrm>
        </p:spPr>
        <p:txBody>
          <a:bodyPr>
            <a:noAutofit/>
          </a:bodyPr>
          <a:lstStyle/>
          <a:p>
            <a:pPr marL="0" indent="0">
              <a:buNone/>
            </a:pPr>
            <a:r>
              <a:rPr lang="en-US" sz="2500" b="1" i="1" dirty="0" smtClean="0">
                <a:solidFill>
                  <a:schemeClr val="tx1"/>
                </a:solidFill>
                <a:latin typeface="Arial" panose="020B0604020202020204" pitchFamily="34" charset="0"/>
                <a:cs typeface="Arial" panose="020B0604020202020204" pitchFamily="34" charset="0"/>
              </a:rPr>
              <a:t>2. </a:t>
            </a:r>
            <a:r>
              <a:rPr lang="en-US" sz="2500" b="1" i="1" dirty="0" err="1" smtClean="0">
                <a:solidFill>
                  <a:schemeClr val="tx1"/>
                </a:solidFill>
                <a:latin typeface="Arial" panose="020B0604020202020204" pitchFamily="34" charset="0"/>
                <a:cs typeface="Arial" panose="020B0604020202020204" pitchFamily="34" charset="0"/>
              </a:rPr>
              <a:t>Chẩn</a:t>
            </a:r>
            <a:r>
              <a:rPr lang="en-US" sz="2500" b="1" i="1" dirty="0" smtClean="0">
                <a:solidFill>
                  <a:schemeClr val="tx1"/>
                </a:solidFill>
                <a:latin typeface="Arial" panose="020B0604020202020204" pitchFamily="34" charset="0"/>
                <a:cs typeface="Arial" panose="020B0604020202020204" pitchFamily="34" charset="0"/>
              </a:rPr>
              <a:t> </a:t>
            </a:r>
            <a:r>
              <a:rPr lang="en-US" sz="2500" b="1" i="1" dirty="0" err="1" smtClean="0">
                <a:solidFill>
                  <a:schemeClr val="tx1"/>
                </a:solidFill>
                <a:latin typeface="Arial" panose="020B0604020202020204" pitchFamily="34" charset="0"/>
                <a:cs typeface="Arial" panose="020B0604020202020204" pitchFamily="34" charset="0"/>
              </a:rPr>
              <a:t>đoán</a:t>
            </a:r>
            <a:r>
              <a:rPr lang="en-US" sz="2500" b="1" i="1" dirty="0" smtClean="0">
                <a:solidFill>
                  <a:schemeClr val="tx1"/>
                </a:solidFill>
                <a:latin typeface="Arial" panose="020B0604020202020204" pitchFamily="34" charset="0"/>
                <a:cs typeface="Arial" panose="020B0604020202020204" pitchFamily="34" charset="0"/>
              </a:rPr>
              <a:t> </a:t>
            </a:r>
            <a:r>
              <a:rPr lang="en-US" sz="2500" b="1" i="1" dirty="0" err="1" smtClean="0">
                <a:solidFill>
                  <a:schemeClr val="tx1"/>
                </a:solidFill>
                <a:latin typeface="Arial" panose="020B0604020202020204" pitchFamily="34" charset="0"/>
                <a:cs typeface="Arial" panose="020B0604020202020204" pitchFamily="34" charset="0"/>
              </a:rPr>
              <a:t>điều</a:t>
            </a:r>
            <a:r>
              <a:rPr lang="en-US" sz="2500" b="1" i="1" dirty="0" smtClean="0">
                <a:solidFill>
                  <a:schemeClr val="tx1"/>
                </a:solidFill>
                <a:latin typeface="Arial" panose="020B0604020202020204" pitchFamily="34" charset="0"/>
                <a:cs typeface="Arial" panose="020B0604020202020204" pitchFamily="34" charset="0"/>
              </a:rPr>
              <a:t> </a:t>
            </a:r>
            <a:r>
              <a:rPr lang="en-US" sz="2500" b="1" i="1" dirty="0" err="1" smtClean="0">
                <a:solidFill>
                  <a:schemeClr val="tx1"/>
                </a:solidFill>
                <a:latin typeface="Arial" panose="020B0604020202020204" pitchFamily="34" charset="0"/>
                <a:cs typeface="Arial" panose="020B0604020202020204" pitchFamily="34" charset="0"/>
              </a:rPr>
              <a:t>dưỡng</a:t>
            </a:r>
            <a:endParaRPr lang="en-US" sz="2500" b="1" i="1" dirty="0" smtClean="0">
              <a:solidFill>
                <a:schemeClr val="tx1"/>
              </a:solidFill>
              <a:latin typeface="Arial" panose="020B0604020202020204" pitchFamily="34" charset="0"/>
              <a:cs typeface="Arial" panose="020B0604020202020204" pitchFamily="34" charset="0"/>
            </a:endParaRPr>
          </a:p>
          <a:p>
            <a:pPr lvl="0" fontAlgn="base">
              <a:buFont typeface="Arial" panose="020B0604020202020204" pitchFamily="34" charset="0"/>
              <a:buChar char="•"/>
            </a:pPr>
            <a:r>
              <a:rPr lang="en-US" sz="2500" dirty="0" smtClean="0">
                <a:solidFill>
                  <a:schemeClr val="tx1"/>
                </a:solidFill>
                <a:latin typeface="Arial" panose="020B0604020202020204" pitchFamily="34" charset="0"/>
                <a:cs typeface="Arial" panose="020B0604020202020204" pitchFamily="34" charset="0"/>
              </a:rPr>
              <a:t>Bệnh </a:t>
            </a:r>
            <a:r>
              <a:rPr lang="en-US" sz="2500" dirty="0" smtClean="0">
                <a:solidFill>
                  <a:schemeClr val="tx1"/>
                </a:solidFill>
                <a:latin typeface="Arial" panose="020B0604020202020204" pitchFamily="34" charset="0"/>
                <a:cs typeface="Arial" panose="020B0604020202020204" pitchFamily="34" charset="0"/>
              </a:rPr>
              <a:t>nhân khó thở dữ dội do giảm trao đổi khí.</a:t>
            </a:r>
          </a:p>
          <a:p>
            <a:pPr lvl="0" fontAlgn="base">
              <a:buFont typeface="Arial" panose="020B0604020202020204" pitchFamily="34" charset="0"/>
              <a:buChar char="•"/>
            </a:pPr>
            <a:r>
              <a:rPr lang="en-US" sz="2500" dirty="0" smtClean="0">
                <a:solidFill>
                  <a:schemeClr val="tx1"/>
                </a:solidFill>
                <a:latin typeface="Arial" panose="020B0604020202020204" pitchFamily="34" charset="0"/>
                <a:cs typeface="Arial" panose="020B0604020202020204" pitchFamily="34" charset="0"/>
              </a:rPr>
              <a:t>Da </a:t>
            </a:r>
            <a:r>
              <a:rPr lang="en-US" sz="2500" dirty="0" smtClean="0">
                <a:solidFill>
                  <a:schemeClr val="tx1"/>
                </a:solidFill>
                <a:latin typeface="Arial" panose="020B0604020202020204" pitchFamily="34" charset="0"/>
                <a:cs typeface="Arial" panose="020B0604020202020204" pitchFamily="34" charset="0"/>
              </a:rPr>
              <a:t>xanh tái, vã mồ hôi, vật vã do thiếu khí.</a:t>
            </a:r>
          </a:p>
          <a:p>
            <a:pPr lvl="0" fontAlgn="base">
              <a:buFont typeface="Arial" panose="020B0604020202020204" pitchFamily="34" charset="0"/>
              <a:buChar char="•"/>
            </a:pPr>
            <a:r>
              <a:rPr lang="en-US" sz="2500" dirty="0" smtClean="0">
                <a:solidFill>
                  <a:schemeClr val="tx1"/>
                </a:solidFill>
                <a:latin typeface="Arial" panose="020B0604020202020204" pitchFamily="34" charset="0"/>
                <a:cs typeface="Arial" panose="020B0604020202020204" pitchFamily="34" charset="0"/>
              </a:rPr>
              <a:t>Ho </a:t>
            </a:r>
            <a:r>
              <a:rPr lang="en-US" sz="2500" dirty="0" smtClean="0">
                <a:solidFill>
                  <a:schemeClr val="tx1"/>
                </a:solidFill>
                <a:latin typeface="Arial" panose="020B0604020202020204" pitchFamily="34" charset="0"/>
                <a:cs typeface="Arial" panose="020B0604020202020204" pitchFamily="34" charset="0"/>
              </a:rPr>
              <a:t>khạc ra bọt màu hồng do phù phổi cấp.</a:t>
            </a:r>
          </a:p>
          <a:p>
            <a:pPr lvl="0" fontAlgn="base">
              <a:buFont typeface="Arial" panose="020B0604020202020204" pitchFamily="34" charset="0"/>
              <a:buChar char="•"/>
            </a:pPr>
            <a:r>
              <a:rPr lang="en-US" sz="2500" dirty="0" smtClean="0">
                <a:solidFill>
                  <a:schemeClr val="tx1"/>
                </a:solidFill>
                <a:latin typeface="Arial" panose="020B0604020202020204" pitchFamily="34" charset="0"/>
                <a:cs typeface="Arial" panose="020B0604020202020204" pitchFamily="34" charset="0"/>
              </a:rPr>
              <a:t>Vô </a:t>
            </a:r>
            <a:r>
              <a:rPr lang="en-US" sz="2500" dirty="0" smtClean="0">
                <a:solidFill>
                  <a:schemeClr val="tx1"/>
                </a:solidFill>
                <a:latin typeface="Arial" panose="020B0604020202020204" pitchFamily="34" charset="0"/>
                <a:cs typeface="Arial" panose="020B0604020202020204" pitchFamily="34" charset="0"/>
              </a:rPr>
              <a:t>niệu hay thiểu niệu do giảm thể tích tuần hoàn hiệu </a:t>
            </a:r>
            <a:r>
              <a:rPr lang="en-US" sz="2500" dirty="0" smtClean="0">
                <a:solidFill>
                  <a:schemeClr val="tx1"/>
                </a:solidFill>
                <a:latin typeface="Arial" panose="020B0604020202020204" pitchFamily="34" charset="0"/>
                <a:cs typeface="Arial" panose="020B0604020202020204" pitchFamily="34" charset="0"/>
              </a:rPr>
              <a:t>dụng</a:t>
            </a:r>
            <a:r>
              <a:rPr lang="en-US" sz="2500" dirty="0">
                <a:solidFill>
                  <a:schemeClr val="tx1"/>
                </a:solidFill>
                <a:latin typeface="Arial" panose="020B0604020202020204" pitchFamily="34" charset="0"/>
                <a:cs typeface="Arial" panose="020B0604020202020204" pitchFamily="34" charset="0"/>
              </a:rPr>
              <a:t>.</a:t>
            </a:r>
            <a:endParaRPr lang="en-US" sz="2500" dirty="0" smtClean="0">
              <a:solidFill>
                <a:schemeClr val="tx1"/>
              </a:solidFill>
              <a:latin typeface="Arial" panose="020B0604020202020204" pitchFamily="34" charset="0"/>
              <a:cs typeface="Arial" panose="020B0604020202020204" pitchFamily="34" charset="0"/>
            </a:endParaRPr>
          </a:p>
        </p:txBody>
      </p:sp>
      <p:sp>
        <p:nvSpPr>
          <p:cNvPr id="4" name="Title 1"/>
          <p:cNvSpPr>
            <a:spLocks noGrp="1"/>
          </p:cNvSpPr>
          <p:nvPr>
            <p:ph type="title"/>
          </p:nvPr>
        </p:nvSpPr>
        <p:spPr>
          <a:xfrm>
            <a:off x="609599" y="533400"/>
            <a:ext cx="7543801" cy="914400"/>
          </a:xfrm>
        </p:spPr>
        <p:txBody>
          <a:bodyPr>
            <a:normAutofit/>
          </a:bodyPr>
          <a:lstStyle/>
          <a:p>
            <a:r>
              <a:rPr lang="en-US" sz="4000" b="1" dirty="0" smtClean="0">
                <a:solidFill>
                  <a:schemeClr val="tx1"/>
                </a:solidFill>
                <a:latin typeface="Arial" panose="020B0604020202020204" pitchFamily="34" charset="0"/>
                <a:cs typeface="Arial" panose="020B0604020202020204" pitchFamily="34" charset="0"/>
              </a:rPr>
              <a:t>QUY TRÌNH ĐIỀU DƯỠNG</a:t>
            </a:r>
            <a:endParaRPr lang="en-US" sz="4000" b="1" dirty="0">
              <a:solidFill>
                <a:schemeClr val="tx1"/>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165</TotalTime>
  <Words>659</Words>
  <Application>Microsoft Office PowerPoint</Application>
  <PresentationFormat>On-screen Show (4:3)</PresentationFormat>
  <Paragraphs>77</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Times New Roman</vt:lpstr>
      <vt:lpstr>Trebuchet MS</vt:lpstr>
      <vt:lpstr>Wingdings</vt:lpstr>
      <vt:lpstr>Wingdings 3</vt:lpstr>
      <vt:lpstr>Facet</vt:lpstr>
      <vt:lpstr>ĐIỀU DƯỠNG HỒI SỨC CẤP CỨU Đại học Duy Tân Khoa điều dưỡng</vt:lpstr>
      <vt:lpstr>Lớp K19YDD2</vt:lpstr>
      <vt:lpstr>PowerPoint Presentation</vt:lpstr>
      <vt:lpstr>Phù phổi cấp là gì?</vt:lpstr>
      <vt:lpstr>Nguyên nhân</vt:lpstr>
      <vt:lpstr>Triệu chứng</vt:lpstr>
      <vt:lpstr>Xử trí</vt:lpstr>
      <vt:lpstr>QUY TRÌNH ĐIỀU DƯỠNG</vt:lpstr>
      <vt:lpstr>QUY TRÌNH ĐIỀU DƯỠNG</vt:lpstr>
      <vt:lpstr>QUY TRÌNH ĐIỀU DƯỠNG</vt:lpstr>
      <vt:lpstr>QUY TRÌNH ĐIỀU DƯỠNG</vt:lpstr>
      <vt:lpstr>QUY TRÌNH ĐIỀU DƯỠNG</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NgocLinh</dc:creator>
  <cp:lastModifiedBy>Mr Tan</cp:lastModifiedBy>
  <cp:revision>24</cp:revision>
  <dcterms:created xsi:type="dcterms:W3CDTF">2006-08-16T00:00:00Z</dcterms:created>
  <dcterms:modified xsi:type="dcterms:W3CDTF">2016-09-05T16:13:30Z</dcterms:modified>
</cp:coreProperties>
</file>