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86" d="100"/>
          <a:sy n="86" d="100"/>
        </p:scale>
        <p:origin x="-666" y="-90"/>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9D9189-5941-4BE4-9DEC-54E771F06B8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812A7E8C-EDE2-4860-B199-5B1F8E3AFDC8}">
      <dgm:prSet phldrT="[Text]"/>
      <dgm:spPr/>
      <dgm:t>
        <a:bodyPr/>
        <a:lstStyle/>
        <a:p>
          <a:r>
            <a:rPr lang="en-US" dirty="0" smtClean="0">
              <a:latin typeface="Times New Roman" panose="02020603050405020304" pitchFamily="18" charset="0"/>
              <a:cs typeface="Times New Roman" panose="02020603050405020304" pitchFamily="18" charset="0"/>
            </a:rPr>
            <a:t>THEO DÕI TẠI CHỖ</a:t>
          </a:r>
          <a:endParaRPr lang="en-US" dirty="0">
            <a:latin typeface="Times New Roman" panose="02020603050405020304" pitchFamily="18" charset="0"/>
            <a:cs typeface="Times New Roman" panose="02020603050405020304" pitchFamily="18" charset="0"/>
          </a:endParaRPr>
        </a:p>
      </dgm:t>
    </dgm:pt>
    <dgm:pt modelId="{546911AA-06BF-4740-84DA-96AE15871DE2}" type="parTrans" cxnId="{8ED014CE-ED41-4E21-8DC4-E882CD02D13E}">
      <dgm:prSet/>
      <dgm:spPr/>
      <dgm:t>
        <a:bodyPr/>
        <a:lstStyle/>
        <a:p>
          <a:endParaRPr lang="en-US"/>
        </a:p>
      </dgm:t>
    </dgm:pt>
    <dgm:pt modelId="{45D6ABB7-559F-489D-89CD-F1C05E1BA1A1}" type="sibTrans" cxnId="{8ED014CE-ED41-4E21-8DC4-E882CD02D13E}">
      <dgm:prSet/>
      <dgm:spPr/>
      <dgm:t>
        <a:bodyPr/>
        <a:lstStyle/>
        <a:p>
          <a:endParaRPr lang="en-US"/>
        </a:p>
      </dgm:t>
    </dgm:pt>
    <dgm:pt modelId="{380B3912-4BEA-45C1-BF60-F3B49264BA0A}">
      <dgm:prSet phldrT="[Text]" custT="1"/>
      <dgm:spPr/>
      <dgm:t>
        <a:bodyPr/>
        <a:lstStyle/>
        <a:p>
          <a:r>
            <a:rPr lang="en-US" sz="1800" dirty="0" smtClean="0">
              <a:latin typeface="Times New Roman" panose="02020603050405020304" pitchFamily="18" charset="0"/>
              <a:cs typeface="Times New Roman" panose="02020603050405020304" pitchFamily="18" charset="0"/>
            </a:rPr>
            <a:t>Vị trí </a:t>
          </a:r>
          <a:r>
            <a:rPr lang="en-US" sz="1800" dirty="0" err="1" smtClean="0">
              <a:latin typeface="Times New Roman" panose="02020603050405020304" pitchFamily="18" charset="0"/>
              <a:cs typeface="Times New Roman" panose="02020603050405020304" pitchFamily="18" charset="0"/>
            </a:rPr>
            <a:t>va</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đô</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sâu</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của</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ống</a:t>
          </a:r>
          <a:r>
            <a:rPr lang="en-US" sz="1800" dirty="0" smtClean="0">
              <a:latin typeface="Times New Roman" panose="02020603050405020304" pitchFamily="18" charset="0"/>
              <a:cs typeface="Times New Roman" panose="02020603050405020304" pitchFamily="18" charset="0"/>
            </a:rPr>
            <a:t> </a:t>
          </a:r>
          <a:endParaRPr lang="en-US" sz="1800" dirty="0">
            <a:latin typeface="Times New Roman" panose="02020603050405020304" pitchFamily="18" charset="0"/>
            <a:cs typeface="Times New Roman" panose="02020603050405020304" pitchFamily="18" charset="0"/>
          </a:endParaRPr>
        </a:p>
      </dgm:t>
    </dgm:pt>
    <dgm:pt modelId="{0CF20780-D148-4EEB-832E-8FA764C910DC}" type="parTrans" cxnId="{47ED20B9-C5C5-410E-8C4F-4AAF01AC6C34}">
      <dgm:prSet/>
      <dgm:spPr/>
      <dgm:t>
        <a:bodyPr/>
        <a:lstStyle/>
        <a:p>
          <a:endParaRPr lang="en-US"/>
        </a:p>
      </dgm:t>
    </dgm:pt>
    <dgm:pt modelId="{43628315-365C-4AE7-93DE-77E1ADFC8C87}" type="sibTrans" cxnId="{47ED20B9-C5C5-410E-8C4F-4AAF01AC6C34}">
      <dgm:prSet/>
      <dgm:spPr/>
      <dgm:t>
        <a:bodyPr/>
        <a:lstStyle/>
        <a:p>
          <a:endParaRPr lang="en-US"/>
        </a:p>
      </dgm:t>
    </dgm:pt>
    <dgm:pt modelId="{030D8FDD-A5CB-4032-B402-23127890F2F8}">
      <dgm:prSet phldrT="[Text]" custT="1"/>
      <dgm:spPr/>
      <dgm:t>
        <a:bodyPr/>
        <a:lstStyle/>
        <a:p>
          <a:r>
            <a:rPr lang="en-US" sz="1800" dirty="0" err="1" smtClean="0">
              <a:latin typeface="Times New Roman" panose="02020603050405020304" pitchFamily="18" charset="0"/>
              <a:cs typeface="Times New Roman" panose="02020603050405020304" pitchFamily="18" charset="0"/>
            </a:rPr>
            <a:t>Tình</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trạng</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của</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ống</a:t>
          </a:r>
          <a:r>
            <a:rPr lang="en-US" sz="1800" dirty="0" smtClean="0">
              <a:latin typeface="Times New Roman" panose="02020603050405020304" pitchFamily="18" charset="0"/>
              <a:cs typeface="Times New Roman" panose="02020603050405020304" pitchFamily="18" charset="0"/>
            </a:rPr>
            <a:t> NKQ</a:t>
          </a:r>
          <a:endParaRPr lang="en-US" sz="1800" dirty="0">
            <a:latin typeface="Times New Roman" panose="02020603050405020304" pitchFamily="18" charset="0"/>
            <a:cs typeface="Times New Roman" panose="02020603050405020304" pitchFamily="18" charset="0"/>
          </a:endParaRPr>
        </a:p>
      </dgm:t>
    </dgm:pt>
    <dgm:pt modelId="{8021A2B9-EF4F-41AB-AAED-53E0D98CC7F4}" type="parTrans" cxnId="{6EC496C8-A64F-4737-B561-35CFD3FB34EA}">
      <dgm:prSet/>
      <dgm:spPr/>
      <dgm:t>
        <a:bodyPr/>
        <a:lstStyle/>
        <a:p>
          <a:endParaRPr lang="en-US"/>
        </a:p>
      </dgm:t>
    </dgm:pt>
    <dgm:pt modelId="{AB768731-F321-450B-A7BB-CB191726BB27}" type="sibTrans" cxnId="{6EC496C8-A64F-4737-B561-35CFD3FB34EA}">
      <dgm:prSet/>
      <dgm:spPr/>
      <dgm:t>
        <a:bodyPr/>
        <a:lstStyle/>
        <a:p>
          <a:endParaRPr lang="en-US"/>
        </a:p>
      </dgm:t>
    </dgm:pt>
    <dgm:pt modelId="{0095E733-723E-4AEA-BA3B-7C57C0595B29}">
      <dgm:prSet phldrT="[Text]"/>
      <dgm:spPr/>
      <dgm:t>
        <a:bodyPr/>
        <a:lstStyle/>
        <a:p>
          <a:r>
            <a:rPr lang="en-US" dirty="0" smtClean="0">
              <a:latin typeface="Times New Roman" panose="02020603050405020304" pitchFamily="18" charset="0"/>
              <a:cs typeface="Times New Roman" panose="02020603050405020304" pitchFamily="18" charset="0"/>
            </a:rPr>
            <a:t>DẤU HIỆU SINH TỒN</a:t>
          </a:r>
          <a:endParaRPr lang="en-US" dirty="0">
            <a:latin typeface="Times New Roman" panose="02020603050405020304" pitchFamily="18" charset="0"/>
            <a:cs typeface="Times New Roman" panose="02020603050405020304" pitchFamily="18" charset="0"/>
          </a:endParaRPr>
        </a:p>
      </dgm:t>
    </dgm:pt>
    <dgm:pt modelId="{27131216-05BC-472D-AD15-768BBF553008}" type="parTrans" cxnId="{071C8652-FE75-4993-B553-35556F3C9B93}">
      <dgm:prSet/>
      <dgm:spPr/>
      <dgm:t>
        <a:bodyPr/>
        <a:lstStyle/>
        <a:p>
          <a:endParaRPr lang="en-US"/>
        </a:p>
      </dgm:t>
    </dgm:pt>
    <dgm:pt modelId="{574342AE-865A-4AF6-9EA4-2CCCBE8332DA}" type="sibTrans" cxnId="{071C8652-FE75-4993-B553-35556F3C9B93}">
      <dgm:prSet/>
      <dgm:spPr/>
      <dgm:t>
        <a:bodyPr/>
        <a:lstStyle/>
        <a:p>
          <a:endParaRPr lang="en-US"/>
        </a:p>
      </dgm:t>
    </dgm:pt>
    <dgm:pt modelId="{8C11960A-CDA0-4EBA-916F-D02BB0F46377}">
      <dgm:prSet phldrT="[Text]"/>
      <dgm:spPr/>
      <dgm:t>
        <a:bodyPr/>
        <a:lstStyle/>
        <a:p>
          <a:r>
            <a:rPr lang="en-US" dirty="0" err="1" smtClean="0">
              <a:latin typeface="Times New Roman" panose="02020603050405020304" pitchFamily="18" charset="0"/>
              <a:cs typeface="Times New Roman" panose="02020603050405020304" pitchFamily="18" charset="0"/>
            </a:rPr>
            <a:t>Mạch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nhiệt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đô</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huyết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áp</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dgm:t>
    </dgm:pt>
    <dgm:pt modelId="{AB04C485-5D96-4CA0-BD1D-083298EBB6EC}" type="parTrans" cxnId="{3A19F812-1D93-4A7D-AF3D-BF6BA24E9789}">
      <dgm:prSet/>
      <dgm:spPr/>
      <dgm:t>
        <a:bodyPr/>
        <a:lstStyle/>
        <a:p>
          <a:endParaRPr lang="en-US"/>
        </a:p>
      </dgm:t>
    </dgm:pt>
    <dgm:pt modelId="{FE767B8D-EF40-4571-993E-7D737CB4E715}" type="sibTrans" cxnId="{3A19F812-1D93-4A7D-AF3D-BF6BA24E9789}">
      <dgm:prSet/>
      <dgm:spPr/>
      <dgm:t>
        <a:bodyPr/>
        <a:lstStyle/>
        <a:p>
          <a:endParaRPr lang="en-US"/>
        </a:p>
      </dgm:t>
    </dgm:pt>
    <dgm:pt modelId="{44196299-CFFF-4DF7-8A50-024B6A709CF2}">
      <dgm:prSet phldrT="[Text]"/>
      <dgm:spPr/>
      <dgm:t>
        <a:bodyPr/>
        <a:lstStyle/>
        <a:p>
          <a:r>
            <a:rPr lang="en-US" dirty="0" smtClean="0">
              <a:latin typeface="Times New Roman" panose="02020603050405020304" pitchFamily="18" charset="0"/>
              <a:cs typeface="Times New Roman" panose="02020603050405020304" pitchFamily="18" charset="0"/>
            </a:rPr>
            <a:t>Theo </a:t>
          </a:r>
          <a:r>
            <a:rPr lang="en-US" dirty="0" err="1" smtClean="0">
              <a:latin typeface="Times New Roman" panose="02020603050405020304" pitchFamily="18" charset="0"/>
              <a:cs typeface="Times New Roman" panose="02020603050405020304" pitchFamily="18" charset="0"/>
            </a:rPr>
            <a:t>dõi</a:t>
          </a:r>
          <a:r>
            <a:rPr lang="en-US" dirty="0" smtClean="0">
              <a:latin typeface="Times New Roman" panose="02020603050405020304" pitchFamily="18" charset="0"/>
              <a:cs typeface="Times New Roman" panose="02020603050405020304" pitchFamily="18" charset="0"/>
            </a:rPr>
            <a:t> 15p/ </a:t>
          </a:r>
          <a:r>
            <a:rPr lang="en-US" dirty="0" err="1" smtClean="0">
              <a:latin typeface="Times New Roman" panose="02020603050405020304" pitchFamily="18" charset="0"/>
              <a:cs typeface="Times New Roman" panose="02020603050405020304" pitchFamily="18" charset="0"/>
            </a:rPr>
            <a:t>lần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trong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giơ</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đầu</a:t>
          </a:r>
          <a:endParaRPr lang="en-US" dirty="0">
            <a:latin typeface="Times New Roman" panose="02020603050405020304" pitchFamily="18" charset="0"/>
            <a:cs typeface="Times New Roman" panose="02020603050405020304" pitchFamily="18" charset="0"/>
          </a:endParaRPr>
        </a:p>
      </dgm:t>
    </dgm:pt>
    <dgm:pt modelId="{657205FE-8667-4EF7-A83D-16B24D379EA5}" type="parTrans" cxnId="{5D51C4E2-28E6-4514-8A95-0F9FB36F78F1}">
      <dgm:prSet/>
      <dgm:spPr/>
      <dgm:t>
        <a:bodyPr/>
        <a:lstStyle/>
        <a:p>
          <a:endParaRPr lang="en-US"/>
        </a:p>
      </dgm:t>
    </dgm:pt>
    <dgm:pt modelId="{33DA86C3-1BCE-4979-8714-A1D579F2FC8F}" type="sibTrans" cxnId="{5D51C4E2-28E6-4514-8A95-0F9FB36F78F1}">
      <dgm:prSet/>
      <dgm:spPr/>
      <dgm:t>
        <a:bodyPr/>
        <a:lstStyle/>
        <a:p>
          <a:endParaRPr lang="en-US"/>
        </a:p>
      </dgm:t>
    </dgm:pt>
    <dgm:pt modelId="{EA64E4E2-A14C-465E-960D-70A5D5AE16C7}">
      <dgm:prSet phldrT="[Text]"/>
      <dgm:spPr/>
      <dgm:t>
        <a:bodyPr/>
        <a:lstStyle/>
        <a:p>
          <a:r>
            <a:rPr lang="en-US" dirty="0" smtClean="0">
              <a:latin typeface="Times New Roman" panose="02020603050405020304" pitchFamily="18" charset="0"/>
              <a:cs typeface="Times New Roman" panose="02020603050405020304" pitchFamily="18" charset="0"/>
            </a:rPr>
            <a:t>THEO DÕI CHUNG</a:t>
          </a:r>
          <a:endParaRPr lang="en-US" dirty="0">
            <a:latin typeface="Times New Roman" panose="02020603050405020304" pitchFamily="18" charset="0"/>
            <a:cs typeface="Times New Roman" panose="02020603050405020304" pitchFamily="18" charset="0"/>
          </a:endParaRPr>
        </a:p>
      </dgm:t>
    </dgm:pt>
    <dgm:pt modelId="{2AAC2988-7498-4591-A503-4B17F46C6623}" type="parTrans" cxnId="{D0AB78ED-70FA-4F76-93C0-F0CA0F81818A}">
      <dgm:prSet/>
      <dgm:spPr/>
      <dgm:t>
        <a:bodyPr/>
        <a:lstStyle/>
        <a:p>
          <a:endParaRPr lang="en-US"/>
        </a:p>
      </dgm:t>
    </dgm:pt>
    <dgm:pt modelId="{30BE349C-1F8B-47F2-8BB3-8861968A738F}" type="sibTrans" cxnId="{D0AB78ED-70FA-4F76-93C0-F0CA0F81818A}">
      <dgm:prSet/>
      <dgm:spPr/>
      <dgm:t>
        <a:bodyPr/>
        <a:lstStyle/>
        <a:p>
          <a:endParaRPr lang="en-US"/>
        </a:p>
      </dgm:t>
    </dgm:pt>
    <dgm:pt modelId="{ACC16AE8-31F3-4951-BA54-18E0B0065EA3}">
      <dgm:prSet phldrT="[Text]"/>
      <dgm:spPr/>
      <dgm:t>
        <a:bodyPr/>
        <a:lstStyle/>
        <a:p>
          <a:r>
            <a:rPr lang="en-US" dirty="0" err="1" smtClean="0">
              <a:latin typeface="Times New Roman" panose="02020603050405020304" pitchFamily="18" charset="0"/>
              <a:cs typeface="Times New Roman" panose="02020603050405020304" pitchFamily="18" charset="0"/>
            </a:rPr>
            <a:t>Lượng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dịch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vào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cơ</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thê</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hằng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ngày</a:t>
          </a:r>
          <a:endParaRPr lang="en-US" dirty="0">
            <a:latin typeface="Times New Roman" panose="02020603050405020304" pitchFamily="18" charset="0"/>
            <a:cs typeface="Times New Roman" panose="02020603050405020304" pitchFamily="18" charset="0"/>
          </a:endParaRPr>
        </a:p>
      </dgm:t>
    </dgm:pt>
    <dgm:pt modelId="{AE10CC0F-239D-470F-894A-A3430083DF97}" type="parTrans" cxnId="{B307AEFA-D4DC-4F57-BD76-494007A47253}">
      <dgm:prSet/>
      <dgm:spPr/>
      <dgm:t>
        <a:bodyPr/>
        <a:lstStyle/>
        <a:p>
          <a:endParaRPr lang="en-US"/>
        </a:p>
      </dgm:t>
    </dgm:pt>
    <dgm:pt modelId="{3D896469-9B99-4DD1-A8BA-E9D06FCB0391}" type="sibTrans" cxnId="{B307AEFA-D4DC-4F57-BD76-494007A47253}">
      <dgm:prSet/>
      <dgm:spPr/>
      <dgm:t>
        <a:bodyPr/>
        <a:lstStyle/>
        <a:p>
          <a:endParaRPr lang="en-US"/>
        </a:p>
      </dgm:t>
    </dgm:pt>
    <dgm:pt modelId="{A19B5D5B-6162-4368-B3EC-3127EEEDF776}">
      <dgm:prSet phldrT="[Text]"/>
      <dgm:spPr/>
      <dgm:t>
        <a:bodyPr/>
        <a:lstStyle/>
        <a:p>
          <a:r>
            <a:rPr lang="en-US" dirty="0" err="1" smtClean="0">
              <a:latin typeface="Times New Roman" panose="02020603050405020304" pitchFamily="18" charset="0"/>
              <a:cs typeface="Times New Roman" panose="02020603050405020304" pitchFamily="18" charset="0"/>
            </a:rPr>
            <a:t>Dấu</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hiệu</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thần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kinh</a:t>
          </a:r>
          <a:r>
            <a:rPr lang="en-US" dirty="0" smtClean="0">
              <a:latin typeface="Times New Roman" panose="02020603050405020304" pitchFamily="18" charset="0"/>
              <a:cs typeface="Times New Roman" panose="02020603050405020304" pitchFamily="18" charset="0"/>
            </a:rPr>
            <a:t>, ý </a:t>
          </a:r>
          <a:r>
            <a:rPr lang="en-US" dirty="0" err="1" smtClean="0">
              <a:latin typeface="Times New Roman" panose="02020603050405020304" pitchFamily="18" charset="0"/>
              <a:cs typeface="Times New Roman" panose="02020603050405020304" pitchFamily="18" charset="0"/>
            </a:rPr>
            <a:t>thức</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vận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động</a:t>
          </a:r>
          <a:endParaRPr lang="en-US" dirty="0">
            <a:latin typeface="Times New Roman" panose="02020603050405020304" pitchFamily="18" charset="0"/>
            <a:cs typeface="Times New Roman" panose="02020603050405020304" pitchFamily="18" charset="0"/>
          </a:endParaRPr>
        </a:p>
      </dgm:t>
    </dgm:pt>
    <dgm:pt modelId="{9290A734-91F9-49DF-821B-143CB0DC006C}" type="parTrans" cxnId="{965FE5DC-BF72-4DFA-951E-F5B658ECCA3D}">
      <dgm:prSet/>
      <dgm:spPr/>
      <dgm:t>
        <a:bodyPr/>
        <a:lstStyle/>
        <a:p>
          <a:endParaRPr lang="en-US"/>
        </a:p>
      </dgm:t>
    </dgm:pt>
    <dgm:pt modelId="{4E682560-2F6C-4413-8366-3893A6C7AD13}" type="sibTrans" cxnId="{965FE5DC-BF72-4DFA-951E-F5B658ECCA3D}">
      <dgm:prSet/>
      <dgm:spPr/>
      <dgm:t>
        <a:bodyPr/>
        <a:lstStyle/>
        <a:p>
          <a:endParaRPr lang="en-US"/>
        </a:p>
      </dgm:t>
    </dgm:pt>
    <dgm:pt modelId="{9483128D-7749-4FA5-A0BA-5E293CBC2A91}">
      <dgm:prSet phldrT="[Text]" custT="1"/>
      <dgm:spPr/>
      <dgm:t>
        <a:bodyPr/>
        <a:lstStyle/>
        <a:p>
          <a:r>
            <a:rPr lang="en-US" sz="1800" dirty="0" err="1" smtClean="0">
              <a:latin typeface="Times New Roman" panose="02020603050405020304" pitchFamily="18" charset="0"/>
              <a:cs typeface="Times New Roman" panose="02020603050405020304" pitchFamily="18" charset="0"/>
            </a:rPr>
            <a:t>Người</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lớn</a:t>
          </a:r>
          <a:r>
            <a:rPr lang="en-US" sz="1800" dirty="0" smtClean="0">
              <a:latin typeface="Times New Roman" panose="02020603050405020304" pitchFamily="18" charset="0"/>
              <a:cs typeface="Times New Roman" panose="02020603050405020304" pitchFamily="18" charset="0"/>
            </a:rPr>
            <a:t> : 21-23 cm </a:t>
          </a:r>
          <a:r>
            <a:rPr lang="en-US" sz="1800" dirty="0" err="1" smtClean="0">
              <a:latin typeface="Times New Roman" panose="02020603050405020304" pitchFamily="18" charset="0"/>
              <a:cs typeface="Times New Roman" panose="02020603050405020304" pitchFamily="18" charset="0"/>
            </a:rPr>
            <a:t>nếu</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đặt</a:t>
          </a:r>
          <a:r>
            <a:rPr lang="en-US" sz="1800" dirty="0" smtClean="0">
              <a:latin typeface="Times New Roman" panose="02020603050405020304" pitchFamily="18" charset="0"/>
              <a:cs typeface="Times New Roman" panose="02020603050405020304" pitchFamily="18" charset="0"/>
            </a:rPr>
            <a:t> qua </a:t>
          </a:r>
          <a:r>
            <a:rPr lang="en-US" sz="1800" dirty="0" err="1" smtClean="0">
              <a:latin typeface="Times New Roman" panose="02020603050405020304" pitchFamily="18" charset="0"/>
              <a:cs typeface="Times New Roman" panose="02020603050405020304" pitchFamily="18" charset="0"/>
            </a:rPr>
            <a:t>miệng</a:t>
          </a:r>
          <a:r>
            <a:rPr lang="en-US" sz="1800" dirty="0" smtClean="0">
              <a:latin typeface="Times New Roman" panose="02020603050405020304" pitchFamily="18" charset="0"/>
              <a:cs typeface="Times New Roman" panose="02020603050405020304" pitchFamily="18" charset="0"/>
            </a:rPr>
            <a:t>, 26-28 cm </a:t>
          </a:r>
          <a:r>
            <a:rPr lang="en-US" sz="1800" dirty="0" err="1" smtClean="0">
              <a:latin typeface="Times New Roman" panose="02020603050405020304" pitchFamily="18" charset="0"/>
              <a:cs typeface="Times New Roman" panose="02020603050405020304" pitchFamily="18" charset="0"/>
            </a:rPr>
            <a:t>nếu</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đặt</a:t>
          </a:r>
          <a:r>
            <a:rPr lang="en-US" sz="1800" dirty="0" smtClean="0">
              <a:latin typeface="Times New Roman" panose="02020603050405020304" pitchFamily="18" charset="0"/>
              <a:cs typeface="Times New Roman" panose="02020603050405020304" pitchFamily="18" charset="0"/>
            </a:rPr>
            <a:t> qua </a:t>
          </a:r>
          <a:r>
            <a:rPr lang="en-US" sz="1800" dirty="0" err="1" smtClean="0">
              <a:latin typeface="Times New Roman" panose="02020603050405020304" pitchFamily="18" charset="0"/>
              <a:cs typeface="Times New Roman" panose="02020603050405020304" pitchFamily="18" charset="0"/>
            </a:rPr>
            <a:t>mũi</a:t>
          </a:r>
          <a:endParaRPr lang="en-US" sz="1800" dirty="0">
            <a:latin typeface="Times New Roman" panose="02020603050405020304" pitchFamily="18" charset="0"/>
            <a:cs typeface="Times New Roman" panose="02020603050405020304" pitchFamily="18" charset="0"/>
          </a:endParaRPr>
        </a:p>
      </dgm:t>
    </dgm:pt>
    <dgm:pt modelId="{B64F374F-39F5-4287-99D7-3ED1A5FDFED2}" type="parTrans" cxnId="{0B430803-48AC-49B2-A4D4-C2BA57E0A759}">
      <dgm:prSet/>
      <dgm:spPr/>
      <dgm:t>
        <a:bodyPr/>
        <a:lstStyle/>
        <a:p>
          <a:endParaRPr lang="en-US"/>
        </a:p>
      </dgm:t>
    </dgm:pt>
    <dgm:pt modelId="{DA01C4B8-CAB2-4E23-A240-C8DE489B17E5}" type="sibTrans" cxnId="{0B430803-48AC-49B2-A4D4-C2BA57E0A759}">
      <dgm:prSet/>
      <dgm:spPr/>
      <dgm:t>
        <a:bodyPr/>
        <a:lstStyle/>
        <a:p>
          <a:endParaRPr lang="en-US"/>
        </a:p>
      </dgm:t>
    </dgm:pt>
    <dgm:pt modelId="{F6B8F0DB-ED18-4AE3-9028-D315D665D6C6}" type="pres">
      <dgm:prSet presAssocID="{3B9D9189-5941-4BE4-9DEC-54E771F06B88}" presName="Name0" presStyleCnt="0">
        <dgm:presLayoutVars>
          <dgm:dir/>
          <dgm:animLvl val="lvl"/>
          <dgm:resizeHandles val="exact"/>
        </dgm:presLayoutVars>
      </dgm:prSet>
      <dgm:spPr/>
      <dgm:t>
        <a:bodyPr/>
        <a:lstStyle/>
        <a:p>
          <a:endParaRPr lang="en-US"/>
        </a:p>
      </dgm:t>
    </dgm:pt>
    <dgm:pt modelId="{C53EBE55-1A02-4984-BDE9-BF24F3870FFA}" type="pres">
      <dgm:prSet presAssocID="{812A7E8C-EDE2-4860-B199-5B1F8E3AFDC8}" presName="linNode" presStyleCnt="0"/>
      <dgm:spPr/>
    </dgm:pt>
    <dgm:pt modelId="{5FC14C74-3F98-46FD-9A2D-C2149915DA68}" type="pres">
      <dgm:prSet presAssocID="{812A7E8C-EDE2-4860-B199-5B1F8E3AFDC8}" presName="parentText" presStyleLbl="node1" presStyleIdx="0" presStyleCnt="3">
        <dgm:presLayoutVars>
          <dgm:chMax val="1"/>
          <dgm:bulletEnabled val="1"/>
        </dgm:presLayoutVars>
      </dgm:prSet>
      <dgm:spPr/>
      <dgm:t>
        <a:bodyPr/>
        <a:lstStyle/>
        <a:p>
          <a:endParaRPr lang="en-US"/>
        </a:p>
      </dgm:t>
    </dgm:pt>
    <dgm:pt modelId="{DF5A1546-A63B-485A-BA35-845050263622}" type="pres">
      <dgm:prSet presAssocID="{812A7E8C-EDE2-4860-B199-5B1F8E3AFDC8}" presName="descendantText" presStyleLbl="alignAccFollowNode1" presStyleIdx="0" presStyleCnt="3">
        <dgm:presLayoutVars>
          <dgm:bulletEnabled val="1"/>
        </dgm:presLayoutVars>
      </dgm:prSet>
      <dgm:spPr/>
      <dgm:t>
        <a:bodyPr/>
        <a:lstStyle/>
        <a:p>
          <a:endParaRPr lang="en-US"/>
        </a:p>
      </dgm:t>
    </dgm:pt>
    <dgm:pt modelId="{0E2ED4A6-C5D2-4AD0-AFC3-5DB44EE22758}" type="pres">
      <dgm:prSet presAssocID="{45D6ABB7-559F-489D-89CD-F1C05E1BA1A1}" presName="sp" presStyleCnt="0"/>
      <dgm:spPr/>
    </dgm:pt>
    <dgm:pt modelId="{C0ADE2F9-59FC-418F-A8AB-6230EE927580}" type="pres">
      <dgm:prSet presAssocID="{0095E733-723E-4AEA-BA3B-7C57C0595B29}" presName="linNode" presStyleCnt="0"/>
      <dgm:spPr/>
    </dgm:pt>
    <dgm:pt modelId="{999BF393-6A45-4E12-8B81-2AA33A5FDFBC}" type="pres">
      <dgm:prSet presAssocID="{0095E733-723E-4AEA-BA3B-7C57C0595B29}" presName="parentText" presStyleLbl="node1" presStyleIdx="1" presStyleCnt="3">
        <dgm:presLayoutVars>
          <dgm:chMax val="1"/>
          <dgm:bulletEnabled val="1"/>
        </dgm:presLayoutVars>
      </dgm:prSet>
      <dgm:spPr/>
      <dgm:t>
        <a:bodyPr/>
        <a:lstStyle/>
        <a:p>
          <a:endParaRPr lang="en-US"/>
        </a:p>
      </dgm:t>
    </dgm:pt>
    <dgm:pt modelId="{2958649C-9169-4000-8041-25237CEE0583}" type="pres">
      <dgm:prSet presAssocID="{0095E733-723E-4AEA-BA3B-7C57C0595B29}" presName="descendantText" presStyleLbl="alignAccFollowNode1" presStyleIdx="1" presStyleCnt="3">
        <dgm:presLayoutVars>
          <dgm:bulletEnabled val="1"/>
        </dgm:presLayoutVars>
      </dgm:prSet>
      <dgm:spPr/>
      <dgm:t>
        <a:bodyPr/>
        <a:lstStyle/>
        <a:p>
          <a:endParaRPr lang="en-US"/>
        </a:p>
      </dgm:t>
    </dgm:pt>
    <dgm:pt modelId="{32E2026C-E738-44BC-BEDE-8417CA3035EA}" type="pres">
      <dgm:prSet presAssocID="{574342AE-865A-4AF6-9EA4-2CCCBE8332DA}" presName="sp" presStyleCnt="0"/>
      <dgm:spPr/>
    </dgm:pt>
    <dgm:pt modelId="{E173E680-BEF0-44A8-B70A-5312CADB887E}" type="pres">
      <dgm:prSet presAssocID="{EA64E4E2-A14C-465E-960D-70A5D5AE16C7}" presName="linNode" presStyleCnt="0"/>
      <dgm:spPr/>
    </dgm:pt>
    <dgm:pt modelId="{F03174CD-68B6-40F2-B4A6-A0C309F93D9E}" type="pres">
      <dgm:prSet presAssocID="{EA64E4E2-A14C-465E-960D-70A5D5AE16C7}" presName="parentText" presStyleLbl="node1" presStyleIdx="2" presStyleCnt="3">
        <dgm:presLayoutVars>
          <dgm:chMax val="1"/>
          <dgm:bulletEnabled val="1"/>
        </dgm:presLayoutVars>
      </dgm:prSet>
      <dgm:spPr/>
      <dgm:t>
        <a:bodyPr/>
        <a:lstStyle/>
        <a:p>
          <a:endParaRPr lang="en-US"/>
        </a:p>
      </dgm:t>
    </dgm:pt>
    <dgm:pt modelId="{0E98F09E-90F9-44D2-A8F2-83ADD6FA1064}" type="pres">
      <dgm:prSet presAssocID="{EA64E4E2-A14C-465E-960D-70A5D5AE16C7}" presName="descendantText" presStyleLbl="alignAccFollowNode1" presStyleIdx="2" presStyleCnt="3">
        <dgm:presLayoutVars>
          <dgm:bulletEnabled val="1"/>
        </dgm:presLayoutVars>
      </dgm:prSet>
      <dgm:spPr/>
      <dgm:t>
        <a:bodyPr/>
        <a:lstStyle/>
        <a:p>
          <a:endParaRPr lang="en-US"/>
        </a:p>
      </dgm:t>
    </dgm:pt>
  </dgm:ptLst>
  <dgm:cxnLst>
    <dgm:cxn modelId="{7FA9F18E-0641-4063-B79E-7DC23327DE8A}" type="presOf" srcId="{A19B5D5B-6162-4368-B3EC-3127EEEDF776}" destId="{0E98F09E-90F9-44D2-A8F2-83ADD6FA1064}" srcOrd="0" destOrd="1" presId="urn:microsoft.com/office/officeart/2005/8/layout/vList5"/>
    <dgm:cxn modelId="{47ED20B9-C5C5-410E-8C4F-4AAF01AC6C34}" srcId="{812A7E8C-EDE2-4860-B199-5B1F8E3AFDC8}" destId="{380B3912-4BEA-45C1-BF60-F3B49264BA0A}" srcOrd="0" destOrd="0" parTransId="{0CF20780-D148-4EEB-832E-8FA764C910DC}" sibTransId="{43628315-365C-4AE7-93DE-77E1ADFC8C87}"/>
    <dgm:cxn modelId="{5D51C4E2-28E6-4514-8A95-0F9FB36F78F1}" srcId="{0095E733-723E-4AEA-BA3B-7C57C0595B29}" destId="{44196299-CFFF-4DF7-8A50-024B6A709CF2}" srcOrd="1" destOrd="0" parTransId="{657205FE-8667-4EF7-A83D-16B24D379EA5}" sibTransId="{33DA86C3-1BCE-4979-8714-A1D579F2FC8F}"/>
    <dgm:cxn modelId="{2C8B5C68-905F-4FA6-B6F6-AF3EA9EFC950}" type="presOf" srcId="{0095E733-723E-4AEA-BA3B-7C57C0595B29}" destId="{999BF393-6A45-4E12-8B81-2AA33A5FDFBC}" srcOrd="0" destOrd="0" presId="urn:microsoft.com/office/officeart/2005/8/layout/vList5"/>
    <dgm:cxn modelId="{D7766DC8-FA34-4EAB-97CA-2F1D4F50CA2F}" type="presOf" srcId="{030D8FDD-A5CB-4032-B402-23127890F2F8}" destId="{DF5A1546-A63B-485A-BA35-845050263622}" srcOrd="0" destOrd="2" presId="urn:microsoft.com/office/officeart/2005/8/layout/vList5"/>
    <dgm:cxn modelId="{DB35C096-F36E-4201-B007-5469F7898640}" type="presOf" srcId="{EA64E4E2-A14C-465E-960D-70A5D5AE16C7}" destId="{F03174CD-68B6-40F2-B4A6-A0C309F93D9E}" srcOrd="0" destOrd="0" presId="urn:microsoft.com/office/officeart/2005/8/layout/vList5"/>
    <dgm:cxn modelId="{D0AB78ED-70FA-4F76-93C0-F0CA0F81818A}" srcId="{3B9D9189-5941-4BE4-9DEC-54E771F06B88}" destId="{EA64E4E2-A14C-465E-960D-70A5D5AE16C7}" srcOrd="2" destOrd="0" parTransId="{2AAC2988-7498-4591-A503-4B17F46C6623}" sibTransId="{30BE349C-1F8B-47F2-8BB3-8861968A738F}"/>
    <dgm:cxn modelId="{64052C3B-0474-4155-B90B-F93EFCD63B15}" type="presOf" srcId="{8C11960A-CDA0-4EBA-916F-D02BB0F46377}" destId="{2958649C-9169-4000-8041-25237CEE0583}" srcOrd="0" destOrd="0" presId="urn:microsoft.com/office/officeart/2005/8/layout/vList5"/>
    <dgm:cxn modelId="{8FED5C2E-3FFC-4206-8D75-5A8C6C11A6F0}" type="presOf" srcId="{9483128D-7749-4FA5-A0BA-5E293CBC2A91}" destId="{DF5A1546-A63B-485A-BA35-845050263622}" srcOrd="0" destOrd="1" presId="urn:microsoft.com/office/officeart/2005/8/layout/vList5"/>
    <dgm:cxn modelId="{60160B19-BA9A-4B1A-9378-8BF3A7A8A36E}" type="presOf" srcId="{812A7E8C-EDE2-4860-B199-5B1F8E3AFDC8}" destId="{5FC14C74-3F98-46FD-9A2D-C2149915DA68}" srcOrd="0" destOrd="0" presId="urn:microsoft.com/office/officeart/2005/8/layout/vList5"/>
    <dgm:cxn modelId="{6EC496C8-A64F-4737-B561-35CFD3FB34EA}" srcId="{812A7E8C-EDE2-4860-B199-5B1F8E3AFDC8}" destId="{030D8FDD-A5CB-4032-B402-23127890F2F8}" srcOrd="2" destOrd="0" parTransId="{8021A2B9-EF4F-41AB-AAED-53E0D98CC7F4}" sibTransId="{AB768731-F321-450B-A7BB-CB191726BB27}"/>
    <dgm:cxn modelId="{B307AEFA-D4DC-4F57-BD76-494007A47253}" srcId="{EA64E4E2-A14C-465E-960D-70A5D5AE16C7}" destId="{ACC16AE8-31F3-4951-BA54-18E0B0065EA3}" srcOrd="0" destOrd="0" parTransId="{AE10CC0F-239D-470F-894A-A3430083DF97}" sibTransId="{3D896469-9B99-4DD1-A8BA-E9D06FCB0391}"/>
    <dgm:cxn modelId="{965FE5DC-BF72-4DFA-951E-F5B658ECCA3D}" srcId="{EA64E4E2-A14C-465E-960D-70A5D5AE16C7}" destId="{A19B5D5B-6162-4368-B3EC-3127EEEDF776}" srcOrd="1" destOrd="0" parTransId="{9290A734-91F9-49DF-821B-143CB0DC006C}" sibTransId="{4E682560-2F6C-4413-8366-3893A6C7AD13}"/>
    <dgm:cxn modelId="{3A19F812-1D93-4A7D-AF3D-BF6BA24E9789}" srcId="{0095E733-723E-4AEA-BA3B-7C57C0595B29}" destId="{8C11960A-CDA0-4EBA-916F-D02BB0F46377}" srcOrd="0" destOrd="0" parTransId="{AB04C485-5D96-4CA0-BD1D-083298EBB6EC}" sibTransId="{FE767B8D-EF40-4571-993E-7D737CB4E715}"/>
    <dgm:cxn modelId="{DAAC38D9-0EA3-4D8F-8BBB-40CA6D80F583}" type="presOf" srcId="{380B3912-4BEA-45C1-BF60-F3B49264BA0A}" destId="{DF5A1546-A63B-485A-BA35-845050263622}" srcOrd="0" destOrd="0" presId="urn:microsoft.com/office/officeart/2005/8/layout/vList5"/>
    <dgm:cxn modelId="{9FB9B5FD-0EF0-4F6E-9026-E0F871AAE6FA}" type="presOf" srcId="{44196299-CFFF-4DF7-8A50-024B6A709CF2}" destId="{2958649C-9169-4000-8041-25237CEE0583}" srcOrd="0" destOrd="1" presId="urn:microsoft.com/office/officeart/2005/8/layout/vList5"/>
    <dgm:cxn modelId="{8ED014CE-ED41-4E21-8DC4-E882CD02D13E}" srcId="{3B9D9189-5941-4BE4-9DEC-54E771F06B88}" destId="{812A7E8C-EDE2-4860-B199-5B1F8E3AFDC8}" srcOrd="0" destOrd="0" parTransId="{546911AA-06BF-4740-84DA-96AE15871DE2}" sibTransId="{45D6ABB7-559F-489D-89CD-F1C05E1BA1A1}"/>
    <dgm:cxn modelId="{2FAB39DD-914E-492D-BA0D-A79C730B7050}" type="presOf" srcId="{ACC16AE8-31F3-4951-BA54-18E0B0065EA3}" destId="{0E98F09E-90F9-44D2-A8F2-83ADD6FA1064}" srcOrd="0" destOrd="0" presId="urn:microsoft.com/office/officeart/2005/8/layout/vList5"/>
    <dgm:cxn modelId="{071C8652-FE75-4993-B553-35556F3C9B93}" srcId="{3B9D9189-5941-4BE4-9DEC-54E771F06B88}" destId="{0095E733-723E-4AEA-BA3B-7C57C0595B29}" srcOrd="1" destOrd="0" parTransId="{27131216-05BC-472D-AD15-768BBF553008}" sibTransId="{574342AE-865A-4AF6-9EA4-2CCCBE8332DA}"/>
    <dgm:cxn modelId="{0B430803-48AC-49B2-A4D4-C2BA57E0A759}" srcId="{812A7E8C-EDE2-4860-B199-5B1F8E3AFDC8}" destId="{9483128D-7749-4FA5-A0BA-5E293CBC2A91}" srcOrd="1" destOrd="0" parTransId="{B64F374F-39F5-4287-99D7-3ED1A5FDFED2}" sibTransId="{DA01C4B8-CAB2-4E23-A240-C8DE489B17E5}"/>
    <dgm:cxn modelId="{E0857EDC-F399-41D3-B895-A88166927453}" type="presOf" srcId="{3B9D9189-5941-4BE4-9DEC-54E771F06B88}" destId="{F6B8F0DB-ED18-4AE3-9028-D315D665D6C6}" srcOrd="0" destOrd="0" presId="urn:microsoft.com/office/officeart/2005/8/layout/vList5"/>
    <dgm:cxn modelId="{0F1F935D-0F76-4474-A393-8A261EF01B99}" type="presParOf" srcId="{F6B8F0DB-ED18-4AE3-9028-D315D665D6C6}" destId="{C53EBE55-1A02-4984-BDE9-BF24F3870FFA}" srcOrd="0" destOrd="0" presId="urn:microsoft.com/office/officeart/2005/8/layout/vList5"/>
    <dgm:cxn modelId="{ED9C225B-5B53-473D-B388-2548188C0E4F}" type="presParOf" srcId="{C53EBE55-1A02-4984-BDE9-BF24F3870FFA}" destId="{5FC14C74-3F98-46FD-9A2D-C2149915DA68}" srcOrd="0" destOrd="0" presId="urn:microsoft.com/office/officeart/2005/8/layout/vList5"/>
    <dgm:cxn modelId="{9C541108-0DB3-49C9-A615-A64CD474FEA2}" type="presParOf" srcId="{C53EBE55-1A02-4984-BDE9-BF24F3870FFA}" destId="{DF5A1546-A63B-485A-BA35-845050263622}" srcOrd="1" destOrd="0" presId="urn:microsoft.com/office/officeart/2005/8/layout/vList5"/>
    <dgm:cxn modelId="{FC0A68BA-1B73-4113-BD78-A562050F34FC}" type="presParOf" srcId="{F6B8F0DB-ED18-4AE3-9028-D315D665D6C6}" destId="{0E2ED4A6-C5D2-4AD0-AFC3-5DB44EE22758}" srcOrd="1" destOrd="0" presId="urn:microsoft.com/office/officeart/2005/8/layout/vList5"/>
    <dgm:cxn modelId="{2B996B1C-9324-4F47-B4CB-0830827449C3}" type="presParOf" srcId="{F6B8F0DB-ED18-4AE3-9028-D315D665D6C6}" destId="{C0ADE2F9-59FC-418F-A8AB-6230EE927580}" srcOrd="2" destOrd="0" presId="urn:microsoft.com/office/officeart/2005/8/layout/vList5"/>
    <dgm:cxn modelId="{8EFF1AB9-C1CF-459D-A45E-53B8400A7295}" type="presParOf" srcId="{C0ADE2F9-59FC-418F-A8AB-6230EE927580}" destId="{999BF393-6A45-4E12-8B81-2AA33A5FDFBC}" srcOrd="0" destOrd="0" presId="urn:microsoft.com/office/officeart/2005/8/layout/vList5"/>
    <dgm:cxn modelId="{E355A21A-833D-4503-B278-A9834BCC25FE}" type="presParOf" srcId="{C0ADE2F9-59FC-418F-A8AB-6230EE927580}" destId="{2958649C-9169-4000-8041-25237CEE0583}" srcOrd="1" destOrd="0" presId="urn:microsoft.com/office/officeart/2005/8/layout/vList5"/>
    <dgm:cxn modelId="{51F7D163-4BE6-4668-B295-FD3D85A33985}" type="presParOf" srcId="{F6B8F0DB-ED18-4AE3-9028-D315D665D6C6}" destId="{32E2026C-E738-44BC-BEDE-8417CA3035EA}" srcOrd="3" destOrd="0" presId="urn:microsoft.com/office/officeart/2005/8/layout/vList5"/>
    <dgm:cxn modelId="{E8A8651A-BF26-434D-B3D3-B6561B5C5213}" type="presParOf" srcId="{F6B8F0DB-ED18-4AE3-9028-D315D665D6C6}" destId="{E173E680-BEF0-44A8-B70A-5312CADB887E}" srcOrd="4" destOrd="0" presId="urn:microsoft.com/office/officeart/2005/8/layout/vList5"/>
    <dgm:cxn modelId="{A4B9B4CD-7643-452E-8A37-CC5E238E63FF}" type="presParOf" srcId="{E173E680-BEF0-44A8-B70A-5312CADB887E}" destId="{F03174CD-68B6-40F2-B4A6-A0C309F93D9E}" srcOrd="0" destOrd="0" presId="urn:microsoft.com/office/officeart/2005/8/layout/vList5"/>
    <dgm:cxn modelId="{B6277B98-C171-40B9-9689-DBA05C9E0569}" type="presParOf" srcId="{E173E680-BEF0-44A8-B70A-5312CADB887E}" destId="{0E98F09E-90F9-44D2-A8F2-83ADD6FA1064}"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5A1546-A63B-485A-BA35-845050263622}">
      <dsp:nvSpPr>
        <dsp:cNvPr id="0" name=""/>
        <dsp:cNvSpPr/>
      </dsp:nvSpPr>
      <dsp:spPr>
        <a:xfrm rot="5400000">
          <a:off x="4348648" y="-1631355"/>
          <a:ext cx="1059926" cy="4591634"/>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latin typeface="Times New Roman" panose="02020603050405020304" pitchFamily="18" charset="0"/>
              <a:cs typeface="Times New Roman" panose="02020603050405020304" pitchFamily="18" charset="0"/>
            </a:rPr>
            <a:t>Vị trí </a:t>
          </a:r>
          <a:r>
            <a:rPr lang="en-US" sz="1800" kern="1200" dirty="0" err="1" smtClean="0">
              <a:latin typeface="Times New Roman" panose="02020603050405020304" pitchFamily="18" charset="0"/>
              <a:cs typeface="Times New Roman" panose="02020603050405020304" pitchFamily="18" charset="0"/>
            </a:rPr>
            <a:t>va</a:t>
          </a:r>
          <a:r>
            <a:rPr lang="en-US" sz="1800" kern="1200" dirty="0" smtClean="0">
              <a:latin typeface="Times New Roman" panose="02020603050405020304" pitchFamily="18" charset="0"/>
              <a:cs typeface="Times New Roman" panose="02020603050405020304" pitchFamily="18" charset="0"/>
            </a:rPr>
            <a:t>̀ </a:t>
          </a:r>
          <a:r>
            <a:rPr lang="en-US" sz="1800" kern="1200" dirty="0" err="1" smtClean="0">
              <a:latin typeface="Times New Roman" panose="02020603050405020304" pitchFamily="18" charset="0"/>
              <a:cs typeface="Times New Roman" panose="02020603050405020304" pitchFamily="18" charset="0"/>
            </a:rPr>
            <a:t>đô</a:t>
          </a:r>
          <a:r>
            <a:rPr lang="en-US" sz="1800" kern="1200" dirty="0" smtClean="0">
              <a:latin typeface="Times New Roman" panose="02020603050405020304" pitchFamily="18" charset="0"/>
              <a:cs typeface="Times New Roman" panose="02020603050405020304" pitchFamily="18" charset="0"/>
            </a:rPr>
            <a:t>̣ </a:t>
          </a:r>
          <a:r>
            <a:rPr lang="en-US" sz="1800" kern="1200" dirty="0" err="1" smtClean="0">
              <a:latin typeface="Times New Roman" panose="02020603050405020304" pitchFamily="18" charset="0"/>
              <a:cs typeface="Times New Roman" panose="02020603050405020304" pitchFamily="18" charset="0"/>
            </a:rPr>
            <a:t>sâu</a:t>
          </a:r>
          <a:r>
            <a:rPr lang="en-US" sz="1800" kern="1200" dirty="0" smtClean="0">
              <a:latin typeface="Times New Roman" panose="02020603050405020304" pitchFamily="18" charset="0"/>
              <a:cs typeface="Times New Roman" panose="02020603050405020304" pitchFamily="18" charset="0"/>
            </a:rPr>
            <a:t> </a:t>
          </a:r>
          <a:r>
            <a:rPr lang="en-US" sz="1800" kern="1200" dirty="0" err="1" smtClean="0">
              <a:latin typeface="Times New Roman" panose="02020603050405020304" pitchFamily="18" charset="0"/>
              <a:cs typeface="Times New Roman" panose="02020603050405020304" pitchFamily="18" charset="0"/>
            </a:rPr>
            <a:t>của</a:t>
          </a:r>
          <a:r>
            <a:rPr lang="en-US" sz="1800" kern="1200" dirty="0" smtClean="0">
              <a:latin typeface="Times New Roman" panose="02020603050405020304" pitchFamily="18" charset="0"/>
              <a:cs typeface="Times New Roman" panose="02020603050405020304" pitchFamily="18" charset="0"/>
            </a:rPr>
            <a:t> </a:t>
          </a:r>
          <a:r>
            <a:rPr lang="en-US" sz="1800" kern="1200" dirty="0" err="1" smtClean="0">
              <a:latin typeface="Times New Roman" panose="02020603050405020304" pitchFamily="18" charset="0"/>
              <a:cs typeface="Times New Roman" panose="02020603050405020304" pitchFamily="18" charset="0"/>
            </a:rPr>
            <a:t>ống</a:t>
          </a:r>
          <a:r>
            <a:rPr lang="en-US" sz="1800" kern="1200" dirty="0" smtClean="0">
              <a:latin typeface="Times New Roman" panose="02020603050405020304" pitchFamily="18" charset="0"/>
              <a:cs typeface="Times New Roman" panose="02020603050405020304" pitchFamily="18" charset="0"/>
            </a:rPr>
            <a:t> </a:t>
          </a:r>
          <a:endParaRPr lang="en-US" sz="1800" kern="1200" dirty="0">
            <a:latin typeface="Times New Roman" panose="02020603050405020304" pitchFamily="18" charset="0"/>
            <a:cs typeface="Times New Roman" panose="02020603050405020304" pitchFamily="18" charset="0"/>
          </a:endParaRPr>
        </a:p>
        <a:p>
          <a:pPr marL="171450" lvl="1" indent="-171450" algn="l" defTabSz="800100">
            <a:lnSpc>
              <a:spcPct val="90000"/>
            </a:lnSpc>
            <a:spcBef>
              <a:spcPct val="0"/>
            </a:spcBef>
            <a:spcAft>
              <a:spcPct val="15000"/>
            </a:spcAft>
            <a:buChar char="••"/>
          </a:pPr>
          <a:r>
            <a:rPr lang="en-US" sz="1800" kern="1200" dirty="0" err="1" smtClean="0">
              <a:latin typeface="Times New Roman" panose="02020603050405020304" pitchFamily="18" charset="0"/>
              <a:cs typeface="Times New Roman" panose="02020603050405020304" pitchFamily="18" charset="0"/>
            </a:rPr>
            <a:t>Người</a:t>
          </a:r>
          <a:r>
            <a:rPr lang="en-US" sz="1800" kern="1200" dirty="0" smtClean="0">
              <a:latin typeface="Times New Roman" panose="02020603050405020304" pitchFamily="18" charset="0"/>
              <a:cs typeface="Times New Roman" panose="02020603050405020304" pitchFamily="18" charset="0"/>
            </a:rPr>
            <a:t> </a:t>
          </a:r>
          <a:r>
            <a:rPr lang="en-US" sz="1800" kern="1200" dirty="0" err="1" smtClean="0">
              <a:latin typeface="Times New Roman" panose="02020603050405020304" pitchFamily="18" charset="0"/>
              <a:cs typeface="Times New Roman" panose="02020603050405020304" pitchFamily="18" charset="0"/>
            </a:rPr>
            <a:t>lớn</a:t>
          </a:r>
          <a:r>
            <a:rPr lang="en-US" sz="1800" kern="1200" dirty="0" smtClean="0">
              <a:latin typeface="Times New Roman" panose="02020603050405020304" pitchFamily="18" charset="0"/>
              <a:cs typeface="Times New Roman" panose="02020603050405020304" pitchFamily="18" charset="0"/>
            </a:rPr>
            <a:t> : 21-23 cm </a:t>
          </a:r>
          <a:r>
            <a:rPr lang="en-US" sz="1800" kern="1200" dirty="0" err="1" smtClean="0">
              <a:latin typeface="Times New Roman" panose="02020603050405020304" pitchFamily="18" charset="0"/>
              <a:cs typeface="Times New Roman" panose="02020603050405020304" pitchFamily="18" charset="0"/>
            </a:rPr>
            <a:t>nếu</a:t>
          </a:r>
          <a:r>
            <a:rPr lang="en-US" sz="1800" kern="1200" dirty="0" smtClean="0">
              <a:latin typeface="Times New Roman" panose="02020603050405020304" pitchFamily="18" charset="0"/>
              <a:cs typeface="Times New Roman" panose="02020603050405020304" pitchFamily="18" charset="0"/>
            </a:rPr>
            <a:t> </a:t>
          </a:r>
          <a:r>
            <a:rPr lang="en-US" sz="1800" kern="1200" dirty="0" err="1" smtClean="0">
              <a:latin typeface="Times New Roman" panose="02020603050405020304" pitchFamily="18" charset="0"/>
              <a:cs typeface="Times New Roman" panose="02020603050405020304" pitchFamily="18" charset="0"/>
            </a:rPr>
            <a:t>đặt</a:t>
          </a:r>
          <a:r>
            <a:rPr lang="en-US" sz="1800" kern="1200" dirty="0" smtClean="0">
              <a:latin typeface="Times New Roman" panose="02020603050405020304" pitchFamily="18" charset="0"/>
              <a:cs typeface="Times New Roman" panose="02020603050405020304" pitchFamily="18" charset="0"/>
            </a:rPr>
            <a:t> qua </a:t>
          </a:r>
          <a:r>
            <a:rPr lang="en-US" sz="1800" kern="1200" dirty="0" err="1" smtClean="0">
              <a:latin typeface="Times New Roman" panose="02020603050405020304" pitchFamily="18" charset="0"/>
              <a:cs typeface="Times New Roman" panose="02020603050405020304" pitchFamily="18" charset="0"/>
            </a:rPr>
            <a:t>miệng</a:t>
          </a:r>
          <a:r>
            <a:rPr lang="en-US" sz="1800" kern="1200" dirty="0" smtClean="0">
              <a:latin typeface="Times New Roman" panose="02020603050405020304" pitchFamily="18" charset="0"/>
              <a:cs typeface="Times New Roman" panose="02020603050405020304" pitchFamily="18" charset="0"/>
            </a:rPr>
            <a:t>, 26-28 cm </a:t>
          </a:r>
          <a:r>
            <a:rPr lang="en-US" sz="1800" kern="1200" dirty="0" err="1" smtClean="0">
              <a:latin typeface="Times New Roman" panose="02020603050405020304" pitchFamily="18" charset="0"/>
              <a:cs typeface="Times New Roman" panose="02020603050405020304" pitchFamily="18" charset="0"/>
            </a:rPr>
            <a:t>nếu</a:t>
          </a:r>
          <a:r>
            <a:rPr lang="en-US" sz="1800" kern="1200" dirty="0" smtClean="0">
              <a:latin typeface="Times New Roman" panose="02020603050405020304" pitchFamily="18" charset="0"/>
              <a:cs typeface="Times New Roman" panose="02020603050405020304" pitchFamily="18" charset="0"/>
            </a:rPr>
            <a:t> </a:t>
          </a:r>
          <a:r>
            <a:rPr lang="en-US" sz="1800" kern="1200" dirty="0" err="1" smtClean="0">
              <a:latin typeface="Times New Roman" panose="02020603050405020304" pitchFamily="18" charset="0"/>
              <a:cs typeface="Times New Roman" panose="02020603050405020304" pitchFamily="18" charset="0"/>
            </a:rPr>
            <a:t>đặt</a:t>
          </a:r>
          <a:r>
            <a:rPr lang="en-US" sz="1800" kern="1200" dirty="0" smtClean="0">
              <a:latin typeface="Times New Roman" panose="02020603050405020304" pitchFamily="18" charset="0"/>
              <a:cs typeface="Times New Roman" panose="02020603050405020304" pitchFamily="18" charset="0"/>
            </a:rPr>
            <a:t> qua </a:t>
          </a:r>
          <a:r>
            <a:rPr lang="en-US" sz="1800" kern="1200" dirty="0" err="1" smtClean="0">
              <a:latin typeface="Times New Roman" panose="02020603050405020304" pitchFamily="18" charset="0"/>
              <a:cs typeface="Times New Roman" panose="02020603050405020304" pitchFamily="18" charset="0"/>
            </a:rPr>
            <a:t>mũi</a:t>
          </a:r>
          <a:endParaRPr lang="en-US" sz="1800" kern="1200" dirty="0">
            <a:latin typeface="Times New Roman" panose="02020603050405020304" pitchFamily="18" charset="0"/>
            <a:cs typeface="Times New Roman" panose="02020603050405020304" pitchFamily="18" charset="0"/>
          </a:endParaRPr>
        </a:p>
        <a:p>
          <a:pPr marL="171450" lvl="1" indent="-171450" algn="l" defTabSz="800100">
            <a:lnSpc>
              <a:spcPct val="90000"/>
            </a:lnSpc>
            <a:spcBef>
              <a:spcPct val="0"/>
            </a:spcBef>
            <a:spcAft>
              <a:spcPct val="15000"/>
            </a:spcAft>
            <a:buChar char="••"/>
          </a:pPr>
          <a:r>
            <a:rPr lang="en-US" sz="1800" kern="1200" dirty="0" err="1" smtClean="0">
              <a:latin typeface="Times New Roman" panose="02020603050405020304" pitchFamily="18" charset="0"/>
              <a:cs typeface="Times New Roman" panose="02020603050405020304" pitchFamily="18" charset="0"/>
            </a:rPr>
            <a:t>Tình</a:t>
          </a:r>
          <a:r>
            <a:rPr lang="en-US" sz="1800" kern="1200" dirty="0" smtClean="0">
              <a:latin typeface="Times New Roman" panose="02020603050405020304" pitchFamily="18" charset="0"/>
              <a:cs typeface="Times New Roman" panose="02020603050405020304" pitchFamily="18" charset="0"/>
            </a:rPr>
            <a:t> </a:t>
          </a:r>
          <a:r>
            <a:rPr lang="en-US" sz="1800" kern="1200" dirty="0" err="1" smtClean="0">
              <a:latin typeface="Times New Roman" panose="02020603050405020304" pitchFamily="18" charset="0"/>
              <a:cs typeface="Times New Roman" panose="02020603050405020304" pitchFamily="18" charset="0"/>
            </a:rPr>
            <a:t>trạng</a:t>
          </a:r>
          <a:r>
            <a:rPr lang="en-US" sz="1800" kern="1200" dirty="0" smtClean="0">
              <a:latin typeface="Times New Roman" panose="02020603050405020304" pitchFamily="18" charset="0"/>
              <a:cs typeface="Times New Roman" panose="02020603050405020304" pitchFamily="18" charset="0"/>
            </a:rPr>
            <a:t> </a:t>
          </a:r>
          <a:r>
            <a:rPr lang="en-US" sz="1800" kern="1200" dirty="0" err="1" smtClean="0">
              <a:latin typeface="Times New Roman" panose="02020603050405020304" pitchFamily="18" charset="0"/>
              <a:cs typeface="Times New Roman" panose="02020603050405020304" pitchFamily="18" charset="0"/>
            </a:rPr>
            <a:t>của</a:t>
          </a:r>
          <a:r>
            <a:rPr lang="en-US" sz="1800" kern="1200" dirty="0" smtClean="0">
              <a:latin typeface="Times New Roman" panose="02020603050405020304" pitchFamily="18" charset="0"/>
              <a:cs typeface="Times New Roman" panose="02020603050405020304" pitchFamily="18" charset="0"/>
            </a:rPr>
            <a:t> </a:t>
          </a:r>
          <a:r>
            <a:rPr lang="en-US" sz="1800" kern="1200" dirty="0" err="1" smtClean="0">
              <a:latin typeface="Times New Roman" panose="02020603050405020304" pitchFamily="18" charset="0"/>
              <a:cs typeface="Times New Roman" panose="02020603050405020304" pitchFamily="18" charset="0"/>
            </a:rPr>
            <a:t>ống</a:t>
          </a:r>
          <a:r>
            <a:rPr lang="en-US" sz="1800" kern="1200" dirty="0" smtClean="0">
              <a:latin typeface="Times New Roman" panose="02020603050405020304" pitchFamily="18" charset="0"/>
              <a:cs typeface="Times New Roman" panose="02020603050405020304" pitchFamily="18" charset="0"/>
            </a:rPr>
            <a:t> NKQ</a:t>
          </a:r>
          <a:endParaRPr lang="en-US" sz="1800" kern="1200" dirty="0">
            <a:latin typeface="Times New Roman" panose="02020603050405020304" pitchFamily="18" charset="0"/>
            <a:cs typeface="Times New Roman" panose="02020603050405020304" pitchFamily="18" charset="0"/>
          </a:endParaRPr>
        </a:p>
      </dsp:txBody>
      <dsp:txXfrm rot="-5400000">
        <a:off x="2582795" y="186239"/>
        <a:ext cx="4539893" cy="956444"/>
      </dsp:txXfrm>
    </dsp:sp>
    <dsp:sp modelId="{5FC14C74-3F98-46FD-9A2D-C2149915DA68}">
      <dsp:nvSpPr>
        <dsp:cNvPr id="0" name=""/>
        <dsp:cNvSpPr/>
      </dsp:nvSpPr>
      <dsp:spPr>
        <a:xfrm>
          <a:off x="0" y="2007"/>
          <a:ext cx="2582794" cy="132490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lvl="0" algn="ctr" defTabSz="1555750">
            <a:lnSpc>
              <a:spcPct val="90000"/>
            </a:lnSpc>
            <a:spcBef>
              <a:spcPct val="0"/>
            </a:spcBef>
            <a:spcAft>
              <a:spcPct val="35000"/>
            </a:spcAft>
          </a:pPr>
          <a:r>
            <a:rPr lang="en-US" sz="3500" kern="1200" dirty="0" smtClean="0">
              <a:latin typeface="Times New Roman" panose="02020603050405020304" pitchFamily="18" charset="0"/>
              <a:cs typeface="Times New Roman" panose="02020603050405020304" pitchFamily="18" charset="0"/>
            </a:rPr>
            <a:t>THEO DÕI TẠI CHỖ</a:t>
          </a:r>
          <a:endParaRPr lang="en-US" sz="3500" kern="1200" dirty="0">
            <a:latin typeface="Times New Roman" panose="02020603050405020304" pitchFamily="18" charset="0"/>
            <a:cs typeface="Times New Roman" panose="02020603050405020304" pitchFamily="18" charset="0"/>
          </a:endParaRPr>
        </a:p>
      </dsp:txBody>
      <dsp:txXfrm>
        <a:off x="64677" y="66684"/>
        <a:ext cx="2453440" cy="1195553"/>
      </dsp:txXfrm>
    </dsp:sp>
    <dsp:sp modelId="{2958649C-9169-4000-8041-25237CEE0583}">
      <dsp:nvSpPr>
        <dsp:cNvPr id="0" name=""/>
        <dsp:cNvSpPr/>
      </dsp:nvSpPr>
      <dsp:spPr>
        <a:xfrm rot="5400000">
          <a:off x="4348648" y="-240202"/>
          <a:ext cx="1059926" cy="4591634"/>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err="1" smtClean="0">
              <a:latin typeface="Times New Roman" panose="02020603050405020304" pitchFamily="18" charset="0"/>
              <a:cs typeface="Times New Roman" panose="02020603050405020304" pitchFamily="18" charset="0"/>
            </a:rPr>
            <a:t>Mạch</a:t>
          </a:r>
          <a:r>
            <a:rPr lang="en-US" sz="2100" kern="1200" dirty="0" smtClean="0">
              <a:latin typeface="Times New Roman" panose="02020603050405020304" pitchFamily="18" charset="0"/>
              <a:cs typeface="Times New Roman" panose="02020603050405020304" pitchFamily="18" charset="0"/>
            </a:rPr>
            <a:t>, </a:t>
          </a:r>
          <a:r>
            <a:rPr lang="en-US" sz="2100" kern="1200" dirty="0" err="1" smtClean="0">
              <a:latin typeface="Times New Roman" panose="02020603050405020304" pitchFamily="18" charset="0"/>
              <a:cs typeface="Times New Roman" panose="02020603050405020304" pitchFamily="18" charset="0"/>
            </a:rPr>
            <a:t>nhiệt</a:t>
          </a:r>
          <a:r>
            <a:rPr lang="en-US" sz="2100" kern="1200" dirty="0" smtClean="0">
              <a:latin typeface="Times New Roman" panose="02020603050405020304" pitchFamily="18" charset="0"/>
              <a:cs typeface="Times New Roman" panose="02020603050405020304" pitchFamily="18" charset="0"/>
            </a:rPr>
            <a:t> </a:t>
          </a:r>
          <a:r>
            <a:rPr lang="en-US" sz="2100" kern="1200" dirty="0" err="1" smtClean="0">
              <a:latin typeface="Times New Roman" panose="02020603050405020304" pitchFamily="18" charset="0"/>
              <a:cs typeface="Times New Roman" panose="02020603050405020304" pitchFamily="18" charset="0"/>
            </a:rPr>
            <a:t>đô</a:t>
          </a:r>
          <a:r>
            <a:rPr lang="en-US" sz="2100" kern="1200" dirty="0" smtClean="0">
              <a:latin typeface="Times New Roman" panose="02020603050405020304" pitchFamily="18" charset="0"/>
              <a:cs typeface="Times New Roman" panose="02020603050405020304" pitchFamily="18" charset="0"/>
            </a:rPr>
            <a:t>̣ </a:t>
          </a:r>
          <a:r>
            <a:rPr lang="en-US" sz="2100" kern="1200" dirty="0" err="1" smtClean="0">
              <a:latin typeface="Times New Roman" panose="02020603050405020304" pitchFamily="18" charset="0"/>
              <a:cs typeface="Times New Roman" panose="02020603050405020304" pitchFamily="18" charset="0"/>
            </a:rPr>
            <a:t>huyết</a:t>
          </a:r>
          <a:r>
            <a:rPr lang="en-US" sz="2100" kern="1200" dirty="0" smtClean="0">
              <a:latin typeface="Times New Roman" panose="02020603050405020304" pitchFamily="18" charset="0"/>
              <a:cs typeface="Times New Roman" panose="02020603050405020304" pitchFamily="18" charset="0"/>
            </a:rPr>
            <a:t> </a:t>
          </a:r>
          <a:r>
            <a:rPr lang="en-US" sz="2100" kern="1200" dirty="0" err="1" smtClean="0">
              <a:latin typeface="Times New Roman" panose="02020603050405020304" pitchFamily="18" charset="0"/>
              <a:cs typeface="Times New Roman" panose="02020603050405020304" pitchFamily="18" charset="0"/>
            </a:rPr>
            <a:t>áp</a:t>
          </a:r>
          <a:r>
            <a:rPr lang="en-US" sz="2100" kern="1200" dirty="0" smtClean="0">
              <a:latin typeface="Times New Roman" panose="02020603050405020304" pitchFamily="18" charset="0"/>
              <a:cs typeface="Times New Roman" panose="02020603050405020304" pitchFamily="18" charset="0"/>
            </a:rPr>
            <a:t>…</a:t>
          </a:r>
          <a:endParaRPr lang="en-US" sz="2100" kern="1200" dirty="0">
            <a:latin typeface="Times New Roman" panose="02020603050405020304" pitchFamily="18" charset="0"/>
            <a:cs typeface="Times New Roman" panose="02020603050405020304" pitchFamily="18" charset="0"/>
          </a:endParaRPr>
        </a:p>
        <a:p>
          <a:pPr marL="228600" lvl="1" indent="-228600" algn="l" defTabSz="933450">
            <a:lnSpc>
              <a:spcPct val="90000"/>
            </a:lnSpc>
            <a:spcBef>
              <a:spcPct val="0"/>
            </a:spcBef>
            <a:spcAft>
              <a:spcPct val="15000"/>
            </a:spcAft>
            <a:buChar char="••"/>
          </a:pPr>
          <a:r>
            <a:rPr lang="en-US" sz="2100" kern="1200" dirty="0" smtClean="0">
              <a:latin typeface="Times New Roman" panose="02020603050405020304" pitchFamily="18" charset="0"/>
              <a:cs typeface="Times New Roman" panose="02020603050405020304" pitchFamily="18" charset="0"/>
            </a:rPr>
            <a:t>Theo </a:t>
          </a:r>
          <a:r>
            <a:rPr lang="en-US" sz="2100" kern="1200" dirty="0" err="1" smtClean="0">
              <a:latin typeface="Times New Roman" panose="02020603050405020304" pitchFamily="18" charset="0"/>
              <a:cs typeface="Times New Roman" panose="02020603050405020304" pitchFamily="18" charset="0"/>
            </a:rPr>
            <a:t>dõi</a:t>
          </a:r>
          <a:r>
            <a:rPr lang="en-US" sz="2100" kern="1200" dirty="0" smtClean="0">
              <a:latin typeface="Times New Roman" panose="02020603050405020304" pitchFamily="18" charset="0"/>
              <a:cs typeface="Times New Roman" panose="02020603050405020304" pitchFamily="18" charset="0"/>
            </a:rPr>
            <a:t> 15p/ </a:t>
          </a:r>
          <a:r>
            <a:rPr lang="en-US" sz="2100" kern="1200" dirty="0" err="1" smtClean="0">
              <a:latin typeface="Times New Roman" panose="02020603050405020304" pitchFamily="18" charset="0"/>
              <a:cs typeface="Times New Roman" panose="02020603050405020304" pitchFamily="18" charset="0"/>
            </a:rPr>
            <a:t>lần</a:t>
          </a:r>
          <a:r>
            <a:rPr lang="en-US" sz="2100" kern="1200" dirty="0" smtClean="0">
              <a:latin typeface="Times New Roman" panose="02020603050405020304" pitchFamily="18" charset="0"/>
              <a:cs typeface="Times New Roman" panose="02020603050405020304" pitchFamily="18" charset="0"/>
            </a:rPr>
            <a:t> </a:t>
          </a:r>
          <a:r>
            <a:rPr lang="en-US" sz="2100" kern="1200" dirty="0" err="1" smtClean="0">
              <a:latin typeface="Times New Roman" panose="02020603050405020304" pitchFamily="18" charset="0"/>
              <a:cs typeface="Times New Roman" panose="02020603050405020304" pitchFamily="18" charset="0"/>
            </a:rPr>
            <a:t>trong</a:t>
          </a:r>
          <a:r>
            <a:rPr lang="en-US" sz="2100" kern="1200" dirty="0" smtClean="0">
              <a:latin typeface="Times New Roman" panose="02020603050405020304" pitchFamily="18" charset="0"/>
              <a:cs typeface="Times New Roman" panose="02020603050405020304" pitchFamily="18" charset="0"/>
            </a:rPr>
            <a:t> </a:t>
          </a:r>
          <a:r>
            <a:rPr lang="en-US" sz="2100" kern="1200" dirty="0" err="1" smtClean="0">
              <a:latin typeface="Times New Roman" panose="02020603050405020304" pitchFamily="18" charset="0"/>
              <a:cs typeface="Times New Roman" panose="02020603050405020304" pitchFamily="18" charset="0"/>
            </a:rPr>
            <a:t>giơ</a:t>
          </a:r>
          <a:r>
            <a:rPr lang="en-US" sz="2100" kern="1200" dirty="0" smtClean="0">
              <a:latin typeface="Times New Roman" panose="02020603050405020304" pitchFamily="18" charset="0"/>
              <a:cs typeface="Times New Roman" panose="02020603050405020304" pitchFamily="18" charset="0"/>
            </a:rPr>
            <a:t>̀ </a:t>
          </a:r>
          <a:r>
            <a:rPr lang="en-US" sz="2100" kern="1200" dirty="0" err="1" smtClean="0">
              <a:latin typeface="Times New Roman" panose="02020603050405020304" pitchFamily="18" charset="0"/>
              <a:cs typeface="Times New Roman" panose="02020603050405020304" pitchFamily="18" charset="0"/>
            </a:rPr>
            <a:t>đầu</a:t>
          </a:r>
          <a:endParaRPr lang="en-US" sz="2100" kern="1200" dirty="0">
            <a:latin typeface="Times New Roman" panose="02020603050405020304" pitchFamily="18" charset="0"/>
            <a:cs typeface="Times New Roman" panose="02020603050405020304" pitchFamily="18" charset="0"/>
          </a:endParaRPr>
        </a:p>
      </dsp:txBody>
      <dsp:txXfrm rot="-5400000">
        <a:off x="2582795" y="1577392"/>
        <a:ext cx="4539893" cy="956444"/>
      </dsp:txXfrm>
    </dsp:sp>
    <dsp:sp modelId="{999BF393-6A45-4E12-8B81-2AA33A5FDFBC}">
      <dsp:nvSpPr>
        <dsp:cNvPr id="0" name=""/>
        <dsp:cNvSpPr/>
      </dsp:nvSpPr>
      <dsp:spPr>
        <a:xfrm>
          <a:off x="0" y="1393160"/>
          <a:ext cx="2582794" cy="132490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lvl="0" algn="ctr" defTabSz="1555750">
            <a:lnSpc>
              <a:spcPct val="90000"/>
            </a:lnSpc>
            <a:spcBef>
              <a:spcPct val="0"/>
            </a:spcBef>
            <a:spcAft>
              <a:spcPct val="35000"/>
            </a:spcAft>
          </a:pPr>
          <a:r>
            <a:rPr lang="en-US" sz="3500" kern="1200" dirty="0" smtClean="0">
              <a:latin typeface="Times New Roman" panose="02020603050405020304" pitchFamily="18" charset="0"/>
              <a:cs typeface="Times New Roman" panose="02020603050405020304" pitchFamily="18" charset="0"/>
            </a:rPr>
            <a:t>DẤU HIỆU SINH TỒN</a:t>
          </a:r>
          <a:endParaRPr lang="en-US" sz="3500" kern="1200" dirty="0">
            <a:latin typeface="Times New Roman" panose="02020603050405020304" pitchFamily="18" charset="0"/>
            <a:cs typeface="Times New Roman" panose="02020603050405020304" pitchFamily="18" charset="0"/>
          </a:endParaRPr>
        </a:p>
      </dsp:txBody>
      <dsp:txXfrm>
        <a:off x="64677" y="1457837"/>
        <a:ext cx="2453440" cy="1195553"/>
      </dsp:txXfrm>
    </dsp:sp>
    <dsp:sp modelId="{0E98F09E-90F9-44D2-A8F2-83ADD6FA1064}">
      <dsp:nvSpPr>
        <dsp:cNvPr id="0" name=""/>
        <dsp:cNvSpPr/>
      </dsp:nvSpPr>
      <dsp:spPr>
        <a:xfrm rot="5400000">
          <a:off x="4348648" y="1150950"/>
          <a:ext cx="1059926" cy="4591634"/>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err="1" smtClean="0">
              <a:latin typeface="Times New Roman" panose="02020603050405020304" pitchFamily="18" charset="0"/>
              <a:cs typeface="Times New Roman" panose="02020603050405020304" pitchFamily="18" charset="0"/>
            </a:rPr>
            <a:t>Lượng</a:t>
          </a:r>
          <a:r>
            <a:rPr lang="en-US" sz="2100" kern="1200" dirty="0" smtClean="0">
              <a:latin typeface="Times New Roman" panose="02020603050405020304" pitchFamily="18" charset="0"/>
              <a:cs typeface="Times New Roman" panose="02020603050405020304" pitchFamily="18" charset="0"/>
            </a:rPr>
            <a:t> </a:t>
          </a:r>
          <a:r>
            <a:rPr lang="en-US" sz="2100" kern="1200" dirty="0" err="1" smtClean="0">
              <a:latin typeface="Times New Roman" panose="02020603050405020304" pitchFamily="18" charset="0"/>
              <a:cs typeface="Times New Roman" panose="02020603050405020304" pitchFamily="18" charset="0"/>
            </a:rPr>
            <a:t>dịch</a:t>
          </a:r>
          <a:r>
            <a:rPr lang="en-US" sz="2100" kern="1200" dirty="0" smtClean="0">
              <a:latin typeface="Times New Roman" panose="02020603050405020304" pitchFamily="18" charset="0"/>
              <a:cs typeface="Times New Roman" panose="02020603050405020304" pitchFamily="18" charset="0"/>
            </a:rPr>
            <a:t> </a:t>
          </a:r>
          <a:r>
            <a:rPr lang="en-US" sz="2100" kern="1200" dirty="0" err="1" smtClean="0">
              <a:latin typeface="Times New Roman" panose="02020603050405020304" pitchFamily="18" charset="0"/>
              <a:cs typeface="Times New Roman" panose="02020603050405020304" pitchFamily="18" charset="0"/>
            </a:rPr>
            <a:t>ra</a:t>
          </a:r>
          <a:r>
            <a:rPr lang="en-US" sz="2100" kern="1200" dirty="0" smtClean="0">
              <a:latin typeface="Times New Roman" panose="02020603050405020304" pitchFamily="18" charset="0"/>
              <a:cs typeface="Times New Roman" panose="02020603050405020304" pitchFamily="18" charset="0"/>
            </a:rPr>
            <a:t> </a:t>
          </a:r>
          <a:r>
            <a:rPr lang="en-US" sz="2100" kern="1200" dirty="0" err="1" smtClean="0">
              <a:latin typeface="Times New Roman" panose="02020603050405020304" pitchFamily="18" charset="0"/>
              <a:cs typeface="Times New Roman" panose="02020603050405020304" pitchFamily="18" charset="0"/>
            </a:rPr>
            <a:t>vào</a:t>
          </a:r>
          <a:r>
            <a:rPr lang="en-US" sz="2100" kern="1200" dirty="0" smtClean="0">
              <a:latin typeface="Times New Roman" panose="02020603050405020304" pitchFamily="18" charset="0"/>
              <a:cs typeface="Times New Roman" panose="02020603050405020304" pitchFamily="18" charset="0"/>
            </a:rPr>
            <a:t> </a:t>
          </a:r>
          <a:r>
            <a:rPr lang="en-US" sz="2100" kern="1200" dirty="0" err="1" smtClean="0">
              <a:latin typeface="Times New Roman" panose="02020603050405020304" pitchFamily="18" charset="0"/>
              <a:cs typeface="Times New Roman" panose="02020603050405020304" pitchFamily="18" charset="0"/>
            </a:rPr>
            <a:t>cơ</a:t>
          </a:r>
          <a:r>
            <a:rPr lang="en-US" sz="2100" kern="1200" dirty="0" smtClean="0">
              <a:latin typeface="Times New Roman" panose="02020603050405020304" pitchFamily="18" charset="0"/>
              <a:cs typeface="Times New Roman" panose="02020603050405020304" pitchFamily="18" charset="0"/>
            </a:rPr>
            <a:t> </a:t>
          </a:r>
          <a:r>
            <a:rPr lang="en-US" sz="2100" kern="1200" dirty="0" err="1" smtClean="0">
              <a:latin typeface="Times New Roman" panose="02020603050405020304" pitchFamily="18" charset="0"/>
              <a:cs typeface="Times New Roman" panose="02020603050405020304" pitchFamily="18" charset="0"/>
            </a:rPr>
            <a:t>thê</a:t>
          </a:r>
          <a:r>
            <a:rPr lang="en-US" sz="2100" kern="1200" dirty="0" smtClean="0">
              <a:latin typeface="Times New Roman" panose="02020603050405020304" pitchFamily="18" charset="0"/>
              <a:cs typeface="Times New Roman" panose="02020603050405020304" pitchFamily="18" charset="0"/>
            </a:rPr>
            <a:t>̉ </a:t>
          </a:r>
          <a:r>
            <a:rPr lang="en-US" sz="2100" kern="1200" dirty="0" err="1" smtClean="0">
              <a:latin typeface="Times New Roman" panose="02020603050405020304" pitchFamily="18" charset="0"/>
              <a:cs typeface="Times New Roman" panose="02020603050405020304" pitchFamily="18" charset="0"/>
            </a:rPr>
            <a:t>hằng</a:t>
          </a:r>
          <a:r>
            <a:rPr lang="en-US" sz="2100" kern="1200" dirty="0" smtClean="0">
              <a:latin typeface="Times New Roman" panose="02020603050405020304" pitchFamily="18" charset="0"/>
              <a:cs typeface="Times New Roman" panose="02020603050405020304" pitchFamily="18" charset="0"/>
            </a:rPr>
            <a:t> </a:t>
          </a:r>
          <a:r>
            <a:rPr lang="en-US" sz="2100" kern="1200" dirty="0" err="1" smtClean="0">
              <a:latin typeface="Times New Roman" panose="02020603050405020304" pitchFamily="18" charset="0"/>
              <a:cs typeface="Times New Roman" panose="02020603050405020304" pitchFamily="18" charset="0"/>
            </a:rPr>
            <a:t>ngày</a:t>
          </a:r>
          <a:endParaRPr lang="en-US" sz="2100" kern="1200" dirty="0">
            <a:latin typeface="Times New Roman" panose="02020603050405020304" pitchFamily="18" charset="0"/>
            <a:cs typeface="Times New Roman" panose="02020603050405020304" pitchFamily="18" charset="0"/>
          </a:endParaRPr>
        </a:p>
        <a:p>
          <a:pPr marL="228600" lvl="1" indent="-228600" algn="l" defTabSz="933450">
            <a:lnSpc>
              <a:spcPct val="90000"/>
            </a:lnSpc>
            <a:spcBef>
              <a:spcPct val="0"/>
            </a:spcBef>
            <a:spcAft>
              <a:spcPct val="15000"/>
            </a:spcAft>
            <a:buChar char="••"/>
          </a:pPr>
          <a:r>
            <a:rPr lang="en-US" sz="2100" kern="1200" dirty="0" err="1" smtClean="0">
              <a:latin typeface="Times New Roman" panose="02020603050405020304" pitchFamily="18" charset="0"/>
              <a:cs typeface="Times New Roman" panose="02020603050405020304" pitchFamily="18" charset="0"/>
            </a:rPr>
            <a:t>Dấu</a:t>
          </a:r>
          <a:r>
            <a:rPr lang="en-US" sz="2100" kern="1200" dirty="0" smtClean="0">
              <a:latin typeface="Times New Roman" panose="02020603050405020304" pitchFamily="18" charset="0"/>
              <a:cs typeface="Times New Roman" panose="02020603050405020304" pitchFamily="18" charset="0"/>
            </a:rPr>
            <a:t> </a:t>
          </a:r>
          <a:r>
            <a:rPr lang="en-US" sz="2100" kern="1200" dirty="0" err="1" smtClean="0">
              <a:latin typeface="Times New Roman" panose="02020603050405020304" pitchFamily="18" charset="0"/>
              <a:cs typeface="Times New Roman" panose="02020603050405020304" pitchFamily="18" charset="0"/>
            </a:rPr>
            <a:t>hiệu</a:t>
          </a:r>
          <a:r>
            <a:rPr lang="en-US" sz="2100" kern="1200" dirty="0" smtClean="0">
              <a:latin typeface="Times New Roman" panose="02020603050405020304" pitchFamily="18" charset="0"/>
              <a:cs typeface="Times New Roman" panose="02020603050405020304" pitchFamily="18" charset="0"/>
            </a:rPr>
            <a:t> </a:t>
          </a:r>
          <a:r>
            <a:rPr lang="en-US" sz="2100" kern="1200" dirty="0" err="1" smtClean="0">
              <a:latin typeface="Times New Roman" panose="02020603050405020304" pitchFamily="18" charset="0"/>
              <a:cs typeface="Times New Roman" panose="02020603050405020304" pitchFamily="18" charset="0"/>
            </a:rPr>
            <a:t>thần</a:t>
          </a:r>
          <a:r>
            <a:rPr lang="en-US" sz="2100" kern="1200" dirty="0" smtClean="0">
              <a:latin typeface="Times New Roman" panose="02020603050405020304" pitchFamily="18" charset="0"/>
              <a:cs typeface="Times New Roman" panose="02020603050405020304" pitchFamily="18" charset="0"/>
            </a:rPr>
            <a:t> </a:t>
          </a:r>
          <a:r>
            <a:rPr lang="en-US" sz="2100" kern="1200" dirty="0" err="1" smtClean="0">
              <a:latin typeface="Times New Roman" panose="02020603050405020304" pitchFamily="18" charset="0"/>
              <a:cs typeface="Times New Roman" panose="02020603050405020304" pitchFamily="18" charset="0"/>
            </a:rPr>
            <a:t>kinh</a:t>
          </a:r>
          <a:r>
            <a:rPr lang="en-US" sz="2100" kern="1200" dirty="0" smtClean="0">
              <a:latin typeface="Times New Roman" panose="02020603050405020304" pitchFamily="18" charset="0"/>
              <a:cs typeface="Times New Roman" panose="02020603050405020304" pitchFamily="18" charset="0"/>
            </a:rPr>
            <a:t>, ý </a:t>
          </a:r>
          <a:r>
            <a:rPr lang="en-US" sz="2100" kern="1200" dirty="0" err="1" smtClean="0">
              <a:latin typeface="Times New Roman" panose="02020603050405020304" pitchFamily="18" charset="0"/>
              <a:cs typeface="Times New Roman" panose="02020603050405020304" pitchFamily="18" charset="0"/>
            </a:rPr>
            <a:t>thức</a:t>
          </a:r>
          <a:r>
            <a:rPr lang="en-US" sz="2100" kern="1200" dirty="0" smtClean="0">
              <a:latin typeface="Times New Roman" panose="02020603050405020304" pitchFamily="18" charset="0"/>
              <a:cs typeface="Times New Roman" panose="02020603050405020304" pitchFamily="18" charset="0"/>
            </a:rPr>
            <a:t>, </a:t>
          </a:r>
          <a:r>
            <a:rPr lang="en-US" sz="2100" kern="1200" dirty="0" err="1" smtClean="0">
              <a:latin typeface="Times New Roman" panose="02020603050405020304" pitchFamily="18" charset="0"/>
              <a:cs typeface="Times New Roman" panose="02020603050405020304" pitchFamily="18" charset="0"/>
            </a:rPr>
            <a:t>vận</a:t>
          </a:r>
          <a:r>
            <a:rPr lang="en-US" sz="2100" kern="1200" dirty="0" smtClean="0">
              <a:latin typeface="Times New Roman" panose="02020603050405020304" pitchFamily="18" charset="0"/>
              <a:cs typeface="Times New Roman" panose="02020603050405020304" pitchFamily="18" charset="0"/>
            </a:rPr>
            <a:t> </a:t>
          </a:r>
          <a:r>
            <a:rPr lang="en-US" sz="2100" kern="1200" dirty="0" err="1" smtClean="0">
              <a:latin typeface="Times New Roman" panose="02020603050405020304" pitchFamily="18" charset="0"/>
              <a:cs typeface="Times New Roman" panose="02020603050405020304" pitchFamily="18" charset="0"/>
            </a:rPr>
            <a:t>động</a:t>
          </a:r>
          <a:endParaRPr lang="en-US" sz="2100" kern="1200" dirty="0">
            <a:latin typeface="Times New Roman" panose="02020603050405020304" pitchFamily="18" charset="0"/>
            <a:cs typeface="Times New Roman" panose="02020603050405020304" pitchFamily="18" charset="0"/>
          </a:endParaRPr>
        </a:p>
      </dsp:txBody>
      <dsp:txXfrm rot="-5400000">
        <a:off x="2582795" y="2968545"/>
        <a:ext cx="4539893" cy="956444"/>
      </dsp:txXfrm>
    </dsp:sp>
    <dsp:sp modelId="{F03174CD-68B6-40F2-B4A6-A0C309F93D9E}">
      <dsp:nvSpPr>
        <dsp:cNvPr id="0" name=""/>
        <dsp:cNvSpPr/>
      </dsp:nvSpPr>
      <dsp:spPr>
        <a:xfrm>
          <a:off x="0" y="2784313"/>
          <a:ext cx="2582794" cy="132490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lvl="0" algn="ctr" defTabSz="1555750">
            <a:lnSpc>
              <a:spcPct val="90000"/>
            </a:lnSpc>
            <a:spcBef>
              <a:spcPct val="0"/>
            </a:spcBef>
            <a:spcAft>
              <a:spcPct val="35000"/>
            </a:spcAft>
          </a:pPr>
          <a:r>
            <a:rPr lang="en-US" sz="3500" kern="1200" dirty="0" smtClean="0">
              <a:latin typeface="Times New Roman" panose="02020603050405020304" pitchFamily="18" charset="0"/>
              <a:cs typeface="Times New Roman" panose="02020603050405020304" pitchFamily="18" charset="0"/>
            </a:rPr>
            <a:t>THEO DÕI CHUNG</a:t>
          </a:r>
          <a:endParaRPr lang="en-US" sz="3500" kern="1200" dirty="0">
            <a:latin typeface="Times New Roman" panose="02020603050405020304" pitchFamily="18" charset="0"/>
            <a:cs typeface="Times New Roman" panose="02020603050405020304" pitchFamily="18" charset="0"/>
          </a:endParaRPr>
        </a:p>
      </dsp:txBody>
      <dsp:txXfrm>
        <a:off x="64677" y="2848990"/>
        <a:ext cx="2453440" cy="1195553"/>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B67CE0E-BBBA-4BE8-BC7A-4DBC7C3CB209}" type="datetimeFigureOut">
              <a:rPr lang="vi-VN" smtClean="0"/>
              <a:pPr/>
              <a:t>16/09/2016</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FF14E26-5512-4C3A-8C9F-2AFA1F3A87F7}" type="slidenum">
              <a:rPr lang="vi-VN" smtClean="0"/>
              <a:pPr/>
              <a:t>‹#›</a:t>
            </a:fld>
            <a:endParaRPr lang="vi-VN"/>
          </a:p>
        </p:txBody>
      </p:sp>
    </p:spTree>
    <p:extLst>
      <p:ext uri="{BB962C8B-B14F-4D97-AF65-F5344CB8AC3E}">
        <p14:creationId xmlns:p14="http://schemas.microsoft.com/office/powerpoint/2010/main" xmlns="" val="1284029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67CE0E-BBBA-4BE8-BC7A-4DBC7C3CB209}" type="datetimeFigureOut">
              <a:rPr lang="vi-VN" smtClean="0"/>
              <a:pPr/>
              <a:t>16/09/2016</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0FF14E26-5512-4C3A-8C9F-2AFA1F3A87F7}" type="slidenum">
              <a:rPr lang="vi-VN" smtClean="0"/>
              <a:pPr/>
              <a:t>‹#›</a:t>
            </a:fld>
            <a:endParaRPr lang="vi-VN"/>
          </a:p>
        </p:txBody>
      </p:sp>
    </p:spTree>
    <p:extLst>
      <p:ext uri="{BB962C8B-B14F-4D97-AF65-F5344CB8AC3E}">
        <p14:creationId xmlns:p14="http://schemas.microsoft.com/office/powerpoint/2010/main" xmlns="" val="2918756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67CE0E-BBBA-4BE8-BC7A-4DBC7C3CB209}" type="datetimeFigureOut">
              <a:rPr lang="vi-VN" smtClean="0"/>
              <a:pPr/>
              <a:t>16/09/2016</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0FF14E26-5512-4C3A-8C9F-2AFA1F3A87F7}" type="slidenum">
              <a:rPr lang="vi-VN" smtClean="0"/>
              <a:pPr/>
              <a:t>‹#›</a:t>
            </a:fld>
            <a:endParaRPr lang="vi-VN"/>
          </a:p>
        </p:txBody>
      </p:sp>
    </p:spTree>
    <p:extLst>
      <p:ext uri="{BB962C8B-B14F-4D97-AF65-F5344CB8AC3E}">
        <p14:creationId xmlns:p14="http://schemas.microsoft.com/office/powerpoint/2010/main" xmlns="" val="18153505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67CE0E-BBBA-4BE8-BC7A-4DBC7C3CB209}" type="datetimeFigureOut">
              <a:rPr lang="vi-VN" smtClean="0"/>
              <a:pPr/>
              <a:t>16/09/2016</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0FF14E26-5512-4C3A-8C9F-2AFA1F3A87F7}" type="slidenum">
              <a:rPr lang="vi-VN" smtClean="0"/>
              <a:pPr/>
              <a:t>‹#›</a:t>
            </a:fld>
            <a:endParaRPr lang="vi-VN"/>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xmlns="" val="22198215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67CE0E-BBBA-4BE8-BC7A-4DBC7C3CB209}" type="datetimeFigureOut">
              <a:rPr lang="vi-VN" smtClean="0"/>
              <a:pPr/>
              <a:t>16/09/2016</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0FF14E26-5512-4C3A-8C9F-2AFA1F3A87F7}" type="slidenum">
              <a:rPr lang="vi-VN" smtClean="0"/>
              <a:pPr/>
              <a:t>‹#›</a:t>
            </a:fld>
            <a:endParaRPr lang="vi-VN"/>
          </a:p>
        </p:txBody>
      </p:sp>
    </p:spTree>
    <p:extLst>
      <p:ext uri="{BB962C8B-B14F-4D97-AF65-F5344CB8AC3E}">
        <p14:creationId xmlns:p14="http://schemas.microsoft.com/office/powerpoint/2010/main" xmlns="" val="7287763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AB67CE0E-BBBA-4BE8-BC7A-4DBC7C3CB209}" type="datetimeFigureOut">
              <a:rPr lang="vi-VN" smtClean="0"/>
              <a:pPr/>
              <a:t>16/09/2016</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0FF14E26-5512-4C3A-8C9F-2AFA1F3A87F7}" type="slidenum">
              <a:rPr lang="vi-VN" smtClean="0"/>
              <a:pPr/>
              <a:t>‹#›</a:t>
            </a:fld>
            <a:endParaRPr lang="vi-VN"/>
          </a:p>
        </p:txBody>
      </p:sp>
    </p:spTree>
    <p:extLst>
      <p:ext uri="{BB962C8B-B14F-4D97-AF65-F5344CB8AC3E}">
        <p14:creationId xmlns:p14="http://schemas.microsoft.com/office/powerpoint/2010/main" xmlns="" val="30858725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AB67CE0E-BBBA-4BE8-BC7A-4DBC7C3CB209}" type="datetimeFigureOut">
              <a:rPr lang="vi-VN" smtClean="0"/>
              <a:pPr/>
              <a:t>16/09/2016</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0FF14E26-5512-4C3A-8C9F-2AFA1F3A87F7}" type="slidenum">
              <a:rPr lang="vi-VN" smtClean="0"/>
              <a:pPr/>
              <a:t>‹#›</a:t>
            </a:fld>
            <a:endParaRPr lang="vi-VN"/>
          </a:p>
        </p:txBody>
      </p:sp>
    </p:spTree>
    <p:extLst>
      <p:ext uri="{BB962C8B-B14F-4D97-AF65-F5344CB8AC3E}">
        <p14:creationId xmlns:p14="http://schemas.microsoft.com/office/powerpoint/2010/main" xmlns="" val="220187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67CE0E-BBBA-4BE8-BC7A-4DBC7C3CB209}" type="datetimeFigureOut">
              <a:rPr lang="vi-VN" smtClean="0"/>
              <a:pPr/>
              <a:t>16/09/2016</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FF14E26-5512-4C3A-8C9F-2AFA1F3A87F7}" type="slidenum">
              <a:rPr lang="vi-VN" smtClean="0"/>
              <a:pPr/>
              <a:t>‹#›</a:t>
            </a:fld>
            <a:endParaRPr lang="vi-VN"/>
          </a:p>
        </p:txBody>
      </p:sp>
    </p:spTree>
    <p:extLst>
      <p:ext uri="{BB962C8B-B14F-4D97-AF65-F5344CB8AC3E}">
        <p14:creationId xmlns:p14="http://schemas.microsoft.com/office/powerpoint/2010/main" xmlns="" val="19272583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67CE0E-BBBA-4BE8-BC7A-4DBC7C3CB209}" type="datetimeFigureOut">
              <a:rPr lang="vi-VN" smtClean="0"/>
              <a:pPr/>
              <a:t>16/09/2016</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FF14E26-5512-4C3A-8C9F-2AFA1F3A87F7}" type="slidenum">
              <a:rPr lang="vi-VN" smtClean="0"/>
              <a:pPr/>
              <a:t>‹#›</a:t>
            </a:fld>
            <a:endParaRPr lang="vi-VN"/>
          </a:p>
        </p:txBody>
      </p:sp>
    </p:spTree>
    <p:extLst>
      <p:ext uri="{BB962C8B-B14F-4D97-AF65-F5344CB8AC3E}">
        <p14:creationId xmlns:p14="http://schemas.microsoft.com/office/powerpoint/2010/main" xmlns="" val="61819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67CE0E-BBBA-4BE8-BC7A-4DBC7C3CB209}" type="datetimeFigureOut">
              <a:rPr lang="vi-VN" smtClean="0"/>
              <a:pPr/>
              <a:t>16/09/2016</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FF14E26-5512-4C3A-8C9F-2AFA1F3A87F7}" type="slidenum">
              <a:rPr lang="vi-VN" smtClean="0"/>
              <a:pPr/>
              <a:t>‹#›</a:t>
            </a:fld>
            <a:endParaRPr lang="vi-VN"/>
          </a:p>
        </p:txBody>
      </p:sp>
    </p:spTree>
    <p:extLst>
      <p:ext uri="{BB962C8B-B14F-4D97-AF65-F5344CB8AC3E}">
        <p14:creationId xmlns:p14="http://schemas.microsoft.com/office/powerpoint/2010/main" xmlns="" val="1843303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B67CE0E-BBBA-4BE8-BC7A-4DBC7C3CB209}" type="datetimeFigureOut">
              <a:rPr lang="vi-VN" smtClean="0"/>
              <a:pPr/>
              <a:t>16/09/2016</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FF14E26-5512-4C3A-8C9F-2AFA1F3A87F7}" type="slidenum">
              <a:rPr lang="vi-VN" smtClean="0"/>
              <a:pPr/>
              <a:t>‹#›</a:t>
            </a:fld>
            <a:endParaRPr lang="vi-VN"/>
          </a:p>
        </p:txBody>
      </p:sp>
    </p:spTree>
    <p:extLst>
      <p:ext uri="{BB962C8B-B14F-4D97-AF65-F5344CB8AC3E}">
        <p14:creationId xmlns:p14="http://schemas.microsoft.com/office/powerpoint/2010/main" xmlns="" val="1274747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67CE0E-BBBA-4BE8-BC7A-4DBC7C3CB209}" type="datetimeFigureOut">
              <a:rPr lang="vi-VN" smtClean="0"/>
              <a:pPr/>
              <a:t>16/09/2016</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0FF14E26-5512-4C3A-8C9F-2AFA1F3A87F7}" type="slidenum">
              <a:rPr lang="vi-VN" smtClean="0"/>
              <a:pPr/>
              <a:t>‹#›</a:t>
            </a:fld>
            <a:endParaRPr lang="vi-VN"/>
          </a:p>
        </p:txBody>
      </p:sp>
    </p:spTree>
    <p:extLst>
      <p:ext uri="{BB962C8B-B14F-4D97-AF65-F5344CB8AC3E}">
        <p14:creationId xmlns:p14="http://schemas.microsoft.com/office/powerpoint/2010/main" xmlns="" val="226831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B67CE0E-BBBA-4BE8-BC7A-4DBC7C3CB209}" type="datetimeFigureOut">
              <a:rPr lang="vi-VN" smtClean="0"/>
              <a:pPr/>
              <a:t>16/09/2016</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0FF14E26-5512-4C3A-8C9F-2AFA1F3A87F7}" type="slidenum">
              <a:rPr lang="vi-VN" smtClean="0"/>
              <a:pPr/>
              <a:t>‹#›</a:t>
            </a:fld>
            <a:endParaRPr lang="vi-VN"/>
          </a:p>
        </p:txBody>
      </p:sp>
    </p:spTree>
    <p:extLst>
      <p:ext uri="{BB962C8B-B14F-4D97-AF65-F5344CB8AC3E}">
        <p14:creationId xmlns:p14="http://schemas.microsoft.com/office/powerpoint/2010/main" xmlns="" val="2186867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B67CE0E-BBBA-4BE8-BC7A-4DBC7C3CB209}" type="datetimeFigureOut">
              <a:rPr lang="vi-VN" smtClean="0"/>
              <a:pPr/>
              <a:t>16/09/2016</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0FF14E26-5512-4C3A-8C9F-2AFA1F3A87F7}" type="slidenum">
              <a:rPr lang="vi-VN" smtClean="0"/>
              <a:pPr/>
              <a:t>‹#›</a:t>
            </a:fld>
            <a:endParaRPr lang="vi-VN"/>
          </a:p>
        </p:txBody>
      </p:sp>
    </p:spTree>
    <p:extLst>
      <p:ext uri="{BB962C8B-B14F-4D97-AF65-F5344CB8AC3E}">
        <p14:creationId xmlns:p14="http://schemas.microsoft.com/office/powerpoint/2010/main" xmlns="" val="1804644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AB67CE0E-BBBA-4BE8-BC7A-4DBC7C3CB209}" type="datetimeFigureOut">
              <a:rPr lang="vi-VN" smtClean="0"/>
              <a:pPr/>
              <a:t>16/09/2016</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0FF14E26-5512-4C3A-8C9F-2AFA1F3A87F7}" type="slidenum">
              <a:rPr lang="vi-VN" smtClean="0"/>
              <a:pPr/>
              <a:t>‹#›</a:t>
            </a:fld>
            <a:endParaRPr lang="vi-VN"/>
          </a:p>
        </p:txBody>
      </p:sp>
    </p:spTree>
    <p:extLst>
      <p:ext uri="{BB962C8B-B14F-4D97-AF65-F5344CB8AC3E}">
        <p14:creationId xmlns:p14="http://schemas.microsoft.com/office/powerpoint/2010/main" xmlns="" val="2923466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67CE0E-BBBA-4BE8-BC7A-4DBC7C3CB209}" type="datetimeFigureOut">
              <a:rPr lang="vi-VN" smtClean="0"/>
              <a:pPr/>
              <a:t>16/09/2016</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0FF14E26-5512-4C3A-8C9F-2AFA1F3A87F7}" type="slidenum">
              <a:rPr lang="vi-VN" smtClean="0"/>
              <a:pPr/>
              <a:t>‹#›</a:t>
            </a:fld>
            <a:endParaRPr lang="vi-VN"/>
          </a:p>
        </p:txBody>
      </p:sp>
    </p:spTree>
    <p:extLst>
      <p:ext uri="{BB962C8B-B14F-4D97-AF65-F5344CB8AC3E}">
        <p14:creationId xmlns:p14="http://schemas.microsoft.com/office/powerpoint/2010/main" xmlns="" val="2767560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67CE0E-BBBA-4BE8-BC7A-4DBC7C3CB209}" type="datetimeFigureOut">
              <a:rPr lang="vi-VN" smtClean="0"/>
              <a:pPr/>
              <a:t>16/09/2016</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0FF14E26-5512-4C3A-8C9F-2AFA1F3A87F7}" type="slidenum">
              <a:rPr lang="vi-VN" smtClean="0"/>
              <a:pPr/>
              <a:t>‹#›</a:t>
            </a:fld>
            <a:endParaRPr lang="vi-VN"/>
          </a:p>
        </p:txBody>
      </p:sp>
    </p:spTree>
    <p:extLst>
      <p:ext uri="{BB962C8B-B14F-4D97-AF65-F5344CB8AC3E}">
        <p14:creationId xmlns:p14="http://schemas.microsoft.com/office/powerpoint/2010/main" xmlns="" val="3268449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xmlns=""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AB67CE0E-BBBA-4BE8-BC7A-4DBC7C3CB209}" type="datetimeFigureOut">
              <a:rPr lang="vi-VN" smtClean="0"/>
              <a:pPr/>
              <a:t>16/09/2016</a:t>
            </a:fld>
            <a:endParaRPr lang="vi-VN"/>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vi-VN"/>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0FF14E26-5512-4C3A-8C9F-2AFA1F3A87F7}" type="slidenum">
              <a:rPr lang="vi-VN" smtClean="0"/>
              <a:pPr/>
              <a:t>‹#›</a:t>
            </a:fld>
            <a:endParaRPr lang="vi-VN"/>
          </a:p>
        </p:txBody>
      </p:sp>
    </p:spTree>
    <p:extLst>
      <p:ext uri="{BB962C8B-B14F-4D97-AF65-F5344CB8AC3E}">
        <p14:creationId xmlns:p14="http://schemas.microsoft.com/office/powerpoint/2010/main" xmlns="" val="13770389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3.bp.blogspot.com/-zl4kuChkEnk/VLD2HDAIfxI/AAAAAAAAA4o/k4VlLLbSo5M/s1600/189.jpg" TargetMode="External"/><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hyperlink" Target="http://2.bp.blogspot.com/-SermFXx9Gek/VLD2JP2MTmI/AAAAAAAAA5M/TWKNVyJOhBI/s1600/maxresdefault.jpg"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1.bp.blogspot.com/-dsKMq8sV_5w/VLD2HsSwZ0I/AAAAAAAAA4w/NHtO4vkN_ck/s1600/30062011020.jpg"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0566" y="3211608"/>
            <a:ext cx="6847067" cy="923330"/>
          </a:xfrm>
          <a:prstGeom prst="rect">
            <a:avLst/>
          </a:prstGeom>
          <a:noFill/>
        </p:spPr>
        <p:txBody>
          <a:bodyPr wrap="none" lIns="91440" tIns="45720" rIns="91440" bIns="45720">
            <a:spAutoFit/>
          </a:bodyPr>
          <a:lstStyle/>
          <a:p>
            <a:pPr algn="ctr"/>
            <a:r>
              <a:rPr lang="en-US" sz="5400" b="1" dirty="0" smtClean="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latin typeface="Times New Roman" panose="02020603050405020304" pitchFamily="18" charset="0"/>
                <a:cs typeface="Times New Roman" panose="02020603050405020304" pitchFamily="18" charset="0"/>
              </a:rPr>
              <a:t>ĐẶT NỘI KHÍ QUẢN</a:t>
            </a:r>
            <a:endParaRPr lang="en-US" sz="5400" b="1" dirty="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latin typeface="Times New Roman" panose="02020603050405020304" pitchFamily="18" charset="0"/>
              <a:cs typeface="Times New Roman" panose="02020603050405020304" pitchFamily="18" charset="0"/>
            </a:endParaRPr>
          </a:p>
        </p:txBody>
      </p:sp>
      <p:sp>
        <p:nvSpPr>
          <p:cNvPr id="6" name="Rectangle 5"/>
          <p:cNvSpPr/>
          <p:nvPr/>
        </p:nvSpPr>
        <p:spPr>
          <a:xfrm>
            <a:off x="178623" y="1857391"/>
            <a:ext cx="9227206" cy="1015663"/>
          </a:xfrm>
          <a:prstGeom prst="rect">
            <a:avLst/>
          </a:prstGeom>
        </p:spPr>
        <p:txBody>
          <a:bodyPr wrap="none">
            <a:spAutoFit/>
          </a:bodyPr>
          <a:lstStyle/>
          <a:p>
            <a:pPr algn="ctr"/>
            <a:r>
              <a:rPr lang="en-US" sz="6000" b="1" dirty="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latin typeface="Times New Roman" panose="02020603050405020304" pitchFamily="18" charset="0"/>
                <a:cs typeface="Times New Roman" panose="02020603050405020304" pitchFamily="18" charset="0"/>
              </a:rPr>
              <a:t>CHĂM SÓC BỆNH NHÂN</a:t>
            </a:r>
          </a:p>
        </p:txBody>
      </p:sp>
      <p:sp>
        <p:nvSpPr>
          <p:cNvPr id="7" name="Rectangle 6"/>
          <p:cNvSpPr/>
          <p:nvPr/>
        </p:nvSpPr>
        <p:spPr>
          <a:xfrm>
            <a:off x="6096000" y="285783"/>
            <a:ext cx="6096000" cy="1569660"/>
          </a:xfrm>
          <a:prstGeom prst="rect">
            <a:avLst/>
          </a:prstGeom>
        </p:spPr>
        <p:txBody>
          <a:bodyPr>
            <a:spAutoFit/>
          </a:bodyPr>
          <a:lstStyle/>
          <a:p>
            <a:pPr algn="ctr"/>
            <a:r>
              <a:rPr lang="en-US" sz="2400" b="1" dirty="0" smtClean="0">
                <a:latin typeface="Times New Roman" panose="02020603050405020304" pitchFamily="18" charset="0"/>
                <a:cs typeface="Times New Roman" panose="02020603050405020304" pitchFamily="18" charset="0"/>
              </a:rPr>
              <a:t>ĐIỀU DƯỠNG HỒI SỨC CẤP CỨU</a:t>
            </a:r>
            <a:br>
              <a:rPr lang="en-US" sz="2400" b="1" dirty="0" smtClean="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Đại học Duy Tân</a:t>
            </a:r>
            <a:br>
              <a:rPr lang="en-US" sz="2400"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Khoa Điều dưỡng</a:t>
            </a:r>
            <a:br>
              <a:rPr lang="en-US" sz="2400" b="1" dirty="0">
                <a:latin typeface="Times New Roman" panose="02020603050405020304" pitchFamily="18" charset="0"/>
                <a:cs typeface="Times New Roman" panose="02020603050405020304" pitchFamily="18" charset="0"/>
              </a:rPr>
            </a:br>
            <a:endParaRPr lang="vi-VN" sz="2400" dirty="0">
              <a:latin typeface="Times New Roman" panose="02020603050405020304" pitchFamily="18" charset="0"/>
              <a:cs typeface="Times New Roman" panose="02020603050405020304" pitchFamily="18" charset="0"/>
            </a:endParaRPr>
          </a:p>
        </p:txBody>
      </p:sp>
      <p:sp>
        <p:nvSpPr>
          <p:cNvPr id="8" name="Rectangle 7"/>
          <p:cNvSpPr/>
          <p:nvPr/>
        </p:nvSpPr>
        <p:spPr>
          <a:xfrm>
            <a:off x="889511" y="5244881"/>
            <a:ext cx="4799712" cy="584775"/>
          </a:xfrm>
          <a:prstGeom prst="rect">
            <a:avLst/>
          </a:prstGeom>
          <a:noFill/>
        </p:spPr>
        <p:txBody>
          <a:bodyPr wrap="none" lIns="91440" tIns="45720" rIns="91440" bIns="45720">
            <a:spAutoFit/>
          </a:bodyPr>
          <a:lstStyle/>
          <a:p>
            <a:r>
              <a:rPr lang="en-US" sz="3200" b="1" dirty="0">
                <a:latin typeface="Times New Roman" panose="02020603050405020304" pitchFamily="18" charset="0"/>
                <a:cs typeface="Times New Roman" panose="02020603050405020304" pitchFamily="18" charset="0"/>
              </a:rPr>
              <a:t>GVHD: </a:t>
            </a:r>
            <a:r>
              <a:rPr lang="en-US" sz="3200" b="1" dirty="0" err="1">
                <a:latin typeface="Times New Roman" panose="02020603050405020304" pitchFamily="18" charset="0"/>
                <a:cs typeface="Times New Roman" panose="02020603050405020304" pitchFamily="18" charset="0"/>
              </a:rPr>
              <a:t>Nguyễn</a:t>
            </a:r>
            <a:r>
              <a:rPr lang="en-US" sz="3200" b="1" dirty="0">
                <a:latin typeface="Times New Roman" panose="02020603050405020304" pitchFamily="18" charset="0"/>
                <a:cs typeface="Times New Roman" panose="02020603050405020304" pitchFamily="18" charset="0"/>
              </a:rPr>
              <a:t> Phúc Học</a:t>
            </a:r>
          </a:p>
        </p:txBody>
      </p:sp>
    </p:spTree>
    <p:extLst>
      <p:ext uri="{BB962C8B-B14F-4D97-AF65-F5344CB8AC3E}">
        <p14:creationId xmlns:p14="http://schemas.microsoft.com/office/powerpoint/2010/main" xmlns="" val="17108023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5854" y="833920"/>
            <a:ext cx="4544291" cy="4708981"/>
          </a:xfrm>
          <a:prstGeom prst="rect">
            <a:avLst/>
          </a:prstGeom>
        </p:spPr>
        <p:txBody>
          <a:bodyPr wrap="square">
            <a:spAutoFit/>
          </a:bodyPr>
          <a:lstStyle/>
          <a:p>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Hút nhanh. Theo dõi tri giác, nhịp thở, SpO2.</a:t>
            </a:r>
            <a:b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Thứ tự: ống </a:t>
            </a:r>
            <a:r>
              <a:rPr lang="en-US" sz="20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nkq</a:t>
            </a: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=&gt; mũi =&gt; miệng. Nếu có mayo thì hút trong tube mayo trước khi hút mũi miệng.</a:t>
            </a:r>
            <a:b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Đảm đặc, bơm </a:t>
            </a:r>
            <a:r>
              <a:rPr lang="en-US" sz="20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NaCl</a:t>
            </a: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0.9% vào làm loãng và hút.</a:t>
            </a:r>
            <a:b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Có thể sử dụng ống hút đàm kín (hình): an toàn, sử dụng ngay, giảm nguy cơ viêm phổi </a:t>
            </a:r>
            <a:r>
              <a:rPr lang="en-US" sz="20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bv</a:t>
            </a:r>
            <a: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br>
              <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(Ống hút đàm kín có đầu dây nắp xanh để bơm nước muối tráng rửa ống hút trước khi chuyển vị trí hút, 1 đầu nút trong để bơm nước muối làm loãng đàm).</a:t>
            </a:r>
            <a:br>
              <a:rPr lang="en-US" sz="2000" dirty="0">
                <a:latin typeface="Times New Roman" panose="02020603050405020304" pitchFamily="18" charset="0"/>
                <a:cs typeface="Times New Roman" panose="02020603050405020304" pitchFamily="18" charset="0"/>
              </a:rPr>
            </a:br>
            <a:endParaRPr lang="vi-VN" sz="2000" dirty="0">
              <a:latin typeface="Times New Roman" panose="02020603050405020304" pitchFamily="18" charset="0"/>
              <a:cs typeface="Times New Roman" panose="02020603050405020304" pitchFamily="18" charset="0"/>
            </a:endParaRPr>
          </a:p>
        </p:txBody>
      </p:sp>
      <p:pic>
        <p:nvPicPr>
          <p:cNvPr id="3" name="Picture 2" descr="http://3.bp.blogspot.com/-zl4kuChkEnk/VLD2HDAIfxI/AAAAAAAAA4o/k4VlLLbSo5M/s1600/189.jpg">
            <a:hlinkClick r:id="rId2"/>
          </p:cNvPr>
          <p:cNvPicPr/>
          <p:nvPr/>
        </p:nvPicPr>
        <p:blipFill>
          <a:blip r:embed="rId3">
            <a:extLst>
              <a:ext uri="{28A0092B-C50C-407E-A947-70E740481C1C}">
                <a14:useLocalDpi xmlns:a14="http://schemas.microsoft.com/office/drawing/2010/main" xmlns="" val="0"/>
              </a:ext>
            </a:extLst>
          </a:blip>
          <a:srcRect/>
          <a:stretch>
            <a:fillRect/>
          </a:stretch>
        </p:blipFill>
        <p:spPr bwMode="auto">
          <a:xfrm>
            <a:off x="6594764" y="346364"/>
            <a:ext cx="4296814" cy="3113108"/>
          </a:xfrm>
          <a:prstGeom prst="rect">
            <a:avLst/>
          </a:prstGeom>
          <a:noFill/>
          <a:ln>
            <a:noFill/>
          </a:ln>
        </p:spPr>
      </p:pic>
      <p:pic>
        <p:nvPicPr>
          <p:cNvPr id="4" name="Picture 3" descr="http://2.bp.blogspot.com/-SermFXx9Gek/VLD2JP2MTmI/AAAAAAAAA5M/TWKNVyJOhBI/s1600/maxresdefault.jpg">
            <a:hlinkClick r:id="rId4"/>
          </p:cNvPr>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594764" y="3808961"/>
            <a:ext cx="4296814" cy="2730384"/>
          </a:xfrm>
          <a:prstGeom prst="rect">
            <a:avLst/>
          </a:prstGeom>
          <a:noFill/>
          <a:ln>
            <a:noFill/>
          </a:ln>
        </p:spPr>
      </p:pic>
    </p:spTree>
    <p:extLst>
      <p:ext uri="{BB962C8B-B14F-4D97-AF65-F5344CB8AC3E}">
        <p14:creationId xmlns:p14="http://schemas.microsoft.com/office/powerpoint/2010/main" xmlns="" val="401909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0946" y="792677"/>
            <a:ext cx="9490363" cy="5632311"/>
          </a:xfrm>
          <a:prstGeom prst="rect">
            <a:avLst/>
          </a:prstGeom>
        </p:spPr>
        <p:txBody>
          <a:bodyPr wrap="square">
            <a:spAutoFit/>
          </a:bodyPr>
          <a:lstStyle/>
          <a:p>
            <a:r>
              <a:rPr lang="en-US" sz="2000"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   b. Vệ sinh răng miệng: sử dụng nước muối hoặc dung dịch betadine (loại súc miệng). Nếu đóng bợn, sử dụng bàn chải có kem đánh răng hoặc NaHCO3 để làm sạch.</a:t>
            </a:r>
            <a:br>
              <a:rPr lang="en-US" sz="2000"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br>
            <a:r>
              <a:rPr lang="en-US" sz="2000"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   =&gt; Khi dùng bàn chải đánh răng, dùng bơm tiêm để xịt nước và đặt máy hút </a:t>
            </a:r>
            <a:r>
              <a:rPr lang="en-US" sz="2000" dirty="0" err="1">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hút</a:t>
            </a:r>
            <a:r>
              <a:rPr lang="en-US" sz="2000"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 liên tục, tránh </a:t>
            </a:r>
            <a:r>
              <a:rPr lang="en-US" sz="2000" dirty="0" err="1">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bn</a:t>
            </a:r>
            <a:r>
              <a:rPr lang="en-US" sz="2000"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 nuốt nước gây sặc vào phổi.</a:t>
            </a:r>
            <a:br>
              <a:rPr lang="en-US" sz="2000"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br>
            <a:r>
              <a:rPr lang="en-US" sz="2000"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
            </a:r>
            <a:br>
              <a:rPr lang="en-US" sz="2000"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br>
            <a:r>
              <a:rPr lang="en-US" sz="2000"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   c. Thay dây cố định </a:t>
            </a:r>
            <a:r>
              <a:rPr lang="en-US" sz="2000" dirty="0" err="1">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nkq</a:t>
            </a:r>
            <a:r>
              <a:rPr lang="en-US" sz="2000"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a:t>
            </a:r>
            <a:br>
              <a:rPr lang="en-US" sz="2000"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br>
            <a:r>
              <a:rPr lang="en-US" sz="2000"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   + Dây cố định.</a:t>
            </a:r>
            <a:br>
              <a:rPr lang="en-US" sz="2000"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br>
            <a:r>
              <a:rPr lang="en-US" sz="2000"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   + Kéo sạch.</a:t>
            </a:r>
            <a:br>
              <a:rPr lang="en-US" sz="2000"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br>
            <a:r>
              <a:rPr lang="en-US" sz="2000"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   + Băng keo.</a:t>
            </a:r>
            <a:br>
              <a:rPr lang="en-US" sz="2000"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br>
            <a:r>
              <a:rPr lang="en-US" sz="2000"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   * Các bước:</a:t>
            </a:r>
            <a:br>
              <a:rPr lang="en-US" sz="2000"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br>
            <a:r>
              <a:rPr lang="en-US" sz="2000" dirty="0">
                <a:solidFill>
                  <a:schemeClr val="tx1">
                    <a:lumMod val="95000"/>
                    <a:lumOff val="5000"/>
                  </a:schemeClr>
                </a:solidFill>
                <a:latin typeface="Times New Roman" panose="02020603050405020304" pitchFamily="18" charset="0"/>
                <a:ea typeface="Calibri" panose="020F0502020204030204" pitchFamily="34" charset="0"/>
                <a:cs typeface="Times New Roman" panose="02020603050405020304" pitchFamily="18" charset="0"/>
              </a:rPr>
              <a:t>   - Cắt dây cố định cũ. Rút bỏ dây và miếng băng keo đánh dấu mức cố định. Chú ý </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 Cắt dây cố định cũ. Rút bỏ dây và miếng băng keo đánh dấu mức cố định. Chú ý DÂY BÓNG CHÈN!</a:t>
            </a:r>
            <a:br>
              <a:rPr lang="en-US" sz="20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 Dán miếng băng keo đánh dấu mới, cắt 1 lỗ nhỏ để xỏ dây cố định qua.</a:t>
            </a:r>
            <a:br>
              <a:rPr lang="en-US" sz="20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 Cột siết tại vị trí băng keo đánh dấu [1 đầu dài 1 đầu ngắn].</a:t>
            </a:r>
            <a:br>
              <a:rPr lang="en-US" sz="20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 Lòn 1 đầu dây dài qua gáy, thay đổi vị trí cố định trên/dưới tai khi thay để tránh loét.</a:t>
            </a:r>
            <a:br>
              <a:rPr lang="en-US" sz="20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   - Cột cố định vừa đủ chặt. Mức dây để trên môi sẽ giữ đàm nhớt không dính lúc bệnh nhân ho.</a:t>
            </a:r>
            <a:endParaRPr lang="vi-VN" sz="20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615055" y="4372853"/>
            <a:ext cx="2466108" cy="2052135"/>
          </a:xfrm>
          <a:prstGeom prst="rect">
            <a:avLst/>
          </a:prstGeom>
        </p:spPr>
      </p:pic>
    </p:spTree>
    <p:extLst>
      <p:ext uri="{BB962C8B-B14F-4D97-AF65-F5344CB8AC3E}">
        <p14:creationId xmlns:p14="http://schemas.microsoft.com/office/powerpoint/2010/main" xmlns="" val="41033902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2726" y="549866"/>
            <a:ext cx="5999020" cy="5693866"/>
          </a:xfrm>
          <a:prstGeom prst="rect">
            <a:avLst/>
          </a:prstGeom>
        </p:spPr>
        <p:txBody>
          <a:bodyPr wrap="square">
            <a:spAutoFit/>
          </a:bodyPr>
          <a:lstStyle/>
          <a:p>
            <a:pPr fontAlgn="base">
              <a:spcAft>
                <a:spcPts val="0"/>
              </a:spcAft>
            </a:pPr>
            <a:r>
              <a:rPr lang="en-US" sz="2800" b="1" i="1" dirty="0" smtClean="0">
                <a:solidFill>
                  <a:srgbClr val="000000"/>
                </a:solidFill>
                <a:latin typeface="Times New Roman" panose="02020603050405020304" pitchFamily="18" charset="0"/>
                <a:ea typeface="Times New Roman" panose="02020603050405020304" pitchFamily="18" charset="0"/>
              </a:rPr>
              <a:t>3.2 </a:t>
            </a:r>
            <a:r>
              <a:rPr lang="en-US" sz="2800" b="1" i="1" dirty="0">
                <a:solidFill>
                  <a:srgbClr val="000000"/>
                </a:solidFill>
                <a:latin typeface="Times New Roman" panose="02020603050405020304" pitchFamily="18" charset="0"/>
                <a:ea typeface="Times New Roman" panose="02020603050405020304" pitchFamily="18" charset="0"/>
              </a:rPr>
              <a:t>Chăm sóc toàn thân</a:t>
            </a:r>
            <a:endParaRPr lang="vi-VN" sz="2800" dirty="0">
              <a:latin typeface="Times New Roman" panose="02020603050405020304" pitchFamily="18" charset="0"/>
              <a:ea typeface="Times New Roman" panose="02020603050405020304" pitchFamily="18" charset="0"/>
            </a:endParaRPr>
          </a:p>
          <a:p>
            <a:pPr fontAlgn="base">
              <a:spcAft>
                <a:spcPts val="1500"/>
              </a:spcAft>
            </a:pPr>
            <a:r>
              <a:rPr lang="en-US" sz="2800" dirty="0">
                <a:solidFill>
                  <a:srgbClr val="000000"/>
                </a:solidFill>
                <a:latin typeface="Times New Roman" panose="02020603050405020304" pitchFamily="18" charset="0"/>
                <a:ea typeface="Times New Roman" panose="02020603050405020304" pitchFamily="18" charset="0"/>
              </a:rPr>
              <a:t>- Vệ sinh thân thể cho bệnh nhân</a:t>
            </a:r>
            <a:br>
              <a:rPr lang="en-US" sz="2800" dirty="0">
                <a:solidFill>
                  <a:srgbClr val="000000"/>
                </a:solidFill>
                <a:latin typeface="Times New Roman" panose="02020603050405020304" pitchFamily="18" charset="0"/>
                <a:ea typeface="Times New Roman" panose="02020603050405020304" pitchFamily="18" charset="0"/>
              </a:rPr>
            </a:br>
            <a:r>
              <a:rPr lang="en-US" sz="2800" dirty="0">
                <a:solidFill>
                  <a:srgbClr val="000000"/>
                </a:solidFill>
                <a:latin typeface="Times New Roman" panose="02020603050405020304" pitchFamily="18" charset="0"/>
                <a:ea typeface="Times New Roman" panose="02020603050405020304" pitchFamily="18" charset="0"/>
              </a:rPr>
              <a:t>- Bơm rửa bàng quang với bệnh nhân có đặt </a:t>
            </a:r>
            <a:r>
              <a:rPr lang="en-US" sz="2800" dirty="0" err="1">
                <a:solidFill>
                  <a:srgbClr val="000000"/>
                </a:solidFill>
                <a:latin typeface="Times New Roman" panose="02020603050405020304" pitchFamily="18" charset="0"/>
                <a:ea typeface="Times New Roman" panose="02020603050405020304" pitchFamily="18" charset="0"/>
              </a:rPr>
              <a:t>sonde</a:t>
            </a:r>
            <a:r>
              <a:rPr lang="en-US" sz="2800" dirty="0">
                <a:solidFill>
                  <a:srgbClr val="000000"/>
                </a:solidFill>
                <a:latin typeface="Times New Roman" panose="02020603050405020304" pitchFamily="18" charset="0"/>
                <a:ea typeface="Times New Roman" panose="02020603050405020304" pitchFamily="18" charset="0"/>
              </a:rPr>
              <a:t> bàng quang, vệ sinh bộ phận sinh </a:t>
            </a:r>
            <a:r>
              <a:rPr lang="en-US" sz="2800" dirty="0" err="1">
                <a:solidFill>
                  <a:srgbClr val="000000"/>
                </a:solidFill>
                <a:latin typeface="Times New Roman" panose="02020603050405020304" pitchFamily="18" charset="0"/>
                <a:ea typeface="Times New Roman" panose="02020603050405020304" pitchFamily="18" charset="0"/>
              </a:rPr>
              <a:t>dụch</a:t>
            </a:r>
            <a:r>
              <a:rPr lang="en-US" sz="2800" dirty="0">
                <a:solidFill>
                  <a:srgbClr val="000000"/>
                </a:solidFill>
                <a:latin typeface="Times New Roman" panose="02020603050405020304" pitchFamily="18" charset="0"/>
                <a:ea typeface="Times New Roman" panose="02020603050405020304" pitchFamily="18" charset="0"/>
              </a:rPr>
              <a:t> ngoài và thay capot nếu bệnh nhân co đặt capot</a:t>
            </a:r>
            <a:br>
              <a:rPr lang="en-US" sz="2800" dirty="0">
                <a:solidFill>
                  <a:srgbClr val="000000"/>
                </a:solidFill>
                <a:latin typeface="Times New Roman" panose="02020603050405020304" pitchFamily="18" charset="0"/>
                <a:ea typeface="Times New Roman" panose="02020603050405020304" pitchFamily="18" charset="0"/>
              </a:rPr>
            </a:br>
            <a:r>
              <a:rPr lang="en-US" sz="2800" dirty="0">
                <a:solidFill>
                  <a:srgbClr val="000000"/>
                </a:solidFill>
                <a:latin typeface="Times New Roman" panose="02020603050405020304" pitchFamily="18" charset="0"/>
                <a:ea typeface="Times New Roman" panose="02020603050405020304" pitchFamily="18" charset="0"/>
              </a:rPr>
              <a:t>- Thay băng chân tĩnh mạch dưới đòn hàng ngày, thay dây truyền 1 - 2 ngày/ lần</a:t>
            </a:r>
            <a:br>
              <a:rPr lang="en-US" sz="2800" dirty="0">
                <a:solidFill>
                  <a:srgbClr val="000000"/>
                </a:solidFill>
                <a:latin typeface="Times New Roman" panose="02020603050405020304" pitchFamily="18" charset="0"/>
                <a:ea typeface="Times New Roman" panose="02020603050405020304" pitchFamily="18" charset="0"/>
              </a:rPr>
            </a:br>
            <a:r>
              <a:rPr lang="en-US" sz="2800" dirty="0">
                <a:solidFill>
                  <a:srgbClr val="000000"/>
                </a:solidFill>
                <a:latin typeface="Times New Roman" panose="02020603050405020304" pitchFamily="18" charset="0"/>
                <a:ea typeface="Times New Roman" panose="02020603050405020304" pitchFamily="18" charset="0"/>
              </a:rPr>
              <a:t>- Bơm ăn cho bệnh nhân theo chỉ định của bác sĩ</a:t>
            </a:r>
            <a:br>
              <a:rPr lang="en-US" sz="2800" dirty="0">
                <a:solidFill>
                  <a:srgbClr val="000000"/>
                </a:solidFill>
                <a:latin typeface="Times New Roman" panose="02020603050405020304" pitchFamily="18" charset="0"/>
                <a:ea typeface="Times New Roman" panose="02020603050405020304" pitchFamily="18" charset="0"/>
              </a:rPr>
            </a:br>
            <a:r>
              <a:rPr lang="en-US" sz="2800" dirty="0">
                <a:solidFill>
                  <a:srgbClr val="000000"/>
                </a:solidFill>
                <a:latin typeface="Times New Roman" panose="02020603050405020304" pitchFamily="18" charset="0"/>
                <a:ea typeface="Times New Roman" panose="02020603050405020304" pitchFamily="18" charset="0"/>
              </a:rPr>
              <a:t>- Trăn trở vỗ rung chống loét cho bệnh nhân</a:t>
            </a:r>
            <a:endParaRPr lang="vi-VN" sz="2800" dirty="0">
              <a:effectLst/>
              <a:latin typeface="Times New Roman" panose="02020603050405020304" pitchFamily="18" charset="0"/>
              <a:ea typeface="Times New Roman" panose="02020603050405020304"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153274" y="1866047"/>
            <a:ext cx="4623090" cy="3912673"/>
          </a:xfrm>
          <a:prstGeom prst="rect">
            <a:avLst/>
          </a:prstGeom>
        </p:spPr>
      </p:pic>
    </p:spTree>
    <p:extLst>
      <p:ext uri="{BB962C8B-B14F-4D97-AF65-F5344CB8AC3E}">
        <p14:creationId xmlns:p14="http://schemas.microsoft.com/office/powerpoint/2010/main" xmlns="" val="27692630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57744" y="983672"/>
            <a:ext cx="9836728" cy="5170646"/>
          </a:xfrm>
          <a:prstGeom prst="rect">
            <a:avLst/>
          </a:prstGeom>
          <a:noFill/>
        </p:spPr>
        <p:txBody>
          <a:bodyPr wrap="square" rtlCol="0">
            <a:spAutoFit/>
          </a:bodyPr>
          <a:lstStyle/>
          <a:p>
            <a:r>
              <a:rPr lang="en-US" sz="2200" b="1" dirty="0" smtClean="0">
                <a:solidFill>
                  <a:schemeClr val="tx1">
                    <a:lumMod val="95000"/>
                    <a:lumOff val="5000"/>
                  </a:schemeClr>
                </a:solidFill>
                <a:latin typeface="Times New Roman" panose="02020603050405020304" pitchFamily="18" charset="0"/>
                <a:cs typeface="Times New Roman" panose="02020603050405020304" pitchFamily="18" charset="0"/>
              </a:rPr>
              <a:t>3. NHỮNG VẤN ĐỀ CẦN LƯU Ý</a:t>
            </a:r>
          </a:p>
          <a:p>
            <a:r>
              <a:rPr lang="en-US" sz="2200" dirty="0">
                <a:solidFill>
                  <a:schemeClr val="tx1">
                    <a:lumMod val="95000"/>
                    <a:lumOff val="5000"/>
                  </a:schemeClr>
                </a:solidFill>
                <a:latin typeface="Times New Roman" panose="02020603050405020304" pitchFamily="18" charset="0"/>
                <a:cs typeface="Times New Roman" panose="02020603050405020304" pitchFamily="18" charset="0"/>
              </a:rPr>
              <a:t>- Khi theo dõi và chăm sóc bệnh nhân động tác phải chính xác, đảm bảo vô trùng.</a:t>
            </a:r>
            <a:br>
              <a:rPr lang="en-US" sz="22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200" dirty="0">
                <a:solidFill>
                  <a:schemeClr val="tx1">
                    <a:lumMod val="95000"/>
                    <a:lumOff val="5000"/>
                  </a:schemeClr>
                </a:solidFill>
                <a:latin typeface="Times New Roman" panose="02020603050405020304" pitchFamily="18" charset="0"/>
                <a:cs typeface="Times New Roman" panose="02020603050405020304" pitchFamily="18" charset="0"/>
              </a:rPr>
              <a:t>- Khi thay đổi tư thế nhất là những bệnh nhân hôn mê phải theo dõi xát vì dễ gây tụt huyết áp, biến đổi nhịp tim do thay đổi tư thế, ống nội khí quản bị gập, bẹp...</a:t>
            </a:r>
            <a:br>
              <a:rPr lang="en-US" sz="22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200" dirty="0">
                <a:solidFill>
                  <a:schemeClr val="tx1">
                    <a:lumMod val="95000"/>
                    <a:lumOff val="5000"/>
                  </a:schemeClr>
                </a:solidFill>
                <a:latin typeface="Times New Roman" panose="02020603050405020304" pitchFamily="18" charset="0"/>
                <a:cs typeface="Times New Roman" panose="02020603050405020304" pitchFamily="18" charset="0"/>
              </a:rPr>
              <a:t>- Với những bệnh nhân lơ mơ phải giải thích cho bệnh nhân hoặc cố định bệnh nhân chắc chắn để tránh bệnh nhân tự rút ống</a:t>
            </a:r>
            <a:br>
              <a:rPr lang="en-US" sz="22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200" dirty="0">
                <a:solidFill>
                  <a:schemeClr val="tx1">
                    <a:lumMod val="95000"/>
                    <a:lumOff val="5000"/>
                  </a:schemeClr>
                </a:solidFill>
                <a:latin typeface="Times New Roman" panose="02020603050405020304" pitchFamily="18" charset="0"/>
                <a:cs typeface="Times New Roman" panose="02020603050405020304" pitchFamily="18" charset="0"/>
              </a:rPr>
              <a:t>- Khi thấy ống nội khí quản có dấu hiệu bán tắc hoặc tắc thông qua hơi thở rít, khó thở, SpO2 giảm thì phải hút, bơm rửa tích cực nếu không được phải báo bác sĩ để xử trí kịp thời.</a:t>
            </a:r>
            <a:br>
              <a:rPr lang="en-US" sz="22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200" dirty="0">
                <a:solidFill>
                  <a:schemeClr val="tx1">
                    <a:lumMod val="95000"/>
                    <a:lumOff val="5000"/>
                  </a:schemeClr>
                </a:solidFill>
                <a:latin typeface="Times New Roman" panose="02020603050405020304" pitchFamily="18" charset="0"/>
                <a:cs typeface="Times New Roman" panose="02020603050405020304" pitchFamily="18" charset="0"/>
              </a:rPr>
              <a:t>- Với những bệnh nhân nặng khi hút phải theo dõi SpO2, nhịp tim để đề phòng bệnh nhân ngừng tim khi hút.</a:t>
            </a:r>
            <a:br>
              <a:rPr lang="en-US" sz="22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200" dirty="0">
                <a:solidFill>
                  <a:schemeClr val="tx1">
                    <a:lumMod val="95000"/>
                    <a:lumOff val="5000"/>
                  </a:schemeClr>
                </a:solidFill>
                <a:latin typeface="Times New Roman" panose="02020603050405020304" pitchFamily="18" charset="0"/>
                <a:cs typeface="Times New Roman" panose="02020603050405020304" pitchFamily="18" charset="0"/>
              </a:rPr>
              <a:t>- Với những bệnh nhân kích thích ho nhiều hay có chảy máu trong ống nội khí quản thì có thể nhỏ 5 - 10 giọt </a:t>
            </a:r>
            <a:r>
              <a:rPr lang="en-US" sz="2200" dirty="0" err="1">
                <a:solidFill>
                  <a:schemeClr val="tx1">
                    <a:lumMod val="95000"/>
                    <a:lumOff val="5000"/>
                  </a:schemeClr>
                </a:solidFill>
                <a:latin typeface="Times New Roman" panose="02020603050405020304" pitchFamily="18" charset="0"/>
                <a:cs typeface="Times New Roman" panose="02020603050405020304" pitchFamily="18" charset="0"/>
              </a:rPr>
              <a:t>lidocain</a:t>
            </a:r>
            <a:r>
              <a:rPr lang="en-US" sz="2200" dirty="0">
                <a:solidFill>
                  <a:schemeClr val="tx1">
                    <a:lumMod val="95000"/>
                    <a:lumOff val="5000"/>
                  </a:schemeClr>
                </a:solidFill>
                <a:latin typeface="Times New Roman" panose="02020603050405020304" pitchFamily="18" charset="0"/>
                <a:cs typeface="Times New Roman" panose="02020603050405020304" pitchFamily="18" charset="0"/>
              </a:rPr>
              <a:t> 2% sau mỗi lần hút để giảm kích thích và nhỏ hay bơm </a:t>
            </a:r>
            <a:r>
              <a:rPr lang="en-US" sz="2200" dirty="0" err="1">
                <a:solidFill>
                  <a:schemeClr val="tx1">
                    <a:lumMod val="95000"/>
                    <a:lumOff val="5000"/>
                  </a:schemeClr>
                </a:solidFill>
                <a:latin typeface="Times New Roman" panose="02020603050405020304" pitchFamily="18" charset="0"/>
                <a:cs typeface="Times New Roman" panose="02020603050405020304" pitchFamily="18" charset="0"/>
              </a:rPr>
              <a:t>transamin</a:t>
            </a:r>
            <a:r>
              <a:rPr lang="en-US" sz="2200" dirty="0">
                <a:solidFill>
                  <a:schemeClr val="tx1">
                    <a:lumMod val="95000"/>
                    <a:lumOff val="5000"/>
                  </a:schemeClr>
                </a:solidFill>
                <a:latin typeface="Times New Roman" panose="02020603050405020304" pitchFamily="18" charset="0"/>
                <a:cs typeface="Times New Roman" panose="02020603050405020304" pitchFamily="18" charset="0"/>
              </a:rPr>
              <a:t> để cầm máu</a:t>
            </a:r>
            <a:endParaRPr lang="vi-VN" sz="22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200" dirty="0" smtClean="0">
                <a:solidFill>
                  <a:schemeClr val="tx1">
                    <a:lumMod val="95000"/>
                    <a:lumOff val="5000"/>
                  </a:schemeClr>
                </a:solidFill>
                <a:latin typeface="Times New Roman" panose="02020603050405020304" pitchFamily="18" charset="0"/>
                <a:cs typeface="Times New Roman" panose="02020603050405020304" pitchFamily="18" charset="0"/>
              </a:rPr>
              <a:t> </a:t>
            </a:r>
            <a:endParaRPr lang="vi-VN" sz="2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8966321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1999" cy="6857999"/>
          </a:xfrm>
          <a:prstGeom prst="rect">
            <a:avLst/>
          </a:prstGeom>
        </p:spPr>
      </p:pic>
    </p:spTree>
    <p:extLst>
      <p:ext uri="{BB962C8B-B14F-4D97-AF65-F5344CB8AC3E}">
        <p14:creationId xmlns:p14="http://schemas.microsoft.com/office/powerpoint/2010/main" xmlns="" val="33076855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1717965" y="2225314"/>
            <a:ext cx="3995802" cy="3502875"/>
          </a:xfrm>
          <a:prstGeom prst="rect">
            <a:avLst/>
          </a:prstGeom>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buNone/>
            </a:pPr>
            <a:r>
              <a:rPr lang="en-US" b="1" dirty="0" smtClean="0">
                <a:solidFill>
                  <a:srgbClr val="FF0000"/>
                </a:solidFill>
                <a:latin typeface="Times New Roman" panose="02020603050405020304" pitchFamily="18" charset="0"/>
                <a:cs typeface="Times New Roman" panose="02020603050405020304" pitchFamily="18" charset="0"/>
              </a:rPr>
              <a:t>Đinh Nguyễn Anh Bách</a:t>
            </a:r>
          </a:p>
          <a:p>
            <a:pPr marL="0" indent="0">
              <a:buNone/>
            </a:pPr>
            <a:r>
              <a:rPr lang="en-US" b="1" dirty="0" smtClean="0">
                <a:solidFill>
                  <a:srgbClr val="FF0000"/>
                </a:solidFill>
                <a:latin typeface="Times New Roman" panose="02020603050405020304" pitchFamily="18" charset="0"/>
                <a:cs typeface="Times New Roman" panose="02020603050405020304" pitchFamily="18" charset="0"/>
              </a:rPr>
              <a:t>Lê Ngọc Tân</a:t>
            </a:r>
          </a:p>
          <a:p>
            <a:pPr marL="0" indent="0">
              <a:buNone/>
            </a:pPr>
            <a:r>
              <a:rPr lang="en-US" b="1" dirty="0">
                <a:solidFill>
                  <a:srgbClr val="FF0000"/>
                </a:solidFill>
                <a:latin typeface="Times New Roman" panose="02020603050405020304" pitchFamily="18" charset="0"/>
                <a:cs typeface="Times New Roman" panose="02020603050405020304" pitchFamily="18" charset="0"/>
              </a:rPr>
              <a:t>Đặng Thị </a:t>
            </a:r>
            <a:r>
              <a:rPr lang="en-US" b="1" dirty="0" smtClean="0">
                <a:solidFill>
                  <a:srgbClr val="FF0000"/>
                </a:solidFill>
                <a:latin typeface="Times New Roman" panose="02020603050405020304" pitchFamily="18" charset="0"/>
                <a:cs typeface="Times New Roman" panose="02020603050405020304" pitchFamily="18" charset="0"/>
              </a:rPr>
              <a:t>Thu</a:t>
            </a:r>
          </a:p>
          <a:p>
            <a:pPr marL="0" indent="0">
              <a:buNone/>
            </a:pPr>
            <a:r>
              <a:rPr lang="en-US" b="1" dirty="0">
                <a:solidFill>
                  <a:srgbClr val="FF0000"/>
                </a:solidFill>
                <a:latin typeface="Times New Roman" panose="02020603050405020304" pitchFamily="18" charset="0"/>
                <a:cs typeface="Times New Roman" panose="02020603050405020304" pitchFamily="18" charset="0"/>
              </a:rPr>
              <a:t>Đỗ Vân </a:t>
            </a:r>
            <a:r>
              <a:rPr lang="en-US" b="1" dirty="0" smtClean="0">
                <a:solidFill>
                  <a:srgbClr val="FF0000"/>
                </a:solidFill>
                <a:latin typeface="Times New Roman" panose="02020603050405020304" pitchFamily="18" charset="0"/>
                <a:cs typeface="Times New Roman" panose="02020603050405020304" pitchFamily="18" charset="0"/>
              </a:rPr>
              <a:t>Anh</a:t>
            </a:r>
          </a:p>
          <a:p>
            <a:pPr marL="0" indent="0">
              <a:buNone/>
            </a:pPr>
            <a:r>
              <a:rPr lang="en-US" b="1" dirty="0">
                <a:solidFill>
                  <a:srgbClr val="FF0000"/>
                </a:solidFill>
                <a:latin typeface="Times New Roman" panose="02020603050405020304" pitchFamily="18" charset="0"/>
                <a:cs typeface="Times New Roman" panose="02020603050405020304" pitchFamily="18" charset="0"/>
              </a:rPr>
              <a:t>Trần Thị </a:t>
            </a:r>
            <a:r>
              <a:rPr lang="en-US" b="1" dirty="0" smtClean="0">
                <a:solidFill>
                  <a:srgbClr val="FF0000"/>
                </a:solidFill>
                <a:latin typeface="Times New Roman" panose="02020603050405020304" pitchFamily="18" charset="0"/>
                <a:cs typeface="Times New Roman" panose="02020603050405020304" pitchFamily="18" charset="0"/>
              </a:rPr>
              <a:t>Hoài</a:t>
            </a:r>
          </a:p>
          <a:p>
            <a:pPr marL="0" indent="0">
              <a:buNone/>
            </a:pPr>
            <a:r>
              <a:rPr lang="en-US" b="1" dirty="0">
                <a:solidFill>
                  <a:srgbClr val="FF0000"/>
                </a:solidFill>
                <a:latin typeface="Times New Roman" panose="02020603050405020304" pitchFamily="18" charset="0"/>
                <a:cs typeface="Times New Roman" panose="02020603050405020304" pitchFamily="18" charset="0"/>
              </a:rPr>
              <a:t>Mai Thị Mỹ </a:t>
            </a:r>
            <a:r>
              <a:rPr lang="en-US" b="1" dirty="0" smtClean="0">
                <a:solidFill>
                  <a:srgbClr val="FF0000"/>
                </a:solidFill>
                <a:latin typeface="Times New Roman" panose="02020603050405020304" pitchFamily="18" charset="0"/>
                <a:cs typeface="Times New Roman" panose="02020603050405020304" pitchFamily="18" charset="0"/>
              </a:rPr>
              <a:t>Linh</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6" name="Title 1"/>
          <p:cNvSpPr>
            <a:spLocks noGrp="1"/>
          </p:cNvSpPr>
          <p:nvPr>
            <p:ph type="title"/>
          </p:nvPr>
        </p:nvSpPr>
        <p:spPr>
          <a:xfrm>
            <a:off x="2173287" y="269090"/>
            <a:ext cx="10018713" cy="1378040"/>
          </a:xfrm>
        </p:spPr>
        <p:txBody>
          <a:bodyPr/>
          <a:lstStyle/>
          <a:p>
            <a:pPr algn="l"/>
            <a:r>
              <a:rPr lang="en-US" dirty="0" smtClean="0">
                <a:solidFill>
                  <a:srgbClr val="FF0000"/>
                </a:solidFill>
                <a:latin typeface="Times New Roman" panose="02020603050405020304" pitchFamily="18" charset="0"/>
                <a:cs typeface="Times New Roman" panose="02020603050405020304" pitchFamily="18" charset="0"/>
              </a:rPr>
              <a:t>Thành viên – Lớp K19 </a:t>
            </a:r>
            <a:r>
              <a:rPr lang="en-US" dirty="0">
                <a:solidFill>
                  <a:srgbClr val="FF0000"/>
                </a:solidFill>
                <a:latin typeface="Times New Roman" panose="02020603050405020304" pitchFamily="18" charset="0"/>
                <a:cs typeface="Times New Roman" panose="02020603050405020304" pitchFamily="18" charset="0"/>
              </a:rPr>
              <a:t>YDD 2</a:t>
            </a:r>
          </a:p>
        </p:txBody>
      </p:sp>
      <p:sp>
        <p:nvSpPr>
          <p:cNvPr id="7" name="TextBox 6"/>
          <p:cNvSpPr txBox="1"/>
          <p:nvPr/>
        </p:nvSpPr>
        <p:spPr>
          <a:xfrm>
            <a:off x="6650181" y="2301773"/>
            <a:ext cx="3823855" cy="3416320"/>
          </a:xfrm>
          <a:prstGeom prst="rect">
            <a:avLst/>
          </a:prstGeom>
          <a:noFill/>
        </p:spPr>
        <p:txBody>
          <a:bodyPr wrap="square" rtlCol="0">
            <a:spAutoFit/>
          </a:bodyPr>
          <a:lstStyle/>
          <a:p>
            <a:pPr>
              <a:lnSpc>
                <a:spcPct val="150000"/>
              </a:lnSpc>
            </a:pPr>
            <a:r>
              <a:rPr lang="en-US" sz="2400" b="1" dirty="0" err="1" smtClean="0">
                <a:solidFill>
                  <a:srgbClr val="FF0000"/>
                </a:solidFill>
                <a:latin typeface="Times New Roman" panose="02020603050405020304" pitchFamily="18" charset="0"/>
                <a:cs typeface="Times New Roman" panose="02020603050405020304" pitchFamily="18" charset="0"/>
              </a:rPr>
              <a:t>Nguyễn</a:t>
            </a:r>
            <a:r>
              <a:rPr lang="en-US" sz="2400" b="1" dirty="0" smtClean="0">
                <a:solidFill>
                  <a:srgbClr val="FF0000"/>
                </a:solidFill>
                <a:latin typeface="Times New Roman" panose="02020603050405020304" pitchFamily="18" charset="0"/>
                <a:cs typeface="Times New Roman" panose="02020603050405020304" pitchFamily="18" charset="0"/>
              </a:rPr>
              <a:t> Huỳnh Thùy Diễm</a:t>
            </a:r>
          </a:p>
          <a:p>
            <a:pPr>
              <a:lnSpc>
                <a:spcPct val="150000"/>
              </a:lnSpc>
            </a:pPr>
            <a:r>
              <a:rPr lang="en-US" sz="2400" b="1" dirty="0" smtClean="0">
                <a:solidFill>
                  <a:srgbClr val="FF0000"/>
                </a:solidFill>
                <a:latin typeface="Times New Roman" panose="02020603050405020304" pitchFamily="18" charset="0"/>
                <a:cs typeface="Times New Roman" panose="02020603050405020304" pitchFamily="18" charset="0"/>
              </a:rPr>
              <a:t>Đoàn Kiều Thu Hằng</a:t>
            </a:r>
          </a:p>
          <a:p>
            <a:pPr>
              <a:lnSpc>
                <a:spcPct val="150000"/>
              </a:lnSpc>
            </a:pPr>
            <a:r>
              <a:rPr lang="en-US" sz="2400" b="1" dirty="0" smtClean="0">
                <a:solidFill>
                  <a:srgbClr val="FF0000"/>
                </a:solidFill>
                <a:latin typeface="Times New Roman" panose="02020603050405020304" pitchFamily="18" charset="0"/>
                <a:cs typeface="Times New Roman" panose="02020603050405020304" pitchFamily="18" charset="0"/>
              </a:rPr>
              <a:t>Trần Thị Ánh Tuyết</a:t>
            </a:r>
          </a:p>
          <a:p>
            <a:pPr>
              <a:lnSpc>
                <a:spcPct val="150000"/>
              </a:lnSpc>
            </a:pPr>
            <a:r>
              <a:rPr lang="en-US" sz="2400" b="1" dirty="0" smtClean="0">
                <a:solidFill>
                  <a:srgbClr val="FF0000"/>
                </a:solidFill>
                <a:latin typeface="Times New Roman" panose="02020603050405020304" pitchFamily="18" charset="0"/>
                <a:cs typeface="Times New Roman" panose="02020603050405020304" pitchFamily="18" charset="0"/>
              </a:rPr>
              <a:t>Bùi Thị Hồng Nhung</a:t>
            </a:r>
          </a:p>
          <a:p>
            <a:pPr>
              <a:lnSpc>
                <a:spcPct val="150000"/>
              </a:lnSpc>
            </a:pPr>
            <a:r>
              <a:rPr lang="en-US" sz="2400" b="1" dirty="0" smtClean="0">
                <a:solidFill>
                  <a:srgbClr val="FF0000"/>
                </a:solidFill>
                <a:latin typeface="Times New Roman" panose="02020603050405020304" pitchFamily="18" charset="0"/>
                <a:cs typeface="Times New Roman" panose="02020603050405020304" pitchFamily="18" charset="0"/>
              </a:rPr>
              <a:t>Huỳnh Thị Thúy Hậu</a:t>
            </a:r>
          </a:p>
          <a:p>
            <a:pPr>
              <a:lnSpc>
                <a:spcPct val="150000"/>
              </a:lnSpc>
            </a:pPr>
            <a:r>
              <a:rPr lang="en-US" sz="2400" b="1" dirty="0" err="1" smtClean="0">
                <a:solidFill>
                  <a:srgbClr val="FF0000"/>
                </a:solidFill>
                <a:latin typeface="Times New Roman" panose="02020603050405020304" pitchFamily="18" charset="0"/>
                <a:cs typeface="Times New Roman" panose="02020603050405020304" pitchFamily="18" charset="0"/>
              </a:rPr>
              <a:t>Nguyễn</a:t>
            </a:r>
            <a:r>
              <a:rPr lang="en-US" sz="2400" b="1" dirty="0" smtClean="0">
                <a:solidFill>
                  <a:srgbClr val="FF0000"/>
                </a:solidFill>
                <a:latin typeface="Times New Roman" panose="02020603050405020304" pitchFamily="18" charset="0"/>
                <a:cs typeface="Times New Roman" panose="02020603050405020304" pitchFamily="18" charset="0"/>
              </a:rPr>
              <a:t> Thị Diễm My</a:t>
            </a:r>
          </a:p>
        </p:txBody>
      </p:sp>
    </p:spTree>
    <p:extLst>
      <p:ext uri="{BB962C8B-B14F-4D97-AF65-F5344CB8AC3E}">
        <p14:creationId xmlns:p14="http://schemas.microsoft.com/office/powerpoint/2010/main" xmlns="" val="20645047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021898" y="307261"/>
            <a:ext cx="3704861" cy="923330"/>
          </a:xfrm>
          <a:prstGeom prst="rect">
            <a:avLst/>
          </a:prstGeom>
          <a:noFill/>
        </p:spPr>
        <p:txBody>
          <a:bodyPr wrap="none" lIns="91440" tIns="45720" rIns="91440" bIns="45720">
            <a:spAutoFit/>
          </a:bodyPr>
          <a:lstStyle/>
          <a:p>
            <a:pPr algn="ctr"/>
            <a:r>
              <a:rPr lang="en-US" sz="5400" b="1" dirty="0" smtClean="0">
                <a:ln w="12700" cmpd="sng">
                  <a:solidFill>
                    <a:schemeClr val="accent4"/>
                  </a:solidFill>
                  <a:prstDash val="solid"/>
                </a:ln>
                <a:latin typeface="Times New Roman" panose="02020603050405020304" pitchFamily="18" charset="0"/>
                <a:cs typeface="Times New Roman" panose="02020603050405020304" pitchFamily="18" charset="0"/>
              </a:rPr>
              <a:t>NỘI DUNG</a:t>
            </a:r>
            <a:endParaRPr lang="en-US" sz="5400" b="1" cap="none" spc="0" dirty="0">
              <a:ln w="12700" cmpd="sng">
                <a:solidFill>
                  <a:schemeClr val="accent4"/>
                </a:solidFill>
                <a:prstDash val="solid"/>
              </a:ln>
              <a:effectLst/>
              <a:latin typeface="Times New Roman" panose="02020603050405020304" pitchFamily="18" charset="0"/>
              <a:cs typeface="Times New Roman" panose="02020603050405020304" pitchFamily="18" charset="0"/>
            </a:endParaRPr>
          </a:p>
        </p:txBody>
      </p:sp>
      <p:sp>
        <p:nvSpPr>
          <p:cNvPr id="9" name="TextBox 8"/>
          <p:cNvSpPr txBox="1"/>
          <p:nvPr/>
        </p:nvSpPr>
        <p:spPr>
          <a:xfrm>
            <a:off x="879764" y="1496290"/>
            <a:ext cx="9712037" cy="2958502"/>
          </a:xfrm>
          <a:prstGeom prst="rect">
            <a:avLst/>
          </a:prstGeom>
          <a:noFill/>
        </p:spPr>
        <p:txBody>
          <a:bodyPr wrap="square" rtlCol="0">
            <a:spAutoFit/>
          </a:bodyPr>
          <a:lstStyle/>
          <a:p>
            <a:pPr marL="400050" indent="-400050" algn="just">
              <a:lnSpc>
                <a:spcPct val="150000"/>
              </a:lnSpc>
              <a:buAutoNum type="romanUcPeriod"/>
            </a:pPr>
            <a:r>
              <a:rPr lang="en-US" sz="3200" dirty="0" smtClean="0">
                <a:solidFill>
                  <a:srgbClr val="FF0000"/>
                </a:solidFill>
                <a:latin typeface="Times New Roman" panose="02020603050405020304" pitchFamily="18" charset="0"/>
                <a:cs typeface="Times New Roman" panose="02020603050405020304" pitchFamily="18" charset="0"/>
              </a:rPr>
              <a:t>ĐẠI CƯƠNG ĐẶT NỘI KHÍ QUẢN</a:t>
            </a:r>
          </a:p>
          <a:p>
            <a:pPr marL="400050" indent="-400050" algn="just">
              <a:lnSpc>
                <a:spcPct val="150000"/>
              </a:lnSpc>
              <a:buAutoNum type="romanUcPeriod"/>
            </a:pPr>
            <a:r>
              <a:rPr lang="en-US" sz="3200" dirty="0" smtClean="0">
                <a:solidFill>
                  <a:srgbClr val="FF0000"/>
                </a:solidFill>
                <a:latin typeface="Times New Roman" panose="02020603050405020304" pitchFamily="18" charset="0"/>
                <a:cs typeface="Times New Roman" panose="02020603050405020304" pitchFamily="18" charset="0"/>
              </a:rPr>
              <a:t>THEO DÕI VÀ CHĂM SÓC BỆNH NHÂN ĐẶT NỘI KHÍ QUẢN</a:t>
            </a:r>
          </a:p>
          <a:p>
            <a:pPr marL="400050" indent="-400050" algn="just">
              <a:lnSpc>
                <a:spcPct val="150000"/>
              </a:lnSpc>
              <a:buAutoNum type="romanUcPeriod"/>
            </a:pPr>
            <a:r>
              <a:rPr lang="en-US" sz="3200" dirty="0" smtClean="0">
                <a:solidFill>
                  <a:srgbClr val="FF0000"/>
                </a:solidFill>
                <a:latin typeface="Times New Roman" panose="02020603050405020304" pitchFamily="18" charset="0"/>
                <a:cs typeface="Times New Roman" panose="02020603050405020304" pitchFamily="18" charset="0"/>
              </a:rPr>
              <a:t>NHỮNG VẤN ĐỀ CẦN LƯU Ý</a:t>
            </a:r>
            <a:endParaRPr lang="vi-VN"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789681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95745" y="263236"/>
            <a:ext cx="4682837" cy="769441"/>
          </a:xfrm>
          <a:prstGeom prst="rect">
            <a:avLst/>
          </a:prstGeom>
          <a:noFill/>
        </p:spPr>
        <p:txBody>
          <a:bodyPr wrap="square" rtlCol="0">
            <a:spAutoFit/>
          </a:bodyPr>
          <a:lstStyle/>
          <a:p>
            <a:r>
              <a:rPr lang="en-US" sz="4400" b="1" dirty="0" smtClean="0">
                <a:latin typeface="Times New Roman" panose="02020603050405020304" pitchFamily="18" charset="0"/>
                <a:cs typeface="Times New Roman" panose="02020603050405020304" pitchFamily="18" charset="0"/>
              </a:rPr>
              <a:t>I. ĐẠI CƯƠNG:</a:t>
            </a:r>
            <a:endParaRPr lang="vi-VN" sz="4400" b="1" dirty="0">
              <a:latin typeface="Times New Roman" panose="02020603050405020304" pitchFamily="18" charset="0"/>
              <a:cs typeface="Times New Roman" panose="02020603050405020304" pitchFamily="18" charset="0"/>
            </a:endParaRPr>
          </a:p>
        </p:txBody>
      </p:sp>
      <p:sp>
        <p:nvSpPr>
          <p:cNvPr id="5" name="Rectangle 4"/>
          <p:cNvSpPr/>
          <p:nvPr/>
        </p:nvSpPr>
        <p:spPr>
          <a:xfrm>
            <a:off x="595745" y="1445602"/>
            <a:ext cx="4572000" cy="3970318"/>
          </a:xfrm>
          <a:prstGeom prst="rect">
            <a:avLst/>
          </a:prstGeom>
        </p:spPr>
        <p:txBody>
          <a:bodyPr wrap="square">
            <a:spAutoFit/>
          </a:bodyPr>
          <a:lstStyle/>
          <a:p>
            <a:pPr algn="just">
              <a:lnSpc>
                <a:spcPct val="150000"/>
              </a:lnSpc>
              <a:spcAft>
                <a:spcPts val="0"/>
              </a:spcAft>
            </a:pPr>
            <a:r>
              <a:rPr lang="en-US" sz="2800" dirty="0">
                <a:solidFill>
                  <a:srgbClr val="FF0000"/>
                </a:solidFill>
                <a:latin typeface="Times New Roman" panose="02020603050405020304" pitchFamily="18" charset="0"/>
                <a:ea typeface="Times New Roman" panose="02020603050405020304" pitchFamily="18" charset="0"/>
              </a:rPr>
              <a:t>Đặt nội khí quản là </a:t>
            </a:r>
            <a:r>
              <a:rPr lang="en-US" sz="2800" b="1" dirty="0">
                <a:solidFill>
                  <a:srgbClr val="FF0000"/>
                </a:solidFill>
                <a:latin typeface="Times New Roman" panose="02020603050405020304" pitchFamily="18" charset="0"/>
                <a:ea typeface="Times New Roman" panose="02020603050405020304" pitchFamily="18" charset="0"/>
              </a:rPr>
              <a:t>thủ thuật đưa một ống thông vào khí quản của bệnh nhân để đảm bảo thông khí và hút đờm dãi ứ đọng trong đường hô hấp.</a:t>
            </a:r>
            <a:endParaRPr lang="vi-VN" sz="2800" dirty="0">
              <a:solidFill>
                <a:srgbClr val="FF0000"/>
              </a:solidFill>
              <a:effectLst/>
              <a:latin typeface="Times New Roman" panose="02020603050405020304" pitchFamily="18" charset="0"/>
              <a:ea typeface="Times New Roman" panose="02020603050405020304" pitchFamily="18"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583383" y="1032677"/>
            <a:ext cx="5472545" cy="5368124"/>
          </a:xfrm>
          <a:prstGeom prst="rect">
            <a:avLst/>
          </a:prstGeom>
        </p:spPr>
      </p:pic>
    </p:spTree>
    <p:extLst>
      <p:ext uri="{BB962C8B-B14F-4D97-AF65-F5344CB8AC3E}">
        <p14:creationId xmlns:p14="http://schemas.microsoft.com/office/powerpoint/2010/main" xmlns="" val="1971006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52255" y="207818"/>
            <a:ext cx="9296400" cy="769441"/>
          </a:xfrm>
          <a:prstGeom prst="rect">
            <a:avLst/>
          </a:prstGeom>
          <a:noFill/>
        </p:spPr>
        <p:txBody>
          <a:bodyPr wrap="square" rtlCol="0">
            <a:spAutoFit/>
          </a:bodyPr>
          <a:lstStyle/>
          <a:p>
            <a:r>
              <a:rPr lang="en-US" sz="4400" dirty="0" smtClean="0">
                <a:solidFill>
                  <a:schemeClr val="accent1">
                    <a:lumMod val="75000"/>
                  </a:schemeClr>
                </a:solidFill>
                <a:latin typeface="Times New Roman" panose="02020603050405020304" pitchFamily="18" charset="0"/>
                <a:cs typeface="Times New Roman" panose="02020603050405020304" pitchFamily="18" charset="0"/>
              </a:rPr>
              <a:t>CHỈ ĐỊNH ĐẶT NỘI KHÍ QUẢN</a:t>
            </a:r>
            <a:endParaRPr lang="vi-VN" sz="440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6" name="Content Placeholder 2"/>
          <p:cNvSpPr>
            <a:spLocks noGrp="1"/>
          </p:cNvSpPr>
          <p:nvPr>
            <p:ph idx="4294967295"/>
          </p:nvPr>
        </p:nvSpPr>
        <p:spPr>
          <a:xfrm>
            <a:off x="1503218" y="1558636"/>
            <a:ext cx="8610600" cy="2888673"/>
          </a:xfrm>
          <a:prstGeom prst="rect">
            <a:avLst/>
          </a:prstGeom>
        </p:spPr>
        <p:txBody>
          <a:bodyPr>
            <a:normAutofit/>
          </a:bodyPr>
          <a:lstStyle/>
          <a:p>
            <a:pPr algn="just">
              <a:buFont typeface="Wingdings" pitchFamily="2" charset="2"/>
              <a:buChar char="ü"/>
            </a:pPr>
            <a:r>
              <a:rPr lang="en-US" dirty="0" smtClean="0">
                <a:latin typeface="Times New Roman" panose="02020603050405020304" pitchFamily="18" charset="0"/>
                <a:cs typeface="Times New Roman" panose="02020603050405020304" pitchFamily="18" charset="0"/>
              </a:rPr>
              <a:t>Tắc đường thở cấp tính: chấn thương, hít phải, nhiễm khuẩn.</a:t>
            </a:r>
          </a:p>
          <a:p>
            <a:pPr algn="just">
              <a:buFont typeface="Wingdings" pitchFamily="2" charset="2"/>
              <a:buChar char="ü"/>
            </a:pPr>
            <a:r>
              <a:rPr lang="en-US" dirty="0" smtClean="0">
                <a:latin typeface="Times New Roman" panose="02020603050405020304" pitchFamily="18" charset="0"/>
                <a:cs typeface="Times New Roman" panose="02020603050405020304" pitchFamily="18" charset="0"/>
              </a:rPr>
              <a:t>Hút chất tiết.</a:t>
            </a:r>
          </a:p>
          <a:p>
            <a:pPr algn="just">
              <a:buFont typeface="Wingdings" pitchFamily="2" charset="2"/>
              <a:buChar char="ü"/>
            </a:pPr>
            <a:r>
              <a:rPr lang="en-US" dirty="0" smtClean="0">
                <a:latin typeface="Times New Roman" panose="02020603050405020304" pitchFamily="18" charset="0"/>
                <a:cs typeface="Times New Roman" panose="02020603050405020304" pitchFamily="18" charset="0"/>
              </a:rPr>
              <a:t>Bảo vệ đường thở.</a:t>
            </a:r>
          </a:p>
          <a:p>
            <a:pPr algn="just">
              <a:buFont typeface="Wingdings" pitchFamily="2" charset="2"/>
              <a:buChar char="ü"/>
            </a:pPr>
            <a:r>
              <a:rPr lang="en-US" dirty="0" smtClean="0">
                <a:latin typeface="Times New Roman" panose="02020603050405020304" pitchFamily="18" charset="0"/>
                <a:cs typeface="Times New Roman" panose="02020603050405020304" pitchFamily="18" charset="0"/>
              </a:rPr>
              <a:t>Suy hô hấp: ARDS, hen PQ, COPD</a:t>
            </a:r>
          </a:p>
        </p:txBody>
      </p:sp>
    </p:spTree>
    <p:extLst>
      <p:ext uri="{BB962C8B-B14F-4D97-AF65-F5344CB8AC3E}">
        <p14:creationId xmlns:p14="http://schemas.microsoft.com/office/powerpoint/2010/main" xmlns="" val="27977180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52255" y="207818"/>
            <a:ext cx="9296400" cy="769441"/>
          </a:xfrm>
          <a:prstGeom prst="rect">
            <a:avLst/>
          </a:prstGeom>
          <a:noFill/>
        </p:spPr>
        <p:txBody>
          <a:bodyPr wrap="square" rtlCol="0">
            <a:spAutoFit/>
          </a:bodyPr>
          <a:lstStyle/>
          <a:p>
            <a:r>
              <a:rPr lang="en-US" sz="4400" dirty="0" smtClean="0">
                <a:solidFill>
                  <a:schemeClr val="accent1">
                    <a:lumMod val="75000"/>
                  </a:schemeClr>
                </a:solidFill>
                <a:latin typeface="Times New Roman" panose="02020603050405020304" pitchFamily="18" charset="0"/>
                <a:cs typeface="Times New Roman" panose="02020603050405020304" pitchFamily="18" charset="0"/>
              </a:rPr>
              <a:t>CHỐNG CHỈ ĐỊNH</a:t>
            </a:r>
            <a:endParaRPr lang="vi-VN" sz="440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5" name="Rectangle 4"/>
          <p:cNvSpPr/>
          <p:nvPr/>
        </p:nvSpPr>
        <p:spPr>
          <a:xfrm>
            <a:off x="1523999" y="1318690"/>
            <a:ext cx="9892146" cy="4893647"/>
          </a:xfrm>
          <a:prstGeom prst="rect">
            <a:avLst/>
          </a:prstGeom>
        </p:spPr>
        <p:txBody>
          <a:bodyPr wrap="square">
            <a:spAutoFit/>
          </a:bodyPr>
          <a:lstStyle/>
          <a:p>
            <a:pPr algn="just">
              <a:buFont typeface="Wingdings" pitchFamily="2" charset="2"/>
              <a:buChar char="v"/>
            </a:pPr>
            <a:r>
              <a:rPr lang="en-US" sz="2400" dirty="0" smtClean="0">
                <a:latin typeface="Times New Roman" panose="02020603050405020304" pitchFamily="18" charset="0"/>
                <a:cs typeface="Times New Roman" panose="02020603050405020304" pitchFamily="18" charset="0"/>
              </a:rPr>
              <a:t> </a:t>
            </a:r>
            <a:r>
              <a:rPr lang="en-US" sz="2400" dirty="0" smtClean="0">
                <a:solidFill>
                  <a:srgbClr val="FF0000"/>
                </a:solidFill>
                <a:latin typeface="Times New Roman" panose="02020603050405020304" pitchFamily="18" charset="0"/>
                <a:cs typeface="Times New Roman" panose="02020603050405020304" pitchFamily="18" charset="0"/>
              </a:rPr>
              <a:t>Chống chỉ định đặt nội khí quản đường miệng:</a:t>
            </a:r>
          </a:p>
          <a:p>
            <a:pPr lvl="1" algn="just">
              <a:buFont typeface="Wingdings" pitchFamily="2" charset="2"/>
              <a:buChar char="ü"/>
            </a:pPr>
            <a:r>
              <a:rPr lang="en-US" sz="2400" dirty="0" smtClean="0">
                <a:latin typeface="Times New Roman" panose="02020603050405020304" pitchFamily="18" charset="0"/>
                <a:cs typeface="Times New Roman" panose="02020603050405020304" pitchFamily="18" charset="0"/>
              </a:rPr>
              <a:t> Chấn thương thanh khí quản</a:t>
            </a:r>
          </a:p>
          <a:p>
            <a:pPr lvl="1" algn="just">
              <a:buFont typeface="Wingdings" pitchFamily="2" charset="2"/>
              <a:buChar char="ü"/>
            </a:pPr>
            <a:r>
              <a:rPr lang="en-US" sz="2400" dirty="0" smtClean="0">
                <a:latin typeface="Times New Roman" panose="02020603050405020304" pitchFamily="18" charset="0"/>
                <a:cs typeface="Times New Roman" panose="02020603050405020304" pitchFamily="18" charset="0"/>
              </a:rPr>
              <a:t>Chấn thương biến dạng hàm mặt</a:t>
            </a:r>
          </a:p>
          <a:p>
            <a:pPr lvl="1" algn="just">
              <a:buFont typeface="Wingdings" pitchFamily="2" charset="2"/>
              <a:buChar char="ü"/>
            </a:pPr>
            <a:r>
              <a:rPr lang="en-US" sz="2400" dirty="0" smtClean="0">
                <a:latin typeface="Times New Roman" panose="02020603050405020304" pitchFamily="18" charset="0"/>
                <a:cs typeface="Times New Roman" panose="02020603050405020304" pitchFamily="18" charset="0"/>
              </a:rPr>
              <a:t>Phẫu thuật hàm họng</a:t>
            </a:r>
          </a:p>
          <a:p>
            <a:pPr lvl="1" algn="just">
              <a:buFont typeface="Wingdings" pitchFamily="2" charset="2"/>
              <a:buChar char="ü"/>
            </a:pPr>
            <a:r>
              <a:rPr lang="en-US" sz="2400" dirty="0" smtClean="0">
                <a:latin typeface="Times New Roman" panose="02020603050405020304" pitchFamily="18" charset="0"/>
                <a:cs typeface="Times New Roman" panose="02020603050405020304" pitchFamily="18" charset="0"/>
              </a:rPr>
              <a:t>Cứng, sai khớp hàm.</a:t>
            </a:r>
          </a:p>
          <a:p>
            <a:pPr algn="just">
              <a:buFont typeface="Wingdings" pitchFamily="2" charset="2"/>
              <a:buChar char="v"/>
            </a:pPr>
            <a:r>
              <a:rPr lang="en-US" sz="2400" dirty="0" smtClean="0">
                <a:latin typeface="Times New Roman" panose="02020603050405020304" pitchFamily="18" charset="0"/>
                <a:cs typeface="Times New Roman" panose="02020603050405020304" pitchFamily="18" charset="0"/>
              </a:rPr>
              <a:t> </a:t>
            </a:r>
            <a:r>
              <a:rPr lang="en-US" sz="2400" dirty="0" smtClean="0">
                <a:solidFill>
                  <a:srgbClr val="FF0000"/>
                </a:solidFill>
                <a:latin typeface="Times New Roman" panose="02020603050405020304" pitchFamily="18" charset="0"/>
                <a:cs typeface="Times New Roman" panose="02020603050405020304" pitchFamily="18" charset="0"/>
              </a:rPr>
              <a:t>Chống chỉ định đặt nội khí quản đường mũi:</a:t>
            </a:r>
          </a:p>
          <a:p>
            <a:pPr lvl="1" algn="just">
              <a:buFont typeface="Wingdings" pitchFamily="2" charset="2"/>
              <a:buChar char="ü"/>
            </a:pPr>
            <a:r>
              <a:rPr lang="en-US" sz="2400" dirty="0" smtClean="0">
                <a:latin typeface="Times New Roman" panose="02020603050405020304" pitchFamily="18" charset="0"/>
                <a:cs typeface="Times New Roman" panose="02020603050405020304" pitchFamily="18" charset="0"/>
              </a:rPr>
              <a:t> Ngừng thở</a:t>
            </a:r>
          </a:p>
          <a:p>
            <a:pPr lvl="1" algn="just">
              <a:buFont typeface="Wingdings" pitchFamily="2" charset="2"/>
              <a:buChar char="ü"/>
            </a:pPr>
            <a:r>
              <a:rPr lang="en-US" sz="2400" dirty="0" smtClean="0">
                <a:latin typeface="Times New Roman" panose="02020603050405020304" pitchFamily="18" charset="0"/>
                <a:cs typeface="Times New Roman" panose="02020603050405020304" pitchFamily="18" charset="0"/>
              </a:rPr>
              <a:t>Chấn thương, biến dạng mũi hàm mặt</a:t>
            </a:r>
          </a:p>
          <a:p>
            <a:pPr lvl="1" algn="just">
              <a:buFont typeface="Wingdings" pitchFamily="2" charset="2"/>
              <a:buChar char="ü"/>
            </a:pPr>
            <a:r>
              <a:rPr lang="en-US" sz="2400" dirty="0" smtClean="0">
                <a:latin typeface="Times New Roman" panose="02020603050405020304" pitchFamily="18" charset="0"/>
                <a:cs typeface="Times New Roman" panose="02020603050405020304" pitchFamily="18" charset="0"/>
              </a:rPr>
              <a:t>Tắc nghẽn cơ học đường hô hấp do chấn thương, u dị vật.</a:t>
            </a:r>
          </a:p>
          <a:p>
            <a:pPr lvl="1" algn="just">
              <a:buFont typeface="Wingdings" pitchFamily="2" charset="2"/>
              <a:buChar char="ü"/>
            </a:pPr>
            <a:r>
              <a:rPr lang="en-US" sz="2400" dirty="0" smtClean="0">
                <a:latin typeface="Times New Roman" panose="02020603050405020304" pitchFamily="18" charset="0"/>
                <a:cs typeface="Times New Roman" panose="02020603050405020304" pitchFamily="18" charset="0"/>
              </a:rPr>
              <a:t>Chấn thương thanh khí phế quản</a:t>
            </a:r>
          </a:p>
          <a:p>
            <a:pPr lvl="1" algn="just">
              <a:buFont typeface="Wingdings" pitchFamily="2" charset="2"/>
              <a:buChar char="ü"/>
            </a:pPr>
            <a:r>
              <a:rPr lang="en-US" sz="2400" dirty="0" smtClean="0">
                <a:latin typeface="Times New Roman" panose="02020603050405020304" pitchFamily="18" charset="0"/>
                <a:cs typeface="Times New Roman" panose="02020603050405020304" pitchFamily="18" charset="0"/>
              </a:rPr>
              <a:t>Rối loạn đông máu, giảm tiểu cầu, đang điều trị chống đông</a:t>
            </a:r>
          </a:p>
          <a:p>
            <a:pPr lvl="1" algn="just">
              <a:buFont typeface="Wingdings" pitchFamily="2" charset="2"/>
              <a:buChar char="ü"/>
            </a:pPr>
            <a:r>
              <a:rPr lang="en-US" sz="2400" dirty="0" smtClean="0">
                <a:latin typeface="Times New Roman" panose="02020603050405020304" pitchFamily="18" charset="0"/>
                <a:cs typeface="Times New Roman" panose="02020603050405020304" pitchFamily="18" charset="0"/>
              </a:rPr>
              <a:t>Chảy dịch não tủy qua xương sàng</a:t>
            </a:r>
          </a:p>
          <a:p>
            <a:pPr lvl="1" algn="just">
              <a:buFont typeface="Wingdings" pitchFamily="2" charset="2"/>
              <a:buChar char="ü"/>
            </a:pPr>
            <a:r>
              <a:rPr lang="en-US" sz="2400" dirty="0" smtClean="0">
                <a:latin typeface="Times New Roman" panose="02020603050405020304" pitchFamily="18" charset="0"/>
                <a:cs typeface="Times New Roman" panose="02020603050405020304" pitchFamily="18" charset="0"/>
              </a:rPr>
              <a:t>Viêm xoang phì đại cuống mũi, polyp mũi</a:t>
            </a:r>
          </a:p>
        </p:txBody>
      </p:sp>
    </p:spTree>
    <p:extLst>
      <p:ext uri="{BB962C8B-B14F-4D97-AF65-F5344CB8AC3E}">
        <p14:creationId xmlns:p14="http://schemas.microsoft.com/office/powerpoint/2010/main" xmlns="" val="10152853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8641" y="534185"/>
            <a:ext cx="11729808" cy="523220"/>
          </a:xfrm>
          <a:prstGeom prst="rect">
            <a:avLst/>
          </a:prstGeom>
        </p:spPr>
        <p:txBody>
          <a:bodyPr wrap="square">
            <a:spAutoFit/>
          </a:bodyPr>
          <a:lstStyle/>
          <a:p>
            <a:r>
              <a:rPr lang="en-US" sz="2800" b="1" dirty="0" smtClean="0">
                <a:latin typeface="Times New Roman" panose="02020603050405020304" pitchFamily="18" charset="0"/>
                <a:cs typeface="Times New Roman" panose="02020603050405020304" pitchFamily="18" charset="0"/>
              </a:rPr>
              <a:t>II. THEO DÕI VÀ CHĂM SÓC BỆNH NHÂN ĐẶT NỘI KHÍ QUẢN</a:t>
            </a:r>
            <a:endParaRPr lang="vi-VN" sz="2800" b="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738130" y="1288973"/>
            <a:ext cx="2109873" cy="461665"/>
          </a:xfrm>
          <a:prstGeom prst="rect">
            <a:avLst/>
          </a:prstGeom>
          <a:noFill/>
        </p:spPr>
        <p:txBody>
          <a:bodyPr wrap="none" rtlCol="0">
            <a:spAutoFit/>
          </a:bodyPr>
          <a:lstStyle/>
          <a:p>
            <a:r>
              <a:rPr lang="en-US" sz="2400" b="1" dirty="0" smtClean="0">
                <a:latin typeface="Times New Roman" pitchFamily="18" charset="0"/>
                <a:cs typeface="Times New Roman" pitchFamily="18" charset="0"/>
              </a:rPr>
              <a:t>1. MỤC ĐÍCH</a:t>
            </a:r>
            <a:endParaRPr lang="en-US" sz="2400" b="1" dirty="0">
              <a:latin typeface="Times New Roman" pitchFamily="18" charset="0"/>
              <a:cs typeface="Times New Roman" pitchFamily="18" charset="0"/>
            </a:endParaRPr>
          </a:p>
        </p:txBody>
      </p:sp>
      <p:sp>
        <p:nvSpPr>
          <p:cNvPr id="4" name="Rounded Rectangle 3"/>
          <p:cNvSpPr/>
          <p:nvPr/>
        </p:nvSpPr>
        <p:spPr>
          <a:xfrm>
            <a:off x="925417" y="2049137"/>
            <a:ext cx="4164376" cy="815249"/>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2400" dirty="0" err="1" smtClean="0">
                <a:ln>
                  <a:solidFill>
                    <a:schemeClr val="tx2"/>
                  </a:solidFill>
                </a:ln>
                <a:solidFill>
                  <a:schemeClr val="tx1"/>
                </a:solidFill>
                <a:latin typeface="Times New Roman" pitchFamily="18" charset="0"/>
                <a:cs typeface="Times New Roman" pitchFamily="18" charset="0"/>
              </a:rPr>
              <a:t>Ngăn</a:t>
            </a:r>
            <a:r>
              <a:rPr lang="en-US" sz="2400" dirty="0" smtClean="0">
                <a:ln>
                  <a:solidFill>
                    <a:schemeClr val="tx2"/>
                  </a:solidFill>
                </a:ln>
                <a:solidFill>
                  <a:schemeClr val="tx1"/>
                </a:solidFill>
                <a:latin typeface="Times New Roman" pitchFamily="18" charset="0"/>
                <a:cs typeface="Times New Roman" pitchFamily="18" charset="0"/>
              </a:rPr>
              <a:t> </a:t>
            </a:r>
            <a:r>
              <a:rPr lang="en-US" sz="2400" dirty="0" err="1" smtClean="0">
                <a:ln>
                  <a:solidFill>
                    <a:schemeClr val="tx2"/>
                  </a:solidFill>
                </a:ln>
                <a:solidFill>
                  <a:schemeClr val="tx1"/>
                </a:solidFill>
                <a:latin typeface="Times New Roman" pitchFamily="18" charset="0"/>
                <a:cs typeface="Times New Roman" pitchFamily="18" charset="0"/>
              </a:rPr>
              <a:t>chặn</a:t>
            </a:r>
            <a:r>
              <a:rPr lang="en-US" sz="2400" dirty="0" smtClean="0">
                <a:ln>
                  <a:solidFill>
                    <a:schemeClr val="tx2"/>
                  </a:solidFill>
                </a:ln>
                <a:solidFill>
                  <a:schemeClr val="tx1"/>
                </a:solidFill>
                <a:latin typeface="Times New Roman" pitchFamily="18" charset="0"/>
                <a:cs typeface="Times New Roman" pitchFamily="18" charset="0"/>
              </a:rPr>
              <a:t> </a:t>
            </a:r>
            <a:r>
              <a:rPr lang="en-US" sz="2400" dirty="0" err="1" smtClean="0">
                <a:ln>
                  <a:solidFill>
                    <a:schemeClr val="tx2"/>
                  </a:solidFill>
                </a:ln>
                <a:solidFill>
                  <a:schemeClr val="tx1"/>
                </a:solidFill>
                <a:latin typeface="Times New Roman" pitchFamily="18" charset="0"/>
                <a:cs typeface="Times New Roman" pitchFamily="18" charset="0"/>
              </a:rPr>
              <a:t>bội</a:t>
            </a:r>
            <a:r>
              <a:rPr lang="en-US" sz="2400" dirty="0" smtClean="0">
                <a:ln>
                  <a:solidFill>
                    <a:schemeClr val="tx2"/>
                  </a:solidFill>
                </a:ln>
                <a:solidFill>
                  <a:schemeClr val="tx1"/>
                </a:solidFill>
                <a:latin typeface="Times New Roman" pitchFamily="18" charset="0"/>
                <a:cs typeface="Times New Roman" pitchFamily="18" charset="0"/>
              </a:rPr>
              <a:t> </a:t>
            </a:r>
            <a:r>
              <a:rPr lang="en-US" sz="2400" dirty="0" err="1" smtClean="0">
                <a:ln>
                  <a:solidFill>
                    <a:schemeClr val="tx2"/>
                  </a:solidFill>
                </a:ln>
                <a:solidFill>
                  <a:schemeClr val="tx1"/>
                </a:solidFill>
                <a:latin typeface="Times New Roman" pitchFamily="18" charset="0"/>
                <a:cs typeface="Times New Roman" pitchFamily="18" charset="0"/>
              </a:rPr>
              <a:t>nhiễm</a:t>
            </a:r>
            <a:r>
              <a:rPr lang="en-US" sz="2400" dirty="0" smtClean="0">
                <a:ln>
                  <a:solidFill>
                    <a:schemeClr val="tx2"/>
                  </a:solidFill>
                </a:ln>
                <a:solidFill>
                  <a:schemeClr val="tx1"/>
                </a:solidFill>
                <a:latin typeface="Times New Roman" pitchFamily="18" charset="0"/>
                <a:cs typeface="Times New Roman" pitchFamily="18" charset="0"/>
              </a:rPr>
              <a:t> </a:t>
            </a:r>
            <a:r>
              <a:rPr lang="en-US" sz="2400" dirty="0" err="1" smtClean="0">
                <a:ln>
                  <a:solidFill>
                    <a:schemeClr val="tx2"/>
                  </a:solidFill>
                </a:ln>
                <a:solidFill>
                  <a:schemeClr val="tx1"/>
                </a:solidFill>
                <a:latin typeface="Times New Roman" pitchFamily="18" charset="0"/>
                <a:cs typeface="Times New Roman" pitchFamily="18" charset="0"/>
              </a:rPr>
              <a:t>đường</a:t>
            </a:r>
            <a:r>
              <a:rPr lang="en-US" sz="2400" dirty="0" smtClean="0">
                <a:ln>
                  <a:solidFill>
                    <a:schemeClr val="tx2"/>
                  </a:solidFill>
                </a:ln>
                <a:solidFill>
                  <a:schemeClr val="tx1"/>
                </a:solidFill>
                <a:latin typeface="Times New Roman" pitchFamily="18" charset="0"/>
                <a:cs typeface="Times New Roman" pitchFamily="18" charset="0"/>
              </a:rPr>
              <a:t> </a:t>
            </a:r>
            <a:r>
              <a:rPr lang="en-US" sz="2400" dirty="0" err="1" smtClean="0">
                <a:ln>
                  <a:solidFill>
                    <a:schemeClr val="tx2"/>
                  </a:solidFill>
                </a:ln>
                <a:solidFill>
                  <a:schemeClr val="tx1"/>
                </a:solidFill>
                <a:latin typeface="Times New Roman" pitchFamily="18" charset="0"/>
                <a:cs typeface="Times New Roman" pitchFamily="18" charset="0"/>
              </a:rPr>
              <a:t>thơ</a:t>
            </a:r>
            <a:r>
              <a:rPr lang="en-US" sz="2400" dirty="0" smtClean="0">
                <a:ln>
                  <a:solidFill>
                    <a:schemeClr val="tx2"/>
                  </a:solidFill>
                </a:ln>
                <a:solidFill>
                  <a:schemeClr val="tx1"/>
                </a:solidFill>
                <a:latin typeface="Times New Roman" pitchFamily="18" charset="0"/>
                <a:cs typeface="Times New Roman" pitchFamily="18" charset="0"/>
              </a:rPr>
              <a:t>̉</a:t>
            </a:r>
            <a:endParaRPr lang="en-US" sz="2400" dirty="0">
              <a:ln>
                <a:solidFill>
                  <a:schemeClr val="tx2"/>
                </a:solidFill>
              </a:ln>
              <a:solidFill>
                <a:schemeClr val="tx1"/>
              </a:solidFill>
              <a:latin typeface="Times New Roman" pitchFamily="18" charset="0"/>
              <a:cs typeface="Times New Roman" pitchFamily="18" charset="0"/>
            </a:endParaRPr>
          </a:p>
        </p:txBody>
      </p:sp>
      <p:sp>
        <p:nvSpPr>
          <p:cNvPr id="5" name="Rounded Rectangle 4"/>
          <p:cNvSpPr/>
          <p:nvPr/>
        </p:nvSpPr>
        <p:spPr>
          <a:xfrm>
            <a:off x="3437263" y="5715919"/>
            <a:ext cx="4241494" cy="815249"/>
          </a:xfrm>
          <a:prstGeom prst="roundRect">
            <a:avLst/>
          </a:prstGeom>
          <a:noFill/>
          <a:ln>
            <a:solidFill>
              <a:srgbClr val="00B050"/>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400" dirty="0" err="1" smtClean="0">
                <a:ln>
                  <a:solidFill>
                    <a:schemeClr val="tx2"/>
                  </a:solidFill>
                </a:ln>
                <a:solidFill>
                  <a:schemeClr val="tx1"/>
                </a:solidFill>
                <a:latin typeface="Times New Roman" pitchFamily="18" charset="0"/>
                <a:cs typeface="Times New Roman" pitchFamily="18" charset="0"/>
              </a:rPr>
              <a:t>Ngăn</a:t>
            </a:r>
            <a:r>
              <a:rPr lang="en-US" sz="2400" dirty="0" smtClean="0">
                <a:ln>
                  <a:solidFill>
                    <a:schemeClr val="tx2"/>
                  </a:solidFill>
                </a:ln>
                <a:solidFill>
                  <a:schemeClr val="tx1"/>
                </a:solidFill>
                <a:latin typeface="Times New Roman" pitchFamily="18" charset="0"/>
                <a:cs typeface="Times New Roman" pitchFamily="18" charset="0"/>
              </a:rPr>
              <a:t> </a:t>
            </a:r>
            <a:r>
              <a:rPr lang="en-US" sz="2400" dirty="0" err="1" smtClean="0">
                <a:ln>
                  <a:solidFill>
                    <a:schemeClr val="tx2"/>
                  </a:solidFill>
                </a:ln>
                <a:solidFill>
                  <a:schemeClr val="tx1"/>
                </a:solidFill>
                <a:latin typeface="Times New Roman" pitchFamily="18" charset="0"/>
                <a:cs typeface="Times New Roman" pitchFamily="18" charset="0"/>
              </a:rPr>
              <a:t>ngừa</a:t>
            </a:r>
            <a:r>
              <a:rPr lang="en-US" sz="2400" dirty="0" smtClean="0">
                <a:ln>
                  <a:solidFill>
                    <a:schemeClr val="tx2"/>
                  </a:solidFill>
                </a:ln>
                <a:solidFill>
                  <a:schemeClr val="tx1"/>
                </a:solidFill>
                <a:latin typeface="Times New Roman" pitchFamily="18" charset="0"/>
                <a:cs typeface="Times New Roman" pitchFamily="18" charset="0"/>
              </a:rPr>
              <a:t> </a:t>
            </a:r>
            <a:r>
              <a:rPr lang="en-US" sz="2400" dirty="0" err="1" smtClean="0">
                <a:ln>
                  <a:solidFill>
                    <a:schemeClr val="tx2"/>
                  </a:solidFill>
                </a:ln>
                <a:solidFill>
                  <a:schemeClr val="tx1"/>
                </a:solidFill>
                <a:latin typeface="Times New Roman" pitchFamily="18" charset="0"/>
                <a:cs typeface="Times New Roman" pitchFamily="18" charset="0"/>
              </a:rPr>
              <a:t>biến</a:t>
            </a:r>
            <a:r>
              <a:rPr lang="en-US" sz="2400" dirty="0" smtClean="0">
                <a:ln>
                  <a:solidFill>
                    <a:schemeClr val="tx2"/>
                  </a:solidFill>
                </a:ln>
                <a:solidFill>
                  <a:schemeClr val="tx1"/>
                </a:solidFill>
                <a:latin typeface="Times New Roman" pitchFamily="18" charset="0"/>
                <a:cs typeface="Times New Roman" pitchFamily="18" charset="0"/>
              </a:rPr>
              <a:t> </a:t>
            </a:r>
            <a:r>
              <a:rPr lang="en-US" sz="2400" dirty="0" err="1" smtClean="0">
                <a:ln>
                  <a:solidFill>
                    <a:schemeClr val="tx2"/>
                  </a:solidFill>
                </a:ln>
                <a:solidFill>
                  <a:schemeClr val="tx1"/>
                </a:solidFill>
                <a:latin typeface="Times New Roman" pitchFamily="18" charset="0"/>
                <a:cs typeface="Times New Roman" pitchFamily="18" charset="0"/>
              </a:rPr>
              <a:t>chứng</a:t>
            </a:r>
            <a:r>
              <a:rPr lang="en-US" sz="2400" dirty="0" smtClean="0">
                <a:ln>
                  <a:solidFill>
                    <a:schemeClr val="tx2"/>
                  </a:solidFill>
                </a:ln>
                <a:solidFill>
                  <a:schemeClr val="tx1"/>
                </a:solidFill>
                <a:latin typeface="Times New Roman" pitchFamily="18" charset="0"/>
                <a:cs typeface="Times New Roman" pitchFamily="18" charset="0"/>
              </a:rPr>
              <a:t> </a:t>
            </a:r>
            <a:r>
              <a:rPr lang="en-US" sz="2400" dirty="0" err="1" smtClean="0">
                <a:ln>
                  <a:solidFill>
                    <a:schemeClr val="tx2"/>
                  </a:solidFill>
                </a:ln>
                <a:solidFill>
                  <a:schemeClr val="tx1"/>
                </a:solidFill>
                <a:latin typeface="Times New Roman" pitchFamily="18" charset="0"/>
                <a:cs typeface="Times New Roman" pitchFamily="18" charset="0"/>
              </a:rPr>
              <a:t>nhiễm</a:t>
            </a:r>
            <a:r>
              <a:rPr lang="en-US" sz="2400" dirty="0" smtClean="0">
                <a:ln>
                  <a:solidFill>
                    <a:schemeClr val="tx2"/>
                  </a:solidFill>
                </a:ln>
                <a:solidFill>
                  <a:schemeClr val="tx1"/>
                </a:solidFill>
                <a:latin typeface="Times New Roman" pitchFamily="18" charset="0"/>
                <a:cs typeface="Times New Roman" pitchFamily="18" charset="0"/>
              </a:rPr>
              <a:t> </a:t>
            </a:r>
            <a:r>
              <a:rPr lang="en-US" sz="2400" dirty="0" err="1" smtClean="0">
                <a:ln>
                  <a:solidFill>
                    <a:schemeClr val="tx2"/>
                  </a:solidFill>
                </a:ln>
                <a:solidFill>
                  <a:schemeClr val="tx1"/>
                </a:solidFill>
                <a:latin typeface="Times New Roman" pitchFamily="18" charset="0"/>
                <a:cs typeface="Times New Roman" pitchFamily="18" charset="0"/>
              </a:rPr>
              <a:t>khuẩn</a:t>
            </a:r>
            <a:endParaRPr lang="en-US" sz="2400" dirty="0">
              <a:ln>
                <a:solidFill>
                  <a:schemeClr val="tx2"/>
                </a:solidFill>
              </a:ln>
              <a:solidFill>
                <a:schemeClr val="tx1"/>
              </a:solidFill>
              <a:latin typeface="Times New Roman" pitchFamily="18" charset="0"/>
              <a:cs typeface="Times New Roman" pitchFamily="18" charset="0"/>
            </a:endParaRPr>
          </a:p>
        </p:txBody>
      </p:sp>
      <p:sp>
        <p:nvSpPr>
          <p:cNvPr id="6" name="Rounded Rectangle 5"/>
          <p:cNvSpPr/>
          <p:nvPr/>
        </p:nvSpPr>
        <p:spPr>
          <a:xfrm>
            <a:off x="899709" y="3323422"/>
            <a:ext cx="4179067" cy="815249"/>
          </a:xfrm>
          <a:prstGeom prst="roundRect">
            <a:avLst/>
          </a:prstGeom>
          <a:noFill/>
          <a:ln>
            <a:solidFill>
              <a:srgbClr val="00B050"/>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400" dirty="0" err="1" smtClean="0">
                <a:ln>
                  <a:solidFill>
                    <a:schemeClr val="tx2"/>
                  </a:solidFill>
                </a:ln>
                <a:solidFill>
                  <a:schemeClr val="tx1"/>
                </a:solidFill>
                <a:latin typeface="Times New Roman" pitchFamily="18" charset="0"/>
                <a:cs typeface="Times New Roman" pitchFamily="18" charset="0"/>
              </a:rPr>
              <a:t>Đảm</a:t>
            </a:r>
            <a:r>
              <a:rPr lang="en-US" sz="2400" dirty="0" smtClean="0">
                <a:ln>
                  <a:solidFill>
                    <a:schemeClr val="tx2"/>
                  </a:solidFill>
                </a:ln>
                <a:solidFill>
                  <a:schemeClr val="tx1"/>
                </a:solidFill>
                <a:latin typeface="Times New Roman" pitchFamily="18" charset="0"/>
                <a:cs typeface="Times New Roman" pitchFamily="18" charset="0"/>
              </a:rPr>
              <a:t> </a:t>
            </a:r>
            <a:r>
              <a:rPr lang="en-US" sz="2400" dirty="0" err="1" smtClean="0">
                <a:ln>
                  <a:solidFill>
                    <a:schemeClr val="tx2"/>
                  </a:solidFill>
                </a:ln>
                <a:solidFill>
                  <a:schemeClr val="tx1"/>
                </a:solidFill>
                <a:latin typeface="Times New Roman" pitchFamily="18" charset="0"/>
                <a:cs typeface="Times New Roman" pitchFamily="18" charset="0"/>
              </a:rPr>
              <a:t>bảo</a:t>
            </a:r>
            <a:r>
              <a:rPr lang="en-US" sz="2400" dirty="0" smtClean="0">
                <a:ln>
                  <a:solidFill>
                    <a:schemeClr val="tx2"/>
                  </a:solidFill>
                </a:ln>
                <a:solidFill>
                  <a:schemeClr val="tx1"/>
                </a:solidFill>
                <a:latin typeface="Times New Roman" pitchFamily="18" charset="0"/>
                <a:cs typeface="Times New Roman" pitchFamily="18" charset="0"/>
              </a:rPr>
              <a:t> </a:t>
            </a:r>
            <a:r>
              <a:rPr lang="en-US" sz="2400" dirty="0" err="1" smtClean="0">
                <a:ln>
                  <a:solidFill>
                    <a:schemeClr val="tx2"/>
                  </a:solidFill>
                </a:ln>
                <a:solidFill>
                  <a:schemeClr val="tx1"/>
                </a:solidFill>
                <a:latin typeface="Times New Roman" pitchFamily="18" charset="0"/>
                <a:cs typeface="Times New Roman" pitchFamily="18" charset="0"/>
              </a:rPr>
              <a:t>thông</a:t>
            </a:r>
            <a:r>
              <a:rPr lang="en-US" sz="2400" dirty="0" smtClean="0">
                <a:ln>
                  <a:solidFill>
                    <a:schemeClr val="tx2"/>
                  </a:solidFill>
                </a:ln>
                <a:solidFill>
                  <a:schemeClr val="tx1"/>
                </a:solidFill>
                <a:latin typeface="Times New Roman" pitchFamily="18" charset="0"/>
                <a:cs typeface="Times New Roman" pitchFamily="18" charset="0"/>
              </a:rPr>
              <a:t> </a:t>
            </a:r>
            <a:r>
              <a:rPr lang="en-US" sz="2400" dirty="0" err="1" smtClean="0">
                <a:ln>
                  <a:solidFill>
                    <a:schemeClr val="tx2"/>
                  </a:solidFill>
                </a:ln>
                <a:solidFill>
                  <a:schemeClr val="tx1"/>
                </a:solidFill>
                <a:latin typeface="Times New Roman" pitchFamily="18" charset="0"/>
                <a:cs typeface="Times New Roman" pitchFamily="18" charset="0"/>
              </a:rPr>
              <a:t>khi</a:t>
            </a:r>
            <a:r>
              <a:rPr lang="en-US" sz="2400" dirty="0" smtClean="0">
                <a:ln>
                  <a:solidFill>
                    <a:schemeClr val="tx2"/>
                  </a:solidFill>
                </a:ln>
                <a:solidFill>
                  <a:schemeClr val="tx1"/>
                </a:solidFill>
                <a:latin typeface="Times New Roman" pitchFamily="18" charset="0"/>
                <a:cs typeface="Times New Roman" pitchFamily="18" charset="0"/>
              </a:rPr>
              <a:t>́ </a:t>
            </a:r>
            <a:r>
              <a:rPr lang="en-US" sz="2400" dirty="0" err="1" smtClean="0">
                <a:ln>
                  <a:solidFill>
                    <a:schemeClr val="tx2"/>
                  </a:solidFill>
                </a:ln>
                <a:solidFill>
                  <a:schemeClr val="tx1"/>
                </a:solidFill>
                <a:latin typeface="Times New Roman" pitchFamily="18" charset="0"/>
                <a:cs typeface="Times New Roman" pitchFamily="18" charset="0"/>
              </a:rPr>
              <a:t>tốt</a:t>
            </a:r>
            <a:endParaRPr lang="en-US" sz="2400" dirty="0">
              <a:ln>
                <a:solidFill>
                  <a:schemeClr val="tx2"/>
                </a:solidFill>
              </a:ln>
              <a:solidFill>
                <a:schemeClr val="tx1"/>
              </a:solidFill>
              <a:latin typeface="Times New Roman" pitchFamily="18" charset="0"/>
              <a:cs typeface="Times New Roman" pitchFamily="18" charset="0"/>
            </a:endParaRPr>
          </a:p>
        </p:txBody>
      </p:sp>
      <p:sp>
        <p:nvSpPr>
          <p:cNvPr id="7" name="Rounded Rectangle 6"/>
          <p:cNvSpPr/>
          <p:nvPr/>
        </p:nvSpPr>
        <p:spPr>
          <a:xfrm>
            <a:off x="930925" y="4555474"/>
            <a:ext cx="4125817" cy="815249"/>
          </a:xfrm>
          <a:prstGeom prst="roundRect">
            <a:avLst/>
          </a:prstGeom>
          <a:noFill/>
          <a:ln>
            <a:solidFill>
              <a:srgbClr val="00B050"/>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400" dirty="0" err="1" smtClean="0">
                <a:ln>
                  <a:solidFill>
                    <a:schemeClr val="tx2"/>
                  </a:solidFill>
                </a:ln>
                <a:solidFill>
                  <a:schemeClr val="tx1"/>
                </a:solidFill>
                <a:latin typeface="Times New Roman" pitchFamily="18" charset="0"/>
                <a:cs typeface="Times New Roman" pitchFamily="18" charset="0"/>
              </a:rPr>
              <a:t>Ngăn</a:t>
            </a:r>
            <a:r>
              <a:rPr lang="en-US" sz="2400" dirty="0" smtClean="0">
                <a:ln>
                  <a:solidFill>
                    <a:schemeClr val="tx2"/>
                  </a:solidFill>
                </a:ln>
                <a:solidFill>
                  <a:schemeClr val="tx1"/>
                </a:solidFill>
                <a:latin typeface="Times New Roman" pitchFamily="18" charset="0"/>
                <a:cs typeface="Times New Roman" pitchFamily="18" charset="0"/>
              </a:rPr>
              <a:t> </a:t>
            </a:r>
            <a:r>
              <a:rPr lang="en-US" sz="2400" dirty="0" err="1" smtClean="0">
                <a:ln>
                  <a:solidFill>
                    <a:schemeClr val="tx2"/>
                  </a:solidFill>
                </a:ln>
                <a:solidFill>
                  <a:schemeClr val="tx1"/>
                </a:solidFill>
                <a:latin typeface="Times New Roman" pitchFamily="18" charset="0"/>
                <a:cs typeface="Times New Roman" pitchFamily="18" charset="0"/>
              </a:rPr>
              <a:t>chặn</a:t>
            </a:r>
            <a:r>
              <a:rPr lang="en-US" sz="2400" dirty="0" smtClean="0">
                <a:ln>
                  <a:solidFill>
                    <a:schemeClr val="tx2"/>
                  </a:solidFill>
                </a:ln>
                <a:solidFill>
                  <a:schemeClr val="tx1"/>
                </a:solidFill>
                <a:latin typeface="Times New Roman" pitchFamily="18" charset="0"/>
                <a:cs typeface="Times New Roman" pitchFamily="18" charset="0"/>
              </a:rPr>
              <a:t> </a:t>
            </a:r>
            <a:r>
              <a:rPr lang="en-US" sz="2400" dirty="0" err="1" smtClean="0">
                <a:ln>
                  <a:solidFill>
                    <a:schemeClr val="tx2"/>
                  </a:solidFill>
                </a:ln>
                <a:solidFill>
                  <a:schemeClr val="tx1"/>
                </a:solidFill>
                <a:latin typeface="Times New Roman" pitchFamily="18" charset="0"/>
                <a:cs typeface="Times New Roman" pitchFamily="18" charset="0"/>
              </a:rPr>
              <a:t>tụt</a:t>
            </a:r>
            <a:r>
              <a:rPr lang="en-US" sz="2400" dirty="0" smtClean="0">
                <a:ln>
                  <a:solidFill>
                    <a:schemeClr val="tx2"/>
                  </a:solidFill>
                </a:ln>
                <a:solidFill>
                  <a:schemeClr val="tx1"/>
                </a:solidFill>
                <a:latin typeface="Times New Roman" pitchFamily="18" charset="0"/>
                <a:cs typeface="Times New Roman" pitchFamily="18" charset="0"/>
              </a:rPr>
              <a:t> </a:t>
            </a:r>
            <a:r>
              <a:rPr lang="en-US" sz="2400" dirty="0" err="1" smtClean="0">
                <a:ln>
                  <a:solidFill>
                    <a:schemeClr val="tx2"/>
                  </a:solidFill>
                </a:ln>
                <a:solidFill>
                  <a:schemeClr val="tx1"/>
                </a:solidFill>
                <a:latin typeface="Times New Roman" pitchFamily="18" charset="0"/>
                <a:cs typeface="Times New Roman" pitchFamily="18" charset="0"/>
              </a:rPr>
              <a:t>ống</a:t>
            </a:r>
            <a:r>
              <a:rPr lang="en-US" sz="2400" dirty="0" smtClean="0">
                <a:ln>
                  <a:solidFill>
                    <a:schemeClr val="tx2"/>
                  </a:solidFill>
                </a:ln>
                <a:solidFill>
                  <a:schemeClr val="tx1"/>
                </a:solidFill>
                <a:latin typeface="Times New Roman" pitchFamily="18" charset="0"/>
                <a:cs typeface="Times New Roman" pitchFamily="18" charset="0"/>
              </a:rPr>
              <a:t> </a:t>
            </a:r>
            <a:r>
              <a:rPr lang="en-US" sz="2400" dirty="0" err="1" smtClean="0">
                <a:ln>
                  <a:solidFill>
                    <a:schemeClr val="tx2"/>
                  </a:solidFill>
                </a:ln>
                <a:solidFill>
                  <a:schemeClr val="tx1"/>
                </a:solidFill>
                <a:latin typeface="Times New Roman" pitchFamily="18" charset="0"/>
                <a:cs typeface="Times New Roman" pitchFamily="18" charset="0"/>
              </a:rPr>
              <a:t>vào</a:t>
            </a:r>
            <a:r>
              <a:rPr lang="en-US" sz="2400" dirty="0" smtClean="0">
                <a:ln>
                  <a:solidFill>
                    <a:schemeClr val="tx2"/>
                  </a:solidFill>
                </a:ln>
                <a:solidFill>
                  <a:schemeClr val="tx1"/>
                </a:solidFill>
                <a:latin typeface="Times New Roman" pitchFamily="18" charset="0"/>
                <a:cs typeface="Times New Roman" pitchFamily="18" charset="0"/>
              </a:rPr>
              <a:t> </a:t>
            </a:r>
            <a:r>
              <a:rPr lang="en-US" sz="2400" dirty="0" err="1" smtClean="0">
                <a:ln>
                  <a:solidFill>
                    <a:schemeClr val="tx2"/>
                  </a:solidFill>
                </a:ln>
                <a:solidFill>
                  <a:schemeClr val="tx1"/>
                </a:solidFill>
                <a:latin typeface="Times New Roman" pitchFamily="18" charset="0"/>
                <a:cs typeface="Times New Roman" pitchFamily="18" charset="0"/>
              </a:rPr>
              <a:t>sâu</a:t>
            </a:r>
            <a:r>
              <a:rPr lang="en-US" sz="2400" dirty="0" smtClean="0">
                <a:ln>
                  <a:solidFill>
                    <a:schemeClr val="tx2"/>
                  </a:solidFill>
                </a:ln>
                <a:solidFill>
                  <a:schemeClr val="tx1"/>
                </a:solidFill>
                <a:latin typeface="Times New Roman" pitchFamily="18" charset="0"/>
                <a:cs typeface="Times New Roman" pitchFamily="18" charset="0"/>
              </a:rPr>
              <a:t> </a:t>
            </a:r>
            <a:r>
              <a:rPr lang="en-US" sz="2400" dirty="0" err="1" smtClean="0">
                <a:ln>
                  <a:solidFill>
                    <a:schemeClr val="tx2"/>
                  </a:solidFill>
                </a:ln>
                <a:solidFill>
                  <a:schemeClr val="tx1"/>
                </a:solidFill>
                <a:latin typeface="Times New Roman" pitchFamily="18" charset="0"/>
                <a:cs typeface="Times New Roman" pitchFamily="18" charset="0"/>
              </a:rPr>
              <a:t>hoặc</a:t>
            </a:r>
            <a:r>
              <a:rPr lang="en-US" sz="2400" dirty="0" smtClean="0">
                <a:ln>
                  <a:solidFill>
                    <a:schemeClr val="tx2"/>
                  </a:solidFill>
                </a:ln>
                <a:solidFill>
                  <a:schemeClr val="tx1"/>
                </a:solidFill>
                <a:latin typeface="Times New Roman" pitchFamily="18" charset="0"/>
                <a:cs typeface="Times New Roman" pitchFamily="18" charset="0"/>
              </a:rPr>
              <a:t> </a:t>
            </a:r>
            <a:r>
              <a:rPr lang="en-US" sz="2400" dirty="0" err="1" smtClean="0">
                <a:ln>
                  <a:solidFill>
                    <a:schemeClr val="tx2"/>
                  </a:solidFill>
                </a:ln>
                <a:solidFill>
                  <a:schemeClr val="tx1"/>
                </a:solidFill>
                <a:latin typeface="Times New Roman" pitchFamily="18" charset="0"/>
                <a:cs typeface="Times New Roman" pitchFamily="18" charset="0"/>
              </a:rPr>
              <a:t>ra</a:t>
            </a:r>
            <a:r>
              <a:rPr lang="en-US" sz="2400" dirty="0" smtClean="0">
                <a:ln>
                  <a:solidFill>
                    <a:schemeClr val="tx2"/>
                  </a:solidFill>
                </a:ln>
                <a:solidFill>
                  <a:schemeClr val="tx1"/>
                </a:solidFill>
                <a:latin typeface="Times New Roman" pitchFamily="18" charset="0"/>
                <a:cs typeface="Times New Roman" pitchFamily="18" charset="0"/>
              </a:rPr>
              <a:t> </a:t>
            </a:r>
            <a:r>
              <a:rPr lang="en-US" sz="2400" dirty="0" err="1" smtClean="0">
                <a:ln>
                  <a:solidFill>
                    <a:schemeClr val="tx2"/>
                  </a:solidFill>
                </a:ln>
                <a:solidFill>
                  <a:schemeClr val="tx1"/>
                </a:solidFill>
                <a:latin typeface="Times New Roman" pitchFamily="18" charset="0"/>
                <a:cs typeface="Times New Roman" pitchFamily="18" charset="0"/>
              </a:rPr>
              <a:t>ngoài</a:t>
            </a:r>
            <a:endParaRPr lang="en-US" sz="2400" dirty="0">
              <a:ln>
                <a:solidFill>
                  <a:schemeClr val="tx2"/>
                </a:solidFill>
              </a:ln>
              <a:solidFill>
                <a:schemeClr val="tx1"/>
              </a:solidFill>
              <a:latin typeface="Times New Roman" pitchFamily="18" charset="0"/>
              <a:cs typeface="Times New Roman" pitchFamily="18" charset="0"/>
            </a:endParaRPr>
          </a:p>
        </p:txBody>
      </p:sp>
      <p:sp>
        <p:nvSpPr>
          <p:cNvPr id="8" name="Rounded Rectangle 7"/>
          <p:cNvSpPr/>
          <p:nvPr/>
        </p:nvSpPr>
        <p:spPr>
          <a:xfrm>
            <a:off x="6426506" y="4575672"/>
            <a:ext cx="4171721" cy="815249"/>
          </a:xfrm>
          <a:prstGeom prst="roundRect">
            <a:avLst/>
          </a:prstGeom>
          <a:noFill/>
          <a:ln>
            <a:solidFill>
              <a:srgbClr val="00B050"/>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400" dirty="0" err="1" smtClean="0">
                <a:ln>
                  <a:solidFill>
                    <a:schemeClr val="tx2"/>
                  </a:solidFill>
                </a:ln>
                <a:solidFill>
                  <a:schemeClr val="tx1"/>
                </a:solidFill>
                <a:latin typeface="Times New Roman" pitchFamily="18" charset="0"/>
                <a:cs typeface="Times New Roman" pitchFamily="18" charset="0"/>
              </a:rPr>
              <a:t>Hô</a:t>
            </a:r>
            <a:r>
              <a:rPr lang="en-US" sz="2400" dirty="0" smtClean="0">
                <a:ln>
                  <a:solidFill>
                    <a:schemeClr val="tx2"/>
                  </a:solidFill>
                </a:ln>
                <a:solidFill>
                  <a:schemeClr val="tx1"/>
                </a:solidFill>
                <a:latin typeface="Times New Roman" pitchFamily="18" charset="0"/>
                <a:cs typeface="Times New Roman" pitchFamily="18" charset="0"/>
              </a:rPr>
              <a:t>̃ </a:t>
            </a:r>
            <a:r>
              <a:rPr lang="en-US" sz="2400" dirty="0" err="1" smtClean="0">
                <a:ln>
                  <a:solidFill>
                    <a:schemeClr val="tx2"/>
                  </a:solidFill>
                </a:ln>
                <a:solidFill>
                  <a:schemeClr val="tx1"/>
                </a:solidFill>
                <a:latin typeface="Times New Roman" pitchFamily="18" charset="0"/>
                <a:cs typeface="Times New Roman" pitchFamily="18" charset="0"/>
              </a:rPr>
              <a:t>trơ</a:t>
            </a:r>
            <a:r>
              <a:rPr lang="en-US" sz="2400" dirty="0" smtClean="0">
                <a:ln>
                  <a:solidFill>
                    <a:schemeClr val="tx2"/>
                  </a:solidFill>
                </a:ln>
                <a:solidFill>
                  <a:schemeClr val="tx1"/>
                </a:solidFill>
                <a:latin typeface="Times New Roman" pitchFamily="18" charset="0"/>
                <a:cs typeface="Times New Roman" pitchFamily="18" charset="0"/>
              </a:rPr>
              <a:t>̣ </a:t>
            </a:r>
            <a:r>
              <a:rPr lang="en-US" sz="2400" dirty="0" err="1" smtClean="0">
                <a:ln>
                  <a:solidFill>
                    <a:schemeClr val="tx2"/>
                  </a:solidFill>
                </a:ln>
                <a:solidFill>
                  <a:schemeClr val="tx1"/>
                </a:solidFill>
                <a:latin typeface="Times New Roman" pitchFamily="18" charset="0"/>
                <a:cs typeface="Times New Roman" pitchFamily="18" charset="0"/>
              </a:rPr>
              <a:t>tâm</a:t>
            </a:r>
            <a:r>
              <a:rPr lang="en-US" sz="2400" dirty="0" smtClean="0">
                <a:ln>
                  <a:solidFill>
                    <a:schemeClr val="tx2"/>
                  </a:solidFill>
                </a:ln>
                <a:solidFill>
                  <a:schemeClr val="tx1"/>
                </a:solidFill>
                <a:latin typeface="Times New Roman" pitchFamily="18" charset="0"/>
                <a:cs typeface="Times New Roman" pitchFamily="18" charset="0"/>
              </a:rPr>
              <a:t> </a:t>
            </a:r>
            <a:r>
              <a:rPr lang="en-US" sz="2400" dirty="0" err="1" smtClean="0">
                <a:ln>
                  <a:solidFill>
                    <a:schemeClr val="tx2"/>
                  </a:solidFill>
                </a:ln>
                <a:solidFill>
                  <a:schemeClr val="tx1"/>
                </a:solidFill>
                <a:latin typeface="Times New Roman" pitchFamily="18" charset="0"/>
                <a:cs typeface="Times New Roman" pitchFamily="18" charset="0"/>
              </a:rPr>
              <a:t>ly</a:t>
            </a:r>
            <a:r>
              <a:rPr lang="en-US" sz="2400" dirty="0" smtClean="0">
                <a:ln>
                  <a:solidFill>
                    <a:schemeClr val="tx2"/>
                  </a:solidFill>
                </a:ln>
                <a:solidFill>
                  <a:schemeClr val="tx1"/>
                </a:solidFill>
                <a:latin typeface="Times New Roman" pitchFamily="18" charset="0"/>
                <a:cs typeface="Times New Roman" pitchFamily="18" charset="0"/>
              </a:rPr>
              <a:t>́ </a:t>
            </a:r>
            <a:r>
              <a:rPr lang="en-US" sz="2400" dirty="0" err="1" smtClean="0">
                <a:ln>
                  <a:solidFill>
                    <a:schemeClr val="tx2"/>
                  </a:solidFill>
                </a:ln>
                <a:solidFill>
                  <a:schemeClr val="tx1"/>
                </a:solidFill>
                <a:latin typeface="Times New Roman" pitchFamily="18" charset="0"/>
                <a:cs typeface="Times New Roman" pitchFamily="18" charset="0"/>
              </a:rPr>
              <a:t>cho</a:t>
            </a:r>
            <a:r>
              <a:rPr lang="en-US" sz="2400" dirty="0" smtClean="0">
                <a:ln>
                  <a:solidFill>
                    <a:schemeClr val="tx2"/>
                  </a:solidFill>
                </a:ln>
                <a:solidFill>
                  <a:schemeClr val="tx1"/>
                </a:solidFill>
                <a:latin typeface="Times New Roman" pitchFamily="18" charset="0"/>
                <a:cs typeface="Times New Roman" pitchFamily="18" charset="0"/>
              </a:rPr>
              <a:t> </a:t>
            </a:r>
            <a:r>
              <a:rPr lang="en-US" sz="2400" dirty="0" err="1" smtClean="0">
                <a:ln>
                  <a:solidFill>
                    <a:schemeClr val="tx2"/>
                  </a:solidFill>
                </a:ln>
                <a:solidFill>
                  <a:schemeClr val="tx1"/>
                </a:solidFill>
                <a:latin typeface="Times New Roman" pitchFamily="18" charset="0"/>
                <a:cs typeface="Times New Roman" pitchFamily="18" charset="0"/>
              </a:rPr>
              <a:t>bệnh</a:t>
            </a:r>
            <a:r>
              <a:rPr lang="en-US" sz="2400" dirty="0" smtClean="0">
                <a:ln>
                  <a:solidFill>
                    <a:schemeClr val="tx2"/>
                  </a:solidFill>
                </a:ln>
                <a:solidFill>
                  <a:schemeClr val="tx1"/>
                </a:solidFill>
                <a:latin typeface="Times New Roman" pitchFamily="18" charset="0"/>
                <a:cs typeface="Times New Roman" pitchFamily="18" charset="0"/>
              </a:rPr>
              <a:t> </a:t>
            </a:r>
            <a:r>
              <a:rPr lang="en-US" sz="2400" dirty="0" err="1" smtClean="0">
                <a:ln>
                  <a:solidFill>
                    <a:schemeClr val="tx2"/>
                  </a:solidFill>
                </a:ln>
                <a:solidFill>
                  <a:schemeClr val="tx1"/>
                </a:solidFill>
                <a:latin typeface="Times New Roman" pitchFamily="18" charset="0"/>
                <a:cs typeface="Times New Roman" pitchFamily="18" charset="0"/>
              </a:rPr>
              <a:t>nhân</a:t>
            </a:r>
            <a:endParaRPr lang="en-US" sz="2400" dirty="0">
              <a:ln>
                <a:solidFill>
                  <a:schemeClr val="tx2"/>
                </a:solidFill>
              </a:ln>
              <a:solidFill>
                <a:schemeClr val="tx1"/>
              </a:solidFill>
              <a:latin typeface="Times New Roman" pitchFamily="18" charset="0"/>
              <a:cs typeface="Times New Roman" pitchFamily="18" charset="0"/>
            </a:endParaRPr>
          </a:p>
        </p:txBody>
      </p:sp>
      <p:sp>
        <p:nvSpPr>
          <p:cNvPr id="9" name="Rounded Rectangle 8"/>
          <p:cNvSpPr/>
          <p:nvPr/>
        </p:nvSpPr>
        <p:spPr>
          <a:xfrm>
            <a:off x="6424671" y="3350963"/>
            <a:ext cx="4151522" cy="815249"/>
          </a:xfrm>
          <a:prstGeom prst="roundRect">
            <a:avLst/>
          </a:prstGeom>
          <a:noFill/>
          <a:ln>
            <a:solidFill>
              <a:srgbClr val="00B050"/>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400" dirty="0" err="1" smtClean="0">
                <a:ln>
                  <a:solidFill>
                    <a:schemeClr val="tx2"/>
                  </a:solidFill>
                </a:ln>
                <a:solidFill>
                  <a:schemeClr val="tx1"/>
                </a:solidFill>
                <a:latin typeface="Times New Roman" pitchFamily="18" charset="0"/>
                <a:cs typeface="Times New Roman" pitchFamily="18" charset="0"/>
              </a:rPr>
              <a:t>Phòng</a:t>
            </a:r>
            <a:r>
              <a:rPr lang="en-US" sz="2400" dirty="0" smtClean="0">
                <a:ln>
                  <a:solidFill>
                    <a:schemeClr val="tx2"/>
                  </a:solidFill>
                </a:ln>
                <a:solidFill>
                  <a:schemeClr val="tx1"/>
                </a:solidFill>
                <a:latin typeface="Times New Roman" pitchFamily="18" charset="0"/>
                <a:cs typeface="Times New Roman" pitchFamily="18" charset="0"/>
              </a:rPr>
              <a:t> </a:t>
            </a:r>
            <a:r>
              <a:rPr lang="en-US" sz="2400" dirty="0" err="1" smtClean="0">
                <a:ln>
                  <a:solidFill>
                    <a:schemeClr val="tx2"/>
                  </a:solidFill>
                </a:ln>
                <a:solidFill>
                  <a:schemeClr val="tx1"/>
                </a:solidFill>
                <a:latin typeface="Times New Roman" pitchFamily="18" charset="0"/>
                <a:cs typeface="Times New Roman" pitchFamily="18" charset="0"/>
              </a:rPr>
              <a:t>tránh</a:t>
            </a:r>
            <a:r>
              <a:rPr lang="en-US" sz="2400" dirty="0" smtClean="0">
                <a:ln>
                  <a:solidFill>
                    <a:schemeClr val="tx2"/>
                  </a:solidFill>
                </a:ln>
                <a:solidFill>
                  <a:schemeClr val="tx1"/>
                </a:solidFill>
                <a:latin typeface="Times New Roman" pitchFamily="18" charset="0"/>
                <a:cs typeface="Times New Roman" pitchFamily="18" charset="0"/>
              </a:rPr>
              <a:t> </a:t>
            </a:r>
            <a:r>
              <a:rPr lang="en-US" sz="2400" dirty="0" err="1" smtClean="0">
                <a:ln>
                  <a:solidFill>
                    <a:schemeClr val="tx2"/>
                  </a:solidFill>
                </a:ln>
                <a:solidFill>
                  <a:schemeClr val="tx1"/>
                </a:solidFill>
                <a:latin typeface="Times New Roman" pitchFamily="18" charset="0"/>
                <a:cs typeface="Times New Roman" pitchFamily="18" charset="0"/>
              </a:rPr>
              <a:t>loét</a:t>
            </a:r>
            <a:r>
              <a:rPr lang="en-US" sz="2400" dirty="0" smtClean="0">
                <a:ln>
                  <a:solidFill>
                    <a:schemeClr val="tx2"/>
                  </a:solidFill>
                </a:ln>
                <a:solidFill>
                  <a:schemeClr val="tx1"/>
                </a:solidFill>
                <a:latin typeface="Times New Roman" pitchFamily="18" charset="0"/>
                <a:cs typeface="Times New Roman" pitchFamily="18" charset="0"/>
              </a:rPr>
              <a:t> </a:t>
            </a:r>
            <a:r>
              <a:rPr lang="en-US" sz="2400" dirty="0" err="1" smtClean="0">
                <a:ln>
                  <a:solidFill>
                    <a:schemeClr val="tx2"/>
                  </a:solidFill>
                </a:ln>
                <a:solidFill>
                  <a:schemeClr val="tx1"/>
                </a:solidFill>
                <a:latin typeface="Times New Roman" pitchFamily="18" charset="0"/>
                <a:cs typeface="Times New Roman" pitchFamily="18" charset="0"/>
              </a:rPr>
              <a:t>ép</a:t>
            </a:r>
            <a:r>
              <a:rPr lang="en-US" sz="2400" dirty="0" smtClean="0">
                <a:ln>
                  <a:solidFill>
                    <a:schemeClr val="tx2"/>
                  </a:solidFill>
                </a:ln>
                <a:solidFill>
                  <a:schemeClr val="tx1"/>
                </a:solidFill>
                <a:latin typeface="Times New Roman" pitchFamily="18" charset="0"/>
                <a:cs typeface="Times New Roman" pitchFamily="18" charset="0"/>
              </a:rPr>
              <a:t> </a:t>
            </a:r>
            <a:r>
              <a:rPr lang="en-US" sz="2400" dirty="0" err="1" smtClean="0">
                <a:ln>
                  <a:solidFill>
                    <a:schemeClr val="tx2"/>
                  </a:solidFill>
                </a:ln>
                <a:solidFill>
                  <a:schemeClr val="tx1"/>
                </a:solidFill>
                <a:latin typeface="Times New Roman" pitchFamily="18" charset="0"/>
                <a:cs typeface="Times New Roman" pitchFamily="18" charset="0"/>
              </a:rPr>
              <a:t>va</a:t>
            </a:r>
            <a:r>
              <a:rPr lang="en-US" sz="2400" dirty="0" smtClean="0">
                <a:ln>
                  <a:solidFill>
                    <a:schemeClr val="tx2"/>
                  </a:solidFill>
                </a:ln>
                <a:solidFill>
                  <a:schemeClr val="tx1"/>
                </a:solidFill>
                <a:latin typeface="Times New Roman" pitchFamily="18" charset="0"/>
                <a:cs typeface="Times New Roman" pitchFamily="18" charset="0"/>
              </a:rPr>
              <a:t>̀ </a:t>
            </a:r>
            <a:r>
              <a:rPr lang="en-US" sz="2400" dirty="0" err="1" smtClean="0">
                <a:ln>
                  <a:solidFill>
                    <a:schemeClr val="tx2"/>
                  </a:solidFill>
                </a:ln>
                <a:solidFill>
                  <a:schemeClr val="tx1"/>
                </a:solidFill>
                <a:latin typeface="Times New Roman" pitchFamily="18" charset="0"/>
                <a:cs typeface="Times New Roman" pitchFamily="18" charset="0"/>
              </a:rPr>
              <a:t>teo</a:t>
            </a:r>
            <a:r>
              <a:rPr lang="en-US" sz="2400" dirty="0" smtClean="0">
                <a:ln>
                  <a:solidFill>
                    <a:schemeClr val="tx2"/>
                  </a:solidFill>
                </a:ln>
                <a:solidFill>
                  <a:schemeClr val="tx1"/>
                </a:solidFill>
                <a:latin typeface="Times New Roman" pitchFamily="18" charset="0"/>
                <a:cs typeface="Times New Roman" pitchFamily="18" charset="0"/>
              </a:rPr>
              <a:t> </a:t>
            </a:r>
            <a:r>
              <a:rPr lang="en-US" sz="2400" dirty="0" err="1" smtClean="0">
                <a:ln>
                  <a:solidFill>
                    <a:schemeClr val="tx2"/>
                  </a:solidFill>
                </a:ln>
                <a:solidFill>
                  <a:schemeClr val="tx1"/>
                </a:solidFill>
                <a:latin typeface="Times New Roman" pitchFamily="18" charset="0"/>
                <a:cs typeface="Times New Roman" pitchFamily="18" charset="0"/>
              </a:rPr>
              <a:t>cơ</a:t>
            </a:r>
            <a:r>
              <a:rPr lang="en-US" sz="2400" dirty="0" smtClean="0">
                <a:ln>
                  <a:solidFill>
                    <a:schemeClr val="tx2"/>
                  </a:solidFill>
                </a:ln>
                <a:solidFill>
                  <a:schemeClr val="tx1"/>
                </a:solidFill>
                <a:latin typeface="Times New Roman" pitchFamily="18" charset="0"/>
                <a:cs typeface="Times New Roman" pitchFamily="18" charset="0"/>
              </a:rPr>
              <a:t> </a:t>
            </a:r>
            <a:r>
              <a:rPr lang="en-US" sz="2400" dirty="0" err="1" smtClean="0">
                <a:ln>
                  <a:solidFill>
                    <a:schemeClr val="tx2"/>
                  </a:solidFill>
                </a:ln>
                <a:solidFill>
                  <a:schemeClr val="tx1"/>
                </a:solidFill>
                <a:latin typeface="Times New Roman" pitchFamily="18" charset="0"/>
                <a:cs typeface="Times New Roman" pitchFamily="18" charset="0"/>
              </a:rPr>
              <a:t>cứng</a:t>
            </a:r>
            <a:r>
              <a:rPr lang="en-US" sz="2400" dirty="0" smtClean="0">
                <a:ln>
                  <a:solidFill>
                    <a:schemeClr val="tx2"/>
                  </a:solidFill>
                </a:ln>
                <a:solidFill>
                  <a:schemeClr val="tx1"/>
                </a:solidFill>
                <a:latin typeface="Times New Roman" pitchFamily="18" charset="0"/>
                <a:cs typeface="Times New Roman" pitchFamily="18" charset="0"/>
              </a:rPr>
              <a:t> </a:t>
            </a:r>
            <a:r>
              <a:rPr lang="en-US" sz="2400" dirty="0" err="1" smtClean="0">
                <a:ln>
                  <a:solidFill>
                    <a:schemeClr val="tx2"/>
                  </a:solidFill>
                </a:ln>
                <a:solidFill>
                  <a:schemeClr val="tx1"/>
                </a:solidFill>
                <a:latin typeface="Times New Roman" pitchFamily="18" charset="0"/>
                <a:cs typeface="Times New Roman" pitchFamily="18" charset="0"/>
              </a:rPr>
              <a:t>khớp</a:t>
            </a:r>
            <a:endParaRPr lang="en-US" sz="2400" dirty="0">
              <a:ln>
                <a:solidFill>
                  <a:schemeClr val="tx2"/>
                </a:solidFill>
              </a:ln>
              <a:solidFill>
                <a:schemeClr val="tx1"/>
              </a:solidFill>
              <a:latin typeface="Times New Roman" pitchFamily="18" charset="0"/>
              <a:cs typeface="Times New Roman" pitchFamily="18" charset="0"/>
            </a:endParaRPr>
          </a:p>
        </p:txBody>
      </p:sp>
      <p:sp>
        <p:nvSpPr>
          <p:cNvPr id="10" name="Rounded Rectangle 9"/>
          <p:cNvSpPr/>
          <p:nvPr/>
        </p:nvSpPr>
        <p:spPr>
          <a:xfrm>
            <a:off x="6422834" y="2104222"/>
            <a:ext cx="4186409" cy="815249"/>
          </a:xfrm>
          <a:prstGeom prst="roundRect">
            <a:avLst/>
          </a:prstGeom>
          <a:noFill/>
          <a:ln>
            <a:solidFill>
              <a:srgbClr val="00B050"/>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400" dirty="0" err="1" smtClean="0">
                <a:ln>
                  <a:solidFill>
                    <a:schemeClr val="tx2"/>
                  </a:solidFill>
                </a:ln>
                <a:solidFill>
                  <a:schemeClr val="tx1"/>
                </a:solidFill>
                <a:latin typeface="Times New Roman" pitchFamily="18" charset="0"/>
                <a:cs typeface="Times New Roman" pitchFamily="18" charset="0"/>
              </a:rPr>
              <a:t>Đảm</a:t>
            </a:r>
            <a:r>
              <a:rPr lang="en-US" sz="2400" dirty="0" smtClean="0">
                <a:ln>
                  <a:solidFill>
                    <a:schemeClr val="tx2"/>
                  </a:solidFill>
                </a:ln>
                <a:solidFill>
                  <a:schemeClr val="tx1"/>
                </a:solidFill>
                <a:latin typeface="Times New Roman" pitchFamily="18" charset="0"/>
                <a:cs typeface="Times New Roman" pitchFamily="18" charset="0"/>
              </a:rPr>
              <a:t> </a:t>
            </a:r>
            <a:r>
              <a:rPr lang="en-US" sz="2400" dirty="0" err="1" smtClean="0">
                <a:ln>
                  <a:solidFill>
                    <a:schemeClr val="tx2"/>
                  </a:solidFill>
                </a:ln>
                <a:solidFill>
                  <a:schemeClr val="tx1"/>
                </a:solidFill>
                <a:latin typeface="Times New Roman" pitchFamily="18" charset="0"/>
                <a:cs typeface="Times New Roman" pitchFamily="18" charset="0"/>
              </a:rPr>
              <a:t>bảo</a:t>
            </a:r>
            <a:r>
              <a:rPr lang="en-US" sz="2400" dirty="0" smtClean="0">
                <a:ln>
                  <a:solidFill>
                    <a:schemeClr val="tx2"/>
                  </a:solidFill>
                </a:ln>
                <a:solidFill>
                  <a:schemeClr val="tx1"/>
                </a:solidFill>
                <a:latin typeface="Times New Roman" pitchFamily="18" charset="0"/>
                <a:cs typeface="Times New Roman" pitchFamily="18" charset="0"/>
              </a:rPr>
              <a:t> </a:t>
            </a:r>
            <a:r>
              <a:rPr lang="en-US" sz="2400" dirty="0" err="1" smtClean="0">
                <a:ln>
                  <a:solidFill>
                    <a:schemeClr val="tx2"/>
                  </a:solidFill>
                </a:ln>
                <a:solidFill>
                  <a:schemeClr val="tx1"/>
                </a:solidFill>
                <a:latin typeface="Times New Roman" pitchFamily="18" charset="0"/>
                <a:cs typeface="Times New Roman" pitchFamily="18" charset="0"/>
              </a:rPr>
              <a:t>cung</a:t>
            </a:r>
            <a:r>
              <a:rPr lang="en-US" sz="2400" dirty="0" smtClean="0">
                <a:ln>
                  <a:solidFill>
                    <a:schemeClr val="tx2"/>
                  </a:solidFill>
                </a:ln>
                <a:solidFill>
                  <a:schemeClr val="tx1"/>
                </a:solidFill>
                <a:latin typeface="Times New Roman" pitchFamily="18" charset="0"/>
                <a:cs typeface="Times New Roman" pitchFamily="18" charset="0"/>
              </a:rPr>
              <a:t> </a:t>
            </a:r>
            <a:r>
              <a:rPr lang="en-US" sz="2400" dirty="0" err="1" smtClean="0">
                <a:ln>
                  <a:solidFill>
                    <a:schemeClr val="tx2"/>
                  </a:solidFill>
                </a:ln>
                <a:solidFill>
                  <a:schemeClr val="tx1"/>
                </a:solidFill>
                <a:latin typeface="Times New Roman" pitchFamily="18" charset="0"/>
                <a:cs typeface="Times New Roman" pitchFamily="18" charset="0"/>
              </a:rPr>
              <a:t>cấp</a:t>
            </a:r>
            <a:r>
              <a:rPr lang="en-US" sz="2400" dirty="0" smtClean="0">
                <a:ln>
                  <a:solidFill>
                    <a:schemeClr val="tx2"/>
                  </a:solidFill>
                </a:ln>
                <a:solidFill>
                  <a:schemeClr val="tx1"/>
                </a:solidFill>
                <a:latin typeface="Times New Roman" pitchFamily="18" charset="0"/>
                <a:cs typeface="Times New Roman" pitchFamily="18" charset="0"/>
              </a:rPr>
              <a:t> </a:t>
            </a:r>
            <a:r>
              <a:rPr lang="en-US" sz="2400" dirty="0" err="1" smtClean="0">
                <a:ln>
                  <a:solidFill>
                    <a:schemeClr val="tx2"/>
                  </a:solidFill>
                </a:ln>
                <a:solidFill>
                  <a:schemeClr val="tx1"/>
                </a:solidFill>
                <a:latin typeface="Times New Roman" pitchFamily="18" charset="0"/>
                <a:cs typeface="Times New Roman" pitchFamily="18" charset="0"/>
              </a:rPr>
              <a:t>đu</a:t>
            </a:r>
            <a:r>
              <a:rPr lang="en-US" sz="2400" dirty="0" smtClean="0">
                <a:ln>
                  <a:solidFill>
                    <a:schemeClr val="tx2"/>
                  </a:solidFill>
                </a:ln>
                <a:solidFill>
                  <a:schemeClr val="tx1"/>
                </a:solidFill>
                <a:latin typeface="Times New Roman" pitchFamily="18" charset="0"/>
                <a:cs typeface="Times New Roman" pitchFamily="18" charset="0"/>
              </a:rPr>
              <a:t>̉ </a:t>
            </a:r>
            <a:r>
              <a:rPr lang="en-US" sz="2400" dirty="0" err="1" smtClean="0">
                <a:ln>
                  <a:solidFill>
                    <a:schemeClr val="tx2"/>
                  </a:solidFill>
                </a:ln>
                <a:solidFill>
                  <a:schemeClr val="tx1"/>
                </a:solidFill>
                <a:latin typeface="Times New Roman" pitchFamily="18" charset="0"/>
                <a:cs typeface="Times New Roman" pitchFamily="18" charset="0"/>
              </a:rPr>
              <a:t>dinh</a:t>
            </a:r>
            <a:r>
              <a:rPr lang="en-US" sz="2400" dirty="0" smtClean="0">
                <a:ln>
                  <a:solidFill>
                    <a:schemeClr val="tx2"/>
                  </a:solidFill>
                </a:ln>
                <a:solidFill>
                  <a:schemeClr val="tx1"/>
                </a:solidFill>
                <a:latin typeface="Times New Roman" pitchFamily="18" charset="0"/>
                <a:cs typeface="Times New Roman" pitchFamily="18" charset="0"/>
              </a:rPr>
              <a:t> </a:t>
            </a:r>
            <a:r>
              <a:rPr lang="en-US" sz="2400" dirty="0" err="1" smtClean="0">
                <a:ln>
                  <a:solidFill>
                    <a:schemeClr val="tx2"/>
                  </a:solidFill>
                </a:ln>
                <a:solidFill>
                  <a:schemeClr val="tx1"/>
                </a:solidFill>
                <a:latin typeface="Times New Roman" pitchFamily="18" charset="0"/>
                <a:cs typeface="Times New Roman" pitchFamily="18" charset="0"/>
              </a:rPr>
              <a:t>dưỡng</a:t>
            </a:r>
            <a:endParaRPr lang="en-US" sz="2400" dirty="0">
              <a:ln>
                <a:solidFill>
                  <a:schemeClr val="tx2"/>
                </a:solidFill>
              </a:ln>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795233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67315" y="533150"/>
            <a:ext cx="3577646" cy="769441"/>
          </a:xfrm>
          <a:prstGeom prst="rect">
            <a:avLst/>
          </a:prstGeom>
          <a:noFill/>
        </p:spPr>
        <p:txBody>
          <a:bodyPr wrap="none" rtlCol="0">
            <a:spAutoFit/>
          </a:bodyPr>
          <a:lstStyle/>
          <a:p>
            <a:r>
              <a:rPr lang="en-US" sz="4400" b="1" dirty="0" smtClean="0">
                <a:latin typeface="Times New Roman" panose="02020603050405020304" pitchFamily="18" charset="0"/>
                <a:cs typeface="Times New Roman" pitchFamily="18" charset="0"/>
              </a:rPr>
              <a:t>2. THEO DÕI</a:t>
            </a:r>
            <a:endParaRPr lang="en-US" sz="4400" b="1" dirty="0">
              <a:latin typeface="Times New Roman" pitchFamily="18" charset="0"/>
              <a:cs typeface="Times New Roman" pitchFamily="18" charset="0"/>
            </a:endParaRPr>
          </a:p>
        </p:txBody>
      </p:sp>
      <p:graphicFrame>
        <p:nvGraphicFramePr>
          <p:cNvPr id="4" name="Diagram 3"/>
          <p:cNvGraphicFramePr/>
          <p:nvPr>
            <p:extLst>
              <p:ext uri="{D42A27DB-BD31-4B8C-83A1-F6EECF244321}">
                <p14:modId xmlns:p14="http://schemas.microsoft.com/office/powerpoint/2010/main" xmlns="" val="63006962"/>
              </p:ext>
            </p:extLst>
          </p:nvPr>
        </p:nvGraphicFramePr>
        <p:xfrm>
          <a:off x="2507893" y="1722304"/>
          <a:ext cx="7174429" cy="41112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43199" y="138545"/>
            <a:ext cx="4281055" cy="769441"/>
          </a:xfrm>
          <a:prstGeom prst="rect">
            <a:avLst/>
          </a:prstGeom>
          <a:noFill/>
        </p:spPr>
        <p:txBody>
          <a:bodyPr wrap="square" rtlCol="0">
            <a:spAutoFit/>
          </a:bodyPr>
          <a:lstStyle/>
          <a:p>
            <a:r>
              <a:rPr lang="en-US" sz="4400" dirty="0" smtClean="0">
                <a:latin typeface="Times New Roman" panose="02020603050405020304" pitchFamily="18" charset="0"/>
                <a:cs typeface="Times New Roman" panose="02020603050405020304" pitchFamily="18" charset="0"/>
              </a:rPr>
              <a:t>3. CHĂM SÓC</a:t>
            </a:r>
            <a:endParaRPr lang="vi-VN" sz="44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6456219" y="1302328"/>
            <a:ext cx="5624945" cy="452431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3.1. CHĂM SÓC TẠI CHỔ</a:t>
            </a:r>
          </a:p>
          <a:p>
            <a:r>
              <a:rPr lang="en-US" sz="2400" b="1" i="1" dirty="0" smtClean="0">
                <a:latin typeface="Times New Roman" panose="02020603050405020304" pitchFamily="18" charset="0"/>
                <a:cs typeface="Times New Roman" panose="02020603050405020304" pitchFamily="18" charset="0"/>
              </a:rPr>
              <a:t>a.</a:t>
            </a:r>
            <a:r>
              <a:rPr lang="en-US" sz="2400" b="1" dirty="0">
                <a:latin typeface="Times New Roman" panose="02020603050405020304" pitchFamily="18" charset="0"/>
                <a:cs typeface="Times New Roman" panose="02020603050405020304" pitchFamily="18" charset="0"/>
              </a:rPr>
              <a:t> Hút đàm</a:t>
            </a:r>
            <a:r>
              <a:rPr lang="en-US" sz="2400" dirty="0">
                <a:latin typeface="Times New Roman" panose="02020603050405020304" pitchFamily="18" charset="0"/>
                <a:cs typeface="Times New Roman" panose="02020603050405020304" pitchFamily="18" charset="0"/>
              </a:rPr>
              <a:t>: hút đàm ngay khi nghe thấy </a:t>
            </a:r>
            <a:r>
              <a:rPr lang="en-US" sz="2400" dirty="0" smtClean="0">
                <a:latin typeface="Times New Roman" panose="02020603050405020304" pitchFamily="18" charset="0"/>
                <a:cs typeface="Times New Roman" panose="02020603050405020304" pitchFamily="18" charset="0"/>
              </a:rPr>
              <a:t>bệnh nhân </a:t>
            </a:r>
            <a:r>
              <a:rPr lang="en-US" sz="2400" dirty="0">
                <a:latin typeface="Times New Roman" panose="02020603050405020304" pitchFamily="18" charset="0"/>
                <a:cs typeface="Times New Roman" panose="02020603050405020304" pitchFamily="18" charset="0"/>
              </a:rPr>
              <a:t>khò khè, trong ống có tiếng đàm lách tách và mức SpO2 đang giảm dần hoặc dao động [nếu </a:t>
            </a:r>
            <a:r>
              <a:rPr lang="en-US" sz="2400" dirty="0" err="1">
                <a:latin typeface="Times New Roman" panose="02020603050405020304" pitchFamily="18" charset="0"/>
                <a:cs typeface="Times New Roman" panose="02020603050405020304" pitchFamily="18" charset="0"/>
              </a:rPr>
              <a:t>bn</a:t>
            </a:r>
            <a:r>
              <a:rPr lang="en-US" sz="2400" dirty="0">
                <a:latin typeface="Times New Roman" panose="02020603050405020304" pitchFamily="18" charset="0"/>
                <a:cs typeface="Times New Roman" panose="02020603050405020304" pitchFamily="18" charset="0"/>
              </a:rPr>
              <a:t> có monitor] kèm theo thấy </a:t>
            </a:r>
            <a:r>
              <a:rPr lang="en-US" sz="2400" dirty="0" err="1">
                <a:latin typeface="Times New Roman" panose="02020603050405020304" pitchFamily="18" charset="0"/>
                <a:cs typeface="Times New Roman" panose="02020603050405020304" pitchFamily="18" charset="0"/>
              </a:rPr>
              <a:t>bn</a:t>
            </a:r>
            <a:r>
              <a:rPr lang="en-US" sz="2400" dirty="0">
                <a:latin typeface="Times New Roman" panose="02020603050405020304" pitchFamily="18" charset="0"/>
                <a:cs typeface="Times New Roman" panose="02020603050405020304" pitchFamily="18" charset="0"/>
              </a:rPr>
              <a:t> bứt rứt, kích thích, thở nhanh hơn hoặc tím tái, mặt đỏ vì thở gắng sức.</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 Đảm bảo vô trùng.</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 Tăng O2 lên 100% trong 2' trên </a:t>
            </a:r>
            <a:r>
              <a:rPr lang="en-US" sz="2400" dirty="0" err="1">
                <a:latin typeface="Times New Roman" panose="02020603050405020304" pitchFamily="18" charset="0"/>
                <a:cs typeface="Times New Roman" panose="02020603050405020304" pitchFamily="18" charset="0"/>
              </a:rPr>
              <a:t>bn</a:t>
            </a:r>
            <a:r>
              <a:rPr lang="en-US" sz="2400" dirty="0">
                <a:latin typeface="Times New Roman" panose="02020603050405020304" pitchFamily="18" charset="0"/>
                <a:cs typeface="Times New Roman" panose="02020603050405020304" pitchFamily="18" charset="0"/>
              </a:rPr>
              <a:t> thở máy và tăng 1 - 2 lít trên </a:t>
            </a:r>
            <a:r>
              <a:rPr lang="en-US" sz="2400" dirty="0" err="1">
                <a:latin typeface="Times New Roman" panose="02020603050405020304" pitchFamily="18" charset="0"/>
                <a:cs typeface="Times New Roman" panose="02020603050405020304" pitchFamily="18" charset="0"/>
              </a:rPr>
              <a:t>bn</a:t>
            </a:r>
            <a:r>
              <a:rPr lang="en-US" sz="2400" dirty="0">
                <a:latin typeface="Times New Roman" panose="02020603050405020304" pitchFamily="18" charset="0"/>
                <a:cs typeface="Times New Roman" panose="02020603050405020304" pitchFamily="18" charset="0"/>
              </a:rPr>
              <a:t> thở bằng catheter.</a:t>
            </a:r>
            <a:br>
              <a:rPr lang="en-US" sz="2400" dirty="0">
                <a:latin typeface="Times New Roman" panose="02020603050405020304" pitchFamily="18" charset="0"/>
                <a:cs typeface="Times New Roman" panose="02020603050405020304" pitchFamily="18" charset="0"/>
              </a:rPr>
            </a:br>
            <a:endParaRPr lang="vi-VN" sz="2400" dirty="0">
              <a:latin typeface="Times New Roman" panose="02020603050405020304" pitchFamily="18" charset="0"/>
              <a:cs typeface="Times New Roman" panose="02020603050405020304" pitchFamily="18" charset="0"/>
            </a:endParaRPr>
          </a:p>
        </p:txBody>
      </p:sp>
      <p:pic>
        <p:nvPicPr>
          <p:cNvPr id="7" name="Picture 6" descr="http://1.bp.blogspot.com/-dsKMq8sV_5w/VLD2HsSwZ0I/AAAAAAAAA4w/NHtO4vkN_ck/s1600/30062011020.jpg">
            <a:hlinkClick r:id="rId2"/>
          </p:cNvPr>
          <p:cNvPicPr/>
          <p:nvPr/>
        </p:nvPicPr>
        <p:blipFill>
          <a:blip r:embed="rId3">
            <a:extLst>
              <a:ext uri="{28A0092B-C50C-407E-A947-70E740481C1C}">
                <a14:useLocalDpi xmlns:a14="http://schemas.microsoft.com/office/drawing/2010/main" xmlns="" val="0"/>
              </a:ext>
            </a:extLst>
          </a:blip>
          <a:srcRect/>
          <a:stretch>
            <a:fillRect/>
          </a:stretch>
        </p:blipFill>
        <p:spPr bwMode="auto">
          <a:xfrm>
            <a:off x="1149927" y="1717964"/>
            <a:ext cx="4281054" cy="3990109"/>
          </a:xfrm>
          <a:prstGeom prst="rect">
            <a:avLst/>
          </a:prstGeom>
          <a:noFill/>
          <a:ln>
            <a:noFill/>
          </a:ln>
        </p:spPr>
      </p:pic>
    </p:spTree>
    <p:extLst>
      <p:ext uri="{BB962C8B-B14F-4D97-AF65-F5344CB8AC3E}">
        <p14:creationId xmlns:p14="http://schemas.microsoft.com/office/powerpoint/2010/main" xmlns="" val="1313937396"/>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xmlns=""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98</TotalTime>
  <Words>477</Words>
  <Application>Microsoft Office PowerPoint</Application>
  <PresentationFormat>Custom</PresentationFormat>
  <Paragraphs>72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Droplet</vt:lpstr>
      <vt:lpstr>Slide 1</vt:lpstr>
      <vt:lpstr>Thành viên – Lớp K19 YDD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Microsoft.Com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MyPC</dc:creator>
  <cp:lastModifiedBy>NgocLinh</cp:lastModifiedBy>
  <cp:revision>18</cp:revision>
  <dcterms:created xsi:type="dcterms:W3CDTF">2016-09-15T13:54:44Z</dcterms:created>
  <dcterms:modified xsi:type="dcterms:W3CDTF">2016-09-16T01:46:16Z</dcterms:modified>
</cp:coreProperties>
</file>