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4" r:id="rId3"/>
    <p:sldId id="262" r:id="rId4"/>
    <p:sldId id="258" r:id="rId5"/>
    <p:sldId id="263" r:id="rId6"/>
    <p:sldId id="260" r:id="rId7"/>
    <p:sldId id="265" r:id="rId8"/>
    <p:sldId id="266" r:id="rId9"/>
    <p:sldId id="267" r:id="rId10"/>
    <p:sldId id="268" r:id="rId11"/>
    <p:sldId id="273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7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8F913-4E74-4359-BAB2-43277E0BF76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0D97B-D4C2-4B39-92A6-4848381142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8F913-4E74-4359-BAB2-43277E0BF76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0D97B-D4C2-4B39-92A6-484838114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8F913-4E74-4359-BAB2-43277E0BF76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0D97B-D4C2-4B39-92A6-484838114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8F913-4E74-4359-BAB2-43277E0BF76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0D97B-D4C2-4B39-92A6-484838114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8F913-4E74-4359-BAB2-43277E0BF76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0D97B-D4C2-4B39-92A6-4848381142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8F913-4E74-4359-BAB2-43277E0BF76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0D97B-D4C2-4B39-92A6-484838114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8F913-4E74-4359-BAB2-43277E0BF76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0D97B-D4C2-4B39-92A6-484838114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8F913-4E74-4359-BAB2-43277E0BF76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0D97B-D4C2-4B39-92A6-484838114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8F913-4E74-4359-BAB2-43277E0BF76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0D97B-D4C2-4B39-92A6-4848381142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8F913-4E74-4359-BAB2-43277E0BF76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0D97B-D4C2-4B39-92A6-484838114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E8F913-4E74-4359-BAB2-43277E0BF76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30D97B-D4C2-4B39-92A6-4848381142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E8F913-4E74-4359-BAB2-43277E0BF769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030D97B-D4C2-4B39-92A6-4848381142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  <a:scene3d>
              <a:camera prst="isometricOffAxis1Right"/>
              <a:lightRig rig="threePt" dir="t"/>
            </a:scene3d>
          </a:bodyPr>
          <a:lstStyle/>
          <a:p>
            <a:r>
              <a:rPr lang="en-US" sz="4800" dirty="0" smtClean="0">
                <a:solidFill>
                  <a:srgbClr val="FF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KÍNH CHÀO THẦY VÀ CÁC BẠN</a:t>
            </a:r>
            <a:endParaRPr lang="en-US" sz="4800" dirty="0">
              <a:solidFill>
                <a:srgbClr val="FF0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500793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8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GVHD : </a:t>
            </a:r>
            <a:r>
              <a:rPr lang="en-US" sz="280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2700" b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THÀNH VIÊN : </a:t>
            </a:r>
            <a:r>
              <a:rPr lang="en-US" sz="21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endParaRPr lang="en-US" sz="21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2: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endParaRPr lang="en-US" sz="21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3: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Phan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Thủy</a:t>
            </a:r>
            <a:endParaRPr lang="en-US" sz="21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4: Nguyễn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Thoa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5: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Phan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Thùy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endParaRPr lang="en-US" sz="21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6: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Tuyết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Trinh </a:t>
            </a:r>
          </a:p>
          <a:p>
            <a:pPr>
              <a:buNone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7: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Oanh</a:t>
            </a:r>
            <a:endParaRPr lang="en-US" sz="21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8: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Tuyền</a:t>
            </a:r>
            <a:endParaRPr lang="en-US" sz="21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9: Nguyễn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Diệu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Uyên</a:t>
            </a:r>
            <a:endParaRPr lang="en-US" sz="21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10: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Thắm</a:t>
            </a:r>
            <a:endParaRPr lang="en-US" sz="21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11: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endParaRPr lang="en-US" sz="21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12: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Cẩm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endParaRPr lang="en-US" sz="21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13: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endParaRPr lang="en-US" sz="21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14: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1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21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239000" cy="1600200"/>
          </a:xfrm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Thay dây cố định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   + Dây cố định.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   + Kéo sạch.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   + Băng keo.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88"/>
          <p:cNvGrpSpPr>
            <a:grpSpLocks/>
          </p:cNvGrpSpPr>
          <p:nvPr/>
        </p:nvGrpSpPr>
        <p:grpSpPr bwMode="auto">
          <a:xfrm>
            <a:off x="990600" y="1752600"/>
            <a:ext cx="7848600" cy="1295400"/>
            <a:chOff x="1728" y="1680"/>
            <a:chExt cx="4560" cy="653"/>
          </a:xfrm>
        </p:grpSpPr>
        <p:sp>
          <p:nvSpPr>
            <p:cNvPr id="6" name="AutoShape 62"/>
            <p:cNvSpPr>
              <a:spLocks noChangeArrowheads="1"/>
            </p:cNvSpPr>
            <p:nvPr/>
          </p:nvSpPr>
          <p:spPr bwMode="gray">
            <a:xfrm>
              <a:off x="2096" y="1793"/>
              <a:ext cx="4192" cy="386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7" name="AutoShape 63"/>
            <p:cNvSpPr>
              <a:spLocks noChangeArrowheads="1"/>
            </p:cNvSpPr>
            <p:nvPr/>
          </p:nvSpPr>
          <p:spPr bwMode="gray">
            <a:xfrm>
              <a:off x="1728" y="1680"/>
              <a:ext cx="662" cy="653"/>
            </a:xfrm>
            <a:prstGeom prst="diamond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9" name="Text Box 65"/>
            <p:cNvSpPr txBox="1">
              <a:spLocks noChangeArrowheads="1"/>
            </p:cNvSpPr>
            <p:nvPr/>
          </p:nvSpPr>
          <p:spPr bwMode="gray">
            <a:xfrm>
              <a:off x="1919" y="1824"/>
              <a:ext cx="258" cy="365"/>
            </a:xfrm>
            <a:prstGeom prst="rect">
              <a:avLst/>
            </a:prstGeom>
            <a:ln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10" name="Group 88"/>
          <p:cNvGrpSpPr>
            <a:grpSpLocks/>
          </p:cNvGrpSpPr>
          <p:nvPr/>
        </p:nvGrpSpPr>
        <p:grpSpPr bwMode="auto">
          <a:xfrm>
            <a:off x="1066800" y="2971800"/>
            <a:ext cx="7848600" cy="1066829"/>
            <a:chOff x="1728" y="1680"/>
            <a:chExt cx="4560" cy="582"/>
          </a:xfrm>
        </p:grpSpPr>
        <p:sp>
          <p:nvSpPr>
            <p:cNvPr id="11" name="AutoShape 62"/>
            <p:cNvSpPr>
              <a:spLocks noChangeArrowheads="1"/>
            </p:cNvSpPr>
            <p:nvPr/>
          </p:nvSpPr>
          <p:spPr bwMode="gray">
            <a:xfrm>
              <a:off x="2096" y="1793"/>
              <a:ext cx="4192" cy="386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12" name="AutoShape 63"/>
            <p:cNvSpPr>
              <a:spLocks noChangeArrowheads="1"/>
            </p:cNvSpPr>
            <p:nvPr/>
          </p:nvSpPr>
          <p:spPr bwMode="gray">
            <a:xfrm>
              <a:off x="1728" y="1680"/>
              <a:ext cx="664" cy="582"/>
            </a:xfrm>
            <a:prstGeom prst="diamond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14" name="Text Box 65"/>
            <p:cNvSpPr txBox="1">
              <a:spLocks noChangeArrowheads="1"/>
            </p:cNvSpPr>
            <p:nvPr/>
          </p:nvSpPr>
          <p:spPr bwMode="gray">
            <a:xfrm>
              <a:off x="1919" y="1824"/>
              <a:ext cx="191" cy="387"/>
            </a:xfrm>
            <a:prstGeom prst="rect">
              <a:avLst/>
            </a:prstGeom>
            <a:ln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smtClean="0">
                  <a:solidFill>
                    <a:srgbClr val="FFFFFF"/>
                  </a:solidFill>
                </a:rPr>
                <a:t>2</a:t>
              </a:r>
              <a:endParaRPr lang="en-US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20" name="Group 88"/>
          <p:cNvGrpSpPr>
            <a:grpSpLocks/>
          </p:cNvGrpSpPr>
          <p:nvPr/>
        </p:nvGrpSpPr>
        <p:grpSpPr bwMode="auto">
          <a:xfrm>
            <a:off x="1143000" y="5029200"/>
            <a:ext cx="7772400" cy="990600"/>
            <a:chOff x="1728" y="1680"/>
            <a:chExt cx="4560" cy="653"/>
          </a:xfrm>
        </p:grpSpPr>
        <p:sp>
          <p:nvSpPr>
            <p:cNvPr id="21" name="AutoShape 62"/>
            <p:cNvSpPr>
              <a:spLocks noChangeArrowheads="1"/>
            </p:cNvSpPr>
            <p:nvPr/>
          </p:nvSpPr>
          <p:spPr bwMode="gray">
            <a:xfrm>
              <a:off x="2096" y="1793"/>
              <a:ext cx="4192" cy="436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22" name="AutoShape 63"/>
            <p:cNvSpPr>
              <a:spLocks noChangeArrowheads="1"/>
            </p:cNvSpPr>
            <p:nvPr/>
          </p:nvSpPr>
          <p:spPr bwMode="gray">
            <a:xfrm>
              <a:off x="1728" y="1680"/>
              <a:ext cx="662" cy="653"/>
            </a:xfrm>
            <a:prstGeom prst="diamond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24" name="Text Box 65"/>
            <p:cNvSpPr txBox="1">
              <a:spLocks noChangeArrowheads="1"/>
            </p:cNvSpPr>
            <p:nvPr/>
          </p:nvSpPr>
          <p:spPr bwMode="gray">
            <a:xfrm>
              <a:off x="1919" y="1824"/>
              <a:ext cx="182" cy="289"/>
            </a:xfrm>
            <a:prstGeom prst="rect">
              <a:avLst/>
            </a:prstGeom>
            <a:ln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25" name="Group 88"/>
          <p:cNvGrpSpPr>
            <a:grpSpLocks/>
          </p:cNvGrpSpPr>
          <p:nvPr/>
        </p:nvGrpSpPr>
        <p:grpSpPr bwMode="auto">
          <a:xfrm>
            <a:off x="990600" y="3962400"/>
            <a:ext cx="7772400" cy="1143000"/>
            <a:chOff x="1728" y="1680"/>
            <a:chExt cx="4560" cy="653"/>
          </a:xfrm>
        </p:grpSpPr>
        <p:sp>
          <p:nvSpPr>
            <p:cNvPr id="26" name="AutoShape 62"/>
            <p:cNvSpPr>
              <a:spLocks noChangeArrowheads="1"/>
            </p:cNvSpPr>
            <p:nvPr/>
          </p:nvSpPr>
          <p:spPr bwMode="gray">
            <a:xfrm>
              <a:off x="2096" y="1793"/>
              <a:ext cx="4192" cy="436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27" name="AutoShape 63"/>
            <p:cNvSpPr>
              <a:spLocks noChangeArrowheads="1"/>
            </p:cNvSpPr>
            <p:nvPr/>
          </p:nvSpPr>
          <p:spPr bwMode="gray">
            <a:xfrm>
              <a:off x="1728" y="1680"/>
              <a:ext cx="662" cy="653"/>
            </a:xfrm>
            <a:prstGeom prst="diamond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29" name="Text Box 65"/>
            <p:cNvSpPr txBox="1">
              <a:spLocks noChangeArrowheads="1"/>
            </p:cNvSpPr>
            <p:nvPr/>
          </p:nvSpPr>
          <p:spPr bwMode="gray">
            <a:xfrm>
              <a:off x="1919" y="1824"/>
              <a:ext cx="182" cy="250"/>
            </a:xfrm>
            <a:prstGeom prst="rect">
              <a:avLst/>
            </a:prstGeom>
            <a:ln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FFFF"/>
                  </a:solidFill>
                </a:rPr>
                <a:t>3</a:t>
              </a:r>
            </a:p>
          </p:txBody>
        </p:sp>
      </p:grpSp>
      <p:sp>
        <p:nvSpPr>
          <p:cNvPr id="30" name="Rectangle 29"/>
          <p:cNvSpPr/>
          <p:nvPr/>
        </p:nvSpPr>
        <p:spPr>
          <a:xfrm>
            <a:off x="2209800" y="2057400"/>
            <a:ext cx="64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Cắt dây cố định cũ. Rút bỏ dây và miếng băng keo đánh dấu mức cố định. Chú ý DÂY BÓNG CH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ÈN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86000" y="3239869"/>
            <a:ext cx="6553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1600" smtClean="0"/>
              <a:t>Dán</a:t>
            </a:r>
            <a:r>
              <a:rPr lang="vi-VN" smtClean="0"/>
              <a:t> </a:t>
            </a: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miếng</a:t>
            </a:r>
            <a:r>
              <a:rPr lang="vi-VN" smtClean="0"/>
              <a:t> băng keo đánh dấu mới, cắt 1 lỗ nhỏ để xỏ dây cố định qua.</a:t>
            </a:r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133600" y="4267200"/>
            <a:ext cx="6781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Cột siết tại vị trí băng keo đánh dấu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1 đầu dài 1 đầu ngắn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88"/>
          <p:cNvGrpSpPr>
            <a:grpSpLocks/>
          </p:cNvGrpSpPr>
          <p:nvPr/>
        </p:nvGrpSpPr>
        <p:grpSpPr bwMode="auto">
          <a:xfrm>
            <a:off x="990600" y="5943600"/>
            <a:ext cx="7924800" cy="990600"/>
            <a:chOff x="1728" y="1680"/>
            <a:chExt cx="4560" cy="653"/>
          </a:xfrm>
        </p:grpSpPr>
        <p:sp>
          <p:nvSpPr>
            <p:cNvPr id="28" name="AutoShape 62"/>
            <p:cNvSpPr>
              <a:spLocks noChangeArrowheads="1"/>
            </p:cNvSpPr>
            <p:nvPr/>
          </p:nvSpPr>
          <p:spPr bwMode="gray">
            <a:xfrm>
              <a:off x="2096" y="1793"/>
              <a:ext cx="4192" cy="436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33" name="AutoShape 63"/>
            <p:cNvSpPr>
              <a:spLocks noChangeArrowheads="1"/>
            </p:cNvSpPr>
            <p:nvPr/>
          </p:nvSpPr>
          <p:spPr bwMode="gray">
            <a:xfrm>
              <a:off x="1728" y="1680"/>
              <a:ext cx="662" cy="653"/>
            </a:xfrm>
            <a:prstGeom prst="diamond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34" name="Text Box 65"/>
            <p:cNvSpPr txBox="1">
              <a:spLocks noChangeArrowheads="1"/>
            </p:cNvSpPr>
            <p:nvPr/>
          </p:nvSpPr>
          <p:spPr bwMode="gray">
            <a:xfrm>
              <a:off x="1919" y="1824"/>
              <a:ext cx="178" cy="289"/>
            </a:xfrm>
            <a:prstGeom prst="rect">
              <a:avLst/>
            </a:prstGeom>
            <a:ln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lIns="68415" tIns="34208" rIns="68415" bIns="34208">
              <a:spAutoFit/>
            </a:bodyPr>
            <a:lstStyle>
              <a:lvl1pPr defTabSz="68421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341313" defTabSz="68421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684213" defTabSz="68421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025525" defTabSz="68421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368425" defTabSz="68421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18256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2828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27400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197225" defTabSz="6842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FFFF"/>
                  </a:solidFill>
                </a:rPr>
                <a:t>5</a:t>
              </a:r>
            </a:p>
          </p:txBody>
        </p:sp>
      </p:grpSp>
      <p:sp>
        <p:nvSpPr>
          <p:cNvPr id="35" name="Rectangle 34"/>
          <p:cNvSpPr/>
          <p:nvPr/>
        </p:nvSpPr>
        <p:spPr>
          <a:xfrm>
            <a:off x="2133600" y="5257800"/>
            <a:ext cx="6705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Lòn 1 đầu dây dài qua gáy, thay đổi vị trí cố định trên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hoặc </a:t>
            </a: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dưới tai khi thay để tránh loét.</a:t>
            </a:r>
            <a:endParaRPr lang="en-US" sz="2000"/>
          </a:p>
        </p:txBody>
      </p:sp>
      <p:sp>
        <p:nvSpPr>
          <p:cNvPr id="36" name="Rectangle 35"/>
          <p:cNvSpPr/>
          <p:nvPr/>
        </p:nvSpPr>
        <p:spPr>
          <a:xfrm>
            <a:off x="1905000" y="6150114"/>
            <a:ext cx="6934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Cột cố định vừa đủ chặt. Mức dây để trên môi sẽ giữ đ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ờ</a:t>
            </a: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m nhớt không dính lúc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người bệnh</a:t>
            </a: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 ho.</a:t>
            </a:r>
            <a:endParaRPr lang="en-US" sz="200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8077200" cy="5486400"/>
          </a:xfrm>
        </p:spPr>
        <p:txBody>
          <a:bodyPr>
            <a:normAutofit fontScale="62500" lnSpcReduction="20000"/>
          </a:bodyPr>
          <a:lstStyle/>
          <a:p>
            <a:pPr>
              <a:buFontTx/>
              <a:buChar char="-"/>
            </a:pPr>
            <a:endParaRPr lang="en-US" sz="2400" dirty="0" smtClean="0">
              <a:latin typeface="+mj-lt"/>
            </a:endParaRPr>
          </a:p>
          <a:p>
            <a:pPr>
              <a:buFontTx/>
              <a:buChar char="-"/>
            </a:pPr>
            <a:endParaRPr lang="en-US" sz="2400" dirty="0">
              <a:latin typeface="+mj-lt"/>
            </a:endParaRPr>
          </a:p>
          <a:p>
            <a:pPr>
              <a:buFontTx/>
              <a:buChar char="-"/>
            </a:pPr>
            <a:endParaRPr lang="en-US" sz="2400" dirty="0" smtClean="0">
              <a:latin typeface="+mj-lt"/>
            </a:endParaRPr>
          </a:p>
          <a:p>
            <a:pPr marL="0" indent="0">
              <a:buFontTx/>
              <a:buChar char="-"/>
            </a:pPr>
            <a:r>
              <a:rPr lang="vi-VN" sz="400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toàn: cố định tay, chân, kéo song </a:t>
            </a:r>
            <a:r>
              <a:rPr lang="vi-VN" sz="4000">
                <a:latin typeface="Times New Roman" pitchFamily="18" charset="0"/>
                <a:cs typeface="Times New Roman" pitchFamily="18" charset="0"/>
              </a:rPr>
              <a:t>chắn</a:t>
            </a:r>
            <a:r>
              <a:rPr lang="vi-VN" sz="400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Dinh dưỡng: nuôi qua sonde bằng soup, cháo xay hoặc sữa theo cữ. Tính lập bilan </a:t>
            </a:r>
            <a:r>
              <a:rPr lang="vi-VN" sz="400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vi-VN" sz="400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vi-VN" sz="40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*  </a:t>
            </a:r>
            <a:r>
              <a:rPr lang="vi-VN" sz="4000" smtClean="0">
                <a:latin typeface="Times New Roman" pitchFamily="18" charset="0"/>
                <a:cs typeface="Times New Roman" pitchFamily="18" charset="0"/>
              </a:rPr>
              <a:t>Đối </a:t>
            </a:r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với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nặng, có vết thương khó lành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...có </a:t>
            </a:r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thể nuôi ăn qua máy nhỏ giọt liên tục để duy trì dinh dưỡng.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Ngăn ngừa loét và teo cơ cứng khớp: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4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 Cho nằm nệm hơi/nệm nước.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4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 Xoay trở mỗi 2 lần, chêm lót tại vùng dễ 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loét.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Lau </a:t>
            </a:r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người, giữ da khô thoáng theo tour trực.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Tâm lý: trò chuyện giao tiếp nếu bn gọi biết, có thể hiểu lời nói để giúp bn hồi phục chức năng nhận biết, nghe, tri giác, lời nói...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800" dirty="0" smtClean="0">
                <a:latin typeface="+mj-lt"/>
              </a:rPr>
              <a:t/>
            </a:r>
            <a:br>
              <a:rPr lang="vi-VN" sz="2800" dirty="0" smtClean="0">
                <a:latin typeface="+mj-lt"/>
              </a:rPr>
            </a:br>
            <a:endParaRPr lang="en-GB" sz="2800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38200"/>
          </a:xfrm>
        </p:spPr>
        <p:txBody>
          <a:bodyPr>
            <a:normAutofit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endParaRPr lang="en-GB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78482" y="0"/>
            <a:ext cx="466551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5451884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.bp.blogspot.com/-X9mXntIOU9o/U7RMtPutPHI/AAAAAAAABEo/MeHwHQ0SMrs/s1600/h%C3%ACnh+%E1%BA%A3nh+%C4%91%E1%BA%B9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  <a:scene3d>
              <a:camera prst="isometricOffAxis1Right"/>
              <a:lightRig rig="threePt" dir="t"/>
            </a:scene3d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CẢM ƠN THẦY VÀ CÁC BẠN ĐÃ LẮNG NGHE</a:t>
            </a:r>
            <a:endParaRPr lang="en-US" sz="6000" b="1" dirty="0">
              <a:solidFill>
                <a:srgbClr val="FF00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4338" name="Picture 2" descr="http://image.17173.com/bbs/v1/2010/07/08/127855983591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3587735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1173162"/>
          </a:xfrm>
        </p:spPr>
        <p:txBody>
          <a:bodyPr/>
          <a:lstStyle/>
          <a:p>
            <a:r>
              <a:rPr lang="en-US" smtClean="0"/>
              <a:t>Đề tài: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447800"/>
            <a:ext cx="914400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CHĂM SÓC BỆNH NHÂN ĐẶT NỘI KHÍ QUẢN</a:t>
            </a:r>
            <a:endParaRPr lang="en-US" sz="5400" b="1" cap="none" spc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0600" y="3429000"/>
            <a:ext cx="3733800" cy="3429000"/>
          </a:xfrm>
          <a:prstGeom prst="rect">
            <a:avLst/>
          </a:prstGeom>
        </p:spPr>
      </p:pic>
      <p:pic>
        <p:nvPicPr>
          <p:cNvPr id="1026" name="Picture 2" descr="D:\35130947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429000"/>
            <a:ext cx="4191000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498080" cy="685800"/>
          </a:xfrm>
        </p:spPr>
        <p:txBody>
          <a:bodyPr>
            <a:normAutofit/>
          </a:bodyPr>
          <a:lstStyle/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I. Đại cương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7943088" cy="6096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u="sng" smtClean="0">
                <a:latin typeface="Times New Roman" pitchFamily="18" charset="0"/>
                <a:cs typeface="Times New Roman" pitchFamily="18" charset="0"/>
              </a:rPr>
              <a:t>1.1,  Định nghĩa:</a:t>
            </a:r>
          </a:p>
          <a:p>
            <a:r>
              <a:rPr lang="vi-VN" sz="2200" smtClean="0">
                <a:latin typeface="Times New Roman" pitchFamily="18" charset="0"/>
                <a:cs typeface="Times New Roman" pitchFamily="18" charset="0"/>
              </a:rPr>
              <a:t>Đặt nội khí quản là thủ thuật đưa một ống thông vào khí quản của bệnh nhân để đảm bảo thông khí và hút đờm dãi ứ đọng trong đường hô hấp.</a:t>
            </a:r>
          </a:p>
          <a:p>
            <a:pPr>
              <a:buNone/>
            </a:pPr>
            <a:r>
              <a:rPr lang="en-US" sz="2400" u="sng" smtClean="0">
                <a:latin typeface="Times New Roman" pitchFamily="18" charset="0"/>
                <a:cs typeface="Times New Roman" pitchFamily="18" charset="0"/>
              </a:rPr>
              <a:t>1.2,  Mục đích:</a:t>
            </a:r>
          </a:p>
          <a:p>
            <a:pPr>
              <a:buFontTx/>
              <a:buChar char="-"/>
            </a:pP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Đảm bảo thông khí cho người bệnh và hút đờm ra</a:t>
            </a:r>
          </a:p>
          <a:p>
            <a:pPr>
              <a:buFontTx/>
              <a:buChar char="-"/>
            </a:pP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Khai thông đường dẫn khí và giúp cho hỗ trợ hô hấp có hiệu quả</a:t>
            </a:r>
          </a:p>
          <a:p>
            <a:pPr>
              <a:buFontTx/>
              <a:buChar char="-"/>
            </a:pP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Là bước chuẩn bị cho mở khí quản</a:t>
            </a:r>
          </a:p>
          <a:p>
            <a:pPr>
              <a:buNone/>
            </a:pPr>
            <a:r>
              <a:rPr lang="en-US" sz="2400" u="sng" smtClean="0">
                <a:latin typeface="Times New Roman" pitchFamily="18" charset="0"/>
                <a:cs typeface="Times New Roman" pitchFamily="18" charset="0"/>
              </a:rPr>
              <a:t>1.3, Chỉ định và chống chỉ định </a:t>
            </a:r>
          </a:p>
          <a:p>
            <a:pPr>
              <a:buNone/>
            </a:pP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	1.3.1, Chỉ định</a:t>
            </a:r>
          </a:p>
          <a:p>
            <a:pPr>
              <a:buNone/>
            </a:pP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vi-VN" sz="22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200" smtClean="0">
                <a:latin typeface="Times New Roman" pitchFamily="18" charset="0"/>
                <a:cs typeface="Times New Roman" pitchFamily="18" charset="0"/>
              </a:rPr>
              <a:t>Suy hô hấp cấp: tần số thở nhanh trên 40 lần/phút hoặc có triệu chứng lâm sàng: da xanh tím vã mồ hôi, ý thức lơ mơ, vật vã.</a:t>
            </a:r>
            <a:endParaRPr lang="en-US" sz="22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vi-VN" sz="2200" smtClean="0">
                <a:latin typeface="Times New Roman" pitchFamily="18" charset="0"/>
                <a:cs typeface="Times New Roman" pitchFamily="18" charset="0"/>
              </a:rPr>
              <a:t>Nhiễm khuẩn: viêm phế quản phổi cấp, viêm phế quản mãn tính đợt đột phát, uốn ván, cúm ác tính, viêm não, hội chứng Guilain Barce, viêm não tuỷ cấp.</a:t>
            </a:r>
          </a:p>
          <a:p>
            <a:pPr>
              <a:buNone/>
            </a:pPr>
            <a:endParaRPr lang="en-US" sz="22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2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vi-VN" sz="22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vi-VN" sz="2200" smtClean="0">
                <a:latin typeface="Times New Roman" pitchFamily="18" charset="0"/>
                <a:cs typeface="Times New Roman" pitchFamily="18" charset="0"/>
              </a:rPr>
              <a:t>- Ngộ độc cấp: do thuốc ngủ gacdenal, seduxen, aminazin, thuốc phiện, phospho hữu cơ.</a:t>
            </a:r>
          </a:p>
          <a:p>
            <a:pPr>
              <a:buNone/>
            </a:pPr>
            <a:r>
              <a:rPr lang="vi-VN" sz="2200" smtClean="0">
                <a:latin typeface="Times New Roman" pitchFamily="18" charset="0"/>
                <a:cs typeface="Times New Roman" pitchFamily="18" charset="0"/>
              </a:rPr>
              <a:t>- Rắn cắn, nhiễm độc nọc rắn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, b</a:t>
            </a:r>
            <a:r>
              <a:rPr lang="vi-VN" sz="2200" smtClean="0">
                <a:latin typeface="Times New Roman" pitchFamily="18" charset="0"/>
                <a:cs typeface="Times New Roman" pitchFamily="18" charset="0"/>
              </a:rPr>
              <a:t>ệnh nhược cơ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, t</a:t>
            </a:r>
            <a:r>
              <a:rPr lang="vi-VN" sz="2200" smtClean="0">
                <a:latin typeface="Times New Roman" pitchFamily="18" charset="0"/>
                <a:cs typeface="Times New Roman" pitchFamily="18" charset="0"/>
              </a:rPr>
              <a:t>ắc nghẽn đường hô hấp do tắc đờm dãi, ngạt nước, phù phổi cấp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, b</a:t>
            </a:r>
            <a:r>
              <a:rPr lang="vi-VN" sz="2200" smtClean="0">
                <a:latin typeface="Times New Roman" pitchFamily="18" charset="0"/>
                <a:cs typeface="Times New Roman" pitchFamily="18" charset="0"/>
              </a:rPr>
              <a:t>ệnh nhân hôn mê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, s</a:t>
            </a:r>
            <a:r>
              <a:rPr lang="vi-VN" sz="2200" smtClean="0">
                <a:latin typeface="Times New Roman" pitchFamily="18" charset="0"/>
                <a:cs typeface="Times New Roman" pitchFamily="18" charset="0"/>
              </a:rPr>
              <a:t>ốc nặng.</a:t>
            </a:r>
          </a:p>
          <a:p>
            <a:pPr>
              <a:buFontTx/>
              <a:buChar char="-"/>
            </a:pPr>
            <a:r>
              <a:rPr lang="vi-VN" sz="2200" smtClean="0">
                <a:latin typeface="Times New Roman" pitchFamily="18" charset="0"/>
                <a:cs typeface="Times New Roman" pitchFamily="18" charset="0"/>
              </a:rPr>
              <a:t>Gây mê để phẫu thuật.</a:t>
            </a:r>
            <a:endParaRPr lang="en-US" sz="22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1.3.2, Chống chỉ định</a:t>
            </a:r>
          </a:p>
          <a:p>
            <a:pPr>
              <a:buNone/>
            </a:pP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  a, </a:t>
            </a:r>
            <a:r>
              <a:rPr lang="vi-VN" sz="2200" smtClean="0">
                <a:latin typeface="Times New Roman" pitchFamily="18" charset="0"/>
                <a:cs typeface="Times New Roman" pitchFamily="18" charset="0"/>
              </a:rPr>
              <a:t>Đường miệng: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200" smtClean="0">
                <a:latin typeface="Times New Roman" pitchFamily="18" charset="0"/>
                <a:cs typeface="Times New Roman" pitchFamily="18" charset="0"/>
              </a:rPr>
              <a:t>Sai khớp hàm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, u</a:t>
            </a:r>
            <a:r>
              <a:rPr lang="vi-VN" sz="2200" smtClean="0">
                <a:latin typeface="Times New Roman" pitchFamily="18" charset="0"/>
                <a:cs typeface="Times New Roman" pitchFamily="18" charset="0"/>
              </a:rPr>
              <a:t> vòm họng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, v</a:t>
            </a:r>
            <a:r>
              <a:rPr lang="vi-VN" sz="2200" smtClean="0">
                <a:latin typeface="Times New Roman" pitchFamily="18" charset="0"/>
                <a:cs typeface="Times New Roman" pitchFamily="18" charset="0"/>
              </a:rPr>
              <a:t>ỡ xương hàm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, p</a:t>
            </a:r>
            <a:r>
              <a:rPr lang="vi-VN" sz="2200" smtClean="0">
                <a:latin typeface="Times New Roman" pitchFamily="18" charset="0"/>
                <a:cs typeface="Times New Roman" pitchFamily="18" charset="0"/>
              </a:rPr>
              <a:t>hẫu thuật vùng hàm họng.</a:t>
            </a:r>
          </a:p>
          <a:p>
            <a:pPr>
              <a:buNone/>
            </a:pP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  b,</a:t>
            </a:r>
            <a:r>
              <a:rPr lang="vi-VN" sz="2200" smtClean="0">
                <a:latin typeface="Times New Roman" pitchFamily="18" charset="0"/>
                <a:cs typeface="Times New Roman" pitchFamily="18" charset="0"/>
              </a:rPr>
              <a:t> Đường mũi: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200" smtClean="0">
                <a:latin typeface="Times New Roman" pitchFamily="18" charset="0"/>
                <a:cs typeface="Times New Roman" pitchFamily="18" charset="0"/>
              </a:rPr>
              <a:t>Bệnh rối loạn đông máu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2200" smtClean="0">
                <a:latin typeface="Times New Roman" pitchFamily="18" charset="0"/>
                <a:cs typeface="Times New Roman" pitchFamily="18" charset="0"/>
              </a:rPr>
              <a:t>giảm tiểu cầu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) s</a:t>
            </a:r>
            <a:r>
              <a:rPr lang="vi-VN" sz="2200" smtClean="0">
                <a:latin typeface="Times New Roman" pitchFamily="18" charset="0"/>
                <a:cs typeface="Times New Roman" pitchFamily="18" charset="0"/>
              </a:rPr>
              <a:t>ốt xuất huyế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t, v</a:t>
            </a:r>
            <a:r>
              <a:rPr lang="vi-VN" sz="2200" smtClean="0">
                <a:latin typeface="Times New Roman" pitchFamily="18" charset="0"/>
                <a:cs typeface="Times New Roman" pitchFamily="18" charset="0"/>
              </a:rPr>
              <a:t>iêm xoang, </a:t>
            </a: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200" smtClean="0">
                <a:latin typeface="Times New Roman" pitchFamily="18" charset="0"/>
                <a:cs typeface="Times New Roman" pitchFamily="18" charset="0"/>
              </a:rPr>
              <a:t>hấn thương mũi-hàm.</a:t>
            </a:r>
            <a:endParaRPr lang="en-US" sz="22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2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2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u="sng" smtClean="0">
                <a:latin typeface="Times New Roman" pitchFamily="18" charset="0"/>
                <a:cs typeface="Times New Roman" pitchFamily="18" charset="0"/>
              </a:rPr>
              <a:t>2.1, Tai biến </a:t>
            </a:r>
          </a:p>
          <a:p>
            <a:pPr>
              <a:buNone/>
            </a:pPr>
            <a:r>
              <a:rPr lang="en-US" sz="22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200" smtClean="0">
                <a:latin typeface="Times New Roman" pitchFamily="18" charset="0"/>
                <a:cs typeface="Times New Roman" pitchFamily="18" charset="0"/>
              </a:rPr>
              <a:t> Chảy máu: do ống nội khí quản quá to, đẩy ống mạnh gây chảy máu ở lỗ mũi trước, sau nền họng, dây thanh quản, khí quản.</a:t>
            </a:r>
          </a:p>
          <a:p>
            <a:pPr>
              <a:buNone/>
            </a:pPr>
            <a:r>
              <a:rPr lang="vi-VN" sz="2200" smtClean="0">
                <a:latin typeface="Times New Roman" pitchFamily="18" charset="0"/>
                <a:cs typeface="Times New Roman" pitchFamily="18" charset="0"/>
              </a:rPr>
              <a:t>- Nhiễm khuẩn: do vô khuẩn không tốt, xây xát thành khí quản.</a:t>
            </a:r>
          </a:p>
          <a:p>
            <a:pPr>
              <a:buNone/>
            </a:pPr>
            <a:r>
              <a:rPr lang="vi-VN" sz="2200" smtClean="0">
                <a:latin typeface="Times New Roman" pitchFamily="18" charset="0"/>
                <a:cs typeface="Times New Roman" pitchFamily="18" charset="0"/>
              </a:rPr>
              <a:t>- Ống nội khí quản vào thực quản.</a:t>
            </a:r>
          </a:p>
          <a:p>
            <a:pPr>
              <a:buNone/>
            </a:pPr>
            <a:endParaRPr lang="en-US"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3810000"/>
            <a:ext cx="7498080" cy="609600"/>
          </a:xfrm>
        </p:spPr>
        <p:txBody>
          <a:bodyPr>
            <a:normAutofit fontScale="90000"/>
          </a:bodyPr>
          <a:lstStyle/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II, Tai biến và biến chứng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9709" y="3886200"/>
            <a:ext cx="4343400" cy="2895600"/>
          </a:xfrm>
        </p:spPr>
        <p:txBody>
          <a:bodyPr>
            <a:noAutofit/>
          </a:bodyPr>
          <a:lstStyle/>
          <a:p>
            <a:r>
              <a:rPr lang="vi-VN" sz="2200" b="1"/>
              <a:t>B/ LÂU </a:t>
            </a:r>
            <a:r>
              <a:rPr lang="vi-VN" sz="2200" b="1" smtClean="0"/>
              <a:t>DÀI</a:t>
            </a:r>
            <a:r>
              <a:rPr lang="en-US" sz="2200" b="1" smtClean="0"/>
              <a:t>:</a:t>
            </a:r>
            <a:br>
              <a:rPr lang="en-US" sz="2200" b="1" smtClean="0"/>
            </a:br>
            <a:r>
              <a:rPr lang="en-US" sz="2200" b="1" smtClean="0"/>
              <a:t>-</a:t>
            </a:r>
            <a:r>
              <a:rPr lang="vi-VN" sz="2200" smtClean="0"/>
              <a:t>U </a:t>
            </a:r>
            <a:r>
              <a:rPr lang="vi-VN" sz="2200"/>
              <a:t>hạt ở dây thanh âm gây khàn </a:t>
            </a:r>
            <a:r>
              <a:rPr lang="vi-VN" sz="2200" smtClean="0"/>
              <a:t>tiếng.</a:t>
            </a:r>
            <a:r>
              <a:rPr lang="en-US" sz="2200" smtClean="0"/>
              <a:t/>
            </a:r>
            <a:br>
              <a:rPr lang="en-US" sz="2200" smtClean="0"/>
            </a:br>
            <a:r>
              <a:rPr lang="en-US" sz="2200" smtClean="0"/>
              <a:t>-</a:t>
            </a:r>
            <a:r>
              <a:rPr lang="vi-VN" sz="2200" smtClean="0"/>
              <a:t>Hẹp </a:t>
            </a:r>
            <a:r>
              <a:rPr lang="vi-VN" sz="2200"/>
              <a:t>khí quản (5 – 10 năm sau) do túi hơi bơm quá căng làm chèn ép thanh khí quản gây hoại tử, lâu ngày gây sẹo </a:t>
            </a:r>
            <a:r>
              <a:rPr lang="vi-VN" sz="2200" smtClean="0"/>
              <a:t>hẹp</a:t>
            </a:r>
            <a:r>
              <a:rPr lang="en-US" sz="2200" smtClean="0"/>
              <a:t>.</a:t>
            </a:r>
            <a:r>
              <a:rPr lang="vi-VN" sz="2200"/>
              <a:t/>
            </a:r>
            <a:br>
              <a:rPr lang="vi-VN" sz="2200"/>
            </a:br>
            <a:endParaRPr lang="en-US" sz="22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" y="541769"/>
            <a:ext cx="4481945" cy="6316231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vi-VN" sz="2200" b="1">
                <a:latin typeface="+mj-lt"/>
              </a:rPr>
              <a:t>A/ TỨC THỜI:</a:t>
            </a:r>
          </a:p>
          <a:p>
            <a:pPr>
              <a:buFont typeface="Wingdings" pitchFamily="2" charset="2"/>
              <a:buChar char="Ø"/>
            </a:pPr>
            <a:r>
              <a:rPr lang="vi-VN" sz="2200" smtClean="0">
                <a:latin typeface="+mj-lt"/>
              </a:rPr>
              <a:t>Phản </a:t>
            </a:r>
            <a:r>
              <a:rPr lang="vi-VN" sz="2200">
                <a:latin typeface="+mj-lt"/>
              </a:rPr>
              <a:t>xa đối giao cảm có thể gây ngưng tim </a:t>
            </a:r>
            <a:r>
              <a:rPr lang="vi-VN" sz="2200" smtClean="0">
                <a:latin typeface="+mj-lt"/>
              </a:rPr>
              <a:t>ngay</a:t>
            </a:r>
            <a:r>
              <a:rPr lang="en-US" sz="2200">
                <a:latin typeface="+mj-lt"/>
              </a:rPr>
              <a:t>.</a:t>
            </a:r>
            <a:endParaRPr lang="vi-VN" sz="2200"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vi-VN" sz="2200">
                <a:latin typeface="+mj-lt"/>
              </a:rPr>
              <a:t>Rách môi, gãy răng, rách lưỡi, rách hầu. chảy máu do chấn thương họng, nắp thanh môn…</a:t>
            </a:r>
          </a:p>
          <a:p>
            <a:pPr>
              <a:buFont typeface="Wingdings" pitchFamily="2" charset="2"/>
              <a:buChar char="Ø"/>
            </a:pPr>
            <a:r>
              <a:rPr lang="vi-VN" sz="2200">
                <a:latin typeface="+mj-lt"/>
              </a:rPr>
              <a:t>Sưng phù dây thanh âm – thanh quản.</a:t>
            </a:r>
          </a:p>
          <a:p>
            <a:pPr>
              <a:buFont typeface="Wingdings" pitchFamily="2" charset="2"/>
              <a:buChar char="Ø"/>
            </a:pPr>
            <a:r>
              <a:rPr lang="vi-VN" sz="2200">
                <a:latin typeface="+mj-lt"/>
              </a:rPr>
              <a:t>Xẹp phổi do đặt sâu vào phế quản một bên.</a:t>
            </a:r>
          </a:p>
          <a:p>
            <a:pPr>
              <a:buFont typeface="Wingdings" pitchFamily="2" charset="2"/>
              <a:buChar char="Ø"/>
            </a:pPr>
            <a:r>
              <a:rPr lang="vi-VN" sz="2200">
                <a:latin typeface="+mj-lt"/>
              </a:rPr>
              <a:t>Nhiễm khuẩn phổi phế quản sau 24 giờ (thường do Gram âm).</a:t>
            </a:r>
          </a:p>
          <a:p>
            <a:pPr>
              <a:buFont typeface="Wingdings" pitchFamily="2" charset="2"/>
              <a:buChar char="Ø"/>
            </a:pPr>
            <a:r>
              <a:rPr lang="vi-VN" sz="2200">
                <a:latin typeface="+mj-lt"/>
              </a:rPr>
              <a:t>Đường mũi, ngoài những tai biến trên còn có </a:t>
            </a:r>
            <a:r>
              <a:rPr lang="vi-VN" sz="2200" smtClean="0">
                <a:latin typeface="+mj-lt"/>
              </a:rPr>
              <a:t>thể:Chảy máu</a:t>
            </a:r>
            <a:r>
              <a:rPr lang="en-US" sz="2200" smtClean="0">
                <a:latin typeface="+mj-lt"/>
              </a:rPr>
              <a:t>,</a:t>
            </a:r>
            <a:r>
              <a:rPr lang="en-US" sz="2200">
                <a:latin typeface="+mj-lt"/>
              </a:rPr>
              <a:t>v</a:t>
            </a:r>
            <a:r>
              <a:rPr lang="vi-VN" sz="2200" smtClean="0">
                <a:latin typeface="+mj-lt"/>
              </a:rPr>
              <a:t>iêm </a:t>
            </a:r>
            <a:r>
              <a:rPr lang="vi-VN" sz="2200">
                <a:latin typeface="+mj-lt"/>
              </a:rPr>
              <a:t>xoang sau 2-3 ngày, sốt, chảy nước mũi nhiều, có mủ.</a:t>
            </a:r>
          </a:p>
          <a:p>
            <a:pPr marL="0" indent="0">
              <a:buNone/>
            </a:pPr>
            <a:endParaRPr lang="en-US" sz="220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43400" y="228600"/>
            <a:ext cx="4572000" cy="3276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6771" y="-8370"/>
            <a:ext cx="1992853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2.2 Biến chứng</a:t>
            </a:r>
            <a:endParaRPr lang="en-US" sz="23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193931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ontent Placeholder 3"/>
          <p:cNvGrpSpPr>
            <a:grpSpLocks noGrp="1"/>
          </p:cNvGrpSpPr>
          <p:nvPr>
            <p:ph idx="1"/>
          </p:nvPr>
        </p:nvGrpSpPr>
        <p:grpSpPr bwMode="auto">
          <a:xfrm>
            <a:off x="1" y="303759"/>
            <a:ext cx="9144000" cy="6554241"/>
            <a:chOff x="549" y="797"/>
            <a:chExt cx="4491" cy="2950"/>
          </a:xfrm>
        </p:grpSpPr>
        <p:sp>
          <p:nvSpPr>
            <p:cNvPr id="8" name="Text Box 7"/>
            <p:cNvSpPr txBox="1">
              <a:spLocks noChangeArrowheads="1"/>
            </p:cNvSpPr>
            <p:nvPr/>
          </p:nvSpPr>
          <p:spPr bwMode="gray">
            <a:xfrm>
              <a:off x="2605" y="1942"/>
              <a:ext cx="474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5782" tIns="47891" rIns="95782" bIns="47891">
              <a:spAutoFit/>
            </a:bodyPr>
            <a:lstStyle/>
            <a:p>
              <a:pPr algn="ctr" defTabSz="957263" eaLnBrk="0" hangingPunct="0"/>
              <a:r>
                <a:rPr lang="en-US" sz="1900" b="1">
                  <a:solidFill>
                    <a:srgbClr val="FFFFFF"/>
                  </a:solidFill>
                  <a:latin typeface="Arial" charset="0"/>
                </a:rPr>
                <a:t>Chữ</a:t>
              </a:r>
            </a:p>
          </p:txBody>
        </p:sp>
        <p:sp>
          <p:nvSpPr>
            <p:cNvPr id="9" name="AutoShape 10"/>
            <p:cNvSpPr>
              <a:spLocks noChangeArrowheads="1"/>
            </p:cNvSpPr>
            <p:nvPr/>
          </p:nvSpPr>
          <p:spPr bwMode="gray">
            <a:xfrm>
              <a:off x="1872" y="1103"/>
              <a:ext cx="336" cy="849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  <a:alpha val="12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900">
                <a:solidFill>
                  <a:srgbClr val="000066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0" name="AutoShape 11"/>
            <p:cNvSpPr>
              <a:spLocks noChangeArrowheads="1"/>
            </p:cNvSpPr>
            <p:nvPr/>
          </p:nvSpPr>
          <p:spPr bwMode="auto">
            <a:xfrm>
              <a:off x="549" y="1072"/>
              <a:ext cx="1310" cy="2572"/>
            </a:xfrm>
            <a:prstGeom prst="roundRect">
              <a:avLst>
                <a:gd name="adj" fmla="val 17194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95782" tIns="47891" rIns="95782" bIns="47891" anchor="ctr"/>
            <a:lstStyle/>
            <a:p>
              <a:pPr algn="ctr" defTabSz="957263" eaLnBrk="0" hangingPunct="0"/>
              <a:endParaRPr lang="en-US" sz="1900">
                <a:solidFill>
                  <a:srgbClr val="000066"/>
                </a:solidFill>
                <a:latin typeface="Verdana" pitchFamily="34" charset="0"/>
              </a:endParaRPr>
            </a:p>
          </p:txBody>
        </p:sp>
        <p:sp>
          <p:nvSpPr>
            <p:cNvPr id="11" name="AutoShape 13"/>
            <p:cNvSpPr>
              <a:spLocks noChangeArrowheads="1"/>
            </p:cNvSpPr>
            <p:nvPr/>
          </p:nvSpPr>
          <p:spPr bwMode="auto">
            <a:xfrm>
              <a:off x="3693" y="797"/>
              <a:ext cx="1347" cy="295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95782" tIns="47891" rIns="95782" bIns="47891" anchor="ctr"/>
            <a:lstStyle/>
            <a:p>
              <a:pPr algn="ctr" defTabSz="957263" eaLnBrk="0" hangingPunct="0"/>
              <a:endParaRPr lang="en-US" sz="1900">
                <a:solidFill>
                  <a:srgbClr val="000066"/>
                </a:solidFill>
                <a:latin typeface="Verdana" pitchFamily="34" charset="0"/>
              </a:endParaRPr>
            </a:p>
          </p:txBody>
        </p:sp>
        <p:sp>
          <p:nvSpPr>
            <p:cNvPr id="13" name="AutoShape 15"/>
            <p:cNvSpPr>
              <a:spLocks noChangeArrowheads="1"/>
            </p:cNvSpPr>
            <p:nvPr/>
          </p:nvSpPr>
          <p:spPr bwMode="gray">
            <a:xfrm>
              <a:off x="3356" y="1171"/>
              <a:ext cx="334" cy="849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900">
                <a:solidFill>
                  <a:srgbClr val="000066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gray">
            <a:xfrm>
              <a:off x="2588" y="1107"/>
              <a:ext cx="469" cy="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5782" tIns="47891" rIns="95782" bIns="47891">
              <a:spAutoFit/>
            </a:bodyPr>
            <a:lstStyle/>
            <a:p>
              <a:pPr algn="ctr" defTabSz="957263" eaLnBrk="0" hangingPunct="0"/>
              <a:r>
                <a:rPr lang="en-US" sz="1900" b="1" smtClean="0">
                  <a:solidFill>
                    <a:srgbClr val="FFFFFF"/>
                  </a:solidFill>
                  <a:latin typeface="Arial" charset="0"/>
                </a:rPr>
                <a:t>C</a:t>
              </a:r>
              <a:endParaRPr lang="en-US" sz="1900" b="1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7" name="AutoShape 19"/>
            <p:cNvSpPr>
              <a:spLocks noChangeArrowheads="1"/>
            </p:cNvSpPr>
            <p:nvPr/>
          </p:nvSpPr>
          <p:spPr bwMode="gray">
            <a:xfrm>
              <a:off x="1896" y="2053"/>
              <a:ext cx="1759" cy="1214"/>
            </a:xfrm>
            <a:prstGeom prst="can">
              <a:avLst>
                <a:gd name="adj" fmla="val 10933"/>
              </a:avLst>
            </a:prstGeom>
            <a:ln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en-US" sz="1900">
                <a:solidFill>
                  <a:srgbClr val="000066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19" name="AutoShape 21"/>
            <p:cNvSpPr>
              <a:spLocks noChangeArrowheads="1"/>
            </p:cNvSpPr>
            <p:nvPr/>
          </p:nvSpPr>
          <p:spPr bwMode="gray">
            <a:xfrm>
              <a:off x="2269" y="1714"/>
              <a:ext cx="1106" cy="331"/>
            </a:xfrm>
            <a:prstGeom prst="downArrow">
              <a:avLst>
                <a:gd name="adj1" fmla="val 67093"/>
                <a:gd name="adj2" fmla="val 64051"/>
              </a:avLst>
            </a:prstGeom>
            <a:gradFill rotWithShape="1">
              <a:gsLst>
                <a:gs pos="0">
                  <a:schemeClr val="bg2">
                    <a:gamma/>
                    <a:tint val="63529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900">
                <a:solidFill>
                  <a:srgbClr val="000066"/>
                </a:solidFill>
                <a:latin typeface="Arial" charset="0"/>
                <a:cs typeface="+mn-cs"/>
              </a:endParaRPr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gray">
            <a:xfrm>
              <a:off x="2271" y="934"/>
              <a:ext cx="1056" cy="781"/>
            </a:xfrm>
            <a:prstGeom prst="can">
              <a:avLst>
                <a:gd name="adj" fmla="val 7164"/>
              </a:avLst>
            </a:prstGeom>
            <a:ln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r>
                <a:rPr lang="en-US" sz="3200" smtClean="0">
                  <a:solidFill>
                    <a:srgbClr val="FF0000"/>
                  </a:solidFill>
                  <a:effectLst>
                    <a:glow rad="139700">
                      <a:schemeClr val="accent5">
                        <a:satMod val="175000"/>
                        <a:alpha val="40000"/>
                      </a:schemeClr>
                    </a:glow>
                  </a:effectLst>
                  <a:latin typeface="Times New Roman" pitchFamily="18" charset="0"/>
                  <a:cs typeface="Times New Roman" pitchFamily="18" charset="0"/>
                </a:rPr>
                <a:t>THEO DÕI</a:t>
              </a:r>
              <a:endParaRPr lang="en-US" sz="3200">
                <a:solidFill>
                  <a:srgbClr val="FF0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0" y="1066800"/>
            <a:ext cx="2667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b="1" smtClean="0">
                <a:latin typeface="Times New Roman" pitchFamily="18" charset="0"/>
                <a:cs typeface="Times New Roman" pitchFamily="18" charset="0"/>
              </a:rPr>
              <a:t>Vị trí ống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: nằm tại vị trí số 22 - 23 trên thân ống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nội khí quản</a:t>
            </a: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/>
          </a:p>
        </p:txBody>
      </p:sp>
      <p:sp>
        <p:nvSpPr>
          <p:cNvPr id="26" name="Rectangle 25"/>
          <p:cNvSpPr/>
          <p:nvPr/>
        </p:nvSpPr>
        <p:spPr>
          <a:xfrm>
            <a:off x="2743200" y="3352800"/>
            <a:ext cx="3505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Nghe phổi: tiếng phụt của khí vào 2 phổi đều nhau.</a:t>
            </a:r>
            <a:br>
              <a:rPr lang="vi-VN" sz="200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 - Nếu đặt đúng vị trí ta sẽ nghe:</a:t>
            </a:r>
            <a:br>
              <a:rPr lang="vi-VN" sz="200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     Tiếng thở vào cả 2 bên.</a:t>
            </a:r>
            <a:br>
              <a:rPr lang="vi-VN" sz="200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     Tiếng thở đều như nhau.</a:t>
            </a:r>
            <a:br>
              <a:rPr lang="vi-VN" sz="200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     Không nghe tiếng khí vào dạ dày.</a:t>
            </a:r>
            <a:endParaRPr lang="en-GB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2362200"/>
            <a:ext cx="2667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Kiểm tra bằng 2 cách:</a:t>
            </a: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Quan sát bụng - lồng ngực và tiếng thở trong lúc thống khí bóp bóng cho bệnh nhân:</a:t>
            </a:r>
            <a:br>
              <a:rPr lang="vi-VN" sz="200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   -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Lồ</a:t>
            </a: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ng ngực nhô lên mỗi lần thông khí.</a:t>
            </a:r>
            <a:br>
              <a:rPr lang="vi-VN" sz="200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   - Vùng dạ dày không phình ra khi thông khí =&gt; sờ bụng không thấy căng chướng.</a:t>
            </a:r>
            <a:br>
              <a:rPr lang="vi-VN" sz="200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   - Cường độ các nhịp thở như nhau.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5257800" cy="609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III. Theo dõi và chăm sóc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477000" y="304800"/>
            <a:ext cx="28956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smtClean="0">
                <a:latin typeface="Times New Roman" pitchFamily="18" charset="0"/>
                <a:cs typeface="Times New Roman" pitchFamily="18" charset="0"/>
              </a:rPr>
              <a:t>* Dấu hiệu sinh tồn</a:t>
            </a:r>
          </a:p>
          <a:p>
            <a:r>
              <a:rPr lang="vi-VN" sz="190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1900" smtClean="0">
                <a:latin typeface="Times New Roman" pitchFamily="18" charset="0"/>
                <a:cs typeface="Times New Roman" pitchFamily="18" charset="0"/>
              </a:rPr>
              <a:t>ệnh nhâ</a:t>
            </a:r>
            <a:r>
              <a:rPr lang="vi-VN" sz="1900" smtClean="0">
                <a:latin typeface="Times New Roman" pitchFamily="18" charset="0"/>
                <a:cs typeface="Times New Roman" pitchFamily="18" charset="0"/>
              </a:rPr>
              <a:t>n ổn: theo dõi 2h</a:t>
            </a:r>
            <a:r>
              <a:rPr lang="en-US" sz="19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900" smtClean="0">
                <a:latin typeface="Times New Roman" pitchFamily="18" charset="0"/>
                <a:cs typeface="Times New Roman" pitchFamily="18" charset="0"/>
              </a:rPr>
              <a:t>một lần</a:t>
            </a:r>
            <a:r>
              <a:rPr lang="vi-VN" sz="190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vi-VN" sz="1900" smtClean="0">
                <a:latin typeface="Times New Roman" pitchFamily="18" charset="0"/>
                <a:cs typeface="Times New Roman" pitchFamily="18" charset="0"/>
              </a:rPr>
            </a:br>
            <a:r>
              <a:rPr lang="vi-VN" sz="1900" smtClean="0">
                <a:latin typeface="Times New Roman" pitchFamily="18" charset="0"/>
                <a:cs typeface="Times New Roman" pitchFamily="18" charset="0"/>
              </a:rPr>
              <a:t> B</a:t>
            </a:r>
            <a:r>
              <a:rPr lang="en-US" sz="1900" smtClean="0">
                <a:latin typeface="Times New Roman" pitchFamily="18" charset="0"/>
                <a:cs typeface="Times New Roman" pitchFamily="18" charset="0"/>
              </a:rPr>
              <a:t>ệnh nhân </a:t>
            </a:r>
            <a:r>
              <a:rPr lang="vi-VN" sz="1900" smtClean="0">
                <a:latin typeface="Times New Roman" pitchFamily="18" charset="0"/>
                <a:cs typeface="Times New Roman" pitchFamily="18" charset="0"/>
              </a:rPr>
              <a:t>giai đoạn nặng, bệnh trở: theo dõi liên tục bằng máy.</a:t>
            </a:r>
            <a:br>
              <a:rPr lang="vi-VN" sz="1900" smtClean="0">
                <a:latin typeface="Times New Roman" pitchFamily="18" charset="0"/>
                <a:cs typeface="Times New Roman" pitchFamily="18" charset="0"/>
              </a:rPr>
            </a:br>
            <a:r>
              <a:rPr lang="vi-VN" sz="1900" smtClean="0">
                <a:latin typeface="Times New Roman" pitchFamily="18" charset="0"/>
                <a:cs typeface="Times New Roman" pitchFamily="18" charset="0"/>
              </a:rPr>
              <a:t>   =&gt; Quan trọng NHỊP THỞ &amp; SpO2.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477000" y="2590800"/>
            <a:ext cx="266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vi-VN" sz="2000" b="1" smtClean="0">
                <a:latin typeface="Times New Roman" pitchFamily="18" charset="0"/>
                <a:cs typeface="Times New Roman" pitchFamily="18" charset="0"/>
              </a:rPr>
              <a:t>Tình trạng ống:</a:t>
            </a:r>
            <a:r>
              <a:rPr lang="vi-VN" sz="2000" smtClean="0"/>
              <a:t> </a:t>
            </a: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-Tắc nghẽn ống do đàm: hút đàm ngay khi nghe thấy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người bệnh</a:t>
            </a: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 khò khè, trong ống có tiếng đàm lách tách và mức SpO2 đang giảm dần hoặc dao động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nếu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người bệnh </a:t>
            </a: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có monitor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kèm theo thấy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người bệnh</a:t>
            </a: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 bứt rứt, kích thích, thở nhanh hơn hoặc tím tái, mặt đỏ vì thở gắng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sức.</a:t>
            </a:r>
            <a:endParaRPr lang="en-US" sz="2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3"/>
          <p:cNvGrpSpPr>
            <a:grpSpLocks/>
          </p:cNvGrpSpPr>
          <p:nvPr/>
        </p:nvGrpSpPr>
        <p:grpSpPr bwMode="auto">
          <a:xfrm>
            <a:off x="0" y="77034"/>
            <a:ext cx="9144905" cy="4647366"/>
            <a:chOff x="378" y="1264"/>
            <a:chExt cx="4662" cy="2453"/>
          </a:xfrm>
        </p:grpSpPr>
        <p:sp>
          <p:nvSpPr>
            <p:cNvPr id="44" name="AutoShape 4"/>
            <p:cNvSpPr>
              <a:spLocks noChangeArrowheads="1"/>
            </p:cNvSpPr>
            <p:nvPr/>
          </p:nvSpPr>
          <p:spPr bwMode="gray">
            <a:xfrm>
              <a:off x="2631" y="2068"/>
              <a:ext cx="855" cy="644"/>
            </a:xfrm>
            <a:prstGeom prst="can">
              <a:avLst>
                <a:gd name="adj" fmla="val 15330"/>
              </a:avLst>
            </a:prstGeom>
            <a:ln>
              <a:solidFill>
                <a:srgbClr val="FF0000"/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48" name="AutoShape 10"/>
            <p:cNvSpPr>
              <a:spLocks noChangeArrowheads="1"/>
            </p:cNvSpPr>
            <p:nvPr/>
          </p:nvSpPr>
          <p:spPr bwMode="gray">
            <a:xfrm>
              <a:off x="2243" y="1908"/>
              <a:ext cx="311" cy="804"/>
            </a:xfrm>
            <a:prstGeom prst="leftArrow">
              <a:avLst>
                <a:gd name="adj1" fmla="val 65583"/>
                <a:gd name="adj2" fmla="val 62873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  <a:alpha val="12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49" name="AutoShape 11"/>
            <p:cNvSpPr>
              <a:spLocks noChangeArrowheads="1"/>
            </p:cNvSpPr>
            <p:nvPr/>
          </p:nvSpPr>
          <p:spPr bwMode="auto">
            <a:xfrm>
              <a:off x="378" y="1264"/>
              <a:ext cx="1826" cy="2051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95782" tIns="47891" rIns="95782" bIns="47891" anchor="ctr"/>
            <a:lstStyle/>
            <a:p>
              <a:pPr algn="ctr" defTabSz="957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</a:endParaRPr>
            </a:p>
          </p:txBody>
        </p:sp>
        <p:sp>
          <p:nvSpPr>
            <p:cNvPr id="50" name="AutoShape 13"/>
            <p:cNvSpPr>
              <a:spLocks noChangeArrowheads="1"/>
            </p:cNvSpPr>
            <p:nvPr/>
          </p:nvSpPr>
          <p:spPr bwMode="auto">
            <a:xfrm>
              <a:off x="3888" y="1264"/>
              <a:ext cx="1152" cy="1968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gradFill rotWithShape="1">
                    <a:gsLst>
                      <a:gs pos="0">
                        <a:schemeClr val="tx2"/>
                      </a:gs>
                      <a:gs pos="100000">
                        <a:schemeClr val="tx2">
                          <a:gamma/>
                          <a:tint val="48627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95782" tIns="47891" rIns="95782" bIns="47891" anchor="ctr"/>
            <a:lstStyle/>
            <a:p>
              <a:pPr algn="ctr" defTabSz="95726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</a:endParaRPr>
            </a:p>
          </p:txBody>
        </p:sp>
        <p:sp>
          <p:nvSpPr>
            <p:cNvPr id="52" name="AutoShape 15"/>
            <p:cNvSpPr>
              <a:spLocks noChangeArrowheads="1"/>
            </p:cNvSpPr>
            <p:nvPr/>
          </p:nvSpPr>
          <p:spPr bwMode="gray">
            <a:xfrm>
              <a:off x="3563" y="1867"/>
              <a:ext cx="311" cy="885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900">
                <a:solidFill>
                  <a:srgbClr val="000066"/>
                </a:solidFill>
                <a:latin typeface="Arial" charset="0"/>
              </a:endParaRPr>
            </a:p>
          </p:txBody>
        </p:sp>
        <p:sp>
          <p:nvSpPr>
            <p:cNvPr id="57" name="Text Box 20"/>
            <p:cNvSpPr txBox="1">
              <a:spLocks noChangeArrowheads="1"/>
            </p:cNvSpPr>
            <p:nvPr/>
          </p:nvSpPr>
          <p:spPr bwMode="gray">
            <a:xfrm>
              <a:off x="2590" y="3459"/>
              <a:ext cx="474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 smtClean="0">
                  <a:solidFill>
                    <a:srgbClr val="FFFFFF"/>
                  </a:solidFill>
                </a:rPr>
                <a:t>Chữ</a:t>
              </a:r>
              <a:endParaRPr lang="en-US" sz="1900" b="1">
                <a:solidFill>
                  <a:srgbClr val="FFFFFF"/>
                </a:solidFill>
              </a:endParaRPr>
            </a:p>
          </p:txBody>
        </p:sp>
        <p:sp>
          <p:nvSpPr>
            <p:cNvPr id="61" name="Text Box 7"/>
            <p:cNvSpPr txBox="1">
              <a:spLocks noChangeArrowheads="1"/>
            </p:cNvSpPr>
            <p:nvPr/>
          </p:nvSpPr>
          <p:spPr bwMode="gray">
            <a:xfrm>
              <a:off x="2670" y="2309"/>
              <a:ext cx="698" cy="2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900" b="1" smtClean="0">
                  <a:solidFill>
                    <a:srgbClr val="FF0000"/>
                  </a:solidFill>
                </a:rPr>
                <a:t>THEO DÕI</a:t>
              </a:r>
              <a:endParaRPr lang="en-US" sz="1900" b="1">
                <a:solidFill>
                  <a:srgbClr val="FF0000"/>
                </a:solidFill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35814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Khi ống t</a:t>
            </a: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uột sâu hoặc tuột ra ngoài: do cố định không tốt hoặc xẹp bóng chèn.</a:t>
            </a:r>
            <a:br>
              <a:rPr lang="vi-VN" sz="200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 =&gt; Đo lại áp lực bóng chèn bằng máy đo [áp lực từ 20 - 30mmHg].</a:t>
            </a:r>
            <a:br>
              <a:rPr lang="vi-VN" sz="2000" smtClean="0">
                <a:latin typeface="Times New Roman" pitchFamily="18" charset="0"/>
                <a:cs typeface="Times New Roman" pitchFamily="18" charset="0"/>
              </a:rPr>
            </a:b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 =&gt; Xả bóng chèn chỉnh lại vị trí ống n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ội khí quản</a:t>
            </a: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 - cẩn thận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người bệnh</a:t>
            </a: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 kích thích, giãy giụa sẽ làm tuột ống ra ngoài.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=&gt; Cột lại dây cột cố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định ống.</a:t>
            </a: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200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GB" sz="2000" dirty="0"/>
          </a:p>
        </p:txBody>
      </p:sp>
      <p:pic>
        <p:nvPicPr>
          <p:cNvPr id="63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886200"/>
            <a:ext cx="9144000" cy="2971800"/>
          </a:xfrm>
        </p:spPr>
      </p:pic>
      <p:sp>
        <p:nvSpPr>
          <p:cNvPr id="64" name="Rectangle 63"/>
          <p:cNvSpPr/>
          <p:nvPr/>
        </p:nvSpPr>
        <p:spPr>
          <a:xfrm>
            <a:off x="7010400" y="304800"/>
            <a:ext cx="2133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vi-VN" smtClean="0"/>
              <a:t>Các yếu tố khác:</a:t>
            </a:r>
            <a:br>
              <a:rPr lang="vi-VN" smtClean="0"/>
            </a:br>
            <a:r>
              <a:rPr lang="vi-VN" smtClean="0"/>
              <a:t>   - Đảm bảo an toàn bệnh nhân.</a:t>
            </a:r>
            <a:br>
              <a:rPr lang="vi-VN" smtClean="0"/>
            </a:br>
            <a:r>
              <a:rPr lang="vi-VN" smtClean="0"/>
              <a:t>   - Đảm bảo dinh dưỡng tốt.</a:t>
            </a:r>
            <a:br>
              <a:rPr lang="vi-VN" smtClean="0"/>
            </a:br>
            <a:r>
              <a:rPr lang="vi-VN" smtClean="0"/>
              <a:t>   - Vệ sinh cá nhân sạch sẽ.</a:t>
            </a:r>
            <a:br>
              <a:rPr lang="vi-VN" smtClean="0"/>
            </a:br>
            <a:r>
              <a:rPr lang="vi-VN" smtClean="0"/>
              <a:t>   - Ngăn ngừa loét ép và teo cơ cứng khớp.</a:t>
            </a:r>
            <a:br>
              <a:rPr lang="vi-VN" smtClean="0"/>
            </a:br>
            <a:r>
              <a:rPr lang="vi-VN" smtClean="0"/>
              <a:t>   - Tâm lý bệnh nhân.</a:t>
            </a:r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8305800" cy="6019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Hút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đàm: hút đàm ngay khi nghe thấy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khò khè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ống có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tiếng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đàm lách tách và mức SpO2 đang giảm dần hoặc dao động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nếu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có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monitor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kèm theo thấy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bứt rứt, kích thích, thở nhanh hơn hoặc tím tái, mặt đỏ vì thở gắng sức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Đảm bảo vô trùng.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4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Tăng O2 lên 100% trong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trên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thở máy và tăng 1 -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trên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thở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bằng catheter.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4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Hút nhanh. Theo dõi tri giác, nhịp thở, SpO2.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4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Thứ tự: ống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mũi =&gt; miệng. Nếu có mayo thì hút </a:t>
            </a:r>
            <a:r>
              <a:rPr lang="vi-VN" sz="2400">
                <a:latin typeface="Times New Roman" pitchFamily="18" charset="0"/>
                <a:cs typeface="Times New Roman" pitchFamily="18" charset="0"/>
              </a:rPr>
              <a:t>trong 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tube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mayo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trước khi hút mũi miệng.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24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ờ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đặc, bơm NaCl 0.9% vào làm loãng và hút.</a:t>
            </a:r>
            <a:endParaRPr lang="en-GB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5410200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Có thể sử dụng ống hút đ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ờ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m kín: an toàn, sử dụng ngay, giảm nguy cơ viêm phổi b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ệnh viện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.(Ống hút đ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ờ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m kín có đầu dây nắp xanh để bơm nước muối tráng rửa ống hút trước khi chuyển vị trí hút, 1 đầu nút trong để bơm nước muối làm loãng đ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ờ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m).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088" cy="1066800"/>
          </a:xfrm>
        </p:spPr>
        <p:txBody>
          <a:bodyPr/>
          <a:lstStyle/>
          <a:p>
            <a:r>
              <a:rPr lang="en-US" smtClean="0"/>
              <a:t>Chăm sóc:</a:t>
            </a: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</p:spPr>
        <p:txBody>
          <a:bodyPr/>
          <a:lstStyle/>
          <a:p>
            <a:r>
              <a:rPr lang="vi-VN" sz="2800" smtClean="0">
                <a:latin typeface="Times New Roman" pitchFamily="18" charset="0"/>
                <a:cs typeface="Times New Roman" pitchFamily="18" charset="0"/>
              </a:rPr>
              <a:t>Vệ sinh răng miệng</a:t>
            </a:r>
            <a:r>
              <a:rPr lang="vi-VN" smtClean="0"/>
              <a:t>:</a:t>
            </a:r>
            <a:r>
              <a:rPr lang="en-US" smtClean="0"/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Nước muối hoặc Betadime</a:t>
            </a:r>
          </a:p>
          <a:p>
            <a:pPr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D:\zeq13783569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685800"/>
            <a:ext cx="3962400" cy="2667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051" name="Picture 3" descr="D:\2470150_1845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685800"/>
            <a:ext cx="3505200" cy="2667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990600" y="3505200"/>
            <a:ext cx="4572000" cy="3124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vi-V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Nếu đóng b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ẩn</a:t>
            </a:r>
            <a:r>
              <a:rPr kumimoji="0" lang="vi-V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sử dụng bàn chải có kem đánh răng hoặc NaHCO3 để làm sạch.</a:t>
            </a:r>
            <a:br>
              <a:rPr kumimoji="0" lang="vi-V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vi-V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=&gt; Khi dùng bàn chải đánh răng, dùng bơm tiêm để xịt nước và đặt máy hút hút liên tục, tránh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người bệnh</a:t>
            </a:r>
            <a:r>
              <a:rPr kumimoji="0" lang="vi-V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nuốt nước gây sặc vào phổi.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D:\toothpast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3581400"/>
            <a:ext cx="3352800" cy="29718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368</TotalTime>
  <Words>907</Words>
  <Application>Microsoft Office PowerPoint</Application>
  <PresentationFormat>On-screen Show (4:3)</PresentationFormat>
  <Paragraphs>103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KÍNH CHÀO THẦY VÀ CÁC BẠN</vt:lpstr>
      <vt:lpstr>Đề tài:</vt:lpstr>
      <vt:lpstr>I. Đại cương</vt:lpstr>
      <vt:lpstr>II, Tai biến và biến chứng</vt:lpstr>
      <vt:lpstr>B/ LÂU DÀI: -U hạt ở dây thanh âm gây khàn tiếng. -Hẹp khí quản (5 – 10 năm sau) do túi hơi bơm quá căng làm chèn ép thanh khí quản gây hoại tử, lâu ngày gây sẹo hẹp. </vt:lpstr>
      <vt:lpstr>III. Theo dõi và chăm sóc</vt:lpstr>
      <vt:lpstr>Slide 7</vt:lpstr>
      <vt:lpstr>Chăm sóc:</vt:lpstr>
      <vt:lpstr>Slide 9</vt:lpstr>
      <vt:lpstr>Thay dây cố định nội khí quản gồm:    + Dây cố định.    + Kéo sạch.    + Băng keo.</vt:lpstr>
      <vt:lpstr>Các chăm sóc khác</vt:lpstr>
      <vt:lpstr>CẢM ƠN THẦY VÀ CÁC BẠN ĐÃ LẮNG NGHE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Chẩn đoán điều dưỡng</dc:title>
  <dc:creator>PhiLong</dc:creator>
  <cp:lastModifiedBy>Thu Thuy</cp:lastModifiedBy>
  <cp:revision>42</cp:revision>
  <dcterms:created xsi:type="dcterms:W3CDTF">2016-09-02T02:44:28Z</dcterms:created>
  <dcterms:modified xsi:type="dcterms:W3CDTF">2016-09-11T11:17:22Z</dcterms:modified>
</cp:coreProperties>
</file>