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4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>
    <p:restoredLeft sz="15699" autoAdjust="0"/>
    <p:restoredTop sz="94622" autoAdjust="0"/>
  </p:normalViewPr>
  <p:slideViewPr>
    <p:cSldViewPr>
      <p:cViewPr>
        <p:scale>
          <a:sx n="70" d="100"/>
          <a:sy n="70" d="100"/>
        </p:scale>
        <p:origin x="-21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B5D5B-DB5F-430D-A407-F795B373AAF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6D85F-2F68-4315-8205-D24108585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56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6D85F-2F68-4315-8205-D24108585B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DA02F8-5292-48AF-B124-A2DB5841CE0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765A6E6-4860-40D8-8EB1-95FB2154E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02F8-5292-48AF-B124-A2DB5841CE0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A6E6-4860-40D8-8EB1-95FB2154E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02F8-5292-48AF-B124-A2DB5841CE0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A6E6-4860-40D8-8EB1-95FB2154E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DA02F8-5292-48AF-B124-A2DB5841CE0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65A6E6-4860-40D8-8EB1-95FB2154E8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DA02F8-5292-48AF-B124-A2DB5841CE0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765A6E6-4860-40D8-8EB1-95FB2154E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02F8-5292-48AF-B124-A2DB5841CE0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A6E6-4860-40D8-8EB1-95FB2154E8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02F8-5292-48AF-B124-A2DB5841CE0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A6E6-4860-40D8-8EB1-95FB2154E8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DA02F8-5292-48AF-B124-A2DB5841CE0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65A6E6-4860-40D8-8EB1-95FB2154E8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02F8-5292-48AF-B124-A2DB5841CE0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A6E6-4860-40D8-8EB1-95FB2154E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DA02F8-5292-48AF-B124-A2DB5841CE0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65A6E6-4860-40D8-8EB1-95FB2154E8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DA02F8-5292-48AF-B124-A2DB5841CE0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65A6E6-4860-40D8-8EB1-95FB2154E8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DA02F8-5292-48AF-B124-A2DB5841CE06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65A6E6-4860-40D8-8EB1-95FB2154E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i="0" u="none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guyenphuchoc199.com/nur-313" TargetMode="External"/><Relationship Id="rId2" Type="http://schemas.openxmlformats.org/officeDocument/2006/relationships/hyperlink" Target="http://merinco.vn/vn/Tin-tuc/Cham-soc-mo-khi-quan-va-cham-soc-nguoi-benh-co-mo-khi-quan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2aRQzbSoG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00200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ĐẠI HỌC DUY TÂN</a:t>
            </a:r>
            <a:b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KHOA </a:t>
            </a:r>
            <a:r>
              <a:rPr lang="en-US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DƯỠNG</a:t>
            </a:r>
            <a:b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  <a:sym typeface="Wingdings 2"/>
              </a:rPr>
              <a:t>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  <a:sym typeface="Wingdings 2"/>
              </a:rPr>
              <a:t/>
            </a:r>
            <a:b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  <a:sym typeface="Wingdings 2"/>
              </a:rPr>
            </a:br>
            <a:r>
              <a:rPr lang="en-US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  <a:sym typeface="Wingdings 2"/>
              </a:rPr>
              <a:t/>
            </a:r>
            <a:br>
              <a:rPr lang="en-US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  <a:sym typeface="Wingdings 2"/>
              </a:rPr>
            </a:br>
            <a:r>
              <a:rPr lang="en-US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  <a:sym typeface="Wingdings 2"/>
              </a:rPr>
              <a:t>MÔN: ĐIỀU DƯỠNG HỒI SỨC – CẤP CỨU</a:t>
            </a:r>
            <a:endParaRPr lang="en-US" sz="27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8839200" cy="15240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CHĂM SÓC NGƯỜI BỆNH </a:t>
            </a:r>
          </a:p>
          <a:p>
            <a:pPr algn="ctr"/>
            <a:r>
              <a:rPr lang="en-US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MỞ KHÍ QUẢN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5200" y="4038600"/>
            <a:ext cx="5257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GVHD: NGUYỄN PHÚC HỌC</a:t>
            </a:r>
          </a:p>
          <a:p>
            <a:pPr algn="just"/>
            <a:r>
              <a:rPr 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SVTH:  </a:t>
            </a:r>
            <a:r>
              <a:rPr 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  <a:p>
            <a:pPr algn="just"/>
            <a:r>
              <a:rPr lang="en-US" sz="22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DƯƠNG </a:t>
            </a:r>
            <a:r>
              <a:rPr 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 THẢO NGUYÊN</a:t>
            </a:r>
          </a:p>
          <a:p>
            <a:pPr algn="just"/>
            <a:r>
              <a:rPr lang="en-US" sz="22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 THỊ MỸ NHUNG</a:t>
            </a:r>
          </a:p>
          <a:p>
            <a:pPr algn="just"/>
            <a:r>
              <a:rPr lang="en-US" sz="22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NGUYỄN </a:t>
            </a:r>
            <a:r>
              <a:rPr 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 ÁNH NHUNG</a:t>
            </a:r>
          </a:p>
          <a:p>
            <a:pPr algn="just"/>
            <a:r>
              <a:rPr lang="en-US" sz="22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VÕ </a:t>
            </a:r>
            <a:r>
              <a:rPr 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HỒNG NHUNG</a:t>
            </a:r>
          </a:p>
          <a:p>
            <a:pPr algn="just"/>
            <a:r>
              <a:rPr lang="en-US" sz="22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VÕ </a:t>
            </a:r>
            <a:r>
              <a:rPr 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 THANH 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4676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IV. KỸ THUẬT MỞ KHÍ </a:t>
            </a:r>
            <a:r>
              <a:rPr lang="en-US" sz="36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QUẢN 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50292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vi-VN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Phụ giúp bác sĩ gây tê, sắp xếp dụng cụ cho thuận tiện và lấy chỉ, điều dưỡng mang </a:t>
            </a:r>
            <a:r>
              <a:rPr lang="vi-VN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găng</a:t>
            </a:r>
            <a:endParaRPr lang="en-US" sz="280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dãi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canun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mổ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gạc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canun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dọn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tháo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găng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3884"/>
            <a:ext cx="7467600" cy="838200"/>
          </a:xfrm>
        </p:spPr>
        <p:txBody>
          <a:bodyPr>
            <a:normAutofit/>
          </a:bodyPr>
          <a:lstStyle/>
          <a:p>
            <a:pPr algn="ctr"/>
            <a:r>
              <a:rPr lang="en-U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V. BIẾN CHỨNG</a:t>
            </a:r>
            <a:endParaRPr lang="en-US" sz="3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91654"/>
            <a:ext cx="8153400" cy="59436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2800" b="1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phẫu</a:t>
            </a: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en-US" sz="28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Chảy máu nặng.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Ngừng </a:t>
            </a:r>
            <a:r>
              <a:rPr lang="en-US" sz="280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hoàn </a:t>
            </a:r>
            <a:r>
              <a:rPr lang="en-US" sz="280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hấp.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rách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lớn.</a:t>
            </a:r>
          </a:p>
          <a:p>
            <a:pPr marL="0" indent="0" algn="just">
              <a:buNone/>
            </a:pPr>
            <a:r>
              <a:rPr lang="vi-VN" sz="2800" b="1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800" b="1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i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Sớm sau phẫu thuật</a:t>
            </a:r>
          </a:p>
          <a:p>
            <a:pPr algn="just">
              <a:buFont typeface="Wingdings" pitchFamily="2" charset="2"/>
              <a:buChar char="Ø"/>
            </a:pPr>
            <a:r>
              <a:rPr lang="vi-VN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Ức chế hô hấp: Thường là do nguyên nhân cơ học.</a:t>
            </a:r>
          </a:p>
          <a:p>
            <a:pPr algn="just">
              <a:buFont typeface="Wingdings" pitchFamily="2" charset="2"/>
              <a:buChar char="Ø"/>
            </a:pPr>
            <a:r>
              <a:rPr lang="vi-VN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Chảy máu: Thường vỡ thứ phát các mạch máu lớn. </a:t>
            </a:r>
          </a:p>
          <a:p>
            <a:pPr algn="just">
              <a:buFont typeface="Wingdings" pitchFamily="2" charset="2"/>
              <a:buChar char="Ø"/>
            </a:pPr>
            <a:r>
              <a:rPr lang="vi-VN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Tràn khí màng phổi, tràn khí trung thất.</a:t>
            </a:r>
          </a:p>
          <a:p>
            <a:pPr algn="just">
              <a:buFont typeface="Wingdings" pitchFamily="2" charset="2"/>
              <a:buChar char="Ø"/>
            </a:pPr>
            <a:r>
              <a:rPr lang="vi-VN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Nhiễm </a:t>
            </a:r>
            <a:r>
              <a:rPr lang="vi-VN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endParaRPr lang="en-US" sz="280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Tràn </a:t>
            </a: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khí dưới da.</a:t>
            </a:r>
          </a:p>
          <a:p>
            <a:pPr algn="just">
              <a:buFont typeface="Wingdings" pitchFamily="2" charset="2"/>
              <a:buChar char="Ø"/>
            </a:pPr>
            <a:r>
              <a:rPr lang="vi-VN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Rối l</a:t>
            </a: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oạn </a:t>
            </a:r>
            <a:r>
              <a:rPr lang="vi-VN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nuốt:</a:t>
            </a: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o cannule làm hạ thấp áp lực trong thanh quản,</a:t>
            </a: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thường khỏi sau khi bỏ cannule.</a:t>
            </a:r>
            <a:endParaRPr lang="en-US" sz="280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Lỗ rò</a:t>
            </a:r>
            <a:r>
              <a:rPr lang="vi-VN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khí quản – thực quản. </a:t>
            </a:r>
            <a:endParaRPr lang="en-US" sz="280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i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Muộn sau phẫu thuật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Hẹp khí quản.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Sẹo co kéo.</a:t>
            </a:r>
            <a:endParaRPr lang="en-US" sz="2800" i="1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80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8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VI. QUY TRÌNH ĐIỀU DƯỠNG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4800" y="914400"/>
          <a:ext cx="8229600" cy="571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325880"/>
                <a:gridCol w="1219200"/>
                <a:gridCol w="2590800"/>
                <a:gridCol w="1447800"/>
              </a:tblGrid>
              <a:tr h="81171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Chẩn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đoán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KHCS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KHCS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3282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lồng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ngực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ho,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qua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mở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quản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hút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đàm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máu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mạch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PaO2, PaCO2, SaO2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200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</a:t>
                      </a:r>
                      <a:r>
                        <a:rPr lang="en-US" sz="200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tăng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đờm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dãi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qua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ống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mở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quản</a:t>
                      </a:r>
                      <a:endParaRPr lang="en-US" sz="200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Đảm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bảo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tốt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bít,tắc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ống</a:t>
                      </a:r>
                      <a:r>
                        <a:rPr lang="en-US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mở</a:t>
                      </a:r>
                      <a:r>
                        <a:rPr lang="en-US" sz="200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00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quản</a:t>
                      </a:r>
                      <a:endParaRPr lang="en-US" sz="2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Đảm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bảo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tốt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en-US" sz="2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fontAlgn="base">
                        <a:buNone/>
                      </a:pPr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vi-VN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Cho người bệnh thở oxy ngắt quãng 2l/phút</a:t>
                      </a:r>
                      <a:endParaRPr lang="en-US" sz="2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fontAlgn="base">
                        <a:buNone/>
                      </a:pPr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Hút đờm dãi 2h/lần (khi bn có xuất tiết đờm dãi)</a:t>
                      </a:r>
                    </a:p>
                    <a:p>
                      <a:pPr marL="0" indent="0" algn="just" fontAlgn="base">
                        <a:buNone/>
                      </a:pPr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 thế đầu cao </a:t>
                      </a:r>
                    </a:p>
                    <a:p>
                      <a:pPr marL="0" indent="0" algn="just" fontAlgn="base">
                        <a:buNone/>
                      </a:pPr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 dõi SPO2 :24/24h</a:t>
                      </a:r>
                    </a:p>
                    <a:p>
                      <a:pPr>
                        <a:buFontTx/>
                        <a:buNone/>
                      </a:pP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vi-VN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Đánh giá toàn trạng sau phẫu thuật</a:t>
                      </a:r>
                      <a:endParaRPr lang="en-US" sz="2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vi-VN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Đánh giá toàn trạng sau phẫu thuật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Đánh giá tình trạng thông mũi và họng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Đánh giá tình trạng dinh dưỡng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" y="609600"/>
          <a:ext cx="8610600" cy="586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2451"/>
                <a:gridCol w="1252451"/>
                <a:gridCol w="1800398"/>
                <a:gridCol w="2583180"/>
                <a:gridCol w="1722120"/>
              </a:tblGrid>
              <a:tr h="5867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Kiểm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tra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vùng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đặt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canun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về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chảy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máu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sưng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nề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tràn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khí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 DD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quanh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vùng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cổ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- </a:t>
                      </a:r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Nhiễm trùng xung quanh chân MKQ liên quan đến xuất tiết nhiều đờm dãi xung quanh chân MKQ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Kiểm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soát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tình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trạng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nhiễm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trùng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mở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khí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quản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000" baseline="0" dirty="0" err="1" smtClean="0"/>
                        <a:t>Kiểm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soát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nhiễm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trùng</a:t>
                      </a:r>
                      <a:r>
                        <a:rPr lang="en-US" sz="2000" baseline="0" dirty="0" smtClean="0"/>
                        <a:t>:</a:t>
                      </a:r>
                    </a:p>
                    <a:p>
                      <a:pPr marL="0" indent="0" algn="l" fontAlgn="base">
                        <a:buNone/>
                      </a:pPr>
                      <a:r>
                        <a:rPr lang="en-US" sz="2000" baseline="0" dirty="0" smtClean="0"/>
                        <a:t>+</a:t>
                      </a:r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Thay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băng MKQ 2l/ngày( hoặc khi băng ẩm ướt)</a:t>
                      </a:r>
                    </a:p>
                    <a:p>
                      <a:pPr marL="0" indent="0" algn="l" fontAlgn="base"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Đánh giá tình trạng vết thương sau mỗi lần thay băng, áp lực bóng chèn</a:t>
                      </a:r>
                    </a:p>
                    <a:p>
                      <a:pPr marL="0" indent="0" algn="l" fontAlgn="base"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 dõi nhiệt độ 2 lần /ngày</a:t>
                      </a:r>
                    </a:p>
                    <a:p>
                      <a:pPr>
                        <a:buFontTx/>
                        <a:buNone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r>
                        <a:rPr lang="vi-VN" sz="2000" dirty="0" smtClean="0"/>
                        <a:t>Đánh giá các biến chứng, tác dụng phụ của thuốc</a:t>
                      </a:r>
                    </a:p>
                    <a:p>
                      <a:r>
                        <a:rPr lang="en-US" sz="2000" dirty="0" smtClean="0"/>
                        <a:t>-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vi-VN" sz="2000" dirty="0" smtClean="0"/>
                        <a:t>Đánh giá công tác chăm sóc và thực hiện y lệnh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VII. TÀI LIỆU THAM KHẢO</a:t>
            </a:r>
            <a:endParaRPr lang="en-US" sz="3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http://merinco.vn/vn/Tin-tuc/Cham-soc-mo-khi-quan-va-cham-soc-nguoi-benh-co-mo-khi-quan.aspx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http://www.nguyenphuchoc199.com/nur-313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</a:t>
            </a:r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://www.youtube.com/watch?v=M2aRQzbSoGs</a:t>
            </a:r>
            <a:endParaRPr lang="en-US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44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3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828800"/>
            <a:ext cx="7467600" cy="3733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MỤC TIÊU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ĐẠI CƯƠNG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CHỈ ĐỊNH </a:t>
            </a:r>
            <a:r>
              <a:rPr lang="en-US" sz="26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 CHỐNG </a:t>
            </a: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CHỈ ĐỊNH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KỸ THUẬT MỞ KHÍ QUẢN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BIẾN CHỨNG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QUY TRÌNH CHĂM SÓC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TÀI LIỆU THAM KHẢO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467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I. MỤC TIÊU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nhược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II. ĐẠI CƯƠNG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6298" y="990600"/>
            <a:ext cx="7467600" cy="51038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8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		</a:t>
            </a:r>
            <a:r>
              <a:rPr lang="vi-V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Mở khí quản là vết rạch ở khí quản tạo ra lỗ mở từ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khí quản ra </a:t>
            </a:r>
            <a:r>
              <a:rPr lang="vi-VN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da qua</a:t>
            </a: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ống là</a:t>
            </a:r>
            <a:r>
              <a:rPr lang="vi-VN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canule</a:t>
            </a: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tạm </a:t>
            </a:r>
            <a:r>
              <a:rPr lang="vi-V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 hay vĩnh viễn  cho phép không khí đi qua khi có tắc nghẽn đường hô </a:t>
            </a:r>
            <a:r>
              <a:rPr lang="vi-VN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hấp trên</a:t>
            </a: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Nơi </a:t>
            </a:r>
            <a:r>
              <a:rPr lang="vi-V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mở thường ở đốt 2, 3, 4 vòng sụn khí quản.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800" i="1" dirty="0">
              <a:latin typeface="Century Schoolbook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46" y="3657600"/>
            <a:ext cx="6934200" cy="2961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II. ĐẠI CƯƠNG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Ưu điểm :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vi-VN" sz="2800">
                <a:latin typeface="Times New Roman" pitchFamily="18" charset="0"/>
                <a:cs typeface="Times New Roman" pitchFamily="18" charset="0"/>
              </a:rPr>
              <a:t>Giúp người bệnh thở dễ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hô hấp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hiệu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ả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vi-VN" sz="2800">
                <a:latin typeface="Times New Roman" pitchFamily="18" charset="0"/>
                <a:cs typeface="Times New Roman" pitchFamily="18" charset="0"/>
              </a:rPr>
              <a:t> Lắp máy thở dễ dàng.</a:t>
            </a:r>
          </a:p>
          <a:p>
            <a:pPr algn="just">
              <a:buFont typeface="Wingdings" pitchFamily="2" charset="2"/>
              <a:buChar char="§"/>
            </a:pPr>
            <a:r>
              <a:rPr lang="vi-VN" sz="2800">
                <a:latin typeface="Times New Roman" pitchFamily="18" charset="0"/>
                <a:cs typeface="Times New Roman" pitchFamily="18" charset="0"/>
              </a:rPr>
              <a:t>Dễ dàng lấy dị vật, hút đờm nhớt.</a:t>
            </a:r>
          </a:p>
          <a:p>
            <a:pPr algn="just">
              <a:buFont typeface="Wingdings" pitchFamily="2" charset="2"/>
              <a:buChar char="§"/>
            </a:pPr>
            <a:r>
              <a:rPr lang="vi-VN" sz="2800">
                <a:latin typeface="Times New Roman" pitchFamily="18" charset="0"/>
                <a:cs typeface="Times New Roman" pitchFamily="18" charset="0"/>
              </a:rPr>
              <a:t>Mở khí quản giúp giảm được khoảng chết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Nhược điểm :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Mất phản xạ ho, đờm bị ùn tắc.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Phổi bị nhiểm khuẩn.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Có thể tụt ống thông gây tắt thở.</a:t>
            </a:r>
          </a:p>
          <a:p>
            <a:pPr algn="just">
              <a:buFont typeface="Wingdings" pitchFamily="2" charset="2"/>
              <a:buChar char="§"/>
            </a:pPr>
            <a:endParaRPr lang="vi-VN" sz="28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vi-VN" sz="28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8382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ĐẠI </a:t>
            </a:r>
            <a:r>
              <a:rPr lang="en-US" sz="36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CƯƠNG 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7924800" cy="54833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1-2,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2-3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3-4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4-5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5-6,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38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01000" cy="54833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28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trên.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hấp và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khí.</a:t>
            </a:r>
            <a:endParaRPr lang="en-US" sz="280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 phẫu thuật lồng ngực làm ảnh hưởng </a:t>
            </a: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tới </a:t>
            </a: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hô hấp và sự co giãn của phế nang. 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Cơn viêm cấp trong giãn phế quản gây ngạt thở nặng ở những nơi không có điều kiện đặt nội khí quản.</a:t>
            </a:r>
            <a:endParaRPr lang="en-US" sz="2800" i="1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8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467600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III. CHỈ ĐỊNH VÀ CHỐNG </a:t>
            </a:r>
            <a:r>
              <a:rPr lang="en-US" sz="32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CHỈ ĐỊNH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077200" cy="47975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Viêm trung thất.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Rối loạn đông máu do giảm tiểu cầu, sốt xuất huyết.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Tuyến giáp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quá to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(chống chỉ định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tương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đối)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Vỡ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xương hàm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pPr algn="ctr"/>
            <a:r>
              <a:rPr lang="en-U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IV. KỸ THUẬT MỞ KHÍ QUẢN</a:t>
            </a:r>
            <a:endParaRPr lang="en-US" sz="3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3962400" cy="4953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Tư 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gười bệnh nằm ngửa, kê gố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vai,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định hai tay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524000"/>
            <a:ext cx="38862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657&quot;&gt;&lt;object type=&quot;3&quot; unique_id=&quot;10658&quot;&gt;&lt;property id=&quot;20148&quot; value=&quot;5&quot;/&gt;&lt;property id=&quot;20300&quot; value=&quot;Slide 1 - &amp;quot;TRƯỜNG ĐẠI HỌC DUY TÂN KHOA ĐiỀU DƯỠNG   MÔN: ĐIỀU DƯỠNG HỒI SỨC – CẤP CỨU&amp;quot;&quot;/&gt;&lt;property id=&quot;20307&quot; value=&quot;256&quot;/&gt;&lt;/object&gt;&lt;object type=&quot;3&quot; unique_id=&quot;10659&quot;&gt;&lt;property id=&quot;20148&quot; value=&quot;5&quot;/&gt;&lt;property id=&quot;20300&quot; value=&quot;Slide 2 - &amp;quot;NỘI DUNG&amp;quot;&quot;/&gt;&lt;property id=&quot;20307&quot; value=&quot;257&quot;/&gt;&lt;/object&gt;&lt;object type=&quot;3&quot; unique_id=&quot;10660&quot;&gt;&lt;property id=&quot;20148&quot; value=&quot;5&quot;/&gt;&lt;property id=&quot;20300&quot; value=&quot;Slide 3 - &amp;quot;I. MỤC TIÊU&amp;quot;&quot;/&gt;&lt;property id=&quot;20307&quot; value=&quot;258&quot;/&gt;&lt;/object&gt;&lt;object type=&quot;3&quot; unique_id=&quot;10661&quot;&gt;&lt;property id=&quot;20148&quot; value=&quot;5&quot;/&gt;&lt;property id=&quot;20300&quot; value=&quot;Slide 4 - &amp;quot;II. ĐẠI CƯƠNG&amp;quot;&quot;/&gt;&lt;property id=&quot;20307&quot; value=&quot;259&quot;/&gt;&lt;/object&gt;&lt;object type=&quot;3&quot; unique_id=&quot;10662&quot;&gt;&lt;property id=&quot;20148&quot; value=&quot;5&quot;/&gt;&lt;property id=&quot;20300&quot; value=&quot;Slide 5 - &amp;quot;II. ĐẠI CƯƠNG&amp;quot;&quot;/&gt;&lt;property id=&quot;20307&quot; value=&quot;271&quot;/&gt;&lt;/object&gt;&lt;object type=&quot;3&quot; unique_id=&quot;10663&quot;&gt;&lt;property id=&quot;20148&quot; value=&quot;5&quot;/&gt;&lt;property id=&quot;20300&quot; value=&quot;Slide 6 - &amp;quot;II. ĐẠI CƯƠNG &amp;quot;&quot;/&gt;&lt;property id=&quot;20307&quot; value=&quot;260&quot;/&gt;&lt;/object&gt;&lt;object type=&quot;3&quot; unique_id=&quot;10664&quot;&gt;&lt;property id=&quot;20148&quot; value=&quot;5&quot;/&gt;&lt;property id=&quot;20300&quot; value=&quot;Slide 7 - &amp;quot;iii. chỉ định và chống chỉ định&amp;quot;&quot;/&gt;&lt;property id=&quot;20307&quot; value=&quot;261&quot;/&gt;&lt;/object&gt;&lt;object type=&quot;3&quot; unique_id=&quot;10665&quot;&gt;&lt;property id=&quot;20148&quot; value=&quot;5&quot;/&gt;&lt;property id=&quot;20300&quot; value=&quot;Slide 8 - &amp;quot;III. CHỈ ĐỊNH VÀ CHỐNG CHỈ ĐỊNH&amp;quot;&quot;/&gt;&lt;property id=&quot;20307&quot; value=&quot;263&quot;/&gt;&lt;/object&gt;&lt;object type=&quot;3&quot; unique_id=&quot;10666&quot;&gt;&lt;property id=&quot;20148&quot; value=&quot;5&quot;/&gt;&lt;property id=&quot;20300&quot; value=&quot;Slide 9 - &amp;quot;IV. KỸ THUẬT MỞ KHÍ QUẢN&amp;quot;&quot;/&gt;&lt;property id=&quot;20307&quot; value=&quot;264&quot;/&gt;&lt;/object&gt;&lt;object type=&quot;3&quot; unique_id=&quot;10667&quot;&gt;&lt;property id=&quot;20148&quot; value=&quot;5&quot;/&gt;&lt;property id=&quot;20300&quot; value=&quot;Slide 10 - &amp;quot;IV. KỸ THUẬT MỞ KHÍ QUẢN &amp;quot;&quot;/&gt;&lt;property id=&quot;20307&quot; value=&quot;265&quot;/&gt;&lt;/object&gt;&lt;object type=&quot;3&quot; unique_id=&quot;10668&quot;&gt;&lt;property id=&quot;20148&quot; value=&quot;5&quot;/&gt;&lt;property id=&quot;20300&quot; value=&quot;Slide 11 - &amp;quot;V. BIẾN CHỨNG&amp;quot;&quot;/&gt;&lt;property id=&quot;20307&quot; value=&quot;266&quot;/&gt;&lt;/object&gt;&lt;object type=&quot;3&quot; unique_id=&quot;10669&quot;&gt;&lt;property id=&quot;20148&quot; value=&quot;5&quot;/&gt;&lt;property id=&quot;20300&quot; value=&quot;Slide 12 - &amp;quot;VI. QUY TRÌNH ĐIỀU DƯỠNG&amp;quot;&quot;/&gt;&lt;property id=&quot;20307&quot; value=&quot;268&quot;/&gt;&lt;/object&gt;&lt;object type=&quot;3&quot; unique_id=&quot;10670&quot;&gt;&lt;property id=&quot;20148&quot; value=&quot;5&quot;/&gt;&lt;property id=&quot;20300&quot; value=&quot;Slide 13&quot;/&gt;&lt;property id=&quot;20307&quot; value=&quot;269&quot;/&gt;&lt;/object&gt;&lt;object type=&quot;3&quot; unique_id=&quot;10671&quot;&gt;&lt;property id=&quot;20148&quot; value=&quot;5&quot;/&gt;&lt;property id=&quot;20300&quot; value=&quot;Slide 14 - &amp;quot;VII. TÀI LIỆU THAM KHẢO&amp;quot;&quot;/&gt;&lt;property id=&quot;20307&quot; value=&quot;270&quot;/&gt;&lt;/object&gt;&lt;object type=&quot;3&quot; unique_id=&quot;10672&quot;&gt;&lt;property id=&quot;20148&quot; value=&quot;5&quot;/&gt;&lt;property id=&quot;20300&quot; value=&quot;Slide 15&quot;/&gt;&lt;property id=&quot;20307&quot; value=&quot;272&quot;/&gt;&lt;/object&gt;&lt;/object&gt;&lt;object type=&quot;8&quot; unique_id=&quot;10689&quot;&gt;&lt;/object&gt;&lt;/object&gt;&lt;/database&gt;"/>
  <p:tag name="MMPROD_NEXTUNIQUEID" val="10014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358</TotalTime>
  <Words>910</Words>
  <Application>Microsoft Office PowerPoint</Application>
  <PresentationFormat>On-screen Show (4:3)</PresentationFormat>
  <Paragraphs>117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TRƯỜNG ĐẠI HỌC DUY TÂN KHOA ĐiỀU DƯỠNG   MÔN: ĐIỀU DƯỠNG HỒI SỨC – CẤP CỨU</vt:lpstr>
      <vt:lpstr>NỘI DUNG</vt:lpstr>
      <vt:lpstr>I. MỤC TIÊU</vt:lpstr>
      <vt:lpstr>II. ĐẠI CƯƠNG</vt:lpstr>
      <vt:lpstr>II. ĐẠI CƯƠNG</vt:lpstr>
      <vt:lpstr>II. ĐẠI CƯƠNG </vt:lpstr>
      <vt:lpstr>iii. chỉ định và chống chỉ định</vt:lpstr>
      <vt:lpstr>III. CHỈ ĐỊNH VÀ CHỐNG CHỈ ĐỊNH</vt:lpstr>
      <vt:lpstr>IV. KỸ THUẬT MỞ KHÍ QUẢN</vt:lpstr>
      <vt:lpstr>IV. KỸ THUẬT MỞ KHÍ QUẢN </vt:lpstr>
      <vt:lpstr>V. BIẾN CHỨNG</vt:lpstr>
      <vt:lpstr>VI. QUY TRÌNH ĐIỀU DƯỠNG</vt:lpstr>
      <vt:lpstr>PowerPoint Presentation</vt:lpstr>
      <vt:lpstr>VII. TÀI LIỆU THAM KHẢO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ĐẠI HỌC DUY TÂN KHOA ĐiỀU DƯỠNG </dc:title>
  <dc:creator>User</dc:creator>
  <cp:lastModifiedBy>windows</cp:lastModifiedBy>
  <cp:revision>44</cp:revision>
  <dcterms:created xsi:type="dcterms:W3CDTF">2017-06-05T06:42:44Z</dcterms:created>
  <dcterms:modified xsi:type="dcterms:W3CDTF">2017-06-10T07:13:32Z</dcterms:modified>
</cp:coreProperties>
</file>