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60" r:id="rId6"/>
    <p:sldId id="274" r:id="rId7"/>
    <p:sldId id="270" r:id="rId8"/>
    <p:sldId id="272" r:id="rId9"/>
    <p:sldId id="275" r:id="rId10"/>
    <p:sldId id="266" r:id="rId11"/>
    <p:sldId id="267" r:id="rId12"/>
    <p:sldId id="268" r:id="rId13"/>
    <p:sldId id="269" r:id="rId14"/>
    <p:sldId id="273" r:id="rId15"/>
    <p:sldId id="276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425"/>
    <a:srgbClr val="9AF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184" autoAdjust="0"/>
    <p:restoredTop sz="95382" autoAdjust="0"/>
  </p:normalViewPr>
  <p:slideViewPr>
    <p:cSldViewPr>
      <p:cViewPr>
        <p:scale>
          <a:sx n="60" d="100"/>
          <a:sy n="60" d="100"/>
        </p:scale>
        <p:origin x="-55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0526A-76DE-4901-82C9-184B2646648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4D966-D9D2-4D88-B285-F09816A8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B8561-AE6C-4A96-B2D1-6EA6CE4A95ED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17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8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0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3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5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1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0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7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61A5-49EB-4098-8E56-01B8E39E9E47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02AD-457B-48D2-8DB1-DF82EE16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1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3581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ĐẠI HỌC DUY TÂN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KHOA ĐIỀU DƯỠNG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ĐỀ TÀI: CHĂM SÓC BỆNH NHÂN HÔN MÊ</a:t>
            </a:r>
            <a:br>
              <a:rPr lang="en-US" sz="3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4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6874" y="3048000"/>
            <a:ext cx="5417126" cy="3581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GVHD: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Ths.Bs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Phúc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Học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LỚP: K20YDD</a:t>
            </a:r>
          </a:p>
          <a:p>
            <a:pPr algn="l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NHÓM: 07</a:t>
            </a:r>
          </a:p>
          <a:p>
            <a:pPr algn="l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SVTH: </a:t>
            </a:r>
          </a:p>
          <a:p>
            <a:pPr marL="457200" indent="-457200" algn="l">
              <a:buFont typeface="Symbol" panose="05050102010706020507" pitchFamily="18" charset="2"/>
              <a:buChar char="-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Tôn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Nữ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Kiều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Loan</a:t>
            </a:r>
          </a:p>
          <a:p>
            <a:pPr marL="457200" indent="-457200" algn="l">
              <a:buFont typeface="Symbol" panose="05050102010706020507" pitchFamily="18" charset="2"/>
              <a:buChar char="-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Dương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Thùy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Linh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Symbol" panose="05050102010706020507" pitchFamily="18" charset="2"/>
              <a:buChar char="-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Liễu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Hoàng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Loan</a:t>
            </a:r>
          </a:p>
          <a:p>
            <a:pPr marL="457200" indent="-457200" algn="l">
              <a:buFont typeface="Symbol" panose="05050102010706020507" pitchFamily="18" charset="2"/>
              <a:buChar char="-"/>
            </a:pPr>
            <a:endParaRPr lang="en-US" sz="28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Symbol" panose="05050102010706020507" pitchFamily="18" charset="2"/>
              <a:buChar char="-"/>
            </a:pPr>
            <a:endParaRPr lang="en-US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16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vi-VN" sz="3500" dirty="0" smtClean="0">
                <a:solidFill>
                  <a:schemeClr val="bg1"/>
                </a:solidFill>
                <a:latin typeface="+mn-lt"/>
              </a:rPr>
              <a:t>7.Kế hoạch chăm sóc điều dưỡng</a:t>
            </a:r>
            <a:endParaRPr lang="vi-VN" sz="35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712968" cy="4968552"/>
          </a:xfrm>
        </p:spPr>
        <p:txBody>
          <a:bodyPr>
            <a:normAutofit/>
          </a:bodyPr>
          <a:lstStyle/>
          <a:p>
            <a:pPr algn="l"/>
            <a:r>
              <a:rPr lang="vi-VN" sz="2800" u="sng" dirty="0" smtClean="0">
                <a:solidFill>
                  <a:schemeClr val="bg1"/>
                </a:solidFill>
              </a:rPr>
              <a:t>Nhận định và đánh giá tình trạng bệnh nhân:</a:t>
            </a:r>
          </a:p>
          <a:p>
            <a:pPr marL="457200" indent="-457200" algn="l">
              <a:buFontTx/>
              <a:buChar char="-"/>
            </a:pPr>
            <a:r>
              <a:rPr lang="vi-VN" sz="2800" dirty="0">
                <a:solidFill>
                  <a:schemeClr val="bg1"/>
                </a:solidFill>
              </a:rPr>
              <a:t>T</a:t>
            </a:r>
            <a:r>
              <a:rPr lang="vi-VN" sz="2800" dirty="0" smtClean="0">
                <a:solidFill>
                  <a:schemeClr val="bg1"/>
                </a:solidFill>
              </a:rPr>
              <a:t>ình trạng sinh hiệu và các chức năng sống:</a:t>
            </a:r>
          </a:p>
          <a:p>
            <a:pPr lvl="1" algn="l"/>
            <a:r>
              <a:rPr lang="vi-VN" dirty="0" smtClean="0">
                <a:solidFill>
                  <a:schemeClr val="bg1"/>
                </a:solidFill>
              </a:rPr>
              <a:t>+ Hô hấp</a:t>
            </a:r>
          </a:p>
          <a:p>
            <a:pPr lvl="1" algn="l"/>
            <a:r>
              <a:rPr lang="vi-VN" dirty="0" smtClean="0">
                <a:solidFill>
                  <a:schemeClr val="bg1"/>
                </a:solidFill>
              </a:rPr>
              <a:t>+ Tuần hoàn</a:t>
            </a:r>
          </a:p>
          <a:p>
            <a:pPr lvl="1" algn="l"/>
            <a:r>
              <a:rPr lang="vi-VN" dirty="0" smtClean="0">
                <a:solidFill>
                  <a:schemeClr val="bg1"/>
                </a:solidFill>
              </a:rPr>
              <a:t>+ Nhiệt độ</a:t>
            </a:r>
          </a:p>
          <a:p>
            <a:pPr lvl="1" algn="l"/>
            <a:r>
              <a:rPr lang="vi-VN" dirty="0" smtClean="0">
                <a:solidFill>
                  <a:schemeClr val="bg1"/>
                </a:solidFill>
              </a:rPr>
              <a:t>+ Các biến chứng</a:t>
            </a:r>
          </a:p>
          <a:p>
            <a:pPr marL="457200" indent="-457200" algn="l">
              <a:buFontTx/>
              <a:buChar char="-"/>
            </a:pPr>
            <a:r>
              <a:rPr lang="vi-VN" sz="2800" dirty="0" smtClean="0">
                <a:solidFill>
                  <a:schemeClr val="bg1"/>
                </a:solidFill>
              </a:rPr>
              <a:t>Mức độ hôn mê (theo thang điểm Glasgow)</a:t>
            </a:r>
          </a:p>
          <a:p>
            <a:pPr algn="l"/>
            <a:endParaRPr lang="vi-VN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4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17002"/>
              </p:ext>
            </p:extLst>
          </p:nvPr>
        </p:nvGraphicFramePr>
        <p:xfrm>
          <a:off x="228600" y="304799"/>
          <a:ext cx="8763000" cy="643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217"/>
                <a:gridCol w="2136529"/>
                <a:gridCol w="2018991"/>
                <a:gridCol w="2330263"/>
              </a:tblGrid>
              <a:tr h="525535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Chuần</a:t>
                      </a:r>
                      <a:r>
                        <a:rPr lang="vi-VN" baseline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đoán điều dưỡng</a:t>
                      </a:r>
                      <a:endParaRPr lang="vi-VN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Lập</a:t>
                      </a:r>
                      <a:r>
                        <a:rPr lang="vi-VN" baseline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kế hoạch chăm sóc</a:t>
                      </a:r>
                      <a:endParaRPr lang="vi-VN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Thực</a:t>
                      </a:r>
                      <a:r>
                        <a:rPr lang="vi-VN" baseline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hiện KHCS</a:t>
                      </a:r>
                      <a:endParaRPr lang="vi-VN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Lượng</a:t>
                      </a:r>
                      <a:r>
                        <a:rPr lang="vi-VN" baseline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giá</a:t>
                      </a:r>
                      <a:endParaRPr lang="vi-VN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  <a:tr h="3238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Tắc nghẽn đường thở liên quan đến tăng tiết đờm dãi, dị vật đường thở, tụt lưỡi. 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Đảm bảo hô hấp.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Đảm bảo hô hấp</a:t>
                      </a:r>
                    </a:p>
                    <a:p>
                      <a:pPr marL="0" indent="0"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+ Theo dõi sát nhịp thở, SpO2- tình trạng tụt lưỡi, ứ đọng đờm dãi.</a:t>
                      </a:r>
                    </a:p>
                    <a:p>
                      <a:pPr marL="0" indent="0"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+ Đặt canuyn miệng tránh tụt lưỡi</a:t>
                      </a:r>
                    </a:p>
                    <a:p>
                      <a:pPr marL="0" indent="0"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+ Hút đờm dãi họng miệng, mũi.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Đường thở thông thoáng, không ứ đọng, không tụt lưỡi, không sặc vào phổi.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  <a:tr h="2445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Rối loạn nhịp tim &amp; huyết áp liên quan đến thiếu máu não, tai biến mạch não, thiếu nước điện giải… 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Đảm bảo tuần hoàn.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Đảm bảo tuần hoàn:</a:t>
                      </a:r>
                    </a:p>
                    <a:p>
                      <a:pPr marL="0" indent="0"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+ Theo dõi sát mạch, huyết áp</a:t>
                      </a:r>
                    </a:p>
                    <a:p>
                      <a:pPr marL="0" indent="0"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+ Cần thông báo cho bác sỹ nếu phát hiện bất</a:t>
                      </a:r>
                      <a:r>
                        <a:rPr lang="vi-VN" baseline="0" dirty="0" smtClean="0">
                          <a:solidFill>
                            <a:schemeClr val="bg1"/>
                          </a:solidFill>
                        </a:rPr>
                        <a:t> thường</a:t>
                      </a:r>
                      <a:endParaRPr lang="vi-VN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Các chức năng sống cơ bản được theo dõi và đánh giá chặt chẽ. 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41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119813"/>
              </p:ext>
            </p:extLst>
          </p:nvPr>
        </p:nvGraphicFramePr>
        <p:xfrm>
          <a:off x="152400" y="304801"/>
          <a:ext cx="8839200" cy="636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271"/>
                <a:gridCol w="1741685"/>
                <a:gridCol w="2601952"/>
                <a:gridCol w="2295292"/>
              </a:tblGrid>
              <a:tr h="252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Cơ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suy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kiệt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do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bệnh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và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chế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độ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nuôi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dưỡng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qua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sonde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Đảm bảo dinh dưỡng. </a:t>
                      </a:r>
                    </a:p>
                    <a:p>
                      <a:endParaRPr lang="vi-VN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Đảm bảo dinh dưỡng: </a:t>
                      </a:r>
                    </a:p>
                    <a:p>
                      <a:pPr marL="0" indent="0"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+ Đặt xông dạ dày cho ăn nếu bệnh nhân có rối loạn nuốt.</a:t>
                      </a:r>
                    </a:p>
                    <a:p>
                      <a:pPr marL="0" indent="0"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+ Chế độ ăn đủ calo phù hợp với bệnh nhân.</a:t>
                      </a:r>
                    </a:p>
                    <a:p>
                      <a:pPr marL="0" indent="0"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+ Đảm bảo đủ nước.</a:t>
                      </a:r>
                    </a:p>
                    <a:p>
                      <a:endParaRPr lang="vi-VN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Bệnh nhân được nuôi dưỡng tốt, không có các rối loạn điện giải, giữ được cân nặng, không bị suy kiệt. 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  <a:tr h="38027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Nguy cơ bội nhiễm liên quan đến tình trạng nhiễm trùng đường hô hấp, loét mục…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Phòng chống nhiễm khuẩn (nhiễm khuẩn hô hấp, tiết niệu, da).</a:t>
                      </a:r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Phòng chống nhiễm khuẩn: </a:t>
                      </a:r>
                    </a:p>
                    <a:p>
                      <a:pPr marL="0" indent="0"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+ Đảm bảo tuyệt đối khi chăm sóc ống nội khí quản, canuyn mở khí quản.</a:t>
                      </a:r>
                    </a:p>
                    <a:p>
                      <a:pPr marL="0" indent="0">
                        <a:buNone/>
                      </a:pP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+ Hút đờm nhẹ nhàng tránh gây thương tích cho khí phế quản.</a:t>
                      </a:r>
                    </a:p>
                    <a:p>
                      <a:pPr marL="0" indent="0">
                        <a:buNone/>
                      </a:pPr>
                      <a:r>
                        <a:rPr lang="vi-VN" baseline="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vi-VN" dirty="0" smtClean="0">
                          <a:solidFill>
                            <a:schemeClr val="bg1"/>
                          </a:solidFill>
                        </a:rPr>
                        <a:t>Chú ý giữ vệ sinh da (tắm, gội đầu, vệ sinh bộ phân sinh dục.</a:t>
                      </a:r>
                    </a:p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79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36457"/>
              </p:ext>
            </p:extLst>
          </p:nvPr>
        </p:nvGraphicFramePr>
        <p:xfrm>
          <a:off x="152402" y="228600"/>
          <a:ext cx="8839198" cy="640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790"/>
                <a:gridCol w="1874098"/>
                <a:gridCol w="2337482"/>
                <a:gridCol w="2521828"/>
              </a:tblGrid>
              <a:tr h="6403932">
                <a:tc>
                  <a:txBody>
                    <a:bodyPr/>
                    <a:lstStyle/>
                    <a:p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Loét vùng tỳ đè, teo cơ, cứng khớp liên quan đến bất động lâu. </a:t>
                      </a:r>
                      <a:endParaRPr lang="vi-VN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vi-VN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Chống loét.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- Chống teo cơ, tắc mạch. </a:t>
                      </a:r>
                    </a:p>
                    <a:p>
                      <a:endParaRPr lang="vi-VN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- Chống loét:</a:t>
                      </a:r>
                    </a:p>
                    <a:p>
                      <a:pPr marL="0" indent="0"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Nằm đệm chống loét hoặc phao giường nếu bệnh nhân bị bất động nhiều ngày tại giường.</a:t>
                      </a:r>
                    </a:p>
                    <a:p>
                      <a:pPr marL="0" indent="0"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Thay đổi tư thế thường xuyên định kỳ (2-3 h/lần). </a:t>
                      </a:r>
                    </a:p>
                    <a:p>
                      <a:pPr marL="0" indent="0"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Xoa bóp và xoa bột talk vào các điểm tỳ đè.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- Chống teo cơ, cứng khớp, tắc mạch:</a:t>
                      </a:r>
                    </a:p>
                    <a:p>
                      <a:pPr marL="0" indent="0"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+ Thường xuyên xoa bóp, tập vận động cho các chi và cơ của bệnh nhân.</a:t>
                      </a:r>
                    </a:p>
                    <a:p>
                      <a:pPr marL="0" indent="0">
                        <a:buNone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+ Đặt các khớp ở tư thế cơ năng.</a:t>
                      </a: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="0" dirty="0" smtClean="0">
                          <a:solidFill>
                            <a:schemeClr val="bg1"/>
                          </a:solidFill>
                        </a:rPr>
                        <a:t>Bệnh nhân không bị các biến chứng do thiếu chăm sóc: nhiễm khuẩn, loét vùng tỳ đè, teo cơ, cứng khớp...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6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err="1" smtClean="0">
                <a:solidFill>
                  <a:schemeClr val="bg1"/>
                </a:solidFill>
              </a:rPr>
              <a:t>Tài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liệu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tham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khảo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dưỡng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cứu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hồi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Ths.Bs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Phúc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Học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giảng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(PGS.TS.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http://www.dieutri.vn/hscctt/4-10-2014/S5110/Chan-doan-va-xu-tri-hon-me.htm</a:t>
            </a:r>
          </a:p>
        </p:txBody>
      </p:sp>
    </p:spTree>
    <p:extLst>
      <p:ext uri="{BB962C8B-B14F-4D97-AF65-F5344CB8AC3E}">
        <p14:creationId xmlns:p14="http://schemas.microsoft.com/office/powerpoint/2010/main" val="943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 smtClean="0">
                <a:solidFill>
                  <a:schemeClr val="bg1"/>
                </a:solidFill>
                <a:latin typeface="Kunstler Script" pitchFamily="66" charset="0"/>
              </a:rPr>
              <a:t>Thank you!</a:t>
            </a:r>
            <a:endParaRPr lang="en-US" sz="16600" dirty="0">
              <a:solidFill>
                <a:schemeClr val="bg1"/>
              </a:solidFill>
              <a:latin typeface="Kunstler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dung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nghĩa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mức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gặp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trí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chứng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dưỡng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3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1.Định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nghĩa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vi-VN" sz="2800" dirty="0">
                <a:solidFill>
                  <a:schemeClr val="bg1"/>
                </a:solidFill>
              </a:rPr>
              <a:t>Hôn mê là tình trạng mất ý thức và mất sự thức tỉnh, không hồi phục lại </a:t>
            </a:r>
            <a:r>
              <a:rPr lang="vi-VN" sz="2800" dirty="0" smtClean="0">
                <a:solidFill>
                  <a:schemeClr val="bg1"/>
                </a:solidFill>
              </a:rPr>
              <a:t>hoàn </a:t>
            </a:r>
            <a:r>
              <a:rPr lang="vi-VN" sz="2800" dirty="0">
                <a:solidFill>
                  <a:schemeClr val="bg1"/>
                </a:solidFill>
              </a:rPr>
              <a:t>toàn khi được kích thích. 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vi-VN" sz="2800" dirty="0" smtClean="0">
                <a:solidFill>
                  <a:schemeClr val="bg1"/>
                </a:solidFill>
              </a:rPr>
              <a:t>Là </a:t>
            </a:r>
            <a:r>
              <a:rPr lang="vi-VN" sz="2800" dirty="0">
                <a:solidFill>
                  <a:schemeClr val="bg1"/>
                </a:solidFill>
              </a:rPr>
              <a:t>tình trạng suy giảm về tri giác, cảm giác, vận động và rối loạn các chức năng thực </a:t>
            </a:r>
            <a:r>
              <a:rPr lang="vi-VN" sz="2800" dirty="0" smtClean="0">
                <a:solidFill>
                  <a:schemeClr val="bg1"/>
                </a:solidFill>
              </a:rPr>
              <a:t>vật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+mn-lt"/>
              </a:rPr>
              <a:t>2.</a:t>
            </a:r>
            <a:r>
              <a:rPr lang="vi-VN" sz="4000" dirty="0" smtClean="0">
                <a:solidFill>
                  <a:schemeClr val="bg1"/>
                </a:solidFill>
                <a:latin typeface="+mn-lt"/>
              </a:rPr>
              <a:t>Nguyên </a:t>
            </a:r>
            <a:r>
              <a:rPr lang="vi-VN" sz="4000" dirty="0">
                <a:solidFill>
                  <a:schemeClr val="bg1"/>
                </a:solidFill>
                <a:latin typeface="+mn-lt"/>
              </a:rPr>
              <a:t>nhân thường </a:t>
            </a:r>
            <a:r>
              <a:rPr lang="vi-VN" sz="4000" dirty="0" smtClean="0">
                <a:solidFill>
                  <a:schemeClr val="bg1"/>
                </a:solidFill>
                <a:latin typeface="+mn-lt"/>
              </a:rPr>
              <a:t>gặp</a:t>
            </a:r>
            <a:endParaRPr lang="en-US" sz="40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343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 do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rối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loạn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hóa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sz="2800" dirty="0" smtClean="0">
                <a:solidFill>
                  <a:schemeClr val="bg1"/>
                </a:solidFill>
              </a:rPr>
              <a:t>30</a:t>
            </a:r>
            <a:r>
              <a:rPr lang="vi-VN" sz="2800" dirty="0">
                <a:solidFill>
                  <a:schemeClr val="bg1"/>
                </a:solidFill>
              </a:rPr>
              <a:t>% do tổn thương trên </a:t>
            </a:r>
            <a:r>
              <a:rPr lang="vi-VN" sz="2800" dirty="0" smtClean="0">
                <a:solidFill>
                  <a:schemeClr val="bg1"/>
                </a:solidFill>
              </a:rPr>
              <a:t>lều</a:t>
            </a:r>
            <a:endParaRPr lang="en-US" sz="28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1</a:t>
            </a:r>
            <a:r>
              <a:rPr lang="vi-VN" sz="2800" dirty="0">
                <a:solidFill>
                  <a:schemeClr val="bg1"/>
                </a:solidFill>
              </a:rPr>
              <a:t>0% do tổn thương dưới </a:t>
            </a:r>
            <a:r>
              <a:rPr lang="vi-VN" sz="2800" dirty="0" smtClean="0">
                <a:solidFill>
                  <a:schemeClr val="bg1"/>
                </a:solidFill>
              </a:rPr>
              <a:t>lều</a:t>
            </a:r>
            <a:endParaRPr lang="en-US" sz="28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vi-VN" sz="2800" dirty="0">
                <a:solidFill>
                  <a:schemeClr val="bg1"/>
                </a:solidFill>
              </a:rPr>
              <a:t>1% tình trạng bắt chước hôn mê</a:t>
            </a:r>
            <a:endParaRPr lang="en-US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304800"/>
            <a:ext cx="8845463" cy="1096962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mức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vi-VN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ân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 độ I hay hôn mê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nông</a:t>
            </a:r>
            <a:endParaRPr lang="vi-VN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mê độ II hay hôn mê vừa, hôn mê thực sự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 độ III hay hôn mê sâu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 độ IV hay hôn mê quá mức, hôn mê không hồi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phục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Đánh </a:t>
            </a:r>
            <a:r>
              <a:rPr lang="vi-VN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 mức độ hôn mê theo kết quả điểm Glasgow:</a:t>
            </a:r>
          </a:p>
          <a:p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điểm: bình thư­­­­ờng.</a:t>
            </a:r>
          </a:p>
          <a:p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9-14 điểm: rối loạn ý thức nhẹ.</a:t>
            </a:r>
          </a:p>
          <a:p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đến 8 điểm: rối loạn ý thức nặng.</a:t>
            </a:r>
          </a:p>
          <a:p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đến 5 điểm: hôn mê sâu</a:t>
            </a:r>
          </a:p>
          <a:p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điểm: hôn mê rất sâu, đe doạ không hồi phục</a:t>
            </a:r>
          </a:p>
          <a:p>
            <a:pPr marL="0" indent="0">
              <a:buNone/>
            </a:pPr>
            <a:endParaRPr lang="vi-VN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559407"/>
              </p:ext>
            </p:extLst>
          </p:nvPr>
        </p:nvGraphicFramePr>
        <p:xfrm>
          <a:off x="228599" y="304799"/>
          <a:ext cx="8686801" cy="632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416"/>
                <a:gridCol w="5212871"/>
                <a:gridCol w="1812514"/>
              </a:tblGrid>
              <a:tr h="533401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Điểm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algn="ctr"/>
                      <a:endParaRPr lang="en-US" sz="2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Mắt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Mở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mắt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tự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nhiên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Mở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mắt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khí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lệnh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Mở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mắt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gây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mở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sz="2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Lời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trả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lời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đúng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Trả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lời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hạn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chế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Trả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lời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lộn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xộn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rõ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gì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  <a:tr h="2438400">
                <a:tc>
                  <a:txBody>
                    <a:bodyPr/>
                    <a:lstStyle/>
                    <a:p>
                      <a:endParaRPr lang="en-US" sz="2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động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Đáp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ứng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lệnh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Đáp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ứng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chỉ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gây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chi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cử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động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tự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chủ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cứng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mất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vỏ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Duỗi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cứng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mất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en-US" sz="2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Nằm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yên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đáp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ứng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2442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82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4.Các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gặp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4419600" cy="5181600"/>
          </a:xfrm>
        </p:spPr>
        <p:txBody>
          <a:bodyPr>
            <a:normAutofit/>
          </a:bodyPr>
          <a:lstStyle/>
          <a:p>
            <a:r>
              <a:rPr lang="pt-B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mê do </a:t>
            </a:r>
            <a:r>
              <a:rPr lang="pt-B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tiểu đường</a:t>
            </a:r>
          </a:p>
          <a:p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mê do tăng urê huyết 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</a:t>
            </a:r>
            <a:r>
              <a:rPr lang="vi-VN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 do cường 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</a:t>
            </a:r>
            <a:r>
              <a:rPr lang="vi-VN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 do thiểu năng </a:t>
            </a:r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giáp</a:t>
            </a:r>
            <a:endParaRPr lang="vi-VN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Suy </a:t>
            </a:r>
            <a:r>
              <a:rPr lang="vi-VN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tuyến thượng thận cấp, cơn Addison. </a:t>
            </a:r>
          </a:p>
          <a:p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yên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6569" y="1524000"/>
            <a:ext cx="396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ngoại</a:t>
            </a:r>
            <a:r>
              <a:rPr lang="en-US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en-US" sz="2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mê sau chấn thương sọ </a:t>
            </a:r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não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mê do chảy máu </a:t>
            </a:r>
            <a:r>
              <a:rPr lang="pt-B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não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mê do viêm não </a:t>
            </a:r>
            <a:r>
              <a:rPr lang="pt-B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virus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 mê do ngộ độc thuốc ngủ</a:t>
            </a: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9" y="1539854"/>
            <a:ext cx="271239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8169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62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5.Nguyên </a:t>
            </a:r>
            <a:r>
              <a:rPr lang="en-US" dirty="0" err="1">
                <a:solidFill>
                  <a:schemeClr val="bg1"/>
                </a:solidFill>
              </a:rPr>
              <a:t>tắc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xử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trí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vi-VN" sz="2800" dirty="0" smtClean="0">
                <a:solidFill>
                  <a:schemeClr val="bg1"/>
                </a:solidFill>
              </a:rPr>
              <a:t>Kiểm </a:t>
            </a:r>
            <a:r>
              <a:rPr lang="vi-VN" sz="2800" dirty="0">
                <a:solidFill>
                  <a:schemeClr val="bg1"/>
                </a:solidFill>
              </a:rPr>
              <a:t>soát tốt chức năng </a:t>
            </a:r>
            <a:r>
              <a:rPr lang="vi-VN" sz="2800" dirty="0" smtClean="0">
                <a:solidFill>
                  <a:schemeClr val="bg1"/>
                </a:solidFill>
              </a:rPr>
              <a:t>hô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vi-VN" sz="2800" dirty="0" smtClean="0">
                <a:solidFill>
                  <a:schemeClr val="bg1"/>
                </a:solidFill>
              </a:rPr>
              <a:t>hấp</a:t>
            </a:r>
            <a:r>
              <a:rPr lang="vi-VN" sz="2800" dirty="0">
                <a:solidFill>
                  <a:schemeClr val="bg1"/>
                </a:solidFill>
              </a:rPr>
              <a:t>; tuần hoàn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2800" dirty="0" smtClean="0">
                <a:solidFill>
                  <a:schemeClr val="bg1"/>
                </a:solidFill>
              </a:rPr>
              <a:t>Điều </a:t>
            </a:r>
            <a:r>
              <a:rPr lang="vi-VN" sz="2800" dirty="0">
                <a:solidFill>
                  <a:schemeClr val="bg1"/>
                </a:solidFill>
              </a:rPr>
              <a:t>trị các bệnh lý nội khoa đi kèm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2800" dirty="0" smtClean="0">
                <a:solidFill>
                  <a:schemeClr val="bg1"/>
                </a:solidFill>
              </a:rPr>
              <a:t>Cân </a:t>
            </a:r>
            <a:r>
              <a:rPr lang="vi-VN" sz="2800" dirty="0">
                <a:solidFill>
                  <a:schemeClr val="bg1"/>
                </a:solidFill>
              </a:rPr>
              <a:t>bằng nước, điện giải, toan kiềm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2800" dirty="0" smtClean="0">
                <a:solidFill>
                  <a:schemeClr val="bg1"/>
                </a:solidFill>
              </a:rPr>
              <a:t>Đảm </a:t>
            </a:r>
            <a:r>
              <a:rPr lang="vi-VN" sz="2800" dirty="0">
                <a:solidFill>
                  <a:schemeClr val="bg1"/>
                </a:solidFill>
              </a:rPr>
              <a:t>bảo năng lượng, dinh dưỡng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2800" dirty="0" smtClean="0">
                <a:solidFill>
                  <a:schemeClr val="bg1"/>
                </a:solidFill>
              </a:rPr>
              <a:t>Chống </a:t>
            </a:r>
            <a:r>
              <a:rPr lang="vi-VN" sz="2800" dirty="0">
                <a:solidFill>
                  <a:schemeClr val="bg1"/>
                </a:solidFill>
              </a:rPr>
              <a:t>phù não, tăng ALNS, co giật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soát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nhiễm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trùng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2800" dirty="0" smtClean="0">
                <a:solidFill>
                  <a:schemeClr val="bg1"/>
                </a:solidFill>
              </a:rPr>
              <a:t>Lọc </a:t>
            </a:r>
            <a:r>
              <a:rPr lang="vi-VN" sz="2800" dirty="0">
                <a:solidFill>
                  <a:schemeClr val="bg1"/>
                </a:solidFill>
              </a:rPr>
              <a:t>máu và giải độc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2800" dirty="0" smtClean="0">
                <a:solidFill>
                  <a:schemeClr val="bg1"/>
                </a:solidFill>
              </a:rPr>
              <a:t>Chỉ </a:t>
            </a:r>
            <a:r>
              <a:rPr lang="vi-VN" sz="2800" dirty="0">
                <a:solidFill>
                  <a:schemeClr val="bg1"/>
                </a:solidFill>
              </a:rPr>
              <a:t>định phẫu thuật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2800" dirty="0" smtClean="0">
                <a:solidFill>
                  <a:schemeClr val="bg1"/>
                </a:solidFill>
              </a:rPr>
              <a:t>Các </a:t>
            </a:r>
            <a:r>
              <a:rPr lang="vi-VN" sz="2800" dirty="0">
                <a:solidFill>
                  <a:schemeClr val="bg1"/>
                </a:solidFill>
              </a:rPr>
              <a:t>biện pháp điều trị khác: chống loét, chăm sóc mắt, giữ thân </a:t>
            </a:r>
            <a:r>
              <a:rPr lang="vi-VN" sz="2800" dirty="0" smtClean="0">
                <a:solidFill>
                  <a:schemeClr val="bg1"/>
                </a:solidFill>
              </a:rPr>
              <a:t>nhiệt </a:t>
            </a:r>
            <a:r>
              <a:rPr lang="vi-VN" sz="2800" dirty="0">
                <a:solidFill>
                  <a:schemeClr val="bg1"/>
                </a:solidFill>
              </a:rPr>
              <a:t>ổn định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6.Biến c</a:t>
            </a:r>
            <a:r>
              <a:rPr lang="vi-V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ứng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Hôn </a:t>
            </a:r>
            <a:r>
              <a:rPr lang="vi-VN" dirty="0">
                <a:solidFill>
                  <a:schemeClr val="bg1"/>
                </a:solidFill>
              </a:rPr>
              <a:t>mê sâu dẫn đến tụt não, rối loạn các chức năng </a:t>
            </a:r>
            <a:r>
              <a:rPr lang="vi-VN" dirty="0" smtClean="0">
                <a:solidFill>
                  <a:schemeClr val="bg1"/>
                </a:solidFill>
              </a:rPr>
              <a:t>sống</a:t>
            </a:r>
            <a:endParaRPr lang="vi-VN" dirty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Hô </a:t>
            </a:r>
            <a:r>
              <a:rPr lang="vi-VN" dirty="0">
                <a:solidFill>
                  <a:schemeClr val="bg1"/>
                </a:solidFill>
              </a:rPr>
              <a:t>hấp: Sặc vào phổi, rối loạn nhịp thở, ngừng thở.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Tuần </a:t>
            </a:r>
            <a:r>
              <a:rPr lang="vi-VN" dirty="0">
                <a:solidFill>
                  <a:schemeClr val="bg1"/>
                </a:solidFill>
              </a:rPr>
              <a:t>hoàn: Rối loạn nhịp tim, thay đổi huyết áp, rối loạn thân nhiệt.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Loét </a:t>
            </a:r>
            <a:r>
              <a:rPr lang="vi-VN" dirty="0">
                <a:solidFill>
                  <a:schemeClr val="bg1"/>
                </a:solidFill>
              </a:rPr>
              <a:t>mục vùng tỳ đè.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Viêm </a:t>
            </a:r>
            <a:r>
              <a:rPr lang="vi-VN" dirty="0">
                <a:solidFill>
                  <a:schemeClr val="bg1"/>
                </a:solidFill>
              </a:rPr>
              <a:t>loét giác mạc mắt.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Bội </a:t>
            </a:r>
            <a:r>
              <a:rPr lang="vi-VN" dirty="0">
                <a:solidFill>
                  <a:schemeClr val="bg1"/>
                </a:solidFill>
              </a:rPr>
              <a:t>nhiễm, tắc mạch, teo cơ, cứng khớp...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178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522&quot;&gt;&lt;object type=&quot;3&quot; unique_id=&quot;11523&quot;&gt;&lt;property id=&quot;20148&quot; value=&quot;5&quot;/&gt;&lt;property id=&quot;20300&quot; value=&quot;Slide 1 - &amp;quot;ĐẠI HỌC DUY TÂN KHOA ĐIỀU DƯỠNG  ĐỀ TÀI: CHĂM SÓC BỆNH NHÂN HÔN MÊ &amp;quot;&quot;/&gt;&lt;property id=&quot;20307&quot; value=&quot;256&quot;/&gt;&lt;/object&gt;&lt;object type=&quot;3&quot; unique_id=&quot;11524&quot;&gt;&lt;property id=&quot;20148&quot; value=&quot;5&quot;/&gt;&lt;property id=&quot;20300&quot; value=&quot;Slide 2 - &amp;quot;Nội dung&amp;quot;&quot;/&gt;&lt;property id=&quot;20307&quot; value=&quot;257&quot;/&gt;&lt;/object&gt;&lt;object type=&quot;3&quot; unique_id=&quot;11525&quot;&gt;&lt;property id=&quot;20148&quot; value=&quot;5&quot;/&gt;&lt;property id=&quot;20300&quot; value=&quot;Slide 3 - &amp;quot;1.Định nghĩa&amp;quot;&quot;/&gt;&lt;property id=&quot;20307&quot; value=&quot;258&quot;/&gt;&lt;/object&gt;&lt;object type=&quot;3&quot; unique_id=&quot;11526&quot;&gt;&lt;property id=&quot;20148&quot; value=&quot;5&quot;/&gt;&lt;property id=&quot;20300&quot; value=&quot;Slide 4 - &amp;quot;2.Nguyên nhân thường gặp&amp;quot;&quot;/&gt;&lt;property id=&quot;20307&quot; value=&quot;271&quot;/&gt;&lt;/object&gt;&lt;object type=&quot;3&quot; unique_id=&quot;11527&quot;&gt;&lt;property id=&quot;20148&quot; value=&quot;5&quot;/&gt;&lt;property id=&quot;20300&quot; value=&quot;Slide 5 - &amp;quot;3. Đánh giá mức độ hôn mê &amp;quot;&quot;/&gt;&lt;property id=&quot;20307&quot; value=&quot;260&quot;/&gt;&lt;/object&gt;&lt;object type=&quot;3&quot; unique_id=&quot;11528&quot;&gt;&lt;property id=&quot;20148&quot; value=&quot;5&quot;/&gt;&lt;property id=&quot;20300&quot; value=&quot;Slide 6&quot;/&gt;&lt;property id=&quot;20307&quot; value=&quot;274&quot;/&gt;&lt;/object&gt;&lt;object type=&quot;3&quot; unique_id=&quot;11529&quot;&gt;&lt;property id=&quot;20148&quot; value=&quot;5&quot;/&gt;&lt;property id=&quot;20300&quot; value=&quot;Slide 7 - &amp;quot;4.Các hôn mê hay gặp &amp;quot;&quot;/&gt;&lt;property id=&quot;20307&quot; value=&quot;270&quot;/&gt;&lt;/object&gt;&lt;object type=&quot;3&quot; unique_id=&quot;11530&quot;&gt;&lt;property id=&quot;20148&quot; value=&quot;5&quot;/&gt;&lt;property id=&quot;20300&quot; value=&quot;Slide 8 - &amp;quot;5.Nguyên tắc xử trí&amp;quot;&quot;/&gt;&lt;property id=&quot;20307&quot; value=&quot;272&quot;/&gt;&lt;/object&gt;&lt;object type=&quot;3&quot; unique_id=&quot;11531&quot;&gt;&lt;property id=&quot;20148&quot; value=&quot;5&quot;/&gt;&lt;property id=&quot;20300&quot; value=&quot;Slide 9 - &amp;quot;6.Biến chứng&amp;quot;&quot;/&gt;&lt;property id=&quot;20307&quot; value=&quot;275&quot;/&gt;&lt;/object&gt;&lt;object type=&quot;3&quot; unique_id=&quot;11532&quot;&gt;&lt;property id=&quot;20148&quot; value=&quot;5&quot;/&gt;&lt;property id=&quot;20300&quot; value=&quot;Slide 10 - &amp;quot;7.Kế hoạch chăm sóc điều dưỡng&amp;quot;&quot;/&gt;&lt;property id=&quot;20307&quot; value=&quot;266&quot;/&gt;&lt;/object&gt;&lt;object type=&quot;3&quot; unique_id=&quot;11533&quot;&gt;&lt;property id=&quot;20148&quot; value=&quot;5&quot;/&gt;&lt;property id=&quot;20300&quot; value=&quot;Slide 11&quot;/&gt;&lt;property id=&quot;20307&quot; value=&quot;267&quot;/&gt;&lt;/object&gt;&lt;object type=&quot;3&quot; unique_id=&quot;11534&quot;&gt;&lt;property id=&quot;20148&quot; value=&quot;5&quot;/&gt;&lt;property id=&quot;20300&quot; value=&quot;Slide 12&quot;/&gt;&lt;property id=&quot;20307&quot; value=&quot;268&quot;/&gt;&lt;/object&gt;&lt;object type=&quot;3&quot; unique_id=&quot;11535&quot;&gt;&lt;property id=&quot;20148&quot; value=&quot;5&quot;/&gt;&lt;property id=&quot;20300&quot; value=&quot;Slide 13&quot;/&gt;&lt;property id=&quot;20307&quot; value=&quot;269&quot;/&gt;&lt;/object&gt;&lt;object type=&quot;3&quot; unique_id=&quot;11536&quot;&gt;&lt;property id=&quot;20148&quot; value=&quot;5&quot;/&gt;&lt;property id=&quot;20300&quot; value=&quot;Slide 14 - &amp;quot;Tài liệu tham khảo&amp;quot;&quot;/&gt;&lt;property id=&quot;20307&quot; value=&quot;273&quot;/&gt;&lt;/object&gt;&lt;object type=&quot;3&quot; unique_id=&quot;11537&quot;&gt;&lt;property id=&quot;20148&quot; value=&quot;5&quot;/&gt;&lt;property id=&quot;20300&quot; value=&quot;Slide 15&quot;/&gt;&lt;property id=&quot;20307&quot; value=&quot;276&quot;/&gt;&lt;/object&gt;&lt;/object&gt;&lt;object type=&quot;8&quot; unique_id=&quot;11554&quot;&gt;&lt;/object&gt;&lt;/object&gt;&lt;/database&gt;"/>
  <p:tag name="MMPROD_NEXTUNIQUEID" val="10024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1104</Words>
  <Application>Microsoft Office PowerPoint</Application>
  <PresentationFormat>On-screen Show (4:3)</PresentationFormat>
  <Paragraphs>165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ĐẠI HỌC DUY TÂN KHOA ĐIỀU DƯỠNG  ĐỀ TÀI: CHĂM SÓC BỆNH NHÂN HÔN MÊ </vt:lpstr>
      <vt:lpstr>Nội dung</vt:lpstr>
      <vt:lpstr>1.Định nghĩa</vt:lpstr>
      <vt:lpstr>2.Nguyên nhân thường gặp</vt:lpstr>
      <vt:lpstr>3. Đánh giá mức độ hôn mê </vt:lpstr>
      <vt:lpstr>PowerPoint Presentation</vt:lpstr>
      <vt:lpstr>4.Các hôn mê hay gặp </vt:lpstr>
      <vt:lpstr>5.Nguyên tắc xử trí</vt:lpstr>
      <vt:lpstr>6.Biến chứng</vt:lpstr>
      <vt:lpstr>7.Kế hoạch chăm sóc điều dưỡng</vt:lpstr>
      <vt:lpstr>PowerPoint Presentation</vt:lpstr>
      <vt:lpstr>PowerPoint Presentation</vt:lpstr>
      <vt:lpstr>PowerPoint Presentation</vt:lpstr>
      <vt:lpstr>Tài liệu tham khảo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Mieu</dc:creator>
  <cp:lastModifiedBy>windows</cp:lastModifiedBy>
  <cp:revision>41</cp:revision>
  <dcterms:created xsi:type="dcterms:W3CDTF">2017-05-31T08:03:32Z</dcterms:created>
  <dcterms:modified xsi:type="dcterms:W3CDTF">2017-06-10T07:18:10Z</dcterms:modified>
</cp:coreProperties>
</file>