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1" r:id="rId6"/>
    <p:sldId id="260" r:id="rId7"/>
    <p:sldId id="262" r:id="rId8"/>
    <p:sldId id="263" r:id="rId9"/>
    <p:sldId id="264" r:id="rId10"/>
    <p:sldId id="266" r:id="rId11"/>
    <p:sldId id="267" r:id="rId12"/>
    <p:sldId id="268" r:id="rId13"/>
    <p:sldId id="269" r:id="rId14"/>
    <p:sldId id="265" r:id="rId15"/>
    <p:sldId id="270"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88" autoAdjust="0"/>
    <p:restoredTop sz="94600" autoAdjust="0"/>
  </p:normalViewPr>
  <p:slideViewPr>
    <p:cSldViewPr>
      <p:cViewPr>
        <p:scale>
          <a:sx n="66" d="100"/>
          <a:sy n="66" d="100"/>
        </p:scale>
        <p:origin x="-33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D14850-4AE2-4BF0-B4CE-8075D927A0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98D39D9-E4DE-4FF2-8308-229DB83C2BCC}">
      <dgm:prSet phldrT="[Text]" custT="1"/>
      <dgm:spPr>
        <a:solidFill>
          <a:schemeClr val="accent4">
            <a:lumMod val="60000"/>
            <a:lumOff val="40000"/>
          </a:schemeClr>
        </a:solidFill>
      </dgm:spPr>
      <dgm:t>
        <a:bodyPr/>
        <a:lstStyle/>
        <a:p>
          <a:r>
            <a:rPr lang="vi-VN" sz="2800" b="0" i="0" dirty="0" smtClean="0">
              <a:latin typeface="+mj-lt"/>
            </a:rPr>
            <a:t>Loại trừ chất độc ra khỏi cơ thể</a:t>
          </a:r>
          <a:endParaRPr lang="en-US" sz="2800" dirty="0"/>
        </a:p>
      </dgm:t>
    </dgm:pt>
    <dgm:pt modelId="{C03561A9-FB43-4944-978A-F152B203939F}" type="parTrans" cxnId="{89A1B87A-61D2-41D8-AF4B-EA061DF3966A}">
      <dgm:prSet/>
      <dgm:spPr/>
      <dgm:t>
        <a:bodyPr/>
        <a:lstStyle/>
        <a:p>
          <a:endParaRPr lang="en-US"/>
        </a:p>
      </dgm:t>
    </dgm:pt>
    <dgm:pt modelId="{805E9116-1087-444C-A0F5-BAA61902C845}" type="sibTrans" cxnId="{89A1B87A-61D2-41D8-AF4B-EA061DF3966A}">
      <dgm:prSet/>
      <dgm:spPr/>
      <dgm:t>
        <a:bodyPr/>
        <a:lstStyle/>
        <a:p>
          <a:endParaRPr lang="en-US"/>
        </a:p>
      </dgm:t>
    </dgm:pt>
    <dgm:pt modelId="{C267C586-A530-4EAD-BACD-08461C4A3893}">
      <dgm:prSet phldrT="[Text]" custT="1"/>
      <dgm:spPr/>
      <dgm:t>
        <a:bodyPr/>
        <a:lstStyle/>
        <a:p>
          <a:r>
            <a:rPr lang="vi-VN" sz="2800" b="0" i="0" dirty="0" smtClean="0">
              <a:latin typeface="+mj-lt"/>
            </a:rPr>
            <a:t>Trung hoà hoặc phá huỷ các chất độc bằng các chất đối kháng</a:t>
          </a:r>
          <a:endParaRPr lang="en-US" sz="2800" dirty="0"/>
        </a:p>
      </dgm:t>
    </dgm:pt>
    <dgm:pt modelId="{6BB8DE31-DD00-48F3-92E5-F9AF07BBB9A0}" type="parTrans" cxnId="{3BBF80F5-9F79-4066-99B2-0EFD60151633}">
      <dgm:prSet/>
      <dgm:spPr/>
      <dgm:t>
        <a:bodyPr/>
        <a:lstStyle/>
        <a:p>
          <a:endParaRPr lang="en-US"/>
        </a:p>
      </dgm:t>
    </dgm:pt>
    <dgm:pt modelId="{4DD58800-9D4B-4E45-BA54-8503AB24F6E4}" type="sibTrans" cxnId="{3BBF80F5-9F79-4066-99B2-0EFD60151633}">
      <dgm:prSet/>
      <dgm:spPr/>
      <dgm:t>
        <a:bodyPr/>
        <a:lstStyle/>
        <a:p>
          <a:endParaRPr lang="en-US"/>
        </a:p>
      </dgm:t>
    </dgm:pt>
    <dgm:pt modelId="{07AF987C-A4CB-4474-9B76-B5EAD934EB31}">
      <dgm:prSet phldrT="[Text]" custT="1"/>
      <dgm:spPr>
        <a:solidFill>
          <a:schemeClr val="accent4">
            <a:lumMod val="60000"/>
            <a:lumOff val="40000"/>
          </a:schemeClr>
        </a:solidFill>
      </dgm:spPr>
      <dgm:t>
        <a:bodyPr/>
        <a:lstStyle/>
        <a:p>
          <a:r>
            <a:rPr lang="vi-VN" sz="2800" b="0" i="0" dirty="0" smtClean="0">
              <a:latin typeface="+mj-lt"/>
            </a:rPr>
            <a:t>Duy trì các chức năng sống của cơ thể</a:t>
          </a:r>
          <a:endParaRPr lang="en-US" sz="2800" dirty="0"/>
        </a:p>
      </dgm:t>
    </dgm:pt>
    <dgm:pt modelId="{7B04658D-1804-4295-AB0E-0C72669726D3}" type="parTrans" cxnId="{B5BB533F-411F-4171-85F3-B57B23A1D775}">
      <dgm:prSet/>
      <dgm:spPr/>
      <dgm:t>
        <a:bodyPr/>
        <a:lstStyle/>
        <a:p>
          <a:endParaRPr lang="en-US"/>
        </a:p>
      </dgm:t>
    </dgm:pt>
    <dgm:pt modelId="{473FE5BB-6A0B-481E-93F8-28AF8CCE8999}" type="sibTrans" cxnId="{B5BB533F-411F-4171-85F3-B57B23A1D775}">
      <dgm:prSet/>
      <dgm:spPr/>
      <dgm:t>
        <a:bodyPr/>
        <a:lstStyle/>
        <a:p>
          <a:endParaRPr lang="en-US"/>
        </a:p>
      </dgm:t>
    </dgm:pt>
    <dgm:pt modelId="{A92CB75A-0274-4FF2-9BDA-4B576411F66C}">
      <dgm:prSet phldrT="[Text]" custT="1"/>
      <dgm:spPr/>
      <dgm:t>
        <a:bodyPr/>
        <a:lstStyle/>
        <a:p>
          <a:r>
            <a:rPr lang="vi-VN" sz="2800" b="0" i="0" dirty="0" smtClean="0">
              <a:latin typeface="+mj-lt"/>
            </a:rPr>
            <a:t>Điều tra về nguyên nhân gây ngộ độc</a:t>
          </a:r>
          <a:endParaRPr lang="en-US" sz="2800" dirty="0"/>
        </a:p>
      </dgm:t>
    </dgm:pt>
    <dgm:pt modelId="{AB69CE58-3419-4482-BEF2-2CFC93B6971A}" type="parTrans" cxnId="{8C08F03B-2878-4B8F-AAD6-B1538AF849A8}">
      <dgm:prSet/>
      <dgm:spPr/>
      <dgm:t>
        <a:bodyPr/>
        <a:lstStyle/>
        <a:p>
          <a:endParaRPr lang="en-US"/>
        </a:p>
      </dgm:t>
    </dgm:pt>
    <dgm:pt modelId="{CEA519EF-8900-4753-A1E1-9A899635C3E4}" type="sibTrans" cxnId="{8C08F03B-2878-4B8F-AAD6-B1538AF849A8}">
      <dgm:prSet/>
      <dgm:spPr/>
      <dgm:t>
        <a:bodyPr/>
        <a:lstStyle/>
        <a:p>
          <a:endParaRPr lang="en-US"/>
        </a:p>
      </dgm:t>
    </dgm:pt>
    <dgm:pt modelId="{06127558-2FC8-45E7-871E-D97263EF14A6}" type="pres">
      <dgm:prSet presAssocID="{5CD14850-4AE2-4BF0-B4CE-8075D927A034}" presName="linear" presStyleCnt="0">
        <dgm:presLayoutVars>
          <dgm:animLvl val="lvl"/>
          <dgm:resizeHandles val="exact"/>
        </dgm:presLayoutVars>
      </dgm:prSet>
      <dgm:spPr/>
      <dgm:t>
        <a:bodyPr/>
        <a:lstStyle/>
        <a:p>
          <a:endParaRPr lang="en-US"/>
        </a:p>
      </dgm:t>
    </dgm:pt>
    <dgm:pt modelId="{B312F40C-7D49-4FE7-ADD7-32A93310F75C}" type="pres">
      <dgm:prSet presAssocID="{D98D39D9-E4DE-4FF2-8308-229DB83C2BCC}" presName="parentText" presStyleLbl="node1" presStyleIdx="0" presStyleCnt="2" custScaleX="109921" custScaleY="178524" custLinFactX="4019" custLinFactNeighborX="100000" custLinFactNeighborY="-5378">
        <dgm:presLayoutVars>
          <dgm:chMax val="0"/>
          <dgm:bulletEnabled val="1"/>
        </dgm:presLayoutVars>
      </dgm:prSet>
      <dgm:spPr/>
      <dgm:t>
        <a:bodyPr/>
        <a:lstStyle/>
        <a:p>
          <a:endParaRPr lang="en-US"/>
        </a:p>
      </dgm:t>
    </dgm:pt>
    <dgm:pt modelId="{02F1744A-5288-4134-93C0-FAEDCD91CD98}" type="pres">
      <dgm:prSet presAssocID="{D98D39D9-E4DE-4FF2-8308-229DB83C2BCC}" presName="childText" presStyleLbl="revTx" presStyleIdx="0" presStyleCnt="2" custScaleX="109921" custScaleY="178524" custLinFactX="4019" custLinFactNeighborX="100000" custLinFactNeighborY="-5378">
        <dgm:presLayoutVars>
          <dgm:bulletEnabled val="1"/>
        </dgm:presLayoutVars>
      </dgm:prSet>
      <dgm:spPr/>
      <dgm:t>
        <a:bodyPr/>
        <a:lstStyle/>
        <a:p>
          <a:endParaRPr lang="en-US"/>
        </a:p>
      </dgm:t>
    </dgm:pt>
    <dgm:pt modelId="{1EDDB349-95B9-48F7-850B-785AD09303D8}" type="pres">
      <dgm:prSet presAssocID="{07AF987C-A4CB-4474-9B76-B5EAD934EB31}" presName="parentText" presStyleLbl="node1" presStyleIdx="1" presStyleCnt="2" custScaleX="109921" custScaleY="178524" custLinFactNeighborX="-1374" custLinFactNeighborY="-48521">
        <dgm:presLayoutVars>
          <dgm:chMax val="0"/>
          <dgm:bulletEnabled val="1"/>
        </dgm:presLayoutVars>
      </dgm:prSet>
      <dgm:spPr/>
      <dgm:t>
        <a:bodyPr/>
        <a:lstStyle/>
        <a:p>
          <a:endParaRPr lang="en-US"/>
        </a:p>
      </dgm:t>
    </dgm:pt>
    <dgm:pt modelId="{442FBCF0-0C3B-48F7-B6C1-AFDA16FDFC3C}" type="pres">
      <dgm:prSet presAssocID="{07AF987C-A4CB-4474-9B76-B5EAD934EB31}" presName="childText" presStyleLbl="revTx" presStyleIdx="1" presStyleCnt="2" custScaleX="109921" custScaleY="178524" custLinFactX="4019" custLinFactNeighborX="100000" custLinFactNeighborY="-5378">
        <dgm:presLayoutVars>
          <dgm:bulletEnabled val="1"/>
        </dgm:presLayoutVars>
      </dgm:prSet>
      <dgm:spPr/>
      <dgm:t>
        <a:bodyPr/>
        <a:lstStyle/>
        <a:p>
          <a:endParaRPr lang="en-US"/>
        </a:p>
      </dgm:t>
    </dgm:pt>
  </dgm:ptLst>
  <dgm:cxnLst>
    <dgm:cxn modelId="{B3212B83-1E86-4D57-AC99-100648B93136}" type="presOf" srcId="{D98D39D9-E4DE-4FF2-8308-229DB83C2BCC}" destId="{B312F40C-7D49-4FE7-ADD7-32A93310F75C}" srcOrd="0" destOrd="0" presId="urn:microsoft.com/office/officeart/2005/8/layout/vList2"/>
    <dgm:cxn modelId="{8C08F03B-2878-4B8F-AAD6-B1538AF849A8}" srcId="{07AF987C-A4CB-4474-9B76-B5EAD934EB31}" destId="{A92CB75A-0274-4FF2-9BDA-4B576411F66C}" srcOrd="0" destOrd="0" parTransId="{AB69CE58-3419-4482-BEF2-2CFC93B6971A}" sibTransId="{CEA519EF-8900-4753-A1E1-9A899635C3E4}"/>
    <dgm:cxn modelId="{5FFE1973-F167-46EB-BC29-EE532610C1D5}" type="presOf" srcId="{C267C586-A530-4EAD-BACD-08461C4A3893}" destId="{02F1744A-5288-4134-93C0-FAEDCD91CD98}" srcOrd="0" destOrd="0" presId="urn:microsoft.com/office/officeart/2005/8/layout/vList2"/>
    <dgm:cxn modelId="{DD0F6B6C-C807-4AEA-957A-4FFD56DFE227}" type="presOf" srcId="{5CD14850-4AE2-4BF0-B4CE-8075D927A034}" destId="{06127558-2FC8-45E7-871E-D97263EF14A6}" srcOrd="0" destOrd="0" presId="urn:microsoft.com/office/officeart/2005/8/layout/vList2"/>
    <dgm:cxn modelId="{4C0A6641-C1DE-49B4-85EC-7E34AA760B1F}" type="presOf" srcId="{07AF987C-A4CB-4474-9B76-B5EAD934EB31}" destId="{1EDDB349-95B9-48F7-850B-785AD09303D8}" srcOrd="0" destOrd="0" presId="urn:microsoft.com/office/officeart/2005/8/layout/vList2"/>
    <dgm:cxn modelId="{3BBF80F5-9F79-4066-99B2-0EFD60151633}" srcId="{D98D39D9-E4DE-4FF2-8308-229DB83C2BCC}" destId="{C267C586-A530-4EAD-BACD-08461C4A3893}" srcOrd="0" destOrd="0" parTransId="{6BB8DE31-DD00-48F3-92E5-F9AF07BBB9A0}" sibTransId="{4DD58800-9D4B-4E45-BA54-8503AB24F6E4}"/>
    <dgm:cxn modelId="{89A1B87A-61D2-41D8-AF4B-EA061DF3966A}" srcId="{5CD14850-4AE2-4BF0-B4CE-8075D927A034}" destId="{D98D39D9-E4DE-4FF2-8308-229DB83C2BCC}" srcOrd="0" destOrd="0" parTransId="{C03561A9-FB43-4944-978A-F152B203939F}" sibTransId="{805E9116-1087-444C-A0F5-BAA61902C845}"/>
    <dgm:cxn modelId="{B5BB533F-411F-4171-85F3-B57B23A1D775}" srcId="{5CD14850-4AE2-4BF0-B4CE-8075D927A034}" destId="{07AF987C-A4CB-4474-9B76-B5EAD934EB31}" srcOrd="1" destOrd="0" parTransId="{7B04658D-1804-4295-AB0E-0C72669726D3}" sibTransId="{473FE5BB-6A0B-481E-93F8-28AF8CCE8999}"/>
    <dgm:cxn modelId="{F111683A-C4D1-4E48-8D09-0DF3A79BB768}" type="presOf" srcId="{A92CB75A-0274-4FF2-9BDA-4B576411F66C}" destId="{442FBCF0-0C3B-48F7-B6C1-AFDA16FDFC3C}" srcOrd="0" destOrd="0" presId="urn:microsoft.com/office/officeart/2005/8/layout/vList2"/>
    <dgm:cxn modelId="{C07EEAE6-467C-47F5-972C-2B89D7445AA8}" type="presParOf" srcId="{06127558-2FC8-45E7-871E-D97263EF14A6}" destId="{B312F40C-7D49-4FE7-ADD7-32A93310F75C}" srcOrd="0" destOrd="0" presId="urn:microsoft.com/office/officeart/2005/8/layout/vList2"/>
    <dgm:cxn modelId="{7F90E254-E373-4F8A-BA82-C00569A2BB6B}" type="presParOf" srcId="{06127558-2FC8-45E7-871E-D97263EF14A6}" destId="{02F1744A-5288-4134-93C0-FAEDCD91CD98}" srcOrd="1" destOrd="0" presId="urn:microsoft.com/office/officeart/2005/8/layout/vList2"/>
    <dgm:cxn modelId="{52B6E8E5-CEE5-46AA-B177-B0565589B866}" type="presParOf" srcId="{06127558-2FC8-45E7-871E-D97263EF14A6}" destId="{1EDDB349-95B9-48F7-850B-785AD09303D8}" srcOrd="2" destOrd="0" presId="urn:microsoft.com/office/officeart/2005/8/layout/vList2"/>
    <dgm:cxn modelId="{4EE08C26-3F52-4B71-B8D5-CD158FC955A7}" type="presParOf" srcId="{06127558-2FC8-45E7-871E-D97263EF14A6}" destId="{442FBCF0-0C3B-48F7-B6C1-AFDA16FDFC3C}"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2F40C-7D49-4FE7-ADD7-32A93310F75C}">
      <dsp:nvSpPr>
        <dsp:cNvPr id="0" name=""/>
        <dsp:cNvSpPr/>
      </dsp:nvSpPr>
      <dsp:spPr>
        <a:xfrm>
          <a:off x="0" y="513755"/>
          <a:ext cx="7010400" cy="669977"/>
        </a:xfrm>
        <a:prstGeom prst="round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vi-VN" sz="2800" b="0" i="0" kern="1200" dirty="0" smtClean="0">
              <a:latin typeface="+mj-lt"/>
            </a:rPr>
            <a:t>Loại trừ chất độc ra khỏi cơ thể</a:t>
          </a:r>
          <a:endParaRPr lang="en-US" sz="2800" kern="1200" dirty="0"/>
        </a:p>
      </dsp:txBody>
      <dsp:txXfrm>
        <a:off x="32706" y="546461"/>
        <a:ext cx="6944988" cy="604565"/>
      </dsp:txXfrm>
    </dsp:sp>
    <dsp:sp modelId="{02F1744A-5288-4134-93C0-FAEDCD91CD98}">
      <dsp:nvSpPr>
        <dsp:cNvPr id="0" name=""/>
        <dsp:cNvSpPr/>
      </dsp:nvSpPr>
      <dsp:spPr>
        <a:xfrm>
          <a:off x="0" y="1209103"/>
          <a:ext cx="7010400" cy="1512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49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vi-VN" sz="2800" b="0" i="0" kern="1200" dirty="0" smtClean="0">
              <a:latin typeface="+mj-lt"/>
            </a:rPr>
            <a:t>Trung hoà hoặc phá huỷ các chất độc bằng các chất đối kháng</a:t>
          </a:r>
          <a:endParaRPr lang="en-US" sz="2800" kern="1200" dirty="0"/>
        </a:p>
      </dsp:txBody>
      <dsp:txXfrm>
        <a:off x="0" y="1209103"/>
        <a:ext cx="7010400" cy="1512175"/>
      </dsp:txXfrm>
    </dsp:sp>
    <dsp:sp modelId="{1EDDB349-95B9-48F7-850B-785AD09303D8}">
      <dsp:nvSpPr>
        <dsp:cNvPr id="0" name=""/>
        <dsp:cNvSpPr/>
      </dsp:nvSpPr>
      <dsp:spPr>
        <a:xfrm>
          <a:off x="0" y="2515916"/>
          <a:ext cx="7010400" cy="669977"/>
        </a:xfrm>
        <a:prstGeom prst="round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vi-VN" sz="2800" b="0" i="0" kern="1200" dirty="0" smtClean="0">
              <a:latin typeface="+mj-lt"/>
            </a:rPr>
            <a:t>Duy trì các chức năng sống của cơ thể</a:t>
          </a:r>
          <a:endParaRPr lang="en-US" sz="2800" kern="1200" dirty="0"/>
        </a:p>
      </dsp:txBody>
      <dsp:txXfrm>
        <a:off x="32706" y="2548622"/>
        <a:ext cx="6944988" cy="604565"/>
      </dsp:txXfrm>
    </dsp:sp>
    <dsp:sp modelId="{442FBCF0-0C3B-48F7-B6C1-AFDA16FDFC3C}">
      <dsp:nvSpPr>
        <dsp:cNvPr id="0" name=""/>
        <dsp:cNvSpPr/>
      </dsp:nvSpPr>
      <dsp:spPr>
        <a:xfrm>
          <a:off x="0" y="3391255"/>
          <a:ext cx="7010400" cy="829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49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vi-VN" sz="2800" b="0" i="0" kern="1200" dirty="0" smtClean="0">
              <a:latin typeface="+mj-lt"/>
            </a:rPr>
            <a:t>Điều tra về nguyên nhân gây ngộ độc</a:t>
          </a:r>
          <a:endParaRPr lang="en-US" sz="2800" kern="1200" dirty="0"/>
        </a:p>
      </dsp:txBody>
      <dsp:txXfrm>
        <a:off x="0" y="3391255"/>
        <a:ext cx="7010400" cy="8298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40996-1DDE-4F6B-AA6C-489932CFE9B1}" type="datetimeFigureOut">
              <a:rPr lang="en-US" smtClean="0"/>
              <a:t>6/10/2017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935ACC-69B2-4A6D-B7B2-74F0FC8C5F47}" type="slidenum">
              <a:rPr lang="en-US" smtClean="0"/>
              <a:t>‹#›</a:t>
            </a:fld>
            <a:endParaRPr lang="en-US"/>
          </a:p>
        </p:txBody>
      </p:sp>
    </p:spTree>
    <p:extLst>
      <p:ext uri="{BB962C8B-B14F-4D97-AF65-F5344CB8AC3E}">
        <p14:creationId xmlns:p14="http://schemas.microsoft.com/office/powerpoint/2010/main" val="3745292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1</a:t>
            </a:fld>
            <a:endParaRPr lang="en-US"/>
          </a:p>
        </p:txBody>
      </p:sp>
    </p:spTree>
    <p:extLst>
      <p:ext uri="{BB962C8B-B14F-4D97-AF65-F5344CB8AC3E}">
        <p14:creationId xmlns:p14="http://schemas.microsoft.com/office/powerpoint/2010/main" val="3404335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10</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11</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12</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13</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14</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15</a:t>
            </a:fld>
            <a:endParaRPr lang="en-US"/>
          </a:p>
        </p:txBody>
      </p:sp>
    </p:spTree>
    <p:extLst>
      <p:ext uri="{BB962C8B-B14F-4D97-AF65-F5344CB8AC3E}">
        <p14:creationId xmlns:p14="http://schemas.microsoft.com/office/powerpoint/2010/main" val="813147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2</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3</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4</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5</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6</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7</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8</a:t>
            </a:fld>
            <a:endParaRPr lang="en-US"/>
          </a:p>
        </p:txBody>
      </p:sp>
    </p:spTree>
    <p:extLst>
      <p:ext uri="{BB962C8B-B14F-4D97-AF65-F5344CB8AC3E}">
        <p14:creationId xmlns:p14="http://schemas.microsoft.com/office/powerpoint/2010/main" val="2853260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35ACC-69B2-4A6D-B7B2-74F0FC8C5F47}" type="slidenum">
              <a:rPr lang="en-US" smtClean="0"/>
              <a:t>9</a:t>
            </a:fld>
            <a:endParaRPr lang="en-US"/>
          </a:p>
        </p:txBody>
      </p:sp>
    </p:spTree>
    <p:extLst>
      <p:ext uri="{BB962C8B-B14F-4D97-AF65-F5344CB8AC3E}">
        <p14:creationId xmlns:p14="http://schemas.microsoft.com/office/powerpoint/2010/main" val="285326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EEE963-2D18-4598-A621-77B9E7439602}"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242204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EE963-2D18-4598-A621-77B9E7439602}"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245340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EE963-2D18-4598-A621-77B9E7439602}"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290525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EE963-2D18-4598-A621-77B9E7439602}"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260870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EE963-2D18-4598-A621-77B9E7439602}"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364159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EEE963-2D18-4598-A621-77B9E7439602}" type="datetimeFigureOut">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34203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EEE963-2D18-4598-A621-77B9E7439602}" type="datetimeFigureOut">
              <a:rPr lang="en-US" smtClean="0"/>
              <a:t>6/10/2017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253821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EEE963-2D18-4598-A621-77B9E7439602}" type="datetimeFigureOut">
              <a:rPr lang="en-US" smtClean="0"/>
              <a:t>6/10/2017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167495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EE963-2D18-4598-A621-77B9E7439602}" type="datetimeFigureOut">
              <a:rPr lang="en-US" smtClean="0"/>
              <a:t>6/10/2017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379409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EE963-2D18-4598-A621-77B9E7439602}" type="datetimeFigureOut">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3567799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EE963-2D18-4598-A621-77B9E7439602}" type="datetimeFigureOut">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18A77-AF08-4A48-BA44-FA704E87F6D1}" type="slidenum">
              <a:rPr lang="en-US" smtClean="0"/>
              <a:t>‹#›</a:t>
            </a:fld>
            <a:endParaRPr lang="en-US"/>
          </a:p>
        </p:txBody>
      </p:sp>
    </p:spTree>
    <p:extLst>
      <p:ext uri="{BB962C8B-B14F-4D97-AF65-F5344CB8AC3E}">
        <p14:creationId xmlns:p14="http://schemas.microsoft.com/office/powerpoint/2010/main" val="171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EE963-2D18-4598-A621-77B9E7439602}" type="datetimeFigureOut">
              <a:rPr lang="en-US" smtClean="0"/>
              <a:t>6/10/2017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18A77-AF08-4A48-BA44-FA704E87F6D1}" type="slidenum">
              <a:rPr lang="en-US" smtClean="0"/>
              <a:t>‹#›</a:t>
            </a:fld>
            <a:endParaRPr lang="en-US"/>
          </a:p>
        </p:txBody>
      </p:sp>
    </p:spTree>
    <p:extLst>
      <p:ext uri="{BB962C8B-B14F-4D97-AF65-F5344CB8AC3E}">
        <p14:creationId xmlns:p14="http://schemas.microsoft.com/office/powerpoint/2010/main" val="2955538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http://www.nguyenphuchoc199.com/uploads/7/2/6/7/72679/h199.ex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issuu.com/khoanoicdytqn/docs/namef44ea4" TargetMode="External"/><Relationship Id="rId5" Type="http://schemas.openxmlformats.org/officeDocument/2006/relationships/hyperlink" Target="http://www.nguyenphuchoc199.com/uploads/7/2/6/7/72679/4._cham_soc_bn_ngo_doc.pdf" TargetMode="Externa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jpg"/><Relationship Id="rId7" Type="http://schemas.openxmlformats.org/officeDocument/2006/relationships/diagramQuickStyle" Target="../diagrams/quickStyle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jpg"/><Relationship Id="rId9" Type="http://schemas.microsoft.com/office/2007/relationships/diagramDrawing" Target="../diagrams/drawing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6"/>
          <p:cNvSpPr txBox="1"/>
          <p:nvPr/>
        </p:nvSpPr>
        <p:spPr>
          <a:xfrm>
            <a:off x="152400" y="3059902"/>
            <a:ext cx="8797636" cy="1261884"/>
          </a:xfrm>
          <a:prstGeom prst="rect">
            <a:avLst/>
          </a:prstGeom>
          <a:noFill/>
        </p:spPr>
        <p:txBody>
          <a:bodyPr wrap="square" rtlCol="0">
            <a:spAutoFit/>
            <a:scene3d>
              <a:camera prst="orthographicFront"/>
              <a:lightRig rig="threePt" dir="t"/>
            </a:scene3d>
            <a:sp3d extrusionH="57150">
              <a:bevelT w="38100" h="38100" prst="convex"/>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ĐỀ TÀI: </a:t>
            </a:r>
          </a:p>
          <a:p>
            <a:pPr algn="ctr"/>
            <a:r>
              <a:rPr lang="en-US" sz="36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CHĂM SÓC BỆNH NHÂN NGỘ ĐỘC</a:t>
            </a:r>
            <a:endParaRPr lang="en-US" sz="3600" b="1"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TextBox 7"/>
          <p:cNvSpPr txBox="1"/>
          <p:nvPr/>
        </p:nvSpPr>
        <p:spPr>
          <a:xfrm>
            <a:off x="2895599" y="4667696"/>
            <a:ext cx="6009979" cy="5847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GVHD: </a:t>
            </a:r>
            <a:r>
              <a:rPr lang="en-US" sz="3200" b="1" i="1" dirty="0" err="1"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Ths,Bs</a:t>
            </a:r>
            <a:r>
              <a:rPr lang="en-US" sz="32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i="1" dirty="0" err="1"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Nguyễn</a:t>
            </a:r>
            <a:r>
              <a:rPr lang="en-US" sz="32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i="1" dirty="0" err="1"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Phúc</a:t>
            </a:r>
            <a:r>
              <a:rPr lang="en-US" sz="32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i="1" dirty="0" err="1"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Học</a:t>
            </a:r>
            <a:endParaRPr lang="en-US" sz="32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4724399" y="5257800"/>
            <a:ext cx="3469924" cy="1231106"/>
          </a:xfrm>
          <a:prstGeom prst="rect">
            <a:avLst/>
          </a:prstGeom>
          <a:noFill/>
        </p:spPr>
        <p:txBody>
          <a:bodyPr wrap="none" rtlCol="0">
            <a:spAutoFit/>
          </a:bodyPr>
          <a:lstStyle/>
          <a:p>
            <a:r>
              <a:rPr lang="en-US" sz="2000" b="1" dirty="0" err="1" smtClean="0">
                <a:latin typeface="Times New Roman" pitchFamily="18" charset="0"/>
                <a:cs typeface="Times New Roman" pitchFamily="18" charset="0"/>
              </a:rPr>
              <a:t>Sinh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thực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a:t>
            </a:r>
          </a:p>
          <a:p>
            <a:pPr marL="342900" indent="-342900">
              <a:buFont typeface="+mj-lt"/>
              <a:buAutoNum type="arabicPeriod"/>
            </a:pPr>
            <a:r>
              <a:rPr lang="en-US" b="1" dirty="0" smtClean="0">
                <a:latin typeface="Times New Roman" pitchFamily="18" charset="0"/>
                <a:cs typeface="Times New Roman" pitchFamily="18" charset="0"/>
              </a:rPr>
              <a:t>LÊ THỊ THANH HẰNG</a:t>
            </a:r>
          </a:p>
          <a:p>
            <a:pPr marL="342900" indent="-342900">
              <a:buFont typeface="+mj-lt"/>
              <a:buAutoNum type="arabicPeriod"/>
            </a:pPr>
            <a:r>
              <a:rPr lang="en-US" b="1" dirty="0" smtClean="0">
                <a:latin typeface="Times New Roman" pitchFamily="18" charset="0"/>
                <a:cs typeface="Times New Roman" pitchFamily="18" charset="0"/>
              </a:rPr>
              <a:t>NGUYỄN THỊ THÚY HẰNG</a:t>
            </a:r>
          </a:p>
          <a:p>
            <a:pPr marL="342900" indent="-342900">
              <a:buFont typeface="+mj-lt"/>
              <a:buAutoNum type="arabicPeriod"/>
            </a:pPr>
            <a:r>
              <a:rPr lang="en-US" b="1" dirty="0" smtClean="0">
                <a:latin typeface="Times New Roman" pitchFamily="18" charset="0"/>
                <a:cs typeface="Times New Roman" pitchFamily="18" charset="0"/>
              </a:rPr>
              <a:t>NGUYỄN THỊ THU HẰNG</a:t>
            </a:r>
            <a:endParaRPr lang="en-US" b="1" dirty="0">
              <a:latin typeface="Times New Roman" pitchFamily="18" charset="0"/>
              <a:cs typeface="Times New Roman" pitchFamily="18" charset="0"/>
            </a:endParaRPr>
          </a:p>
        </p:txBody>
      </p:sp>
      <p:pic>
        <p:nvPicPr>
          <p:cNvPr id="1028" name="Picture 4" descr="http://thumb9.shutterstock.com/display_pic_with_logo/1734799/183677072/stock-photo-poisoning-icon-18367707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321786"/>
            <a:ext cx="2439514" cy="254793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04636" y="1981200"/>
            <a:ext cx="4293163" cy="954107"/>
          </a:xfrm>
          <a:prstGeom prst="rect">
            <a:avLst/>
          </a:prstGeom>
          <a:noFill/>
        </p:spPr>
        <p:txBody>
          <a:bodyPr wrap="none" rtlCol="0">
            <a:spAutoFit/>
          </a:bodyPr>
          <a:lstStyle/>
          <a:p>
            <a:pPr algn="ctr"/>
            <a:r>
              <a:rPr lang="en-US" sz="2800" b="1" dirty="0" smtClean="0">
                <a:latin typeface="Times New Roman" pitchFamily="18" charset="0"/>
                <a:cs typeface="Times New Roman" pitchFamily="18" charset="0"/>
              </a:rPr>
              <a:t>ĐẠI HỌC DUY TÂN</a:t>
            </a:r>
          </a:p>
          <a:p>
            <a:pPr algn="ctr"/>
            <a:r>
              <a:rPr lang="en-US" sz="2800" b="1" dirty="0" err="1" smtClean="0">
                <a:latin typeface="Times New Roman" pitchFamily="18" charset="0"/>
                <a:cs typeface="Times New Roman" pitchFamily="18" charset="0"/>
              </a:rPr>
              <a:t>Khoa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Điều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dưỡng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khoa</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82097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sp>
        <p:nvSpPr>
          <p:cNvPr id="4" name="Title 1"/>
          <p:cNvSpPr txBox="1">
            <a:spLocks/>
          </p:cNvSpPr>
          <p:nvPr/>
        </p:nvSpPr>
        <p:spPr>
          <a:xfrm>
            <a:off x="1447800" y="152428"/>
            <a:ext cx="4267200" cy="609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0070C0"/>
                </a:solidFill>
                <a:latin typeface="Times New Roman" pitchFamily="18" charset="0"/>
                <a:cs typeface="Times New Roman" pitchFamily="18" charset="0"/>
              </a:rPr>
              <a:t> XỬ TRÍ</a:t>
            </a:r>
            <a:endParaRPr lang="en-US" sz="3600" dirty="0">
              <a:solidFill>
                <a:srgbClr val="0070C0"/>
              </a:solidFill>
              <a:latin typeface="Times New Roman" pitchFamily="18" charset="0"/>
              <a:cs typeface="Times New Roman" pitchFamily="18" charset="0"/>
            </a:endParaRPr>
          </a:p>
        </p:txBody>
      </p:sp>
      <p:sp>
        <p:nvSpPr>
          <p:cNvPr id="3" name="TextBox 2"/>
          <p:cNvSpPr txBox="1"/>
          <p:nvPr/>
        </p:nvSpPr>
        <p:spPr>
          <a:xfrm>
            <a:off x="973015" y="1219200"/>
            <a:ext cx="8170985" cy="2308324"/>
          </a:xfrm>
          <a:prstGeom prst="rect">
            <a:avLst/>
          </a:prstGeom>
          <a:noFill/>
        </p:spPr>
        <p:txBody>
          <a:bodyPr wrap="square" rtlCol="0">
            <a:spAutoFit/>
          </a:bodyPr>
          <a:lstStyle/>
          <a:p>
            <a:pPr marL="285750" indent="-285750">
              <a:buFont typeface="Arial" pitchFamily="34" charset="0"/>
              <a:buChar char="•"/>
            </a:pPr>
            <a:r>
              <a:rPr lang="en-US" sz="2400" dirty="0" err="1" smtClean="0">
                <a:latin typeface="Times New Roman" pitchFamily="18" charset="0"/>
                <a:cs typeface="Times New Roman" pitchFamily="18" charset="0"/>
              </a:rPr>
              <a:t>Súc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acid,kiềm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a:t>
            </a:r>
          </a:p>
          <a:p>
            <a:pPr marL="285750" indent="-285750">
              <a:buFont typeface="Arial" pitchFamily="34" charset="0"/>
              <a:buChar char="•"/>
            </a:pPr>
            <a:r>
              <a:rPr lang="en-US" sz="2400" dirty="0" err="1" smtClean="0">
                <a:latin typeface="Times New Roman" pitchFamily="18" charset="0"/>
                <a:cs typeface="Times New Roman" pitchFamily="18" charset="0"/>
              </a:rPr>
              <a:t>Uống</a:t>
            </a:r>
            <a:r>
              <a:rPr lang="en-US" sz="2400" dirty="0" smtClean="0">
                <a:latin typeface="Times New Roman" pitchFamily="18" charset="0"/>
                <a:cs typeface="Times New Roman" pitchFamily="18" charset="0"/>
              </a:rPr>
              <a:t> than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20gam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10 gam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a:t>
            </a:r>
          </a:p>
          <a:p>
            <a:pPr marL="285750" indent="-285750">
              <a:buFont typeface="Arial" pitchFamily="34" charset="0"/>
              <a:buChar char="•"/>
            </a:pP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endParaRPr lang="en-US" sz="2400" dirty="0" smtClean="0">
              <a:latin typeface="Times New Roman" pitchFamily="18" charset="0"/>
              <a:cs typeface="Times New Roman" pitchFamily="18" charset="0"/>
            </a:endParaRPr>
          </a:p>
          <a:p>
            <a:pPr marL="285750" indent="-285750">
              <a:buFont typeface="Arial" pitchFamily="34" charset="0"/>
              <a:buChar char="•"/>
            </a:pP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tẩy</a:t>
            </a:r>
            <a:r>
              <a:rPr lang="en-US" sz="2400" dirty="0" smtClean="0">
                <a:latin typeface="Times New Roman" pitchFamily="18" charset="0"/>
                <a:cs typeface="Times New Roman" pitchFamily="18" charset="0"/>
              </a:rPr>
              <a:t>: MgSO4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sorbitol 20-30gam</a:t>
            </a:r>
            <a:endParaRPr lang="en-US" sz="2400" dirty="0">
              <a:latin typeface="Times New Roman" pitchFamily="18" charset="0"/>
              <a:cs typeface="Times New Roman" pitchFamily="18" charset="0"/>
            </a:endParaRPr>
          </a:p>
        </p:txBody>
      </p:sp>
      <p:sp>
        <p:nvSpPr>
          <p:cNvPr id="5" name="TextBox 4"/>
          <p:cNvSpPr txBox="1"/>
          <p:nvPr/>
        </p:nvSpPr>
        <p:spPr>
          <a:xfrm>
            <a:off x="973015" y="3880338"/>
            <a:ext cx="7508631" cy="2308324"/>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Dùng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thuốc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đặc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a:t>
            </a:r>
          </a:p>
          <a:p>
            <a:pPr marL="285750" indent="-285750">
              <a:buFont typeface="Arial" pitchFamily="34" charset="0"/>
              <a:buChar char="•"/>
            </a:pP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Glucose 30%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liều</a:t>
            </a:r>
            <a:r>
              <a:rPr lang="en-US" sz="2400" dirty="0" smtClean="0">
                <a:latin typeface="Times New Roman" pitchFamily="18" charset="0"/>
                <a:cs typeface="Times New Roman" pitchFamily="18" charset="0"/>
              </a:rPr>
              <a:t> insulin.</a:t>
            </a:r>
          </a:p>
          <a:p>
            <a:pPr marL="285750" indent="-285750">
              <a:buFont typeface="Arial" pitchFamily="34" charset="0"/>
              <a:buChar char="•"/>
            </a:pP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vitamin K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Aspirin</a:t>
            </a:r>
          </a:p>
          <a:p>
            <a:pPr marL="285750" indent="-285750">
              <a:buFont typeface="Arial" pitchFamily="34" charset="0"/>
              <a:buChar char="•"/>
            </a:pP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vitamin B1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INH</a:t>
            </a:r>
          </a:p>
          <a:p>
            <a:pPr marL="285750" indent="-285750">
              <a:buFont typeface="Arial" pitchFamily="34" charset="0"/>
              <a:buChar char="•"/>
            </a:pPr>
            <a:r>
              <a:rPr lang="en-US" sz="2400" dirty="0" err="1" smtClean="0">
                <a:latin typeface="Times New Roman" pitchFamily="18" charset="0"/>
                <a:cs typeface="Times New Roman" pitchFamily="18" charset="0"/>
              </a:rPr>
              <a:t>Atropin</a:t>
            </a:r>
            <a:r>
              <a:rPr lang="en-US" sz="2400" dirty="0" smtClean="0">
                <a:latin typeface="Times New Roman" pitchFamily="18" charset="0"/>
                <a:cs typeface="Times New Roman" pitchFamily="18" charset="0"/>
              </a:rPr>
              <a:t>, PAM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phospho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hữu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0800396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graphicFrame>
        <p:nvGraphicFramePr>
          <p:cNvPr id="4" name="Table 3"/>
          <p:cNvGraphicFramePr>
            <a:graphicFrameLocks noGrp="1"/>
          </p:cNvGraphicFramePr>
          <p:nvPr>
            <p:extLst>
              <p:ext uri="{D42A27DB-BD31-4B8C-83A1-F6EECF244321}">
                <p14:modId xmlns:p14="http://schemas.microsoft.com/office/powerpoint/2010/main" val="3154812494"/>
              </p:ext>
            </p:extLst>
          </p:nvPr>
        </p:nvGraphicFramePr>
        <p:xfrm>
          <a:off x="17585" y="842108"/>
          <a:ext cx="9067800" cy="6045200"/>
        </p:xfrm>
        <a:graphic>
          <a:graphicData uri="http://schemas.openxmlformats.org/drawingml/2006/table">
            <a:tbl>
              <a:tblPr firstRow="1" bandRow="1">
                <a:tableStyleId>{5C22544A-7EE6-4342-B048-85BDC9FD1C3A}</a:tableStyleId>
              </a:tblPr>
              <a:tblGrid>
                <a:gridCol w="1137138"/>
                <a:gridCol w="1682262"/>
                <a:gridCol w="1752600"/>
                <a:gridCol w="3276600"/>
                <a:gridCol w="1219200"/>
              </a:tblGrid>
              <a:tr h="741680">
                <a:tc>
                  <a:txBody>
                    <a:bodyPr/>
                    <a:lstStyle/>
                    <a:p>
                      <a:r>
                        <a:rPr lang="en-US" dirty="0" err="1" smtClean="0">
                          <a:latin typeface="Times New Roman" pitchFamily="18" charset="0"/>
                          <a:cs typeface="Times New Roman" pitchFamily="18" charset="0"/>
                        </a:rPr>
                        <a:t>Nhận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định</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Chuẩn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hoach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chăm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sóc</a:t>
                      </a:r>
                      <a:endParaRPr lang="en-US" baseline="0" dirty="0" smtClean="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kế</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hoạch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chăm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sóc</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endParaRPr lang="en-US" dirty="0">
                        <a:latin typeface="Times New Roman" pitchFamily="18" charset="0"/>
                        <a:cs typeface="Times New Roman" pitchFamily="18" charset="0"/>
                      </a:endParaRPr>
                    </a:p>
                  </a:txBody>
                  <a:tcPr/>
                </a:tc>
              </a:tr>
              <a:tr h="5151119">
                <a:tc>
                  <a:txBody>
                    <a:bodyPr/>
                    <a:lstStyle/>
                    <a:p>
                      <a:pPr marL="342900" indent="-342900">
                        <a:buFont typeface="+mj-lt"/>
                        <a:buAutoNum type="arabicPeriod"/>
                      </a:pP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đau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bụng</a:t>
                      </a:r>
                      <a:r>
                        <a:rPr lang="en-US" baseline="0" dirty="0" smtClean="0">
                          <a:latin typeface="Times New Roman" pitchFamily="18" charset="0"/>
                          <a:cs typeface="Times New Roman" pitchFamily="18" charset="0"/>
                        </a:rPr>
                        <a:t>.</a:t>
                      </a:r>
                    </a:p>
                    <a:p>
                      <a:pPr marL="342900" indent="-342900">
                        <a:buFont typeface="+mj-lt"/>
                        <a:buAutoNum type="arabicPeriod"/>
                      </a:pPr>
                      <a:endParaRPr lang="en-US" baseline="0" dirty="0" smtClean="0">
                        <a:latin typeface="Times New Roman" pitchFamily="18" charset="0"/>
                        <a:cs typeface="Times New Roman" pitchFamily="18" charset="0"/>
                      </a:endParaRPr>
                    </a:p>
                    <a:p>
                      <a:pPr marL="342900" indent="-342900">
                        <a:buFont typeface="+mj-lt"/>
                        <a:buAutoNum type="arabicPeriod"/>
                      </a:pP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nôn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và</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buồn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nôn</a:t>
                      </a:r>
                      <a:r>
                        <a:rPr lang="en-US" baseline="0" dirty="0" smtClean="0">
                          <a:latin typeface="Times New Roman" pitchFamily="18" charset="0"/>
                          <a:cs typeface="Times New Roman" pitchFamily="18" charset="0"/>
                        </a:rPr>
                        <a:t>.</a:t>
                      </a:r>
                    </a:p>
                    <a:p>
                      <a:pPr marL="342900" indent="-342900">
                        <a:buFont typeface="+mj-lt"/>
                        <a:buAutoNum type="arabicPeriod"/>
                      </a:pPr>
                      <a:endParaRPr lang="en-US" baseline="0" dirty="0" smtClean="0">
                        <a:latin typeface="Times New Roman" pitchFamily="18" charset="0"/>
                        <a:cs typeface="Times New Roman" pitchFamily="18" charset="0"/>
                      </a:endParaRPr>
                    </a:p>
                    <a:p>
                      <a:pPr marL="342900" indent="-342900">
                        <a:buFont typeface="+mj-lt"/>
                        <a:buAutoNum type="arabicPeriod"/>
                      </a:pP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cầu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phân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lỏng</a:t>
                      </a:r>
                      <a:r>
                        <a:rPr lang="en-US" baseline="0" dirty="0" smtClean="0">
                          <a:latin typeface="Times New Roman" pitchFamily="18" charset="0"/>
                          <a:cs typeface="Times New Roman" pitchFamily="18" charset="0"/>
                        </a:rPr>
                        <a:t> .</a:t>
                      </a:r>
                    </a:p>
                    <a:p>
                      <a:pPr marL="342900" indent="-342900">
                        <a:buFont typeface="+mj-lt"/>
                        <a:buAutoNum type="arabicPeriod"/>
                      </a:pPr>
                      <a:endParaRPr lang="en-US" baseline="0" dirty="0" smtClean="0">
                        <a:latin typeface="Times New Roman" pitchFamily="18" charset="0"/>
                        <a:cs typeface="Times New Roman" pitchFamily="18" charset="0"/>
                      </a:endParaRPr>
                    </a:p>
                    <a:p>
                      <a:pPr marL="0" indent="0">
                        <a:buFont typeface="+mj-lt"/>
                        <a:buNone/>
                      </a:pPr>
                      <a:endParaRPr lang="en-US" dirty="0">
                        <a:latin typeface="Times New Roman" pitchFamily="18" charset="0"/>
                        <a:cs typeface="Times New Roman" pitchFamily="18" charset="0"/>
                      </a:endParaRPr>
                    </a:p>
                  </a:txBody>
                  <a:tcPr>
                    <a:solidFill>
                      <a:schemeClr val="accent4">
                        <a:lumMod val="20000"/>
                        <a:lumOff val="80000"/>
                      </a:schemeClr>
                    </a:solidFill>
                  </a:tcPr>
                </a:tc>
                <a:tc>
                  <a:txBody>
                    <a:bodyPr/>
                    <a:lstStyle/>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đau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bụng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liên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quan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đến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viêm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dạ</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dày</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ruột</a:t>
                      </a:r>
                      <a:r>
                        <a:rPr lang="en-US" baseline="0" dirty="0" smtClean="0">
                          <a:latin typeface="Times New Roman" pitchFamily="18" charset="0"/>
                          <a:cs typeface="Times New Roman" pitchFamily="18" charset="0"/>
                        </a:rPr>
                        <a:t>.</a:t>
                      </a:r>
                    </a:p>
                    <a:p>
                      <a:pPr marL="0" indent="0">
                        <a:buFontTx/>
                        <a:buNone/>
                      </a:pPr>
                      <a:r>
                        <a:rPr lang="en-US" baseline="0" dirty="0" smtClean="0">
                          <a:latin typeface="Times New Roman" pitchFamily="18" charset="0"/>
                          <a:cs typeface="Times New Roman" pitchFamily="18" charset="0"/>
                        </a:rPr>
                        <a:t>-</a:t>
                      </a: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nôn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và</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buồn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nôn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liên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quan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đến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kích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thích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dạ</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dày</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ruột</a:t>
                      </a:r>
                      <a:r>
                        <a:rPr lang="en-US" baseline="0" dirty="0" smtClean="0">
                          <a:latin typeface="Times New Roman" pitchFamily="18" charset="0"/>
                          <a:cs typeface="Times New Roman" pitchFamily="18" charset="0"/>
                        </a:rPr>
                        <a:t>.</a:t>
                      </a:r>
                    </a:p>
                    <a:p>
                      <a:pPr marL="0" indent="0">
                        <a:buFontTx/>
                        <a:buNone/>
                      </a:pPr>
                      <a:r>
                        <a:rPr lang="en-US" baseline="0" dirty="0" smtClean="0">
                          <a:latin typeface="Times New Roman" pitchFamily="18" charset="0"/>
                          <a:cs typeface="Times New Roman" pitchFamily="18" charset="0"/>
                        </a:rPr>
                        <a:t>-</a:t>
                      </a: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cầu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phân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lỏng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liên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quan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đến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nhu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động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ruột</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tăng</a:t>
                      </a:r>
                      <a:r>
                        <a:rPr lang="en-US" baseline="0" dirty="0" smtClean="0">
                          <a:latin typeface="Times New Roman" pitchFamily="18" charset="0"/>
                          <a:cs typeface="Times New Roman" pitchFamily="18" charset="0"/>
                        </a:rPr>
                        <a:t>.</a:t>
                      </a:r>
                    </a:p>
                    <a:p>
                      <a:pPr marL="285750" indent="-285750">
                        <a:buFontTx/>
                        <a:buChar char="-"/>
                      </a:pPr>
                      <a:endParaRPr lang="en-US" dirty="0">
                        <a:latin typeface="Times New Roman" pitchFamily="18" charset="0"/>
                        <a:cs typeface="Times New Roman" pitchFamily="18" charset="0"/>
                      </a:endParaRPr>
                    </a:p>
                  </a:txBody>
                  <a:tcPr>
                    <a:solidFill>
                      <a:schemeClr val="accent4">
                        <a:lumMod val="20000"/>
                        <a:lumOff val="80000"/>
                      </a:schemeClr>
                    </a:solidFill>
                  </a:tcPr>
                </a:tc>
                <a:tc>
                  <a:txBody>
                    <a:bodyPr/>
                    <a:lstStyle/>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đau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bụng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cho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người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a:t>
                      </a:r>
                    </a:p>
                    <a:p>
                      <a:endParaRPr lang="en-US" baseline="0" dirty="0" smtClean="0">
                        <a:latin typeface="Times New Roman" pitchFamily="18" charset="0"/>
                        <a:cs typeface="Times New Roman" pitchFamily="18" charset="0"/>
                      </a:endParaRPr>
                    </a:p>
                    <a:p>
                      <a:endParaRPr lang="en-US" baseline="0" dirty="0" smtClean="0">
                        <a:latin typeface="Times New Roman" pitchFamily="18" charset="0"/>
                        <a:cs typeface="Times New Roman" pitchFamily="18" charset="0"/>
                      </a:endParaRPr>
                    </a:p>
                    <a:p>
                      <a:endParaRPr lang="en-US" baseline="0" dirty="0" smtClean="0">
                        <a:latin typeface="Times New Roman" pitchFamily="18" charset="0"/>
                        <a:cs typeface="Times New Roman" pitchFamily="18" charset="0"/>
                      </a:endParaRPr>
                    </a:p>
                    <a:p>
                      <a:pPr marL="0" indent="0">
                        <a:buFontTx/>
                        <a:buNone/>
                      </a:pPr>
                      <a:r>
                        <a:rPr lang="en-US" baseline="0" dirty="0" smtClean="0">
                          <a:latin typeface="Times New Roman" pitchFamily="18" charset="0"/>
                          <a:cs typeface="Times New Roman" pitchFamily="18" charset="0"/>
                        </a:rPr>
                        <a:t>-</a:t>
                      </a:r>
                      <a:r>
                        <a:rPr lang="en-US" baseline="0" dirty="0" err="1" smtClean="0">
                          <a:latin typeface="Times New Roman" pitchFamily="18" charset="0"/>
                          <a:cs typeface="Times New Roman" pitchFamily="18" charset="0"/>
                        </a:rPr>
                        <a:t>Giảm</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buồn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nôn</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cho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người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bệnh</a:t>
                      </a:r>
                      <a:r>
                        <a:rPr lang="en-US" baseline="0" dirty="0" smtClean="0">
                          <a:latin typeface="Times New Roman" pitchFamily="18" charset="0"/>
                          <a:cs typeface="Times New Roman" pitchFamily="18" charset="0"/>
                        </a:rPr>
                        <a:t>.</a:t>
                      </a:r>
                    </a:p>
                    <a:p>
                      <a:pPr marL="0" indent="0">
                        <a:buFontTx/>
                        <a:buNone/>
                      </a:pPr>
                      <a:endParaRPr lang="en-US" baseline="0" dirty="0" smtClean="0">
                        <a:latin typeface="Times New Roman" pitchFamily="18" charset="0"/>
                        <a:cs typeface="Times New Roman" pitchFamily="18" charset="0"/>
                      </a:endParaRPr>
                    </a:p>
                    <a:p>
                      <a:pPr marL="0" indent="0">
                        <a:buFontTx/>
                        <a:buNone/>
                      </a:pPr>
                      <a:endParaRPr lang="en-US" baseline="0" dirty="0" smtClean="0">
                        <a:latin typeface="Times New Roman" pitchFamily="18" charset="0"/>
                        <a:cs typeface="Times New Roman" pitchFamily="18" charset="0"/>
                      </a:endParaRPr>
                    </a:p>
                    <a:p>
                      <a:pPr marL="0" indent="0">
                        <a:buFontTx/>
                        <a:buNone/>
                      </a:pPr>
                      <a:endParaRPr lang="en-US" baseline="0" dirty="0" smtClean="0">
                        <a:latin typeface="Times New Roman" pitchFamily="18" charset="0"/>
                        <a:cs typeface="Times New Roman" pitchFamily="18" charset="0"/>
                      </a:endParaRPr>
                    </a:p>
                    <a:p>
                      <a:pPr marL="0" indent="0">
                        <a:buFontTx/>
                        <a:buNone/>
                      </a:pPr>
                      <a:endParaRPr lang="en-US"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Theo</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dõi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tình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trạng</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đi</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cầu,tính</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chất,số</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lượng,màu</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sắc</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phân</a:t>
                      </a:r>
                      <a:r>
                        <a:rPr lang="en-US" baseline="0"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0" indent="0">
                        <a:buFontTx/>
                        <a:buNone/>
                      </a:pPr>
                      <a:endParaRPr lang="en-US" baseline="0" dirty="0" smtClean="0">
                        <a:latin typeface="Times New Roman" pitchFamily="18" charset="0"/>
                        <a:cs typeface="Times New Roman" pitchFamily="18" charset="0"/>
                      </a:endParaRPr>
                    </a:p>
                  </a:txBody>
                  <a:tcPr>
                    <a:solidFill>
                      <a:schemeClr val="accent4">
                        <a:lumMod val="20000"/>
                        <a:lumOff val="80000"/>
                      </a:schemeClr>
                    </a:solidFill>
                  </a:tcPr>
                </a:tc>
                <a:tc>
                  <a:txBody>
                    <a:bodyPr/>
                    <a:lstStyle/>
                    <a:p>
                      <a:r>
                        <a:rPr lang="en-US" sz="1800" b="0" i="0" kern="1200" dirty="0" smtClean="0">
                          <a:solidFill>
                            <a:schemeClr val="dk1"/>
                          </a:solidFill>
                          <a:effectLst/>
                          <a:latin typeface="Times New Roman" pitchFamily="18" charset="0"/>
                          <a:ea typeface="+mn-ea"/>
                          <a:cs typeface="Times New Roman" pitchFamily="18" charset="0"/>
                        </a:rPr>
                        <a:t>C</a:t>
                      </a:r>
                      <a:r>
                        <a:rPr lang="vi-VN" sz="1800" b="0" i="0" kern="1200" dirty="0" smtClean="0">
                          <a:solidFill>
                            <a:schemeClr val="dk1"/>
                          </a:solidFill>
                          <a:effectLst/>
                          <a:latin typeface="Times New Roman" pitchFamily="18" charset="0"/>
                          <a:ea typeface="+mn-ea"/>
                          <a:cs typeface="Times New Roman" pitchFamily="18" charset="0"/>
                        </a:rPr>
                        <a:t>hăm sóc cơ bản: </a:t>
                      </a:r>
                      <a:endParaRPr lang="en-US" sz="1800" b="0" i="0" kern="1200" dirty="0" smtClean="0">
                        <a:solidFill>
                          <a:schemeClr val="dk1"/>
                        </a:solidFill>
                        <a:effectLst/>
                        <a:latin typeface="Times New Roman" pitchFamily="18" charset="0"/>
                        <a:ea typeface="+mn-ea"/>
                        <a:cs typeface="Times New Roman" pitchFamily="18" charset="0"/>
                      </a:endParaRPr>
                    </a:p>
                    <a:p>
                      <a:r>
                        <a:rPr lang="vi-VN" sz="1800" b="0" i="0" kern="1200" dirty="0" smtClean="0">
                          <a:solidFill>
                            <a:schemeClr val="dk1"/>
                          </a:solidFill>
                          <a:effectLst/>
                          <a:latin typeface="Times New Roman" pitchFamily="18" charset="0"/>
                          <a:ea typeface="+mn-ea"/>
                          <a:cs typeface="Times New Roman" pitchFamily="18" charset="0"/>
                        </a:rPr>
                        <a:t>Bệnh nhân phải được nghĩ ngơi yên tĩnh. </a:t>
                      </a:r>
                      <a:endParaRPr lang="en-US" sz="1800" b="0" i="0" kern="1200" dirty="0" smtClean="0">
                        <a:solidFill>
                          <a:schemeClr val="dk1"/>
                        </a:solidFill>
                        <a:effectLst/>
                        <a:latin typeface="Times New Roman" pitchFamily="18" charset="0"/>
                        <a:ea typeface="+mn-ea"/>
                        <a:cs typeface="Times New Roman" pitchFamily="18" charset="0"/>
                      </a:endParaRPr>
                    </a:p>
                    <a:p>
                      <a:r>
                        <a:rPr lang="vi-VN" sz="1800" b="0" i="0" kern="1200" dirty="0" smtClean="0">
                          <a:solidFill>
                            <a:schemeClr val="dk1"/>
                          </a:solidFill>
                          <a:effectLst/>
                          <a:latin typeface="Times New Roman" pitchFamily="18" charset="0"/>
                          <a:ea typeface="+mn-ea"/>
                          <a:cs typeface="Times New Roman" pitchFamily="18" charset="0"/>
                        </a:rPr>
                        <a:t>Động viên, kích lệ bệnh nhân an tâm điều trị. </a:t>
                      </a:r>
                      <a:endParaRPr lang="en-US" sz="1800" b="0" i="0" kern="1200" dirty="0" smtClean="0">
                        <a:solidFill>
                          <a:schemeClr val="dk1"/>
                        </a:solidFill>
                        <a:effectLst/>
                        <a:latin typeface="Times New Roman" pitchFamily="18" charset="0"/>
                        <a:ea typeface="+mn-ea"/>
                        <a:cs typeface="Times New Roman" pitchFamily="18" charset="0"/>
                      </a:endParaRPr>
                    </a:p>
                    <a:p>
                      <a:r>
                        <a:rPr lang="vi-VN" sz="1800" b="0" i="0" kern="1200" dirty="0" smtClean="0">
                          <a:solidFill>
                            <a:schemeClr val="dk1"/>
                          </a:solidFill>
                          <a:effectLst/>
                          <a:latin typeface="Times New Roman" pitchFamily="18" charset="0"/>
                          <a:ea typeface="+mn-ea"/>
                          <a:cs typeface="Times New Roman" pitchFamily="18" charset="0"/>
                        </a:rPr>
                        <a:t>Bảo đảm dinh dưỡng đầy đủ theo yêu cầu điều trị trong và sau khi hết ỉa chảy. </a:t>
                      </a:r>
                      <a:endParaRPr lang="en-US" sz="1800" b="0" i="0" kern="1200" dirty="0" smtClean="0">
                        <a:solidFill>
                          <a:schemeClr val="dk1"/>
                        </a:solidFill>
                        <a:effectLst/>
                        <a:latin typeface="Times New Roman" pitchFamily="18" charset="0"/>
                        <a:ea typeface="+mn-ea"/>
                        <a:cs typeface="Times New Roman" pitchFamily="18" charset="0"/>
                      </a:endParaRPr>
                    </a:p>
                    <a:p>
                      <a:r>
                        <a:rPr lang="vi-VN" sz="1800" b="0" i="0" kern="1200" dirty="0" smtClean="0">
                          <a:solidFill>
                            <a:schemeClr val="dk1"/>
                          </a:solidFill>
                          <a:effectLst/>
                          <a:latin typeface="Times New Roman" pitchFamily="18" charset="0"/>
                          <a:ea typeface="+mn-ea"/>
                          <a:cs typeface="Times New Roman" pitchFamily="18" charset="0"/>
                        </a:rPr>
                        <a:t>Vệ sinh sạch sẽ: nhắc nhở bệnh nhân giữ gìn vệ sinh răng miệng, thân thể, quần áo, tránh lây nhiễm cho các bệnh nhân khác. Nếu bệnh nhân không thể tự làm được người điều dưỡng phải chăm sóc về vệ sinh thân thể cho bệnh nhân. </a:t>
                      </a:r>
                      <a:r>
                        <a:rPr lang="vi-VN" sz="1800" b="0" i="0" kern="1200" dirty="0" smtClean="0">
                          <a:solidFill>
                            <a:schemeClr val="dk1"/>
                          </a:solidFill>
                          <a:effectLst/>
                          <a:latin typeface="+mj-lt"/>
                          <a:ea typeface="+mn-ea"/>
                          <a:cs typeface="+mn-cs"/>
                        </a:rPr>
                        <a:t>Các chất thải như chất nôn và phân của bệnh nhân phải được xử lý tốt. </a:t>
                      </a:r>
                      <a:endParaRPr lang="en-US" dirty="0">
                        <a:latin typeface="+mj-lt"/>
                        <a:cs typeface="Times New Roman" pitchFamily="18" charset="0"/>
                      </a:endParaRPr>
                    </a:p>
                  </a:txBody>
                  <a:tcPr>
                    <a:solidFill>
                      <a:schemeClr val="accent4">
                        <a:lumMod val="20000"/>
                        <a:lumOff val="80000"/>
                      </a:schemeClr>
                    </a:solidFill>
                  </a:tcPr>
                </a:tc>
                <a:tc>
                  <a:txBody>
                    <a:bodyPr/>
                    <a:lstStyle/>
                    <a:p>
                      <a:endParaRPr lang="en-US" dirty="0">
                        <a:latin typeface="Times New Roman" pitchFamily="18" charset="0"/>
                        <a:cs typeface="Times New Roman" pitchFamily="18" charset="0"/>
                      </a:endParaRPr>
                    </a:p>
                  </a:txBody>
                  <a:tcPr>
                    <a:solidFill>
                      <a:schemeClr val="accent4">
                        <a:lumMod val="20000"/>
                        <a:lumOff val="80000"/>
                      </a:schemeClr>
                    </a:solidFill>
                  </a:tcPr>
                </a:tc>
              </a:tr>
            </a:tbl>
          </a:graphicData>
        </a:graphic>
      </p:graphicFrame>
      <p:sp>
        <p:nvSpPr>
          <p:cNvPr id="5" name="Title 1"/>
          <p:cNvSpPr txBox="1">
            <a:spLocks/>
          </p:cNvSpPr>
          <p:nvPr/>
        </p:nvSpPr>
        <p:spPr>
          <a:xfrm>
            <a:off x="1447800" y="152428"/>
            <a:ext cx="6858000" cy="609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0070C0"/>
                </a:solidFill>
                <a:latin typeface="Times New Roman" pitchFamily="18" charset="0"/>
                <a:cs typeface="Times New Roman" pitchFamily="18" charset="0"/>
              </a:rPr>
              <a:t> QUY TRÌNH CHĂM SÓC</a:t>
            </a:r>
            <a:endParaRPr lang="en-US" sz="36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3709233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95093852"/>
              </p:ext>
            </p:extLst>
          </p:nvPr>
        </p:nvGraphicFramePr>
        <p:xfrm>
          <a:off x="0" y="-91440"/>
          <a:ext cx="9144000" cy="6949440"/>
        </p:xfrm>
        <a:graphic>
          <a:graphicData uri="http://schemas.openxmlformats.org/drawingml/2006/table">
            <a:tbl>
              <a:tblPr firstRow="1" bandRow="1">
                <a:tableStyleId>{5C22544A-7EE6-4342-B048-85BDC9FD1C3A}</a:tableStyleId>
              </a:tblPr>
              <a:tblGrid>
                <a:gridCol w="1143000"/>
                <a:gridCol w="1676400"/>
                <a:gridCol w="1676400"/>
                <a:gridCol w="3352800"/>
                <a:gridCol w="1295400"/>
              </a:tblGrid>
              <a:tr h="6858000">
                <a:tc>
                  <a:txBody>
                    <a:bodyPr/>
                    <a:lstStyle/>
                    <a:p>
                      <a:pPr marL="0" indent="0">
                        <a:buFont typeface="+mj-lt"/>
                        <a:buNone/>
                      </a:pPr>
                      <a:r>
                        <a:rPr lang="en-US" b="0" dirty="0" smtClean="0">
                          <a:solidFill>
                            <a:schemeClr val="tx1"/>
                          </a:solidFill>
                          <a:latin typeface="Times New Roman" pitchFamily="18" charset="0"/>
                          <a:cs typeface="Times New Roman" pitchFamily="18" charset="0"/>
                        </a:rPr>
                        <a:t>4.    </a:t>
                      </a:r>
                      <a:r>
                        <a:rPr lang="en-US" b="0" dirty="0" err="1" smtClean="0">
                          <a:solidFill>
                            <a:schemeClr val="tx1"/>
                          </a:solidFill>
                          <a:latin typeface="Times New Roman" pitchFamily="18" charset="0"/>
                          <a:cs typeface="Times New Roman" pitchFamily="18" charset="0"/>
                        </a:rPr>
                        <a:t>Bệnh</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nhân</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tiểu</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ít</a:t>
                      </a:r>
                      <a:endParaRPr lang="en-US" b="0" dirty="0">
                        <a:solidFill>
                          <a:schemeClr val="tx1"/>
                        </a:solidFill>
                        <a:latin typeface="Times New Roman" pitchFamily="18" charset="0"/>
                        <a:cs typeface="Times New Roman" pitchFamily="18" charset="0"/>
                      </a:endParaRPr>
                    </a:p>
                  </a:txBody>
                  <a:tcPr>
                    <a:solidFill>
                      <a:schemeClr val="accent4">
                        <a:lumMod val="20000"/>
                        <a:lumOff val="80000"/>
                      </a:schemeClr>
                    </a:solidFill>
                  </a:tcPr>
                </a:tc>
                <a:tc>
                  <a:txBody>
                    <a:bodyPr/>
                    <a:lstStyle/>
                    <a:p>
                      <a:r>
                        <a:rPr lang="en-US" b="0" dirty="0" smtClean="0">
                          <a:solidFill>
                            <a:schemeClr val="tx1"/>
                          </a:solidFill>
                          <a:latin typeface="Times New Roman" pitchFamily="18" charset="0"/>
                          <a:cs typeface="Times New Roman" pitchFamily="18" charset="0"/>
                        </a:rPr>
                        <a:t>-</a:t>
                      </a:r>
                      <a:r>
                        <a:rPr lang="en-US" b="0" dirty="0" err="1" smtClean="0">
                          <a:solidFill>
                            <a:schemeClr val="tx1"/>
                          </a:solidFill>
                          <a:latin typeface="Times New Roman" pitchFamily="18" charset="0"/>
                          <a:cs typeface="Times New Roman" pitchFamily="18" charset="0"/>
                        </a:rPr>
                        <a:t>Bệnh</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nhân</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tiểu</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ít</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liên</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quan</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đến</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giảm</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thể</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tích</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tuần</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hoàn</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hiệu</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dụng</a:t>
                      </a:r>
                      <a:r>
                        <a:rPr lang="en-US" b="0" baseline="0" dirty="0" smtClean="0">
                          <a:solidFill>
                            <a:schemeClr val="tx1"/>
                          </a:solidFill>
                          <a:latin typeface="Times New Roman" pitchFamily="18" charset="0"/>
                          <a:cs typeface="Times New Roman" pitchFamily="18" charset="0"/>
                        </a:rPr>
                        <a:t>.</a:t>
                      </a:r>
                      <a:endParaRPr lang="en-US" b="0" dirty="0">
                        <a:solidFill>
                          <a:schemeClr val="tx1"/>
                        </a:solidFill>
                        <a:latin typeface="Times New Roman" pitchFamily="18" charset="0"/>
                        <a:cs typeface="Times New Roman" pitchFamily="18" charset="0"/>
                      </a:endParaRPr>
                    </a:p>
                  </a:txBody>
                  <a:tcPr>
                    <a:solidFill>
                      <a:schemeClr val="accent4">
                        <a:lumMod val="20000"/>
                        <a:lumOff val="80000"/>
                      </a:schemeClr>
                    </a:solidFill>
                  </a:tcPr>
                </a:tc>
                <a:tc>
                  <a:txBody>
                    <a:bodyPr/>
                    <a:lstStyle/>
                    <a:p>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Bổ</a:t>
                      </a:r>
                      <a:r>
                        <a:rPr lang="en-US" b="0" baseline="0" dirty="0" smtClean="0">
                          <a:solidFill>
                            <a:schemeClr val="tx1"/>
                          </a:solidFill>
                          <a:latin typeface="Times New Roman" pitchFamily="18" charset="0"/>
                          <a:cs typeface="Times New Roman" pitchFamily="18" charset="0"/>
                        </a:rPr>
                        <a:t> sung </a:t>
                      </a:r>
                      <a:r>
                        <a:rPr lang="en-US" b="0" baseline="0" dirty="0" err="1" smtClean="0">
                          <a:solidFill>
                            <a:schemeClr val="tx1"/>
                          </a:solidFill>
                          <a:latin typeface="Times New Roman" pitchFamily="18" charset="0"/>
                          <a:cs typeface="Times New Roman" pitchFamily="18" charset="0"/>
                        </a:rPr>
                        <a:t>nước</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và</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điện</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giải</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cho</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người</a:t>
                      </a:r>
                      <a:r>
                        <a:rPr lang="en-US" b="0" baseline="0" dirty="0" smtClean="0">
                          <a:solidFill>
                            <a:schemeClr val="tx1"/>
                          </a:solidFill>
                          <a:latin typeface="Times New Roman" pitchFamily="18" charset="0"/>
                          <a:cs typeface="Times New Roman" pitchFamily="18" charset="0"/>
                        </a:rPr>
                        <a:t> </a:t>
                      </a:r>
                      <a:r>
                        <a:rPr lang="en-US" b="0" baseline="0" dirty="0" err="1" smtClean="0">
                          <a:solidFill>
                            <a:schemeClr val="tx1"/>
                          </a:solidFill>
                          <a:latin typeface="Times New Roman" pitchFamily="18" charset="0"/>
                          <a:cs typeface="Times New Roman" pitchFamily="18" charset="0"/>
                        </a:rPr>
                        <a:t>bệnh</a:t>
                      </a:r>
                      <a:r>
                        <a:rPr lang="en-US" b="0" baseline="0" dirty="0" smtClean="0">
                          <a:solidFill>
                            <a:schemeClr val="tx1"/>
                          </a:solidFill>
                          <a:latin typeface="Times New Roman" pitchFamily="18" charset="0"/>
                          <a:cs typeface="Times New Roman" pitchFamily="18" charset="0"/>
                        </a:rPr>
                        <a:t>.</a:t>
                      </a:r>
                      <a:endParaRPr lang="en-US" b="0" dirty="0">
                        <a:solidFill>
                          <a:schemeClr val="tx1"/>
                        </a:solidFill>
                        <a:latin typeface="Times New Roman" pitchFamily="18" charset="0"/>
                        <a:cs typeface="Times New Roman" pitchFamily="18" charset="0"/>
                      </a:endParaRPr>
                    </a:p>
                  </a:txBody>
                  <a:tcPr>
                    <a:solidFill>
                      <a:schemeClr val="accent4">
                        <a:lumMod val="20000"/>
                        <a:lumOff val="80000"/>
                      </a:schemeClr>
                    </a:solidFill>
                  </a:tcPr>
                </a:tc>
                <a:tc>
                  <a:txBody>
                    <a:bodyPr/>
                    <a:lstStyle/>
                    <a:p>
                      <a:r>
                        <a:rPr lang="vi-VN" sz="1800" b="0" i="0" kern="1200" dirty="0" smtClean="0">
                          <a:solidFill>
                            <a:schemeClr val="tx1"/>
                          </a:solidFill>
                          <a:effectLst/>
                          <a:latin typeface="Times New Roman" pitchFamily="18" charset="0"/>
                          <a:ea typeface="+mn-ea"/>
                          <a:cs typeface="Times New Roman" pitchFamily="18" charset="0"/>
                        </a:rPr>
                        <a:t>Tránh cho người bệnh những ảnh hưởng của chất độc gây ra. </a:t>
                      </a:r>
                      <a:r>
                        <a:rPr lang="vi-VN" sz="1800" b="1" kern="1200" dirty="0" smtClean="0">
                          <a:solidFill>
                            <a:schemeClr val="tx1"/>
                          </a:solidFill>
                          <a:latin typeface="Times New Roman" pitchFamily="18" charset="0"/>
                          <a:ea typeface="+mn-ea"/>
                          <a:cs typeface="Times New Roman" pitchFamily="18" charset="0"/>
                        </a:rPr>
                        <a:t/>
                      </a:r>
                      <a:br>
                        <a:rPr lang="vi-VN" sz="1800" b="1" kern="1200" dirty="0" smtClean="0">
                          <a:solidFill>
                            <a:schemeClr val="tx1"/>
                          </a:solidFill>
                          <a:latin typeface="Times New Roman" pitchFamily="18" charset="0"/>
                          <a:ea typeface="+mn-ea"/>
                          <a:cs typeface="Times New Roman" pitchFamily="18" charset="0"/>
                        </a:rPr>
                      </a:br>
                      <a:r>
                        <a:rPr lang="vi-VN" sz="1800" b="0" i="0" kern="1200" dirty="0" smtClean="0">
                          <a:solidFill>
                            <a:schemeClr val="tx1"/>
                          </a:solidFill>
                          <a:effectLst/>
                          <a:latin typeface="+mj-lt"/>
                          <a:ea typeface="+mn-ea"/>
                          <a:cs typeface="+mn-cs"/>
                        </a:rPr>
                        <a:t>Thực hiện các y lệnh: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Các y lệnh phải được thực hiện khẩn trương, đúng qui trình kỹ thuật, chính xác và kịp thời.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Rửa dạ dày nếu có chỉ định của bác sĩ.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Thuốc: thuốc uống, tiêm, truyền dịch.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Thực hiện các xét nghiệm: lấy mẫu bệnh phẩm tìm chất độc, vi trùng (soi phân, cấy phân), Hct, ure máu, điện giải đồ, dự trữ kiềm.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Theo dõi: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Theo dõi: mạch, nhiệt, huyết áp, dấu mất nước, tình trạng nôn mửa, ỉa chảy (số lượng, tính chất), số lượng nước tiểu mỗi giờ 1 lần. Nếu phát hiện bệnh nhân có mạch nhanh nhỏ, khó bắt, huyết áp hạ hoặc có bất kỳ dấu chứng gì bất thường đều phải báo cáo cho bác sĩ ngay.</a:t>
                      </a:r>
                      <a:endParaRPr lang="en-US" dirty="0">
                        <a:solidFill>
                          <a:schemeClr val="tx1"/>
                        </a:solidFill>
                        <a:latin typeface="+mj-lt"/>
                        <a:cs typeface="Times New Roman" pitchFamily="18" charset="0"/>
                      </a:endParaRPr>
                    </a:p>
                  </a:txBody>
                  <a:tcPr>
                    <a:solidFill>
                      <a:schemeClr val="accent4">
                        <a:lumMod val="20000"/>
                        <a:lumOff val="80000"/>
                      </a:schemeClr>
                    </a:solidFill>
                  </a:tcPr>
                </a:tc>
                <a:tc>
                  <a:txBody>
                    <a:bodyPr/>
                    <a:lstStyle/>
                    <a:p>
                      <a:endParaRPr lang="en-US" dirty="0"/>
                    </a:p>
                  </a:txBody>
                  <a:tcPr>
                    <a:solidFill>
                      <a:schemeClr val="accent4">
                        <a:lumMod val="20000"/>
                        <a:lumOff val="80000"/>
                      </a:schemeClr>
                    </a:solidFill>
                  </a:tcPr>
                </a:tc>
              </a:tr>
            </a:tbl>
          </a:graphicData>
        </a:graphic>
      </p:graphicFrame>
    </p:spTree>
    <p:extLst>
      <p:ext uri="{BB962C8B-B14F-4D97-AF65-F5344CB8AC3E}">
        <p14:creationId xmlns:p14="http://schemas.microsoft.com/office/powerpoint/2010/main" val="1912399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43631126"/>
              </p:ext>
            </p:extLst>
          </p:nvPr>
        </p:nvGraphicFramePr>
        <p:xfrm>
          <a:off x="0" y="-91440"/>
          <a:ext cx="9144000" cy="6858000"/>
        </p:xfrm>
        <a:graphic>
          <a:graphicData uri="http://schemas.openxmlformats.org/drawingml/2006/table">
            <a:tbl>
              <a:tblPr firstRow="1" bandRow="1">
                <a:tableStyleId>{5C22544A-7EE6-4342-B048-85BDC9FD1C3A}</a:tableStyleId>
              </a:tblPr>
              <a:tblGrid>
                <a:gridCol w="1143000"/>
                <a:gridCol w="1676400"/>
                <a:gridCol w="1676400"/>
                <a:gridCol w="3352800"/>
                <a:gridCol w="1295400"/>
              </a:tblGrid>
              <a:tr h="6858000">
                <a:tc>
                  <a:txBody>
                    <a:bodyPr/>
                    <a:lstStyle/>
                    <a:p>
                      <a:pPr marL="0" indent="0">
                        <a:buFont typeface="+mj-lt"/>
                        <a:buNone/>
                      </a:pPr>
                      <a:endParaRPr lang="en-US" b="0" dirty="0">
                        <a:solidFill>
                          <a:schemeClr val="tx1"/>
                        </a:solidFill>
                        <a:latin typeface="Times New Roman" pitchFamily="18" charset="0"/>
                        <a:cs typeface="Times New Roman" pitchFamily="18" charset="0"/>
                      </a:endParaRPr>
                    </a:p>
                  </a:txBody>
                  <a:tcPr>
                    <a:solidFill>
                      <a:schemeClr val="accent4">
                        <a:lumMod val="20000"/>
                        <a:lumOff val="80000"/>
                      </a:schemeClr>
                    </a:solidFill>
                  </a:tcPr>
                </a:tc>
                <a:tc>
                  <a:txBody>
                    <a:bodyPr/>
                    <a:lstStyle/>
                    <a:p>
                      <a:endParaRPr lang="en-US" b="0" dirty="0">
                        <a:solidFill>
                          <a:schemeClr val="tx1"/>
                        </a:solidFill>
                        <a:latin typeface="Times New Roman" pitchFamily="18" charset="0"/>
                        <a:cs typeface="Times New Roman" pitchFamily="18" charset="0"/>
                      </a:endParaRPr>
                    </a:p>
                  </a:txBody>
                  <a:tcPr>
                    <a:solidFill>
                      <a:schemeClr val="accent4">
                        <a:lumMod val="20000"/>
                        <a:lumOff val="80000"/>
                      </a:schemeClr>
                    </a:solidFill>
                  </a:tcPr>
                </a:tc>
                <a:tc>
                  <a:txBody>
                    <a:bodyPr/>
                    <a:lstStyle/>
                    <a:p>
                      <a:endParaRPr lang="en-US" b="0" dirty="0">
                        <a:solidFill>
                          <a:schemeClr val="tx1"/>
                        </a:solidFill>
                        <a:latin typeface="Times New Roman" pitchFamily="18" charset="0"/>
                        <a:cs typeface="Times New Roman" pitchFamily="18" charset="0"/>
                      </a:endParaRPr>
                    </a:p>
                  </a:txBody>
                  <a:tcPr>
                    <a:solidFill>
                      <a:schemeClr val="accent4">
                        <a:lumMod val="20000"/>
                        <a:lumOff val="80000"/>
                      </a:schemeClr>
                    </a:solidFill>
                  </a:tcPr>
                </a:tc>
                <a:tc>
                  <a:txBody>
                    <a:bodyPr/>
                    <a:lstStyle/>
                    <a:p>
                      <a:r>
                        <a:rPr lang="vi-VN" sz="1800" b="0" i="0" kern="1200" dirty="0" smtClean="0">
                          <a:solidFill>
                            <a:schemeClr val="tx1"/>
                          </a:solidFill>
                          <a:effectLst/>
                          <a:latin typeface="+mj-lt"/>
                          <a:ea typeface="+mn-ea"/>
                          <a:cs typeface="+mn-cs"/>
                        </a:rPr>
                        <a:t>Theo dõi tình trạng mất nước và rối loạn điện giải, kiềm toan: chú ý các dấu hiệu khát nước, da khô, mắt trũng.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Theo dõi tình trạng nôn mửa: tính chất và số lần nôn.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Theo dõi tính chất, số lượng phân và số lần đi cầu.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Theo dõi tình trạng hạ đường huyết: chóng mặt, vã mồ hôi, đói bụng, hồi hộp, nhịp tim nhanh. </a:t>
                      </a:r>
                      <a:endParaRPr lang="en-US" sz="1800" b="0" i="0" kern="1200" dirty="0" smtClean="0">
                        <a:solidFill>
                          <a:schemeClr val="tx1"/>
                        </a:solidFill>
                        <a:effectLst/>
                        <a:latin typeface="+mj-lt"/>
                        <a:ea typeface="+mn-ea"/>
                        <a:cs typeface="+mn-cs"/>
                      </a:endParaRPr>
                    </a:p>
                    <a:p>
                      <a:r>
                        <a:rPr lang="vi-VN" sz="1800" b="0" i="0" kern="1200" dirty="0" smtClean="0">
                          <a:solidFill>
                            <a:schemeClr val="tx1"/>
                          </a:solidFill>
                          <a:effectLst/>
                          <a:latin typeface="+mj-lt"/>
                          <a:ea typeface="+mn-ea"/>
                          <a:cs typeface="+mn-cs"/>
                        </a:rPr>
                        <a:t>Theo dõi kết quả xét nghiệm. Theo dõi tác dụng phụ của thuốc và diễn biến điều trị, chăm sóc</a:t>
                      </a:r>
                      <a:r>
                        <a:rPr lang="vi-VN" sz="1800" b="0" i="0" kern="1200" dirty="0" smtClean="0">
                          <a:solidFill>
                            <a:schemeClr val="lt1"/>
                          </a:solidFill>
                          <a:effectLst/>
                          <a:latin typeface="+mj-lt"/>
                          <a:ea typeface="+mn-ea"/>
                          <a:cs typeface="+mn-cs"/>
                        </a:rPr>
                        <a:t>.</a:t>
                      </a:r>
                      <a:endParaRPr lang="en-US" sz="1800" b="0" i="0" kern="1200" dirty="0" smtClean="0">
                        <a:solidFill>
                          <a:schemeClr val="lt1"/>
                        </a:solidFill>
                        <a:effectLst/>
                        <a:latin typeface="+mj-lt"/>
                        <a:ea typeface="+mn-ea"/>
                        <a:cs typeface="+mn-cs"/>
                      </a:endParaRPr>
                    </a:p>
                    <a:p>
                      <a:r>
                        <a:rPr lang="vi-VN" sz="1800" b="0" i="0" kern="1200" dirty="0" smtClean="0">
                          <a:solidFill>
                            <a:schemeClr val="tx1"/>
                          </a:solidFill>
                          <a:effectLst/>
                          <a:latin typeface="+mj-lt"/>
                          <a:ea typeface="+mn-ea"/>
                          <a:cs typeface="+mn-cs"/>
                        </a:rPr>
                        <a:t>Giáo dục sức khoẻ: </a:t>
                      </a:r>
                      <a:endParaRPr lang="en-US" sz="1800" b="0" i="0" kern="1200" dirty="0" smtClean="0">
                        <a:solidFill>
                          <a:schemeClr val="tx1"/>
                        </a:solidFill>
                        <a:effectLst/>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vi-VN" sz="1800" b="0" i="0" kern="1200" dirty="0" smtClean="0">
                          <a:solidFill>
                            <a:schemeClr val="tx1"/>
                          </a:solidFill>
                          <a:effectLst/>
                          <a:latin typeface="+mj-lt"/>
                          <a:ea typeface="+mn-ea"/>
                          <a:cs typeface="+mn-cs"/>
                        </a:rPr>
                        <a:t>Giáo dục về vệ sinh ăn uống và vệ sinh thực phẩm: Không ăn các thức ăn sống trừ những rau quả tươi có thể bóc vỏ và ăn ngay sau khi bóc vỏ. Đun nấu thức ăn cho đến khi chín. Ăn thức ăn khi còn nóng hoặc đun lại hoàn toàn trước khi ăn.. </a:t>
                      </a:r>
                      <a:endParaRPr lang="en-US" sz="1800" b="1" kern="1200" dirty="0" smtClean="0">
                        <a:solidFill>
                          <a:schemeClr val="tx1"/>
                        </a:solidFill>
                        <a:latin typeface="+mj-lt"/>
                        <a:ea typeface="+mn-ea"/>
                        <a:cs typeface="Times New Roman" pitchFamily="18" charset="0"/>
                      </a:endParaRPr>
                    </a:p>
                    <a:p>
                      <a:endParaRPr lang="en-US" dirty="0">
                        <a:solidFill>
                          <a:schemeClr val="tx1"/>
                        </a:solidFill>
                        <a:latin typeface="+mj-lt"/>
                        <a:cs typeface="Times New Roman" pitchFamily="18" charset="0"/>
                      </a:endParaRPr>
                    </a:p>
                  </a:txBody>
                  <a:tcPr>
                    <a:solidFill>
                      <a:schemeClr val="accent4">
                        <a:lumMod val="20000"/>
                        <a:lumOff val="80000"/>
                      </a:schemeClr>
                    </a:solidFill>
                  </a:tcPr>
                </a:tc>
                <a:tc>
                  <a:txBody>
                    <a:bodyPr/>
                    <a:lstStyle/>
                    <a:p>
                      <a:endParaRPr lang="en-US" dirty="0"/>
                    </a:p>
                  </a:txBody>
                  <a:tcPr>
                    <a:solidFill>
                      <a:schemeClr val="accent4">
                        <a:lumMod val="20000"/>
                        <a:lumOff val="80000"/>
                      </a:schemeClr>
                    </a:solidFill>
                  </a:tcPr>
                </a:tc>
              </a:tr>
            </a:tbl>
          </a:graphicData>
        </a:graphic>
      </p:graphicFrame>
    </p:spTree>
    <p:extLst>
      <p:ext uri="{BB962C8B-B14F-4D97-AF65-F5344CB8AC3E}">
        <p14:creationId xmlns:p14="http://schemas.microsoft.com/office/powerpoint/2010/main" val="594588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sp>
        <p:nvSpPr>
          <p:cNvPr id="4" name="Title 1"/>
          <p:cNvSpPr>
            <a:spLocks noGrp="1"/>
          </p:cNvSpPr>
          <p:nvPr/>
        </p:nvSpPr>
        <p:spPr bwMode="auto">
          <a:xfrm>
            <a:off x="1066800" y="187249"/>
            <a:ext cx="7620000" cy="82365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Times New Roman" pitchFamily="18" charset="0"/>
              </a:defRPr>
            </a:lvl6pPr>
            <a:lvl7pPr marL="914400" algn="ctr" rtl="0" fontAlgn="base">
              <a:spcBef>
                <a:spcPct val="0"/>
              </a:spcBef>
              <a:spcAft>
                <a:spcPct val="0"/>
              </a:spcAft>
              <a:defRPr sz="4400">
                <a:solidFill>
                  <a:schemeClr val="tx1"/>
                </a:solidFill>
                <a:latin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defRPr>
            </a:lvl9pPr>
          </a:lstStyle>
          <a:p>
            <a:pPr eaLnBrk="1" hangingPunct="1"/>
            <a:r>
              <a:rPr lang="vi-VN" b="1" smtClean="0">
                <a:solidFill>
                  <a:srgbClr val="0070C0"/>
                </a:solidFill>
              </a:rPr>
              <a:t>TÀI LIỆU THAM KHẢO</a:t>
            </a:r>
          </a:p>
        </p:txBody>
      </p:sp>
      <p:sp>
        <p:nvSpPr>
          <p:cNvPr id="5" name="TextBox 4"/>
          <p:cNvSpPr txBox="1"/>
          <p:nvPr/>
        </p:nvSpPr>
        <p:spPr>
          <a:xfrm>
            <a:off x="785446" y="1524000"/>
            <a:ext cx="7315200" cy="4893647"/>
          </a:xfrm>
          <a:prstGeom prst="rect">
            <a:avLst/>
          </a:prstGeom>
          <a:noFill/>
        </p:spPr>
        <p:txBody>
          <a:bodyPr wrap="square" rtlCol="0">
            <a:spAutoFit/>
          </a:bodyPr>
          <a:lstStyle/>
          <a:p>
            <a:r>
              <a:rPr lang="en-US" sz="2400" dirty="0">
                <a:latin typeface="Times New Roman" pitchFamily="18" charset="0"/>
                <a:cs typeface="Times New Roman" pitchFamily="18" charset="0"/>
              </a:rPr>
              <a:t>[1]. </a:t>
            </a:r>
            <a:r>
              <a:rPr lang="en-US" sz="2400" dirty="0" smtClean="0">
                <a:latin typeface="Times New Roman" pitchFamily="18" charset="0"/>
                <a:cs typeface="Times New Roman" pitchFamily="18" charset="0"/>
              </a:rPr>
              <a:t>NUR–313 (</a:t>
            </a:r>
            <a:r>
              <a:rPr lang="en-US" sz="2400" dirty="0" smtClean="0">
                <a:latin typeface="Times New Roman" pitchFamily="18" charset="0"/>
                <a:cs typeface="Times New Roman" pitchFamily="18" charset="0"/>
                <a:hlinkClick r:id="rId5"/>
              </a:rPr>
              <a:t>http</a:t>
            </a:r>
            <a:r>
              <a:rPr lang="en-US" sz="2400" dirty="0">
                <a:latin typeface="Times New Roman" pitchFamily="18" charset="0"/>
                <a:cs typeface="Times New Roman" pitchFamily="18" charset="0"/>
                <a:hlinkClick r:id="rId5"/>
              </a:rPr>
              <a:t>://www.nguyenphuchoc199.com/uploads/7/2/6/7/72679/4._</a:t>
            </a:r>
            <a:r>
              <a:rPr lang="en-US" sz="2400" dirty="0" smtClean="0">
                <a:latin typeface="Times New Roman" pitchFamily="18" charset="0"/>
                <a:cs typeface="Times New Roman" pitchFamily="18" charset="0"/>
                <a:hlinkClick r:id="rId5"/>
              </a:rPr>
              <a:t>cham_soc_bn_ngo_doc.pdf</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2.</a:t>
            </a:r>
            <a:r>
              <a:rPr lang="vi-VN" sz="2400" dirty="0">
                <a:latin typeface="Times New Roman" pitchFamily="18" charset="0"/>
                <a:cs typeface="Times New Roman" pitchFamily="18" charset="0"/>
              </a:rPr>
              <a:t> Nguyễn Đạt Anh.</a:t>
            </a:r>
            <a:r>
              <a:rPr lang="en-US" sz="2400" dirty="0">
                <a:latin typeface="Times New Roman" pitchFamily="18" charset="0"/>
                <a:cs typeface="Times New Roman" pitchFamily="18" charset="0"/>
              </a:rPr>
              <a:t>(2011)</a:t>
            </a:r>
            <a:r>
              <a:rPr lang="vi-VN" sz="2400" dirty="0">
                <a:latin typeface="Times New Roman" pitchFamily="18" charset="0"/>
                <a:cs typeface="Times New Roman" pitchFamily="18" charset="0"/>
              </a:rPr>
              <a:t> Điều dưỡng hồi sức cấp cứu (dùng cho đào tạo cử nhân điều dưỡng) Mã số D.34.Z.04. Nhà xuất bản giáo dục </a:t>
            </a:r>
            <a:r>
              <a:rPr lang="vi-VN" sz="2400" dirty="0" smtClean="0">
                <a:latin typeface="Times New Roman" pitchFamily="18" charset="0"/>
                <a:cs typeface="Times New Roman" pitchFamily="18" charset="0"/>
              </a:rPr>
              <a:t>Việt </a:t>
            </a:r>
            <a:r>
              <a:rPr lang="vi-VN" sz="2400" dirty="0">
                <a:latin typeface="Times New Roman" pitchFamily="18" charset="0"/>
                <a:cs typeface="Times New Roman" pitchFamily="18" charset="0"/>
              </a:rPr>
              <a:t>nam.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3. (</a:t>
            </a:r>
            <a:r>
              <a:rPr lang="en-US" sz="2400" dirty="0" smtClean="0">
                <a:latin typeface="Times New Roman" pitchFamily="18" charset="0"/>
                <a:cs typeface="Times New Roman" pitchFamily="18" charset="0"/>
                <a:hlinkClick r:id="rId6"/>
              </a:rPr>
              <a:t>https://issuu.com/khoanoicdytqn/docs/namef44ea4</a:t>
            </a:r>
            <a:r>
              <a:rPr lang="en-US" sz="2400" dirty="0" smtClean="0">
                <a:latin typeface="Times New Roman" pitchFamily="18" charset="0"/>
                <a:cs typeface="Times New Roman" pitchFamily="18" charset="0"/>
              </a:rPr>
              <a:t>).</a:t>
            </a:r>
          </a:p>
          <a:p>
            <a:pPr>
              <a:defRPr/>
            </a:pPr>
            <a:r>
              <a:rPr lang="en-US" sz="2400" dirty="0" smtClean="0">
                <a:latin typeface="Times New Roman" pitchFamily="18" charset="0"/>
                <a:cs typeface="Times New Roman" pitchFamily="18" charset="0"/>
              </a:rPr>
              <a:t>4.H199(</a:t>
            </a:r>
            <a:r>
              <a:rPr lang="en-US" sz="2400" dirty="0" smtClean="0">
                <a:latin typeface="Times New Roman" pitchFamily="18" charset="0"/>
                <a:cs typeface="Times New Roman" pitchFamily="18" charset="0"/>
                <a:hlinkClick r:id="rId7"/>
              </a:rPr>
              <a:t>http</a:t>
            </a:r>
            <a:r>
              <a:rPr lang="en-US" sz="2400" dirty="0">
                <a:latin typeface="Times New Roman" pitchFamily="18" charset="0"/>
                <a:cs typeface="Times New Roman" pitchFamily="18" charset="0"/>
                <a:hlinkClick r:id="rId7"/>
              </a:rPr>
              <a:t>://www.nguyenphuchoc199.com/uploads/7/2/6/7/72679/h199.exe</a:t>
            </a:r>
            <a:r>
              <a:rPr lang="vi-VN" sz="2400" dirty="0" smtClean="0">
                <a:solidFill>
                  <a:schemeClr val="bg2">
                    <a:lumMod val="50000"/>
                  </a:schemeClr>
                </a:solidFill>
                <a:latin typeface="Times New Roman" pitchFamily="18" charset="0"/>
                <a:cs typeface="Times New Roman" pitchFamily="18" charset="0"/>
              </a:rPr>
              <a:t>) </a:t>
            </a:r>
            <a:r>
              <a:rPr lang="vi-VN" sz="2400" dirty="0">
                <a:latin typeface="Times New Roman" pitchFamily="18" charset="0"/>
                <a:cs typeface="Times New Roman" pitchFamily="18" charset="0"/>
              </a:rPr>
              <a:t>phần mềm H199. Nguyễn Phúc Học, giáo trình điện tử, tổng hợp &gt; 1000 bệnh lý nội, ngoại, sản, nhi, hồi sức cấp cứu &amp; các chuyên khoa. 2007- 2015.</a:t>
            </a:r>
            <a:endParaRPr lang="en-US" sz="2400" dirty="0">
              <a:latin typeface="Times New Roman" pitchFamily="18" charset="0"/>
              <a:cs typeface="Times New Roman" pitchFamily="18" charset="0"/>
            </a:endParaRPr>
          </a:p>
          <a:p>
            <a:pPr>
              <a:defRPr/>
            </a:pPr>
            <a:endParaRPr lang="vi-VN"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643697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4000" r="-3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49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sp>
        <p:nvSpPr>
          <p:cNvPr id="3" name="Rectangle 2"/>
          <p:cNvSpPr/>
          <p:nvPr/>
        </p:nvSpPr>
        <p:spPr>
          <a:xfrm>
            <a:off x="1676400" y="845127"/>
            <a:ext cx="6705600" cy="5275803"/>
          </a:xfrm>
          <a:prstGeom prst="rect">
            <a:avLst/>
          </a:prstGeom>
        </p:spPr>
        <p:txBody>
          <a:bodyPr wrap="square">
            <a:spAutoFit/>
          </a:bodyPr>
          <a:lstStyle/>
          <a:p>
            <a:pPr algn="ctr">
              <a:lnSpc>
                <a:spcPct val="150000"/>
              </a:lnSpc>
            </a:pPr>
            <a:r>
              <a:rPr lang="vi-VN" sz="3600" b="1" dirty="0">
                <a:solidFill>
                  <a:srgbClr val="FF0000"/>
                </a:solidFill>
                <a:effectLst>
                  <a:outerShdw blurRad="38100" dist="38100" dir="2700000" algn="tl">
                    <a:srgbClr val="000000">
                      <a:alpha val="43137"/>
                    </a:srgbClr>
                  </a:outerShdw>
                </a:effectLst>
                <a:latin typeface="+mj-lt"/>
              </a:rPr>
              <a:t>NỘI </a:t>
            </a:r>
            <a:r>
              <a:rPr lang="vi-VN" sz="3600" b="1" dirty="0" smtClean="0">
                <a:solidFill>
                  <a:srgbClr val="FF0000"/>
                </a:solidFill>
                <a:effectLst>
                  <a:outerShdw blurRad="38100" dist="38100" dir="2700000" algn="tl">
                    <a:srgbClr val="000000">
                      <a:alpha val="43137"/>
                    </a:srgbClr>
                  </a:outerShdw>
                </a:effectLst>
                <a:latin typeface="+mj-lt"/>
              </a:rPr>
              <a:t>DUNG </a:t>
            </a:r>
            <a:endParaRPr lang="en-US" sz="1400" b="1" dirty="0" smtClean="0">
              <a:solidFill>
                <a:srgbClr val="FF0000"/>
              </a:solidFill>
              <a:effectLst>
                <a:outerShdw blurRad="38100" dist="38100" dir="2700000" algn="tl">
                  <a:srgbClr val="000000">
                    <a:alpha val="43137"/>
                  </a:srgbClr>
                </a:outerShdw>
              </a:effectLst>
              <a:latin typeface="+mj-lt"/>
            </a:endParaRPr>
          </a:p>
          <a:p>
            <a:pPr marL="400050" indent="-400050">
              <a:lnSpc>
                <a:spcPct val="150000"/>
              </a:lnSpc>
              <a:buAutoNum type="romanUcPeriod"/>
            </a:pPr>
            <a:r>
              <a:rPr lang="vi-VN" sz="3200" dirty="0" smtClean="0">
                <a:latin typeface="+mj-lt"/>
              </a:rPr>
              <a:t>Khái </a:t>
            </a:r>
            <a:r>
              <a:rPr lang="vi-VN" sz="3200" dirty="0">
                <a:latin typeface="+mj-lt"/>
              </a:rPr>
              <a:t>niệm </a:t>
            </a:r>
            <a:endParaRPr lang="en-US" sz="3200" dirty="0" smtClean="0">
              <a:latin typeface="+mj-lt"/>
            </a:endParaRPr>
          </a:p>
          <a:p>
            <a:pPr marL="400050" indent="-400050">
              <a:lnSpc>
                <a:spcPct val="150000"/>
              </a:lnSpc>
              <a:buAutoNum type="romanUcPeriod"/>
            </a:pPr>
            <a:r>
              <a:rPr lang="vi-VN" sz="3200" dirty="0" smtClean="0">
                <a:latin typeface="+mj-lt"/>
              </a:rPr>
              <a:t>Nguyên </a:t>
            </a:r>
            <a:r>
              <a:rPr lang="vi-VN" sz="3200" dirty="0">
                <a:latin typeface="+mj-lt"/>
              </a:rPr>
              <a:t>nhân </a:t>
            </a:r>
            <a:endParaRPr lang="en-US" sz="3200" dirty="0" smtClean="0">
              <a:latin typeface="+mj-lt"/>
            </a:endParaRPr>
          </a:p>
          <a:p>
            <a:pPr marL="400050" indent="-400050">
              <a:lnSpc>
                <a:spcPct val="150000"/>
              </a:lnSpc>
              <a:buAutoNum type="romanUcPeriod"/>
            </a:pPr>
            <a:r>
              <a:rPr lang="vi-VN" sz="3200" dirty="0" smtClean="0">
                <a:latin typeface="+mj-lt"/>
              </a:rPr>
              <a:t>Cơ </a:t>
            </a:r>
            <a:r>
              <a:rPr lang="vi-VN" sz="3200" dirty="0">
                <a:latin typeface="+mj-lt"/>
              </a:rPr>
              <a:t>chế tác dụng </a:t>
            </a:r>
            <a:endParaRPr lang="en-US" sz="3200" dirty="0">
              <a:latin typeface="+mj-lt"/>
            </a:endParaRPr>
          </a:p>
          <a:p>
            <a:pPr marL="400050" indent="-400050">
              <a:lnSpc>
                <a:spcPct val="150000"/>
              </a:lnSpc>
              <a:buAutoNum type="romanUcPeriod"/>
            </a:pPr>
            <a:r>
              <a:rPr lang="vi-VN" sz="3200" dirty="0" smtClean="0">
                <a:latin typeface="+mj-lt"/>
              </a:rPr>
              <a:t>Triệu </a:t>
            </a:r>
            <a:r>
              <a:rPr lang="vi-VN" sz="3200" dirty="0">
                <a:latin typeface="+mj-lt"/>
              </a:rPr>
              <a:t>chứng lâm sàng </a:t>
            </a:r>
            <a:endParaRPr lang="en-US" sz="3200" dirty="0">
              <a:latin typeface="+mj-lt"/>
            </a:endParaRPr>
          </a:p>
          <a:p>
            <a:pPr marL="400050" indent="-400050">
              <a:lnSpc>
                <a:spcPct val="150000"/>
              </a:lnSpc>
              <a:buAutoNum type="romanUcPeriod"/>
            </a:pPr>
            <a:r>
              <a:rPr lang="vi-VN" sz="3200" dirty="0" smtClean="0">
                <a:latin typeface="+mj-lt"/>
              </a:rPr>
              <a:t>Nguyên </a:t>
            </a:r>
            <a:r>
              <a:rPr lang="vi-VN" sz="3200" dirty="0">
                <a:latin typeface="+mj-lt"/>
              </a:rPr>
              <a:t>tắc xử trí </a:t>
            </a:r>
            <a:endParaRPr lang="en-US" sz="3200" dirty="0">
              <a:latin typeface="+mj-lt"/>
            </a:endParaRPr>
          </a:p>
          <a:p>
            <a:pPr marL="400050" indent="-400050">
              <a:lnSpc>
                <a:spcPct val="150000"/>
              </a:lnSpc>
              <a:buAutoNum type="romanUcPeriod"/>
            </a:pPr>
            <a:r>
              <a:rPr lang="vi-VN" sz="3200" dirty="0" smtClean="0">
                <a:latin typeface="+mj-lt"/>
              </a:rPr>
              <a:t>Quy </a:t>
            </a:r>
            <a:r>
              <a:rPr lang="vi-VN" sz="3200" dirty="0">
                <a:latin typeface="+mj-lt"/>
              </a:rPr>
              <a:t>trình chăm sóc</a:t>
            </a:r>
            <a:endParaRPr lang="en-US" sz="3200" dirty="0">
              <a:latin typeface="+mj-lt"/>
            </a:endParaRPr>
          </a:p>
        </p:txBody>
      </p:sp>
    </p:spTree>
    <p:extLst>
      <p:ext uri="{BB962C8B-B14F-4D97-AF65-F5344CB8AC3E}">
        <p14:creationId xmlns:p14="http://schemas.microsoft.com/office/powerpoint/2010/main" val="140537206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sp>
        <p:nvSpPr>
          <p:cNvPr id="4" name="Title 1"/>
          <p:cNvSpPr txBox="1">
            <a:spLocks/>
          </p:cNvSpPr>
          <p:nvPr/>
        </p:nvSpPr>
        <p:spPr>
          <a:xfrm>
            <a:off x="1447800" y="152428"/>
            <a:ext cx="4267200" cy="609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0070C0"/>
                </a:solidFill>
                <a:latin typeface="Times New Roman" pitchFamily="18" charset="0"/>
                <a:cs typeface="Times New Roman" pitchFamily="18" charset="0"/>
              </a:rPr>
              <a:t> ĐỊNH NGHĨA </a:t>
            </a:r>
            <a:endParaRPr lang="en-US" sz="3600" dirty="0">
              <a:solidFill>
                <a:srgbClr val="0070C0"/>
              </a:solidFill>
              <a:latin typeface="Times New Roman" pitchFamily="18" charset="0"/>
              <a:cs typeface="Times New Roman" pitchFamily="18" charset="0"/>
            </a:endParaRPr>
          </a:p>
        </p:txBody>
      </p:sp>
      <p:sp>
        <p:nvSpPr>
          <p:cNvPr id="5" name="Rectangle 4"/>
          <p:cNvSpPr/>
          <p:nvPr/>
        </p:nvSpPr>
        <p:spPr>
          <a:xfrm>
            <a:off x="0" y="967046"/>
            <a:ext cx="9067800" cy="1338828"/>
          </a:xfrm>
          <a:prstGeom prst="rect">
            <a:avLst/>
          </a:prstGeom>
        </p:spPr>
        <p:txBody>
          <a:bodyPr wrap="square">
            <a:spAutoFit/>
          </a:bodyPr>
          <a:lstStyle/>
          <a:p>
            <a:r>
              <a:rPr lang="en-US" sz="2700" b="1" dirty="0" err="1" smtClean="0">
                <a:latin typeface="Times New Roman" pitchFamily="18" charset="0"/>
                <a:cs typeface="Times New Roman" pitchFamily="18" charset="0"/>
              </a:rPr>
              <a:t>Ngộ</a:t>
            </a:r>
            <a:r>
              <a:rPr lang="en-US" sz="2700" b="1" dirty="0" smtClean="0">
                <a:latin typeface="Times New Roman" pitchFamily="18" charset="0"/>
                <a:cs typeface="Times New Roman" pitchFamily="18" charset="0"/>
              </a:rPr>
              <a:t> </a:t>
            </a:r>
            <a:r>
              <a:rPr lang="en-US" sz="2700" b="1" dirty="0" err="1" smtClean="0">
                <a:latin typeface="Times New Roman" pitchFamily="18" charset="0"/>
                <a:cs typeface="Times New Roman" pitchFamily="18" charset="0"/>
              </a:rPr>
              <a:t>độc</a:t>
            </a:r>
            <a:r>
              <a:rPr lang="en-US" sz="2700" b="1" dirty="0" smtClean="0">
                <a:latin typeface="Times New Roman" pitchFamily="18" charset="0"/>
                <a:cs typeface="Times New Roman" pitchFamily="18" charset="0"/>
              </a:rPr>
              <a:t> [1]</a:t>
            </a:r>
          </a:p>
          <a:p>
            <a:r>
              <a:rPr lang="en-US" sz="2700" dirty="0" smtClean="0">
                <a:latin typeface="Times New Roman" pitchFamily="18" charset="0"/>
                <a:cs typeface="Times New Roman" pitchFamily="18" charset="0"/>
              </a:rPr>
              <a:t>- </a:t>
            </a:r>
            <a:r>
              <a:rPr lang="vi-VN" sz="2700" dirty="0" smtClean="0">
                <a:latin typeface="Times New Roman" pitchFamily="18" charset="0"/>
                <a:cs typeface="Times New Roman" pitchFamily="18" charset="0"/>
              </a:rPr>
              <a:t>là </a:t>
            </a:r>
            <a:r>
              <a:rPr lang="vi-VN" sz="2700" dirty="0">
                <a:latin typeface="Times New Roman" pitchFamily="18" charset="0"/>
                <a:cs typeface="Times New Roman" pitchFamily="18" charset="0"/>
              </a:rPr>
              <a:t>trạng thái rối loạn những hoạt động sinh lý bình thường của cơ thể do chất độc gây ra</a:t>
            </a:r>
            <a:r>
              <a:rPr lang="vi-VN" sz="2700" dirty="0" smtClean="0">
                <a:latin typeface="Times New Roman" pitchFamily="18" charset="0"/>
                <a:cs typeface="Times New Roman" pitchFamily="18" charset="0"/>
              </a:rPr>
              <a:t>.</a:t>
            </a:r>
            <a:endParaRPr lang="en-US" sz="2700" dirty="0" smtClean="0">
              <a:latin typeface="Times New Roman" pitchFamily="18" charset="0"/>
              <a:cs typeface="Times New Roman" pitchFamily="18" charset="0"/>
            </a:endParaRPr>
          </a:p>
        </p:txBody>
      </p:sp>
      <p:cxnSp>
        <p:nvCxnSpPr>
          <p:cNvPr id="7" name="Straight Arrow Connector 6"/>
          <p:cNvCxnSpPr/>
          <p:nvPr/>
        </p:nvCxnSpPr>
        <p:spPr>
          <a:xfrm>
            <a:off x="1219200" y="2467983"/>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219200" y="2479706"/>
            <a:ext cx="457200" cy="4920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3446" y="2209800"/>
            <a:ext cx="6896100" cy="923330"/>
          </a:xfrm>
          <a:prstGeom prst="rect">
            <a:avLst/>
          </a:prstGeom>
          <a:noFill/>
        </p:spPr>
        <p:txBody>
          <a:bodyPr wrap="square" rtlCol="0">
            <a:spAutoFit/>
          </a:bodyPr>
          <a:lstStyle/>
          <a:p>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ức</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chế</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một</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số</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phản</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ứng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sinh</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hoá</a:t>
            </a:r>
            <a:r>
              <a:rPr lang="en-US"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học</a:t>
            </a:r>
            <a:r>
              <a:rPr lang="en-US" sz="2700" dirty="0" smtClean="0">
                <a:latin typeface="Times New Roman" pitchFamily="18" charset="0"/>
                <a:cs typeface="Times New Roman" pitchFamily="18" charset="0"/>
              </a:rPr>
              <a:t>.</a:t>
            </a:r>
            <a:endParaRPr lang="en-US" sz="2700" dirty="0">
              <a:latin typeface="Times New Roman" pitchFamily="18" charset="0"/>
              <a:cs typeface="Times New Roman" pitchFamily="18" charset="0"/>
            </a:endParaRPr>
          </a:p>
          <a:p>
            <a:r>
              <a:rPr lang="en-US" sz="2700" dirty="0">
                <a:latin typeface="Times New Roman" pitchFamily="18" charset="0"/>
                <a:cs typeface="Times New Roman" pitchFamily="18" charset="0"/>
              </a:rPr>
              <a:t>                      </a:t>
            </a:r>
            <a:r>
              <a:rPr lang="vi-VN" sz="2700" dirty="0">
                <a:latin typeface="Times New Roman" pitchFamily="18" charset="0"/>
                <a:cs typeface="Times New Roman" pitchFamily="18" charset="0"/>
              </a:rPr>
              <a:t>chức năng của </a:t>
            </a:r>
            <a:r>
              <a:rPr lang="vi-VN" sz="2700" dirty="0" smtClean="0">
                <a:latin typeface="Times New Roman" pitchFamily="18" charset="0"/>
                <a:cs typeface="Times New Roman" pitchFamily="18" charset="0"/>
              </a:rPr>
              <a:t>enzym</a:t>
            </a:r>
            <a:r>
              <a:rPr lang="en-US" sz="2700" dirty="0" smtClean="0"/>
              <a:t>.</a:t>
            </a:r>
            <a:endParaRPr lang="en-US" sz="2700" dirty="0">
              <a:latin typeface="Times New Roman" pitchFamily="18" charset="0"/>
              <a:cs typeface="Times New Roman" pitchFamily="18" charset="0"/>
            </a:endParaRPr>
          </a:p>
        </p:txBody>
      </p:sp>
      <p:sp>
        <p:nvSpPr>
          <p:cNvPr id="15" name="TextBox 14"/>
          <p:cNvSpPr txBox="1"/>
          <p:nvPr/>
        </p:nvSpPr>
        <p:spPr>
          <a:xfrm>
            <a:off x="184638" y="3219707"/>
            <a:ext cx="8909539" cy="1338828"/>
          </a:xfrm>
          <a:prstGeom prst="rect">
            <a:avLst/>
          </a:prstGeom>
          <a:noFill/>
        </p:spPr>
        <p:txBody>
          <a:bodyPr wrap="square" rtlCol="0">
            <a:spAutoFit/>
          </a:bodyPr>
          <a:lstStyle/>
          <a:p>
            <a:r>
              <a:rPr lang="en-US" sz="2700" dirty="0">
                <a:latin typeface="Times New Roman" pitchFamily="18" charset="0"/>
                <a:cs typeface="Times New Roman" pitchFamily="18" charset="0"/>
              </a:rPr>
              <a:t> </a:t>
            </a:r>
            <a:r>
              <a:rPr lang="en-US" sz="2700" dirty="0" smtClean="0">
                <a:latin typeface="Times New Roman" pitchFamily="18" charset="0"/>
                <a:cs typeface="Times New Roman" pitchFamily="18" charset="0"/>
              </a:rPr>
              <a:t>- </a:t>
            </a:r>
            <a:r>
              <a:rPr lang="vi-VN" sz="2700" dirty="0" smtClean="0">
                <a:latin typeface="Times New Roman" pitchFamily="18" charset="0"/>
                <a:cs typeface="Times New Roman" pitchFamily="18" charset="0"/>
              </a:rPr>
              <a:t>có </a:t>
            </a:r>
            <a:r>
              <a:rPr lang="vi-VN" sz="2700" dirty="0">
                <a:latin typeface="Times New Roman" pitchFamily="18" charset="0"/>
                <a:cs typeface="Times New Roman" pitchFamily="18" charset="0"/>
              </a:rPr>
              <a:t>thể ức chế hoặc kích thích quá độ lượng các hormon, hệ thần kinh hoặc các chức phận khác của tế bào làm cho cơ thể có những triệu chứng, phản ứng khác thường.</a:t>
            </a:r>
            <a:endParaRPr lang="en-US" sz="2700" dirty="0"/>
          </a:p>
        </p:txBody>
      </p:sp>
      <p:sp>
        <p:nvSpPr>
          <p:cNvPr id="17" name="Right Arrow 16"/>
          <p:cNvSpPr/>
          <p:nvPr/>
        </p:nvSpPr>
        <p:spPr>
          <a:xfrm>
            <a:off x="184638" y="2904392"/>
            <a:ext cx="533400" cy="28721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TextBox 17"/>
          <p:cNvSpPr txBox="1"/>
          <p:nvPr/>
        </p:nvSpPr>
        <p:spPr>
          <a:xfrm>
            <a:off x="225669" y="4558535"/>
            <a:ext cx="8458200" cy="1754326"/>
          </a:xfrm>
          <a:prstGeom prst="rect">
            <a:avLst/>
          </a:prstGeom>
          <a:noFill/>
        </p:spPr>
        <p:txBody>
          <a:bodyPr wrap="square" rtlCol="0">
            <a:spAutoFit/>
          </a:bodyPr>
          <a:lstStyle/>
          <a:p>
            <a:r>
              <a:rPr lang="en-US" sz="2700" dirty="0" err="1" smtClean="0">
                <a:latin typeface="Times New Roman" pitchFamily="18" charset="0"/>
                <a:ea typeface="Tahoma" pitchFamily="34" charset="0"/>
                <a:cs typeface="Times New Roman" pitchFamily="18" charset="0"/>
              </a:rPr>
              <a:t>Phân</a:t>
            </a:r>
            <a:r>
              <a:rPr lang="en-US" sz="2700" dirty="0" smtClean="0">
                <a:latin typeface="Times New Roman" pitchFamily="18" charset="0"/>
                <a:ea typeface="Tahoma" pitchFamily="34" charset="0"/>
                <a:cs typeface="Times New Roman" pitchFamily="18" charset="0"/>
              </a:rPr>
              <a:t> </a:t>
            </a:r>
            <a:r>
              <a:rPr lang="en-US" sz="2700" dirty="0" err="1" smtClean="0">
                <a:latin typeface="Times New Roman" pitchFamily="18" charset="0"/>
                <a:ea typeface="Tahoma" pitchFamily="34" charset="0"/>
                <a:cs typeface="Times New Roman" pitchFamily="18" charset="0"/>
              </a:rPr>
              <a:t>loại</a:t>
            </a:r>
            <a:r>
              <a:rPr lang="en-US" sz="2700" dirty="0" smtClean="0">
                <a:latin typeface="Times New Roman" pitchFamily="18" charset="0"/>
                <a:ea typeface="Tahoma" pitchFamily="34" charset="0"/>
                <a:cs typeface="Times New Roman" pitchFamily="18" charset="0"/>
              </a:rPr>
              <a:t> </a:t>
            </a:r>
            <a:r>
              <a:rPr lang="en-US" sz="2700" dirty="0" err="1" smtClean="0">
                <a:latin typeface="Times New Roman" pitchFamily="18" charset="0"/>
                <a:ea typeface="Tahoma" pitchFamily="34" charset="0"/>
                <a:cs typeface="Times New Roman" pitchFamily="18" charset="0"/>
              </a:rPr>
              <a:t>ngộ</a:t>
            </a:r>
            <a:r>
              <a:rPr lang="en-US" sz="2700" dirty="0" smtClean="0">
                <a:latin typeface="Times New Roman" pitchFamily="18" charset="0"/>
                <a:ea typeface="Tahoma" pitchFamily="34" charset="0"/>
                <a:cs typeface="Times New Roman" pitchFamily="18" charset="0"/>
              </a:rPr>
              <a:t> </a:t>
            </a:r>
            <a:r>
              <a:rPr lang="en-US" sz="2700" dirty="0" err="1" smtClean="0">
                <a:latin typeface="Times New Roman" pitchFamily="18" charset="0"/>
                <a:ea typeface="Tahoma" pitchFamily="34" charset="0"/>
                <a:cs typeface="Times New Roman" pitchFamily="18" charset="0"/>
              </a:rPr>
              <a:t>độc</a:t>
            </a:r>
            <a:r>
              <a:rPr lang="en-US" sz="2700" dirty="0" smtClean="0">
                <a:latin typeface="Times New Roman" pitchFamily="18" charset="0"/>
                <a:ea typeface="Tahoma" pitchFamily="34" charset="0"/>
                <a:cs typeface="Times New Roman" pitchFamily="18" charset="0"/>
              </a:rPr>
              <a:t>: (</a:t>
            </a:r>
            <a:r>
              <a:rPr lang="vi-VN" sz="2700" dirty="0">
                <a:latin typeface="+mj-lt"/>
              </a:rPr>
              <a:t>theo thời gian xảy ra ngộ </a:t>
            </a:r>
            <a:r>
              <a:rPr lang="vi-VN" sz="2700" dirty="0" smtClean="0">
                <a:latin typeface="+mj-lt"/>
              </a:rPr>
              <a:t>độc</a:t>
            </a:r>
            <a:r>
              <a:rPr lang="en-US" sz="2800" dirty="0" smtClean="0"/>
              <a:t>)</a:t>
            </a:r>
            <a:endParaRPr lang="en-US" sz="2700" dirty="0" smtClean="0">
              <a:latin typeface="Times New Roman" pitchFamily="18" charset="0"/>
              <a:ea typeface="Tahoma" pitchFamily="34" charset="0"/>
              <a:cs typeface="Times New Roman" pitchFamily="18" charset="0"/>
            </a:endParaRPr>
          </a:p>
          <a:p>
            <a:pPr marL="3028950" lvl="6" indent="-285750">
              <a:buFont typeface="Wingdings" pitchFamily="2" charset="2"/>
              <a:buChar char="Ø"/>
            </a:pPr>
            <a:r>
              <a:rPr lang="en-US" sz="2700" dirty="0" err="1" smtClean="0">
                <a:latin typeface="Times New Roman" pitchFamily="18" charset="0"/>
                <a:ea typeface="Tahoma" pitchFamily="34" charset="0"/>
                <a:cs typeface="Times New Roman" pitchFamily="18" charset="0"/>
              </a:rPr>
              <a:t>Ngộ</a:t>
            </a:r>
            <a:r>
              <a:rPr lang="en-US" sz="2700" dirty="0" smtClean="0">
                <a:latin typeface="Times New Roman" pitchFamily="18" charset="0"/>
                <a:ea typeface="Tahoma" pitchFamily="34" charset="0"/>
                <a:cs typeface="Times New Roman" pitchFamily="18" charset="0"/>
              </a:rPr>
              <a:t> </a:t>
            </a:r>
            <a:r>
              <a:rPr lang="en-US" sz="2700" dirty="0" err="1" smtClean="0">
                <a:latin typeface="Times New Roman" pitchFamily="18" charset="0"/>
                <a:ea typeface="Tahoma" pitchFamily="34" charset="0"/>
                <a:cs typeface="Times New Roman" pitchFamily="18" charset="0"/>
              </a:rPr>
              <a:t>độc</a:t>
            </a:r>
            <a:r>
              <a:rPr lang="en-US" sz="2700" dirty="0" smtClean="0">
                <a:latin typeface="Times New Roman" pitchFamily="18" charset="0"/>
                <a:ea typeface="Tahoma" pitchFamily="34" charset="0"/>
                <a:cs typeface="Times New Roman" pitchFamily="18" charset="0"/>
              </a:rPr>
              <a:t> </a:t>
            </a:r>
            <a:r>
              <a:rPr lang="en-US" sz="2700" dirty="0" err="1" smtClean="0">
                <a:latin typeface="Times New Roman" pitchFamily="18" charset="0"/>
                <a:ea typeface="Tahoma" pitchFamily="34" charset="0"/>
                <a:cs typeface="Times New Roman" pitchFamily="18" charset="0"/>
              </a:rPr>
              <a:t>cấp</a:t>
            </a:r>
            <a:r>
              <a:rPr lang="en-US" sz="2700" dirty="0" smtClean="0">
                <a:latin typeface="Times New Roman" pitchFamily="18" charset="0"/>
                <a:ea typeface="Tahoma" pitchFamily="34" charset="0"/>
                <a:cs typeface="Times New Roman" pitchFamily="18" charset="0"/>
              </a:rPr>
              <a:t> </a:t>
            </a:r>
            <a:r>
              <a:rPr lang="en-US" sz="2700" dirty="0" err="1" smtClean="0">
                <a:latin typeface="Times New Roman" pitchFamily="18" charset="0"/>
                <a:ea typeface="Tahoma" pitchFamily="34" charset="0"/>
                <a:cs typeface="Times New Roman" pitchFamily="18" charset="0"/>
              </a:rPr>
              <a:t>tính</a:t>
            </a:r>
            <a:endParaRPr lang="en-US" sz="2700" dirty="0" smtClean="0">
              <a:latin typeface="Times New Roman" pitchFamily="18" charset="0"/>
              <a:ea typeface="Tahoma" pitchFamily="34" charset="0"/>
              <a:cs typeface="Times New Roman" pitchFamily="18" charset="0"/>
            </a:endParaRPr>
          </a:p>
          <a:p>
            <a:pPr marL="3028950" lvl="6" indent="-285750">
              <a:buFont typeface="Wingdings" pitchFamily="2" charset="2"/>
              <a:buChar char="Ø"/>
            </a:pPr>
            <a:r>
              <a:rPr lang="en-US" sz="2700" dirty="0" err="1" smtClean="0">
                <a:latin typeface="Times New Roman" pitchFamily="18" charset="0"/>
                <a:ea typeface="Tahoma" pitchFamily="34" charset="0"/>
                <a:cs typeface="Times New Roman" pitchFamily="18" charset="0"/>
              </a:rPr>
              <a:t>Ngộ</a:t>
            </a:r>
            <a:r>
              <a:rPr lang="en-US" sz="2700" dirty="0" smtClean="0">
                <a:latin typeface="Times New Roman" pitchFamily="18" charset="0"/>
                <a:ea typeface="Tahoma" pitchFamily="34" charset="0"/>
                <a:cs typeface="Times New Roman" pitchFamily="18" charset="0"/>
              </a:rPr>
              <a:t> </a:t>
            </a:r>
            <a:r>
              <a:rPr lang="en-US" sz="2700" dirty="0" err="1" smtClean="0">
                <a:latin typeface="Times New Roman" pitchFamily="18" charset="0"/>
                <a:ea typeface="Tahoma" pitchFamily="34" charset="0"/>
                <a:cs typeface="Times New Roman" pitchFamily="18" charset="0"/>
              </a:rPr>
              <a:t>độc</a:t>
            </a:r>
            <a:r>
              <a:rPr lang="en-US" sz="2700" dirty="0" smtClean="0">
                <a:latin typeface="Times New Roman" pitchFamily="18" charset="0"/>
                <a:ea typeface="Tahoma" pitchFamily="34" charset="0"/>
                <a:cs typeface="Times New Roman" pitchFamily="18" charset="0"/>
              </a:rPr>
              <a:t> </a:t>
            </a:r>
            <a:r>
              <a:rPr lang="pt-BR" sz="2700" dirty="0">
                <a:latin typeface="Times New Roman" pitchFamily="18" charset="0"/>
                <a:ea typeface="Tahoma" pitchFamily="34" charset="0"/>
                <a:cs typeface="Times New Roman" pitchFamily="18" charset="0"/>
              </a:rPr>
              <a:t>bán cấp (á cấp tính) </a:t>
            </a:r>
            <a:endParaRPr lang="pt-BR" sz="2700" dirty="0" smtClean="0">
              <a:latin typeface="Times New Roman" pitchFamily="18" charset="0"/>
              <a:ea typeface="Tahoma" pitchFamily="34" charset="0"/>
              <a:cs typeface="Times New Roman" pitchFamily="18" charset="0"/>
            </a:endParaRPr>
          </a:p>
          <a:p>
            <a:pPr marL="3028950" lvl="6" indent="-285750">
              <a:buFont typeface="Wingdings" pitchFamily="2" charset="2"/>
              <a:buChar char="Ø"/>
            </a:pPr>
            <a:r>
              <a:rPr lang="pt-BR" sz="2700" dirty="0" smtClean="0">
                <a:latin typeface="Times New Roman" pitchFamily="18" charset="0"/>
                <a:ea typeface="Tahoma" pitchFamily="34" charset="0"/>
                <a:cs typeface="Times New Roman" pitchFamily="18" charset="0"/>
              </a:rPr>
              <a:t>Ngộ đọc mạn tính</a:t>
            </a:r>
            <a:endParaRPr lang="en-US" sz="2700"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11048986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ppt_x"/>
                                          </p:val>
                                        </p:tav>
                                        <p:tav tm="100000">
                                          <p:val>
                                            <p:strVal val="#ppt_x"/>
                                          </p:val>
                                        </p:tav>
                                      </p:tavLst>
                                    </p:anim>
                                    <p:anim calcmode="lin" valueType="num">
                                      <p:cBhvr additive="base">
                                        <p:cTn id="1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arn(inVertical)">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P spid="15" grpId="0"/>
      <p:bldP spid="17"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sp>
        <p:nvSpPr>
          <p:cNvPr id="3" name="Title 1"/>
          <p:cNvSpPr txBox="1">
            <a:spLocks/>
          </p:cNvSpPr>
          <p:nvPr/>
        </p:nvSpPr>
        <p:spPr>
          <a:xfrm>
            <a:off x="1447800" y="152428"/>
            <a:ext cx="4267200" cy="609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0070C0"/>
                </a:solidFill>
                <a:latin typeface="Times New Roman" pitchFamily="18" charset="0"/>
                <a:cs typeface="Times New Roman" pitchFamily="18" charset="0"/>
              </a:rPr>
              <a:t> NGUYÊN NHÂN </a:t>
            </a:r>
            <a:endParaRPr lang="en-US" sz="3600" dirty="0">
              <a:solidFill>
                <a:srgbClr val="0070C0"/>
              </a:solidFill>
              <a:latin typeface="Times New Roman" pitchFamily="18" charset="0"/>
              <a:cs typeface="Times New Roman" pitchFamily="18" charset="0"/>
            </a:endParaRPr>
          </a:p>
        </p:txBody>
      </p:sp>
      <p:sp>
        <p:nvSpPr>
          <p:cNvPr id="4" name="AutoShape 2" descr="Kết quả hình ảnh cho Do sơ xuất trong bảo quản chất độ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Kết quả hình ảnh cho Do sơ xuất trong bảo quản chất độ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Kết quả hình ảnh cho Do sơ xuất trong bảo quản chất độc"/>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1600200" y="1143000"/>
            <a:ext cx="6400800" cy="892552"/>
          </a:xfrm>
          <a:prstGeom prst="rect">
            <a:avLst/>
          </a:prstGeom>
        </p:spPr>
        <p:txBody>
          <a:bodyPr wrap="square">
            <a:spAutoFit/>
          </a:bodyPr>
          <a:lstStyle/>
          <a:p>
            <a:r>
              <a:rPr lang="en-US" sz="2600" dirty="0">
                <a:latin typeface="Times New Roman" pitchFamily="18" charset="0"/>
                <a:cs typeface="Times New Roman" pitchFamily="18" charset="0"/>
              </a:rPr>
              <a:t>- Do </a:t>
            </a:r>
            <a:r>
              <a:rPr lang="en-US" sz="2600" dirty="0" err="1">
                <a:latin typeface="Times New Roman" pitchFamily="18" charset="0"/>
                <a:cs typeface="Times New Roman" pitchFamily="18" charset="0"/>
              </a:rPr>
              <a:t>sơ</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xuất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trong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bảo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quản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hoặc</a:t>
            </a:r>
            <a:r>
              <a:rPr lang="en-US" sz="2600" dirty="0">
                <a:latin typeface="Times New Roman" pitchFamily="18" charset="0"/>
                <a:cs typeface="Times New Roman" pitchFamily="18" charset="0"/>
              </a:rPr>
              <a:t> do </a:t>
            </a:r>
            <a:r>
              <a:rPr lang="en-US" sz="2600" dirty="0" err="1">
                <a:latin typeface="Times New Roman" pitchFamily="18" charset="0"/>
                <a:cs typeface="Times New Roman" pitchFamily="18" charset="0"/>
              </a:rPr>
              <a:t>dùng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quá</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liều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quy</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định</a:t>
            </a:r>
            <a:r>
              <a:rPr lang="en-US" sz="2600" dirty="0" smtClean="0">
                <a:latin typeface="Times New Roman" pitchFamily="18" charset="0"/>
                <a:cs typeface="Times New Roman" pitchFamily="18" charset="0"/>
              </a:rPr>
              <a:t>(10 </a:t>
            </a:r>
            <a:r>
              <a:rPr lang="en-US" sz="2600" dirty="0">
                <a:latin typeface="Times New Roman" pitchFamily="18" charset="0"/>
                <a:cs typeface="Times New Roman" pitchFamily="18" charset="0"/>
              </a:rPr>
              <a:t>– 15% do tai </a:t>
            </a:r>
            <a:r>
              <a:rPr lang="en-US" sz="2600" dirty="0" err="1">
                <a:latin typeface="Times New Roman" pitchFamily="18" charset="0"/>
                <a:cs typeface="Times New Roman" pitchFamily="18" charset="0"/>
              </a:rPr>
              <a:t>nạn</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
        <p:nvSpPr>
          <p:cNvPr id="9" name="TextBox 8"/>
          <p:cNvSpPr txBox="1"/>
          <p:nvPr/>
        </p:nvSpPr>
        <p:spPr>
          <a:xfrm>
            <a:off x="1570892" y="2209800"/>
            <a:ext cx="4721225" cy="892552"/>
          </a:xfrm>
          <a:prstGeom prst="rect">
            <a:avLst/>
          </a:prstGeom>
          <a:noFill/>
        </p:spPr>
        <p:txBody>
          <a:bodyPr wrap="square" rtlCol="0">
            <a:spAutoFit/>
          </a:bodyPr>
          <a:lstStyle/>
          <a:p>
            <a:r>
              <a:rPr lang="en-US" sz="2600" dirty="0">
                <a:latin typeface="Times New Roman" pitchFamily="18" charset="0"/>
                <a:cs typeface="Times New Roman" pitchFamily="18" charset="0"/>
              </a:rPr>
              <a:t>- Do </a:t>
            </a:r>
            <a:r>
              <a:rPr lang="en-US" sz="2600" dirty="0" err="1">
                <a:latin typeface="Times New Roman" pitchFamily="18" charset="0"/>
                <a:cs typeface="Times New Roman" pitchFamily="18" charset="0"/>
              </a:rPr>
              <a:t>nghề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nghiệp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tiếp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xúc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với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hoá</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độc</a:t>
            </a:r>
            <a:r>
              <a:rPr lang="en-US" sz="2600" dirty="0">
                <a:latin typeface="Times New Roman" pitchFamily="18" charset="0"/>
                <a:cs typeface="Times New Roman" pitchFamily="18" charset="0"/>
              </a:rPr>
              <a:t>. (5% do </a:t>
            </a:r>
            <a:r>
              <a:rPr lang="en-US" sz="2600" dirty="0" err="1">
                <a:latin typeface="Times New Roman" pitchFamily="18" charset="0"/>
                <a:cs typeface="Times New Roman" pitchFamily="18" charset="0"/>
              </a:rPr>
              <a:t>nghề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nghiệp</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
        <p:nvSpPr>
          <p:cNvPr id="10" name="Rectangle 9"/>
          <p:cNvSpPr/>
          <p:nvPr/>
        </p:nvSpPr>
        <p:spPr>
          <a:xfrm>
            <a:off x="1570892" y="3338688"/>
            <a:ext cx="7344508" cy="892552"/>
          </a:xfrm>
          <a:prstGeom prst="rect">
            <a:avLst/>
          </a:prstGeom>
        </p:spPr>
        <p:txBody>
          <a:bodyPr wrap="square">
            <a:spAutoFit/>
          </a:bodyPr>
          <a:lstStyle/>
          <a:p>
            <a:r>
              <a:rPr lang="en-US" sz="2600" dirty="0">
                <a:latin typeface="Times New Roman" pitchFamily="18" charset="0"/>
                <a:cs typeface="Times New Roman" pitchFamily="18" charset="0"/>
              </a:rPr>
              <a:t>- Do </a:t>
            </a:r>
            <a:r>
              <a:rPr lang="en-US" sz="2600" dirty="0" err="1">
                <a:latin typeface="Times New Roman" pitchFamily="18" charset="0"/>
                <a:cs typeface="Times New Roman" pitchFamily="18" charset="0"/>
              </a:rPr>
              <a:t>uống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tự</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tử</a:t>
            </a:r>
            <a:r>
              <a:rPr lang="en-US" sz="2600" dirty="0">
                <a:latin typeface="Times New Roman" pitchFamily="18" charset="0"/>
                <a:cs typeface="Times New Roman" pitchFamily="18" charset="0"/>
              </a:rPr>
              <a:t>. (80 – 90% </a:t>
            </a:r>
            <a:r>
              <a:rPr lang="en-US" sz="2600" dirty="0" err="1">
                <a:latin typeface="Times New Roman" pitchFamily="18" charset="0"/>
                <a:cs typeface="Times New Roman" pitchFamily="18" charset="0"/>
              </a:rPr>
              <a:t>các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trường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hợp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độc</a:t>
            </a:r>
            <a:r>
              <a:rPr lang="en-US" sz="2600" dirty="0">
                <a:latin typeface="Times New Roman" pitchFamily="18" charset="0"/>
                <a:cs typeface="Times New Roman" pitchFamily="18" charset="0"/>
              </a:rPr>
              <a:t> do </a:t>
            </a:r>
            <a:r>
              <a:rPr lang="en-US" sz="2600" dirty="0" err="1" smtClean="0">
                <a:latin typeface="Times New Roman" pitchFamily="18" charset="0"/>
                <a:cs typeface="Times New Roman" pitchFamily="18" charset="0"/>
              </a:rPr>
              <a:t>dùng</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chất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với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mục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đích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tự</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sát</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
        <p:nvSpPr>
          <p:cNvPr id="11" name="Rectangle 10"/>
          <p:cNvSpPr/>
          <p:nvPr/>
        </p:nvSpPr>
        <p:spPr>
          <a:xfrm>
            <a:off x="1570892" y="4410781"/>
            <a:ext cx="4572000" cy="492443"/>
          </a:xfrm>
          <a:prstGeom prst="rect">
            <a:avLst/>
          </a:prstGeom>
        </p:spPr>
        <p:txBody>
          <a:bodyPr>
            <a:spAutoFit/>
          </a:bodyPr>
          <a:lstStyle/>
          <a:p>
            <a:r>
              <a:rPr lang="en-US" sz="2600" dirty="0">
                <a:latin typeface="Times New Roman" pitchFamily="18" charset="0"/>
                <a:cs typeface="Times New Roman" pitchFamily="18" charset="0"/>
              </a:rPr>
              <a:t>- Do </a:t>
            </a:r>
            <a:r>
              <a:rPr lang="en-US" sz="2600" dirty="0" err="1">
                <a:latin typeface="Times New Roman" pitchFamily="18" charset="0"/>
                <a:cs typeface="Times New Roman" pitchFamily="18" charset="0"/>
              </a:rPr>
              <a:t>bị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đầu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độc</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
        <p:nvSpPr>
          <p:cNvPr id="12" name="Rectangle 11"/>
          <p:cNvSpPr/>
          <p:nvPr/>
        </p:nvSpPr>
        <p:spPr>
          <a:xfrm>
            <a:off x="1570892" y="4903224"/>
            <a:ext cx="4572000" cy="492443"/>
          </a:xfrm>
          <a:prstGeom prst="rect">
            <a:avLst/>
          </a:prstGeom>
        </p:spPr>
        <p:txBody>
          <a:bodyPr>
            <a:spAutoFit/>
          </a:bodyPr>
          <a:lstStyle/>
          <a:p>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Chiến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tranh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độc</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bom</a:t>
            </a:r>
            <a:endParaRPr lang="en-US" sz="2600" dirty="0">
              <a:latin typeface="Times New Roman" pitchFamily="18" charset="0"/>
              <a:cs typeface="Times New Roman" pitchFamily="18" charset="0"/>
            </a:endParaRPr>
          </a:p>
        </p:txBody>
      </p:sp>
      <p:sp>
        <p:nvSpPr>
          <p:cNvPr id="13" name="Rectangle 12"/>
          <p:cNvSpPr/>
          <p:nvPr/>
        </p:nvSpPr>
        <p:spPr>
          <a:xfrm>
            <a:off x="1570892" y="5617119"/>
            <a:ext cx="4572000" cy="892552"/>
          </a:xfrm>
          <a:prstGeom prst="rect">
            <a:avLst/>
          </a:prstGeom>
        </p:spPr>
        <p:txBody>
          <a:bodyPr>
            <a:spAutoFit/>
          </a:bodyPr>
          <a:lstStyle/>
          <a:p>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Do </a:t>
            </a:r>
            <a:r>
              <a:rPr lang="en-US" sz="2600" dirty="0" err="1">
                <a:latin typeface="Times New Roman" pitchFamily="18" charset="0"/>
                <a:cs typeface="Times New Roman" pitchFamily="18" charset="0"/>
              </a:rPr>
              <a:t>bị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sinh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vật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cắn</a:t>
            </a:r>
            <a:endParaRPr lang="en-US" sz="2600" dirty="0">
              <a:latin typeface="Times New Roman" pitchFamily="18" charset="0"/>
              <a:cs typeface="Times New Roman" pitchFamily="18" charset="0"/>
            </a:endParaRPr>
          </a:p>
          <a:p>
            <a:endParaRPr lang="en-US" sz="2600" dirty="0"/>
          </a:p>
        </p:txBody>
      </p:sp>
      <p:sp>
        <p:nvSpPr>
          <p:cNvPr id="14" name="AutoShape 8" descr="Kết quả hình ảnh cho tự tử bằng thuốc độc"/>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1293097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sp>
        <p:nvSpPr>
          <p:cNvPr id="4" name="Title 1"/>
          <p:cNvSpPr txBox="1">
            <a:spLocks/>
          </p:cNvSpPr>
          <p:nvPr/>
        </p:nvSpPr>
        <p:spPr>
          <a:xfrm>
            <a:off x="1447800" y="152428"/>
            <a:ext cx="6400800" cy="8146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0070C0"/>
                </a:solidFill>
                <a:latin typeface="Times New Roman" pitchFamily="18" charset="0"/>
                <a:cs typeface="Times New Roman" pitchFamily="18" charset="0"/>
              </a:rPr>
              <a:t> CƠ CHẾ TÁC DỤNG</a:t>
            </a:r>
            <a:endParaRPr lang="en-US" sz="3600" dirty="0">
              <a:solidFill>
                <a:srgbClr val="0070C0"/>
              </a:solidFill>
              <a:latin typeface="Times New Roman" pitchFamily="18" charset="0"/>
              <a:cs typeface="Times New Roman" pitchFamily="18" charset="0"/>
            </a:endParaRPr>
          </a:p>
        </p:txBody>
      </p:sp>
      <p:sp>
        <p:nvSpPr>
          <p:cNvPr id="5" name="Rectangle 4"/>
          <p:cNvSpPr/>
          <p:nvPr/>
        </p:nvSpPr>
        <p:spPr>
          <a:xfrm>
            <a:off x="1295400" y="1295400"/>
            <a:ext cx="4642618" cy="492443"/>
          </a:xfrm>
          <a:prstGeom prst="rect">
            <a:avLst/>
          </a:prstGeom>
        </p:spPr>
        <p:txBody>
          <a:bodyPr wrap="none">
            <a:spAutoFit/>
          </a:bodyPr>
          <a:lstStyle/>
          <a:p>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Cơ </a:t>
            </a:r>
            <a:r>
              <a:rPr lang="vi-VN" sz="2600" dirty="0">
                <a:latin typeface="Times New Roman" pitchFamily="18" charset="0"/>
                <a:cs typeface="Times New Roman" pitchFamily="18" charset="0"/>
              </a:rPr>
              <a:t>chế gây tổn thương hoá học </a:t>
            </a:r>
            <a:endParaRPr lang="en-US" sz="2600" dirty="0">
              <a:latin typeface="Times New Roman" pitchFamily="18" charset="0"/>
              <a:cs typeface="Times New Roman" pitchFamily="18" charset="0"/>
            </a:endParaRPr>
          </a:p>
        </p:txBody>
      </p:sp>
      <p:sp>
        <p:nvSpPr>
          <p:cNvPr id="6" name="Rectangle 5"/>
          <p:cNvSpPr/>
          <p:nvPr/>
        </p:nvSpPr>
        <p:spPr>
          <a:xfrm>
            <a:off x="1295400" y="1773201"/>
            <a:ext cx="4956806" cy="492443"/>
          </a:xfrm>
          <a:prstGeom prst="rect">
            <a:avLst/>
          </a:prstGeom>
        </p:spPr>
        <p:txBody>
          <a:bodyPr wrap="none">
            <a:spAutoFit/>
          </a:bodyPr>
          <a:lstStyle/>
          <a:p>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Cơ </a:t>
            </a:r>
            <a:r>
              <a:rPr lang="vi-VN" sz="2600" dirty="0">
                <a:latin typeface="Times New Roman" pitchFamily="18" charset="0"/>
                <a:cs typeface="Times New Roman" pitchFamily="18" charset="0"/>
              </a:rPr>
              <a:t>chế gây hoại tử tế bào biểu mô</a:t>
            </a:r>
            <a:endParaRPr lang="en-US" sz="2600" dirty="0">
              <a:latin typeface="Times New Roman" pitchFamily="18" charset="0"/>
              <a:cs typeface="Times New Roman" pitchFamily="18" charset="0"/>
            </a:endParaRPr>
          </a:p>
        </p:txBody>
      </p:sp>
      <p:sp>
        <p:nvSpPr>
          <p:cNvPr id="7" name="Rectangle 6"/>
          <p:cNvSpPr/>
          <p:nvPr/>
        </p:nvSpPr>
        <p:spPr>
          <a:xfrm>
            <a:off x="1295400" y="2265644"/>
            <a:ext cx="6553200" cy="892552"/>
          </a:xfrm>
          <a:prstGeom prst="rect">
            <a:avLst/>
          </a:prstGeom>
        </p:spPr>
        <p:txBody>
          <a:bodyPr wrap="square">
            <a:spAutoFit/>
          </a:bodyPr>
          <a:lstStyle/>
          <a:p>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Cơ </a:t>
            </a:r>
            <a:r>
              <a:rPr lang="vi-VN" sz="2600" dirty="0">
                <a:latin typeface="Times New Roman" pitchFamily="18" charset="0"/>
                <a:cs typeface="Times New Roman" pitchFamily="18" charset="0"/>
              </a:rPr>
              <a:t>chế tác động thông qua ức chế hoặc cạnh tranh enzyme</a:t>
            </a:r>
            <a:endParaRPr lang="en-US" sz="2600" dirty="0">
              <a:latin typeface="Times New Roman" pitchFamily="18" charset="0"/>
              <a:cs typeface="Times New Roman" pitchFamily="18" charset="0"/>
            </a:endParaRPr>
          </a:p>
        </p:txBody>
      </p:sp>
      <p:sp>
        <p:nvSpPr>
          <p:cNvPr id="8" name="Rectangle 7"/>
          <p:cNvSpPr/>
          <p:nvPr/>
        </p:nvSpPr>
        <p:spPr>
          <a:xfrm>
            <a:off x="1295400" y="3115492"/>
            <a:ext cx="7696200" cy="892552"/>
          </a:xfrm>
          <a:prstGeom prst="rect">
            <a:avLst/>
          </a:prstGeom>
        </p:spPr>
        <p:txBody>
          <a:bodyPr wrap="square">
            <a:spAutoFit/>
          </a:bodyPr>
          <a:lstStyle/>
          <a:p>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Cơ </a:t>
            </a:r>
            <a:r>
              <a:rPr lang="vi-VN" sz="2600" dirty="0">
                <a:latin typeface="Times New Roman" pitchFamily="18" charset="0"/>
                <a:cs typeface="Times New Roman" pitchFamily="18" charset="0"/>
              </a:rPr>
              <a:t>chế gây độc do ảnh hưởng đến các quá trình chuyển hoá hoặc tổng hợp của cơ thể</a:t>
            </a:r>
            <a:endParaRPr lang="en-US" sz="2600" dirty="0">
              <a:latin typeface="Times New Roman" pitchFamily="18" charset="0"/>
              <a:cs typeface="Times New Roman" pitchFamily="18" charset="0"/>
            </a:endParaRPr>
          </a:p>
        </p:txBody>
      </p:sp>
      <p:sp>
        <p:nvSpPr>
          <p:cNvPr id="9" name="Rectangle 8"/>
          <p:cNvSpPr/>
          <p:nvPr/>
        </p:nvSpPr>
        <p:spPr>
          <a:xfrm>
            <a:off x="1292194" y="4003356"/>
            <a:ext cx="4960012" cy="492443"/>
          </a:xfrm>
          <a:prstGeom prst="rect">
            <a:avLst/>
          </a:prstGeom>
        </p:spPr>
        <p:txBody>
          <a:bodyPr wrap="none">
            <a:spAutoFit/>
          </a:bodyPr>
          <a:lstStyle/>
          <a:p>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Cơ </a:t>
            </a:r>
            <a:r>
              <a:rPr lang="vi-VN" sz="2600" dirty="0">
                <a:latin typeface="Times New Roman" pitchFamily="18" charset="0"/>
                <a:cs typeface="Times New Roman" pitchFamily="18" charset="0"/>
              </a:rPr>
              <a:t>chế tác dụng trên hệ thần kinh </a:t>
            </a:r>
            <a:endParaRPr lang="en-US" sz="2600" dirty="0">
              <a:latin typeface="Times New Roman" pitchFamily="18" charset="0"/>
              <a:cs typeface="Times New Roman" pitchFamily="18" charset="0"/>
            </a:endParaRPr>
          </a:p>
        </p:txBody>
      </p:sp>
      <p:sp>
        <p:nvSpPr>
          <p:cNvPr id="10" name="Rectangle 9"/>
          <p:cNvSpPr/>
          <p:nvPr/>
        </p:nvSpPr>
        <p:spPr>
          <a:xfrm>
            <a:off x="1292194" y="4482350"/>
            <a:ext cx="7590692" cy="892552"/>
          </a:xfrm>
          <a:prstGeom prst="rect">
            <a:avLst/>
          </a:prstGeom>
        </p:spPr>
        <p:txBody>
          <a:bodyPr wrap="square">
            <a:spAutoFit/>
          </a:bodyPr>
          <a:lstStyle/>
          <a:p>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Cơ </a:t>
            </a:r>
            <a:r>
              <a:rPr lang="vi-VN" sz="2600" dirty="0">
                <a:latin typeface="Times New Roman" pitchFamily="18" charset="0"/>
                <a:cs typeface="Times New Roman" pitchFamily="18" charset="0"/>
              </a:rPr>
              <a:t>chế làm suy giảm đáp ứng miễn dịch (immunosuppression)</a:t>
            </a:r>
            <a:endParaRPr lang="en-US" sz="2600" dirty="0">
              <a:latin typeface="Times New Roman" pitchFamily="18" charset="0"/>
              <a:cs typeface="Times New Roman" pitchFamily="18" charset="0"/>
            </a:endParaRPr>
          </a:p>
        </p:txBody>
      </p:sp>
      <p:sp>
        <p:nvSpPr>
          <p:cNvPr id="11" name="Rectangle 10"/>
          <p:cNvSpPr/>
          <p:nvPr/>
        </p:nvSpPr>
        <p:spPr>
          <a:xfrm>
            <a:off x="1272094" y="5374902"/>
            <a:ext cx="5737468" cy="492443"/>
          </a:xfrm>
          <a:prstGeom prst="rect">
            <a:avLst/>
          </a:prstGeom>
        </p:spPr>
        <p:txBody>
          <a:bodyPr wrap="none">
            <a:spAutoFit/>
          </a:bodyPr>
          <a:lstStyle/>
          <a:p>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Cơ </a:t>
            </a:r>
            <a:r>
              <a:rPr lang="vi-VN" sz="2600" dirty="0">
                <a:latin typeface="Times New Roman" pitchFamily="18" charset="0"/>
                <a:cs typeface="Times New Roman" pitchFamily="18" charset="0"/>
              </a:rPr>
              <a:t>chế tác dụng gây quái thai, chết thai </a:t>
            </a:r>
            <a:endParaRPr lang="en-US" sz="2600" dirty="0">
              <a:latin typeface="Times New Roman" pitchFamily="18" charset="0"/>
              <a:cs typeface="Times New Roman" pitchFamily="18" charset="0"/>
            </a:endParaRPr>
          </a:p>
        </p:txBody>
      </p:sp>
      <p:sp>
        <p:nvSpPr>
          <p:cNvPr id="12" name="Rectangle 11"/>
          <p:cNvSpPr/>
          <p:nvPr/>
        </p:nvSpPr>
        <p:spPr>
          <a:xfrm>
            <a:off x="1281186" y="5861483"/>
            <a:ext cx="4216219" cy="492443"/>
          </a:xfrm>
          <a:prstGeom prst="rect">
            <a:avLst/>
          </a:prstGeom>
        </p:spPr>
        <p:txBody>
          <a:bodyPr wrap="none">
            <a:spAutoFit/>
          </a:bodyPr>
          <a:lstStyle/>
          <a:p>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Cơ </a:t>
            </a:r>
            <a:r>
              <a:rPr lang="vi-VN" sz="2600" dirty="0">
                <a:latin typeface="Times New Roman" pitchFamily="18" charset="0"/>
                <a:cs typeface="Times New Roman" pitchFamily="18" charset="0"/>
              </a:rPr>
              <a:t>chế tác dụng gây ung thư</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7117666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sp>
        <p:nvSpPr>
          <p:cNvPr id="3" name="Title 1"/>
          <p:cNvSpPr txBox="1">
            <a:spLocks/>
          </p:cNvSpPr>
          <p:nvPr/>
        </p:nvSpPr>
        <p:spPr>
          <a:xfrm>
            <a:off x="1447800" y="152428"/>
            <a:ext cx="4267200" cy="609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0070C0"/>
                </a:solidFill>
                <a:latin typeface="Times New Roman" pitchFamily="18" charset="0"/>
                <a:cs typeface="Times New Roman" pitchFamily="18" charset="0"/>
              </a:rPr>
              <a:t> TRIỆU CHỨNG</a:t>
            </a:r>
            <a:endParaRPr lang="en-US" sz="3600" dirty="0">
              <a:solidFill>
                <a:srgbClr val="0070C0"/>
              </a:solidFill>
              <a:latin typeface="Times New Roman" pitchFamily="18" charset="0"/>
              <a:cs typeface="Times New Roman" pitchFamily="18" charset="0"/>
            </a:endParaRPr>
          </a:p>
        </p:txBody>
      </p:sp>
      <p:sp>
        <p:nvSpPr>
          <p:cNvPr id="4" name="TextBox 3"/>
          <p:cNvSpPr txBox="1"/>
          <p:nvPr/>
        </p:nvSpPr>
        <p:spPr>
          <a:xfrm>
            <a:off x="762000" y="1143000"/>
            <a:ext cx="4225131" cy="553998"/>
          </a:xfrm>
          <a:prstGeom prst="rect">
            <a:avLst/>
          </a:prstGeom>
          <a:noFill/>
        </p:spPr>
        <p:txBody>
          <a:bodyPr wrap="none" rtlCol="0">
            <a:spAutoFit/>
          </a:bodyPr>
          <a:lstStyle/>
          <a:p>
            <a:r>
              <a:rPr lang="en-US" sz="3000" i="1" dirty="0" err="1" smtClean="0">
                <a:solidFill>
                  <a:srgbClr val="FF0000"/>
                </a:solidFill>
                <a:latin typeface="Times New Roman" pitchFamily="18" charset="0"/>
                <a:cs typeface="Times New Roman" pitchFamily="18" charset="0"/>
              </a:rPr>
              <a:t>Triệu</a:t>
            </a:r>
            <a:r>
              <a:rPr lang="en-US" sz="3000" i="1" dirty="0" smtClean="0">
                <a:solidFill>
                  <a:srgbClr val="FF0000"/>
                </a:solidFill>
                <a:latin typeface="Times New Roman" pitchFamily="18" charset="0"/>
                <a:cs typeface="Times New Roman" pitchFamily="18" charset="0"/>
              </a:rPr>
              <a:t> </a:t>
            </a:r>
            <a:r>
              <a:rPr lang="en-US" sz="3000" i="1" dirty="0" err="1" smtClean="0">
                <a:solidFill>
                  <a:srgbClr val="FF0000"/>
                </a:solidFill>
                <a:latin typeface="Times New Roman" pitchFamily="18" charset="0"/>
                <a:cs typeface="Times New Roman" pitchFamily="18" charset="0"/>
              </a:rPr>
              <a:t>chứng</a:t>
            </a:r>
            <a:r>
              <a:rPr lang="en-US" sz="3000" i="1" dirty="0" smtClean="0">
                <a:solidFill>
                  <a:srgbClr val="FF0000"/>
                </a:solidFill>
                <a:latin typeface="Times New Roman" pitchFamily="18" charset="0"/>
                <a:cs typeface="Times New Roman" pitchFamily="18" charset="0"/>
              </a:rPr>
              <a:t> </a:t>
            </a:r>
            <a:r>
              <a:rPr lang="en-US" sz="3000" i="1" dirty="0" err="1" smtClean="0">
                <a:solidFill>
                  <a:srgbClr val="FF0000"/>
                </a:solidFill>
                <a:latin typeface="Times New Roman" pitchFamily="18" charset="0"/>
                <a:cs typeface="Times New Roman" pitchFamily="18" charset="0"/>
              </a:rPr>
              <a:t>thông</a:t>
            </a:r>
            <a:r>
              <a:rPr lang="en-US" sz="3000" i="1" dirty="0" smtClean="0">
                <a:solidFill>
                  <a:srgbClr val="FF0000"/>
                </a:solidFill>
                <a:latin typeface="Times New Roman" pitchFamily="18" charset="0"/>
                <a:cs typeface="Times New Roman" pitchFamily="18" charset="0"/>
              </a:rPr>
              <a:t> </a:t>
            </a:r>
            <a:r>
              <a:rPr lang="en-US" sz="3000" i="1" dirty="0" err="1" smtClean="0">
                <a:solidFill>
                  <a:srgbClr val="FF0000"/>
                </a:solidFill>
                <a:latin typeface="Times New Roman" pitchFamily="18" charset="0"/>
                <a:cs typeface="Times New Roman" pitchFamily="18" charset="0"/>
              </a:rPr>
              <a:t>thường</a:t>
            </a:r>
            <a:endParaRPr lang="en-US" sz="3000" i="1" dirty="0">
              <a:solidFill>
                <a:srgbClr val="FF0000"/>
              </a:solidFill>
              <a:latin typeface="Times New Roman" pitchFamily="18" charset="0"/>
              <a:cs typeface="Times New Roman" pitchFamily="18" charset="0"/>
            </a:endParaRPr>
          </a:p>
        </p:txBody>
      </p:sp>
      <p:sp>
        <p:nvSpPr>
          <p:cNvPr id="5" name="Rectangle 4"/>
          <p:cNvSpPr/>
          <p:nvPr/>
        </p:nvSpPr>
        <p:spPr>
          <a:xfrm>
            <a:off x="152400" y="1773198"/>
            <a:ext cx="8991600" cy="4524315"/>
          </a:xfrm>
          <a:prstGeom prst="rect">
            <a:avLst/>
          </a:prstGeom>
        </p:spPr>
        <p:txBody>
          <a:bodyPr wrap="square">
            <a:spAutoFit/>
          </a:bodyPr>
          <a:lstStyle/>
          <a:p>
            <a:r>
              <a:rPr lang="en-US" sz="2400" dirty="0">
                <a:latin typeface="Times New Roman" pitchFamily="18" charset="0"/>
                <a:cs typeface="Times New Roman" pitchFamily="18" charset="0"/>
              </a:rPr>
              <a:t>a. </a:t>
            </a:r>
            <a:r>
              <a:rPr lang="en-US" sz="2400" dirty="0" err="1">
                <a:latin typeface="Times New Roman" pitchFamily="18" charset="0"/>
                <a:cs typeface="Times New Roman" pitchFamily="18" charset="0"/>
              </a:rPr>
              <a:t>Rối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loạn</a:t>
            </a:r>
            <a:r>
              <a:rPr lang="en-US" sz="2400" dirty="0">
                <a:latin typeface="Times New Roman" pitchFamily="18" charset="0"/>
                <a:cs typeface="Times New Roman" pitchFamily="18" charset="0"/>
              </a:rPr>
              <a:t> TKTW:</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sụp</a:t>
            </a:r>
            <a:r>
              <a:rPr lang="en-US" sz="2400" dirty="0">
                <a:latin typeface="Times New Roman" pitchFamily="18" charset="0"/>
                <a:cs typeface="Times New Roman" pitchFamily="18" charset="0"/>
              </a:rPr>
              <a:t> TKTW: </a:t>
            </a:r>
            <a:r>
              <a:rPr lang="en-US" sz="2400" dirty="0" err="1">
                <a:latin typeface="Times New Roman" pitchFamily="18" charset="0"/>
                <a:cs typeface="Times New Roman" pitchFamily="18" charset="0"/>
              </a:rPr>
              <a:t>rối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loạn</a:t>
            </a:r>
            <a:r>
              <a:rPr lang="en-US" sz="2400" dirty="0">
                <a:latin typeface="Times New Roman" pitchFamily="18" charset="0"/>
                <a:cs typeface="Times New Roman" pitchFamily="18" charset="0"/>
              </a:rPr>
              <a:t> tri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mê</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TKTW: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a:t>
            </a:r>
            <a:r>
              <a:rPr lang="en-US" sz="2400" dirty="0">
                <a:latin typeface="Times New Roman" pitchFamily="18" charset="0"/>
                <a:cs typeface="Times New Roman" pitchFamily="18" charset="0"/>
              </a:rPr>
              <a:t>, run </a:t>
            </a:r>
            <a:r>
              <a:rPr lang="en-US" sz="2400" dirty="0" err="1">
                <a:latin typeface="Times New Roman" pitchFamily="18" charset="0"/>
                <a:cs typeface="Times New Roman" pitchFamily="18" charset="0"/>
              </a:rPr>
              <a:t>rẩy</a:t>
            </a:r>
            <a:r>
              <a:rPr lang="en-US" sz="2400" dirty="0">
                <a:latin typeface="Times New Roman" pitchFamily="18" charset="0"/>
                <a:cs typeface="Times New Roman" pitchFamily="18" charset="0"/>
              </a:rPr>
              <a:t>, co </a:t>
            </a:r>
            <a:r>
              <a:rPr lang="en-US" sz="2400" dirty="0" err="1">
                <a:latin typeface="Times New Roman" pitchFamily="18" charset="0"/>
                <a:cs typeface="Times New Roman" pitchFamily="18" charset="0"/>
              </a:rPr>
              <a:t>giật</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b. </a:t>
            </a:r>
            <a:r>
              <a:rPr lang="en-US" sz="2400" dirty="0" err="1">
                <a:latin typeface="Times New Roman" pitchFamily="18" charset="0"/>
                <a:cs typeface="Times New Roman" pitchFamily="18" charset="0"/>
              </a:rPr>
              <a:t>Triệu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ruột</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lỏng</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c. </a:t>
            </a:r>
            <a:r>
              <a:rPr lang="en-US" sz="2400" dirty="0" err="1">
                <a:latin typeface="Times New Roman" pitchFamily="18" charset="0"/>
                <a:cs typeface="Times New Roman" pitchFamily="18" charset="0"/>
              </a:rPr>
              <a:t>Tổn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da:</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kèm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bệnh</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tri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dài</a:t>
            </a:r>
            <a:r>
              <a:rPr lang="en-US" sz="2400" dirty="0">
                <a:latin typeface="Times New Roman" pitchFamily="18" charset="0"/>
                <a:cs typeface="Times New Roman" pitchFamily="18" charset="0"/>
              </a:rPr>
              <a:t> 6 – 8 </a:t>
            </a:r>
            <a:r>
              <a:rPr lang="en-US" sz="2400" dirty="0" err="1">
                <a:latin typeface="Times New Roman" pitchFamily="18" charset="0"/>
                <a:cs typeface="Times New Roman" pitchFamily="18" charset="0"/>
              </a:rPr>
              <a:t>giờ</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thương</a:t>
            </a:r>
            <a:r>
              <a:rPr lang="en-US" sz="2400" dirty="0">
                <a:latin typeface="Times New Roman" pitchFamily="18" charset="0"/>
                <a:cs typeface="Times New Roman" pitchFamily="18" charset="0"/>
              </a:rPr>
              <a:t> da.</a:t>
            </a:r>
          </a:p>
          <a:p>
            <a:r>
              <a:rPr lang="en-US" sz="2400" dirty="0">
                <a:latin typeface="Times New Roman" pitchFamily="18" charset="0"/>
                <a:cs typeface="Times New Roman" pitchFamily="18" charset="0"/>
              </a:rPr>
              <a:t>d. </a:t>
            </a:r>
            <a:r>
              <a:rPr lang="en-US" sz="2400" dirty="0" err="1">
                <a:latin typeface="Times New Roman" pitchFamily="18" charset="0"/>
                <a:cs typeface="Times New Roman" pitchFamily="18" charset="0"/>
              </a:rPr>
              <a:t>Mùi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hôi</a:t>
            </a:r>
            <a:r>
              <a:rPr lang="en-US" sz="2400" dirty="0">
                <a:latin typeface="Times New Roman" pitchFamily="18" charset="0"/>
                <a:cs typeface="Times New Roman" pitchFamily="18" charset="0"/>
              </a:rPr>
              <a:t>:</a:t>
            </a:r>
          </a:p>
          <a:p>
            <a:r>
              <a:rPr lang="en-US" sz="2400" dirty="0" err="1">
                <a:latin typeface="Times New Roman" pitchFamily="18" charset="0"/>
                <a:cs typeface="Times New Roman" pitchFamily="18" charset="0"/>
              </a:rPr>
              <a:t>mùi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độc</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867757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graphicFrame>
        <p:nvGraphicFramePr>
          <p:cNvPr id="3" name="Table 2"/>
          <p:cNvGraphicFramePr>
            <a:graphicFrameLocks noGrp="1"/>
          </p:cNvGraphicFramePr>
          <p:nvPr>
            <p:extLst>
              <p:ext uri="{D42A27DB-BD31-4B8C-83A1-F6EECF244321}">
                <p14:modId xmlns:p14="http://schemas.microsoft.com/office/powerpoint/2010/main" val="669933308"/>
              </p:ext>
            </p:extLst>
          </p:nvPr>
        </p:nvGraphicFramePr>
        <p:xfrm>
          <a:off x="1" y="762000"/>
          <a:ext cx="9108831" cy="6450734"/>
        </p:xfrm>
        <a:graphic>
          <a:graphicData uri="http://schemas.openxmlformats.org/drawingml/2006/table">
            <a:tbl>
              <a:tblPr firstRow="1" bandRow="1">
                <a:tableStyleId>{5C22544A-7EE6-4342-B048-85BDC9FD1C3A}</a:tableStyleId>
              </a:tblPr>
              <a:tblGrid>
                <a:gridCol w="1936693"/>
                <a:gridCol w="3814967"/>
                <a:gridCol w="3357171"/>
              </a:tblGrid>
              <a:tr h="350520">
                <a:tc>
                  <a:txBody>
                    <a:bodyPr/>
                    <a:lstStyle/>
                    <a:p>
                      <a:pPr algn="ctr"/>
                      <a:r>
                        <a:rPr lang="en-US" sz="1700" dirty="0" err="1" smtClean="0">
                          <a:latin typeface="Times New Roman" pitchFamily="18" charset="0"/>
                          <a:cs typeface="Times New Roman" pitchFamily="18" charset="0"/>
                        </a:rPr>
                        <a:t>Hội</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chứng</a:t>
                      </a:r>
                      <a:endParaRPr lang="en-US" sz="1700" dirty="0">
                        <a:latin typeface="Times New Roman" pitchFamily="18" charset="0"/>
                        <a:cs typeface="Times New Roman" pitchFamily="18" charset="0"/>
                      </a:endParaRPr>
                    </a:p>
                  </a:txBody>
                  <a:tcPr>
                    <a:solidFill>
                      <a:srgbClr val="7030A0"/>
                    </a:solidFill>
                  </a:tcPr>
                </a:tc>
                <a:tc>
                  <a:txBody>
                    <a:bodyPr/>
                    <a:lstStyle/>
                    <a:p>
                      <a:pPr algn="ctr"/>
                      <a:r>
                        <a:rPr lang="en-US" sz="1700" dirty="0" err="1" smtClean="0">
                          <a:latin typeface="Times New Roman" pitchFamily="18" charset="0"/>
                          <a:cs typeface="Times New Roman" pitchFamily="18" charset="0"/>
                        </a:rPr>
                        <a:t>Biểu</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hiện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lâm</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sàng</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có</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thể</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gặp</a:t>
                      </a:r>
                      <a:endParaRPr lang="en-US" sz="1700" dirty="0">
                        <a:latin typeface="Times New Roman" pitchFamily="18" charset="0"/>
                        <a:cs typeface="Times New Roman" pitchFamily="18" charset="0"/>
                      </a:endParaRPr>
                    </a:p>
                  </a:txBody>
                  <a:tcPr>
                    <a:solidFill>
                      <a:srgbClr val="7030A0"/>
                    </a:solidFill>
                  </a:tcPr>
                </a:tc>
                <a:tc>
                  <a:txBody>
                    <a:bodyPr/>
                    <a:lstStyle/>
                    <a:p>
                      <a:pPr algn="ctr"/>
                      <a:r>
                        <a:rPr lang="en-US" sz="1700" dirty="0" err="1" smtClean="0">
                          <a:latin typeface="Times New Roman" pitchFamily="18" charset="0"/>
                          <a:cs typeface="Times New Roman" pitchFamily="18" charset="0"/>
                        </a:rPr>
                        <a:t>Chất</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gây</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độc</a:t>
                      </a:r>
                      <a:endParaRPr lang="en-US" sz="1700" dirty="0">
                        <a:latin typeface="Times New Roman" pitchFamily="18" charset="0"/>
                        <a:cs typeface="Times New Roman" pitchFamily="18" charset="0"/>
                      </a:endParaRPr>
                    </a:p>
                  </a:txBody>
                  <a:tcPr>
                    <a:solidFill>
                      <a:srgbClr val="7030A0"/>
                    </a:solidFill>
                  </a:tcPr>
                </a:tc>
              </a:tr>
              <a:tr h="1223414">
                <a:tc>
                  <a:txBody>
                    <a:bodyPr/>
                    <a:lstStyle/>
                    <a:p>
                      <a:r>
                        <a:rPr lang="en-US" sz="1700" dirty="0" smtClean="0">
                          <a:latin typeface="Times New Roman" pitchFamily="18" charset="0"/>
                          <a:cs typeface="Times New Roman" pitchFamily="18" charset="0"/>
                        </a:rPr>
                        <a:t>Acetylcholine</a:t>
                      </a:r>
                    </a:p>
                    <a:p>
                      <a:r>
                        <a:rPr lang="en-US" sz="1700" dirty="0" smtClean="0">
                          <a:latin typeface="Times New Roman" pitchFamily="18" charset="0"/>
                          <a:cs typeface="Times New Roman" pitchFamily="18" charset="0"/>
                        </a:rPr>
                        <a:t>(Anticholinergic)</a:t>
                      </a:r>
                      <a:endParaRPr lang="en-US" sz="1700" dirty="0">
                        <a:latin typeface="Times New Roman" pitchFamily="18" charset="0"/>
                        <a:cs typeface="Times New Roman" pitchFamily="18" charset="0"/>
                      </a:endParaRPr>
                    </a:p>
                  </a:txBody>
                  <a:tcPr/>
                </a:tc>
                <a:tc>
                  <a:txBody>
                    <a:bodyPr/>
                    <a:lstStyle/>
                    <a:p>
                      <a:r>
                        <a:rPr lang="vi-VN" sz="1700" dirty="0" smtClean="0">
                          <a:latin typeface="Times New Roman" pitchFamily="18" charset="0"/>
                          <a:cs typeface="Times New Roman" pitchFamily="18" charset="0"/>
                        </a:rPr>
                        <a:t>Sa sút trí tuệ và nói lầm bầm, tim nhịp nhanh, giãn đồng tử, giật rung cơ (myoclonus), bí tiểu, giảm nhu động ruột</a:t>
                      </a:r>
                      <a:r>
                        <a:rPr lang="en-US" sz="1700" baseline="0" dirty="0" smtClean="0">
                          <a:latin typeface="Times New Roman" pitchFamily="18" charset="0"/>
                          <a:cs typeface="Times New Roman" pitchFamily="18" charset="0"/>
                        </a:rPr>
                        <a:t> co </a:t>
                      </a:r>
                      <a:r>
                        <a:rPr lang="en-US" sz="1700" baseline="0" dirty="0" err="1" smtClean="0">
                          <a:latin typeface="Times New Roman" pitchFamily="18" charset="0"/>
                          <a:cs typeface="Times New Roman" pitchFamily="18" charset="0"/>
                        </a:rPr>
                        <a:t>giật</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và</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loạn</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nhịp</a:t>
                      </a:r>
                      <a:r>
                        <a:rPr lang="en-US" sz="1700" baseline="0" dirty="0" smtClean="0">
                          <a:latin typeface="Times New Roman" pitchFamily="18" charset="0"/>
                          <a:cs typeface="Times New Roman" pitchFamily="18" charset="0"/>
                        </a:rPr>
                        <a:t> </a:t>
                      </a:r>
                      <a:r>
                        <a:rPr lang="en-US" sz="1700" baseline="0" dirty="0" err="1" smtClean="0">
                          <a:latin typeface="Times New Roman" pitchFamily="18" charset="0"/>
                          <a:cs typeface="Times New Roman" pitchFamily="18" charset="0"/>
                        </a:rPr>
                        <a:t>tim</a:t>
                      </a:r>
                      <a:endParaRPr lang="en-US" sz="1700" dirty="0">
                        <a:latin typeface="Times New Roman" pitchFamily="18" charset="0"/>
                        <a:cs typeface="Times New Roman" pitchFamily="18" charset="0"/>
                      </a:endParaRPr>
                    </a:p>
                  </a:txBody>
                  <a:tcPr/>
                </a:tc>
                <a:tc>
                  <a:txBody>
                    <a:bodyPr/>
                    <a:lstStyle/>
                    <a:p>
                      <a:r>
                        <a:rPr lang="en-US" sz="1700" dirty="0" err="1" smtClean="0">
                          <a:latin typeface="Times New Roman" pitchFamily="18" charset="0"/>
                          <a:cs typeface="Times New Roman" pitchFamily="18" charset="0"/>
                        </a:rPr>
                        <a:t>Thuốc</a:t>
                      </a:r>
                      <a:r>
                        <a:rPr lang="en-US" sz="1700" baseline="0" dirty="0" smtClean="0">
                          <a:latin typeface="Times New Roman" pitchFamily="18" charset="0"/>
                          <a:cs typeface="Times New Roman" pitchFamily="18" charset="0"/>
                        </a:rPr>
                        <a:t> </a:t>
                      </a:r>
                      <a:r>
                        <a:rPr lang="vi-VN" sz="1700" dirty="0" smtClean="0">
                          <a:latin typeface="Times New Roman" pitchFamily="18" charset="0"/>
                          <a:cs typeface="Times New Roman" pitchFamily="18" charset="0"/>
                        </a:rPr>
                        <a:t>kháng histamine, atropine, scopolamine, amantadine, antipsychotics, thuốc chống trầm cảm, thuốc chống co thắt,,</a:t>
                      </a:r>
                      <a:r>
                        <a:rPr lang="en-US" sz="170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r>
              <a:tr h="994865">
                <a:tc>
                  <a:txBody>
                    <a:bodyPr/>
                    <a:lstStyle/>
                    <a:p>
                      <a:r>
                        <a:rPr lang="en-US" sz="1700" dirty="0" err="1" smtClean="0">
                          <a:latin typeface="Times New Roman" pitchFamily="18" charset="0"/>
                          <a:cs typeface="Times New Roman" pitchFamily="18" charset="0"/>
                        </a:rPr>
                        <a:t>Thuốc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giống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giao</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cảm</a:t>
                      </a:r>
                      <a:r>
                        <a:rPr lang="en-US" sz="1700" dirty="0" smtClean="0">
                          <a:latin typeface="Times New Roman" pitchFamily="18" charset="0"/>
                          <a:cs typeface="Times New Roman" pitchFamily="18" charset="0"/>
                        </a:rPr>
                        <a:t>(sympathomimetic) </a:t>
                      </a:r>
                      <a:endParaRPr lang="en-US" sz="1700" dirty="0">
                        <a:latin typeface="Times New Roman" pitchFamily="18" charset="0"/>
                        <a:cs typeface="Times New Roman" pitchFamily="18" charset="0"/>
                      </a:endParaRPr>
                    </a:p>
                  </a:txBody>
                  <a:tcPr/>
                </a:tc>
                <a:tc>
                  <a:txBody>
                    <a:bodyPr/>
                    <a:lstStyle/>
                    <a:p>
                      <a:r>
                        <a:rPr lang="vi-VN" sz="1700" dirty="0" smtClean="0">
                          <a:latin typeface="Times New Roman" pitchFamily="18" charset="0"/>
                          <a:cs typeface="Times New Roman" pitchFamily="18" charset="0"/>
                        </a:rPr>
                        <a:t>mê sảng (delusion), paranoia, tim nhịp nhanh, cao huyết áp, sốt cao, ra mồ hôi, dựng lông (piloerection, tăng phản xạ gân xương</a:t>
                      </a:r>
                      <a:r>
                        <a:rPr lang="en-US" sz="170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c>
                  <a:txBody>
                    <a:bodyPr/>
                    <a:lstStyle/>
                    <a:p>
                      <a:r>
                        <a:rPr lang="en-US" sz="1700" dirty="0" smtClean="0">
                          <a:latin typeface="Times New Roman" pitchFamily="18" charset="0"/>
                          <a:cs typeface="Times New Roman" pitchFamily="18" charset="0"/>
                        </a:rPr>
                        <a:t>Cocaine, amphetamine, </a:t>
                      </a:r>
                      <a:r>
                        <a:rPr lang="en-US" sz="1700" dirty="0" err="1" smtClean="0">
                          <a:latin typeface="Times New Roman" pitchFamily="18" charset="0"/>
                          <a:cs typeface="Times New Roman" pitchFamily="18" charset="0"/>
                        </a:rPr>
                        <a:t>và</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những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dẫn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xuất</a:t>
                      </a:r>
                      <a:r>
                        <a:rPr lang="en-US" sz="1700" dirty="0" smtClean="0">
                          <a:latin typeface="Times New Roman" pitchFamily="18" charset="0"/>
                          <a:cs typeface="Times New Roman" pitchFamily="18" charset="0"/>
                        </a:rPr>
                        <a:t> MDA, MDMA, MDEA, DOB, </a:t>
                      </a:r>
                      <a:r>
                        <a:rPr lang="en-US" sz="1700" dirty="0" err="1" smtClean="0">
                          <a:latin typeface="Times New Roman" pitchFamily="18" charset="0"/>
                          <a:cs typeface="Times New Roman" pitchFamily="18" charset="0"/>
                        </a:rPr>
                        <a:t>các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thuốc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giảm</a:t>
                      </a:r>
                      <a:r>
                        <a:rPr lang="en-US" sz="1700" dirty="0" smtClean="0">
                          <a:latin typeface="Times New Roman" pitchFamily="18" charset="0"/>
                          <a:cs typeface="Times New Roman" pitchFamily="18" charset="0"/>
                        </a:rPr>
                        <a:t> sung </a:t>
                      </a:r>
                      <a:r>
                        <a:rPr lang="en-US" sz="1700" dirty="0" err="1" smtClean="0">
                          <a:latin typeface="Times New Roman" pitchFamily="18" charset="0"/>
                          <a:cs typeface="Times New Roman" pitchFamily="18" charset="0"/>
                        </a:rPr>
                        <a:t>huyết</a:t>
                      </a:r>
                      <a:r>
                        <a:rPr lang="en-US" sz="1700" dirty="0" smtClean="0">
                          <a:latin typeface="Times New Roman" pitchFamily="18" charset="0"/>
                          <a:cs typeface="Times New Roman" pitchFamily="18" charset="0"/>
                        </a:rPr>
                        <a:t> (ephedrine, pseudoephedrine),…</a:t>
                      </a:r>
                      <a:endParaRPr lang="en-US" sz="1700" dirty="0">
                        <a:latin typeface="Times New Roman" pitchFamily="18" charset="0"/>
                        <a:cs typeface="Times New Roman" pitchFamily="18" charset="0"/>
                      </a:endParaRPr>
                    </a:p>
                  </a:txBody>
                  <a:tcPr/>
                </a:tc>
              </a:tr>
              <a:tr h="1223414">
                <a:tc>
                  <a:txBody>
                    <a:bodyPr/>
                    <a:lstStyle/>
                    <a:p>
                      <a:r>
                        <a:rPr lang="en-US" sz="1700" dirty="0" smtClean="0">
                          <a:latin typeface="Times New Roman" pitchFamily="18" charset="0"/>
                          <a:cs typeface="Times New Roman" pitchFamily="18" charset="0"/>
                        </a:rPr>
                        <a:t>Opiate/</a:t>
                      </a:r>
                      <a:r>
                        <a:rPr lang="en-US" sz="1700" dirty="0" err="1" smtClean="0">
                          <a:latin typeface="Times New Roman" pitchFamily="18" charset="0"/>
                          <a:cs typeface="Times New Roman" pitchFamily="18" charset="0"/>
                        </a:rPr>
                        <a:t>thuốc</a:t>
                      </a:r>
                      <a:r>
                        <a:rPr lang="en-US" sz="1700" dirty="0" smtClean="0">
                          <a:latin typeface="Times New Roman" pitchFamily="18" charset="0"/>
                          <a:cs typeface="Times New Roman" pitchFamily="18" charset="0"/>
                        </a:rPr>
                        <a:t> an </a:t>
                      </a:r>
                      <a:r>
                        <a:rPr lang="en-US" sz="1700" dirty="0" err="1" smtClean="0">
                          <a:latin typeface="Times New Roman" pitchFamily="18" charset="0"/>
                          <a:cs typeface="Times New Roman" pitchFamily="18" charset="0"/>
                        </a:rPr>
                        <a:t>thần</a:t>
                      </a:r>
                      <a:r>
                        <a:rPr lang="en-US" sz="1700" dirty="0" smtClean="0">
                          <a:latin typeface="Times New Roman" pitchFamily="18" charset="0"/>
                          <a:cs typeface="Times New Roman" pitchFamily="18" charset="0"/>
                        </a:rPr>
                        <a:t> </a:t>
                      </a:r>
                      <a:endParaRPr lang="en-US" sz="1700" dirty="0">
                        <a:latin typeface="Times New Roman" pitchFamily="18" charset="0"/>
                        <a:cs typeface="Times New Roman" pitchFamily="18" charset="0"/>
                      </a:endParaRPr>
                    </a:p>
                  </a:txBody>
                  <a:tcPr/>
                </a:tc>
                <a:tc>
                  <a:txBody>
                    <a:bodyPr/>
                    <a:lstStyle/>
                    <a:p>
                      <a:r>
                        <a:rPr lang="vi-VN" sz="1700" dirty="0" smtClean="0">
                          <a:latin typeface="Times New Roman" pitchFamily="18" charset="0"/>
                          <a:cs typeface="Times New Roman" pitchFamily="18" charset="0"/>
                        </a:rPr>
                        <a:t>Lú lẫn/suy sút hệ thần kinh trung ương, co đồng tử, hạ huyết áp, tim nhịp chậm, hạ thân nhiệt, phù phổi, giảm nhu động ruột, giảm phản xạ gân xương, những vết kim chích.</a:t>
                      </a:r>
                      <a:endParaRPr lang="en-US" sz="1700" dirty="0">
                        <a:latin typeface="Times New Roman" pitchFamily="18" charset="0"/>
                        <a:cs typeface="Times New Roman" pitchFamily="18" charset="0"/>
                      </a:endParaRPr>
                    </a:p>
                  </a:txBody>
                  <a:tcPr/>
                </a:tc>
                <a:tc>
                  <a:txBody>
                    <a:bodyPr/>
                    <a:lstStyle/>
                    <a:p>
                      <a:r>
                        <a:rPr lang="en-US" sz="1700" dirty="0" err="1" smtClean="0">
                          <a:latin typeface="Times New Roman" pitchFamily="18" charset="0"/>
                          <a:cs typeface="Times New Roman" pitchFamily="18" charset="0"/>
                        </a:rPr>
                        <a:t>Chất</a:t>
                      </a:r>
                      <a:r>
                        <a:rPr lang="en-US" sz="1700" dirty="0" smtClean="0">
                          <a:latin typeface="Times New Roman" pitchFamily="18" charset="0"/>
                          <a:cs typeface="Times New Roman" pitchFamily="18" charset="0"/>
                        </a:rPr>
                        <a:t> ma </a:t>
                      </a:r>
                      <a:r>
                        <a:rPr lang="en-US" sz="1700" dirty="0" err="1" smtClean="0">
                          <a:latin typeface="Times New Roman" pitchFamily="18" charset="0"/>
                          <a:cs typeface="Times New Roman" pitchFamily="18" charset="0"/>
                        </a:rPr>
                        <a:t>túy</a:t>
                      </a:r>
                      <a:r>
                        <a:rPr lang="en-US" sz="1700" dirty="0" smtClean="0">
                          <a:latin typeface="Times New Roman" pitchFamily="18" charset="0"/>
                          <a:cs typeface="Times New Roman" pitchFamily="18" charset="0"/>
                        </a:rPr>
                        <a:t> (narcotics), barbiturates, benzodiazepines, </a:t>
                      </a:r>
                      <a:r>
                        <a:rPr lang="en-US" sz="1700" dirty="0" err="1" smtClean="0">
                          <a:latin typeface="Times New Roman" pitchFamily="18" charset="0"/>
                          <a:cs typeface="Times New Roman" pitchFamily="18" charset="0"/>
                        </a:rPr>
                        <a:t>ethchlorvynol</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glutethimide</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methyprylon</a:t>
                      </a:r>
                      <a:r>
                        <a:rPr lang="en-US" sz="170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r>
              <a:tr h="994865">
                <a:tc>
                  <a:txBody>
                    <a:bodyPr/>
                    <a:lstStyle/>
                    <a:p>
                      <a:r>
                        <a:rPr lang="en-US" sz="1700" dirty="0" smtClean="0">
                          <a:latin typeface="Times New Roman" pitchFamily="18" charset="0"/>
                          <a:cs typeface="Times New Roman" pitchFamily="18" charset="0"/>
                        </a:rPr>
                        <a:t>Cholinergic </a:t>
                      </a:r>
                      <a:endParaRPr lang="en-US" sz="1700" dirty="0">
                        <a:latin typeface="Times New Roman" pitchFamily="18" charset="0"/>
                        <a:cs typeface="Times New Roman" pitchFamily="18" charset="0"/>
                      </a:endParaRPr>
                    </a:p>
                  </a:txBody>
                  <a:tcPr/>
                </a:tc>
                <a:tc>
                  <a:txBody>
                    <a:bodyPr/>
                    <a:lstStyle/>
                    <a:p>
                      <a:r>
                        <a:rPr lang="vi-VN" sz="1700" dirty="0" smtClean="0">
                          <a:latin typeface="Times New Roman" pitchFamily="18" charset="0"/>
                          <a:cs typeface="Times New Roman" pitchFamily="18" charset="0"/>
                        </a:rPr>
                        <a:t>Lú lẫn/ suy giảm hệ thần kinh trung ương</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Đau</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quặn</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dạ</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dày-ruột</a:t>
                      </a:r>
                      <a:r>
                        <a:rPr lang="en-US" sz="1700" dirty="0" smtClean="0">
                          <a:latin typeface="Times New Roman" pitchFamily="18" charset="0"/>
                          <a:cs typeface="Times New Roman" pitchFamily="18" charset="0"/>
                        </a:rPr>
                        <a:t>,</a:t>
                      </a:r>
                      <a:r>
                        <a:rPr lang="vi-VN" sz="1700" dirty="0" smtClean="0">
                          <a:latin typeface="Times New Roman" pitchFamily="18" charset="0"/>
                          <a:cs typeface="Times New Roman" pitchFamily="18" charset="0"/>
                        </a:rPr>
                        <a:t> phù phổi, co đồng tử, tim nhịp chậm (hay tim nhịp nhanh), co giật</a:t>
                      </a:r>
                      <a:endParaRPr lang="en-US" sz="1700" dirty="0">
                        <a:latin typeface="Times New Roman" pitchFamily="18" charset="0"/>
                        <a:cs typeface="Times New Roman" pitchFamily="18" charset="0"/>
                      </a:endParaRPr>
                    </a:p>
                  </a:txBody>
                  <a:tcPr/>
                </a:tc>
                <a:tc>
                  <a:txBody>
                    <a:bodyPr/>
                    <a:lstStyle/>
                    <a:p>
                      <a:r>
                        <a:rPr lang="en-US" sz="1700" dirty="0" err="1" smtClean="0">
                          <a:latin typeface="Times New Roman" pitchFamily="18" charset="0"/>
                          <a:cs typeface="Times New Roman" pitchFamily="18" charset="0"/>
                        </a:rPr>
                        <a:t>thuốc</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trừ</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sâu</a:t>
                      </a:r>
                      <a:r>
                        <a:rPr lang="en-US" sz="1700" dirty="0" smtClean="0">
                          <a:latin typeface="Times New Roman" pitchFamily="18" charset="0"/>
                          <a:cs typeface="Times New Roman" pitchFamily="18" charset="0"/>
                        </a:rPr>
                        <a:t> organophosphate </a:t>
                      </a:r>
                      <a:r>
                        <a:rPr lang="en-US" sz="1700" dirty="0" err="1" smtClean="0">
                          <a:latin typeface="Times New Roman" pitchFamily="18" charset="0"/>
                          <a:cs typeface="Times New Roman" pitchFamily="18" charset="0"/>
                        </a:rPr>
                        <a:t>và</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carbamate</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vài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loại</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nấm</a:t>
                      </a:r>
                      <a:r>
                        <a:rPr lang="en-US" sz="1700" dirty="0" smtClean="0">
                          <a:latin typeface="Times New Roman" pitchFamily="18" charset="0"/>
                          <a:cs typeface="Times New Roman" pitchFamily="18" charset="0"/>
                        </a:rPr>
                        <a:t> (Amanita </a:t>
                      </a:r>
                      <a:r>
                        <a:rPr lang="en-US" sz="1700" dirty="0" err="1" smtClean="0">
                          <a:latin typeface="Times New Roman" pitchFamily="18" charset="0"/>
                          <a:cs typeface="Times New Roman" pitchFamily="18" charset="0"/>
                        </a:rPr>
                        <a:t>muscaria</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Inocybe</a:t>
                      </a:r>
                      <a:r>
                        <a:rPr lang="en-US" sz="1700" dirty="0" smtClean="0">
                          <a:latin typeface="Times New Roman" pitchFamily="18" charset="0"/>
                          <a:cs typeface="Times New Roman" pitchFamily="18" charset="0"/>
                        </a:rPr>
                        <a:t>, </a:t>
                      </a:r>
                      <a:r>
                        <a:rPr lang="en-US" sz="1700" dirty="0" err="1" smtClean="0">
                          <a:latin typeface="Times New Roman" pitchFamily="18" charset="0"/>
                          <a:cs typeface="Times New Roman" pitchFamily="18" charset="0"/>
                        </a:rPr>
                        <a:t>Clitocybe</a:t>
                      </a:r>
                      <a:r>
                        <a:rPr lang="en-US" sz="1700" dirty="0" smtClean="0">
                          <a:latin typeface="Times New Roman" pitchFamily="18" charset="0"/>
                          <a:cs typeface="Times New Roman" pitchFamily="18" charset="0"/>
                        </a:rPr>
                        <a:t>). </a:t>
                      </a:r>
                      <a:endParaRPr lang="en-US" sz="1700" dirty="0">
                        <a:latin typeface="Times New Roman" pitchFamily="18" charset="0"/>
                        <a:cs typeface="Times New Roman" pitchFamily="18" charset="0"/>
                      </a:endParaRPr>
                    </a:p>
                  </a:txBody>
                  <a:tcPr/>
                </a:tc>
              </a:tr>
              <a:tr h="766315">
                <a:tc>
                  <a:txBody>
                    <a:bodyPr/>
                    <a:lstStyle/>
                    <a:p>
                      <a:r>
                        <a:rPr lang="en-US" sz="1700" dirty="0" smtClean="0">
                          <a:latin typeface="Times New Roman" pitchFamily="18" charset="0"/>
                          <a:cs typeface="Times New Roman" pitchFamily="18" charset="0"/>
                        </a:rPr>
                        <a:t>Serotonin </a:t>
                      </a:r>
                      <a:endParaRPr lang="en-US" sz="1700" dirty="0">
                        <a:latin typeface="Times New Roman" pitchFamily="18" charset="0"/>
                        <a:cs typeface="Times New Roman" pitchFamily="18" charset="0"/>
                      </a:endParaRPr>
                    </a:p>
                  </a:txBody>
                  <a:tcPr/>
                </a:tc>
                <a:tc>
                  <a:txBody>
                    <a:bodyPr/>
                    <a:lstStyle/>
                    <a:p>
                      <a:r>
                        <a:rPr lang="vi-VN" sz="1700" dirty="0" smtClean="0">
                          <a:latin typeface="Times New Roman" pitchFamily="18" charset="0"/>
                          <a:cs typeface="Times New Roman" pitchFamily="18" charset="0"/>
                        </a:rPr>
                        <a:t>Sốt, run rẩy, mất điều hòa, kích động, thay đổi trạng thái tâm thần, ra mồ hôi, giật rung cơ (myoclonus)</a:t>
                      </a:r>
                      <a:r>
                        <a:rPr lang="en-US" sz="170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c>
                  <a:txBody>
                    <a:bodyPr/>
                    <a:lstStyle/>
                    <a:p>
                      <a:r>
                        <a:rPr lang="en-US" sz="1700" dirty="0" smtClean="0">
                          <a:latin typeface="Times New Roman" pitchFamily="18" charset="0"/>
                          <a:cs typeface="Times New Roman" pitchFamily="18" charset="0"/>
                        </a:rPr>
                        <a:t>Fluoxetine, sertraline, paroxetine, venlafaxine, clomipramine.</a:t>
                      </a:r>
                      <a:endParaRPr lang="en-US" sz="1700" dirty="0">
                        <a:latin typeface="Times New Roman" pitchFamily="18" charset="0"/>
                        <a:cs typeface="Times New Roman" pitchFamily="18" charset="0"/>
                      </a:endParaRPr>
                    </a:p>
                  </a:txBody>
                  <a:tcPr/>
                </a:tc>
              </a:tr>
              <a:tr h="32714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6" name="TextBox 5"/>
          <p:cNvSpPr txBox="1"/>
          <p:nvPr/>
        </p:nvSpPr>
        <p:spPr>
          <a:xfrm>
            <a:off x="1031631" y="204126"/>
            <a:ext cx="7249100" cy="584775"/>
          </a:xfrm>
          <a:prstGeom prst="rect">
            <a:avLst/>
          </a:prstGeom>
          <a:noFill/>
        </p:spPr>
        <p:txBody>
          <a:bodyPr wrap="none" rtlCol="0">
            <a:spAutoFit/>
          </a:bodyPr>
          <a:lstStyle/>
          <a:p>
            <a:r>
              <a:rPr lang="vi-VN" sz="3200" i="1" dirty="0" smtClean="0">
                <a:solidFill>
                  <a:srgbClr val="FF0000"/>
                </a:solidFill>
                <a:latin typeface="+mj-lt"/>
              </a:rPr>
              <a:t>Các </a:t>
            </a:r>
            <a:r>
              <a:rPr lang="vi-VN" sz="3200" i="1" dirty="0">
                <a:solidFill>
                  <a:srgbClr val="FF0000"/>
                </a:solidFill>
                <a:latin typeface="+mj-lt"/>
              </a:rPr>
              <a:t>hội chứng độc chất thông thường nhất</a:t>
            </a:r>
            <a:endParaRPr lang="en-US" sz="3000" i="1" dirty="0">
              <a:solidFill>
                <a:srgbClr val="FF0000"/>
              </a:solidFill>
              <a:latin typeface="+mj-lt"/>
              <a:cs typeface="Times New Roman" pitchFamily="18" charset="0"/>
            </a:endParaRPr>
          </a:p>
        </p:txBody>
      </p:sp>
    </p:spTree>
    <p:extLst>
      <p:ext uri="{BB962C8B-B14F-4D97-AF65-F5344CB8AC3E}">
        <p14:creationId xmlns:p14="http://schemas.microsoft.com/office/powerpoint/2010/main" val="28111109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sp>
        <p:nvSpPr>
          <p:cNvPr id="3" name="Title 1"/>
          <p:cNvSpPr txBox="1">
            <a:spLocks/>
          </p:cNvSpPr>
          <p:nvPr/>
        </p:nvSpPr>
        <p:spPr>
          <a:xfrm>
            <a:off x="2286000" y="357504"/>
            <a:ext cx="4267200" cy="609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Nguyên</a:t>
            </a:r>
            <a:r>
              <a:rPr lang="en-US" sz="4000" b="1" dirty="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tắc</a:t>
            </a:r>
            <a:r>
              <a:rPr lang="en-US" sz="4000" b="1" dirty="0" smtClean="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xử</a:t>
            </a:r>
            <a:r>
              <a:rPr lang="en-US" sz="4000" b="1" dirty="0" smtClean="0">
                <a:solidFill>
                  <a:srgbClr val="0070C0"/>
                </a:solidFill>
                <a:latin typeface="Times New Roman" pitchFamily="18" charset="0"/>
                <a:cs typeface="Times New Roman" pitchFamily="18" charset="0"/>
              </a:rPr>
              <a:t> </a:t>
            </a:r>
            <a:r>
              <a:rPr lang="en-US" sz="4000" b="1" dirty="0" err="1" smtClean="0">
                <a:solidFill>
                  <a:srgbClr val="0070C0"/>
                </a:solidFill>
                <a:latin typeface="Times New Roman" pitchFamily="18" charset="0"/>
                <a:cs typeface="Times New Roman" pitchFamily="18" charset="0"/>
              </a:rPr>
              <a:t>trí</a:t>
            </a:r>
            <a:endParaRPr lang="en-US" sz="4000" dirty="0">
              <a:solidFill>
                <a:srgbClr val="0070C0"/>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3986687590"/>
              </p:ext>
            </p:extLst>
          </p:nvPr>
        </p:nvGraphicFramePr>
        <p:xfrm>
          <a:off x="1066800" y="1447800"/>
          <a:ext cx="7010400" cy="4800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70295652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27"/>
            <a:ext cx="1066800" cy="960120"/>
          </a:xfrm>
          <a:prstGeom prst="rect">
            <a:avLst/>
          </a:prstGeom>
          <a:ln>
            <a:noFill/>
          </a:ln>
          <a:effectLst>
            <a:softEdge rad="112500"/>
          </a:effectLst>
        </p:spPr>
      </p:pic>
      <p:sp>
        <p:nvSpPr>
          <p:cNvPr id="3" name="TextBox 2"/>
          <p:cNvSpPr txBox="1"/>
          <p:nvPr/>
        </p:nvSpPr>
        <p:spPr>
          <a:xfrm>
            <a:off x="1066800" y="1067563"/>
            <a:ext cx="7467600" cy="584775"/>
          </a:xfrm>
          <a:prstGeom prst="rect">
            <a:avLst/>
          </a:prstGeom>
          <a:noFill/>
        </p:spPr>
        <p:txBody>
          <a:bodyPr wrap="square" rtlCol="0">
            <a:spAutoFit/>
          </a:bodyPr>
          <a:lstStyle/>
          <a:p>
            <a:r>
              <a:rPr lang="en-US" sz="3200" b="1" dirty="0" err="1" smtClean="0">
                <a:latin typeface="Times New Roman" pitchFamily="18" charset="0"/>
                <a:cs typeface="Times New Roman" pitchFamily="18" charset="0"/>
              </a:rPr>
              <a:t>Loại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trừ</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chất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khỏi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cơ</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thể</a:t>
            </a:r>
            <a:endParaRPr lang="en-US" sz="3200" b="1" dirty="0">
              <a:latin typeface="Times New Roman" pitchFamily="18" charset="0"/>
              <a:cs typeface="Times New Roman" pitchFamily="18" charset="0"/>
            </a:endParaRPr>
          </a:p>
        </p:txBody>
      </p:sp>
      <p:sp>
        <p:nvSpPr>
          <p:cNvPr id="4" name="TextBox 3"/>
          <p:cNvSpPr txBox="1"/>
          <p:nvPr/>
        </p:nvSpPr>
        <p:spPr>
          <a:xfrm>
            <a:off x="990600" y="1981200"/>
            <a:ext cx="6885218" cy="2600199"/>
          </a:xfrm>
          <a:prstGeom prst="rect">
            <a:avLst/>
          </a:prstGeom>
          <a:noFill/>
        </p:spPr>
        <p:txBody>
          <a:bodyPr wrap="none" rtlCol="0">
            <a:spAutoFit/>
          </a:bodyPr>
          <a:lstStyle/>
          <a:p>
            <a:pPr>
              <a:lnSpc>
                <a:spcPct val="150000"/>
              </a:lnSpc>
            </a:pP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qua 3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a:t>
            </a:r>
          </a:p>
          <a:p>
            <a:pPr marL="285750" indent="-285750">
              <a:lnSpc>
                <a:spcPct val="150000"/>
              </a:lnSpc>
              <a:buFont typeface="Arial" pitchFamily="34" charset="0"/>
              <a:buChar char="•"/>
            </a:pP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da, </a:t>
            </a:r>
            <a:r>
              <a:rPr lang="en-US" sz="2800" dirty="0" err="1" smtClean="0">
                <a:latin typeface="Times New Roman" pitchFamily="18" charset="0"/>
                <a:cs typeface="Times New Roman" pitchFamily="18" charset="0"/>
              </a:rPr>
              <a:t>niêm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a:t>
            </a:r>
            <a:r>
              <a:rPr lang="en-US" sz="2800" dirty="0" smtClean="0">
                <a:latin typeface="Times New Roman" pitchFamily="18" charset="0"/>
                <a:cs typeface="Times New Roman" pitchFamily="18" charset="0"/>
              </a:rPr>
              <a:t>.</a:t>
            </a:r>
          </a:p>
          <a:p>
            <a:pPr marL="285750" indent="-285750">
              <a:lnSpc>
                <a:spcPct val="150000"/>
              </a:lnSpc>
              <a:buFont typeface="Arial" pitchFamily="34" charset="0"/>
              <a:buChar char="•"/>
            </a:pP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hấp</a:t>
            </a:r>
            <a:endParaRPr lang="en-US" sz="2800"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hóa</a:t>
            </a:r>
            <a:endParaRPr lang="en-US" sz="2800" dirty="0">
              <a:latin typeface="Times New Roman" pitchFamily="18" charset="0"/>
              <a:cs typeface="Times New Roman" pitchFamily="18" charset="0"/>
            </a:endParaRPr>
          </a:p>
        </p:txBody>
      </p:sp>
      <p:cxnSp>
        <p:nvCxnSpPr>
          <p:cNvPr id="6" name="Straight Arrow Connector 5"/>
          <p:cNvCxnSpPr/>
          <p:nvPr/>
        </p:nvCxnSpPr>
        <p:spPr>
          <a:xfrm>
            <a:off x="4519246" y="30480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519246" y="37338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495800" y="44196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410200" y="2895600"/>
            <a:ext cx="3733800" cy="385699"/>
          </a:xfrm>
          <a:prstGeom prst="rect">
            <a:avLst/>
          </a:prstGeom>
          <a:solidFill>
            <a:schemeClr val="accent4">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Rửa</a:t>
            </a:r>
            <a:r>
              <a:rPr lang="en-US" sz="2400" dirty="0" smtClean="0">
                <a:solidFill>
                  <a:schemeClr val="tx1"/>
                </a:solidFill>
                <a:latin typeface="Times New Roman" pitchFamily="18" charset="0"/>
                <a:cs typeface="Times New Roman" pitchFamily="18" charset="0"/>
              </a:rPr>
              <a:t> da, </a:t>
            </a:r>
            <a:r>
              <a:rPr lang="en-US" sz="2400" dirty="0" err="1" smtClean="0">
                <a:solidFill>
                  <a:schemeClr val="tx1"/>
                </a:solidFill>
                <a:latin typeface="Times New Roman" pitchFamily="18" charset="0"/>
                <a:cs typeface="Times New Roman" pitchFamily="18" charset="0"/>
              </a:rPr>
              <a:t>niêm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mạc</a:t>
            </a:r>
            <a:endParaRPr lang="en-US" sz="2400" dirty="0">
              <a:solidFill>
                <a:schemeClr val="tx1"/>
              </a:solidFill>
              <a:latin typeface="Times New Roman" pitchFamily="18" charset="0"/>
              <a:cs typeface="Times New Roman" pitchFamily="18" charset="0"/>
            </a:endParaRPr>
          </a:p>
        </p:txBody>
      </p:sp>
      <p:sp>
        <p:nvSpPr>
          <p:cNvPr id="12" name="Rectangle 11"/>
          <p:cNvSpPr/>
          <p:nvPr/>
        </p:nvSpPr>
        <p:spPr>
          <a:xfrm>
            <a:off x="5427785" y="3540950"/>
            <a:ext cx="3733800" cy="385699"/>
          </a:xfrm>
          <a:prstGeom prst="rect">
            <a:avLst/>
          </a:prstGeom>
          <a:solidFill>
            <a:schemeClr val="accent4">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Times New Roman" pitchFamily="18" charset="0"/>
                <a:cs typeface="Times New Roman" pitchFamily="18" charset="0"/>
              </a:rPr>
              <a:t>Tăng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độc</a:t>
            </a:r>
            <a:endParaRPr lang="en-US" sz="2400" dirty="0">
              <a:solidFill>
                <a:schemeClr val="tx1"/>
              </a:solidFill>
              <a:latin typeface="Times New Roman" pitchFamily="18" charset="0"/>
              <a:cs typeface="Times New Roman" pitchFamily="18" charset="0"/>
            </a:endParaRPr>
          </a:p>
        </p:txBody>
      </p:sp>
      <p:sp>
        <p:nvSpPr>
          <p:cNvPr id="13" name="Rectangle 12"/>
          <p:cNvSpPr/>
          <p:nvPr/>
        </p:nvSpPr>
        <p:spPr>
          <a:xfrm>
            <a:off x="5410200" y="4168451"/>
            <a:ext cx="3733800" cy="502298"/>
          </a:xfrm>
          <a:prstGeom prst="rect">
            <a:avLst/>
          </a:prstGeom>
          <a:solidFill>
            <a:schemeClr val="accent4">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Gây</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nôn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giảm</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hấp</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thu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nhuận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trường</a:t>
            </a:r>
            <a:endParaRPr lang="en-US" sz="2000" dirty="0">
              <a:solidFill>
                <a:schemeClr val="tx1"/>
              </a:solidFill>
              <a:latin typeface="Times New Roman" pitchFamily="18" charset="0"/>
              <a:cs typeface="Times New Roman" pitchFamily="18" charset="0"/>
            </a:endParaRPr>
          </a:p>
        </p:txBody>
      </p:sp>
      <p:sp>
        <p:nvSpPr>
          <p:cNvPr id="14" name="TextBox 13"/>
          <p:cNvSpPr txBox="1"/>
          <p:nvPr/>
        </p:nvSpPr>
        <p:spPr>
          <a:xfrm>
            <a:off x="1143000" y="5029200"/>
            <a:ext cx="7784503" cy="523220"/>
          </a:xfrm>
          <a:prstGeom prst="rect">
            <a:avLst/>
          </a:prstGeom>
          <a:noFill/>
        </p:spPr>
        <p:txBody>
          <a:bodyPr wrap="none" rtlCol="0">
            <a:spAutoFit/>
          </a:bodyPr>
          <a:lstStyle/>
          <a:p>
            <a:r>
              <a:rPr lang="en-US" sz="2800" dirty="0" smtClean="0">
                <a:latin typeface="Times New Roman" pitchFamily="18" charset="0"/>
                <a:cs typeface="Times New Roman" pitchFamily="18" charset="0"/>
              </a:rPr>
              <a:t>Do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tùy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loại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độc</a:t>
            </a:r>
            <a:endParaRPr lang="en-US" sz="2800" dirty="0">
              <a:latin typeface="Times New Roman" pitchFamily="18" charset="0"/>
              <a:cs typeface="Times New Roman" pitchFamily="18" charset="0"/>
            </a:endParaRPr>
          </a:p>
        </p:txBody>
      </p:sp>
      <p:sp>
        <p:nvSpPr>
          <p:cNvPr id="15" name="Title 1"/>
          <p:cNvSpPr txBox="1">
            <a:spLocks/>
          </p:cNvSpPr>
          <p:nvPr/>
        </p:nvSpPr>
        <p:spPr>
          <a:xfrm>
            <a:off x="1447800" y="152428"/>
            <a:ext cx="4267200" cy="609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rgbClr val="0070C0"/>
                </a:solidFill>
                <a:latin typeface="Times New Roman" pitchFamily="18" charset="0"/>
                <a:cs typeface="Times New Roman" pitchFamily="18" charset="0"/>
              </a:rPr>
              <a:t> XỬ TRÍ</a:t>
            </a:r>
            <a:endParaRPr lang="en-US" sz="36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4606240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ircle(in)">
                                      <p:cBhvr>
                                        <p:cTn id="5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1" grpId="0" animBg="1"/>
      <p:bldP spid="12" grpId="0" animBg="1"/>
      <p:bldP spid="13" grpId="0" animBg="1"/>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1270&quot;&gt;&lt;object type=&quot;3&quot; unique_id=&quot;11271&quot;&gt;&lt;property id=&quot;20148&quot; value=&quot;5&quot;/&gt;&lt;property id=&quot;20300&quot; value=&quot;Slide 1&quot;/&gt;&lt;property id=&quot;20307&quot; value=&quot;256&quot;/&gt;&lt;/object&gt;&lt;object type=&quot;3&quot; unique_id=&quot;11272&quot;&gt;&lt;property id=&quot;20148&quot; value=&quot;5&quot;/&gt;&lt;property id=&quot;20300&quot; value=&quot;Slide 2&quot;/&gt;&lt;property id=&quot;20307&quot; value=&quot;257&quot;/&gt;&lt;/object&gt;&lt;object type=&quot;3&quot; unique_id=&quot;11273&quot;&gt;&lt;property id=&quot;20148&quot; value=&quot;5&quot;/&gt;&lt;property id=&quot;20300&quot; value=&quot;Slide 3&quot;/&gt;&lt;property id=&quot;20307&quot; value=&quot;258&quot;/&gt;&lt;/object&gt;&lt;object type=&quot;3&quot; unique_id=&quot;11274&quot;&gt;&lt;property id=&quot;20148&quot; value=&quot;5&quot;/&gt;&lt;property id=&quot;20300&quot; value=&quot;Slide 4&quot;/&gt;&lt;property id=&quot;20307&quot; value=&quot;259&quot;/&gt;&lt;/object&gt;&lt;object type=&quot;3&quot; unique_id=&quot;11275&quot;&gt;&lt;property id=&quot;20148&quot; value=&quot;5&quot;/&gt;&lt;property id=&quot;20300&quot; value=&quot;Slide 5&quot;/&gt;&lt;property id=&quot;20307&quot; value=&quot;261&quot;/&gt;&lt;/object&gt;&lt;object type=&quot;3&quot; unique_id=&quot;11276&quot;&gt;&lt;property id=&quot;20148&quot; value=&quot;5&quot;/&gt;&lt;property id=&quot;20300&quot; value=&quot;Slide 6&quot;/&gt;&lt;property id=&quot;20307&quot; value=&quot;260&quot;/&gt;&lt;/object&gt;&lt;object type=&quot;3&quot; unique_id=&quot;11277&quot;&gt;&lt;property id=&quot;20148&quot; value=&quot;5&quot;/&gt;&lt;property id=&quot;20300&quot; value=&quot;Slide 7&quot;/&gt;&lt;property id=&quot;20307&quot; value=&quot;262&quot;/&gt;&lt;/object&gt;&lt;object type=&quot;3&quot; unique_id=&quot;11278&quot;&gt;&lt;property id=&quot;20148&quot; value=&quot;5&quot;/&gt;&lt;property id=&quot;20300&quot; value=&quot;Slide 8&quot;/&gt;&lt;property id=&quot;20307&quot; value=&quot;263&quot;/&gt;&lt;/object&gt;&lt;object type=&quot;3&quot; unique_id=&quot;11279&quot;&gt;&lt;property id=&quot;20148&quot; value=&quot;5&quot;/&gt;&lt;property id=&quot;20300&quot; value=&quot;Slide 9&quot;/&gt;&lt;property id=&quot;20307&quot; value=&quot;264&quot;/&gt;&lt;/object&gt;&lt;object type=&quot;3&quot; unique_id=&quot;11280&quot;&gt;&lt;property id=&quot;20148&quot; value=&quot;5&quot;/&gt;&lt;property id=&quot;20300&quot; value=&quot;Slide 10&quot;/&gt;&lt;property id=&quot;20307&quot; value=&quot;266&quot;/&gt;&lt;/object&gt;&lt;object type=&quot;3&quot; unique_id=&quot;11281&quot;&gt;&lt;property id=&quot;20148&quot; value=&quot;5&quot;/&gt;&lt;property id=&quot;20300&quot; value=&quot;Slide 11&quot;/&gt;&lt;property id=&quot;20307&quot; value=&quot;267&quot;/&gt;&lt;/object&gt;&lt;object type=&quot;3&quot; unique_id=&quot;11282&quot;&gt;&lt;property id=&quot;20148&quot; value=&quot;5&quot;/&gt;&lt;property id=&quot;20300&quot; value=&quot;Slide 12&quot;/&gt;&lt;property id=&quot;20307&quot; value=&quot;268&quot;/&gt;&lt;/object&gt;&lt;object type=&quot;3&quot; unique_id=&quot;11283&quot;&gt;&lt;property id=&quot;20148&quot; value=&quot;5&quot;/&gt;&lt;property id=&quot;20300&quot; value=&quot;Slide 13&quot;/&gt;&lt;property id=&quot;20307&quot; value=&quot;269&quot;/&gt;&lt;/object&gt;&lt;object type=&quot;3&quot; unique_id=&quot;11284&quot;&gt;&lt;property id=&quot;20148&quot; value=&quot;5&quot;/&gt;&lt;property id=&quot;20300&quot; value=&quot;Slide 14&quot;/&gt;&lt;property id=&quot;20307&quot; value=&quot;265&quot;/&gt;&lt;/object&gt;&lt;object type=&quot;3&quot; unique_id=&quot;11285&quot;&gt;&lt;property id=&quot;20148&quot; value=&quot;5&quot;/&gt;&lt;property id=&quot;20300&quot; value=&quot;Slide 15&quot;/&gt;&lt;property id=&quot;20307&quot; value=&quot;270&quot;/&gt;&lt;/object&gt;&lt;/object&gt;&lt;object type=&quot;8&quot; unique_id=&quot;11302&quot;&gt;&lt;/object&gt;&lt;/object&gt;&lt;/database&gt;"/>
  <p:tag name="MMPROD_NEXTUNIQUEID" val="10021"/>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1594</Words>
  <Application>Microsoft Office PowerPoint</Application>
  <PresentationFormat>On-screen Show (4:3)</PresentationFormat>
  <Paragraphs>166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cp:lastModifiedBy>
  <cp:revision>43</cp:revision>
  <dcterms:created xsi:type="dcterms:W3CDTF">2017-06-01T09:07:42Z</dcterms:created>
  <dcterms:modified xsi:type="dcterms:W3CDTF">2017-06-10T07:17:12Z</dcterms:modified>
</cp:coreProperties>
</file>