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2" r:id="rId16"/>
    <p:sldId id="262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7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1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4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0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0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1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B503-2167-466B-8A70-A4FE33743435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58CF-20C0-4B39-B887-9AB6B94AD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acsinoitru.vn/f21/nhan-dinh-va-kiem-soat-ban-dau-benh-nhan-cap-cuu-601.html" TargetMode="External"/><Relationship Id="rId2" Type="http://schemas.openxmlformats.org/officeDocument/2006/relationships/hyperlink" Target="http://www.nguyenphuchoc199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ĐÁNH GIÁ VÀ XỬ TRÍ TRONG  CẤP CỨU BAN ĐẦU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76600"/>
            <a:ext cx="6400800" cy="3124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                   </a:t>
            </a:r>
            <a:r>
              <a:rPr lang="en-US" sz="2800" dirty="0" smtClean="0">
                <a:solidFill>
                  <a:schemeClr val="tx1"/>
                </a:solidFill>
              </a:rPr>
              <a:t>GVHD: ThS.BS </a:t>
            </a:r>
            <a:r>
              <a:rPr lang="en-US" sz="2800" dirty="0" err="1" smtClean="0">
                <a:solidFill>
                  <a:schemeClr val="tx1"/>
                </a:solidFill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Phúc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Học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  SVTH: </a:t>
            </a:r>
            <a:r>
              <a:rPr lang="en-US" sz="2800" dirty="0" err="1" smtClean="0">
                <a:solidFill>
                  <a:schemeClr val="tx1"/>
                </a:solidFill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Thị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Hoàng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Anh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      Mai </a:t>
            </a:r>
            <a:r>
              <a:rPr lang="en-US" sz="2800" dirty="0" err="1" smtClean="0">
                <a:solidFill>
                  <a:schemeClr val="tx1"/>
                </a:solidFill>
              </a:rPr>
              <a:t>Mỹ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Châu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Thị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Lệ</a:t>
            </a:r>
            <a:r>
              <a:rPr lang="en-US" sz="2800" dirty="0" smtClean="0">
                <a:solidFill>
                  <a:schemeClr val="tx1"/>
                </a:solidFill>
              </a:rPr>
              <a:t> Chi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Lớp</a:t>
            </a:r>
            <a:r>
              <a:rPr lang="en-US" sz="2800" dirty="0" smtClean="0">
                <a:solidFill>
                  <a:schemeClr val="tx1"/>
                </a:solidFill>
              </a:rPr>
              <a:t>:    NUR 313 SE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Nhóm</a:t>
            </a:r>
            <a:r>
              <a:rPr lang="en-US" sz="2800" dirty="0" smtClean="0">
                <a:solidFill>
                  <a:schemeClr val="tx1"/>
                </a:solidFill>
              </a:rPr>
              <a:t>: 1</a:t>
            </a:r>
          </a:p>
          <a:p>
            <a:pPr algn="l"/>
            <a:endParaRPr lang="en-US" sz="3000" dirty="0" smtClean="0">
              <a:solidFill>
                <a:schemeClr val="tx1"/>
              </a:solidFill>
            </a:endParaRPr>
          </a:p>
          <a:p>
            <a:pPr algn="l"/>
            <a:endParaRPr lang="en-US" sz="3000" dirty="0" smtClean="0">
              <a:solidFill>
                <a:schemeClr val="tx1"/>
              </a:solidFill>
            </a:endParaRP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80999"/>
            <a:ext cx="6553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Calibri" pitchFamily="34" charset="0"/>
                <a:cs typeface="Calibri" pitchFamily="34" charset="0"/>
              </a:rPr>
              <a:t>       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TRƯỜNG </a:t>
            </a:r>
            <a:r>
              <a:rPr lang="vi-VN" sz="2400" b="1" dirty="0">
                <a:latin typeface="Calibri" pitchFamily="34" charset="0"/>
                <a:cs typeface="Calibri" pitchFamily="34" charset="0"/>
              </a:rPr>
              <a:t>ĐẠI HỌC DUY TÂN 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latin typeface="Calibri" pitchFamily="34" charset="0"/>
                <a:cs typeface="Calibri" pitchFamily="34" charset="0"/>
              </a:rPr>
              <a:t>KHOA ĐIỀU DƯỠNG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27"/>
            <a:ext cx="9144000" cy="1143000"/>
          </a:xfrm>
        </p:spPr>
        <p:txBody>
          <a:bodyPr>
            <a:normAutofit/>
          </a:bodyPr>
          <a:lstStyle/>
          <a:p>
            <a:r>
              <a:rPr lang="vi-VN" sz="3600" b="1" dirty="0" smtClean="0">
                <a:latin typeface="Calibri (Headings)"/>
              </a:rPr>
              <a:t>3.Đánh giá và xử trí cấp cứu ban đầu</a:t>
            </a:r>
            <a:r>
              <a:rPr lang="en-US" sz="3600" b="1" dirty="0" smtClean="0">
                <a:latin typeface="Calibri (Headings)"/>
              </a:rPr>
              <a:t>(</a:t>
            </a:r>
            <a:r>
              <a:rPr lang="en-US" sz="3600" b="1" dirty="0" err="1" smtClean="0">
                <a:latin typeface="Calibri (Headings)"/>
              </a:rPr>
              <a:t>tt</a:t>
            </a:r>
            <a:r>
              <a:rPr lang="en-US" sz="3600" b="1" dirty="0" smtClean="0">
                <a:latin typeface="Calibri (Headings)"/>
              </a:rPr>
              <a:t>)</a:t>
            </a:r>
            <a:endParaRPr lang="en-US" sz="3600" b="1" dirty="0">
              <a:latin typeface="Calibri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 (Headings)"/>
              </a:rPr>
              <a:t>c. </a:t>
            </a:r>
            <a:r>
              <a:rPr lang="en-US" dirty="0" err="1" smtClean="0">
                <a:latin typeface="Calibri (Headings)"/>
              </a:rPr>
              <a:t>Chức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năng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tuần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hoàn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chóng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endParaRPr lang="en-US" dirty="0" smtClean="0"/>
          </a:p>
          <a:p>
            <a:pPr lvl="1"/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: </a:t>
            </a:r>
            <a:r>
              <a:rPr lang="en-US" dirty="0" err="1" smtClean="0"/>
              <a:t>thở</a:t>
            </a:r>
            <a:r>
              <a:rPr lang="en-US" dirty="0" smtClean="0"/>
              <a:t> oxy 100%,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cầm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endParaRPr lang="en-US" dirty="0" smtClean="0"/>
          </a:p>
          <a:p>
            <a:pPr lvl="1"/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lồng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tủy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d. </a:t>
            </a:r>
            <a:r>
              <a:rPr lang="en-US" dirty="0" err="1" smtClean="0">
                <a:latin typeface="Calibri (Headings)"/>
              </a:rPr>
              <a:t>Chức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năng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thần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kinh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và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tâm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thần</a:t>
            </a:r>
            <a:r>
              <a:rPr lang="en-US" dirty="0" smtClean="0">
                <a:latin typeface="Calibri (Headings)"/>
              </a:rPr>
              <a:t>:</a:t>
            </a:r>
          </a:p>
          <a:p>
            <a:pPr lvl="1"/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thần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,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endParaRPr lang="en-US" dirty="0" smtClean="0"/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sọ</a:t>
            </a:r>
            <a:endParaRPr lang="en-US" dirty="0" smtClean="0"/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/>
              <a:t>4. </a:t>
            </a:r>
            <a:r>
              <a:rPr lang="en-US" sz="3600" b="1" dirty="0" err="1"/>
              <a:t>Những</a:t>
            </a:r>
            <a:r>
              <a:rPr lang="en-US" sz="3600" b="1" dirty="0"/>
              <a:t> </a:t>
            </a:r>
            <a:r>
              <a:rPr lang="en-US" sz="3600" b="1" dirty="0" err="1"/>
              <a:t>cấp</a:t>
            </a:r>
            <a:r>
              <a:rPr lang="en-US" sz="3600" b="1" dirty="0"/>
              <a:t> </a:t>
            </a:r>
            <a:r>
              <a:rPr lang="en-US" sz="3600" b="1" dirty="0" err="1"/>
              <a:t>cứu</a:t>
            </a:r>
            <a:r>
              <a:rPr lang="en-US" sz="3600" b="1" dirty="0"/>
              <a:t> </a:t>
            </a:r>
            <a:r>
              <a:rPr lang="en-US" sz="3600" b="1" dirty="0" err="1"/>
              <a:t>thường</a:t>
            </a:r>
            <a:r>
              <a:rPr lang="en-US" sz="3600" b="1" dirty="0"/>
              <a:t> hay </a:t>
            </a:r>
            <a:r>
              <a:rPr lang="en-US" sz="3600" b="1" dirty="0" err="1"/>
              <a:t>gặp</a:t>
            </a:r>
            <a:r>
              <a:rPr lang="en-US" sz="3600" b="1" dirty="0"/>
              <a:t>.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lphaLcPeriod"/>
            </a:pPr>
            <a:r>
              <a:rPr lang="vi-VN" dirty="0" smtClean="0">
                <a:latin typeface="Calibri (Body)"/>
              </a:rPr>
              <a:t>Phân </a:t>
            </a:r>
            <a:r>
              <a:rPr lang="vi-VN" dirty="0">
                <a:latin typeface="Calibri (Body)"/>
              </a:rPr>
              <a:t>loại bệnh nhân cấp </a:t>
            </a:r>
            <a:r>
              <a:rPr lang="vi-VN" dirty="0" smtClean="0">
                <a:latin typeface="Calibri (Body)"/>
              </a:rPr>
              <a:t>cứu</a:t>
            </a:r>
            <a:r>
              <a:rPr lang="vi-VN" sz="2800" dirty="0" smtClean="0">
                <a:latin typeface="Calibri (Body)"/>
              </a:rPr>
              <a:t>:Phân </a:t>
            </a:r>
            <a:r>
              <a:rPr lang="vi-VN" sz="2800" dirty="0">
                <a:latin typeface="Calibri (Body)"/>
              </a:rPr>
              <a:t>loại </a:t>
            </a:r>
            <a:r>
              <a:rPr lang="vi-VN" sz="2800" dirty="0" smtClean="0">
                <a:latin typeface="Calibri (Body)"/>
              </a:rPr>
              <a:t>cấp</a:t>
            </a:r>
            <a:r>
              <a:rPr lang="en-US" sz="2800" dirty="0" smtClean="0">
                <a:latin typeface="Calibri (Body)"/>
              </a:rPr>
              <a:t> </a:t>
            </a:r>
            <a:r>
              <a:rPr lang="vi-VN" sz="2800" dirty="0" smtClean="0">
                <a:latin typeface="Calibri (Body)"/>
              </a:rPr>
              <a:t>cứu </a:t>
            </a:r>
            <a:r>
              <a:rPr lang="vi-VN" sz="2800" dirty="0">
                <a:latin typeface="Calibri (Body)"/>
              </a:rPr>
              <a:t>(triage</a:t>
            </a:r>
            <a:r>
              <a:rPr lang="vi-VN" sz="2800" dirty="0" smtClean="0">
                <a:latin typeface="Calibri (Body)"/>
              </a:rPr>
              <a:t>)</a:t>
            </a:r>
            <a:r>
              <a:rPr lang="en-US" sz="2800" dirty="0" smtClean="0">
                <a:latin typeface="Calibri (Body)"/>
              </a:rPr>
              <a:t>(</a:t>
            </a:r>
            <a:r>
              <a:rPr lang="vi-VN" sz="2800" dirty="0">
                <a:latin typeface="Calibri (Body)"/>
              </a:rPr>
              <a:t>là quy trình xếp loại bệnh nhân theo mức độ ưu tiên cấp </a:t>
            </a:r>
            <a:r>
              <a:rPr lang="vi-VN" sz="2800" dirty="0" smtClean="0">
                <a:latin typeface="Calibri (Body)"/>
              </a:rPr>
              <a:t>cứu</a:t>
            </a:r>
            <a:r>
              <a:rPr lang="en-US" sz="2800" dirty="0" smtClean="0">
                <a:latin typeface="Calibri (Body)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             N</a:t>
            </a:r>
            <a:r>
              <a:rPr lang="vi-VN" sz="2800" dirty="0" smtClean="0"/>
              <a:t>guyên </a:t>
            </a:r>
            <a:r>
              <a:rPr lang="vi-VN" sz="2800" dirty="0"/>
              <a:t>tắc: "</a:t>
            </a:r>
            <a:r>
              <a:rPr lang="vi-VN" sz="2800" i="1" dirty="0"/>
              <a:t>đặt bệnh nhân vào đúng </a:t>
            </a:r>
            <a:r>
              <a:rPr lang="vi-VN" sz="2800" i="1" dirty="0" smtClean="0"/>
              <a:t>chỗ,</a:t>
            </a:r>
            <a:r>
              <a:rPr lang="en-US" sz="2800" i="1" dirty="0" smtClean="0"/>
              <a:t> </a:t>
            </a:r>
            <a:r>
              <a:rPr lang="vi-VN" sz="2800" i="1" dirty="0" smtClean="0"/>
              <a:t>đúng thời </a:t>
            </a:r>
            <a:r>
              <a:rPr lang="vi-VN" sz="2800" i="1" dirty="0"/>
              <a:t>điểm, đúng lý do</a:t>
            </a:r>
            <a:r>
              <a:rPr lang="vi-VN" sz="2800" dirty="0"/>
              <a:t>" do " </a:t>
            </a:r>
            <a:r>
              <a:rPr lang="vi-VN" sz="2800" i="1" dirty="0"/>
              <a:t>đúng </a:t>
            </a:r>
            <a:r>
              <a:rPr lang="vi-VN" sz="2800" i="1" dirty="0" smtClean="0"/>
              <a:t>các </a:t>
            </a:r>
            <a:r>
              <a:rPr lang="vi-VN" sz="2800" i="1" dirty="0"/>
              <a:t>bác </a:t>
            </a:r>
            <a:r>
              <a:rPr lang="vi-VN" sz="2800" i="1" dirty="0" smtClean="0"/>
              <a:t>sỹ</a:t>
            </a:r>
            <a:r>
              <a:rPr lang="en-US" sz="2800" i="1" dirty="0" smtClean="0"/>
              <a:t> </a:t>
            </a:r>
            <a:r>
              <a:rPr lang="vi-VN" sz="2800" i="1" dirty="0" smtClean="0"/>
              <a:t>chuyên </a:t>
            </a:r>
            <a:r>
              <a:rPr lang="vi-VN" sz="2800" i="1" dirty="0"/>
              <a:t>khoa thực hiện</a:t>
            </a:r>
            <a:r>
              <a:rPr lang="vi-VN" sz="2800" dirty="0"/>
              <a:t>"</a:t>
            </a:r>
            <a:br>
              <a:rPr lang="vi-VN" sz="2800" dirty="0"/>
            </a:br>
            <a:r>
              <a:rPr lang="vi-VN" sz="2800" dirty="0" smtClean="0"/>
              <a:t> </a:t>
            </a:r>
            <a:endParaRPr lang="en-US" sz="2800" dirty="0">
              <a:latin typeface="Calibri (Body)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096027" y="35814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/>
              <a:t>4. </a:t>
            </a:r>
            <a:r>
              <a:rPr lang="en-US" sz="3600" b="1" dirty="0" err="1"/>
              <a:t>Những</a:t>
            </a:r>
            <a:r>
              <a:rPr lang="en-US" sz="3600" b="1" dirty="0"/>
              <a:t> </a:t>
            </a:r>
            <a:r>
              <a:rPr lang="en-US" sz="3600" b="1" dirty="0" err="1"/>
              <a:t>cấp</a:t>
            </a:r>
            <a:r>
              <a:rPr lang="en-US" sz="3600" b="1" dirty="0"/>
              <a:t> </a:t>
            </a:r>
            <a:r>
              <a:rPr lang="en-US" sz="3600" b="1" dirty="0" err="1"/>
              <a:t>cứu</a:t>
            </a:r>
            <a:r>
              <a:rPr lang="en-US" sz="3600" b="1" dirty="0"/>
              <a:t> </a:t>
            </a:r>
            <a:r>
              <a:rPr lang="en-US" sz="3600" b="1" dirty="0" err="1"/>
              <a:t>thường</a:t>
            </a:r>
            <a:r>
              <a:rPr lang="en-US" sz="3600" b="1" dirty="0"/>
              <a:t> hay </a:t>
            </a:r>
            <a:r>
              <a:rPr lang="en-US" sz="3600" b="1" dirty="0" err="1" smtClean="0"/>
              <a:t>gặp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tt</a:t>
            </a:r>
            <a:r>
              <a:rPr lang="en-US" sz="3600" b="1" dirty="0" smtClean="0"/>
              <a:t>)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838200"/>
            <a:ext cx="5824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alibri (Body)"/>
              </a:rPr>
              <a:t>a. </a:t>
            </a:r>
            <a:r>
              <a:rPr lang="vi-VN" sz="2800" dirty="0" smtClean="0">
                <a:latin typeface="Calibri (Body)"/>
              </a:rPr>
              <a:t>Phân </a:t>
            </a:r>
            <a:r>
              <a:rPr lang="vi-VN" sz="2800" dirty="0">
                <a:latin typeface="Calibri (Body)"/>
              </a:rPr>
              <a:t>loại bệnh nhân cấp </a:t>
            </a:r>
            <a:r>
              <a:rPr lang="vi-VN" sz="2800" dirty="0" smtClean="0">
                <a:latin typeface="Calibri (Body)"/>
              </a:rPr>
              <a:t>cứu</a:t>
            </a:r>
            <a:r>
              <a:rPr lang="en-US" sz="2800" dirty="0" smtClean="0">
                <a:latin typeface="Calibri (Body)"/>
              </a:rPr>
              <a:t>(</a:t>
            </a:r>
            <a:r>
              <a:rPr lang="en-US" sz="2800" dirty="0" err="1" smtClean="0">
                <a:latin typeface="Calibri (Body)"/>
              </a:rPr>
              <a:t>tt</a:t>
            </a:r>
            <a:r>
              <a:rPr lang="en-US" sz="2800" dirty="0" smtClean="0">
                <a:latin typeface="Calibri (Body)"/>
              </a:rPr>
              <a:t>).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229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4. </a:t>
            </a:r>
            <a:r>
              <a:rPr lang="en-US" sz="3600" b="1" dirty="0" err="1"/>
              <a:t>Những</a:t>
            </a:r>
            <a:r>
              <a:rPr lang="en-US" sz="3600" b="1" dirty="0"/>
              <a:t> </a:t>
            </a:r>
            <a:r>
              <a:rPr lang="en-US" sz="3600" b="1" dirty="0" err="1"/>
              <a:t>cấp</a:t>
            </a:r>
            <a:r>
              <a:rPr lang="en-US" sz="3600" b="1" dirty="0"/>
              <a:t> </a:t>
            </a:r>
            <a:r>
              <a:rPr lang="en-US" sz="3600" b="1" dirty="0" err="1"/>
              <a:t>cứu</a:t>
            </a:r>
            <a:r>
              <a:rPr lang="en-US" sz="3600" b="1" dirty="0"/>
              <a:t> </a:t>
            </a:r>
            <a:r>
              <a:rPr lang="en-US" sz="3600" b="1" dirty="0" err="1"/>
              <a:t>thường</a:t>
            </a:r>
            <a:r>
              <a:rPr lang="en-US" sz="3600" b="1" dirty="0"/>
              <a:t> hay </a:t>
            </a:r>
            <a:r>
              <a:rPr lang="en-US" sz="3600" b="1" dirty="0" err="1" smtClean="0"/>
              <a:t>gặp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tt</a:t>
            </a:r>
            <a:r>
              <a:rPr lang="en-US" sz="3600" b="1" dirty="0" smtClean="0"/>
              <a:t>)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 (Body)"/>
              </a:rPr>
              <a:t>b. </a:t>
            </a:r>
            <a:r>
              <a:rPr lang="en-US" dirty="0" err="1" smtClean="0">
                <a:latin typeface="Calibri (Body)"/>
              </a:rPr>
              <a:t>Chấn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thương</a:t>
            </a:r>
            <a:r>
              <a:rPr lang="en-US" dirty="0">
                <a:latin typeface="Calibri (Body)"/>
              </a:rPr>
              <a:t> do tai </a:t>
            </a:r>
            <a:r>
              <a:rPr lang="en-US" dirty="0" err="1">
                <a:latin typeface="Calibri (Body)"/>
              </a:rPr>
              <a:t>nạn</a:t>
            </a:r>
            <a:r>
              <a:rPr lang="en-US" dirty="0" smtClean="0">
                <a:latin typeface="Calibri (Body)"/>
              </a:rPr>
              <a:t>:</a:t>
            </a:r>
            <a:endParaRPr lang="en-US" dirty="0">
              <a:latin typeface="Calibri (Body)"/>
            </a:endParaRPr>
          </a:p>
          <a:p>
            <a:pPr lvl="1"/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: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/>
              <a:t> </a:t>
            </a:r>
            <a:r>
              <a:rPr lang="en-US" dirty="0" smtClean="0"/>
              <a:t>-&gt;</a:t>
            </a:r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ngừa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,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-&gt;</a:t>
            </a:r>
            <a:r>
              <a:rPr lang="en-US" dirty="0" err="1" smtClean="0"/>
              <a:t>giảm</a:t>
            </a:r>
            <a:r>
              <a:rPr lang="en-US" dirty="0" smtClean="0"/>
              <a:t> lo </a:t>
            </a:r>
            <a:r>
              <a:rPr lang="en-US" dirty="0" err="1" smtClean="0"/>
              <a:t>sợ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đau</a:t>
            </a:r>
            <a:r>
              <a:rPr lang="en-US" dirty="0" smtClean="0"/>
              <a:t>-&gt;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cận</a:t>
            </a:r>
            <a:r>
              <a:rPr lang="en-US" dirty="0" smtClean="0"/>
              <a:t> </a:t>
            </a:r>
            <a:r>
              <a:rPr lang="en-US" dirty="0" err="1" smtClean="0"/>
              <a:t>nạn</a:t>
            </a:r>
            <a:r>
              <a:rPr lang="en-US" dirty="0" smtClean="0"/>
              <a:t> </a:t>
            </a:r>
            <a:r>
              <a:rPr lang="en-US" dirty="0" err="1" smtClean="0"/>
              <a:t>nhân:bình</a:t>
            </a:r>
            <a:r>
              <a:rPr lang="en-US" dirty="0" smtClean="0"/>
              <a:t> </a:t>
            </a:r>
            <a:r>
              <a:rPr lang="en-US" dirty="0" err="1" smtClean="0"/>
              <a:t>tĩnh,khẩn</a:t>
            </a:r>
            <a:r>
              <a:rPr lang="en-US" dirty="0" smtClean="0"/>
              <a:t> </a:t>
            </a:r>
            <a:r>
              <a:rPr lang="en-US" dirty="0" err="1" smtClean="0"/>
              <a:t>trương,chính</a:t>
            </a:r>
            <a:r>
              <a:rPr lang="en-US" dirty="0" smtClean="0"/>
              <a:t> </a:t>
            </a:r>
            <a:r>
              <a:rPr lang="en-US" dirty="0" err="1" smtClean="0"/>
              <a:t>xác,hiệu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/>
              <a:t>xét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: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cấp</a:t>
            </a:r>
            <a:r>
              <a:rPr lang="en-US" sz="2800" dirty="0"/>
              <a:t> </a:t>
            </a:r>
            <a:r>
              <a:rPr lang="en-US" sz="2800" dirty="0" err="1"/>
              <a:t>cứu</a:t>
            </a:r>
            <a:r>
              <a:rPr lang="en-US" sz="2800" dirty="0"/>
              <a:t> </a:t>
            </a:r>
            <a:r>
              <a:rPr lang="en-US" sz="2800" dirty="0" err="1"/>
              <a:t>phải</a:t>
            </a:r>
            <a:r>
              <a:rPr lang="en-US" sz="2800" dirty="0"/>
              <a:t> an </a:t>
            </a:r>
            <a:r>
              <a:rPr lang="en-US" sz="2800" dirty="0" err="1"/>
              <a:t>toàn</a:t>
            </a:r>
            <a:r>
              <a:rPr lang="en-US" sz="2800" dirty="0"/>
              <a:t>,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yếu</a:t>
            </a:r>
            <a:r>
              <a:rPr lang="en-US" sz="2800" dirty="0"/>
              <a:t> </a:t>
            </a:r>
            <a:r>
              <a:rPr lang="en-US" sz="2800" dirty="0" err="1"/>
              <a:t>tô</a:t>
            </a:r>
            <a:r>
              <a:rPr lang="en-US" sz="2800" dirty="0"/>
              <a:t> </a:t>
            </a:r>
            <a:r>
              <a:rPr lang="en-US" sz="2800" dirty="0" err="1"/>
              <a:t>gây</a:t>
            </a:r>
            <a:r>
              <a:rPr lang="en-US" sz="2800" dirty="0"/>
              <a:t> tai </a:t>
            </a:r>
            <a:r>
              <a:rPr lang="en-US" sz="2800" dirty="0" err="1"/>
              <a:t>nạn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.</a:t>
            </a:r>
          </a:p>
          <a:p>
            <a:pPr marL="914400" lvl="2" indent="0"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/>
              <a:t>xét</a:t>
            </a:r>
            <a:r>
              <a:rPr lang="en-US" sz="2800" dirty="0"/>
              <a:t> </a:t>
            </a:r>
            <a:r>
              <a:rPr lang="en-US" sz="2800" dirty="0" err="1"/>
              <a:t>nhanh</a:t>
            </a:r>
            <a:r>
              <a:rPr lang="en-US" sz="2800" dirty="0"/>
              <a:t> </a:t>
            </a:r>
            <a:r>
              <a:rPr lang="en-US" sz="2800" dirty="0" err="1"/>
              <a:t>nạn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kỳ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: </a:t>
            </a:r>
            <a:r>
              <a:rPr lang="en-US" sz="2800" dirty="0" err="1"/>
              <a:t>gọi</a:t>
            </a:r>
            <a:r>
              <a:rPr lang="en-US" sz="2800" dirty="0"/>
              <a:t> to </a:t>
            </a:r>
            <a:r>
              <a:rPr lang="en-US" sz="2800" dirty="0" err="1"/>
              <a:t>cứu</a:t>
            </a:r>
            <a:r>
              <a:rPr lang="en-US" sz="2800" dirty="0"/>
              <a:t>, </a:t>
            </a:r>
            <a:r>
              <a:rPr lang="en-US" sz="2800" dirty="0" err="1"/>
              <a:t>nạn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tỉnh</a:t>
            </a:r>
            <a:r>
              <a:rPr lang="en-US" sz="2800" dirty="0"/>
              <a:t> ?, </a:t>
            </a:r>
            <a:r>
              <a:rPr lang="en-US" sz="2800" dirty="0" err="1"/>
              <a:t>cấp</a:t>
            </a:r>
            <a:r>
              <a:rPr lang="en-US" sz="2800" dirty="0"/>
              <a:t> </a:t>
            </a:r>
            <a:r>
              <a:rPr lang="en-US" sz="2800" dirty="0" err="1"/>
              <a:t>cứu</a:t>
            </a:r>
            <a:r>
              <a:rPr lang="en-US" sz="2800" dirty="0"/>
              <a:t> ban </a:t>
            </a:r>
            <a:r>
              <a:rPr lang="en-US" sz="2800" dirty="0" err="1"/>
              <a:t>đầu</a:t>
            </a:r>
            <a:r>
              <a:rPr lang="en-US" sz="2800" dirty="0"/>
              <a:t>: </a:t>
            </a:r>
            <a:r>
              <a:rPr lang="en-US" sz="2800" dirty="0" smtClean="0"/>
              <a:t>ABCDE</a:t>
            </a:r>
            <a:endParaRPr lang="en-US" dirty="0" smtClean="0"/>
          </a:p>
          <a:p>
            <a:pPr lvl="1"/>
            <a:r>
              <a:rPr lang="en-US" dirty="0" smtClean="0"/>
              <a:t>CHÚ Ý: </a:t>
            </a:r>
            <a:r>
              <a:rPr lang="en-US" dirty="0" err="1" smtClean="0"/>
              <a:t>không</a:t>
            </a:r>
            <a:r>
              <a:rPr lang="en-US" dirty="0" smtClean="0"/>
              <a:t> di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nạn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.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00400"/>
            <a:ext cx="6781800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2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4. </a:t>
            </a:r>
            <a:r>
              <a:rPr lang="en-US" sz="3600" b="1" dirty="0" err="1"/>
              <a:t>Những</a:t>
            </a:r>
            <a:r>
              <a:rPr lang="en-US" sz="3600" b="1" dirty="0"/>
              <a:t> </a:t>
            </a:r>
            <a:r>
              <a:rPr lang="en-US" sz="3600" b="1" dirty="0" err="1"/>
              <a:t>cấp</a:t>
            </a:r>
            <a:r>
              <a:rPr lang="en-US" sz="3600" b="1" dirty="0"/>
              <a:t> </a:t>
            </a:r>
            <a:r>
              <a:rPr lang="en-US" sz="3600" b="1" dirty="0" err="1"/>
              <a:t>cứu</a:t>
            </a:r>
            <a:r>
              <a:rPr lang="en-US" sz="3600" b="1" dirty="0"/>
              <a:t> </a:t>
            </a:r>
            <a:r>
              <a:rPr lang="en-US" sz="3600" b="1" dirty="0" err="1"/>
              <a:t>thường</a:t>
            </a:r>
            <a:r>
              <a:rPr lang="en-US" sz="3600" b="1" dirty="0"/>
              <a:t> hay </a:t>
            </a:r>
            <a:r>
              <a:rPr lang="en-US" sz="3600" b="1" dirty="0" err="1" smtClean="0"/>
              <a:t>gặp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tt</a:t>
            </a:r>
            <a:r>
              <a:rPr lang="en-US" sz="3600" b="1" dirty="0" smtClean="0"/>
              <a:t>)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 (Body)"/>
              </a:rPr>
              <a:t>c</a:t>
            </a:r>
            <a:r>
              <a:rPr lang="en-US" sz="3000" dirty="0" smtClean="0">
                <a:latin typeface="Calibri (Body)"/>
              </a:rPr>
              <a:t>. </a:t>
            </a:r>
            <a:r>
              <a:rPr lang="en-US" sz="3000" dirty="0" err="1" smtClean="0">
                <a:latin typeface="Calibri (Body)"/>
              </a:rPr>
              <a:t>Nghẹn</a:t>
            </a:r>
            <a:r>
              <a:rPr lang="en-US" sz="3000" dirty="0" smtClean="0">
                <a:latin typeface="Calibri (Body)"/>
              </a:rPr>
              <a:t> </a:t>
            </a:r>
            <a:r>
              <a:rPr lang="en-US" sz="3000" dirty="0" err="1">
                <a:latin typeface="Calibri (Body)"/>
              </a:rPr>
              <a:t>đường</a:t>
            </a:r>
            <a:r>
              <a:rPr lang="en-US" sz="3000" dirty="0">
                <a:latin typeface="Calibri (Body)"/>
              </a:rPr>
              <a:t> </a:t>
            </a:r>
            <a:r>
              <a:rPr lang="en-US" sz="3000" dirty="0" err="1">
                <a:latin typeface="Calibri (Body)"/>
              </a:rPr>
              <a:t>thở</a:t>
            </a:r>
            <a:r>
              <a:rPr lang="en-US" sz="3000" dirty="0">
                <a:latin typeface="Calibri (Body)"/>
              </a:rPr>
              <a:t> do </a:t>
            </a:r>
            <a:r>
              <a:rPr lang="en-US" sz="3000" dirty="0" err="1">
                <a:latin typeface="Calibri (Body)"/>
              </a:rPr>
              <a:t>dị</a:t>
            </a:r>
            <a:r>
              <a:rPr lang="en-US" sz="3000" dirty="0">
                <a:latin typeface="Calibri (Body)"/>
              </a:rPr>
              <a:t> </a:t>
            </a:r>
            <a:r>
              <a:rPr lang="en-US" sz="3000" dirty="0" err="1">
                <a:latin typeface="Calibri (Body)"/>
              </a:rPr>
              <a:t>vật</a:t>
            </a:r>
            <a:r>
              <a:rPr lang="en-US" sz="3000" dirty="0" smtClean="0">
                <a:latin typeface="Calibri (Body)"/>
              </a:rPr>
              <a:t>:</a:t>
            </a:r>
          </a:p>
          <a:p>
            <a:pPr lvl="1">
              <a:buFontTx/>
              <a:buChar char="−"/>
            </a:pPr>
            <a:r>
              <a:rPr lang="en-US" sz="2400" dirty="0">
                <a:latin typeface="Calibri (Body)"/>
              </a:rPr>
              <a:t> </a:t>
            </a:r>
            <a:r>
              <a:rPr lang="en-US" sz="2400" dirty="0" err="1" smtClean="0">
                <a:latin typeface="Calibri (Body)"/>
              </a:rPr>
              <a:t>Hội</a:t>
            </a:r>
            <a:r>
              <a:rPr lang="en-US" sz="2400" dirty="0" smtClean="0">
                <a:latin typeface="Calibri (Body)"/>
              </a:rPr>
              <a:t> </a:t>
            </a:r>
            <a:r>
              <a:rPr lang="en-US" sz="2400" dirty="0" err="1" smtClean="0">
                <a:latin typeface="Calibri (Body)"/>
              </a:rPr>
              <a:t>chứng</a:t>
            </a:r>
            <a:r>
              <a:rPr lang="en-US" sz="2400" dirty="0" smtClean="0">
                <a:latin typeface="Calibri (Body)"/>
              </a:rPr>
              <a:t> </a:t>
            </a:r>
            <a:r>
              <a:rPr lang="en-US" sz="2400" dirty="0" err="1" smtClean="0">
                <a:latin typeface="Calibri (Body)"/>
              </a:rPr>
              <a:t>xâm</a:t>
            </a:r>
            <a:r>
              <a:rPr lang="en-US" sz="2400" dirty="0" smtClean="0">
                <a:latin typeface="Calibri (Body)"/>
              </a:rPr>
              <a:t> </a:t>
            </a:r>
            <a:r>
              <a:rPr lang="en-US" sz="2400" dirty="0" err="1" smtClean="0">
                <a:latin typeface="Calibri (Body)"/>
              </a:rPr>
              <a:t>nhập</a:t>
            </a:r>
            <a:r>
              <a:rPr lang="en-US" sz="2400" dirty="0" smtClean="0">
                <a:latin typeface="Calibri (Body)"/>
              </a:rPr>
              <a:t>: </a:t>
            </a:r>
          </a:p>
          <a:p>
            <a:pPr marL="914400" lvl="2" indent="0">
              <a:buNone/>
            </a:pPr>
            <a:r>
              <a:rPr lang="en-US" dirty="0" smtClean="0">
                <a:latin typeface="Calibri (Body)"/>
              </a:rPr>
              <a:t>+ </a:t>
            </a:r>
            <a:r>
              <a:rPr lang="en-US" dirty="0" err="1" smtClean="0">
                <a:latin typeface="Calibri (Body)"/>
              </a:rPr>
              <a:t>Tắc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không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hoàn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toàn:ho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mắt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đỏ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chảy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nước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mắt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mũi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thở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khò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khè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hoặc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bất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thường</a:t>
            </a:r>
            <a:r>
              <a:rPr lang="en-US" dirty="0">
                <a:latin typeface="Calibri (Body)"/>
              </a:rPr>
              <a:t>.</a:t>
            </a:r>
          </a:p>
          <a:p>
            <a:pPr marL="914400" lvl="2" indent="0">
              <a:buNone/>
            </a:pPr>
            <a:r>
              <a:rPr lang="en-US" dirty="0" smtClean="0">
                <a:latin typeface="Calibri (Body)"/>
              </a:rPr>
              <a:t>+ </a:t>
            </a:r>
            <a:r>
              <a:rPr lang="en-US" dirty="0" err="1" smtClean="0">
                <a:latin typeface="Calibri (Body)"/>
              </a:rPr>
              <a:t>Tắc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hoàn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toàn:không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nói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được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ôm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cổ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khó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thở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cố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gắng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thở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mắt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trợn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ngược,vẻ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mặt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hoảng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hốt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mắt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đỏ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mạch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máu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cổ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nổi</a:t>
            </a:r>
            <a:r>
              <a:rPr lang="en-US" dirty="0">
                <a:latin typeface="Calibri (Body)"/>
              </a:rPr>
              <a:t>, </a:t>
            </a:r>
            <a:r>
              <a:rPr lang="en-US" dirty="0" err="1">
                <a:latin typeface="Calibri (Body)"/>
              </a:rPr>
              <a:t>môi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và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lưỡi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tím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tái</a:t>
            </a:r>
            <a:r>
              <a:rPr lang="en-US" dirty="0">
                <a:latin typeface="Calibri (Body)"/>
              </a:rPr>
              <a:t> </a:t>
            </a:r>
            <a:r>
              <a:rPr lang="en-US" dirty="0" err="1">
                <a:latin typeface="Calibri (Body)"/>
              </a:rPr>
              <a:t>dần</a:t>
            </a:r>
            <a:endParaRPr lang="en-US" dirty="0" smtClean="0">
              <a:latin typeface="Calibri (Body)"/>
            </a:endParaRPr>
          </a:p>
          <a:p>
            <a:pPr lvl="1">
              <a:buFontTx/>
              <a:buChar char="−"/>
            </a:pPr>
            <a:r>
              <a:rPr lang="en-US" sz="2400" dirty="0" err="1" smtClean="0">
                <a:latin typeface="Calibri (Body)"/>
              </a:rPr>
              <a:t>Xử</a:t>
            </a:r>
            <a:r>
              <a:rPr lang="en-US" sz="2400" dirty="0" smtClean="0">
                <a:latin typeface="Calibri (Body)"/>
              </a:rPr>
              <a:t> </a:t>
            </a:r>
            <a:r>
              <a:rPr lang="en-US" sz="2400" dirty="0" err="1" smtClean="0">
                <a:latin typeface="Calibri (Body)"/>
              </a:rPr>
              <a:t>trí</a:t>
            </a:r>
            <a:r>
              <a:rPr lang="en-US" sz="2400" dirty="0" smtClean="0">
                <a:latin typeface="Calibri (Body)"/>
              </a:rPr>
              <a:t>: </a:t>
            </a:r>
          </a:p>
          <a:p>
            <a:pPr marL="0" indent="0">
              <a:buNone/>
            </a:pPr>
            <a:r>
              <a:rPr lang="en-US" sz="2400" dirty="0" smtClean="0"/>
              <a:t>+ </a:t>
            </a:r>
            <a:r>
              <a:rPr lang="en-US" sz="2400" dirty="0" err="1" smtClean="0"/>
              <a:t>Trẻ</a:t>
            </a:r>
            <a:r>
              <a:rPr lang="en-US" sz="2400" dirty="0" smtClean="0"/>
              <a:t>&lt;1 </a:t>
            </a:r>
            <a:r>
              <a:rPr lang="en-US" sz="2400" dirty="0" err="1" smtClean="0"/>
              <a:t>tuổi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810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4. </a:t>
            </a:r>
            <a:r>
              <a:rPr lang="en-US" sz="3600" b="1" dirty="0" err="1"/>
              <a:t>Những</a:t>
            </a:r>
            <a:r>
              <a:rPr lang="en-US" sz="3600" b="1" dirty="0"/>
              <a:t> </a:t>
            </a:r>
            <a:r>
              <a:rPr lang="en-US" sz="3600" b="1" dirty="0" err="1"/>
              <a:t>cấp</a:t>
            </a:r>
            <a:r>
              <a:rPr lang="en-US" sz="3600" b="1" dirty="0"/>
              <a:t> </a:t>
            </a:r>
            <a:r>
              <a:rPr lang="en-US" sz="3600" b="1" dirty="0" err="1"/>
              <a:t>cứu</a:t>
            </a:r>
            <a:r>
              <a:rPr lang="en-US" sz="3600" b="1" dirty="0"/>
              <a:t> </a:t>
            </a:r>
            <a:r>
              <a:rPr lang="en-US" sz="3600" b="1" dirty="0" err="1"/>
              <a:t>thường</a:t>
            </a:r>
            <a:r>
              <a:rPr lang="en-US" sz="3600" b="1" dirty="0"/>
              <a:t> hay </a:t>
            </a:r>
            <a:r>
              <a:rPr lang="en-US" sz="3600" b="1" dirty="0" err="1" smtClean="0"/>
              <a:t>gặp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tt</a:t>
            </a:r>
            <a:r>
              <a:rPr lang="en-US" sz="3600" b="1" dirty="0" smtClean="0"/>
              <a:t>)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alibri (Body)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85800"/>
            <a:ext cx="91440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Calibri (Body)"/>
              </a:rPr>
              <a:t>c</a:t>
            </a:r>
            <a:r>
              <a:rPr lang="en-US" sz="3000" dirty="0" smtClean="0">
                <a:latin typeface="Calibri (Body)"/>
              </a:rPr>
              <a:t>. </a:t>
            </a:r>
            <a:r>
              <a:rPr lang="en-US" sz="3000" dirty="0" err="1" smtClean="0">
                <a:latin typeface="Calibri (Body)"/>
              </a:rPr>
              <a:t>Nghẹn</a:t>
            </a:r>
            <a:r>
              <a:rPr lang="en-US" sz="3000" dirty="0" smtClean="0">
                <a:latin typeface="Calibri (Body)"/>
              </a:rPr>
              <a:t> </a:t>
            </a:r>
            <a:r>
              <a:rPr lang="en-US" sz="3000" dirty="0" err="1" smtClean="0">
                <a:latin typeface="Calibri (Body)"/>
              </a:rPr>
              <a:t>đường</a:t>
            </a:r>
            <a:r>
              <a:rPr lang="en-US" sz="3000" dirty="0" smtClean="0">
                <a:latin typeface="Calibri (Body)"/>
              </a:rPr>
              <a:t> </a:t>
            </a:r>
            <a:r>
              <a:rPr lang="en-US" sz="3000" dirty="0" err="1" smtClean="0">
                <a:latin typeface="Calibri (Body)"/>
              </a:rPr>
              <a:t>thở</a:t>
            </a:r>
            <a:r>
              <a:rPr lang="en-US" sz="3000" dirty="0" smtClean="0">
                <a:latin typeface="Calibri (Body)"/>
              </a:rPr>
              <a:t> do </a:t>
            </a:r>
            <a:r>
              <a:rPr lang="en-US" sz="3000" dirty="0" err="1" smtClean="0">
                <a:latin typeface="Calibri (Body)"/>
              </a:rPr>
              <a:t>dị</a:t>
            </a:r>
            <a:r>
              <a:rPr lang="en-US" sz="3000" dirty="0" smtClean="0">
                <a:latin typeface="Calibri (Body)"/>
              </a:rPr>
              <a:t> </a:t>
            </a:r>
            <a:r>
              <a:rPr lang="en-US" sz="3000" dirty="0" err="1" smtClean="0">
                <a:latin typeface="Calibri (Body)"/>
              </a:rPr>
              <a:t>vật</a:t>
            </a:r>
            <a:r>
              <a:rPr lang="en-US" sz="3000" dirty="0" smtClean="0">
                <a:latin typeface="Calibri (Body)"/>
              </a:rPr>
              <a:t>:(</a:t>
            </a:r>
            <a:r>
              <a:rPr lang="en-US" sz="3000" dirty="0" err="1" smtClean="0">
                <a:latin typeface="Calibri (Body)"/>
              </a:rPr>
              <a:t>tt</a:t>
            </a:r>
            <a:r>
              <a:rPr lang="en-US" sz="3000" dirty="0" smtClean="0">
                <a:latin typeface="Calibri (Body)"/>
              </a:rPr>
              <a:t>)</a:t>
            </a:r>
          </a:p>
          <a:p>
            <a:pPr lvl="1">
              <a:buFontTx/>
              <a:buChar char="−"/>
            </a:pPr>
            <a:r>
              <a:rPr lang="en-US" sz="2400" dirty="0" err="1" smtClean="0">
                <a:latin typeface="Calibri (Body)"/>
              </a:rPr>
              <a:t>Xử</a:t>
            </a:r>
            <a:r>
              <a:rPr lang="en-US" sz="2400" dirty="0" smtClean="0">
                <a:latin typeface="Calibri (Body)"/>
              </a:rPr>
              <a:t> </a:t>
            </a:r>
            <a:r>
              <a:rPr lang="en-US" sz="2400" dirty="0" err="1" smtClean="0">
                <a:latin typeface="Calibri (Body)"/>
              </a:rPr>
              <a:t>trí</a:t>
            </a:r>
            <a:r>
              <a:rPr lang="en-US" sz="2400" dirty="0" smtClean="0">
                <a:latin typeface="Calibri (Body)"/>
              </a:rPr>
              <a:t>: (</a:t>
            </a:r>
            <a:r>
              <a:rPr lang="en-US" sz="2400" dirty="0" err="1" smtClean="0">
                <a:latin typeface="Calibri (Body)"/>
              </a:rPr>
              <a:t>tt</a:t>
            </a:r>
            <a:r>
              <a:rPr lang="en-US" sz="2400" dirty="0" smtClean="0">
                <a:latin typeface="Calibri (Body)"/>
              </a:rPr>
              <a:t>)</a:t>
            </a:r>
          </a:p>
          <a:p>
            <a:pPr marL="0" indent="0">
              <a:buNone/>
            </a:pPr>
            <a:r>
              <a:rPr lang="en-US" sz="2400" dirty="0" smtClean="0"/>
              <a:t>+</a:t>
            </a:r>
            <a:r>
              <a:rPr lang="en-US" sz="2400" dirty="0" err="1" smtClean="0"/>
              <a:t>Trẻ</a:t>
            </a:r>
            <a:r>
              <a:rPr lang="en-US" sz="2400" dirty="0" smtClean="0"/>
              <a:t> 1-8 </a:t>
            </a:r>
            <a:r>
              <a:rPr lang="en-US" sz="2400" dirty="0" err="1" smtClean="0"/>
              <a:t>tuổi</a:t>
            </a:r>
            <a:r>
              <a:rPr lang="en-US" sz="2400" dirty="0" smtClean="0"/>
              <a:t>: </a:t>
            </a:r>
            <a:r>
              <a:rPr lang="en-US" sz="2400" dirty="0" err="1" smtClean="0"/>
              <a:t>vỗ</a:t>
            </a:r>
            <a:r>
              <a:rPr lang="en-US" sz="2400" dirty="0" smtClean="0"/>
              <a:t> </a:t>
            </a:r>
            <a:r>
              <a:rPr lang="en-US" sz="2400" dirty="0" err="1" smtClean="0"/>
              <a:t>lưng</a:t>
            </a:r>
            <a:r>
              <a:rPr lang="en-US" sz="2400" dirty="0" smtClean="0"/>
              <a:t>, </a:t>
            </a:r>
            <a:r>
              <a:rPr lang="en-US" sz="2400" dirty="0" err="1" smtClean="0"/>
              <a:t>ép</a:t>
            </a:r>
            <a:r>
              <a:rPr lang="en-US" sz="2400" dirty="0" smtClean="0"/>
              <a:t> </a:t>
            </a:r>
            <a:r>
              <a:rPr lang="en-US" sz="2400" dirty="0" err="1" smtClean="0"/>
              <a:t>bụng</a:t>
            </a:r>
            <a:r>
              <a:rPr lang="en-US" sz="2400" dirty="0" smtClean="0"/>
              <a:t>   +</a:t>
            </a:r>
            <a:r>
              <a:rPr lang="en-US" sz="2400" dirty="0" err="1" smtClean="0"/>
              <a:t>Trẻ</a:t>
            </a:r>
            <a:r>
              <a:rPr lang="en-US" sz="2400" dirty="0" smtClean="0"/>
              <a:t>&gt;8 </a:t>
            </a:r>
            <a:r>
              <a:rPr lang="en-US" sz="2400" dirty="0" err="1" smtClean="0"/>
              <a:t>tuổi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lớn</a:t>
            </a:r>
            <a:r>
              <a:rPr lang="en-US" sz="2400" dirty="0" smtClean="0"/>
              <a:t>: </a:t>
            </a:r>
            <a:r>
              <a:rPr lang="en-US" sz="2400" dirty="0" err="1" smtClean="0"/>
              <a:t>vỗ</a:t>
            </a:r>
            <a:r>
              <a:rPr lang="en-US" sz="2400" dirty="0" smtClean="0"/>
              <a:t> </a:t>
            </a:r>
            <a:r>
              <a:rPr lang="en-US" sz="2400" dirty="0" err="1" smtClean="0"/>
              <a:t>lưng,ép</a:t>
            </a:r>
            <a:r>
              <a:rPr lang="en-US" sz="2400" dirty="0" smtClean="0"/>
              <a:t>         </a:t>
            </a:r>
          </a:p>
          <a:p>
            <a:pPr marL="0" indent="0">
              <a:buNone/>
            </a:pPr>
            <a:r>
              <a:rPr lang="en-US" sz="2400" dirty="0" smtClean="0"/>
              <a:t> 						</a:t>
            </a:r>
            <a:r>
              <a:rPr lang="en-US" sz="2400" dirty="0" err="1" smtClean="0"/>
              <a:t>bụng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800"/>
            <a:ext cx="4343400" cy="464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514600"/>
            <a:ext cx="4800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hlinkClick r:id="rId2"/>
              </a:rPr>
              <a:t>www.nguyenphuchoc199.com</a:t>
            </a:r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NUR–313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cứu.pdf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3"/>
              </a:rPr>
              <a:t>http://bacsinoitru.vn/f21/nhan-dinh-va-kiem-soat-ban-dau-benh-nhan-cap-cuu-601.html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, NXB Y </a:t>
            </a:r>
            <a:r>
              <a:rPr lang="en-US" dirty="0" err="1" smtClean="0"/>
              <a:t>học,PGS_TS</a:t>
            </a:r>
            <a:r>
              <a:rPr lang="en-US" dirty="0" smtClean="0"/>
              <a:t> </a:t>
            </a:r>
            <a:r>
              <a:rPr lang="en-US" dirty="0" err="1" smtClean="0"/>
              <a:t>Lương</a:t>
            </a:r>
            <a:r>
              <a:rPr lang="en-US" dirty="0" smtClean="0"/>
              <a:t> </a:t>
            </a:r>
            <a:r>
              <a:rPr lang="en-US" dirty="0" err="1" smtClean="0"/>
              <a:t>Ngọc</a:t>
            </a:r>
            <a:r>
              <a:rPr lang="en-US" dirty="0" smtClean="0"/>
              <a:t> </a:t>
            </a:r>
            <a:r>
              <a:rPr lang="en-US" dirty="0" err="1" smtClean="0"/>
              <a:t>Khuê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Mục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tiêu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nguyên</a:t>
            </a:r>
            <a:r>
              <a:rPr lang="en-US" sz="2800" dirty="0" smtClean="0"/>
              <a:t> </a:t>
            </a:r>
            <a:r>
              <a:rPr lang="en-US" sz="2800" dirty="0" err="1" smtClean="0"/>
              <a:t>tắc</a:t>
            </a:r>
            <a:r>
              <a:rPr lang="en-US" sz="2800" dirty="0" smtClean="0"/>
              <a:t>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cận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xử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nguyên</a:t>
            </a:r>
            <a:r>
              <a:rPr lang="en-US" sz="2800" dirty="0" smtClean="0"/>
              <a:t> </a:t>
            </a:r>
            <a:r>
              <a:rPr lang="en-US" sz="2800" dirty="0" err="1" smtClean="0"/>
              <a:t>tắc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tuân</a:t>
            </a:r>
            <a:r>
              <a:rPr lang="en-US" sz="2800" dirty="0" smtClean="0"/>
              <a:t> </a:t>
            </a:r>
            <a:r>
              <a:rPr lang="en-US" sz="2800" dirty="0" err="1" smtClean="0"/>
              <a:t>thủ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tránh</a:t>
            </a:r>
            <a:r>
              <a:rPr lang="en-US" sz="2800" dirty="0" smtClean="0"/>
              <a:t> </a:t>
            </a:r>
            <a:r>
              <a:rPr lang="en-US" sz="2800" dirty="0" err="1" smtClean="0"/>
              <a:t>sai</a:t>
            </a:r>
            <a:r>
              <a:rPr lang="en-US" sz="2800" dirty="0" smtClean="0"/>
              <a:t> </a:t>
            </a:r>
            <a:r>
              <a:rPr lang="en-US" sz="2800" dirty="0" err="1" smtClean="0"/>
              <a:t>lầm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Rèn</a:t>
            </a:r>
            <a:r>
              <a:rPr lang="en-US" sz="2800" dirty="0" smtClean="0"/>
              <a:t> </a:t>
            </a:r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kĩ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thăm</a:t>
            </a:r>
            <a:r>
              <a:rPr lang="en-US" sz="2800" dirty="0" smtClean="0"/>
              <a:t> </a:t>
            </a:r>
            <a:r>
              <a:rPr lang="en-US" sz="2800" dirty="0" err="1" smtClean="0"/>
              <a:t>khám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endParaRPr lang="en-US" sz="2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Rèn</a:t>
            </a:r>
            <a:r>
              <a:rPr lang="en-US" sz="2800" dirty="0" smtClean="0"/>
              <a:t> </a:t>
            </a:r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phong</a:t>
            </a:r>
            <a:r>
              <a:rPr lang="en-US" sz="2800" dirty="0" smtClean="0"/>
              <a:t> </a:t>
            </a:r>
            <a:r>
              <a:rPr lang="en-US" sz="2800" dirty="0" err="1" smtClean="0"/>
              <a:t>khẩn</a:t>
            </a:r>
            <a:r>
              <a:rPr lang="en-US" sz="2800" dirty="0" smtClean="0"/>
              <a:t> </a:t>
            </a:r>
            <a:r>
              <a:rPr lang="en-US" sz="2800" dirty="0" err="1" smtClean="0"/>
              <a:t>trương</a:t>
            </a:r>
            <a:r>
              <a:rPr lang="en-US" sz="2800" dirty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44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63" y="4175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Nội</a:t>
            </a:r>
            <a:r>
              <a:rPr lang="en-US" sz="3600" b="1" dirty="0" smtClean="0"/>
              <a:t> dung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5" y="990600"/>
            <a:ext cx="85344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1.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cương</a:t>
            </a:r>
            <a:r>
              <a:rPr lang="en-US" dirty="0" smtClean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            2.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cận,xử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&amp;               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tránh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lầm</a:t>
            </a:r>
            <a:r>
              <a:rPr lang="en-US" dirty="0" smtClean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ban </a:t>
            </a:r>
            <a:r>
              <a:rPr lang="en-US" dirty="0" err="1" smtClean="0"/>
              <a:t>đầu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4.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hay </a:t>
            </a:r>
            <a:r>
              <a:rPr lang="en-US" dirty="0" err="1" smtClean="0"/>
              <a:t>gặp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69081" y="1759526"/>
            <a:ext cx="710045" cy="450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9081" y="2514600"/>
            <a:ext cx="710045" cy="450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69080" y="4038600"/>
            <a:ext cx="710045" cy="450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69081" y="4800600"/>
            <a:ext cx="710045" cy="450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1.Đại </a:t>
            </a:r>
            <a:r>
              <a:rPr lang="en-US" sz="3600" b="1" dirty="0" err="1" smtClean="0"/>
              <a:t>Cương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-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trạng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r>
              <a:rPr lang="en-US" sz="2800" dirty="0" smtClean="0"/>
              <a:t>/ </a:t>
            </a:r>
            <a:r>
              <a:rPr lang="en-US" sz="2800" dirty="0" err="1" smtClean="0"/>
              <a:t>ngoại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&amp;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trị</a:t>
            </a:r>
            <a:r>
              <a:rPr lang="en-US" sz="2800" dirty="0" smtClean="0"/>
              <a:t> </a:t>
            </a:r>
            <a:r>
              <a:rPr lang="en-US" sz="2800" dirty="0" err="1" smtClean="0"/>
              <a:t>ngay</a:t>
            </a:r>
            <a:r>
              <a:rPr lang="en-US" sz="2800" dirty="0" smtClean="0"/>
              <a:t>. </a:t>
            </a:r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trạng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		+ </a:t>
            </a:r>
            <a:r>
              <a:rPr lang="en-US" sz="2800" dirty="0" err="1" smtClean="0"/>
              <a:t>nguy</a:t>
            </a:r>
            <a:r>
              <a:rPr lang="en-US" sz="2800" dirty="0" smtClean="0"/>
              <a:t> </a:t>
            </a:r>
            <a:r>
              <a:rPr lang="en-US" sz="2800" dirty="0" err="1" smtClean="0"/>
              <a:t>kịch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		+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- 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ban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hỗ</a:t>
            </a:r>
            <a:r>
              <a:rPr lang="en-US" sz="2800" dirty="0" smtClean="0"/>
              <a:t> </a:t>
            </a:r>
            <a:r>
              <a:rPr lang="en-US" sz="2800" dirty="0" err="1" smtClean="0"/>
              <a:t>trợ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can </a:t>
            </a:r>
            <a:r>
              <a:rPr lang="en-US" sz="2800" dirty="0" err="1" smtClean="0"/>
              <a:t>thiệp</a:t>
            </a:r>
            <a:r>
              <a:rPr lang="en-US" sz="2800" dirty="0" smtClean="0"/>
              <a:t> ban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nạn</a:t>
            </a:r>
            <a:r>
              <a:rPr lang="en-US" sz="2800" dirty="0" smtClean="0"/>
              <a:t>,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thương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tích</a:t>
            </a:r>
            <a:r>
              <a:rPr lang="en-US" sz="2800" dirty="0" smtClean="0"/>
              <a:t>,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53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00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1.Đại </a:t>
            </a:r>
            <a:r>
              <a:rPr lang="en-US" sz="4000" b="1" dirty="0" err="1" smtClean="0"/>
              <a:t>Cương</a:t>
            </a:r>
            <a:r>
              <a:rPr lang="en-US" sz="4000" b="1" dirty="0" smtClean="0"/>
              <a:t>(</a:t>
            </a:r>
            <a:r>
              <a:rPr lang="en-US" sz="4000" b="1" dirty="0" err="1" smtClean="0"/>
              <a:t>tt</a:t>
            </a:r>
            <a:r>
              <a:rPr lang="en-US" sz="4000" b="1" dirty="0" smtClean="0"/>
              <a:t>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err="1" smtClean="0"/>
              <a:t>a.Đặc</a:t>
            </a:r>
            <a:r>
              <a:rPr lang="en-US" sz="3600" dirty="0" smtClean="0"/>
              <a:t> </a:t>
            </a:r>
            <a:r>
              <a:rPr lang="en-US" sz="3600" dirty="0" err="1" smtClean="0"/>
              <a:t>thù</a:t>
            </a:r>
            <a:r>
              <a:rPr lang="en-US" sz="3600" dirty="0" smtClean="0"/>
              <a:t>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đánh</a:t>
            </a:r>
            <a:r>
              <a:rPr lang="en-US" sz="3600" dirty="0" smtClean="0"/>
              <a:t> </a:t>
            </a:r>
            <a:r>
              <a:rPr lang="en-US" sz="3600" dirty="0" err="1" smtClean="0"/>
              <a:t>giá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xử</a:t>
            </a:r>
            <a:r>
              <a:rPr lang="en-US" sz="3600" dirty="0" smtClean="0"/>
              <a:t> </a:t>
            </a:r>
            <a:r>
              <a:rPr lang="en-US" sz="3600" dirty="0" err="1" smtClean="0"/>
              <a:t>trí</a:t>
            </a:r>
            <a:r>
              <a:rPr lang="en-US" sz="3600" dirty="0" smtClean="0"/>
              <a:t> </a:t>
            </a:r>
            <a:r>
              <a:rPr lang="en-US" sz="3600" dirty="0" err="1" smtClean="0"/>
              <a:t>cấp</a:t>
            </a:r>
            <a:r>
              <a:rPr lang="en-US" sz="3600" dirty="0" smtClean="0"/>
              <a:t> </a:t>
            </a:r>
            <a:r>
              <a:rPr lang="en-US" sz="3600" dirty="0" err="1" smtClean="0"/>
              <a:t>cứu</a:t>
            </a:r>
            <a:r>
              <a:rPr lang="en-US" sz="3600" dirty="0" smtClean="0"/>
              <a:t> ban </a:t>
            </a:r>
            <a:r>
              <a:rPr lang="en-US" sz="3600" dirty="0" err="1" smtClean="0"/>
              <a:t>đầu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000" dirty="0" err="1" smtClean="0"/>
              <a:t>Rất</a:t>
            </a:r>
            <a:r>
              <a:rPr lang="en-US" sz="3000" dirty="0" smtClean="0"/>
              <a:t> </a:t>
            </a:r>
            <a:r>
              <a:rPr lang="en-US" sz="3000" dirty="0" err="1" smtClean="0"/>
              <a:t>nhiều</a:t>
            </a:r>
            <a:r>
              <a:rPr lang="en-US" sz="3000" dirty="0" smtClean="0"/>
              <a:t> </a:t>
            </a:r>
            <a:r>
              <a:rPr lang="en-US" sz="3000" dirty="0" err="1" smtClean="0"/>
              <a:t>khó</a:t>
            </a:r>
            <a:r>
              <a:rPr lang="en-US" sz="3000" dirty="0" smtClean="0"/>
              <a:t> </a:t>
            </a:r>
            <a:r>
              <a:rPr lang="en-US" sz="3000" dirty="0" err="1" smtClean="0"/>
              <a:t>khăn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thách</a:t>
            </a:r>
            <a:r>
              <a:rPr lang="en-US" sz="3000" dirty="0" smtClean="0"/>
              <a:t> </a:t>
            </a:r>
            <a:r>
              <a:rPr lang="en-US" sz="3000" dirty="0" err="1" smtClean="0"/>
              <a:t>thức</a:t>
            </a:r>
            <a:endParaRPr lang="en-US" sz="3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dirty="0" err="1" smtClean="0"/>
              <a:t>Không</a:t>
            </a:r>
            <a:r>
              <a:rPr lang="en-US" sz="3000" dirty="0" smtClean="0"/>
              <a:t> </a:t>
            </a:r>
            <a:r>
              <a:rPr lang="en-US" sz="3000" dirty="0" err="1" smtClean="0"/>
              <a:t>nhất</a:t>
            </a:r>
            <a:r>
              <a:rPr lang="en-US" sz="3000" dirty="0" smtClean="0"/>
              <a:t> </a:t>
            </a:r>
            <a:r>
              <a:rPr lang="en-US" sz="3000" dirty="0" err="1" smtClean="0"/>
              <a:t>thiết</a:t>
            </a:r>
            <a:r>
              <a:rPr lang="en-US" sz="3000" dirty="0" smtClean="0"/>
              <a:t> </a:t>
            </a:r>
            <a:r>
              <a:rPr lang="en-US" sz="3000" dirty="0" err="1" smtClean="0"/>
              <a:t>phải</a:t>
            </a:r>
            <a:r>
              <a:rPr lang="en-US" sz="3000" dirty="0" smtClean="0"/>
              <a:t> </a:t>
            </a:r>
            <a:r>
              <a:rPr lang="en-US" sz="3000" dirty="0" err="1" smtClean="0"/>
              <a:t>quan</a:t>
            </a:r>
            <a:r>
              <a:rPr lang="en-US" sz="3000" dirty="0" smtClean="0"/>
              <a:t> </a:t>
            </a:r>
            <a:r>
              <a:rPr lang="en-US" sz="3000" dirty="0" err="1" smtClean="0"/>
              <a:t>tâm</a:t>
            </a:r>
            <a:r>
              <a:rPr lang="en-US" sz="3000" dirty="0" smtClean="0"/>
              <a:t> </a:t>
            </a:r>
            <a:r>
              <a:rPr lang="en-US" sz="3000" dirty="0" err="1" smtClean="0"/>
              <a:t>tìm</a:t>
            </a:r>
            <a:r>
              <a:rPr lang="en-US" sz="3000" dirty="0" smtClean="0"/>
              <a:t> </a:t>
            </a:r>
            <a:r>
              <a:rPr lang="en-US" sz="3000" dirty="0" err="1" smtClean="0"/>
              <a:t>chẩn</a:t>
            </a:r>
            <a:r>
              <a:rPr lang="en-US" sz="3000" dirty="0" smtClean="0"/>
              <a:t> </a:t>
            </a:r>
            <a:r>
              <a:rPr lang="en-US" sz="3000" dirty="0" err="1" smtClean="0"/>
              <a:t>đoán</a:t>
            </a:r>
            <a:endParaRPr lang="en-US" sz="3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dirty="0" err="1" smtClean="0"/>
              <a:t>Nhận</a:t>
            </a:r>
            <a:r>
              <a:rPr lang="en-US" sz="3000" dirty="0" smtClean="0"/>
              <a:t> </a:t>
            </a:r>
            <a:r>
              <a:rPr lang="en-US" sz="3000" dirty="0" err="1" smtClean="0"/>
              <a:t>định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phản</a:t>
            </a:r>
            <a:r>
              <a:rPr lang="en-US" sz="3000" dirty="0" smtClean="0"/>
              <a:t> </a:t>
            </a:r>
            <a:r>
              <a:rPr lang="en-US" sz="3000" dirty="0" err="1" smtClean="0"/>
              <a:t>ứng</a:t>
            </a:r>
            <a:endParaRPr lang="en-US" sz="3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dirty="0" err="1" smtClean="0"/>
              <a:t>Nguy</a:t>
            </a:r>
            <a:r>
              <a:rPr lang="en-US" sz="3000" dirty="0" smtClean="0"/>
              <a:t> </a:t>
            </a:r>
            <a:r>
              <a:rPr lang="en-US" sz="3000" dirty="0" err="1" smtClean="0"/>
              <a:t>cơ</a:t>
            </a:r>
            <a:r>
              <a:rPr lang="en-US" sz="3000" dirty="0" smtClean="0"/>
              <a:t> </a:t>
            </a:r>
            <a:r>
              <a:rPr lang="en-US" sz="3000" dirty="0" err="1" smtClean="0"/>
              <a:t>bị</a:t>
            </a:r>
            <a:r>
              <a:rPr lang="en-US" sz="3000" dirty="0" smtClean="0"/>
              <a:t> </a:t>
            </a:r>
            <a:r>
              <a:rPr lang="en-US" sz="3000" dirty="0" err="1" smtClean="0"/>
              <a:t>quá</a:t>
            </a:r>
            <a:r>
              <a:rPr lang="en-US" sz="3000" dirty="0" smtClean="0"/>
              <a:t> </a:t>
            </a:r>
            <a:r>
              <a:rPr lang="en-US" sz="3000" dirty="0" err="1" smtClean="0"/>
              <a:t>tải</a:t>
            </a:r>
            <a:r>
              <a:rPr lang="en-US" sz="3000" dirty="0" smtClean="0"/>
              <a:t>, </a:t>
            </a:r>
            <a:r>
              <a:rPr lang="en-US" sz="3000" dirty="0" err="1" smtClean="0"/>
              <a:t>hậu</a:t>
            </a:r>
            <a:r>
              <a:rPr lang="en-US" sz="3000" dirty="0" smtClean="0"/>
              <a:t> </a:t>
            </a:r>
            <a:r>
              <a:rPr lang="en-US" sz="3000" dirty="0" err="1" smtClean="0"/>
              <a:t>quả</a:t>
            </a:r>
            <a:r>
              <a:rPr lang="en-US" sz="3000" dirty="0" smtClean="0"/>
              <a:t> </a:t>
            </a:r>
            <a:r>
              <a:rPr lang="en-US" sz="3000" dirty="0" err="1" smtClean="0"/>
              <a:t>là</a:t>
            </a:r>
            <a:r>
              <a:rPr lang="en-US" sz="3000" dirty="0" smtClean="0"/>
              <a:t> </a:t>
            </a:r>
            <a:r>
              <a:rPr lang="en-US" sz="3000" dirty="0" err="1" smtClean="0"/>
              <a:t>dễ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bệnh</a:t>
            </a:r>
            <a:r>
              <a:rPr lang="en-US" sz="3000" dirty="0" smtClean="0"/>
              <a:t> </a:t>
            </a:r>
            <a:r>
              <a:rPr lang="en-US" sz="3000" dirty="0" err="1" smtClean="0"/>
              <a:t>nhân</a:t>
            </a:r>
            <a:r>
              <a:rPr lang="en-US" sz="3000" dirty="0" smtClean="0"/>
              <a:t> </a:t>
            </a:r>
            <a:r>
              <a:rPr lang="en-US" sz="3000" dirty="0" err="1" smtClean="0"/>
              <a:t>bị</a:t>
            </a:r>
            <a:r>
              <a:rPr lang="en-US" sz="3000" dirty="0" smtClean="0"/>
              <a:t> </a:t>
            </a:r>
            <a:r>
              <a:rPr lang="en-US" sz="3000" dirty="0" err="1" smtClean="0"/>
              <a:t>bỏ</a:t>
            </a:r>
            <a:r>
              <a:rPr lang="en-US" sz="3000" dirty="0" smtClean="0"/>
              <a:t> </a:t>
            </a:r>
            <a:r>
              <a:rPr lang="en-US" sz="3000" dirty="0" err="1" smtClean="0"/>
              <a:t>sót</a:t>
            </a:r>
            <a:endParaRPr lang="en-US" sz="3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dirty="0" err="1" smtClean="0"/>
              <a:t>Tính</a:t>
            </a:r>
            <a:r>
              <a:rPr lang="en-US" sz="3000" dirty="0" smtClean="0"/>
              <a:t> </a:t>
            </a:r>
            <a:r>
              <a:rPr lang="en-US" sz="3000" dirty="0" err="1" smtClean="0"/>
              <a:t>ưu</a:t>
            </a:r>
            <a:r>
              <a:rPr lang="en-US" sz="3000" dirty="0" smtClean="0"/>
              <a:t> </a:t>
            </a:r>
            <a:r>
              <a:rPr lang="en-US" sz="3000" dirty="0" err="1" smtClean="0"/>
              <a:t>tiên</a:t>
            </a:r>
            <a:r>
              <a:rPr lang="en-US" sz="3000" dirty="0" smtClean="0"/>
              <a:t> </a:t>
            </a:r>
            <a:r>
              <a:rPr lang="en-US" sz="3000" dirty="0" err="1" smtClean="0"/>
              <a:t>cấp</a:t>
            </a:r>
            <a:r>
              <a:rPr lang="en-US" sz="3000" dirty="0" smtClean="0"/>
              <a:t> </a:t>
            </a:r>
            <a:r>
              <a:rPr lang="en-US" sz="3000" dirty="0" err="1" smtClean="0"/>
              <a:t>cứu</a:t>
            </a:r>
            <a:endParaRPr lang="en-US" sz="3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dirty="0" err="1" smtClean="0"/>
              <a:t>Phải</a:t>
            </a:r>
            <a:r>
              <a:rPr lang="en-US" sz="3000" dirty="0" smtClean="0"/>
              <a:t> </a:t>
            </a:r>
            <a:r>
              <a:rPr lang="en-US" sz="3000" dirty="0" err="1" smtClean="0"/>
              <a:t>tiếp</a:t>
            </a:r>
            <a:r>
              <a:rPr lang="en-US" sz="3000" dirty="0" smtClean="0"/>
              <a:t> </a:t>
            </a:r>
            <a:r>
              <a:rPr lang="en-US" sz="3000" dirty="0" err="1" smtClean="0"/>
              <a:t>cận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sắp</a:t>
            </a:r>
            <a:r>
              <a:rPr lang="en-US" sz="3000" dirty="0" smtClean="0"/>
              <a:t> </a:t>
            </a:r>
            <a:r>
              <a:rPr lang="en-US" sz="3000" dirty="0" err="1" smtClean="0"/>
              <a:t>xếp</a:t>
            </a:r>
            <a:r>
              <a:rPr lang="en-US" sz="3000" dirty="0" smtClean="0"/>
              <a:t> </a:t>
            </a:r>
            <a:r>
              <a:rPr lang="en-US" sz="3000" dirty="0" err="1" smtClean="0"/>
              <a:t>giải</a:t>
            </a:r>
            <a:r>
              <a:rPr lang="en-US" sz="3000" dirty="0" smtClean="0"/>
              <a:t> </a:t>
            </a:r>
            <a:r>
              <a:rPr lang="en-US" sz="3000" dirty="0" err="1" smtClean="0"/>
              <a:t>quyết</a:t>
            </a:r>
            <a:r>
              <a:rPr lang="en-US" sz="3000" dirty="0" smtClean="0"/>
              <a:t> </a:t>
            </a:r>
            <a:r>
              <a:rPr lang="en-US" sz="3000" dirty="0" err="1" smtClean="0"/>
              <a:t>khi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bệnh</a:t>
            </a:r>
            <a:r>
              <a:rPr lang="en-US" sz="3000" dirty="0" smtClean="0"/>
              <a:t> </a:t>
            </a:r>
            <a:r>
              <a:rPr lang="en-US" sz="3000" dirty="0" err="1" smtClean="0"/>
              <a:t>nhân</a:t>
            </a:r>
            <a:r>
              <a:rPr lang="en-US" sz="3000" dirty="0" smtClean="0"/>
              <a:t> </a:t>
            </a:r>
            <a:r>
              <a:rPr lang="en-US" sz="3000" dirty="0" err="1" smtClean="0"/>
              <a:t>tử</a:t>
            </a:r>
            <a:r>
              <a:rPr lang="en-US" sz="3000" dirty="0" smtClean="0"/>
              <a:t> </a:t>
            </a:r>
            <a:r>
              <a:rPr lang="en-US" sz="3000" dirty="0" err="1" smtClean="0"/>
              <a:t>vong</a:t>
            </a:r>
            <a:endParaRPr lang="en-US" sz="3000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Autofit/>
          </a:bodyPr>
          <a:lstStyle/>
          <a:p>
            <a:r>
              <a:rPr lang="en-US" sz="3600" b="1" dirty="0"/>
              <a:t>1.Đại </a:t>
            </a:r>
            <a:r>
              <a:rPr lang="en-US" sz="3600" b="1" dirty="0" err="1" smtClean="0"/>
              <a:t>Cương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tt</a:t>
            </a:r>
            <a:r>
              <a:rPr lang="en-US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b. </a:t>
            </a:r>
            <a:r>
              <a:rPr lang="en-US" sz="3200" dirty="0" err="1" smtClean="0"/>
              <a:t>Tâm</a:t>
            </a:r>
            <a:r>
              <a:rPr lang="en-US" sz="3200" dirty="0" smtClean="0"/>
              <a:t> </a:t>
            </a:r>
            <a:r>
              <a:rPr lang="en-US" sz="3200" dirty="0" err="1" smtClean="0"/>
              <a:t>lý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người</a:t>
            </a:r>
            <a:r>
              <a:rPr lang="en-US" sz="3200" dirty="0" smtClean="0"/>
              <a:t> </a:t>
            </a:r>
            <a:r>
              <a:rPr lang="en-US" sz="3200" dirty="0" err="1" smtClean="0"/>
              <a:t>bệnh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người</a:t>
            </a:r>
            <a:r>
              <a:rPr lang="en-US" sz="3200" dirty="0" smtClean="0"/>
              <a:t> </a:t>
            </a:r>
            <a:r>
              <a:rPr lang="en-US" sz="3200" dirty="0" err="1" smtClean="0"/>
              <a:t>nhà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người</a:t>
            </a:r>
            <a:r>
              <a:rPr lang="en-US" sz="3200" dirty="0" smtClean="0"/>
              <a:t> </a:t>
            </a:r>
            <a:r>
              <a:rPr lang="en-US" sz="3200" dirty="0" err="1" smtClean="0"/>
              <a:t>bệnh</a:t>
            </a:r>
            <a:r>
              <a:rPr lang="en-US" sz="3200" dirty="0" smtClean="0"/>
              <a:t> </a:t>
            </a:r>
            <a:r>
              <a:rPr lang="en-US" sz="3200" dirty="0" err="1" smtClean="0"/>
              <a:t>khi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cấp</a:t>
            </a:r>
            <a:r>
              <a:rPr lang="en-US" sz="3200" dirty="0" smtClean="0"/>
              <a:t> </a:t>
            </a:r>
            <a:r>
              <a:rPr lang="en-US" sz="3200" dirty="0" err="1" smtClean="0"/>
              <a:t>cứu</a:t>
            </a:r>
            <a:r>
              <a:rPr lang="en-US" sz="3200" dirty="0" smtClean="0"/>
              <a:t> ban </a:t>
            </a:r>
            <a:r>
              <a:rPr lang="en-US" sz="3200" dirty="0" err="1" smtClean="0"/>
              <a:t>đầu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-  </a:t>
            </a:r>
            <a:r>
              <a:rPr lang="en-US" sz="2800" dirty="0" err="1" smtClean="0"/>
              <a:t>Tâm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+ </a:t>
            </a:r>
            <a:r>
              <a:rPr lang="en-US" sz="2800" dirty="0" err="1" smtClean="0"/>
              <a:t>Xử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 </a:t>
            </a:r>
            <a:r>
              <a:rPr lang="en-US" sz="2800" dirty="0" err="1" smtClean="0"/>
              <a:t>cơn</a:t>
            </a:r>
            <a:r>
              <a:rPr lang="en-US" sz="2800" dirty="0" smtClean="0"/>
              <a:t> </a:t>
            </a:r>
            <a:r>
              <a:rPr lang="en-US" sz="2800" dirty="0" err="1" smtClean="0"/>
              <a:t>rối</a:t>
            </a:r>
            <a:r>
              <a:rPr lang="en-US" sz="2800" dirty="0" smtClean="0"/>
              <a:t> </a:t>
            </a:r>
            <a:r>
              <a:rPr lang="en-US" sz="2800" dirty="0" err="1" smtClean="0"/>
              <a:t>loạn</a:t>
            </a:r>
            <a:r>
              <a:rPr lang="en-US" sz="2800" dirty="0" smtClean="0"/>
              <a:t> </a:t>
            </a:r>
            <a:r>
              <a:rPr lang="en-US" sz="2800" dirty="0" err="1" smtClean="0"/>
              <a:t>hoảng</a:t>
            </a:r>
            <a:r>
              <a:rPr lang="en-US" sz="2800" dirty="0" smtClean="0"/>
              <a:t> </a:t>
            </a:r>
            <a:r>
              <a:rPr lang="en-US" sz="2800" dirty="0" err="1" smtClean="0"/>
              <a:t>sợ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+ </a:t>
            </a:r>
            <a:r>
              <a:rPr lang="en-US" sz="2800" dirty="0" err="1" smtClean="0"/>
              <a:t>Xử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 </a:t>
            </a:r>
            <a:r>
              <a:rPr lang="en-US" sz="2800" dirty="0" err="1" smtClean="0"/>
              <a:t>cơn</a:t>
            </a:r>
            <a:r>
              <a:rPr lang="en-US" sz="2800" dirty="0" smtClean="0"/>
              <a:t> </a:t>
            </a:r>
            <a:r>
              <a:rPr lang="en-US" sz="2800" dirty="0" err="1" smtClean="0"/>
              <a:t>rối</a:t>
            </a:r>
            <a:r>
              <a:rPr lang="en-US" sz="2800" dirty="0" smtClean="0"/>
              <a:t> </a:t>
            </a:r>
            <a:r>
              <a:rPr lang="en-US" sz="2800" dirty="0" err="1" smtClean="0"/>
              <a:t>loạn</a:t>
            </a:r>
            <a:r>
              <a:rPr lang="en-US" sz="2800" dirty="0" smtClean="0"/>
              <a:t> lo </a:t>
            </a:r>
            <a:r>
              <a:rPr lang="en-US" sz="2800" dirty="0" err="1" smtClean="0"/>
              <a:t>âu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 err="1" smtClean="0"/>
              <a:t>Tâm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nhà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	+ </a:t>
            </a:r>
            <a:r>
              <a:rPr lang="en-US" sz="2800" dirty="0" err="1" smtClean="0"/>
              <a:t>Gặp</a:t>
            </a:r>
            <a:r>
              <a:rPr lang="en-US" sz="2800" dirty="0" smtClean="0"/>
              <a:t> </a:t>
            </a:r>
            <a:r>
              <a:rPr lang="en-US" sz="2800" dirty="0" err="1" smtClean="0"/>
              <a:t>gỡ</a:t>
            </a:r>
            <a:r>
              <a:rPr lang="en-US" sz="2800" dirty="0" smtClean="0"/>
              <a:t>,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+ </a:t>
            </a:r>
            <a:r>
              <a:rPr lang="en-US" sz="2800" dirty="0" err="1" smtClean="0"/>
              <a:t>Lắng</a:t>
            </a:r>
            <a:r>
              <a:rPr lang="en-US" sz="2800" dirty="0" smtClean="0"/>
              <a:t> </a:t>
            </a:r>
            <a:r>
              <a:rPr lang="en-US" sz="2800" dirty="0" err="1" smtClean="0"/>
              <a:t>nghe</a:t>
            </a:r>
            <a:r>
              <a:rPr lang="en-US" sz="2800" dirty="0" smtClean="0"/>
              <a:t> </a:t>
            </a:r>
            <a:r>
              <a:rPr lang="en-US" sz="2800" dirty="0" err="1" smtClean="0"/>
              <a:t>tâm</a:t>
            </a:r>
            <a:r>
              <a:rPr lang="en-US" sz="2800" dirty="0" smtClean="0"/>
              <a:t> </a:t>
            </a:r>
            <a:r>
              <a:rPr lang="en-US" sz="2800" dirty="0" err="1" smtClean="0"/>
              <a:t>tư</a:t>
            </a:r>
            <a:r>
              <a:rPr lang="en-US" sz="2800" dirty="0" smtClean="0"/>
              <a:t>, </a:t>
            </a:r>
            <a:r>
              <a:rPr lang="en-US" sz="2800" dirty="0" err="1" smtClean="0"/>
              <a:t>nguyện</a:t>
            </a:r>
            <a:r>
              <a:rPr lang="en-US" sz="2800" dirty="0" smtClean="0"/>
              <a:t> </a:t>
            </a:r>
            <a:r>
              <a:rPr lang="en-US" sz="2800" dirty="0" err="1" smtClean="0"/>
              <a:t>vọng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+ </a:t>
            </a:r>
            <a:r>
              <a:rPr lang="en-US" sz="2800" dirty="0" err="1" smtClean="0"/>
              <a:t>Ghi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tin, </a:t>
            </a:r>
            <a:r>
              <a:rPr lang="en-US" sz="2800" dirty="0" err="1" smtClean="0"/>
              <a:t>cảm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	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 </a:t>
            </a:r>
            <a:r>
              <a:rPr lang="en-US" sz="2800" dirty="0" err="1" smtClean="0"/>
              <a:t>trước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+ </a:t>
            </a:r>
            <a:r>
              <a:rPr lang="en-US" sz="2800" dirty="0" err="1" smtClean="0"/>
              <a:t>Chủ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r>
              <a:rPr lang="en-US" sz="2800" dirty="0" smtClean="0"/>
              <a:t> </a:t>
            </a:r>
            <a:r>
              <a:rPr lang="en-US" sz="2800" dirty="0" err="1" smtClean="0"/>
              <a:t>nạn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812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2.Các </a:t>
            </a:r>
            <a:r>
              <a:rPr lang="en-US" sz="3600" b="1" dirty="0" err="1" smtClean="0"/>
              <a:t>nguyên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tắc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chính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tiếp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cận,xử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trí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tuân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thủ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để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tránh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các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lầm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latin typeface="Calibri(HEADING)"/>
              </a:rPr>
              <a:t> </a:t>
            </a:r>
            <a:r>
              <a:rPr lang="en-US" dirty="0" smtClean="0">
                <a:latin typeface="Calibri(HEADING)"/>
              </a:rPr>
              <a:t>  a. </a:t>
            </a:r>
            <a:r>
              <a:rPr lang="en-US" dirty="0" err="1" smtClean="0">
                <a:latin typeface="Calibri(HEADING)"/>
              </a:rPr>
              <a:t>Các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nguyên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tắc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chính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khi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tiếp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cận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và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xử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trí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nạn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nhân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cấp</a:t>
            </a:r>
            <a:r>
              <a:rPr lang="en-US" dirty="0" smtClean="0">
                <a:latin typeface="Calibri(HEADING)"/>
              </a:rPr>
              <a:t> </a:t>
            </a:r>
            <a:r>
              <a:rPr lang="en-US" dirty="0" err="1" smtClean="0">
                <a:latin typeface="Calibri(HEADING)"/>
              </a:rPr>
              <a:t>cứu</a:t>
            </a:r>
            <a:endParaRPr lang="en-US" dirty="0" smtClean="0">
              <a:latin typeface="Calibri(HEADING)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Phân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loại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ưu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tiên</a:t>
            </a:r>
            <a:endParaRPr lang="en-US" sz="2400" dirty="0" smtClean="0">
              <a:latin typeface="Calibri(body)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Ổn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định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nạn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nhân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trước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khi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vào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thăm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khám</a:t>
            </a:r>
            <a:r>
              <a:rPr lang="en-US" sz="2400" dirty="0" smtClean="0">
                <a:latin typeface="Calibri(body)"/>
              </a:rPr>
              <a:t>, </a:t>
            </a:r>
            <a:r>
              <a:rPr lang="en-US" sz="2400" dirty="0" err="1" smtClean="0">
                <a:latin typeface="Calibri(body)"/>
              </a:rPr>
              <a:t>xử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trí</a:t>
            </a:r>
            <a:r>
              <a:rPr lang="en-US" sz="2400" dirty="0" smtClean="0">
                <a:latin typeface="Calibri(body)"/>
              </a:rPr>
              <a:t> chi </a:t>
            </a:r>
            <a:r>
              <a:rPr lang="en-US" sz="2400" dirty="0" err="1" smtClean="0">
                <a:latin typeface="Calibri(body)"/>
              </a:rPr>
              <a:t>tiết</a:t>
            </a:r>
            <a:endParaRPr lang="en-US" sz="2400" dirty="0" smtClean="0">
              <a:latin typeface="Calibri(body)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Calibri(body)"/>
              </a:rPr>
              <a:t> </a:t>
            </a:r>
            <a:r>
              <a:rPr lang="vi-VN" sz="2400" dirty="0" smtClean="0">
                <a:latin typeface="Calibri(body)"/>
              </a:rPr>
              <a:t>Ư</a:t>
            </a:r>
            <a:r>
              <a:rPr lang="en-US" sz="2400" dirty="0" smtClean="0">
                <a:latin typeface="Calibri(body)"/>
              </a:rPr>
              <a:t>u </a:t>
            </a:r>
            <a:r>
              <a:rPr lang="en-US" sz="2400" dirty="0" err="1" smtClean="0">
                <a:latin typeface="Calibri(body)"/>
              </a:rPr>
              <a:t>tiên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chẩn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đoán</a:t>
            </a:r>
            <a:r>
              <a:rPr lang="en-US" sz="2400" dirty="0" smtClean="0">
                <a:latin typeface="Calibri(body)"/>
              </a:rPr>
              <a:t>, </a:t>
            </a:r>
            <a:r>
              <a:rPr lang="en-US" sz="2400" dirty="0" err="1" smtClean="0">
                <a:latin typeface="Calibri(body)"/>
              </a:rPr>
              <a:t>xử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trí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các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tổn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thương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nguy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hiểm</a:t>
            </a:r>
            <a:endParaRPr lang="en-US" sz="2400" dirty="0" smtClean="0">
              <a:latin typeface="Calibri(body)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Định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hướng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chuyển</a:t>
            </a:r>
            <a:endParaRPr lang="en-US" sz="2400" dirty="0" smtClean="0">
              <a:latin typeface="Calibri(body)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Chú</a:t>
            </a:r>
            <a:r>
              <a:rPr lang="en-US" sz="2400" dirty="0" smtClean="0">
                <a:latin typeface="Calibri(body)"/>
              </a:rPr>
              <a:t> ý </a:t>
            </a:r>
            <a:r>
              <a:rPr lang="en-US" sz="2400" dirty="0" err="1" smtClean="0">
                <a:latin typeface="Calibri(body)"/>
              </a:rPr>
              <a:t>cửa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sổ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điều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trị</a:t>
            </a:r>
            <a:r>
              <a:rPr lang="en-US" sz="2400" dirty="0" smtClean="0">
                <a:latin typeface="Calibri(body)"/>
              </a:rPr>
              <a:t>/</a:t>
            </a:r>
            <a:r>
              <a:rPr lang="en-US" sz="2400" dirty="0" err="1" smtClean="0">
                <a:latin typeface="Calibri(body)"/>
              </a:rPr>
              <a:t>thời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gian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vàng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trong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cấp</a:t>
            </a:r>
            <a:r>
              <a:rPr lang="en-US" sz="2400" dirty="0" smtClean="0">
                <a:latin typeface="Calibri(body)"/>
              </a:rPr>
              <a:t> </a:t>
            </a:r>
            <a:r>
              <a:rPr lang="en-US" sz="2400" dirty="0" err="1" smtClean="0">
                <a:latin typeface="Calibri(body)"/>
              </a:rPr>
              <a:t>cứu</a:t>
            </a:r>
            <a:endParaRPr lang="en-US" sz="2400" dirty="0">
              <a:latin typeface="Calibri(body)"/>
            </a:endParaRPr>
          </a:p>
        </p:txBody>
      </p:sp>
    </p:spTree>
    <p:extLst>
      <p:ext uri="{BB962C8B-B14F-4D97-AF65-F5344CB8AC3E}">
        <p14:creationId xmlns:p14="http://schemas.microsoft.com/office/powerpoint/2010/main" val="40282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295400"/>
          </a:xfrm>
        </p:spPr>
        <p:txBody>
          <a:bodyPr>
            <a:noAutofit/>
          </a:bodyPr>
          <a:lstStyle/>
          <a:p>
            <a:r>
              <a:rPr lang="vi-VN" sz="3600" b="1" dirty="0" smtClean="0">
                <a:latin typeface="Calibri (Headings)"/>
                <a:cs typeface="Calibri" pitchFamily="34" charset="0"/>
              </a:rPr>
              <a:t>2.Các nguyên tắc chính khi tiếp cận,xử trí &amp; tuân thủ để trá</a:t>
            </a:r>
            <a:r>
              <a:rPr lang="en-US" sz="3600" b="1" dirty="0" smtClean="0">
                <a:latin typeface="Calibri (Headings)"/>
                <a:cs typeface="Calibri" pitchFamily="34" charset="0"/>
              </a:rPr>
              <a:t>n</a:t>
            </a:r>
            <a:r>
              <a:rPr lang="vi-VN" sz="3600" b="1" dirty="0" smtClean="0">
                <a:latin typeface="Calibri (Headings)"/>
                <a:cs typeface="Calibri" pitchFamily="34" charset="0"/>
              </a:rPr>
              <a:t>h các sai lầm</a:t>
            </a:r>
            <a:r>
              <a:rPr lang="en-US" sz="3600" b="1" dirty="0" smtClean="0">
                <a:latin typeface="Calibri (Headings)"/>
                <a:cs typeface="Calibri" pitchFamily="34" charset="0"/>
              </a:rPr>
              <a:t>(</a:t>
            </a:r>
            <a:r>
              <a:rPr lang="en-US" sz="3600" b="1" dirty="0" err="1" smtClean="0">
                <a:latin typeface="Calibri (Headings)"/>
                <a:cs typeface="Calibri" pitchFamily="34" charset="0"/>
              </a:rPr>
              <a:t>tt</a:t>
            </a:r>
            <a:r>
              <a:rPr lang="en-US" sz="3600" b="1" dirty="0" smtClean="0">
                <a:latin typeface="Calibri (Headings)"/>
                <a:cs typeface="Calibri" pitchFamily="34" charset="0"/>
              </a:rPr>
              <a:t>)</a:t>
            </a:r>
            <a:endParaRPr lang="en-US" sz="3600" b="1" dirty="0">
              <a:latin typeface="Calibri (Headings)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 (Headings)"/>
              </a:rPr>
              <a:t>b. </a:t>
            </a:r>
            <a:r>
              <a:rPr lang="en-US" dirty="0" err="1" smtClean="0">
                <a:latin typeface="Calibri (Headings)"/>
              </a:rPr>
              <a:t>Nguyên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tắc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cần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tuân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thủ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để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tránh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sai</a:t>
            </a:r>
            <a:r>
              <a:rPr lang="en-US" dirty="0" smtClean="0">
                <a:latin typeface="Calibri (Headings)"/>
              </a:rPr>
              <a:t> </a:t>
            </a:r>
            <a:r>
              <a:rPr lang="en-US" dirty="0" err="1" smtClean="0">
                <a:latin typeface="Calibri (Headings)"/>
              </a:rPr>
              <a:t>lầm</a:t>
            </a:r>
            <a:endParaRPr lang="en-US" dirty="0" smtClean="0">
              <a:latin typeface="Calibri (Headings)"/>
            </a:endParaRPr>
          </a:p>
          <a:p>
            <a:pPr lvl="1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ý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tuyến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nạn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ý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0" y="29227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3.Đánh </a:t>
            </a:r>
            <a:r>
              <a:rPr lang="en-US" sz="3600" b="1" dirty="0" err="1" smtClean="0"/>
              <a:t>giá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cấp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cứu</a:t>
            </a:r>
            <a:r>
              <a:rPr lang="en-US" sz="3600" b="1" dirty="0" smtClean="0"/>
              <a:t> ban </a:t>
            </a:r>
            <a:r>
              <a:rPr lang="en-US" sz="3600" b="1" dirty="0" err="1" smtClean="0"/>
              <a:t>đầu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latin typeface="Calibri (Headings)"/>
              </a:rPr>
              <a:t>a. </a:t>
            </a:r>
            <a:r>
              <a:rPr lang="en-US" sz="3000" dirty="0" err="1" smtClean="0">
                <a:latin typeface="Calibri (Headings)"/>
              </a:rPr>
              <a:t>Đánh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giá</a:t>
            </a:r>
            <a:r>
              <a:rPr lang="en-US" sz="3000" dirty="0" smtClean="0">
                <a:latin typeface="Calibri (Headings)"/>
              </a:rPr>
              <a:t> ban </a:t>
            </a:r>
            <a:r>
              <a:rPr lang="en-US" sz="3000" dirty="0" err="1" smtClean="0">
                <a:latin typeface="Calibri (Headings)"/>
              </a:rPr>
              <a:t>đầu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và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kiểm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soát</a:t>
            </a:r>
            <a:r>
              <a:rPr lang="en-US" sz="3000" dirty="0" smtClean="0">
                <a:latin typeface="Calibri (Headings)"/>
              </a:rPr>
              <a:t> “</a:t>
            </a:r>
            <a:r>
              <a:rPr lang="en-US" sz="3000" dirty="0" err="1" smtClean="0">
                <a:latin typeface="Calibri (Headings)"/>
              </a:rPr>
              <a:t>chức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năng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sống</a:t>
            </a:r>
            <a:r>
              <a:rPr lang="en-US" sz="3000" dirty="0" smtClean="0">
                <a:latin typeface="Calibri (Headings)"/>
              </a:rPr>
              <a:t>”</a:t>
            </a:r>
          </a:p>
          <a:p>
            <a:pPr marL="457200" lvl="1" indent="0">
              <a:buNone/>
            </a:pP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đánh</a:t>
            </a:r>
            <a:r>
              <a:rPr lang="en-US" sz="3200" dirty="0" smtClean="0"/>
              <a:t> </a:t>
            </a:r>
            <a:r>
              <a:rPr lang="en-US" sz="3200" dirty="0" err="1" smtClean="0"/>
              <a:t>giá</a:t>
            </a:r>
            <a:r>
              <a:rPr lang="en-US" sz="3200" dirty="0" smtClean="0"/>
              <a:t> </a:t>
            </a:r>
            <a:r>
              <a:rPr lang="en-US" sz="3200" dirty="0" err="1" smtClean="0"/>
              <a:t>theo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: </a:t>
            </a:r>
          </a:p>
          <a:p>
            <a:pPr marL="457200" lvl="1" indent="0">
              <a:buNone/>
            </a:pPr>
            <a:r>
              <a:rPr lang="en-US" dirty="0" smtClean="0"/>
              <a:t>A(airway)       B(breathing)      C(circulation)     D(disability)    E(exposure environment)</a:t>
            </a:r>
          </a:p>
          <a:p>
            <a:pPr marL="0" indent="0">
              <a:buNone/>
            </a:pPr>
            <a:r>
              <a:rPr lang="en-US" sz="3000" dirty="0" smtClean="0">
                <a:latin typeface="Calibri (Headings)"/>
              </a:rPr>
              <a:t> b. </a:t>
            </a:r>
            <a:r>
              <a:rPr lang="en-US" sz="3000" dirty="0" err="1" smtClean="0">
                <a:latin typeface="Calibri (Headings)"/>
              </a:rPr>
              <a:t>Đánh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giá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chức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năng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hô</a:t>
            </a:r>
            <a:r>
              <a:rPr lang="en-US" sz="3000" dirty="0" smtClean="0">
                <a:latin typeface="Calibri (Headings)"/>
              </a:rPr>
              <a:t> </a:t>
            </a:r>
            <a:r>
              <a:rPr lang="en-US" sz="3000" dirty="0" err="1" smtClean="0">
                <a:latin typeface="Calibri (Headings)"/>
              </a:rPr>
              <a:t>hấp</a:t>
            </a:r>
            <a:endParaRPr lang="en-US" sz="3000" dirty="0" smtClean="0">
              <a:latin typeface="Calibri (Headings)"/>
            </a:endParaRP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khí-đảm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quản,mở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Hút</a:t>
            </a:r>
            <a:r>
              <a:rPr lang="en-US" dirty="0" smtClean="0"/>
              <a:t> </a:t>
            </a:r>
            <a:r>
              <a:rPr lang="en-US" dirty="0" err="1" smtClean="0"/>
              <a:t>đờm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quản,rửa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6345" y="2417939"/>
            <a:ext cx="6782844" cy="477661"/>
            <a:chOff x="246345" y="2417939"/>
            <a:chExt cx="6782844" cy="477661"/>
          </a:xfrm>
        </p:grpSpPr>
        <p:sp>
          <p:nvSpPr>
            <p:cNvPr id="7" name="Right Arrow 6"/>
            <p:cNvSpPr/>
            <p:nvPr/>
          </p:nvSpPr>
          <p:spPr>
            <a:xfrm>
              <a:off x="6724389" y="2454055"/>
              <a:ext cx="3048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021388" y="2438400"/>
              <a:ext cx="381000" cy="918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4392460" y="2417939"/>
              <a:ext cx="3048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46345" y="2819400"/>
              <a:ext cx="3048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79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998&quot;&gt;&lt;object type=&quot;3&quot; unique_id=&quot;10999&quot;&gt;&lt;property id=&quot;20148&quot; value=&quot;5&quot;/&gt;&lt;property id=&quot;20300&quot; value=&quot;Slide 1 - &amp;quot;ĐÁNH GIÁ VÀ XỬ TRÍ TRONG  CẤP CỨU BAN ĐẦU&amp;quot;&quot;/&gt;&lt;property id=&quot;20307&quot; value=&quot;256&quot;/&gt;&lt;/object&gt;&lt;object type=&quot;3&quot; unique_id=&quot;11000&quot;&gt;&lt;property id=&quot;20148&quot; value=&quot;5&quot;/&gt;&lt;property id=&quot;20300&quot; value=&quot;Slide 2 - &amp;quot;Mục tiêu&amp;quot;&quot;/&gt;&lt;property id=&quot;20307&quot; value=&quot;261&quot;/&gt;&lt;/object&gt;&lt;object type=&quot;3&quot; unique_id=&quot;11001&quot;&gt;&lt;property id=&quot;20148&quot; value=&quot;5&quot;/&gt;&lt;property id=&quot;20300&quot; value=&quot;Slide 3 - &amp;quot;Nội dung&amp;quot;&quot;/&gt;&lt;property id=&quot;20307&quot; value=&quot;257&quot;/&gt;&lt;/object&gt;&lt;object type=&quot;3&quot; unique_id=&quot;11002&quot;&gt;&lt;property id=&quot;20148&quot; value=&quot;5&quot;/&gt;&lt;property id=&quot;20300&quot; value=&quot;Slide 4 - &amp;quot;1.Đại Cương &amp;quot;&quot;/&gt;&lt;property id=&quot;20307&quot; value=&quot;258&quot;/&gt;&lt;/object&gt;&lt;object type=&quot;3&quot; unique_id=&quot;11003&quot;&gt;&lt;property id=&quot;20148&quot; value=&quot;5&quot;/&gt;&lt;property id=&quot;20300&quot; value=&quot;Slide 5 - &amp;quot;1.Đại Cương(tt) a.Đặc thù trong đánh giá và xử trí cấp cứu ban đầu&amp;quot;&quot;/&gt;&lt;property id=&quot;20307&quot; value=&quot;260&quot;/&gt;&lt;/object&gt;&lt;object type=&quot;3&quot; unique_id=&quot;11004&quot;&gt;&lt;property id=&quot;20148&quot; value=&quot;5&quot;/&gt;&lt;property id=&quot;20300&quot; value=&quot;Slide 6 - &amp;quot;1.Đại Cương(tt) b. Tâm lý của người bệnh và người nhà của người bệnh khi đến cấp cứu ban đầu&amp;quot;&quot;/&gt;&lt;property id=&quot;20307&quot; value=&quot;264&quot;/&gt;&lt;/object&gt;&lt;object type=&quot;3&quot; unique_id=&quot;11005&quot;&gt;&lt;property id=&quot;20148&quot; value=&quot;5&quot;/&gt;&lt;property id=&quot;20300&quot; value=&quot;Slide 7 - &amp;quot;2.Các nguyên tắc chính khi tiếp cận,xử trí &amp;amp; tuân thủ để tránh các sai lầm&amp;quot;&quot;/&gt;&lt;property id=&quot;20307&quot; value=&quot;265&quot;/&gt;&lt;/object&gt;&lt;object type=&quot;3&quot; unique_id=&quot;11006&quot;&gt;&lt;property id=&quot;20148&quot; value=&quot;5&quot;/&gt;&lt;property id=&quot;20300&quot; value=&quot;Slide 8 - &amp;quot;2.Các nguyên tắc chính khi tiếp cận,xử trí &amp;amp; tuân thủ để tránh các sai lầm(tt)&amp;quot;&quot;/&gt;&lt;property id=&quot;20307&quot; value=&quot;266&quot;/&gt;&lt;/object&gt;&lt;object type=&quot;3&quot; unique_id=&quot;11007&quot;&gt;&lt;property id=&quot;20148&quot; value=&quot;5&quot;/&gt;&lt;property id=&quot;20300&quot; value=&quot;Slide 9 - &amp;quot;3.Đánh giá và xử trí cấp cứu ban đầu&amp;quot;&quot;/&gt;&lt;property id=&quot;20307&quot; value=&quot;267&quot;/&gt;&lt;/object&gt;&lt;object type=&quot;3&quot; unique_id=&quot;11008&quot;&gt;&lt;property id=&quot;20148&quot; value=&quot;5&quot;/&gt;&lt;property id=&quot;20300&quot; value=&quot;Slide 10 - &amp;quot;3.Đánh giá và xử trí cấp cứu ban đầu(tt)&amp;quot;&quot;/&gt;&lt;property id=&quot;20307&quot; value=&quot;268&quot;/&gt;&lt;/object&gt;&lt;object type=&quot;3&quot; unique_id=&quot;11009&quot;&gt;&lt;property id=&quot;20148&quot; value=&quot;5&quot;/&gt;&lt;property id=&quot;20300&quot; value=&quot;Slide 11 - &amp;quot;4. Những cấp cứu thường hay gặp. &amp;quot;&quot;/&gt;&lt;property id=&quot;20307&quot; value=&quot;269&quot;/&gt;&lt;/object&gt;&lt;object type=&quot;3&quot; unique_id=&quot;11010&quot;&gt;&lt;property id=&quot;20148&quot; value=&quot;5&quot;/&gt;&lt;property id=&quot;20300&quot; value=&quot;Slide 12 - &amp;quot;4. Những cấp cứu thường hay gặp(tt) &amp;quot;&quot;/&gt;&lt;property id=&quot;20307&quot; value=&quot;273&quot;/&gt;&lt;/object&gt;&lt;object type=&quot;3&quot; unique_id=&quot;11011&quot;&gt;&lt;property id=&quot;20148&quot; value=&quot;5&quot;/&gt;&lt;property id=&quot;20300&quot; value=&quot;Slide 13 - &amp;quot;4. Những cấp cứu thường hay gặp(tt) &amp;quot;&quot;/&gt;&lt;property id=&quot;20307&quot; value=&quot;270&quot;/&gt;&lt;/object&gt;&lt;object type=&quot;3&quot; unique_id=&quot;11012&quot;&gt;&lt;property id=&quot;20148&quot; value=&quot;5&quot;/&gt;&lt;property id=&quot;20300&quot; value=&quot;Slide 14 - &amp;quot;4. Những cấp cứu thường hay gặp(tt) &amp;quot;&quot;/&gt;&lt;property id=&quot;20307&quot; value=&quot;271&quot;/&gt;&lt;/object&gt;&lt;object type=&quot;3&quot; unique_id=&quot;11013&quot;&gt;&lt;property id=&quot;20148&quot; value=&quot;5&quot;/&gt;&lt;property id=&quot;20300&quot; value=&quot;Slide 15 - &amp;quot;4. Những cấp cứu thường hay gặp(tt) &amp;quot;&quot;/&gt;&lt;property id=&quot;20307&quot; value=&quot;272&quot;/&gt;&lt;/object&gt;&lt;object type=&quot;3&quot; unique_id=&quot;11014&quot;&gt;&lt;property id=&quot;20148&quot; value=&quot;5&quot;/&gt;&lt;property id=&quot;20300&quot; value=&quot;Slide 16 - &amp;quot;Tài liệu tham khảo&amp;quot;&quot;/&gt;&lt;property id=&quot;20307&quot; value=&quot;262&quot;/&gt;&lt;/object&gt;&lt;/object&gt;&lt;object type=&quot;8&quot; unique_id=&quot;11032&quot;&gt;&lt;/object&gt;&lt;/object&gt;&lt;/database&gt;"/>
  <p:tag name="MMPROD_NEXTUNIQUEID" val="10018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965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ĐÁNH GIÁ VÀ XỬ TRÍ TRONG  CẤP CỨU BAN ĐẦU</vt:lpstr>
      <vt:lpstr>Mục tiêu</vt:lpstr>
      <vt:lpstr>Nội dung</vt:lpstr>
      <vt:lpstr>1.Đại Cương </vt:lpstr>
      <vt:lpstr>1.Đại Cương(tt) a.Đặc thù trong đánh giá và xử trí cấp cứu ban đầu</vt:lpstr>
      <vt:lpstr>1.Đại Cương(tt) b. Tâm lý của người bệnh và người nhà của người bệnh khi đến cấp cứu ban đầu</vt:lpstr>
      <vt:lpstr>2.Các nguyên tắc chính khi tiếp cận,xử trí &amp; tuân thủ để tránh các sai lầm</vt:lpstr>
      <vt:lpstr>2.Các nguyên tắc chính khi tiếp cận,xử trí &amp; tuân thủ để tránh các sai lầm(tt)</vt:lpstr>
      <vt:lpstr>3.Đánh giá và xử trí cấp cứu ban đầu</vt:lpstr>
      <vt:lpstr>3.Đánh giá và xử trí cấp cứu ban đầu(tt)</vt:lpstr>
      <vt:lpstr>4. Những cấp cứu thường hay gặp. </vt:lpstr>
      <vt:lpstr>4. Những cấp cứu thường hay gặp(tt) </vt:lpstr>
      <vt:lpstr>4. Những cấp cứu thường hay gặp(tt) </vt:lpstr>
      <vt:lpstr>4. Những cấp cứu thường hay gặp(tt) </vt:lpstr>
      <vt:lpstr>4. Những cấp cứu thường hay gặp(tt) </vt:lpstr>
      <vt:lpstr>Tài liệu tham khảo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ĐÁNH GIÁ VÀ XỬ TRÍ TRONG CẤP CỨU BAN ĐẦU</dc:title>
  <dc:creator>USER</dc:creator>
  <cp:lastModifiedBy>windows</cp:lastModifiedBy>
  <cp:revision>73</cp:revision>
  <dcterms:created xsi:type="dcterms:W3CDTF">2017-06-04T09:39:45Z</dcterms:created>
  <dcterms:modified xsi:type="dcterms:W3CDTF">2017-06-10T07:15:57Z</dcterms:modified>
</cp:coreProperties>
</file>