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0" r:id="rId9"/>
    <p:sldId id="265" r:id="rId10"/>
    <p:sldId id="266" r:id="rId11"/>
    <p:sldId id="267" r:id="rId12"/>
    <p:sldId id="268" r:id="rId13"/>
    <p:sldId id="271" r:id="rId14"/>
    <p:sldId id="272" r:id="rId15"/>
    <p:sldId id="273" r:id="rId16"/>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6"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6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F2BBEA-C43A-4EE8-AE24-8769A266320C}" type="datetimeFigureOut">
              <a:rPr lang="en-US" smtClean="0"/>
              <a:pPr/>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F7C40-CEB7-45EF-8A75-601E53028F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2BBEA-C43A-4EE8-AE24-8769A266320C}" type="datetimeFigureOut">
              <a:rPr lang="en-US" smtClean="0"/>
              <a:pPr/>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F7C40-CEB7-45EF-8A75-601E53028F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2BBEA-C43A-4EE8-AE24-8769A266320C}" type="datetimeFigureOut">
              <a:rPr lang="en-US" smtClean="0"/>
              <a:pPr/>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F7C40-CEB7-45EF-8A75-601E53028F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2BBEA-C43A-4EE8-AE24-8769A266320C}" type="datetimeFigureOut">
              <a:rPr lang="en-US" smtClean="0"/>
              <a:pPr/>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F7C40-CEB7-45EF-8A75-601E53028F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F2BBEA-C43A-4EE8-AE24-8769A266320C}" type="datetimeFigureOut">
              <a:rPr lang="en-US" smtClean="0"/>
              <a:pPr/>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F7C40-CEB7-45EF-8A75-601E53028F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F2BBEA-C43A-4EE8-AE24-8769A266320C}" type="datetimeFigureOut">
              <a:rPr lang="en-US" smtClean="0"/>
              <a:pPr/>
              <a:t>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F7C40-CEB7-45EF-8A75-601E53028F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F2BBEA-C43A-4EE8-AE24-8769A266320C}" type="datetimeFigureOut">
              <a:rPr lang="en-US" smtClean="0"/>
              <a:pPr/>
              <a:t>6/10/2017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CF7C40-CEB7-45EF-8A75-601E53028F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F2BBEA-C43A-4EE8-AE24-8769A266320C}" type="datetimeFigureOut">
              <a:rPr lang="en-US" smtClean="0"/>
              <a:pPr/>
              <a:t>6/10/2017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CF7C40-CEB7-45EF-8A75-601E53028F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F2BBEA-C43A-4EE8-AE24-8769A266320C}" type="datetimeFigureOut">
              <a:rPr lang="en-US" smtClean="0"/>
              <a:pPr/>
              <a:t>6/10/2017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CF7C40-CEB7-45EF-8A75-601E53028F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2BBEA-C43A-4EE8-AE24-8769A266320C}" type="datetimeFigureOut">
              <a:rPr lang="en-US" smtClean="0"/>
              <a:pPr/>
              <a:t>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F7C40-CEB7-45EF-8A75-601E53028F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2BBEA-C43A-4EE8-AE24-8769A266320C}" type="datetimeFigureOut">
              <a:rPr lang="en-US" smtClean="0"/>
              <a:pPr/>
              <a:t>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F7C40-CEB7-45EF-8A75-601E53028F6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F2BBEA-C43A-4EE8-AE24-8769A266320C}" type="datetimeFigureOut">
              <a:rPr lang="en-US" smtClean="0"/>
              <a:pPr/>
              <a:t>6/10/2017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CF7C40-CEB7-45EF-8A75-601E53028F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ình nền PowerPoint đẹp chủ đề y tế - sức khỏe 2"/>
          <p:cNvPicPr>
            <a:picLocks noChangeAspect="1" noChangeArrowheads="1"/>
          </p:cNvPicPr>
          <p:nvPr/>
        </p:nvPicPr>
        <p:blipFill>
          <a:blip r:embed="rId2"/>
          <a:srcRect/>
          <a:stretch>
            <a:fillRect/>
          </a:stretch>
        </p:blipFill>
        <p:spPr bwMode="auto">
          <a:xfrm>
            <a:off x="-52604" y="0"/>
            <a:ext cx="9196604" cy="6858000"/>
          </a:xfrm>
          <a:prstGeom prst="rect">
            <a:avLst/>
          </a:prstGeom>
          <a:noFill/>
        </p:spPr>
      </p:pic>
      <p:sp>
        <p:nvSpPr>
          <p:cNvPr id="2" name="Title 1"/>
          <p:cNvSpPr>
            <a:spLocks noGrp="1"/>
          </p:cNvSpPr>
          <p:nvPr>
            <p:ph type="ctrTitle"/>
          </p:nvPr>
        </p:nvSpPr>
        <p:spPr>
          <a:xfrm>
            <a:off x="685800" y="0"/>
            <a:ext cx="7187419" cy="1280160"/>
          </a:xfrm>
        </p:spPr>
        <p:txBody>
          <a:bodyPr>
            <a:normAutofit/>
          </a:bodyPr>
          <a:lstStyle/>
          <a:p>
            <a:r>
              <a:rPr lang="en-US" sz="3500" dirty="0" smtClean="0">
                <a:latin typeface="Verdana" pitchFamily="34" charset="0"/>
                <a:ea typeface="Verdana" pitchFamily="34" charset="0"/>
                <a:cs typeface="Verdana" pitchFamily="34" charset="0"/>
              </a:rPr>
              <a:t>TRƯỜNG ĐẠI HỌC DUY TÂN</a:t>
            </a:r>
            <a:br>
              <a:rPr lang="en-US" sz="3500" dirty="0" smtClean="0">
                <a:latin typeface="Verdana" pitchFamily="34" charset="0"/>
                <a:ea typeface="Verdana" pitchFamily="34" charset="0"/>
                <a:cs typeface="Verdana" pitchFamily="34" charset="0"/>
              </a:rPr>
            </a:br>
            <a:r>
              <a:rPr lang="en-US" sz="3500" dirty="0" smtClean="0">
                <a:latin typeface="Verdana" pitchFamily="34" charset="0"/>
                <a:ea typeface="Verdana" pitchFamily="34" charset="0"/>
                <a:cs typeface="Verdana" pitchFamily="34" charset="0"/>
              </a:rPr>
              <a:t>KHOA ĐIỀU DƯỠNG</a:t>
            </a:r>
            <a:endParaRPr lang="en-US" sz="3500" dirty="0">
              <a:latin typeface="Verdana" pitchFamily="34" charset="0"/>
              <a:ea typeface="Verdana" pitchFamily="34" charset="0"/>
              <a:cs typeface="Verdana" pitchFamily="34" charset="0"/>
            </a:endParaRPr>
          </a:p>
        </p:txBody>
      </p:sp>
      <p:sp>
        <p:nvSpPr>
          <p:cNvPr id="3" name="Subtitle 2"/>
          <p:cNvSpPr>
            <a:spLocks noGrp="1"/>
          </p:cNvSpPr>
          <p:nvPr>
            <p:ph type="subTitle" idx="1"/>
          </p:nvPr>
        </p:nvSpPr>
        <p:spPr>
          <a:xfrm>
            <a:off x="1371600" y="2057400"/>
            <a:ext cx="6400800" cy="1752600"/>
          </a:xfrm>
        </p:spPr>
        <p:txBody>
          <a:bodyPr>
            <a:normAutofit/>
          </a:bodyPr>
          <a:lstStyle/>
          <a:p>
            <a:r>
              <a:rPr lang="en-US" sz="4500" dirty="0" smtClean="0">
                <a:solidFill>
                  <a:schemeClr val="tx1"/>
                </a:solidFill>
                <a:latin typeface="Verdana" pitchFamily="34" charset="0"/>
                <a:ea typeface="Verdana" pitchFamily="34" charset="0"/>
                <a:cs typeface="Verdana" pitchFamily="34" charset="0"/>
              </a:rPr>
              <a:t>LIỆU PHÁP THỞ KHÍ DUNG TRONG HSCC</a:t>
            </a:r>
            <a:endParaRPr lang="en-US" sz="4500" dirty="0">
              <a:solidFill>
                <a:schemeClr val="tx1"/>
              </a:solidFill>
              <a:latin typeface="Verdana" pitchFamily="34" charset="0"/>
              <a:ea typeface="Verdana" pitchFamily="34" charset="0"/>
              <a:cs typeface="Verdana" pitchFamily="34" charset="0"/>
            </a:endParaRPr>
          </a:p>
        </p:txBody>
      </p:sp>
      <p:sp>
        <p:nvSpPr>
          <p:cNvPr id="5" name="TextBox 4"/>
          <p:cNvSpPr txBox="1"/>
          <p:nvPr/>
        </p:nvSpPr>
        <p:spPr>
          <a:xfrm>
            <a:off x="381000" y="4343400"/>
            <a:ext cx="6314549" cy="2015936"/>
          </a:xfrm>
          <a:prstGeom prst="rect">
            <a:avLst/>
          </a:prstGeom>
          <a:noFill/>
        </p:spPr>
        <p:txBody>
          <a:bodyPr wrap="none" rtlCol="0">
            <a:spAutoFit/>
          </a:bodyPr>
          <a:lstStyle/>
          <a:p>
            <a:r>
              <a:rPr lang="en-US" sz="2500" dirty="0" smtClean="0">
                <a:latin typeface="Verdana" pitchFamily="34" charset="0"/>
                <a:ea typeface="Verdana" pitchFamily="34" charset="0"/>
                <a:cs typeface="Verdana" pitchFamily="34" charset="0"/>
              </a:rPr>
              <a:t>GVHD: THS.BS. NGUYỄN PHÚC HỌC</a:t>
            </a:r>
          </a:p>
          <a:p>
            <a:r>
              <a:rPr lang="en-US" sz="2500" dirty="0" smtClean="0">
                <a:latin typeface="Verdana" pitchFamily="34" charset="0"/>
                <a:ea typeface="Verdana" pitchFamily="34" charset="0"/>
                <a:cs typeface="Verdana" pitchFamily="34" charset="0"/>
              </a:rPr>
              <a:t>SVTH:  1. VÕ THỊ THUỲ TRANG</a:t>
            </a:r>
          </a:p>
          <a:p>
            <a:r>
              <a:rPr lang="en-US" sz="2500" dirty="0">
                <a:latin typeface="Verdana" pitchFamily="34" charset="0"/>
                <a:ea typeface="Verdana" pitchFamily="34" charset="0"/>
                <a:cs typeface="Verdana" pitchFamily="34" charset="0"/>
              </a:rPr>
              <a:t> </a:t>
            </a:r>
            <a:r>
              <a:rPr lang="en-US" sz="2500" dirty="0" smtClean="0">
                <a:latin typeface="Verdana" pitchFamily="34" charset="0"/>
                <a:ea typeface="Verdana" pitchFamily="34" charset="0"/>
                <a:cs typeface="Verdana" pitchFamily="34" charset="0"/>
              </a:rPr>
              <a:t>          2.TRẦN THỊ THUỲ TRANG</a:t>
            </a:r>
          </a:p>
          <a:p>
            <a:r>
              <a:rPr lang="en-US" sz="2500" dirty="0">
                <a:latin typeface="Verdana" pitchFamily="34" charset="0"/>
                <a:ea typeface="Verdana" pitchFamily="34" charset="0"/>
                <a:cs typeface="Verdana" pitchFamily="34" charset="0"/>
              </a:rPr>
              <a:t> </a:t>
            </a:r>
            <a:r>
              <a:rPr lang="en-US" sz="2500" dirty="0" smtClean="0">
                <a:latin typeface="Verdana" pitchFamily="34" charset="0"/>
                <a:ea typeface="Verdana" pitchFamily="34" charset="0"/>
                <a:cs typeface="Verdana" pitchFamily="34" charset="0"/>
              </a:rPr>
              <a:t>          3. HỨA NGỌC PHƯƠNG TRINH</a:t>
            </a:r>
          </a:p>
          <a:p>
            <a:r>
              <a:rPr lang="en-US" sz="2500" dirty="0">
                <a:latin typeface="Verdana" pitchFamily="34" charset="0"/>
                <a:ea typeface="Verdana" pitchFamily="34" charset="0"/>
                <a:cs typeface="Verdana" pitchFamily="34" charset="0"/>
              </a:rPr>
              <a:t> </a:t>
            </a:r>
            <a:r>
              <a:rPr lang="en-US" sz="2500" dirty="0" smtClean="0">
                <a:latin typeface="Verdana" pitchFamily="34" charset="0"/>
                <a:ea typeface="Verdana" pitchFamily="34" charset="0"/>
                <a:cs typeface="Verdana" pitchFamily="34" charset="0"/>
              </a:rPr>
              <a:t>          4. LÊ NGÔ XUÂN TRINH</a:t>
            </a:r>
            <a:endParaRPr lang="en-US" sz="25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ình nền PowerPoint đẹp chủ đề y tế - sức khỏe 2"/>
          <p:cNvPicPr>
            <a:picLocks noChangeAspect="1" noChangeArrowheads="1"/>
          </p:cNvPicPr>
          <p:nvPr/>
        </p:nvPicPr>
        <p:blipFill>
          <a:blip r:embed="rId2"/>
          <a:srcRect/>
          <a:stretch>
            <a:fillRect/>
          </a:stretch>
        </p:blipFill>
        <p:spPr bwMode="auto">
          <a:xfrm>
            <a:off x="0" y="0"/>
            <a:ext cx="9196605" cy="6858000"/>
          </a:xfrm>
          <a:prstGeom prst="rect">
            <a:avLst/>
          </a:prstGeom>
          <a:noFill/>
        </p:spPr>
      </p:pic>
      <p:sp>
        <p:nvSpPr>
          <p:cNvPr id="2" name="Title 1"/>
          <p:cNvSpPr>
            <a:spLocks noGrp="1"/>
          </p:cNvSpPr>
          <p:nvPr>
            <p:ph type="title"/>
          </p:nvPr>
        </p:nvSpPr>
        <p:spPr>
          <a:xfrm>
            <a:off x="0" y="0"/>
            <a:ext cx="9144000" cy="914400"/>
          </a:xfrm>
        </p:spPr>
        <p:txBody>
          <a:bodyPr/>
          <a:lstStyle/>
          <a:p>
            <a:r>
              <a:rPr lang="en-US" sz="3500" dirty="0" smtClean="0">
                <a:latin typeface="Verdana" pitchFamily="34" charset="0"/>
                <a:ea typeface="Verdana" pitchFamily="34" charset="0"/>
                <a:cs typeface="Verdana" pitchFamily="34" charset="0"/>
              </a:rPr>
              <a:t>IV</a:t>
            </a:r>
            <a:r>
              <a:rPr lang="en-US" dirty="0" smtClean="0">
                <a:latin typeface="Verdana" pitchFamily="34" charset="0"/>
                <a:ea typeface="Verdana" pitchFamily="34" charset="0"/>
                <a:cs typeface="Verdana" pitchFamily="34" charset="0"/>
              </a:rPr>
              <a:t>. Đánh giá kết quả:</a:t>
            </a:r>
            <a:endParaRPr lang="en-US"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60956" y="1447800"/>
            <a:ext cx="9144000" cy="6096000"/>
          </a:xfrm>
        </p:spPr>
        <p:txBody>
          <a:bodyPr>
            <a:noAutofit/>
          </a:bodyPr>
          <a:lstStyle/>
          <a:p>
            <a:pPr>
              <a:buNone/>
            </a:pPr>
            <a:r>
              <a:rPr lang="vi-VN" sz="2000" dirty="0" smtClean="0">
                <a:latin typeface="Verdana" pitchFamily="34" charset="0"/>
                <a:ea typeface="Verdana" pitchFamily="34" charset="0"/>
                <a:cs typeface="Verdana" pitchFamily="34" charset="0"/>
              </a:rPr>
              <a:t>− Các thuốc dãn phế quản khí dung có hiệu quả: </a:t>
            </a:r>
            <a:endParaRPr lang="en-US" sz="2000" dirty="0" smtClean="0">
              <a:latin typeface="Verdana" pitchFamily="34" charset="0"/>
              <a:ea typeface="Verdana" pitchFamily="34" charset="0"/>
              <a:cs typeface="Verdana" pitchFamily="34" charset="0"/>
            </a:endParaRPr>
          </a:p>
          <a:p>
            <a:pPr>
              <a:buNone/>
            </a:pPr>
            <a:r>
              <a:rPr lang="vi-VN" sz="2000" dirty="0" smtClean="0">
                <a:latin typeface="Verdana" pitchFamily="34" charset="0"/>
                <a:ea typeface="Verdana" pitchFamily="34" charset="0"/>
                <a:cs typeface="Verdana" pitchFamily="34" charset="0"/>
              </a:rPr>
              <a:t>+ Giảm áp lực đỉnh đường thở.</a:t>
            </a:r>
            <a:endParaRPr lang="en-US" sz="2000" dirty="0" smtClean="0">
              <a:latin typeface="Verdana" pitchFamily="34" charset="0"/>
              <a:ea typeface="Verdana" pitchFamily="34" charset="0"/>
              <a:cs typeface="Verdana" pitchFamily="34" charset="0"/>
            </a:endParaRPr>
          </a:p>
          <a:p>
            <a:pPr>
              <a:buNone/>
            </a:pPr>
            <a:r>
              <a:rPr lang="vi-VN" sz="2000" dirty="0" smtClean="0">
                <a:latin typeface="Verdana" pitchFamily="34" charset="0"/>
                <a:ea typeface="Verdana" pitchFamily="34" charset="0"/>
                <a:cs typeface="Verdana" pitchFamily="34" charset="0"/>
              </a:rPr>
              <a:t>+ Giảm áp lực cao nguyên Plateau.</a:t>
            </a:r>
            <a:endParaRPr lang="en-US" sz="2000" dirty="0" smtClean="0">
              <a:latin typeface="Verdana" pitchFamily="34" charset="0"/>
              <a:ea typeface="Verdana" pitchFamily="34" charset="0"/>
              <a:cs typeface="Verdana" pitchFamily="34" charset="0"/>
            </a:endParaRPr>
          </a:p>
          <a:p>
            <a:pPr>
              <a:buNone/>
            </a:pPr>
            <a:r>
              <a:rPr lang="vi-VN" sz="2000" dirty="0" smtClean="0">
                <a:latin typeface="Verdana" pitchFamily="34" charset="0"/>
                <a:ea typeface="Verdana" pitchFamily="34" charset="0"/>
                <a:cs typeface="Verdana" pitchFamily="34" charset="0"/>
              </a:rPr>
              <a:t>+ Giảm PEEP nội sinh.</a:t>
            </a:r>
            <a:endParaRPr lang="en-US" sz="2000" dirty="0" smtClean="0">
              <a:latin typeface="Verdana" pitchFamily="34" charset="0"/>
              <a:ea typeface="Verdana" pitchFamily="34" charset="0"/>
              <a:cs typeface="Verdana" pitchFamily="34" charset="0"/>
            </a:endParaRPr>
          </a:p>
          <a:p>
            <a:pPr>
              <a:buNone/>
            </a:pPr>
            <a:r>
              <a:rPr lang="vi-VN" sz="2000" dirty="0" smtClean="0">
                <a:latin typeface="Verdana" pitchFamily="34" charset="0"/>
                <a:ea typeface="Verdana" pitchFamily="34" charset="0"/>
                <a:cs typeface="Verdana" pitchFamily="34" charset="0"/>
              </a:rPr>
              <a:t>+ Giảm áp lực cặn. </a:t>
            </a:r>
            <a:endParaRPr lang="en-US" sz="2000" dirty="0" smtClean="0">
              <a:latin typeface="Verdana" pitchFamily="34" charset="0"/>
              <a:ea typeface="Verdana" pitchFamily="34" charset="0"/>
              <a:cs typeface="Verdana" pitchFamily="34" charset="0"/>
            </a:endParaRPr>
          </a:p>
          <a:p>
            <a:pPr>
              <a:buNone/>
            </a:pPr>
            <a:r>
              <a:rPr lang="vi-VN" sz="2000" dirty="0" smtClean="0">
                <a:latin typeface="Verdana" pitchFamily="34" charset="0"/>
                <a:ea typeface="Verdana" pitchFamily="34" charset="0"/>
                <a:cs typeface="Verdana" pitchFamily="34" charset="0"/>
              </a:rPr>
              <a:t>− Bất lợi.</a:t>
            </a:r>
            <a:endParaRPr lang="en-US" sz="2000" dirty="0" smtClean="0">
              <a:latin typeface="Verdana" pitchFamily="34" charset="0"/>
              <a:ea typeface="Verdana" pitchFamily="34" charset="0"/>
              <a:cs typeface="Verdana" pitchFamily="34" charset="0"/>
            </a:endParaRPr>
          </a:p>
          <a:p>
            <a:pPr>
              <a:buNone/>
            </a:pPr>
            <a:r>
              <a:rPr lang="vi-VN" sz="2000" dirty="0" smtClean="0">
                <a:latin typeface="Verdana" pitchFamily="34" charset="0"/>
                <a:ea typeface="Verdana" pitchFamily="34" charset="0"/>
                <a:cs typeface="Verdana" pitchFamily="34" charset="0"/>
              </a:rPr>
              <a:t>+ Chỉ 5% liều thuốc SVN hoặc MDI đưa vào phổi của người bệnh có đặt nội khí quản. </a:t>
            </a:r>
            <a:endParaRPr lang="en-US" sz="2000" dirty="0" smtClean="0">
              <a:latin typeface="Verdana" pitchFamily="34" charset="0"/>
              <a:ea typeface="Verdana" pitchFamily="34" charset="0"/>
              <a:cs typeface="Verdana" pitchFamily="34" charset="0"/>
            </a:endParaRPr>
          </a:p>
          <a:p>
            <a:pPr>
              <a:buNone/>
            </a:pPr>
            <a:r>
              <a:rPr lang="vi-VN" sz="2000" dirty="0" smtClean="0">
                <a:latin typeface="Verdana" pitchFamily="34" charset="0"/>
                <a:ea typeface="Verdana" pitchFamily="34" charset="0"/>
                <a:cs typeface="Verdana" pitchFamily="34" charset="0"/>
              </a:rPr>
              <a:t>+ Tránh bất lợi của SVN thay bằng MDI. </a:t>
            </a:r>
            <a:endParaRPr lang="en-US" sz="2000" dirty="0" smtClean="0">
              <a:latin typeface="Verdana" pitchFamily="34" charset="0"/>
              <a:ea typeface="Verdana" pitchFamily="34" charset="0"/>
              <a:cs typeface="Verdana" pitchFamily="34" charset="0"/>
            </a:endParaRPr>
          </a:p>
          <a:p>
            <a:pPr>
              <a:buNone/>
            </a:pPr>
            <a:r>
              <a:rPr lang="vi-VN" sz="2000" dirty="0" smtClean="0">
                <a:latin typeface="Verdana" pitchFamily="34" charset="0"/>
                <a:ea typeface="Verdana" pitchFamily="34" charset="0"/>
                <a:cs typeface="Verdana" pitchFamily="34" charset="0"/>
              </a:rPr>
              <a:t>+ Khi cần dùng liều cao thì SVN tiện lợi và hiệu quả hơn. </a:t>
            </a:r>
            <a:endParaRPr lang="en-US" sz="2000" dirty="0" smtClean="0">
              <a:latin typeface="Verdana" pitchFamily="34" charset="0"/>
              <a:ea typeface="Verdana" pitchFamily="34" charset="0"/>
              <a:cs typeface="Verdana" pitchFamily="34" charset="0"/>
            </a:endParaRPr>
          </a:p>
          <a:p>
            <a:pPr>
              <a:buNone/>
            </a:pPr>
            <a:r>
              <a:rPr lang="vi-VN" sz="2000" dirty="0" smtClean="0">
                <a:latin typeface="Verdana" pitchFamily="34" charset="0"/>
                <a:ea typeface="Verdana" pitchFamily="34" charset="0"/>
                <a:cs typeface="Verdana" pitchFamily="34" charset="0"/>
              </a:rPr>
              <a:t>+ Dễ bị nhiễm trùng, lây chéo trong khí dung nếu việc khử trùng không được thực hiện đầy đủ.</a:t>
            </a:r>
            <a:endParaRPr lang="en-US" sz="2000" dirty="0" smtClean="0">
              <a:latin typeface="Verdana" pitchFamily="34" charset="0"/>
              <a:ea typeface="Verdana" pitchFamily="34" charset="0"/>
              <a:cs typeface="Verdana" pitchFamily="34" charset="0"/>
            </a:endParaRPr>
          </a:p>
          <a:p>
            <a:pPr>
              <a:buNone/>
            </a:pPr>
            <a:r>
              <a:rPr lang="vi-VN" sz="2000" dirty="0" smtClean="0">
                <a:latin typeface="Verdana" pitchFamily="34" charset="0"/>
                <a:ea typeface="Verdana" pitchFamily="34" charset="0"/>
                <a:cs typeface="Verdana" pitchFamily="34" charset="0"/>
              </a:rPr>
              <a:t>+ Tăng thông khí phổi trong khí dung bằng SVN.</a:t>
            </a:r>
            <a:endParaRPr lang="en-US" sz="20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ình nền PowerPoint đẹp chủ đề y tế - sức khỏe 2"/>
          <p:cNvPicPr>
            <a:picLocks noChangeAspect="1" noChangeArrowheads="1"/>
          </p:cNvPicPr>
          <p:nvPr/>
        </p:nvPicPr>
        <p:blipFill>
          <a:blip r:embed="rId2"/>
          <a:srcRect/>
          <a:stretch>
            <a:fillRect/>
          </a:stretch>
        </p:blipFill>
        <p:spPr bwMode="auto">
          <a:xfrm>
            <a:off x="0" y="0"/>
            <a:ext cx="9196605" cy="6858000"/>
          </a:xfrm>
          <a:prstGeom prst="rect">
            <a:avLst/>
          </a:prstGeom>
          <a:noFill/>
        </p:spPr>
      </p:pic>
      <p:sp>
        <p:nvSpPr>
          <p:cNvPr id="2" name="Title 1"/>
          <p:cNvSpPr>
            <a:spLocks noGrp="1"/>
          </p:cNvSpPr>
          <p:nvPr>
            <p:ph type="title"/>
          </p:nvPr>
        </p:nvSpPr>
        <p:spPr>
          <a:xfrm>
            <a:off x="0" y="0"/>
            <a:ext cx="9144000" cy="1143000"/>
          </a:xfrm>
        </p:spPr>
        <p:txBody>
          <a:bodyPr>
            <a:normAutofit/>
          </a:bodyPr>
          <a:lstStyle/>
          <a:p>
            <a:r>
              <a:rPr lang="en-US" sz="3500" dirty="0">
                <a:latin typeface="Verdana" pitchFamily="34" charset="0"/>
                <a:ea typeface="Verdana" pitchFamily="34" charset="0"/>
                <a:cs typeface="Verdana" pitchFamily="34" charset="0"/>
              </a:rPr>
              <a:t>V</a:t>
            </a:r>
            <a:r>
              <a:rPr lang="en-US" sz="3500" dirty="0" smtClean="0">
                <a:latin typeface="Verdana" pitchFamily="34" charset="0"/>
                <a:ea typeface="Verdana" pitchFamily="34" charset="0"/>
                <a:cs typeface="Verdana" pitchFamily="34" charset="0"/>
              </a:rPr>
              <a:t>. Cách bảo quản máy</a:t>
            </a:r>
            <a:endParaRPr lang="en-US" sz="35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0" y="1524000"/>
            <a:ext cx="5715000" cy="5562600"/>
          </a:xfrm>
        </p:spPr>
        <p:txBody>
          <a:bodyPr>
            <a:noAutofit/>
          </a:bodyPr>
          <a:lstStyle/>
          <a:p>
            <a:pPr>
              <a:buFontTx/>
              <a:buChar char="-"/>
            </a:pPr>
            <a:r>
              <a:rPr lang="en-US" sz="2200" dirty="0" smtClean="0">
                <a:latin typeface="Verdana" pitchFamily="34" charset="0"/>
                <a:ea typeface="Verdana" pitchFamily="34" charset="0"/>
                <a:cs typeface="Verdana" pitchFamily="34" charset="0"/>
              </a:rPr>
              <a:t>Việc vệ sinh thiết bị sau khi sử dụng là việc quan trọng vừa giúp máy đuợc hoạt động tốt hơn đồng thời còn giúp giữ vệ sinh cho những lần điều trị tiếp theo.</a:t>
            </a:r>
          </a:p>
          <a:p>
            <a:pPr>
              <a:buFontTx/>
              <a:buChar char="-"/>
            </a:pPr>
            <a:r>
              <a:rPr lang="en-US" sz="2200" dirty="0">
                <a:latin typeface="Verdana" pitchFamily="34" charset="0"/>
                <a:ea typeface="Verdana" pitchFamily="34" charset="0"/>
                <a:cs typeface="Verdana" pitchFamily="34" charset="0"/>
              </a:rPr>
              <a:t> </a:t>
            </a:r>
            <a:r>
              <a:rPr lang="en-US" sz="2200" dirty="0" smtClean="0">
                <a:latin typeface="Verdana" pitchFamily="34" charset="0"/>
                <a:ea typeface="Verdana" pitchFamily="34" charset="0"/>
                <a:cs typeface="Verdana" pitchFamily="34" charset="0"/>
              </a:rPr>
              <a:t>Sau khi sử dụng cần tháo mặt nạ hay ống thở miệng cùng với cốc đựng thuốc và ống hút đem rửa sạch với nước và để khô tự nhiên. Lắp trở lại và mở công tắc cho máy hoạt động trong tầm 20 giây để làm khô bên trong.</a:t>
            </a:r>
            <a:endParaRPr lang="en-US" sz="2200" dirty="0">
              <a:latin typeface="Verdana" pitchFamily="34" charset="0"/>
              <a:ea typeface="Verdana" pitchFamily="34" charset="0"/>
              <a:cs typeface="Verdana" pitchFamily="34" charset="0"/>
            </a:endParaRPr>
          </a:p>
        </p:txBody>
      </p:sp>
      <p:pic>
        <p:nvPicPr>
          <p:cNvPr id="6" name="Picture 14"/>
          <p:cNvPicPr>
            <a:picLocks noChangeAspect="1" noChangeArrowheads="1"/>
          </p:cNvPicPr>
          <p:nvPr/>
        </p:nvPicPr>
        <p:blipFill>
          <a:blip r:embed="rId3"/>
          <a:srcRect/>
          <a:stretch>
            <a:fillRect/>
          </a:stretch>
        </p:blipFill>
        <p:spPr bwMode="auto">
          <a:xfrm>
            <a:off x="5486400" y="2209800"/>
            <a:ext cx="3657600" cy="2667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ình nền PowerPoint đẹp chủ đề y tế - sức khỏe 2"/>
          <p:cNvPicPr>
            <a:picLocks noChangeAspect="1" noChangeArrowheads="1"/>
          </p:cNvPicPr>
          <p:nvPr/>
        </p:nvPicPr>
        <p:blipFill>
          <a:blip r:embed="rId2"/>
          <a:srcRect/>
          <a:stretch>
            <a:fillRect/>
          </a:stretch>
        </p:blipFill>
        <p:spPr bwMode="auto">
          <a:xfrm>
            <a:off x="0" y="0"/>
            <a:ext cx="9196605" cy="6858000"/>
          </a:xfrm>
          <a:prstGeom prst="rect">
            <a:avLst/>
          </a:prstGeom>
          <a:noFill/>
        </p:spPr>
      </p:pic>
      <p:sp>
        <p:nvSpPr>
          <p:cNvPr id="2" name="Title 1"/>
          <p:cNvSpPr>
            <a:spLocks noGrp="1"/>
          </p:cNvSpPr>
          <p:nvPr>
            <p:ph type="title"/>
          </p:nvPr>
        </p:nvSpPr>
        <p:spPr>
          <a:xfrm>
            <a:off x="457200" y="0"/>
            <a:ext cx="8229600" cy="639762"/>
          </a:xfrm>
        </p:spPr>
        <p:txBody>
          <a:bodyPr>
            <a:normAutofit fontScale="90000"/>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16092465"/>
              </p:ext>
            </p:extLst>
          </p:nvPr>
        </p:nvGraphicFramePr>
        <p:xfrm>
          <a:off x="0" y="0"/>
          <a:ext cx="9144000" cy="7078412"/>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846388">
                <a:tc>
                  <a:txBody>
                    <a:bodyPr/>
                    <a:lstStyle/>
                    <a:p>
                      <a:pPr algn="ctr"/>
                      <a:r>
                        <a:rPr lang="en-US" dirty="0" smtClean="0">
                          <a:latin typeface="Verdana" pitchFamily="34" charset="0"/>
                          <a:ea typeface="Verdana" pitchFamily="34" charset="0"/>
                          <a:cs typeface="Verdana" pitchFamily="34" charset="0"/>
                        </a:rPr>
                        <a:t>Nhận</a:t>
                      </a:r>
                      <a:r>
                        <a:rPr lang="en-US" baseline="0" dirty="0" smtClean="0">
                          <a:latin typeface="Verdana" pitchFamily="34" charset="0"/>
                          <a:ea typeface="Verdana" pitchFamily="34" charset="0"/>
                          <a:cs typeface="Verdana" pitchFamily="34" charset="0"/>
                        </a:rPr>
                        <a:t> định</a:t>
                      </a:r>
                      <a:endParaRPr lang="en-US" dirty="0">
                        <a:latin typeface="Verdana" pitchFamily="34" charset="0"/>
                        <a:ea typeface="Verdana" pitchFamily="34" charset="0"/>
                        <a:cs typeface="Verdana" pitchFamily="34" charset="0"/>
                      </a:endParaRPr>
                    </a:p>
                  </a:txBody>
                  <a:tcPr/>
                </a:tc>
                <a:tc>
                  <a:txBody>
                    <a:bodyPr/>
                    <a:lstStyle/>
                    <a:p>
                      <a:pPr algn="ctr"/>
                      <a:r>
                        <a:rPr lang="en-US" dirty="0" smtClean="0">
                          <a:latin typeface="Verdana" pitchFamily="34" charset="0"/>
                          <a:ea typeface="Verdana" pitchFamily="34" charset="0"/>
                          <a:cs typeface="Verdana" pitchFamily="34" charset="0"/>
                        </a:rPr>
                        <a:t>Chẩn</a:t>
                      </a:r>
                      <a:r>
                        <a:rPr lang="en-US" baseline="0" dirty="0" smtClean="0">
                          <a:latin typeface="Verdana" pitchFamily="34" charset="0"/>
                          <a:ea typeface="Verdana" pitchFamily="34" charset="0"/>
                          <a:cs typeface="Verdana" pitchFamily="34" charset="0"/>
                        </a:rPr>
                        <a:t> đoán</a:t>
                      </a:r>
                      <a:endParaRPr lang="en-US" dirty="0">
                        <a:latin typeface="Verdana" pitchFamily="34" charset="0"/>
                        <a:ea typeface="Verdana" pitchFamily="34" charset="0"/>
                        <a:cs typeface="Verdana" pitchFamily="34" charset="0"/>
                      </a:endParaRPr>
                    </a:p>
                  </a:txBody>
                  <a:tcPr/>
                </a:tc>
                <a:tc>
                  <a:txBody>
                    <a:bodyPr/>
                    <a:lstStyle/>
                    <a:p>
                      <a:pPr algn="ctr"/>
                      <a:r>
                        <a:rPr lang="en-US" dirty="0" smtClean="0">
                          <a:latin typeface="Verdana" pitchFamily="34" charset="0"/>
                          <a:ea typeface="Verdana" pitchFamily="34" charset="0"/>
                          <a:cs typeface="Verdana" pitchFamily="34" charset="0"/>
                        </a:rPr>
                        <a:t>Lập kế</a:t>
                      </a:r>
                      <a:r>
                        <a:rPr lang="en-US" baseline="0" dirty="0" smtClean="0">
                          <a:latin typeface="Verdana" pitchFamily="34" charset="0"/>
                          <a:ea typeface="Verdana" pitchFamily="34" charset="0"/>
                          <a:cs typeface="Verdana" pitchFamily="34" charset="0"/>
                        </a:rPr>
                        <a:t> hoạch chăm sóc</a:t>
                      </a:r>
                      <a:endParaRPr lang="en-US" dirty="0">
                        <a:latin typeface="Verdana" pitchFamily="34" charset="0"/>
                        <a:ea typeface="Verdana" pitchFamily="34" charset="0"/>
                        <a:cs typeface="Verdana" pitchFamily="34" charset="0"/>
                      </a:endParaRPr>
                    </a:p>
                  </a:txBody>
                  <a:tcPr/>
                </a:tc>
                <a:tc>
                  <a:txBody>
                    <a:bodyPr/>
                    <a:lstStyle/>
                    <a:p>
                      <a:pPr algn="ctr"/>
                      <a:r>
                        <a:rPr lang="en-US" dirty="0" smtClean="0">
                          <a:latin typeface="Verdana" pitchFamily="34" charset="0"/>
                          <a:ea typeface="Verdana" pitchFamily="34" charset="0"/>
                          <a:cs typeface="Verdana" pitchFamily="34" charset="0"/>
                        </a:rPr>
                        <a:t>Thực</a:t>
                      </a:r>
                      <a:r>
                        <a:rPr lang="en-US" baseline="0" dirty="0" smtClean="0">
                          <a:latin typeface="Verdana" pitchFamily="34" charset="0"/>
                          <a:ea typeface="Verdana" pitchFamily="34" charset="0"/>
                          <a:cs typeface="Verdana" pitchFamily="34" charset="0"/>
                        </a:rPr>
                        <a:t> hiện kế hoạch</a:t>
                      </a:r>
                      <a:endParaRPr lang="en-US" dirty="0">
                        <a:latin typeface="Verdana" pitchFamily="34" charset="0"/>
                        <a:ea typeface="Verdana" pitchFamily="34" charset="0"/>
                        <a:cs typeface="Verdana" pitchFamily="34" charset="0"/>
                      </a:endParaRPr>
                    </a:p>
                  </a:txBody>
                  <a:tcPr/>
                </a:tc>
                <a:tc>
                  <a:txBody>
                    <a:bodyPr/>
                    <a:lstStyle/>
                    <a:p>
                      <a:pPr algn="ctr"/>
                      <a:r>
                        <a:rPr lang="en-US" dirty="0" smtClean="0">
                          <a:latin typeface="Verdana" pitchFamily="34" charset="0"/>
                          <a:ea typeface="Verdana" pitchFamily="34" charset="0"/>
                          <a:cs typeface="Verdana" pitchFamily="34" charset="0"/>
                        </a:rPr>
                        <a:t>Lượng giá</a:t>
                      </a:r>
                      <a:endParaRPr lang="en-US" dirty="0">
                        <a:latin typeface="Verdana" pitchFamily="34" charset="0"/>
                        <a:ea typeface="Verdana" pitchFamily="34" charset="0"/>
                        <a:cs typeface="Verdana" pitchFamily="34" charset="0"/>
                      </a:endParaRPr>
                    </a:p>
                  </a:txBody>
                  <a:tcPr/>
                </a:tc>
              </a:tr>
              <a:tr h="6164012">
                <a:tc>
                  <a:txBody>
                    <a:bodyPr/>
                    <a:lstStyle/>
                    <a:p>
                      <a:pPr marL="0" indent="0">
                        <a:buFont typeface="Arial" panose="020B0604020202020204" pitchFamily="34" charset="0"/>
                        <a:buNone/>
                      </a:pPr>
                      <a:endParaRPr lang="en-US" sz="1800" b="1" dirty="0" smtClean="0">
                        <a:latin typeface="Verdana" pitchFamily="34" charset="0"/>
                        <a:ea typeface="Verdana" pitchFamily="34" charset="0"/>
                        <a:cs typeface="Verdana" pitchFamily="34" charset="0"/>
                      </a:endParaRPr>
                    </a:p>
                    <a:p>
                      <a:pPr marL="285750" indent="-285750">
                        <a:buFont typeface="Arial" panose="020B0604020202020204" pitchFamily="34" charset="0"/>
                        <a:buChar char="•"/>
                      </a:pPr>
                      <a:r>
                        <a:rPr lang="vi-VN" sz="1800" kern="1200" dirty="0" smtClean="0">
                          <a:solidFill>
                            <a:schemeClr val="dk1"/>
                          </a:solidFill>
                          <a:latin typeface="Verdana" pitchFamily="34" charset="0"/>
                          <a:ea typeface="Verdana" pitchFamily="34" charset="0"/>
                          <a:cs typeface="Verdana" pitchFamily="34" charset="0"/>
                        </a:rPr>
                        <a:t>Tiền sử về những đợt ho, sò sè hay khó thở.</a:t>
                      </a:r>
                    </a:p>
                    <a:p>
                      <a:pPr marL="285750" indent="-285750">
                        <a:buFont typeface="Arial" panose="020B0604020202020204" pitchFamily="34" charset="0"/>
                        <a:buChar char="•"/>
                      </a:pPr>
                      <a:r>
                        <a:rPr lang="en-US" sz="1800" kern="1200" dirty="0" smtClean="0">
                          <a:solidFill>
                            <a:schemeClr val="dk1"/>
                          </a:solidFill>
                          <a:latin typeface="Verdana" pitchFamily="34" charset="0"/>
                          <a:ea typeface="Verdana" pitchFamily="34" charset="0"/>
                          <a:cs typeface="Verdana" pitchFamily="34" charset="0"/>
                        </a:rPr>
                        <a:t>Người</a:t>
                      </a:r>
                      <a:r>
                        <a:rPr lang="en-US" sz="1800" kern="1200" baseline="0" dirty="0" smtClean="0">
                          <a:solidFill>
                            <a:schemeClr val="dk1"/>
                          </a:solidFill>
                          <a:latin typeface="Verdana" pitchFamily="34" charset="0"/>
                          <a:ea typeface="Verdana" pitchFamily="34" charset="0"/>
                          <a:cs typeface="Verdana" pitchFamily="34" charset="0"/>
                        </a:rPr>
                        <a:t> bệnh</a:t>
                      </a:r>
                      <a:r>
                        <a:rPr lang="vi-VN" sz="1800" kern="1200" dirty="0" smtClean="0">
                          <a:solidFill>
                            <a:schemeClr val="dk1"/>
                          </a:solidFill>
                          <a:latin typeface="Verdana" pitchFamily="34" charset="0"/>
                          <a:ea typeface="Verdana" pitchFamily="34" charset="0"/>
                          <a:cs typeface="Verdana" pitchFamily="34" charset="0"/>
                        </a:rPr>
                        <a:t> có khó thở không?</a:t>
                      </a:r>
                    </a:p>
                    <a:p>
                      <a:pPr marL="285750" indent="-285750">
                        <a:buFont typeface="Arial" panose="020B0604020202020204" pitchFamily="34" charset="0"/>
                        <a:buChar char="•"/>
                      </a:pPr>
                      <a:r>
                        <a:rPr lang="vi-VN" sz="1800" kern="1200" dirty="0" smtClean="0">
                          <a:solidFill>
                            <a:schemeClr val="dk1"/>
                          </a:solidFill>
                          <a:latin typeface="Verdana" pitchFamily="34" charset="0"/>
                          <a:ea typeface="Verdana" pitchFamily="34" charset="0"/>
                          <a:cs typeface="Verdana" pitchFamily="34" charset="0"/>
                        </a:rPr>
                        <a:t>Khó thở có thành cơn không?</a:t>
                      </a:r>
                      <a:r>
                        <a:rPr lang="en-US" sz="1800" kern="1200" baseline="0" dirty="0" smtClean="0">
                          <a:solidFill>
                            <a:schemeClr val="dk1"/>
                          </a:solidFill>
                          <a:latin typeface="Verdana" pitchFamily="34" charset="0"/>
                          <a:ea typeface="Verdana" pitchFamily="34" charset="0"/>
                          <a:cs typeface="Verdana" pitchFamily="34" charset="0"/>
                        </a:rPr>
                        <a:t> </a:t>
                      </a:r>
                      <a:r>
                        <a:rPr lang="en-US" sz="1800" baseline="0" dirty="0" smtClean="0">
                          <a:latin typeface="Verdana" pitchFamily="34" charset="0"/>
                          <a:ea typeface="Verdana" pitchFamily="34" charset="0"/>
                          <a:cs typeface="Verdana" pitchFamily="34" charset="0"/>
                        </a:rPr>
                        <a:t>X</a:t>
                      </a:r>
                      <a:r>
                        <a:rPr lang="vi-VN" sz="1800" kern="1200" dirty="0" smtClean="0">
                          <a:solidFill>
                            <a:schemeClr val="dk1"/>
                          </a:solidFill>
                          <a:latin typeface="Verdana" pitchFamily="34" charset="0"/>
                          <a:ea typeface="Verdana" pitchFamily="34" charset="0"/>
                          <a:cs typeface="Verdana" pitchFamily="34" charset="0"/>
                        </a:rPr>
                        <a:t>uất hiện vào khi nào? Kéo dài bao lâu?</a:t>
                      </a:r>
                    </a:p>
                    <a:p>
                      <a:pPr marL="285750" indent="-285750">
                        <a:buFont typeface="Arial" panose="020B0604020202020204" pitchFamily="34" charset="0"/>
                        <a:buChar char="•"/>
                      </a:pPr>
                      <a:r>
                        <a:rPr lang="vi-VN" sz="1800" kern="1200" dirty="0" smtClean="0">
                          <a:solidFill>
                            <a:schemeClr val="dk1"/>
                          </a:solidFill>
                          <a:latin typeface="Verdana" pitchFamily="34" charset="0"/>
                          <a:ea typeface="Verdana" pitchFamily="34" charset="0"/>
                          <a:cs typeface="Verdana" pitchFamily="34" charset="0"/>
                        </a:rPr>
                        <a:t>Có thường xuyên không?</a:t>
                      </a:r>
                    </a:p>
                    <a:p>
                      <a:pPr algn="ctr"/>
                      <a:endParaRPr lang="en-US" dirty="0">
                        <a:latin typeface="Verdana" pitchFamily="34" charset="0"/>
                        <a:ea typeface="Verdana" pitchFamily="34" charset="0"/>
                        <a:cs typeface="Verdana" pitchFamily="34" charset="0"/>
                      </a:endParaRPr>
                    </a:p>
                  </a:txBody>
                  <a:tcPr/>
                </a:tc>
                <a:tc>
                  <a:txBody>
                    <a:bodyPr/>
                    <a:lstStyle/>
                    <a:p>
                      <a:pPr marL="285750" indent="-285750">
                        <a:buFont typeface="Arial" panose="020B0604020202020204" pitchFamily="34" charset="0"/>
                        <a:buChar char="•"/>
                      </a:pPr>
                      <a:r>
                        <a:rPr lang="vi-VN" sz="1800" kern="1200" dirty="0" smtClean="0">
                          <a:solidFill>
                            <a:schemeClr val="dk1"/>
                          </a:solidFill>
                          <a:latin typeface="Verdana" pitchFamily="34" charset="0"/>
                          <a:ea typeface="Verdana" pitchFamily="34" charset="0"/>
                          <a:cs typeface="Verdana" pitchFamily="34" charset="0"/>
                        </a:rPr>
                        <a:t>Khó thở do co thắt tiểu phế quản.</a:t>
                      </a:r>
                    </a:p>
                    <a:p>
                      <a:pPr marL="285750" indent="-285750">
                        <a:buFont typeface="Arial" panose="020B0604020202020204" pitchFamily="34" charset="0"/>
                        <a:buChar char="•"/>
                      </a:pPr>
                      <a:r>
                        <a:rPr lang="vi-VN" sz="1800" kern="1200" dirty="0" smtClean="0">
                          <a:solidFill>
                            <a:schemeClr val="dk1"/>
                          </a:solidFill>
                          <a:latin typeface="Verdana" pitchFamily="34" charset="0"/>
                          <a:ea typeface="Verdana" pitchFamily="34" charset="0"/>
                          <a:cs typeface="Verdana" pitchFamily="34" charset="0"/>
                        </a:rPr>
                        <a:t>Kích thích, vật vã do thiếu khí.</a:t>
                      </a:r>
                    </a:p>
                    <a:p>
                      <a:pPr marL="285750" indent="-285750">
                        <a:buFont typeface="Arial" panose="020B0604020202020204" pitchFamily="34" charset="0"/>
                        <a:buChar char="•"/>
                      </a:pPr>
                      <a:r>
                        <a:rPr lang="vi-VN" sz="1800" kern="1200" dirty="0" smtClean="0">
                          <a:solidFill>
                            <a:schemeClr val="dk1"/>
                          </a:solidFill>
                          <a:latin typeface="Verdana" pitchFamily="34" charset="0"/>
                          <a:ea typeface="Verdana" pitchFamily="34" charset="0"/>
                          <a:cs typeface="Verdana" pitchFamily="34" charset="0"/>
                        </a:rPr>
                        <a:t>Nguy cơ suy hô hấp mạn do tiến triển của bệnh</a:t>
                      </a:r>
                      <a:r>
                        <a:rPr lang="en-US" sz="1800" kern="1200" dirty="0" smtClean="0">
                          <a:solidFill>
                            <a:schemeClr val="dk1"/>
                          </a:solidFill>
                          <a:latin typeface="Verdana" pitchFamily="34" charset="0"/>
                          <a:ea typeface="Verdana" pitchFamily="34" charset="0"/>
                          <a:cs typeface="Verdana" pitchFamily="34" charset="0"/>
                        </a:rPr>
                        <a:t>.</a:t>
                      </a:r>
                      <a:endParaRPr lang="en-US" dirty="0">
                        <a:latin typeface="Verdana" pitchFamily="34" charset="0"/>
                        <a:ea typeface="Verdana" pitchFamily="34" charset="0"/>
                        <a:cs typeface="Verdana" pitchFamily="34" charset="0"/>
                      </a:endParaRPr>
                    </a:p>
                  </a:txBody>
                  <a:tcPr/>
                </a:tc>
                <a:tc>
                  <a:txBody>
                    <a:bodyPr/>
                    <a:lstStyle/>
                    <a:p>
                      <a:pPr marL="285750" indent="-285750">
                        <a:buFont typeface="Arial" panose="020B0604020202020204" pitchFamily="34" charset="0"/>
                        <a:buChar char="•"/>
                      </a:pPr>
                      <a:r>
                        <a:rPr lang="vi-VN" sz="1800" kern="1200" dirty="0" smtClean="0">
                          <a:solidFill>
                            <a:schemeClr val="dk1"/>
                          </a:solidFill>
                          <a:latin typeface="Verdana" pitchFamily="34" charset="0"/>
                          <a:ea typeface="Verdana" pitchFamily="34" charset="0"/>
                          <a:cs typeface="Verdana" pitchFamily="34" charset="0"/>
                        </a:rPr>
                        <a:t>Cho người</a:t>
                      </a:r>
                      <a:r>
                        <a:rPr lang="vi-VN" sz="1800" kern="1200" baseline="0" dirty="0" smtClean="0">
                          <a:solidFill>
                            <a:schemeClr val="dk1"/>
                          </a:solidFill>
                          <a:latin typeface="Verdana" pitchFamily="34" charset="0"/>
                          <a:ea typeface="Verdana" pitchFamily="34" charset="0"/>
                          <a:cs typeface="Verdana" pitchFamily="34" charset="0"/>
                        </a:rPr>
                        <a:t> bệnh</a:t>
                      </a:r>
                      <a:r>
                        <a:rPr lang="vi-VN" sz="1800" kern="1200" dirty="0" smtClean="0">
                          <a:solidFill>
                            <a:schemeClr val="dk1"/>
                          </a:solidFill>
                          <a:latin typeface="Verdana" pitchFamily="34" charset="0"/>
                          <a:ea typeface="Verdana" pitchFamily="34" charset="0"/>
                          <a:cs typeface="Verdana" pitchFamily="34" charset="0"/>
                        </a:rPr>
                        <a:t> nằm tư thế đầu cao (Fowler).</a:t>
                      </a:r>
                      <a:endParaRPr lang="en-US" sz="1800" kern="1200" dirty="0" smtClean="0">
                        <a:solidFill>
                          <a:schemeClr val="dk1"/>
                        </a:solidFill>
                        <a:latin typeface="Verdana" pitchFamily="34" charset="0"/>
                        <a:ea typeface="Verdana" pitchFamily="34" charset="0"/>
                        <a:cs typeface="Verdana" pitchFamily="34" charset="0"/>
                      </a:endParaRPr>
                    </a:p>
                    <a:p>
                      <a:pPr marL="285750" indent="-285750">
                        <a:buFont typeface="Arial" panose="020B0604020202020204" pitchFamily="34" charset="0"/>
                        <a:buChar char="•"/>
                      </a:pPr>
                      <a:r>
                        <a:rPr lang="vi-VN" sz="1800" kern="1200" dirty="0" smtClean="0">
                          <a:solidFill>
                            <a:schemeClr val="dk1"/>
                          </a:solidFill>
                          <a:latin typeface="Verdana" pitchFamily="34" charset="0"/>
                          <a:ea typeface="Verdana" pitchFamily="34" charset="0"/>
                          <a:cs typeface="Verdana" pitchFamily="34" charset="0"/>
                        </a:rPr>
                        <a:t>Để người</a:t>
                      </a:r>
                      <a:r>
                        <a:rPr lang="vi-VN" sz="1800" kern="1200" baseline="0" dirty="0" smtClean="0">
                          <a:solidFill>
                            <a:schemeClr val="dk1"/>
                          </a:solidFill>
                          <a:latin typeface="Verdana" pitchFamily="34" charset="0"/>
                          <a:ea typeface="Verdana" pitchFamily="34" charset="0"/>
                          <a:cs typeface="Verdana" pitchFamily="34" charset="0"/>
                        </a:rPr>
                        <a:t> bệnh</a:t>
                      </a:r>
                      <a:r>
                        <a:rPr lang="vi-VN" sz="1800" kern="1200" dirty="0" smtClean="0">
                          <a:solidFill>
                            <a:schemeClr val="dk1"/>
                          </a:solidFill>
                          <a:latin typeface="Verdana" pitchFamily="34" charset="0"/>
                          <a:ea typeface="Verdana" pitchFamily="34" charset="0"/>
                          <a:cs typeface="Verdana" pitchFamily="34" charset="0"/>
                        </a:rPr>
                        <a:t> nghỉ ngơi, hạn chế thăm khám.</a:t>
                      </a:r>
                    </a:p>
                    <a:p>
                      <a:pPr marL="285750" indent="-285750">
                        <a:buFont typeface="Arial" panose="020B0604020202020204" pitchFamily="34" charset="0"/>
                        <a:buChar char="•"/>
                      </a:pPr>
                      <a:r>
                        <a:rPr lang="vi-VN" sz="1800" kern="1200" dirty="0" smtClean="0">
                          <a:solidFill>
                            <a:schemeClr val="dk1"/>
                          </a:solidFill>
                          <a:latin typeface="Verdana" pitchFamily="34" charset="0"/>
                          <a:ea typeface="Verdana" pitchFamily="34" charset="0"/>
                          <a:cs typeface="Verdana" pitchFamily="34" charset="0"/>
                        </a:rPr>
                        <a:t>Chế độ ăn </a:t>
                      </a:r>
                      <a:r>
                        <a:rPr lang="en-US" sz="1800" kern="1200" dirty="0" smtClean="0">
                          <a:solidFill>
                            <a:schemeClr val="dk1"/>
                          </a:solidFill>
                          <a:latin typeface="Verdana" pitchFamily="34" charset="0"/>
                          <a:ea typeface="Verdana" pitchFamily="34" charset="0"/>
                          <a:cs typeface="Verdana" pitchFamily="34" charset="0"/>
                        </a:rPr>
                        <a:t>người</a:t>
                      </a:r>
                      <a:r>
                        <a:rPr lang="en-US" sz="1800" kern="1200" baseline="0" dirty="0" smtClean="0">
                          <a:solidFill>
                            <a:schemeClr val="dk1"/>
                          </a:solidFill>
                          <a:latin typeface="Verdana" pitchFamily="34" charset="0"/>
                          <a:ea typeface="Verdana" pitchFamily="34" charset="0"/>
                          <a:cs typeface="Verdana" pitchFamily="34" charset="0"/>
                        </a:rPr>
                        <a:t> bệnh </a:t>
                      </a:r>
                      <a:r>
                        <a:rPr lang="vi-VN" sz="1800" kern="1200" dirty="0" smtClean="0">
                          <a:solidFill>
                            <a:schemeClr val="dk1"/>
                          </a:solidFill>
                          <a:latin typeface="Verdana" pitchFamily="34" charset="0"/>
                          <a:ea typeface="Verdana" pitchFamily="34" charset="0"/>
                          <a:cs typeface="Verdana" pitchFamily="34" charset="0"/>
                        </a:rPr>
                        <a:t>uống loãng, nhiều sinh</a:t>
                      </a:r>
                      <a:r>
                        <a:rPr lang="en-US" sz="1800" kern="1200" baseline="0" dirty="0" smtClean="0">
                          <a:solidFill>
                            <a:schemeClr val="dk1"/>
                          </a:solidFill>
                          <a:latin typeface="Verdana" pitchFamily="34" charset="0"/>
                          <a:ea typeface="Verdana" pitchFamily="34" charset="0"/>
                          <a:cs typeface="Verdana" pitchFamily="34" charset="0"/>
                        </a:rPr>
                        <a:t> tố.</a:t>
                      </a:r>
                      <a:endParaRPr lang="vi-VN" sz="1800" kern="1200" dirty="0" smtClean="0">
                        <a:solidFill>
                          <a:schemeClr val="dk1"/>
                        </a:solidFill>
                        <a:latin typeface="Verdana" pitchFamily="34" charset="0"/>
                        <a:ea typeface="Verdana" pitchFamily="34" charset="0"/>
                        <a:cs typeface="Verdana" pitchFamily="34" charset="0"/>
                      </a:endParaRPr>
                    </a:p>
                    <a:p>
                      <a:pPr algn="ctr"/>
                      <a:endParaRPr lang="en-US" dirty="0">
                        <a:latin typeface="Verdana" pitchFamily="34" charset="0"/>
                        <a:ea typeface="Verdana" pitchFamily="34" charset="0"/>
                        <a:cs typeface="Verdana" pitchFamily="34" charset="0"/>
                      </a:endParaRPr>
                    </a:p>
                  </a:txBody>
                  <a:tcPr/>
                </a:tc>
                <a:tc>
                  <a:txBody>
                    <a:bodyPr/>
                    <a:lstStyle/>
                    <a:p>
                      <a:pPr marL="0" indent="0">
                        <a:buFont typeface="Wingdings" panose="05000000000000000000" pitchFamily="2" charset="2"/>
                        <a:buNone/>
                      </a:pPr>
                      <a:r>
                        <a:rPr lang="en-US" sz="1800" b="1" dirty="0" smtClean="0">
                          <a:latin typeface="Verdana" pitchFamily="34" charset="0"/>
                          <a:ea typeface="Verdana" pitchFamily="34" charset="0"/>
                          <a:cs typeface="Verdana" pitchFamily="34" charset="0"/>
                        </a:rPr>
                        <a:t>Chăm</a:t>
                      </a:r>
                      <a:r>
                        <a:rPr lang="en-US" sz="1800" b="1" baseline="0" dirty="0" smtClean="0">
                          <a:latin typeface="Verdana" pitchFamily="34" charset="0"/>
                          <a:ea typeface="Verdana" pitchFamily="34" charset="0"/>
                          <a:cs typeface="Verdana" pitchFamily="34" charset="0"/>
                        </a:rPr>
                        <a:t> sóc cơ bản:</a:t>
                      </a:r>
                      <a:endParaRPr lang="en-US" sz="1800" b="1" dirty="0" smtClean="0">
                        <a:latin typeface="Verdana" pitchFamily="34" charset="0"/>
                        <a:ea typeface="Verdana" pitchFamily="34" charset="0"/>
                        <a:cs typeface="Verdana" pitchFamily="34" charset="0"/>
                      </a:endParaRPr>
                    </a:p>
                    <a:p>
                      <a:pPr marL="342900" indent="-342900">
                        <a:buFont typeface="Arial" panose="020B0604020202020204" pitchFamily="34" charset="0"/>
                        <a:buChar char="•"/>
                      </a:pPr>
                      <a:r>
                        <a:rPr lang="vi-VN" sz="1800" kern="1200" dirty="0" smtClean="0">
                          <a:solidFill>
                            <a:schemeClr val="dk1"/>
                          </a:solidFill>
                          <a:latin typeface="Verdana" pitchFamily="34" charset="0"/>
                          <a:ea typeface="Verdana" pitchFamily="34" charset="0"/>
                          <a:cs typeface="Verdana" pitchFamily="34" charset="0"/>
                        </a:rPr>
                        <a:t>Đặt </a:t>
                      </a:r>
                      <a:r>
                        <a:rPr lang="en-US" sz="1800" kern="1200" dirty="0" smtClean="0">
                          <a:solidFill>
                            <a:schemeClr val="dk1"/>
                          </a:solidFill>
                          <a:latin typeface="Verdana" pitchFamily="34" charset="0"/>
                          <a:ea typeface="Verdana" pitchFamily="34" charset="0"/>
                          <a:cs typeface="Verdana" pitchFamily="34" charset="0"/>
                        </a:rPr>
                        <a:t>người</a:t>
                      </a:r>
                      <a:r>
                        <a:rPr lang="en-US" sz="1800" kern="1200" baseline="0" dirty="0" smtClean="0">
                          <a:solidFill>
                            <a:schemeClr val="dk1"/>
                          </a:solidFill>
                          <a:latin typeface="Verdana" pitchFamily="34" charset="0"/>
                          <a:ea typeface="Verdana" pitchFamily="34" charset="0"/>
                          <a:cs typeface="Verdana" pitchFamily="34" charset="0"/>
                        </a:rPr>
                        <a:t> bệnh</a:t>
                      </a:r>
                      <a:r>
                        <a:rPr lang="vi-VN" sz="1800" kern="1200" dirty="0" smtClean="0">
                          <a:solidFill>
                            <a:schemeClr val="dk1"/>
                          </a:solidFill>
                          <a:latin typeface="Verdana" pitchFamily="34" charset="0"/>
                          <a:ea typeface="Verdana" pitchFamily="34" charset="0"/>
                          <a:cs typeface="Verdana" pitchFamily="34" charset="0"/>
                        </a:rPr>
                        <a:t> nằm buồng riêng, yên tĩnh, hạn chế tiếng động, sự gây ồn. </a:t>
                      </a:r>
                    </a:p>
                    <a:p>
                      <a:pPr marL="342900" indent="-342900">
                        <a:buFont typeface="Arial" panose="020B0604020202020204" pitchFamily="34" charset="0"/>
                        <a:buChar char="•"/>
                      </a:pPr>
                      <a:r>
                        <a:rPr lang="vi-VN" sz="1800" kern="1200" dirty="0" smtClean="0">
                          <a:solidFill>
                            <a:schemeClr val="dk1"/>
                          </a:solidFill>
                          <a:latin typeface="Verdana" pitchFamily="34" charset="0"/>
                          <a:ea typeface="Verdana" pitchFamily="34" charset="0"/>
                          <a:cs typeface="Verdana" pitchFamily="34" charset="0"/>
                        </a:rPr>
                        <a:t>Đặt </a:t>
                      </a:r>
                      <a:r>
                        <a:rPr lang="en-US" sz="1800" kern="1200" dirty="0" smtClean="0">
                          <a:solidFill>
                            <a:schemeClr val="dk1"/>
                          </a:solidFill>
                          <a:latin typeface="Verdana" pitchFamily="34" charset="0"/>
                          <a:ea typeface="Verdana" pitchFamily="34" charset="0"/>
                          <a:cs typeface="Verdana" pitchFamily="34" charset="0"/>
                        </a:rPr>
                        <a:t>người</a:t>
                      </a:r>
                      <a:r>
                        <a:rPr lang="en-US" sz="1800" kern="1200" baseline="0" dirty="0" smtClean="0">
                          <a:solidFill>
                            <a:schemeClr val="dk1"/>
                          </a:solidFill>
                          <a:latin typeface="Verdana" pitchFamily="34" charset="0"/>
                          <a:ea typeface="Verdana" pitchFamily="34" charset="0"/>
                          <a:cs typeface="Verdana" pitchFamily="34" charset="0"/>
                        </a:rPr>
                        <a:t> bệnh</a:t>
                      </a:r>
                      <a:r>
                        <a:rPr lang="vi-VN" sz="1800" kern="1200" dirty="0" smtClean="0">
                          <a:solidFill>
                            <a:schemeClr val="dk1"/>
                          </a:solidFill>
                          <a:latin typeface="Verdana" pitchFamily="34" charset="0"/>
                          <a:ea typeface="Verdana" pitchFamily="34" charset="0"/>
                          <a:cs typeface="Verdana" pitchFamily="34" charset="0"/>
                        </a:rPr>
                        <a:t> ở tư thế thoải mái, dễ thở.</a:t>
                      </a:r>
                    </a:p>
                    <a:p>
                      <a:pPr marL="342900" indent="-342900">
                        <a:buFont typeface="Arial" panose="020B0604020202020204" pitchFamily="34" charset="0"/>
                        <a:buChar char="•"/>
                      </a:pPr>
                      <a:r>
                        <a:rPr lang="vi-VN" sz="1800" kern="1200" dirty="0" smtClean="0">
                          <a:solidFill>
                            <a:schemeClr val="dk1"/>
                          </a:solidFill>
                          <a:latin typeface="Verdana" pitchFamily="34" charset="0"/>
                          <a:ea typeface="Verdana" pitchFamily="34" charset="0"/>
                          <a:cs typeface="Verdana" pitchFamily="34" charset="0"/>
                        </a:rPr>
                        <a:t>Giải thích cho </a:t>
                      </a:r>
                      <a:r>
                        <a:rPr lang="en-US" sz="1800" kern="1200" dirty="0" smtClean="0">
                          <a:solidFill>
                            <a:schemeClr val="dk1"/>
                          </a:solidFill>
                          <a:latin typeface="Verdana" pitchFamily="34" charset="0"/>
                          <a:ea typeface="Verdana" pitchFamily="34" charset="0"/>
                          <a:cs typeface="Verdana" pitchFamily="34" charset="0"/>
                        </a:rPr>
                        <a:t>người</a:t>
                      </a:r>
                      <a:r>
                        <a:rPr lang="en-US" sz="1800" kern="1200" baseline="0" dirty="0" smtClean="0">
                          <a:solidFill>
                            <a:schemeClr val="dk1"/>
                          </a:solidFill>
                          <a:latin typeface="Verdana" pitchFamily="34" charset="0"/>
                          <a:ea typeface="Verdana" pitchFamily="34" charset="0"/>
                          <a:cs typeface="Verdana" pitchFamily="34" charset="0"/>
                        </a:rPr>
                        <a:t> bệnh</a:t>
                      </a:r>
                      <a:r>
                        <a:rPr lang="vi-VN" sz="1800" kern="1200" dirty="0" smtClean="0">
                          <a:solidFill>
                            <a:schemeClr val="dk1"/>
                          </a:solidFill>
                          <a:latin typeface="Verdana" pitchFamily="34" charset="0"/>
                          <a:ea typeface="Verdana" pitchFamily="34" charset="0"/>
                          <a:cs typeface="Verdana" pitchFamily="34" charset="0"/>
                        </a:rPr>
                        <a:t> hiểu về bệnh tật</a:t>
                      </a:r>
                      <a:r>
                        <a:rPr lang="vi-VN" dirty="0" smtClean="0">
                          <a:latin typeface="Verdana" pitchFamily="34" charset="0"/>
                          <a:ea typeface="Verdana" pitchFamily="34" charset="0"/>
                          <a:cs typeface="Verdana" pitchFamily="34" charset="0"/>
                        </a:rPr>
                        <a:t>.</a:t>
                      </a:r>
                    </a:p>
                    <a:p>
                      <a:endParaRPr lang="en-US" dirty="0" smtClean="0">
                        <a:latin typeface="Verdana" pitchFamily="34" charset="0"/>
                        <a:ea typeface="Verdana" pitchFamily="34" charset="0"/>
                        <a:cs typeface="Verdana" pitchFamily="34" charset="0"/>
                      </a:endParaRPr>
                    </a:p>
                    <a:p>
                      <a:pPr algn="ctr"/>
                      <a:endParaRPr lang="en-US" dirty="0">
                        <a:latin typeface="Verdana" pitchFamily="34" charset="0"/>
                        <a:ea typeface="Verdana" pitchFamily="34" charset="0"/>
                        <a:cs typeface="Verdana" pitchFamily="34" charset="0"/>
                      </a:endParaRPr>
                    </a:p>
                  </a:txBody>
                  <a:tcPr/>
                </a:tc>
                <a:tc>
                  <a:txBody>
                    <a:bodyPr/>
                    <a:lstStyle/>
                    <a:p>
                      <a:pPr marL="342900" indent="-342900">
                        <a:buFont typeface="Arial" panose="020B0604020202020204" pitchFamily="34" charset="0"/>
                        <a:buChar char="•"/>
                      </a:pPr>
                      <a:r>
                        <a:rPr lang="vi-VN" sz="1800" kern="1200" dirty="0" smtClean="0">
                          <a:solidFill>
                            <a:schemeClr val="dk1"/>
                          </a:solidFill>
                          <a:latin typeface="Verdana" pitchFamily="34" charset="0"/>
                          <a:ea typeface="Verdana" pitchFamily="34" charset="0"/>
                          <a:cs typeface="Verdana" pitchFamily="34" charset="0"/>
                        </a:rPr>
                        <a:t>Các thuốc dãn phế quản khí dung có hiệu quả</a:t>
                      </a:r>
                      <a:r>
                        <a:rPr lang="en-US" sz="1800" kern="1200" dirty="0" smtClean="0">
                          <a:solidFill>
                            <a:schemeClr val="dk1"/>
                          </a:solidFill>
                          <a:latin typeface="Verdana" pitchFamily="34" charset="0"/>
                          <a:ea typeface="Verdana" pitchFamily="34" charset="0"/>
                          <a:cs typeface="Verdana" pitchFamily="34" charset="0"/>
                        </a:rPr>
                        <a:t>.</a:t>
                      </a:r>
                      <a:endParaRPr lang="vi-VN" sz="1800" kern="1200" dirty="0" smtClean="0">
                        <a:solidFill>
                          <a:schemeClr val="dk1"/>
                        </a:solidFill>
                        <a:latin typeface="Verdana" pitchFamily="34" charset="0"/>
                        <a:ea typeface="Verdana" pitchFamily="34" charset="0"/>
                        <a:cs typeface="Verdana" pitchFamily="34" charset="0"/>
                      </a:endParaRPr>
                    </a:p>
                    <a:p>
                      <a:pPr marL="342900" indent="-342900">
                        <a:buFont typeface="Arial" panose="020B0604020202020204" pitchFamily="34" charset="0"/>
                        <a:buChar char="•"/>
                      </a:pPr>
                      <a:r>
                        <a:rPr lang="vi-VN" sz="1800" kern="1200" dirty="0" smtClean="0">
                          <a:solidFill>
                            <a:schemeClr val="dk1"/>
                          </a:solidFill>
                          <a:latin typeface="Verdana" pitchFamily="34" charset="0"/>
                          <a:ea typeface="Verdana" pitchFamily="34" charset="0"/>
                          <a:cs typeface="Verdana" pitchFamily="34" charset="0"/>
                        </a:rPr>
                        <a:t>Giảm áp lực đỉnh đường thở.</a:t>
                      </a:r>
                    </a:p>
                    <a:p>
                      <a:pPr marL="342900" indent="-342900">
                        <a:buFont typeface="Arial" panose="020B0604020202020204" pitchFamily="34" charset="0"/>
                        <a:buChar char="•"/>
                      </a:pPr>
                      <a:r>
                        <a:rPr lang="vi-VN" sz="1800" kern="1200" dirty="0" smtClean="0">
                          <a:solidFill>
                            <a:schemeClr val="dk1"/>
                          </a:solidFill>
                          <a:latin typeface="Verdana" pitchFamily="34" charset="0"/>
                          <a:ea typeface="Verdana" pitchFamily="34" charset="0"/>
                          <a:cs typeface="Verdana" pitchFamily="34" charset="0"/>
                        </a:rPr>
                        <a:t>Giảm áp lực cặn.</a:t>
                      </a:r>
                    </a:p>
                    <a:p>
                      <a:pPr algn="ctr"/>
                      <a:endParaRPr lang="en-US" dirty="0">
                        <a:latin typeface="Verdana" pitchFamily="34" charset="0"/>
                        <a:ea typeface="Verdana" pitchFamily="34" charset="0"/>
                        <a:cs typeface="Verdana"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ình nền PowerPoint đẹp chủ đề y tế - sức khỏe 2"/>
          <p:cNvPicPr>
            <a:picLocks noChangeAspect="1" noChangeArrowheads="1"/>
          </p:cNvPicPr>
          <p:nvPr/>
        </p:nvPicPr>
        <p:blipFill>
          <a:blip r:embed="rId2"/>
          <a:srcRect/>
          <a:stretch>
            <a:fillRect/>
          </a:stretch>
        </p:blipFill>
        <p:spPr bwMode="auto">
          <a:xfrm>
            <a:off x="0" y="0"/>
            <a:ext cx="9196605" cy="6858000"/>
          </a:xfrm>
          <a:prstGeom prst="rect">
            <a:avLst/>
          </a:prstGeom>
          <a:noFill/>
        </p:spPr>
      </p:pic>
      <p:sp>
        <p:nvSpPr>
          <p:cNvPr id="2" name="Title 1"/>
          <p:cNvSpPr>
            <a:spLocks noGrp="1"/>
          </p:cNvSpPr>
          <p:nvPr>
            <p:ph type="title"/>
          </p:nvPr>
        </p:nvSpPr>
        <p:spPr/>
        <p:txBody>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54520329"/>
              </p:ext>
            </p:extLst>
          </p:nvPr>
        </p:nvGraphicFramePr>
        <p:xfrm>
          <a:off x="0" y="0"/>
          <a:ext cx="9372600" cy="6995722"/>
        </p:xfrm>
        <a:graphic>
          <a:graphicData uri="http://schemas.openxmlformats.org/drawingml/2006/table">
            <a:tbl>
              <a:tblPr firstRow="1" bandRow="1">
                <a:tableStyleId>{5C22544A-7EE6-4342-B048-85BDC9FD1C3A}</a:tableStyleId>
              </a:tblPr>
              <a:tblGrid>
                <a:gridCol w="2438400"/>
                <a:gridCol w="609600"/>
                <a:gridCol w="1447800"/>
                <a:gridCol w="4267200"/>
                <a:gridCol w="609600"/>
              </a:tblGrid>
              <a:tr h="808282">
                <a:tc>
                  <a:txBody>
                    <a:bodyPr/>
                    <a:lstStyle/>
                    <a:p>
                      <a:pPr algn="ctr"/>
                      <a:r>
                        <a:rPr lang="en-US" sz="1600" dirty="0" smtClean="0">
                          <a:latin typeface="Verdana" pitchFamily="34" charset="0"/>
                          <a:ea typeface="Verdana" pitchFamily="34" charset="0"/>
                          <a:cs typeface="Verdana" pitchFamily="34" charset="0"/>
                        </a:rPr>
                        <a:t>Nhận</a:t>
                      </a:r>
                      <a:r>
                        <a:rPr lang="en-US" sz="1600" baseline="0" dirty="0" smtClean="0">
                          <a:latin typeface="Verdana" pitchFamily="34" charset="0"/>
                          <a:ea typeface="Verdana" pitchFamily="34" charset="0"/>
                          <a:cs typeface="Verdana" pitchFamily="34" charset="0"/>
                        </a:rPr>
                        <a:t> định</a:t>
                      </a:r>
                      <a:endParaRPr lang="en-US" sz="1600" dirty="0">
                        <a:latin typeface="Verdana" pitchFamily="34" charset="0"/>
                        <a:ea typeface="Verdana" pitchFamily="34" charset="0"/>
                        <a:cs typeface="Verdana" pitchFamily="34" charset="0"/>
                      </a:endParaRPr>
                    </a:p>
                  </a:txBody>
                  <a:tcPr/>
                </a:tc>
                <a:tc>
                  <a:txBody>
                    <a:bodyPr/>
                    <a:lstStyle/>
                    <a:p>
                      <a:endParaRPr lang="en-US" sz="1600" dirty="0">
                        <a:latin typeface="Verdana" pitchFamily="34" charset="0"/>
                        <a:ea typeface="Verdana" pitchFamily="34" charset="0"/>
                        <a:cs typeface="Verdana" pitchFamily="34" charset="0"/>
                      </a:endParaRPr>
                    </a:p>
                  </a:txBody>
                  <a:tcPr/>
                </a:tc>
                <a:tc>
                  <a:txBody>
                    <a:bodyPr/>
                    <a:lstStyle/>
                    <a:p>
                      <a:pPr algn="ctr"/>
                      <a:r>
                        <a:rPr lang="en-US" sz="1600" dirty="0" smtClean="0">
                          <a:latin typeface="Verdana" pitchFamily="34" charset="0"/>
                          <a:ea typeface="Verdana" pitchFamily="34" charset="0"/>
                          <a:cs typeface="Verdana" pitchFamily="34" charset="0"/>
                        </a:rPr>
                        <a:t>Lập KHCS</a:t>
                      </a:r>
                      <a:endParaRPr lang="en-US" sz="1600" dirty="0">
                        <a:latin typeface="Verdana" pitchFamily="34" charset="0"/>
                        <a:ea typeface="Verdana" pitchFamily="34" charset="0"/>
                        <a:cs typeface="Verdana" pitchFamily="34" charset="0"/>
                      </a:endParaRPr>
                    </a:p>
                  </a:txBody>
                  <a:tcPr/>
                </a:tc>
                <a:tc>
                  <a:txBody>
                    <a:bodyPr/>
                    <a:lstStyle/>
                    <a:p>
                      <a:pPr algn="ctr"/>
                      <a:r>
                        <a:rPr lang="en-US" sz="1600" dirty="0" smtClean="0">
                          <a:latin typeface="Verdana" pitchFamily="34" charset="0"/>
                          <a:ea typeface="Verdana" pitchFamily="34" charset="0"/>
                          <a:cs typeface="Verdana" pitchFamily="34" charset="0"/>
                        </a:rPr>
                        <a:t>Thực</a:t>
                      </a:r>
                      <a:r>
                        <a:rPr lang="en-US" sz="1600" baseline="0" dirty="0" smtClean="0">
                          <a:latin typeface="Verdana" pitchFamily="34" charset="0"/>
                          <a:ea typeface="Verdana" pitchFamily="34" charset="0"/>
                          <a:cs typeface="Verdana" pitchFamily="34" charset="0"/>
                        </a:rPr>
                        <a:t> hiện kế hoạch</a:t>
                      </a:r>
                      <a:endParaRPr lang="en-US" sz="1600" dirty="0">
                        <a:latin typeface="Verdana" pitchFamily="34" charset="0"/>
                        <a:ea typeface="Verdana" pitchFamily="34" charset="0"/>
                        <a:cs typeface="Verdana" pitchFamily="34" charset="0"/>
                      </a:endParaRPr>
                    </a:p>
                  </a:txBody>
                  <a:tcPr/>
                </a:tc>
                <a:tc>
                  <a:txBody>
                    <a:bodyPr/>
                    <a:lstStyle/>
                    <a:p>
                      <a:endParaRPr lang="en-US" sz="1600" dirty="0">
                        <a:latin typeface="Verdana" pitchFamily="34" charset="0"/>
                        <a:ea typeface="Verdana" pitchFamily="34" charset="0"/>
                        <a:cs typeface="Verdana" pitchFamily="34" charset="0"/>
                      </a:endParaRPr>
                    </a:p>
                  </a:txBody>
                  <a:tcPr/>
                </a:tc>
              </a:tr>
              <a:tr h="6049718">
                <a:tc>
                  <a:txBody>
                    <a:bodyPr/>
                    <a:lstStyle/>
                    <a:p>
                      <a:endParaRPr lang="vi-VN" sz="1600" b="1" dirty="0" smtClean="0">
                        <a:latin typeface="Verdana" pitchFamily="34" charset="0"/>
                        <a:ea typeface="Verdana" pitchFamily="34" charset="0"/>
                        <a:cs typeface="Verdana" pitchFamily="34" charset="0"/>
                      </a:endParaRPr>
                    </a:p>
                    <a:p>
                      <a:pPr marL="342900" indent="-342900">
                        <a:buFont typeface="Arial" panose="020B0604020202020204" pitchFamily="34" charset="0"/>
                        <a:buChar char="•"/>
                      </a:pPr>
                      <a:r>
                        <a:rPr lang="vi-VN" sz="1600" dirty="0" smtClean="0">
                          <a:latin typeface="Verdana" pitchFamily="34" charset="0"/>
                          <a:ea typeface="Verdana" pitchFamily="34" charset="0"/>
                          <a:cs typeface="Verdana" pitchFamily="34" charset="0"/>
                        </a:rPr>
                        <a:t>Tình trạng toàn thân, tình trạng tinh thần</a:t>
                      </a:r>
                      <a:r>
                        <a:rPr lang="en-US" sz="1600" dirty="0" smtClean="0">
                          <a:latin typeface="Verdana" pitchFamily="34" charset="0"/>
                          <a:ea typeface="Verdana" pitchFamily="34" charset="0"/>
                          <a:cs typeface="Verdana" pitchFamily="34" charset="0"/>
                        </a:rPr>
                        <a:t>.</a:t>
                      </a:r>
                    </a:p>
                    <a:p>
                      <a:pPr marL="342900" indent="-342900">
                        <a:buFont typeface="Arial" panose="020B0604020202020204" pitchFamily="34" charset="0"/>
                        <a:buChar char="•"/>
                      </a:pPr>
                      <a:r>
                        <a:rPr lang="vi-VN" sz="1600" dirty="0" smtClean="0">
                          <a:latin typeface="Verdana" pitchFamily="34" charset="0"/>
                          <a:ea typeface="Verdana" pitchFamily="34" charset="0"/>
                          <a:cs typeface="Verdana" pitchFamily="34" charset="0"/>
                        </a:rPr>
                        <a:t> Tình trạng hô hấp: xem </a:t>
                      </a:r>
                      <a:r>
                        <a:rPr lang="en-US" sz="1600" dirty="0" smtClean="0">
                          <a:latin typeface="Verdana" pitchFamily="34" charset="0"/>
                          <a:ea typeface="Verdana" pitchFamily="34" charset="0"/>
                          <a:cs typeface="Verdana" pitchFamily="34" charset="0"/>
                        </a:rPr>
                        <a:t>người</a:t>
                      </a:r>
                      <a:r>
                        <a:rPr lang="en-US" sz="1600" baseline="0" dirty="0" smtClean="0">
                          <a:latin typeface="Verdana" pitchFamily="34" charset="0"/>
                          <a:ea typeface="Verdana" pitchFamily="34" charset="0"/>
                          <a:cs typeface="Verdana" pitchFamily="34" charset="0"/>
                        </a:rPr>
                        <a:t> bệnh</a:t>
                      </a:r>
                      <a:r>
                        <a:rPr lang="vi-VN" sz="1600" dirty="0" smtClean="0">
                          <a:latin typeface="Verdana" pitchFamily="34" charset="0"/>
                          <a:ea typeface="Verdana" pitchFamily="34" charset="0"/>
                          <a:cs typeface="Verdana" pitchFamily="34" charset="0"/>
                        </a:rPr>
                        <a:t> có khó thở không, sự co kéo các cơ hô hấp, cánh mũi.</a:t>
                      </a:r>
                    </a:p>
                    <a:p>
                      <a:pPr marL="342900" indent="-342900">
                        <a:buFont typeface="Arial" panose="020B0604020202020204" pitchFamily="34" charset="0"/>
                        <a:buChar char="•"/>
                      </a:pPr>
                      <a:r>
                        <a:rPr lang="vi-VN" sz="1600" dirty="0" smtClean="0">
                          <a:latin typeface="Verdana" pitchFamily="34" charset="0"/>
                          <a:ea typeface="Verdana" pitchFamily="34" charset="0"/>
                          <a:cs typeface="Verdana" pitchFamily="34" charset="0"/>
                        </a:rPr>
                        <a:t>Tư thế </a:t>
                      </a:r>
                      <a:r>
                        <a:rPr lang="en-US" sz="1600" dirty="0" smtClean="0">
                          <a:latin typeface="Verdana" pitchFamily="34" charset="0"/>
                          <a:ea typeface="Verdana" pitchFamily="34" charset="0"/>
                          <a:cs typeface="Verdana" pitchFamily="34" charset="0"/>
                        </a:rPr>
                        <a:t>người</a:t>
                      </a:r>
                      <a:r>
                        <a:rPr lang="en-US" sz="1600" baseline="0" dirty="0" smtClean="0">
                          <a:latin typeface="Verdana" pitchFamily="34" charset="0"/>
                          <a:ea typeface="Verdana" pitchFamily="34" charset="0"/>
                          <a:cs typeface="Verdana" pitchFamily="34" charset="0"/>
                        </a:rPr>
                        <a:t> bệnh</a:t>
                      </a:r>
                      <a:r>
                        <a:rPr lang="vi-VN" sz="1600" dirty="0" smtClean="0">
                          <a:latin typeface="Verdana" pitchFamily="34" charset="0"/>
                          <a:ea typeface="Verdana" pitchFamily="34" charset="0"/>
                          <a:cs typeface="Verdana" pitchFamily="34" charset="0"/>
                        </a:rPr>
                        <a:t> khi thở.</a:t>
                      </a:r>
                      <a:endParaRPr lang="vi-VN" sz="1600" b="1" dirty="0" smtClean="0">
                        <a:latin typeface="Verdana" pitchFamily="34" charset="0"/>
                        <a:ea typeface="Verdana" pitchFamily="34" charset="0"/>
                        <a:cs typeface="Verdana" pitchFamily="34" charset="0"/>
                      </a:endParaRPr>
                    </a:p>
                    <a:p>
                      <a:pPr marL="342900" indent="-342900">
                        <a:buFont typeface="Arial" panose="020B0604020202020204" pitchFamily="34" charset="0"/>
                        <a:buChar char="•"/>
                      </a:pPr>
                      <a:r>
                        <a:rPr lang="vi-VN" sz="1600" dirty="0" smtClean="0">
                          <a:latin typeface="Verdana" pitchFamily="34" charset="0"/>
                          <a:ea typeface="Verdana" pitchFamily="34" charset="0"/>
                          <a:cs typeface="Verdana" pitchFamily="34" charset="0"/>
                        </a:rPr>
                        <a:t>Bắt mạch tần số, tính chất của mạch?</a:t>
                      </a:r>
                    </a:p>
                    <a:p>
                      <a:pPr marL="342900" indent="-342900">
                        <a:buFont typeface="Arial" panose="020B0604020202020204" pitchFamily="34" charset="0"/>
                        <a:buChar char="•"/>
                      </a:pPr>
                      <a:r>
                        <a:rPr lang="vi-VN" sz="1600" dirty="0" smtClean="0">
                          <a:latin typeface="Verdana" pitchFamily="34" charset="0"/>
                          <a:ea typeface="Verdana" pitchFamily="34" charset="0"/>
                          <a:cs typeface="Verdana" pitchFamily="34" charset="0"/>
                        </a:rPr>
                        <a:t> Nghe phổi phát hiện các tiếng bất thường: tiếng rít, ngáy...</a:t>
                      </a:r>
                    </a:p>
                    <a:p>
                      <a:endParaRPr lang="en-US" sz="1600" dirty="0">
                        <a:latin typeface="Verdana" pitchFamily="34" charset="0"/>
                        <a:ea typeface="Verdana" pitchFamily="34" charset="0"/>
                        <a:cs typeface="Verdana" pitchFamily="34" charset="0"/>
                      </a:endParaRPr>
                    </a:p>
                  </a:txBody>
                  <a:tcPr/>
                </a:tc>
                <a:tc>
                  <a:txBody>
                    <a:bodyPr/>
                    <a:lstStyle/>
                    <a:p>
                      <a:endParaRPr lang="en-US" sz="1600" dirty="0">
                        <a:latin typeface="Verdana" pitchFamily="34" charset="0"/>
                        <a:ea typeface="Verdana" pitchFamily="34" charset="0"/>
                        <a:cs typeface="Verdana" pitchFamily="34" charset="0"/>
                      </a:endParaRPr>
                    </a:p>
                  </a:txBody>
                  <a:tcPr/>
                </a:tc>
                <a:tc>
                  <a:txBody>
                    <a:bodyPr/>
                    <a:lstStyle/>
                    <a:p>
                      <a:pPr marL="342900" indent="-342900">
                        <a:buFont typeface="Arial" panose="020B0604020202020204" pitchFamily="34" charset="0"/>
                        <a:buChar char="•"/>
                      </a:pPr>
                      <a:r>
                        <a:rPr lang="en-US" sz="1600" dirty="0" smtClean="0">
                          <a:latin typeface="Verdana" pitchFamily="34" charset="0"/>
                          <a:ea typeface="Verdana" pitchFamily="34" charset="0"/>
                          <a:cs typeface="Verdana" pitchFamily="34" charset="0"/>
                        </a:rPr>
                        <a:t>Thực hiện y lệnh: dùng thuốc và xét nghiệm.</a:t>
                      </a:r>
                    </a:p>
                    <a:p>
                      <a:pPr marL="342900" indent="-342900">
                        <a:buFont typeface="Arial" panose="020B0604020202020204" pitchFamily="34" charset="0"/>
                        <a:buChar char="•"/>
                      </a:pPr>
                      <a:r>
                        <a:rPr lang="en-US" sz="1600" dirty="0" smtClean="0">
                          <a:latin typeface="Verdana" pitchFamily="34" charset="0"/>
                          <a:ea typeface="Verdana" pitchFamily="34" charset="0"/>
                          <a:cs typeface="Verdana" pitchFamily="34" charset="0"/>
                        </a:rPr>
                        <a:t>Giáo dục người</a:t>
                      </a:r>
                      <a:r>
                        <a:rPr lang="en-US" sz="1600" baseline="0" dirty="0" smtClean="0">
                          <a:latin typeface="Verdana" pitchFamily="34" charset="0"/>
                          <a:ea typeface="Verdana" pitchFamily="34" charset="0"/>
                          <a:cs typeface="Verdana" pitchFamily="34" charset="0"/>
                        </a:rPr>
                        <a:t> bệnh</a:t>
                      </a:r>
                      <a:r>
                        <a:rPr lang="en-US" sz="1600" dirty="0" smtClean="0">
                          <a:latin typeface="Verdana" pitchFamily="34" charset="0"/>
                          <a:ea typeface="Verdana" pitchFamily="34" charset="0"/>
                          <a:cs typeface="Verdana" pitchFamily="34" charset="0"/>
                        </a:rPr>
                        <a:t> về tiến triển và biến chứng của bệnh.</a:t>
                      </a:r>
                      <a:endParaRPr lang="en-US" sz="1600" dirty="0">
                        <a:latin typeface="Verdana" pitchFamily="34" charset="0"/>
                        <a:ea typeface="Verdana" pitchFamily="34" charset="0"/>
                        <a:cs typeface="Verdana" pitchFamily="34" charset="0"/>
                      </a:endParaRPr>
                    </a:p>
                  </a:txBody>
                  <a:tcPr/>
                </a:tc>
                <a:tc>
                  <a:txBody>
                    <a:bodyPr/>
                    <a:lstStyle/>
                    <a:p>
                      <a:r>
                        <a:rPr lang="vi-VN" sz="1600" b="1" i="1" dirty="0" smtClean="0">
                          <a:latin typeface="Verdana" pitchFamily="34" charset="0"/>
                          <a:ea typeface="Verdana" pitchFamily="34" charset="0"/>
                          <a:cs typeface="Verdana" pitchFamily="34" charset="0"/>
                        </a:rPr>
                        <a:t>Thực hiện các hành động chăm sóc:</a:t>
                      </a:r>
                    </a:p>
                    <a:p>
                      <a:pPr marL="285750" indent="-285750">
                        <a:buFont typeface="Arial" panose="020B0604020202020204" pitchFamily="34" charset="0"/>
                        <a:buChar char="•"/>
                      </a:pPr>
                      <a:r>
                        <a:rPr lang="vi-VN" sz="1600" dirty="0" smtClean="0">
                          <a:latin typeface="Verdana" pitchFamily="34" charset="0"/>
                          <a:ea typeface="Verdana" pitchFamily="34" charset="0"/>
                          <a:cs typeface="Verdana" pitchFamily="34" charset="0"/>
                        </a:rPr>
                        <a:t>Vỗ rung phổi.</a:t>
                      </a:r>
                    </a:p>
                    <a:p>
                      <a:pPr marL="285750" indent="-285750">
                        <a:buFont typeface="Arial" panose="020B0604020202020204" pitchFamily="34" charset="0"/>
                        <a:buChar char="•"/>
                      </a:pPr>
                      <a:r>
                        <a:rPr lang="vi-VN" sz="1600" dirty="0" smtClean="0">
                          <a:latin typeface="Verdana" pitchFamily="34" charset="0"/>
                          <a:ea typeface="Verdana" pitchFamily="34" charset="0"/>
                          <a:cs typeface="Verdana" pitchFamily="34" charset="0"/>
                        </a:rPr>
                        <a:t>Tập thở.</a:t>
                      </a:r>
                    </a:p>
                    <a:p>
                      <a:pPr marL="285750" indent="-285750">
                        <a:buFont typeface="Arial" panose="020B0604020202020204" pitchFamily="34" charset="0"/>
                        <a:buChar char="•"/>
                      </a:pPr>
                      <a:r>
                        <a:rPr lang="vi-VN" sz="1600" dirty="0" smtClean="0">
                          <a:latin typeface="Verdana" pitchFamily="34" charset="0"/>
                          <a:ea typeface="Verdana" pitchFamily="34" charset="0"/>
                          <a:cs typeface="Verdana" pitchFamily="34" charset="0"/>
                        </a:rPr>
                        <a:t>Hút đờm dãi và các chăm sóc khác khi </a:t>
                      </a:r>
                      <a:r>
                        <a:rPr lang="en-US" sz="1600" dirty="0" smtClean="0">
                          <a:latin typeface="Verdana" pitchFamily="34" charset="0"/>
                          <a:ea typeface="Verdana" pitchFamily="34" charset="0"/>
                          <a:cs typeface="Verdana" pitchFamily="34" charset="0"/>
                        </a:rPr>
                        <a:t>người</a:t>
                      </a:r>
                      <a:r>
                        <a:rPr lang="en-US" sz="1600" baseline="0" dirty="0" smtClean="0">
                          <a:latin typeface="Verdana" pitchFamily="34" charset="0"/>
                          <a:ea typeface="Verdana" pitchFamily="34" charset="0"/>
                          <a:cs typeface="Verdana" pitchFamily="34" charset="0"/>
                        </a:rPr>
                        <a:t> bệnh</a:t>
                      </a:r>
                      <a:r>
                        <a:rPr lang="vi-VN" sz="1600" dirty="0" smtClean="0">
                          <a:latin typeface="Verdana" pitchFamily="34" charset="0"/>
                          <a:ea typeface="Verdana" pitchFamily="34" charset="0"/>
                          <a:cs typeface="Verdana" pitchFamily="34" charset="0"/>
                        </a:rPr>
                        <a:t> thở oxy.</a:t>
                      </a:r>
                    </a:p>
                    <a:p>
                      <a:pPr marL="285750" indent="-285750">
                        <a:buFont typeface="Arial" panose="020B0604020202020204" pitchFamily="34" charset="0"/>
                        <a:buChar char="•"/>
                      </a:pPr>
                      <a:r>
                        <a:rPr lang="vi-VN" sz="1600" dirty="0" smtClean="0">
                          <a:latin typeface="Verdana" pitchFamily="34" charset="0"/>
                          <a:ea typeface="Verdana" pitchFamily="34" charset="0"/>
                          <a:cs typeface="Verdana" pitchFamily="34" charset="0"/>
                        </a:rPr>
                        <a:t>Đặt </a:t>
                      </a:r>
                      <a:r>
                        <a:rPr lang="en-US" sz="1600" dirty="0" smtClean="0">
                          <a:latin typeface="Verdana" pitchFamily="34" charset="0"/>
                          <a:ea typeface="Verdana" pitchFamily="34" charset="0"/>
                          <a:cs typeface="Verdana" pitchFamily="34" charset="0"/>
                        </a:rPr>
                        <a:t>người</a:t>
                      </a:r>
                      <a:r>
                        <a:rPr lang="en-US" sz="1600" baseline="0" dirty="0" smtClean="0">
                          <a:latin typeface="Verdana" pitchFamily="34" charset="0"/>
                          <a:ea typeface="Verdana" pitchFamily="34" charset="0"/>
                          <a:cs typeface="Verdana" pitchFamily="34" charset="0"/>
                        </a:rPr>
                        <a:t> bệnh</a:t>
                      </a:r>
                      <a:r>
                        <a:rPr lang="vi-VN" sz="1600" dirty="0" smtClean="0">
                          <a:latin typeface="Verdana" pitchFamily="34" charset="0"/>
                          <a:ea typeface="Verdana" pitchFamily="34" charset="0"/>
                          <a:cs typeface="Verdana" pitchFamily="34" charset="0"/>
                        </a:rPr>
                        <a:t> ở tư thế thích hợp để tạo thuận lợi cho sự hô hấp và loại bỏ dịch xuất tiết.</a:t>
                      </a:r>
                    </a:p>
                    <a:p>
                      <a:r>
                        <a:rPr lang="vi-VN" sz="1600" b="1" dirty="0" smtClean="0">
                          <a:latin typeface="Verdana" pitchFamily="34" charset="0"/>
                          <a:ea typeface="Verdana" pitchFamily="34" charset="0"/>
                          <a:cs typeface="Verdana" pitchFamily="34" charset="0"/>
                        </a:rPr>
                        <a:t>Thực hiện y lệnh điều trị:</a:t>
                      </a:r>
                    </a:p>
                    <a:p>
                      <a:pPr marL="342900" indent="-342900">
                        <a:buFont typeface="Arial" panose="020B0604020202020204" pitchFamily="34" charset="0"/>
                        <a:buChar char="•"/>
                      </a:pPr>
                      <a:r>
                        <a:rPr lang="vi-VN" sz="1600" dirty="0" smtClean="0">
                          <a:latin typeface="Verdana" pitchFamily="34" charset="0"/>
                          <a:ea typeface="Verdana" pitchFamily="34" charset="0"/>
                          <a:cs typeface="Verdana" pitchFamily="34" charset="0"/>
                        </a:rPr>
                        <a:t>Dùng thuốc giãn phế quản, thuốc co mạch, thuốc corticosteroid, cho thở oxy.</a:t>
                      </a:r>
                    </a:p>
                    <a:p>
                      <a:pPr marL="342900" indent="-342900">
                        <a:buFont typeface="Arial" panose="020B0604020202020204" pitchFamily="34" charset="0"/>
                        <a:buChar char="•"/>
                      </a:pPr>
                      <a:r>
                        <a:rPr lang="vi-VN" sz="1600" dirty="0" smtClean="0">
                          <a:latin typeface="Verdana" pitchFamily="34" charset="0"/>
                          <a:ea typeface="Verdana" pitchFamily="34" charset="0"/>
                          <a:cs typeface="Verdana" pitchFamily="34" charset="0"/>
                        </a:rPr>
                        <a:t>Hô hấp hỗ trợ.</a:t>
                      </a:r>
                      <a:endParaRPr lang="en-US" sz="1600" dirty="0" smtClean="0">
                        <a:latin typeface="Verdana" pitchFamily="34" charset="0"/>
                        <a:ea typeface="Verdana" pitchFamily="34" charset="0"/>
                        <a:cs typeface="Verdana" pitchFamily="34" charset="0"/>
                      </a:endParaRPr>
                    </a:p>
                    <a:p>
                      <a:pPr marL="342900" indent="-342900">
                        <a:buFont typeface="Arial" panose="020B0604020202020204" pitchFamily="34" charset="0"/>
                        <a:buChar char="•"/>
                      </a:pPr>
                      <a:r>
                        <a:rPr lang="en-US" sz="1600" b="0" dirty="0" smtClean="0">
                          <a:latin typeface="Verdana" pitchFamily="34" charset="0"/>
                          <a:ea typeface="Verdana" pitchFamily="34" charset="0"/>
                          <a:cs typeface="Verdana" pitchFamily="34" charset="0"/>
                        </a:rPr>
                        <a:t>Truyền</a:t>
                      </a:r>
                      <a:r>
                        <a:rPr lang="en-US" sz="1600" b="0" baseline="0" dirty="0" smtClean="0">
                          <a:latin typeface="Verdana" pitchFamily="34" charset="0"/>
                          <a:ea typeface="Verdana" pitchFamily="34" charset="0"/>
                          <a:cs typeface="Verdana" pitchFamily="34" charset="0"/>
                        </a:rPr>
                        <a:t> dịch và điện giải theo chỉ định.</a:t>
                      </a:r>
                    </a:p>
                    <a:p>
                      <a:pPr marL="342900" indent="-342900">
                        <a:buFont typeface="Arial" panose="020B0604020202020204" pitchFamily="34" charset="0"/>
                        <a:buNone/>
                      </a:pPr>
                      <a:r>
                        <a:rPr lang="en-US" sz="1600" b="1" baseline="0" dirty="0" smtClean="0">
                          <a:latin typeface="Verdana" pitchFamily="34" charset="0"/>
                          <a:ea typeface="Verdana" pitchFamily="34" charset="0"/>
                          <a:cs typeface="Verdana" pitchFamily="34" charset="0"/>
                        </a:rPr>
                        <a:t>Theo </a:t>
                      </a:r>
                      <a:r>
                        <a:rPr lang="en-US" sz="1600" b="1" baseline="0" dirty="0" err="1" smtClean="0">
                          <a:latin typeface="Verdana" pitchFamily="34" charset="0"/>
                          <a:ea typeface="Verdana" pitchFamily="34" charset="0"/>
                          <a:cs typeface="Verdana" pitchFamily="34" charset="0"/>
                        </a:rPr>
                        <a:t>dõi</a:t>
                      </a:r>
                      <a:r>
                        <a:rPr lang="en-US" sz="1600" b="1" baseline="0" dirty="0" smtClean="0">
                          <a:latin typeface="Verdana" pitchFamily="34" charset="0"/>
                          <a:ea typeface="Verdana" pitchFamily="34" charset="0"/>
                          <a:cs typeface="Verdana" pitchFamily="34" charset="0"/>
                        </a:rPr>
                        <a:t> </a:t>
                      </a:r>
                      <a:r>
                        <a:rPr lang="en-US" sz="1600" b="1" baseline="0" dirty="0" err="1" smtClean="0">
                          <a:latin typeface="Verdana" pitchFamily="34" charset="0"/>
                          <a:ea typeface="Verdana" pitchFamily="34" charset="0"/>
                          <a:cs typeface="Verdana" pitchFamily="34" charset="0"/>
                        </a:rPr>
                        <a:t>người</a:t>
                      </a:r>
                      <a:r>
                        <a:rPr lang="en-US" sz="1600" b="1" baseline="0" dirty="0" smtClean="0">
                          <a:latin typeface="Verdana" pitchFamily="34" charset="0"/>
                          <a:ea typeface="Verdana" pitchFamily="34" charset="0"/>
                          <a:cs typeface="Verdana" pitchFamily="34" charset="0"/>
                        </a:rPr>
                        <a:t> </a:t>
                      </a:r>
                      <a:r>
                        <a:rPr lang="en-US" sz="1600" b="1" baseline="0" dirty="0" err="1" smtClean="0">
                          <a:latin typeface="Verdana" pitchFamily="34" charset="0"/>
                          <a:ea typeface="Verdana" pitchFamily="34" charset="0"/>
                          <a:cs typeface="Verdana" pitchFamily="34" charset="0"/>
                        </a:rPr>
                        <a:t>bệnh</a:t>
                      </a:r>
                      <a:r>
                        <a:rPr lang="en-US" sz="1600" b="1" baseline="0" dirty="0" smtClean="0">
                          <a:latin typeface="Verdana" pitchFamily="34" charset="0"/>
                          <a:ea typeface="Verdana" pitchFamily="34" charset="0"/>
                          <a:cs typeface="Verdana" pitchFamily="34" charset="0"/>
                        </a:rPr>
                        <a:t>:</a:t>
                      </a:r>
                    </a:p>
                    <a:p>
                      <a:pPr marL="342900" indent="-342900">
                        <a:buFont typeface="Arial" pitchFamily="34" charset="0"/>
                        <a:buChar char="•"/>
                      </a:pPr>
                      <a:r>
                        <a:rPr lang="en-US" sz="1600" b="0" baseline="0" dirty="0" smtClean="0">
                          <a:latin typeface="Verdana" pitchFamily="34" charset="0"/>
                          <a:ea typeface="Verdana" pitchFamily="34" charset="0"/>
                          <a:cs typeface="Verdana" pitchFamily="34" charset="0"/>
                        </a:rPr>
                        <a:t>Theo dõi dấu hiệu sinh tồn,tình trạng hô hấp và các chỉ số thể tích tuần hoàn.</a:t>
                      </a:r>
                    </a:p>
                    <a:p>
                      <a:pPr marL="342900" indent="-342900">
                        <a:buFont typeface="Arial" pitchFamily="34" charset="0"/>
                        <a:buNone/>
                      </a:pPr>
                      <a:r>
                        <a:rPr lang="en-US" sz="1600" b="1" baseline="0" dirty="0" smtClean="0">
                          <a:latin typeface="Verdana" pitchFamily="34" charset="0"/>
                          <a:ea typeface="Verdana" pitchFamily="34" charset="0"/>
                          <a:cs typeface="Verdana" pitchFamily="34" charset="0"/>
                        </a:rPr>
                        <a:t>Giáo dục sức khoẻ:</a:t>
                      </a:r>
                    </a:p>
                    <a:p>
                      <a:pPr marL="342900" indent="-342900">
                        <a:buFont typeface="Arial" pitchFamily="34" charset="0"/>
                        <a:buChar char="•"/>
                      </a:pPr>
                      <a:r>
                        <a:rPr lang="en-US" sz="1600" b="0" baseline="0" dirty="0" smtClean="0">
                          <a:latin typeface="Verdana" pitchFamily="34" charset="0"/>
                          <a:ea typeface="Verdana" pitchFamily="34" charset="0"/>
                          <a:cs typeface="Verdana" pitchFamily="34" charset="0"/>
                        </a:rPr>
                        <a:t>Tăng cường rèn luyện nâng cao sức khoẻ,duy trì dinh dưỡng. Nghỉ ngơi và vận động hợp lí. Không hút thuốc lá.</a:t>
                      </a:r>
                      <a:endParaRPr lang="en-US" sz="1600" b="0" dirty="0" smtClean="0">
                        <a:latin typeface="Verdana" pitchFamily="34" charset="0"/>
                        <a:ea typeface="Verdana" pitchFamily="34" charset="0"/>
                        <a:cs typeface="Verdana" pitchFamily="34" charset="0"/>
                      </a:endParaRPr>
                    </a:p>
                    <a:p>
                      <a:endParaRPr lang="en-US" sz="1600" dirty="0">
                        <a:latin typeface="Verdana" pitchFamily="34" charset="0"/>
                        <a:ea typeface="Verdana" pitchFamily="34" charset="0"/>
                        <a:cs typeface="Verdana" pitchFamily="34" charset="0"/>
                      </a:endParaRPr>
                    </a:p>
                  </a:txBody>
                  <a:tcPr/>
                </a:tc>
                <a:tc>
                  <a:txBody>
                    <a:bodyPr/>
                    <a:lstStyle/>
                    <a:p>
                      <a:endParaRPr lang="en-US" sz="1600" dirty="0">
                        <a:latin typeface="Verdana" pitchFamily="34" charset="0"/>
                        <a:ea typeface="Verdana" pitchFamily="34" charset="0"/>
                        <a:cs typeface="Verdana"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thuthuatphanmem.vn/uploads/2016/04/11/hinh-nen-powerpoint-dep-chu-de-y-te-suc-khoe-2_093508.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sz="3500" dirty="0" smtClean="0">
                <a:solidFill>
                  <a:srgbClr val="FF0000"/>
                </a:solidFill>
                <a:latin typeface="Verdana" pitchFamily="34" charset="0"/>
                <a:ea typeface="Verdana" pitchFamily="34" charset="0"/>
                <a:cs typeface="Verdana" pitchFamily="34" charset="0"/>
              </a:rPr>
              <a:t>Câu hỏi lượng giá</a:t>
            </a:r>
            <a:endParaRPr lang="en-US" dirty="0">
              <a:solidFill>
                <a:srgbClr val="FF0000"/>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p:txBody>
          <a:bodyPr>
            <a:normAutofit fontScale="92500" lnSpcReduction="20000"/>
          </a:bodyPr>
          <a:lstStyle/>
          <a:p>
            <a:pPr marL="0" indent="0">
              <a:buFontTx/>
              <a:buNone/>
              <a:defRPr/>
            </a:pPr>
            <a:r>
              <a:rPr lang="en-US" sz="2700" dirty="0">
                <a:solidFill>
                  <a:srgbClr val="FF0000"/>
                </a:solidFill>
                <a:latin typeface="Verdana" pitchFamily="34" charset="0"/>
                <a:ea typeface="Verdana" pitchFamily="34" charset="0"/>
                <a:cs typeface="Verdana" pitchFamily="34" charset="0"/>
              </a:rPr>
              <a:t>1.Chỉ định trong thở khí dung là:</a:t>
            </a:r>
          </a:p>
          <a:p>
            <a:pPr marL="0" indent="0">
              <a:buFontTx/>
              <a:buNone/>
              <a:defRPr/>
            </a:pPr>
            <a:r>
              <a:rPr lang="en-US" sz="2700" dirty="0">
                <a:solidFill>
                  <a:srgbClr val="FF0000"/>
                </a:solidFill>
                <a:latin typeface="Verdana" pitchFamily="34" charset="0"/>
                <a:ea typeface="Verdana" pitchFamily="34" charset="0"/>
                <a:cs typeface="Verdana" pitchFamily="34" charset="0"/>
              </a:rPr>
              <a:t>A.Hen phế quản</a:t>
            </a:r>
          </a:p>
          <a:p>
            <a:pPr marL="0" indent="0">
              <a:buFontTx/>
              <a:buNone/>
              <a:defRPr/>
            </a:pPr>
            <a:r>
              <a:rPr lang="en-US" sz="2700" dirty="0">
                <a:solidFill>
                  <a:srgbClr val="FF0000"/>
                </a:solidFill>
                <a:latin typeface="Verdana" pitchFamily="34" charset="0"/>
                <a:ea typeface="Verdana" pitchFamily="34" charset="0"/>
                <a:cs typeface="Verdana" pitchFamily="34" charset="0"/>
              </a:rPr>
              <a:t>B.Viêm phổi</a:t>
            </a:r>
          </a:p>
          <a:p>
            <a:pPr marL="0" indent="0">
              <a:buFontTx/>
              <a:buNone/>
              <a:defRPr/>
            </a:pPr>
            <a:r>
              <a:rPr lang="en-US" sz="2700" dirty="0" smtClean="0">
                <a:solidFill>
                  <a:srgbClr val="FF0000"/>
                </a:solidFill>
                <a:latin typeface="Verdana" pitchFamily="34" charset="0"/>
                <a:ea typeface="Verdana" pitchFamily="34" charset="0"/>
                <a:cs typeface="Verdana" pitchFamily="34" charset="0"/>
              </a:rPr>
              <a:t>C.Người bệnh </a:t>
            </a:r>
            <a:r>
              <a:rPr lang="en-US" sz="2700" dirty="0">
                <a:solidFill>
                  <a:srgbClr val="FF0000"/>
                </a:solidFill>
                <a:latin typeface="Verdana" pitchFamily="34" charset="0"/>
                <a:ea typeface="Verdana" pitchFamily="34" charset="0"/>
                <a:cs typeface="Verdana" pitchFamily="34" charset="0"/>
              </a:rPr>
              <a:t>hôn mê</a:t>
            </a:r>
          </a:p>
          <a:p>
            <a:pPr marL="0" indent="0">
              <a:buFontTx/>
              <a:buNone/>
              <a:defRPr/>
            </a:pPr>
            <a:r>
              <a:rPr lang="en-US" sz="2700" dirty="0">
                <a:solidFill>
                  <a:srgbClr val="FF0000"/>
                </a:solidFill>
                <a:latin typeface="Verdana" pitchFamily="34" charset="0"/>
                <a:ea typeface="Verdana" pitchFamily="34" charset="0"/>
                <a:cs typeface="Verdana" pitchFamily="34" charset="0"/>
              </a:rPr>
              <a:t>D.Ho mạn tính</a:t>
            </a:r>
          </a:p>
          <a:p>
            <a:pPr marL="0" indent="0">
              <a:buFontTx/>
              <a:buNone/>
              <a:defRPr/>
            </a:pPr>
            <a:r>
              <a:rPr lang="en-US" sz="2700" dirty="0" smtClean="0">
                <a:solidFill>
                  <a:srgbClr val="FF0000"/>
                </a:solidFill>
                <a:latin typeface="Verdana" pitchFamily="34" charset="0"/>
                <a:ea typeface="Verdana" pitchFamily="34" charset="0"/>
                <a:cs typeface="Verdana" pitchFamily="34" charset="0"/>
              </a:rPr>
              <a:t>2.Nhóm </a:t>
            </a:r>
            <a:r>
              <a:rPr lang="en-US" sz="2700" dirty="0">
                <a:solidFill>
                  <a:srgbClr val="FF0000"/>
                </a:solidFill>
                <a:latin typeface="Verdana" pitchFamily="34" charset="0"/>
                <a:ea typeface="Verdana" pitchFamily="34" charset="0"/>
                <a:cs typeface="Verdana" pitchFamily="34" charset="0"/>
              </a:rPr>
              <a:t>thuốc được sử dụng trong thở khí dung là:</a:t>
            </a:r>
          </a:p>
          <a:p>
            <a:pPr marL="0" indent="0">
              <a:buFontTx/>
              <a:buNone/>
              <a:defRPr/>
            </a:pPr>
            <a:r>
              <a:rPr lang="en-US" sz="2700" dirty="0">
                <a:solidFill>
                  <a:srgbClr val="FF0000"/>
                </a:solidFill>
                <a:latin typeface="Verdana" pitchFamily="34" charset="0"/>
                <a:ea typeface="Verdana" pitchFamily="34" charset="0"/>
                <a:cs typeface="Verdana" pitchFamily="34" charset="0"/>
              </a:rPr>
              <a:t>A.Thuốc giãn phế quản</a:t>
            </a:r>
          </a:p>
          <a:p>
            <a:pPr marL="0" indent="0">
              <a:buFontTx/>
              <a:buNone/>
              <a:defRPr/>
            </a:pPr>
            <a:r>
              <a:rPr lang="en-US" sz="2700" dirty="0">
                <a:solidFill>
                  <a:srgbClr val="FF0000"/>
                </a:solidFill>
                <a:latin typeface="Verdana" pitchFamily="34" charset="0"/>
                <a:ea typeface="Verdana" pitchFamily="34" charset="0"/>
                <a:cs typeface="Verdana" pitchFamily="34" charset="0"/>
              </a:rPr>
              <a:t>B.Thuốc nhóm corticoide</a:t>
            </a:r>
          </a:p>
          <a:p>
            <a:pPr marL="0" indent="0">
              <a:buFontTx/>
              <a:buNone/>
              <a:defRPr/>
            </a:pPr>
            <a:r>
              <a:rPr lang="en-US" sz="2700" dirty="0">
                <a:solidFill>
                  <a:srgbClr val="FF0000"/>
                </a:solidFill>
                <a:latin typeface="Verdana" pitchFamily="34" charset="0"/>
                <a:ea typeface="Verdana" pitchFamily="34" charset="0"/>
                <a:cs typeface="Verdana" pitchFamily="34" charset="0"/>
              </a:rPr>
              <a:t>C.Thuốc loãng đờm</a:t>
            </a:r>
          </a:p>
          <a:p>
            <a:pPr marL="0" indent="0">
              <a:buFontTx/>
              <a:buNone/>
              <a:defRPr/>
            </a:pPr>
            <a:r>
              <a:rPr lang="en-US" sz="2700" dirty="0">
                <a:solidFill>
                  <a:srgbClr val="FF0000"/>
                </a:solidFill>
                <a:latin typeface="Verdana" pitchFamily="34" charset="0"/>
                <a:ea typeface="Verdana" pitchFamily="34" charset="0"/>
                <a:cs typeface="Verdana" pitchFamily="34" charset="0"/>
              </a:rPr>
              <a:t>D.Tất cả các đáp án trên</a:t>
            </a:r>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
                                            <p:txEl>
                                              <p:pRg st="1" end="1"/>
                                            </p:txEl>
                                          </p:spTgt>
                                        </p:tgtEl>
                                        <p:attrNameLst>
                                          <p:attrName>style.fontStyle</p:attrName>
                                        </p:attrNameLst>
                                      </p:cBhvr>
                                      <p:to>
                                        <p:strVal val="normal"/>
                                      </p:to>
                                    </p:set>
                                    <p:set>
                                      <p:cBhvr override="childStyle">
                                        <p:cTn id="7" dur="indefinite"/>
                                        <p:tgtEl>
                                          <p:spTgt spid="3">
                                            <p:txEl>
                                              <p:pRg st="1" end="1"/>
                                            </p:txEl>
                                          </p:spTgt>
                                        </p:tgtEl>
                                        <p:attrNameLst>
                                          <p:attrName>style.fontWeight</p:attrName>
                                        </p:attrNameLst>
                                      </p:cBhvr>
                                      <p:to>
                                        <p:strVal val="bold"/>
                                      </p:to>
                                    </p:set>
                                    <p:set>
                                      <p:cBhvr override="childStyle">
                                        <p:cTn id="8" dur="indefinite"/>
                                        <p:tgtEl>
                                          <p:spTgt spid="3">
                                            <p:txEl>
                                              <p:pRg st="1" end="1"/>
                                            </p:txEl>
                                          </p:spTgt>
                                        </p:tgtEl>
                                        <p:attrNameLst>
                                          <p:attrName>style.textDecorationUnderline</p:attrName>
                                        </p:attrNameLst>
                                      </p:cBhvr>
                                      <p:to>
                                        <p:strVal val="false"/>
                                      </p:to>
                                    </p:set>
                                  </p:childTnLst>
                                </p:cTn>
                              </p:par>
                            </p:childTnLst>
                          </p:cTn>
                        </p:par>
                      </p:childTnLst>
                    </p:cTn>
                  </p:par>
                  <p:par>
                    <p:cTn id="9" fill="hold">
                      <p:stCondLst>
                        <p:cond delay="indefinite"/>
                      </p:stCondLst>
                      <p:childTnLst>
                        <p:par>
                          <p:cTn id="10" fill="hold">
                            <p:stCondLst>
                              <p:cond delay="0"/>
                            </p:stCondLst>
                            <p:childTnLst>
                              <p:par>
                                <p:cTn id="11" presetID="5" presetClass="emph" presetSubtype="1" nodeType="clickEffect">
                                  <p:stCondLst>
                                    <p:cond delay="0"/>
                                  </p:stCondLst>
                                  <p:childTnLst>
                                    <p:set>
                                      <p:cBhvr override="childStyle">
                                        <p:cTn id="12" dur="indefinite"/>
                                        <p:tgtEl>
                                          <p:spTgt spid="3">
                                            <p:txEl>
                                              <p:pRg st="9" end="9"/>
                                            </p:txEl>
                                          </p:spTgt>
                                        </p:tgtEl>
                                        <p:attrNameLst>
                                          <p:attrName>style.fontStyle</p:attrName>
                                        </p:attrNameLst>
                                      </p:cBhvr>
                                      <p:to>
                                        <p:strVal val="normal"/>
                                      </p:to>
                                    </p:set>
                                    <p:set>
                                      <p:cBhvr override="childStyle">
                                        <p:cTn id="13" dur="indefinite"/>
                                        <p:tgtEl>
                                          <p:spTgt spid="3">
                                            <p:txEl>
                                              <p:pRg st="9" end="9"/>
                                            </p:txEl>
                                          </p:spTgt>
                                        </p:tgtEl>
                                        <p:attrNameLst>
                                          <p:attrName>style.fontWeight</p:attrName>
                                        </p:attrNameLst>
                                      </p:cBhvr>
                                      <p:to>
                                        <p:strVal val="bold"/>
                                      </p:to>
                                    </p:set>
                                    <p:set>
                                      <p:cBhvr override="childStyle">
                                        <p:cTn id="14" dur="indefinite"/>
                                        <p:tgtEl>
                                          <p:spTgt spid="3">
                                            <p:txEl>
                                              <p:pRg st="9" end="9"/>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huthuatphanmem.vn/uploads/2016/04/11/hinh-nen-powerpoint-dep-chu-de-y-te-suc-khoe-2_093508.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normAutofit/>
          </a:bodyPr>
          <a:lstStyle/>
          <a:p>
            <a:r>
              <a:rPr lang="en-US" sz="3500" dirty="0" smtClean="0">
                <a:latin typeface="Verdana" pitchFamily="34" charset="0"/>
                <a:ea typeface="Verdana" pitchFamily="34" charset="0"/>
                <a:cs typeface="Verdana" pitchFamily="34" charset="0"/>
              </a:rPr>
              <a:t>TÀI LIỆU THAM KHẢO</a:t>
            </a:r>
            <a:endParaRPr lang="en-US" sz="35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12526" y="1447800"/>
            <a:ext cx="9144000" cy="5562600"/>
          </a:xfrm>
        </p:spPr>
        <p:txBody>
          <a:bodyPr>
            <a:normAutofit/>
          </a:bodyPr>
          <a:lstStyle/>
          <a:p>
            <a:pPr>
              <a:buNone/>
            </a:pPr>
            <a:r>
              <a:rPr lang="vi-VN" sz="2200" dirty="0" smtClean="0">
                <a:latin typeface="Verdana" pitchFamily="34" charset="0"/>
                <a:ea typeface="Verdana" pitchFamily="34" charset="0"/>
                <a:cs typeface="Verdana" pitchFamily="34" charset="0"/>
              </a:rPr>
              <a:t>1. Vũ Văn Đính.(2010) Hồi sức cấp cứu toàn tập; NXB Y-Học </a:t>
            </a:r>
            <a:endParaRPr lang="en-US" sz="2200" dirty="0" smtClean="0">
              <a:latin typeface="Verdana" pitchFamily="34" charset="0"/>
              <a:ea typeface="Verdana" pitchFamily="34" charset="0"/>
              <a:cs typeface="Verdana" pitchFamily="34" charset="0"/>
            </a:endParaRPr>
          </a:p>
          <a:p>
            <a:pPr>
              <a:buNone/>
            </a:pPr>
            <a:r>
              <a:rPr lang="vi-VN" sz="2200" dirty="0" smtClean="0">
                <a:latin typeface="Verdana" pitchFamily="34" charset="0"/>
                <a:ea typeface="Verdana" pitchFamily="34" charset="0"/>
                <a:cs typeface="Verdana" pitchFamily="34" charset="0"/>
              </a:rPr>
              <a:t>2. Nguyễn Đạt Anh. Điều dưỡng hồi sức cấp cứu (dùng cho đào tạo cử nhân điều dưỡng) Mã số D.34.Z.04 (2011). Nhà xuất bản giáo dục Việt nam</a:t>
            </a:r>
            <a:endParaRPr lang="en-US" sz="2200" dirty="0" smtClean="0">
              <a:latin typeface="Verdana" pitchFamily="34" charset="0"/>
              <a:ea typeface="Verdana" pitchFamily="34" charset="0"/>
              <a:cs typeface="Verdana" pitchFamily="34" charset="0"/>
            </a:endParaRPr>
          </a:p>
          <a:p>
            <a:pPr>
              <a:buNone/>
            </a:pPr>
            <a:r>
              <a:rPr lang="vi-VN" sz="2200" dirty="0" smtClean="0">
                <a:latin typeface="Verdana" pitchFamily="34" charset="0"/>
                <a:ea typeface="Verdana" pitchFamily="34" charset="0"/>
                <a:cs typeface="Verdana" pitchFamily="34" charset="0"/>
              </a:rPr>
              <a:t>3. H199 (http://www.nguyenphuchoc199.com/uploads/7/2/6/7/72679/h199 .exe) phần mềm H199. Nguyễn Phúc Học, giáo trình điện tử, tổng hợp &gt; 1000 bệnh lý nội, ngoại, sản, nhi, hồi sức cấp cứu &amp; các chuyên khoa. 2007- 2015.</a:t>
            </a:r>
            <a:endParaRPr lang="en-US" sz="2200" dirty="0" smtClean="0">
              <a:latin typeface="Verdana" pitchFamily="34" charset="0"/>
              <a:ea typeface="Verdana" pitchFamily="34" charset="0"/>
              <a:cs typeface="Verdana" pitchFamily="34" charset="0"/>
            </a:endParaRPr>
          </a:p>
          <a:p>
            <a:pPr>
              <a:buNone/>
            </a:pPr>
            <a:r>
              <a:rPr lang="vi-VN" sz="2200" dirty="0" smtClean="0">
                <a:latin typeface="Verdana" pitchFamily="34" charset="0"/>
                <a:ea typeface="Verdana" pitchFamily="34" charset="0"/>
                <a:cs typeface="Verdana" pitchFamily="34" charset="0"/>
              </a:rPr>
              <a:t> 4. Các giáo trình về bệnh học, dược hoc &amp; bài giảng trên interrnet</a:t>
            </a:r>
            <a:endParaRPr lang="en-US" sz="22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ình nền PowerPoint đẹp chủ đề y tế - sức khỏe 2"/>
          <p:cNvPicPr>
            <a:picLocks noChangeAspect="1" noChangeArrowheads="1"/>
          </p:cNvPicPr>
          <p:nvPr/>
        </p:nvPicPr>
        <p:blipFill>
          <a:blip r:embed="rId2"/>
          <a:srcRect/>
          <a:stretch>
            <a:fillRect/>
          </a:stretch>
        </p:blipFill>
        <p:spPr bwMode="auto">
          <a:xfrm>
            <a:off x="0" y="39228"/>
            <a:ext cx="9144000" cy="6818772"/>
          </a:xfrm>
          <a:prstGeom prst="rect">
            <a:avLst/>
          </a:prstGeom>
          <a:noFill/>
        </p:spPr>
      </p:pic>
      <p:sp>
        <p:nvSpPr>
          <p:cNvPr id="3" name="Subtitle 2"/>
          <p:cNvSpPr>
            <a:spLocks noGrp="1"/>
          </p:cNvSpPr>
          <p:nvPr>
            <p:ph type="subTitle" idx="1"/>
          </p:nvPr>
        </p:nvSpPr>
        <p:spPr>
          <a:xfrm>
            <a:off x="1219200" y="1752600"/>
            <a:ext cx="6400800" cy="3810000"/>
          </a:xfrm>
        </p:spPr>
        <p:txBody>
          <a:bodyPr>
            <a:normAutofit/>
          </a:bodyPr>
          <a:lstStyle/>
          <a:p>
            <a:pPr marL="571500" indent="-571500" algn="l">
              <a:buAutoNum type="romanUcPeriod"/>
            </a:pPr>
            <a:r>
              <a:rPr lang="en-US" sz="2500" dirty="0" smtClean="0">
                <a:solidFill>
                  <a:schemeClr val="tx1"/>
                </a:solidFill>
                <a:latin typeface="Verdana" pitchFamily="34" charset="0"/>
                <a:ea typeface="Verdana" pitchFamily="34" charset="0"/>
                <a:cs typeface="Verdana" pitchFamily="34" charset="0"/>
              </a:rPr>
              <a:t>Định nghĩa, chỉ định, chống chỉ định của liệu pháp thở khí dung</a:t>
            </a:r>
          </a:p>
          <a:p>
            <a:pPr marL="571500" indent="-571500" algn="l">
              <a:buAutoNum type="romanUcPeriod"/>
            </a:pPr>
            <a:r>
              <a:rPr lang="en-US" sz="2500" dirty="0">
                <a:solidFill>
                  <a:schemeClr val="tx1"/>
                </a:solidFill>
                <a:latin typeface="Verdana" pitchFamily="34" charset="0"/>
                <a:ea typeface="Verdana" pitchFamily="34" charset="0"/>
                <a:cs typeface="Verdana" pitchFamily="34" charset="0"/>
              </a:rPr>
              <a:t> </a:t>
            </a:r>
            <a:r>
              <a:rPr lang="en-US" sz="2500" dirty="0" smtClean="0">
                <a:solidFill>
                  <a:schemeClr val="tx1"/>
                </a:solidFill>
                <a:latin typeface="Verdana" pitchFamily="34" charset="0"/>
                <a:ea typeface="Verdana" pitchFamily="34" charset="0"/>
                <a:cs typeface="Verdana" pitchFamily="34" charset="0"/>
              </a:rPr>
              <a:t>Công tác chuẩn bị cho người bệnh        thở khí dung</a:t>
            </a:r>
          </a:p>
          <a:p>
            <a:pPr marL="571500" indent="-571500" algn="l">
              <a:buAutoNum type="romanUcPeriod"/>
            </a:pPr>
            <a:r>
              <a:rPr lang="en-US" sz="2500" dirty="0">
                <a:solidFill>
                  <a:schemeClr val="tx1"/>
                </a:solidFill>
                <a:latin typeface="Verdana" pitchFamily="34" charset="0"/>
                <a:ea typeface="Verdana" pitchFamily="34" charset="0"/>
                <a:cs typeface="Verdana" pitchFamily="34" charset="0"/>
              </a:rPr>
              <a:t> </a:t>
            </a:r>
            <a:r>
              <a:rPr lang="en-US" sz="2500" dirty="0" smtClean="0">
                <a:solidFill>
                  <a:schemeClr val="tx1"/>
                </a:solidFill>
                <a:latin typeface="Verdana" pitchFamily="34" charset="0"/>
                <a:ea typeface="Verdana" pitchFamily="34" charset="0"/>
                <a:cs typeface="Verdana" pitchFamily="34" charset="0"/>
              </a:rPr>
              <a:t>Các bước tiến hành</a:t>
            </a:r>
          </a:p>
          <a:p>
            <a:pPr marL="571500" indent="-571500" algn="l">
              <a:buAutoNum type="romanUcPeriod"/>
            </a:pPr>
            <a:r>
              <a:rPr lang="en-US" sz="2500" dirty="0" smtClean="0">
                <a:solidFill>
                  <a:schemeClr val="tx1"/>
                </a:solidFill>
                <a:latin typeface="Verdana" pitchFamily="34" charset="0"/>
                <a:ea typeface="Verdana" pitchFamily="34" charset="0"/>
                <a:cs typeface="Verdana" pitchFamily="34" charset="0"/>
              </a:rPr>
              <a:t> Đánh giá kết quả</a:t>
            </a:r>
          </a:p>
          <a:p>
            <a:pPr marL="571500" indent="-571500" algn="l">
              <a:buAutoNum type="romanUcPeriod"/>
            </a:pPr>
            <a:r>
              <a:rPr lang="en-US" sz="2500" dirty="0" smtClean="0">
                <a:solidFill>
                  <a:schemeClr val="tx1"/>
                </a:solidFill>
                <a:latin typeface="Verdana" pitchFamily="34" charset="0"/>
                <a:ea typeface="Verdana" pitchFamily="34" charset="0"/>
                <a:cs typeface="Verdana" pitchFamily="34" charset="0"/>
              </a:rPr>
              <a:t> Cách bảo quản máy</a:t>
            </a:r>
            <a:endParaRPr lang="en-US" sz="2500" dirty="0">
              <a:solidFill>
                <a:schemeClr val="tx1"/>
              </a:solidFill>
              <a:latin typeface="Verdana" pitchFamily="34" charset="0"/>
              <a:ea typeface="Verdana" pitchFamily="34" charset="0"/>
              <a:cs typeface="Verdana" pitchFamily="34" charset="0"/>
            </a:endParaRPr>
          </a:p>
        </p:txBody>
      </p:sp>
      <p:sp>
        <p:nvSpPr>
          <p:cNvPr id="2" name="Title 1"/>
          <p:cNvSpPr>
            <a:spLocks noGrp="1"/>
          </p:cNvSpPr>
          <p:nvPr>
            <p:ph type="ctrTitle"/>
          </p:nvPr>
        </p:nvSpPr>
        <p:spPr>
          <a:xfrm>
            <a:off x="533400" y="152400"/>
            <a:ext cx="7696200" cy="1066800"/>
          </a:xfrm>
        </p:spPr>
        <p:txBody>
          <a:bodyPr/>
          <a:lstStyle/>
          <a:p>
            <a:r>
              <a:rPr lang="en-US" dirty="0" smtClean="0">
                <a:latin typeface="Verdana" pitchFamily="34" charset="0"/>
                <a:ea typeface="Verdana" pitchFamily="34" charset="0"/>
                <a:cs typeface="Verdana" pitchFamily="34" charset="0"/>
              </a:rPr>
              <a:t>NỘI DUNG</a:t>
            </a:r>
            <a:endParaRPr lang="en-US"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ình nền PowerPoint đẹp chủ đề y tế - sức khỏe 2"/>
          <p:cNvPicPr>
            <a:picLocks noChangeAspect="1" noChangeArrowheads="1"/>
          </p:cNvPicPr>
          <p:nvPr/>
        </p:nvPicPr>
        <p:blipFill>
          <a:blip r:embed="rId2"/>
          <a:srcRect/>
          <a:stretch>
            <a:fillRect/>
          </a:stretch>
        </p:blipFill>
        <p:spPr bwMode="auto">
          <a:xfrm>
            <a:off x="0" y="3923"/>
            <a:ext cx="9191344" cy="6854077"/>
          </a:xfrm>
          <a:prstGeom prst="rect">
            <a:avLst/>
          </a:prstGeom>
          <a:noFill/>
        </p:spPr>
      </p:pic>
      <p:sp>
        <p:nvSpPr>
          <p:cNvPr id="3" name="Subtitle 2"/>
          <p:cNvSpPr>
            <a:spLocks noGrp="1"/>
          </p:cNvSpPr>
          <p:nvPr>
            <p:ph type="subTitle" idx="1"/>
          </p:nvPr>
        </p:nvSpPr>
        <p:spPr>
          <a:xfrm>
            <a:off x="23672" y="1371600"/>
            <a:ext cx="9144000" cy="5867400"/>
          </a:xfrm>
        </p:spPr>
        <p:txBody>
          <a:bodyPr>
            <a:noAutofit/>
          </a:bodyPr>
          <a:lstStyle/>
          <a:p>
            <a:pPr algn="l"/>
            <a:r>
              <a:rPr lang="en-US" sz="2400" dirty="0" smtClean="0">
                <a:solidFill>
                  <a:schemeClr val="tx1"/>
                </a:solidFill>
                <a:latin typeface="Verdana" pitchFamily="34" charset="0"/>
                <a:ea typeface="Verdana" pitchFamily="34" charset="0"/>
                <a:cs typeface="Verdana" pitchFamily="34" charset="0"/>
              </a:rPr>
              <a:t>1. Định nghĩa:</a:t>
            </a:r>
          </a:p>
          <a:p>
            <a:pPr algn="l"/>
            <a:r>
              <a:rPr lang="en-US" sz="2400" dirty="0">
                <a:solidFill>
                  <a:schemeClr val="tx1"/>
                </a:solidFill>
                <a:latin typeface="Verdana" pitchFamily="34" charset="0"/>
                <a:ea typeface="Verdana" pitchFamily="34" charset="0"/>
                <a:cs typeface="Verdana" pitchFamily="34" charset="0"/>
              </a:rPr>
              <a:t>-</a:t>
            </a:r>
            <a:r>
              <a:rPr lang="vi-VN" sz="2400" dirty="0" smtClean="0">
                <a:solidFill>
                  <a:schemeClr val="tx1"/>
                </a:solidFill>
                <a:latin typeface="Verdana" pitchFamily="34" charset="0"/>
                <a:ea typeface="Verdana" pitchFamily="34" charset="0"/>
                <a:cs typeface="Verdana" pitchFamily="34" charset="0"/>
              </a:rPr>
              <a:t>Khí dung thuốc nhằm sử dụng thuốc dưới dạng sương mù để điều trị chống viêm tại chỗ cũng như để điều trị co thắt phế quản, tắc nghẽn đường thở.</a:t>
            </a:r>
            <a:endParaRPr lang="en-US" sz="2400" dirty="0" smtClean="0">
              <a:solidFill>
                <a:schemeClr val="tx1"/>
              </a:solidFill>
              <a:latin typeface="Verdana" pitchFamily="34" charset="0"/>
              <a:ea typeface="Verdana" pitchFamily="34" charset="0"/>
              <a:cs typeface="Verdana" pitchFamily="34" charset="0"/>
            </a:endParaRPr>
          </a:p>
          <a:p>
            <a:pPr algn="l"/>
            <a:r>
              <a:rPr lang="en-US" sz="2400" dirty="0" smtClean="0">
                <a:solidFill>
                  <a:schemeClr val="tx1"/>
                </a:solidFill>
                <a:latin typeface="Verdana" pitchFamily="34" charset="0"/>
                <a:ea typeface="Verdana" pitchFamily="34" charset="0"/>
                <a:cs typeface="Verdana" pitchFamily="34" charset="0"/>
              </a:rPr>
              <a:t>2. Chỉ định:</a:t>
            </a:r>
          </a:p>
          <a:p>
            <a:pPr algn="l"/>
            <a:r>
              <a:rPr lang="vi-VN" sz="2400" dirty="0" smtClean="0">
                <a:solidFill>
                  <a:schemeClr val="tx1"/>
                </a:solidFill>
                <a:latin typeface="Verdana" pitchFamily="34" charset="0"/>
                <a:ea typeface="Verdana" pitchFamily="34" charset="0"/>
                <a:cs typeface="Verdana" pitchFamily="34" charset="0"/>
              </a:rPr>
              <a:t>− Sau rút ống nội phế quản: gây co thắt thanh khí quản.</a:t>
            </a:r>
            <a:endParaRPr lang="en-US" sz="2400" dirty="0" smtClean="0">
              <a:solidFill>
                <a:schemeClr val="tx1"/>
              </a:solidFill>
              <a:latin typeface="Verdana" pitchFamily="34" charset="0"/>
              <a:ea typeface="Verdana" pitchFamily="34" charset="0"/>
              <a:cs typeface="Verdana" pitchFamily="34" charset="0"/>
            </a:endParaRPr>
          </a:p>
          <a:p>
            <a:pPr algn="l"/>
            <a:r>
              <a:rPr lang="vi-VN" sz="2400" dirty="0" smtClean="0">
                <a:solidFill>
                  <a:schemeClr val="tx1"/>
                </a:solidFill>
                <a:latin typeface="Verdana" pitchFamily="34" charset="0"/>
                <a:ea typeface="Verdana" pitchFamily="34" charset="0"/>
                <a:cs typeface="Verdana" pitchFamily="34" charset="0"/>
              </a:rPr>
              <a:t>− Tiền sử hen phế quản, COPD. Cơn hen phế quản</a:t>
            </a:r>
            <a:endParaRPr lang="en-US" sz="2400" dirty="0" smtClean="0">
              <a:solidFill>
                <a:schemeClr val="tx1"/>
              </a:solidFill>
              <a:latin typeface="Verdana" pitchFamily="34" charset="0"/>
              <a:ea typeface="Verdana" pitchFamily="34" charset="0"/>
              <a:cs typeface="Verdana" pitchFamily="34" charset="0"/>
            </a:endParaRPr>
          </a:p>
          <a:p>
            <a:pPr algn="l"/>
            <a:r>
              <a:rPr lang="vi-VN" sz="2400" dirty="0" smtClean="0">
                <a:solidFill>
                  <a:schemeClr val="tx1"/>
                </a:solidFill>
                <a:latin typeface="Verdana" pitchFamily="34" charset="0"/>
                <a:ea typeface="Verdana" pitchFamily="34" charset="0"/>
                <a:cs typeface="Verdana" pitchFamily="34" charset="0"/>
              </a:rPr>
              <a:t>cấp. Đợt cấp COPD.</a:t>
            </a:r>
            <a:endParaRPr lang="en-US" sz="2400" dirty="0">
              <a:solidFill>
                <a:schemeClr val="tx1"/>
              </a:solidFill>
              <a:latin typeface="Verdana" pitchFamily="34" charset="0"/>
              <a:ea typeface="Verdana" pitchFamily="34" charset="0"/>
              <a:cs typeface="Verdana" pitchFamily="34" charset="0"/>
            </a:endParaRPr>
          </a:p>
          <a:p>
            <a:pPr algn="l"/>
            <a:r>
              <a:rPr lang="vi-VN" sz="2400" dirty="0" smtClean="0">
                <a:solidFill>
                  <a:schemeClr val="tx1"/>
                </a:solidFill>
                <a:latin typeface="Verdana" pitchFamily="34" charset="0"/>
                <a:ea typeface="Verdana" pitchFamily="34" charset="0"/>
                <a:cs typeface="Verdana" pitchFamily="34" charset="0"/>
              </a:rPr>
              <a:t>− Co thắt phế quản do nhiễm khuẩn phổi.</a:t>
            </a:r>
            <a:endParaRPr lang="en-US" sz="2400" dirty="0" smtClean="0">
              <a:solidFill>
                <a:schemeClr val="tx1"/>
              </a:solidFill>
              <a:latin typeface="Verdana" pitchFamily="34" charset="0"/>
              <a:ea typeface="Verdana" pitchFamily="34" charset="0"/>
              <a:cs typeface="Verdana" pitchFamily="34" charset="0"/>
            </a:endParaRPr>
          </a:p>
          <a:p>
            <a:pPr algn="l"/>
            <a:r>
              <a:rPr lang="vi-VN" sz="2400" dirty="0" smtClean="0">
                <a:solidFill>
                  <a:schemeClr val="tx1"/>
                </a:solidFill>
                <a:latin typeface="Verdana" pitchFamily="34" charset="0"/>
                <a:ea typeface="Verdana" pitchFamily="34" charset="0"/>
                <a:cs typeface="Verdana" pitchFamily="34" charset="0"/>
              </a:rPr>
              <a:t>− Bệnh lý sau sặc vào phổi: Hội chứng trào ngược </a:t>
            </a:r>
            <a:endParaRPr lang="en-US" sz="2400" dirty="0" smtClean="0">
              <a:solidFill>
                <a:schemeClr val="tx1"/>
              </a:solidFill>
              <a:latin typeface="Verdana" pitchFamily="34" charset="0"/>
              <a:ea typeface="Verdana" pitchFamily="34" charset="0"/>
              <a:cs typeface="Verdana" pitchFamily="34" charset="0"/>
            </a:endParaRPr>
          </a:p>
          <a:p>
            <a:pPr algn="l"/>
            <a:r>
              <a:rPr lang="vi-VN" sz="2400" dirty="0" smtClean="0">
                <a:solidFill>
                  <a:schemeClr val="tx1"/>
                </a:solidFill>
                <a:latin typeface="Verdana" pitchFamily="34" charset="0"/>
                <a:ea typeface="Verdana" pitchFamily="34" charset="0"/>
                <a:cs typeface="Verdana" pitchFamily="34" charset="0"/>
              </a:rPr>
              <a:t>− Thở máy.</a:t>
            </a:r>
            <a:endParaRPr lang="en-US" sz="2400" dirty="0" smtClean="0">
              <a:solidFill>
                <a:schemeClr val="tx1"/>
              </a:solidFill>
              <a:latin typeface="Verdana" pitchFamily="34" charset="0"/>
              <a:ea typeface="Verdana" pitchFamily="34" charset="0"/>
              <a:cs typeface="Verdana" pitchFamily="34" charset="0"/>
            </a:endParaRPr>
          </a:p>
          <a:p>
            <a:pPr algn="l"/>
            <a:r>
              <a:rPr lang="vi-VN" sz="2400" dirty="0" smtClean="0">
                <a:solidFill>
                  <a:schemeClr val="tx1"/>
                </a:solidFill>
                <a:latin typeface="Verdana" pitchFamily="34" charset="0"/>
                <a:ea typeface="Verdana" pitchFamily="34" charset="0"/>
                <a:cs typeface="Verdana" pitchFamily="34" charset="0"/>
              </a:rPr>
              <a:t>− Cần hỗ trợ cho khạc đờm.</a:t>
            </a:r>
            <a:endParaRPr lang="en-US" sz="2400" dirty="0">
              <a:solidFill>
                <a:schemeClr val="tx1"/>
              </a:solidFill>
              <a:latin typeface="Verdana" pitchFamily="34" charset="0"/>
              <a:ea typeface="Verdana" pitchFamily="34" charset="0"/>
              <a:cs typeface="Verdana" pitchFamily="34" charset="0"/>
            </a:endParaRPr>
          </a:p>
        </p:txBody>
      </p:sp>
      <p:sp>
        <p:nvSpPr>
          <p:cNvPr id="2" name="Title 1"/>
          <p:cNvSpPr>
            <a:spLocks noGrp="1"/>
          </p:cNvSpPr>
          <p:nvPr>
            <p:ph type="ctrTitle"/>
          </p:nvPr>
        </p:nvSpPr>
        <p:spPr>
          <a:xfrm>
            <a:off x="0" y="0"/>
            <a:ext cx="9144000" cy="1066800"/>
          </a:xfrm>
        </p:spPr>
        <p:txBody>
          <a:bodyPr>
            <a:normAutofit fontScale="90000"/>
          </a:bodyPr>
          <a:lstStyle/>
          <a:p>
            <a:r>
              <a:rPr lang="en-US" sz="3500" dirty="0" smtClean="0">
                <a:latin typeface="Verdana" pitchFamily="34" charset="0"/>
                <a:ea typeface="Verdana" pitchFamily="34" charset="0"/>
                <a:cs typeface="Verdana" pitchFamily="34" charset="0"/>
              </a:rPr>
              <a:t>I. Định nghĩa, chỉ định, chống chỉ định của liệu pháp khí dung</a:t>
            </a:r>
            <a:endParaRPr lang="en-US" sz="35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ình nền PowerPoint đẹp chủ đề y tế - sức khỏe 2"/>
          <p:cNvPicPr>
            <a:picLocks noChangeAspect="1" noChangeArrowheads="1"/>
          </p:cNvPicPr>
          <p:nvPr/>
        </p:nvPicPr>
        <p:blipFill>
          <a:blip r:embed="rId2"/>
          <a:srcRect/>
          <a:stretch>
            <a:fillRect/>
          </a:stretch>
        </p:blipFill>
        <p:spPr bwMode="auto">
          <a:xfrm>
            <a:off x="-47344" y="3923"/>
            <a:ext cx="9191344" cy="6854077"/>
          </a:xfrm>
          <a:prstGeom prst="rect">
            <a:avLst/>
          </a:prstGeom>
          <a:noFill/>
        </p:spPr>
      </p:pic>
      <p:sp>
        <p:nvSpPr>
          <p:cNvPr id="2" name="Title 1"/>
          <p:cNvSpPr>
            <a:spLocks noGrp="1"/>
          </p:cNvSpPr>
          <p:nvPr>
            <p:ph type="title"/>
          </p:nvPr>
        </p:nvSpPr>
        <p:spPr>
          <a:xfrm>
            <a:off x="457200" y="274638"/>
            <a:ext cx="8229600" cy="868362"/>
          </a:xfrm>
        </p:spPr>
        <p:txBody>
          <a:bodyPr>
            <a:noAutofit/>
          </a:bodyPr>
          <a:lstStyle/>
          <a:p>
            <a:r>
              <a:rPr lang="en-US" sz="3500" dirty="0" smtClean="0">
                <a:latin typeface="Verdana" pitchFamily="34" charset="0"/>
                <a:ea typeface="Verdana" pitchFamily="34" charset="0"/>
                <a:cs typeface="Verdana" pitchFamily="34" charset="0"/>
              </a:rPr>
              <a:t>I. Định nghĩa, chỉ định, chống chỉ định của liệu pháp khí dung</a:t>
            </a:r>
            <a:endParaRPr lang="en-US" sz="35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228600" y="1447800"/>
            <a:ext cx="9144000" cy="5638800"/>
          </a:xfrm>
        </p:spPr>
        <p:txBody>
          <a:bodyPr>
            <a:noAutofit/>
          </a:bodyPr>
          <a:lstStyle/>
          <a:p>
            <a:pPr>
              <a:buNone/>
            </a:pPr>
            <a:r>
              <a:rPr lang="en-US" sz="2500" dirty="0" smtClean="0">
                <a:latin typeface="Verdana" pitchFamily="34" charset="0"/>
                <a:ea typeface="Verdana" pitchFamily="34" charset="0"/>
                <a:cs typeface="Verdana" pitchFamily="34" charset="0"/>
              </a:rPr>
              <a:t>3. Chống chỉ định:</a:t>
            </a:r>
          </a:p>
          <a:p>
            <a:pPr>
              <a:buNone/>
            </a:pPr>
            <a:r>
              <a:rPr lang="vi-VN" sz="2500" dirty="0" smtClean="0">
                <a:latin typeface="Verdana" pitchFamily="34" charset="0"/>
                <a:ea typeface="Verdana" pitchFamily="34" charset="0"/>
                <a:cs typeface="Verdana" pitchFamily="34" charset="0"/>
              </a:rPr>
              <a:t>− Với người bệnh hôn mê và rối loạn ý thức, không thể hợp tác khi tiến hành thủ thuật.</a:t>
            </a:r>
            <a:endParaRPr lang="en-US" sz="2500" dirty="0" smtClean="0">
              <a:latin typeface="Verdana" pitchFamily="34" charset="0"/>
              <a:ea typeface="Verdana" pitchFamily="34" charset="0"/>
              <a:cs typeface="Verdana" pitchFamily="34" charset="0"/>
            </a:endParaRPr>
          </a:p>
          <a:p>
            <a:pPr>
              <a:buNone/>
            </a:pPr>
            <a:r>
              <a:rPr lang="vi-VN" sz="2500" dirty="0" smtClean="0">
                <a:latin typeface="Verdana" pitchFamily="34" charset="0"/>
                <a:ea typeface="Verdana" pitchFamily="34" charset="0"/>
                <a:cs typeface="Verdana" pitchFamily="34" charset="0"/>
              </a:rPr>
              <a:t>− Những </a:t>
            </a:r>
            <a:r>
              <a:rPr lang="en-US" sz="2500" dirty="0" smtClean="0">
                <a:latin typeface="Verdana" pitchFamily="34" charset="0"/>
                <a:ea typeface="Verdana" pitchFamily="34" charset="0"/>
                <a:cs typeface="Verdana" pitchFamily="34" charset="0"/>
              </a:rPr>
              <a:t>người bệnh</a:t>
            </a:r>
            <a:r>
              <a:rPr lang="vi-VN" sz="2500" dirty="0" smtClean="0">
                <a:latin typeface="Verdana" pitchFamily="34" charset="0"/>
                <a:ea typeface="Verdana" pitchFamily="34" charset="0"/>
                <a:cs typeface="Verdana" pitchFamily="34" charset="0"/>
              </a:rPr>
              <a:t> có rì rào phế nang mất hoặc giảm rất nặng. </a:t>
            </a:r>
            <a:endParaRPr lang="en-US" sz="2500" dirty="0" smtClean="0">
              <a:latin typeface="Verdana" pitchFamily="34" charset="0"/>
              <a:ea typeface="Verdana" pitchFamily="34" charset="0"/>
              <a:cs typeface="Verdana" pitchFamily="34" charset="0"/>
            </a:endParaRPr>
          </a:p>
          <a:p>
            <a:pPr>
              <a:buNone/>
            </a:pPr>
            <a:r>
              <a:rPr lang="vi-VN" sz="2500" dirty="0" smtClean="0">
                <a:latin typeface="Verdana" pitchFamily="34" charset="0"/>
                <a:ea typeface="Verdana" pitchFamily="34" charset="0"/>
                <a:cs typeface="Verdana" pitchFamily="34" charset="0"/>
              </a:rPr>
              <a:t>− Với các </a:t>
            </a:r>
            <a:r>
              <a:rPr lang="en-US" sz="2500" dirty="0" smtClean="0">
                <a:latin typeface="Verdana" pitchFamily="34" charset="0"/>
                <a:ea typeface="Verdana" pitchFamily="34" charset="0"/>
                <a:cs typeface="Verdana" pitchFamily="34" charset="0"/>
              </a:rPr>
              <a:t>người bệnh</a:t>
            </a:r>
            <a:r>
              <a:rPr lang="vi-VN" sz="2500" dirty="0" smtClean="0">
                <a:latin typeface="Verdana" pitchFamily="34" charset="0"/>
                <a:ea typeface="Verdana" pitchFamily="34" charset="0"/>
                <a:cs typeface="Verdana" pitchFamily="34" charset="0"/>
              </a:rPr>
              <a:t> có giảm trao đổi khí có thể sẽ không đủ lưu lượng thở.</a:t>
            </a:r>
            <a:endParaRPr lang="en-US" sz="2500" dirty="0" smtClean="0">
              <a:latin typeface="Verdana" pitchFamily="34" charset="0"/>
              <a:ea typeface="Verdana" pitchFamily="34" charset="0"/>
              <a:cs typeface="Verdana" pitchFamily="34" charset="0"/>
            </a:endParaRPr>
          </a:p>
          <a:p>
            <a:pPr>
              <a:buNone/>
            </a:pPr>
            <a:r>
              <a:rPr lang="vi-VN" sz="2500" dirty="0" smtClean="0">
                <a:latin typeface="Verdana" pitchFamily="34" charset="0"/>
                <a:ea typeface="Verdana" pitchFamily="34" charset="0"/>
                <a:cs typeface="Verdana" pitchFamily="34" charset="0"/>
              </a:rPr>
              <a:t>− Với những </a:t>
            </a:r>
            <a:r>
              <a:rPr lang="en-US" sz="2500" dirty="0" smtClean="0">
                <a:latin typeface="Verdana" pitchFamily="34" charset="0"/>
                <a:ea typeface="Verdana" pitchFamily="34" charset="0"/>
                <a:cs typeface="Verdana" pitchFamily="34" charset="0"/>
              </a:rPr>
              <a:t>người bệnh</a:t>
            </a:r>
            <a:r>
              <a:rPr lang="vi-VN" sz="2500" dirty="0" smtClean="0">
                <a:latin typeface="Verdana" pitchFamily="34" charset="0"/>
                <a:ea typeface="Verdana" pitchFamily="34" charset="0"/>
                <a:cs typeface="Verdana" pitchFamily="34" charset="0"/>
              </a:rPr>
              <a:t> có bất thường về tim mạch</a:t>
            </a:r>
            <a:r>
              <a:rPr lang="vi-VN" sz="2500" dirty="0" smtClean="0"/>
              <a:t>.</a:t>
            </a:r>
            <a:endParaRPr lang="en-US" sz="25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ình nền PowerPoint đẹp chủ đề y tế - sức khỏe 2"/>
          <p:cNvPicPr>
            <a:picLocks noChangeAspect="1" noChangeArrowheads="1"/>
          </p:cNvPicPr>
          <p:nvPr/>
        </p:nvPicPr>
        <p:blipFill>
          <a:blip r:embed="rId2"/>
          <a:srcRect/>
          <a:stretch>
            <a:fillRect/>
          </a:stretch>
        </p:blipFill>
        <p:spPr bwMode="auto">
          <a:xfrm>
            <a:off x="0" y="0"/>
            <a:ext cx="9196605" cy="6858000"/>
          </a:xfrm>
          <a:prstGeom prst="rect">
            <a:avLst/>
          </a:prstGeom>
          <a:noFill/>
        </p:spPr>
      </p:pic>
      <p:sp>
        <p:nvSpPr>
          <p:cNvPr id="2" name="Title 1"/>
          <p:cNvSpPr>
            <a:spLocks noGrp="1"/>
          </p:cNvSpPr>
          <p:nvPr>
            <p:ph type="title"/>
          </p:nvPr>
        </p:nvSpPr>
        <p:spPr>
          <a:xfrm>
            <a:off x="0" y="0"/>
            <a:ext cx="9144000" cy="990600"/>
          </a:xfrm>
        </p:spPr>
        <p:txBody>
          <a:bodyPr>
            <a:noAutofit/>
          </a:bodyPr>
          <a:lstStyle/>
          <a:p>
            <a:r>
              <a:rPr lang="en-US" sz="3500" dirty="0" smtClean="0">
                <a:latin typeface="Verdana" pitchFamily="34" charset="0"/>
                <a:ea typeface="Verdana" pitchFamily="34" charset="0"/>
                <a:cs typeface="Verdana" pitchFamily="34" charset="0"/>
              </a:rPr>
              <a:t>II. Công tác chuẩn bị cho người bệnh thở khí dung</a:t>
            </a:r>
            <a:endParaRPr lang="en-US" sz="35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152400" y="1371600"/>
            <a:ext cx="7239000" cy="5486400"/>
          </a:xfrm>
        </p:spPr>
        <p:txBody>
          <a:bodyPr>
            <a:noAutofit/>
          </a:bodyPr>
          <a:lstStyle/>
          <a:p>
            <a:pPr>
              <a:buNone/>
            </a:pPr>
            <a:r>
              <a:rPr lang="en-US" sz="2000" dirty="0" smtClean="0">
                <a:latin typeface="Verdana" pitchFamily="34" charset="0"/>
                <a:ea typeface="Verdana" pitchFamily="34" charset="0"/>
                <a:cs typeface="Verdana" pitchFamily="34" charset="0"/>
              </a:rPr>
              <a:t>1. Chuẩn bị dụng cụ:</a:t>
            </a:r>
          </a:p>
          <a:p>
            <a:pPr>
              <a:buNone/>
            </a:pPr>
            <a:r>
              <a:rPr lang="vi-VN" sz="2000" dirty="0" smtClean="0">
                <a:latin typeface="Verdana" pitchFamily="34" charset="0"/>
                <a:ea typeface="Verdana" pitchFamily="34" charset="0"/>
                <a:cs typeface="Verdana" pitchFamily="34" charset="0"/>
              </a:rPr>
              <a:t>− Khí dung trị liệu thường được sử dụng trong HSCC, trị liệu có thể được cung cấp bằng bình phun thể tích nhỏ (SVN Small-Volume-Nebulizer) hoặc ống hít có phân liều (MDI Metered-Dose-Inhaler). </a:t>
            </a:r>
            <a:endParaRPr lang="en-US" sz="2000" dirty="0" smtClean="0">
              <a:latin typeface="Verdana" pitchFamily="34" charset="0"/>
              <a:ea typeface="Verdana" pitchFamily="34" charset="0"/>
              <a:cs typeface="Verdana" pitchFamily="34" charset="0"/>
            </a:endParaRPr>
          </a:p>
          <a:p>
            <a:pPr>
              <a:buNone/>
            </a:pPr>
            <a:r>
              <a:rPr lang="vi-VN" sz="2000" dirty="0" smtClean="0">
                <a:latin typeface="Verdana" pitchFamily="34" charset="0"/>
                <a:ea typeface="Verdana" pitchFamily="34" charset="0"/>
                <a:cs typeface="Verdana" pitchFamily="34" charset="0"/>
              </a:rPr>
              <a:t>− Phương tiện</a:t>
            </a:r>
            <a:r>
              <a:rPr lang="en-US" sz="2000" dirty="0" smtClean="0">
                <a:latin typeface="Verdana" pitchFamily="34" charset="0"/>
                <a:ea typeface="Verdana" pitchFamily="34" charset="0"/>
                <a:cs typeface="Verdana" pitchFamily="34" charset="0"/>
              </a:rPr>
              <a:t>: </a:t>
            </a:r>
          </a:p>
          <a:p>
            <a:pPr>
              <a:buNone/>
            </a:pPr>
            <a:r>
              <a:rPr lang="vi-VN" sz="2000" dirty="0" smtClean="0">
                <a:latin typeface="Verdana" pitchFamily="34" charset="0"/>
                <a:ea typeface="Verdana" pitchFamily="34" charset="0"/>
                <a:cs typeface="Verdana" pitchFamily="34" charset="0"/>
              </a:rPr>
              <a:t>+ Máy khí dung. Bình khí dung tuỳ theo bệnh lý mà lựa chọn. </a:t>
            </a:r>
            <a:endParaRPr lang="en-US" sz="2000" dirty="0" smtClean="0">
              <a:latin typeface="Verdana" pitchFamily="34" charset="0"/>
              <a:ea typeface="Verdana" pitchFamily="34" charset="0"/>
              <a:cs typeface="Verdana" pitchFamily="34" charset="0"/>
            </a:endParaRPr>
          </a:p>
          <a:p>
            <a:pPr>
              <a:buNone/>
            </a:pPr>
            <a:r>
              <a:rPr lang="vi-VN" sz="2000" dirty="0" smtClean="0">
                <a:latin typeface="Verdana" pitchFamily="34" charset="0"/>
                <a:ea typeface="Verdana" pitchFamily="34" charset="0"/>
                <a:cs typeface="Verdana" pitchFamily="34" charset="0"/>
              </a:rPr>
              <a:t>+ VD: Loại khí dung mũi, họng hay mặt nạ.</a:t>
            </a:r>
            <a:endParaRPr lang="en-US" sz="2000" dirty="0" smtClean="0">
              <a:latin typeface="Verdana" pitchFamily="34" charset="0"/>
              <a:ea typeface="Verdana" pitchFamily="34" charset="0"/>
              <a:cs typeface="Verdana" pitchFamily="34" charset="0"/>
            </a:endParaRPr>
          </a:p>
          <a:p>
            <a:pPr>
              <a:buNone/>
            </a:pPr>
            <a:r>
              <a:rPr lang="vi-VN" sz="2000" dirty="0" smtClean="0">
                <a:latin typeface="Verdana" pitchFamily="34" charset="0"/>
                <a:ea typeface="Verdana" pitchFamily="34" charset="0"/>
                <a:cs typeface="Verdana" pitchFamily="34" charset="0"/>
              </a:rPr>
              <a:t>− Thuốc khí dung </a:t>
            </a:r>
            <a:endParaRPr lang="en-US" sz="2000" dirty="0" smtClean="0">
              <a:latin typeface="Verdana" pitchFamily="34" charset="0"/>
              <a:ea typeface="Verdana" pitchFamily="34" charset="0"/>
              <a:cs typeface="Verdana" pitchFamily="34" charset="0"/>
            </a:endParaRPr>
          </a:p>
          <a:p>
            <a:pPr>
              <a:buNone/>
            </a:pPr>
            <a:r>
              <a:rPr lang="vi-VN" sz="2000" dirty="0" smtClean="0">
                <a:latin typeface="Verdana" pitchFamily="34" charset="0"/>
                <a:ea typeface="Verdana" pitchFamily="34" charset="0"/>
                <a:cs typeface="Verdana" pitchFamily="34" charset="0"/>
              </a:rPr>
              <a:t>+ Thuốc dãn phế quản</a:t>
            </a:r>
            <a:r>
              <a:rPr lang="en-US" sz="2000" dirty="0" smtClean="0">
                <a:latin typeface="Verdana" pitchFamily="34" charset="0"/>
                <a:ea typeface="Verdana" pitchFamily="34" charset="0"/>
                <a:cs typeface="Verdana" pitchFamily="34" charset="0"/>
              </a:rPr>
              <a:t>,c</a:t>
            </a:r>
            <a:r>
              <a:rPr lang="vi-VN" sz="2000" dirty="0" smtClean="0">
                <a:latin typeface="Verdana" pitchFamily="34" charset="0"/>
                <a:ea typeface="Verdana" pitchFamily="34" charset="0"/>
                <a:cs typeface="Verdana" pitchFamily="34" charset="0"/>
              </a:rPr>
              <a:t>hống viêm, phù nề</a:t>
            </a:r>
            <a:r>
              <a:rPr lang="en-US" sz="2000" dirty="0" smtClean="0">
                <a:latin typeface="Verdana" pitchFamily="34" charset="0"/>
                <a:ea typeface="Verdana" pitchFamily="34" charset="0"/>
                <a:cs typeface="Verdana" pitchFamily="34" charset="0"/>
              </a:rPr>
              <a:t>,</a:t>
            </a:r>
            <a:r>
              <a:rPr lang="en-US" sz="2000" dirty="0">
                <a:latin typeface="Verdana" pitchFamily="34" charset="0"/>
                <a:ea typeface="Verdana" pitchFamily="34" charset="0"/>
                <a:cs typeface="Verdana" pitchFamily="34" charset="0"/>
              </a:rPr>
              <a:t>l</a:t>
            </a:r>
            <a:r>
              <a:rPr lang="vi-VN" sz="2000" dirty="0" smtClean="0">
                <a:latin typeface="Verdana" pitchFamily="34" charset="0"/>
                <a:ea typeface="Verdana" pitchFamily="34" charset="0"/>
                <a:cs typeface="Verdana" pitchFamily="34" charset="0"/>
              </a:rPr>
              <a:t>àm loãng đờm để giúp cho </a:t>
            </a:r>
            <a:r>
              <a:rPr lang="en-US" sz="2000" dirty="0" smtClean="0">
                <a:latin typeface="Verdana" pitchFamily="34" charset="0"/>
                <a:ea typeface="Verdana" pitchFamily="34" charset="0"/>
                <a:cs typeface="Verdana" pitchFamily="34" charset="0"/>
              </a:rPr>
              <a:t>người bệnh</a:t>
            </a:r>
            <a:r>
              <a:rPr lang="vi-VN" sz="2000" dirty="0" smtClean="0">
                <a:latin typeface="Verdana" pitchFamily="34" charset="0"/>
                <a:ea typeface="Verdana" pitchFamily="34" charset="0"/>
                <a:cs typeface="Verdana" pitchFamily="34" charset="0"/>
              </a:rPr>
              <a:t> tự khạc,long đờm và dễ hút đờm.</a:t>
            </a:r>
            <a:endParaRPr lang="en-US" sz="2000" dirty="0">
              <a:latin typeface="Verdana" pitchFamily="34" charset="0"/>
              <a:ea typeface="Verdana" pitchFamily="34" charset="0"/>
              <a:cs typeface="Verdana" pitchFamily="34" charset="0"/>
            </a:endParaRPr>
          </a:p>
        </p:txBody>
      </p:sp>
      <p:pic>
        <p:nvPicPr>
          <p:cNvPr id="6" name="Content Placeholder 7"/>
          <p:cNvPicPr>
            <a:picLocks noChangeAspect="1"/>
          </p:cNvPicPr>
          <p:nvPr/>
        </p:nvPicPr>
        <p:blipFill>
          <a:blip r:embed="rId3"/>
          <a:srcRect/>
          <a:stretch>
            <a:fillRect/>
          </a:stretch>
        </p:blipFill>
        <p:spPr>
          <a:xfrm>
            <a:off x="7010400" y="1524001"/>
            <a:ext cx="2133600" cy="33528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ình nền PowerPoint đẹp chủ đề y tế - sức khỏe 2"/>
          <p:cNvPicPr>
            <a:picLocks noChangeAspect="1" noChangeArrowheads="1"/>
          </p:cNvPicPr>
          <p:nvPr/>
        </p:nvPicPr>
        <p:blipFill>
          <a:blip r:embed="rId2"/>
          <a:srcRect/>
          <a:stretch>
            <a:fillRect/>
          </a:stretch>
        </p:blipFill>
        <p:spPr bwMode="auto">
          <a:xfrm>
            <a:off x="0" y="0"/>
            <a:ext cx="9196605" cy="6858000"/>
          </a:xfrm>
          <a:prstGeom prst="rect">
            <a:avLst/>
          </a:prstGeom>
          <a:noFill/>
        </p:spPr>
      </p:pic>
      <p:sp>
        <p:nvSpPr>
          <p:cNvPr id="2" name="Title 1"/>
          <p:cNvSpPr>
            <a:spLocks noGrp="1"/>
          </p:cNvSpPr>
          <p:nvPr>
            <p:ph type="title"/>
          </p:nvPr>
        </p:nvSpPr>
        <p:spPr>
          <a:xfrm>
            <a:off x="381000" y="0"/>
            <a:ext cx="8229600" cy="1143000"/>
          </a:xfrm>
        </p:spPr>
        <p:txBody>
          <a:bodyPr>
            <a:noAutofit/>
          </a:bodyPr>
          <a:lstStyle/>
          <a:p>
            <a:r>
              <a:rPr lang="en-US" sz="3500" dirty="0" smtClean="0">
                <a:latin typeface="Verdana" pitchFamily="34" charset="0"/>
                <a:ea typeface="Verdana" pitchFamily="34" charset="0"/>
                <a:cs typeface="Verdana" pitchFamily="34" charset="0"/>
              </a:rPr>
              <a:t>II. Công tác chuẩn bị </a:t>
            </a:r>
            <a:r>
              <a:rPr lang="en-US" sz="3500" dirty="0" err="1" smtClean="0">
                <a:latin typeface="Verdana" pitchFamily="34" charset="0"/>
                <a:ea typeface="Verdana" pitchFamily="34" charset="0"/>
                <a:cs typeface="Verdana" pitchFamily="34" charset="0"/>
              </a:rPr>
              <a:t>cho</a:t>
            </a:r>
            <a:r>
              <a:rPr lang="en-US" sz="3500" dirty="0" smtClean="0">
                <a:latin typeface="Verdana" pitchFamily="34" charset="0"/>
                <a:ea typeface="Verdana" pitchFamily="34" charset="0"/>
                <a:cs typeface="Verdana" pitchFamily="34" charset="0"/>
              </a:rPr>
              <a:t> </a:t>
            </a:r>
            <a:r>
              <a:rPr lang="en-US" sz="3500" dirty="0" err="1" smtClean="0">
                <a:latin typeface="Verdana" pitchFamily="34" charset="0"/>
                <a:ea typeface="Verdana" pitchFamily="34" charset="0"/>
                <a:cs typeface="Verdana" pitchFamily="34" charset="0"/>
              </a:rPr>
              <a:t>người</a:t>
            </a:r>
            <a:r>
              <a:rPr lang="en-US" sz="3500" dirty="0" smtClean="0">
                <a:latin typeface="Verdana" pitchFamily="34" charset="0"/>
                <a:ea typeface="Verdana" pitchFamily="34" charset="0"/>
                <a:cs typeface="Verdana" pitchFamily="34" charset="0"/>
              </a:rPr>
              <a:t> </a:t>
            </a:r>
            <a:r>
              <a:rPr lang="en-US" sz="3500" dirty="0" err="1" smtClean="0">
                <a:latin typeface="Verdana" pitchFamily="34" charset="0"/>
                <a:ea typeface="Verdana" pitchFamily="34" charset="0"/>
                <a:cs typeface="Verdana" pitchFamily="34" charset="0"/>
              </a:rPr>
              <a:t>bệnh</a:t>
            </a:r>
            <a:r>
              <a:rPr lang="en-US" sz="3500" dirty="0" smtClean="0">
                <a:latin typeface="Verdana" pitchFamily="34" charset="0"/>
                <a:ea typeface="Verdana" pitchFamily="34" charset="0"/>
                <a:cs typeface="Verdana" pitchFamily="34" charset="0"/>
              </a:rPr>
              <a:t> thở khí dung</a:t>
            </a:r>
            <a:endParaRPr lang="en-US" sz="35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533400" y="1524000"/>
            <a:ext cx="6019800" cy="4800600"/>
          </a:xfrm>
        </p:spPr>
        <p:txBody>
          <a:bodyPr>
            <a:noAutofit/>
          </a:bodyPr>
          <a:lstStyle/>
          <a:p>
            <a:pPr>
              <a:buNone/>
            </a:pPr>
            <a:r>
              <a:rPr lang="en-US" sz="2500" dirty="0" smtClean="0">
                <a:latin typeface="Verdana" pitchFamily="34" charset="0"/>
                <a:ea typeface="Verdana" pitchFamily="34" charset="0"/>
                <a:cs typeface="Verdana" pitchFamily="34" charset="0"/>
              </a:rPr>
              <a:t>2. Chuẩn bị người bệnh:</a:t>
            </a:r>
          </a:p>
          <a:p>
            <a:pPr>
              <a:buNone/>
            </a:pPr>
            <a:r>
              <a:rPr lang="vi-VN" sz="2500" dirty="0" smtClean="0">
                <a:latin typeface="Verdana" pitchFamily="34" charset="0"/>
                <a:ea typeface="Verdana" pitchFamily="34" charset="0"/>
                <a:cs typeface="Verdana" pitchFamily="34" charset="0"/>
              </a:rPr>
              <a:t>− </a:t>
            </a:r>
            <a:r>
              <a:rPr lang="en-US" sz="2500" dirty="0" smtClean="0">
                <a:latin typeface="Verdana" pitchFamily="34" charset="0"/>
                <a:ea typeface="Verdana" pitchFamily="34" charset="0"/>
                <a:cs typeface="Verdana" pitchFamily="34" charset="0"/>
              </a:rPr>
              <a:t>Nguời bệnh</a:t>
            </a:r>
            <a:r>
              <a:rPr lang="vi-VN" sz="2500" dirty="0" smtClean="0">
                <a:latin typeface="Verdana" pitchFamily="34" charset="0"/>
                <a:ea typeface="Verdana" pitchFamily="34" charset="0"/>
                <a:cs typeface="Verdana" pitchFamily="34" charset="0"/>
              </a:rPr>
              <a:t> tỉnh cần giải thích cho họ ích lợi của quy trình khí dung.</a:t>
            </a:r>
            <a:endParaRPr lang="en-US" sz="2500" dirty="0" smtClean="0">
              <a:latin typeface="Verdana" pitchFamily="34" charset="0"/>
              <a:ea typeface="Verdana" pitchFamily="34" charset="0"/>
              <a:cs typeface="Verdana" pitchFamily="34" charset="0"/>
            </a:endParaRPr>
          </a:p>
          <a:p>
            <a:pPr>
              <a:buNone/>
            </a:pPr>
            <a:r>
              <a:rPr lang="vi-VN" sz="2500" dirty="0" smtClean="0">
                <a:latin typeface="Verdana" pitchFamily="34" charset="0"/>
                <a:ea typeface="Verdana" pitchFamily="34" charset="0"/>
                <a:cs typeface="Verdana" pitchFamily="34" charset="0"/>
              </a:rPr>
              <a:t>− Cần đặt </a:t>
            </a:r>
            <a:r>
              <a:rPr lang="en-US" sz="2500" dirty="0" smtClean="0">
                <a:latin typeface="Verdana" pitchFamily="34" charset="0"/>
                <a:ea typeface="Verdana" pitchFamily="34" charset="0"/>
                <a:cs typeface="Verdana" pitchFamily="34" charset="0"/>
              </a:rPr>
              <a:t>người bệnh</a:t>
            </a:r>
            <a:r>
              <a:rPr lang="vi-VN" sz="2500" dirty="0" smtClean="0">
                <a:latin typeface="Verdana" pitchFamily="34" charset="0"/>
                <a:ea typeface="Verdana" pitchFamily="34" charset="0"/>
                <a:cs typeface="Verdana" pitchFamily="34" charset="0"/>
              </a:rPr>
              <a:t> ở tư thế sao cho di chuyển cơ hoành tối đa và thông khí sâu. Vị trí ngồi là tốt nhất (nếu được).</a:t>
            </a:r>
            <a:endParaRPr lang="en-US" sz="2500" dirty="0" smtClean="0">
              <a:latin typeface="Verdana" pitchFamily="34" charset="0"/>
              <a:ea typeface="Verdana" pitchFamily="34" charset="0"/>
              <a:cs typeface="Verdana" pitchFamily="34" charset="0"/>
            </a:endParaRPr>
          </a:p>
          <a:p>
            <a:pPr>
              <a:buNone/>
            </a:pPr>
            <a:r>
              <a:rPr lang="vi-VN" sz="2500" dirty="0" smtClean="0">
                <a:latin typeface="Verdana" pitchFamily="34" charset="0"/>
                <a:ea typeface="Verdana" pitchFamily="34" charset="0"/>
                <a:cs typeface="Verdana" pitchFamily="34" charset="0"/>
              </a:rPr>
              <a:t>− Đánh giá rì rào phế nang, nhịp tim, tình tr</a:t>
            </a:r>
            <a:r>
              <a:rPr lang="en-US" sz="2500" dirty="0" smtClean="0">
                <a:latin typeface="Verdana" pitchFamily="34" charset="0"/>
                <a:ea typeface="Verdana" pitchFamily="34" charset="0"/>
                <a:cs typeface="Verdana" pitchFamily="34" charset="0"/>
              </a:rPr>
              <a:t>ạng</a:t>
            </a:r>
            <a:r>
              <a:rPr lang="vi-VN" sz="2500" dirty="0" smtClean="0">
                <a:latin typeface="Verdana" pitchFamily="34" charset="0"/>
                <a:ea typeface="Verdana" pitchFamily="34" charset="0"/>
                <a:cs typeface="Verdana" pitchFamily="34" charset="0"/>
              </a:rPr>
              <a:t> hô hấp và đo cung lượng đỉnh (nếu có điều kiện) trước khi tiến hành khí dung.</a:t>
            </a:r>
            <a:endParaRPr lang="en-US" sz="2500" dirty="0" smtClean="0">
              <a:latin typeface="Verdana" pitchFamily="34" charset="0"/>
              <a:ea typeface="Verdana" pitchFamily="34" charset="0"/>
              <a:cs typeface="Verdana" pitchFamily="34" charset="0"/>
            </a:endParaRPr>
          </a:p>
          <a:p>
            <a:pPr>
              <a:buNone/>
            </a:pPr>
            <a:r>
              <a:rPr lang="vi-VN" sz="2800" dirty="0" smtClean="0"/>
              <a:t> </a:t>
            </a:r>
            <a:endParaRPr lang="en-US" sz="2800" dirty="0"/>
          </a:p>
        </p:txBody>
      </p:sp>
      <p:pic>
        <p:nvPicPr>
          <p:cNvPr id="9218" name="Picture 2" descr="Kết quả hình ảnh cho tư thế thở máy khí dung"/>
          <p:cNvPicPr>
            <a:picLocks noChangeAspect="1" noChangeArrowheads="1"/>
          </p:cNvPicPr>
          <p:nvPr/>
        </p:nvPicPr>
        <p:blipFill>
          <a:blip r:embed="rId3"/>
          <a:srcRect/>
          <a:stretch>
            <a:fillRect/>
          </a:stretch>
        </p:blipFill>
        <p:spPr bwMode="auto">
          <a:xfrm>
            <a:off x="6553200" y="1219200"/>
            <a:ext cx="2590800" cy="2457451"/>
          </a:xfrm>
          <a:prstGeom prst="rect">
            <a:avLst/>
          </a:prstGeom>
          <a:noFill/>
        </p:spPr>
      </p:pic>
      <p:pic>
        <p:nvPicPr>
          <p:cNvPr id="9220" name="Picture 4" descr="http://noibo.thadaco.vn/uploads/ckfinder/images/mua%20may%20xong%20khi%20dung%20cho%20tre%20nho%281%29.jpg"/>
          <p:cNvPicPr>
            <a:picLocks noChangeAspect="1" noChangeArrowheads="1"/>
          </p:cNvPicPr>
          <p:nvPr/>
        </p:nvPicPr>
        <p:blipFill>
          <a:blip r:embed="rId4"/>
          <a:srcRect/>
          <a:stretch>
            <a:fillRect/>
          </a:stretch>
        </p:blipFill>
        <p:spPr bwMode="auto">
          <a:xfrm>
            <a:off x="6858000" y="3733800"/>
            <a:ext cx="2286000" cy="2514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ình nền PowerPoint đẹp chủ đề y tế - sức khỏe 2"/>
          <p:cNvPicPr>
            <a:picLocks noChangeAspect="1" noChangeArrowheads="1"/>
          </p:cNvPicPr>
          <p:nvPr/>
        </p:nvPicPr>
        <p:blipFill>
          <a:blip r:embed="rId2"/>
          <a:srcRect/>
          <a:stretch>
            <a:fillRect/>
          </a:stretch>
        </p:blipFill>
        <p:spPr bwMode="auto">
          <a:xfrm>
            <a:off x="-52605" y="-228600"/>
            <a:ext cx="9196605" cy="6858000"/>
          </a:xfrm>
          <a:prstGeom prst="rect">
            <a:avLst/>
          </a:prstGeom>
          <a:noFill/>
        </p:spPr>
      </p:pic>
      <p:sp>
        <p:nvSpPr>
          <p:cNvPr id="2" name="Title 1"/>
          <p:cNvSpPr>
            <a:spLocks noGrp="1"/>
          </p:cNvSpPr>
          <p:nvPr>
            <p:ph type="title"/>
          </p:nvPr>
        </p:nvSpPr>
        <p:spPr>
          <a:xfrm>
            <a:off x="304800" y="-152400"/>
            <a:ext cx="8229600" cy="1143000"/>
          </a:xfrm>
        </p:spPr>
        <p:txBody>
          <a:bodyPr>
            <a:noAutofit/>
          </a:bodyPr>
          <a:lstStyle/>
          <a:p>
            <a:r>
              <a:rPr lang="en-US" sz="3500" dirty="0" smtClean="0">
                <a:latin typeface="Verdana" pitchFamily="34" charset="0"/>
                <a:ea typeface="Verdana" pitchFamily="34" charset="0"/>
                <a:cs typeface="Verdana" pitchFamily="34" charset="0"/>
              </a:rPr>
              <a:t>II. Công tác chuẩn bị cho người bệnh thở khí dung</a:t>
            </a:r>
            <a:endParaRPr lang="en-US" sz="35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0" y="1066800"/>
            <a:ext cx="7696200" cy="5791200"/>
          </a:xfrm>
        </p:spPr>
        <p:txBody>
          <a:bodyPr>
            <a:normAutofit/>
          </a:bodyPr>
          <a:lstStyle/>
          <a:p>
            <a:pPr>
              <a:buNone/>
            </a:pPr>
            <a:r>
              <a:rPr lang="vi-VN" sz="2200" dirty="0" smtClean="0">
                <a:latin typeface="Verdana" pitchFamily="34" charset="0"/>
                <a:ea typeface="Verdana" pitchFamily="34" charset="0"/>
                <a:cs typeface="Verdana" pitchFamily="34" charset="0"/>
              </a:rPr>
              <a:t>− Hướng dẫn </a:t>
            </a:r>
            <a:r>
              <a:rPr lang="en-US" sz="2200" dirty="0" smtClean="0">
                <a:latin typeface="Verdana" pitchFamily="34" charset="0"/>
                <a:ea typeface="Verdana" pitchFamily="34" charset="0"/>
                <a:cs typeface="Verdana" pitchFamily="34" charset="0"/>
              </a:rPr>
              <a:t>người bệnh</a:t>
            </a:r>
            <a:r>
              <a:rPr lang="vi-VN" sz="2200" dirty="0" smtClean="0">
                <a:latin typeface="Verdana" pitchFamily="34" charset="0"/>
                <a:ea typeface="Verdana" pitchFamily="34" charset="0"/>
                <a:cs typeface="Verdana" pitchFamily="34" charset="0"/>
              </a:rPr>
              <a:t> thực hiện đúng kỹ thuật (với </a:t>
            </a:r>
            <a:r>
              <a:rPr lang="en-US" sz="2200" dirty="0" smtClean="0">
                <a:latin typeface="Verdana" pitchFamily="34" charset="0"/>
                <a:ea typeface="Verdana" pitchFamily="34" charset="0"/>
                <a:cs typeface="Verdana" pitchFamily="34" charset="0"/>
              </a:rPr>
              <a:t>người bệnh</a:t>
            </a:r>
            <a:r>
              <a:rPr lang="vi-VN" sz="2200" dirty="0" smtClean="0">
                <a:latin typeface="Verdana" pitchFamily="34" charset="0"/>
                <a:ea typeface="Verdana" pitchFamily="34" charset="0"/>
                <a:cs typeface="Verdana" pitchFamily="34" charset="0"/>
              </a:rPr>
              <a:t> tỉnh, đang không phải thở máy): </a:t>
            </a:r>
            <a:endParaRPr lang="en-US" sz="2200" dirty="0" smtClean="0">
              <a:latin typeface="Verdana" pitchFamily="34" charset="0"/>
              <a:ea typeface="Verdana" pitchFamily="34" charset="0"/>
              <a:cs typeface="Verdana" pitchFamily="34" charset="0"/>
            </a:endParaRPr>
          </a:p>
          <a:p>
            <a:pPr>
              <a:buNone/>
            </a:pPr>
            <a:r>
              <a:rPr lang="vi-VN" sz="2200" dirty="0" smtClean="0">
                <a:latin typeface="Verdana" pitchFamily="34" charset="0"/>
                <a:ea typeface="Verdana" pitchFamily="34" charset="0"/>
                <a:cs typeface="Verdana" pitchFamily="34" charset="0"/>
              </a:rPr>
              <a:t>+ Thở ra tối đa</a:t>
            </a:r>
            <a:endParaRPr lang="en-US" sz="2200" dirty="0" smtClean="0">
              <a:latin typeface="Verdana" pitchFamily="34" charset="0"/>
              <a:ea typeface="Verdana" pitchFamily="34" charset="0"/>
              <a:cs typeface="Verdana" pitchFamily="34" charset="0"/>
            </a:endParaRPr>
          </a:p>
          <a:p>
            <a:pPr>
              <a:buNone/>
            </a:pPr>
            <a:r>
              <a:rPr lang="vi-VN" sz="2200" dirty="0" smtClean="0">
                <a:latin typeface="Verdana" pitchFamily="34" charset="0"/>
                <a:ea typeface="Verdana" pitchFamily="34" charset="0"/>
                <a:cs typeface="Verdana" pitchFamily="34" charset="0"/>
              </a:rPr>
              <a:t>+ Hít vào chậm bằng miệng thông qua ống hút</a:t>
            </a:r>
            <a:endParaRPr lang="en-US" sz="2200" dirty="0" smtClean="0">
              <a:latin typeface="Verdana" pitchFamily="34" charset="0"/>
              <a:ea typeface="Verdana" pitchFamily="34" charset="0"/>
              <a:cs typeface="Verdana" pitchFamily="34" charset="0"/>
            </a:endParaRPr>
          </a:p>
          <a:p>
            <a:pPr>
              <a:buNone/>
            </a:pPr>
            <a:r>
              <a:rPr lang="vi-VN" sz="2200" dirty="0" smtClean="0">
                <a:latin typeface="Verdana" pitchFamily="34" charset="0"/>
                <a:ea typeface="Verdana" pitchFamily="34" charset="0"/>
                <a:cs typeface="Verdana" pitchFamily="34" charset="0"/>
              </a:rPr>
              <a:t>+ Dừng lại thời gian ngắn khi hít vào kết thúc</a:t>
            </a:r>
            <a:endParaRPr lang="en-US" sz="2200" dirty="0" smtClean="0">
              <a:latin typeface="Verdana" pitchFamily="34" charset="0"/>
              <a:ea typeface="Verdana" pitchFamily="34" charset="0"/>
              <a:cs typeface="Verdana" pitchFamily="34" charset="0"/>
            </a:endParaRPr>
          </a:p>
          <a:p>
            <a:pPr>
              <a:buNone/>
            </a:pPr>
            <a:r>
              <a:rPr lang="vi-VN" sz="2200" dirty="0" smtClean="0">
                <a:latin typeface="Verdana" pitchFamily="34" charset="0"/>
                <a:ea typeface="Verdana" pitchFamily="34" charset="0"/>
                <a:cs typeface="Verdana" pitchFamily="34" charset="0"/>
              </a:rPr>
              <a:t>+ Thở ra chậm rãi</a:t>
            </a:r>
            <a:endParaRPr lang="en-US" sz="2200" dirty="0" smtClean="0">
              <a:latin typeface="Verdana" pitchFamily="34" charset="0"/>
              <a:ea typeface="Verdana" pitchFamily="34" charset="0"/>
              <a:cs typeface="Verdana" pitchFamily="34" charset="0"/>
            </a:endParaRPr>
          </a:p>
          <a:p>
            <a:pPr>
              <a:buNone/>
            </a:pPr>
            <a:r>
              <a:rPr lang="vi-VN" sz="2200" dirty="0" smtClean="0">
                <a:latin typeface="Verdana" pitchFamily="34" charset="0"/>
                <a:ea typeface="Verdana" pitchFamily="34" charset="0"/>
                <a:cs typeface="Verdana" pitchFamily="34" charset="0"/>
              </a:rPr>
              <a:t>+ Cần nghỉ vài nhịp sau khi hít thuốc</a:t>
            </a:r>
            <a:endParaRPr lang="en-US" sz="2200" dirty="0" smtClean="0">
              <a:latin typeface="Verdana" pitchFamily="34" charset="0"/>
              <a:ea typeface="Verdana" pitchFamily="34" charset="0"/>
              <a:cs typeface="Verdana" pitchFamily="34" charset="0"/>
            </a:endParaRPr>
          </a:p>
          <a:p>
            <a:pPr>
              <a:buNone/>
            </a:pPr>
            <a:r>
              <a:rPr lang="vi-VN" sz="2200" dirty="0" smtClean="0">
                <a:latin typeface="Verdana" pitchFamily="34" charset="0"/>
                <a:ea typeface="Verdana" pitchFamily="34" charset="0"/>
                <a:cs typeface="Verdana" pitchFamily="34" charset="0"/>
              </a:rPr>
              <a:t>− Giám sát các tác dụng phụ của thuốc: </a:t>
            </a:r>
            <a:endParaRPr lang="en-US" sz="2200" dirty="0" smtClean="0">
              <a:latin typeface="Verdana" pitchFamily="34" charset="0"/>
              <a:ea typeface="Verdana" pitchFamily="34" charset="0"/>
              <a:cs typeface="Verdana" pitchFamily="34" charset="0"/>
            </a:endParaRPr>
          </a:p>
          <a:p>
            <a:pPr>
              <a:buNone/>
            </a:pPr>
            <a:r>
              <a:rPr lang="vi-VN" sz="2200" dirty="0" smtClean="0">
                <a:latin typeface="Verdana" pitchFamily="34" charset="0"/>
                <a:ea typeface="Verdana" pitchFamily="34" charset="0"/>
                <a:cs typeface="Verdana" pitchFamily="34" charset="0"/>
              </a:rPr>
              <a:t>+ Sự khó chịu trong quá trình khí dung. </a:t>
            </a:r>
            <a:endParaRPr lang="en-US" sz="2200" dirty="0" smtClean="0">
              <a:latin typeface="Verdana" pitchFamily="34" charset="0"/>
              <a:ea typeface="Verdana" pitchFamily="34" charset="0"/>
              <a:cs typeface="Verdana" pitchFamily="34" charset="0"/>
            </a:endParaRPr>
          </a:p>
          <a:p>
            <a:pPr>
              <a:buNone/>
            </a:pPr>
            <a:r>
              <a:rPr lang="vi-VN" sz="2200" dirty="0" smtClean="0">
                <a:latin typeface="Verdana" pitchFamily="34" charset="0"/>
                <a:ea typeface="Verdana" pitchFamily="34" charset="0"/>
                <a:cs typeface="Verdana" pitchFamily="34" charset="0"/>
              </a:rPr>
              <a:t>+ Sự thay đổi về lâm sàng: nhịp thở, mạch, huyết áp, SpO2</a:t>
            </a:r>
            <a:r>
              <a:rPr lang="en-US" sz="2200" dirty="0" smtClean="0">
                <a:latin typeface="Verdana" pitchFamily="34" charset="0"/>
                <a:ea typeface="Verdana" pitchFamily="34" charset="0"/>
                <a:cs typeface="Verdana" pitchFamily="34" charset="0"/>
              </a:rPr>
              <a:t>.</a:t>
            </a:r>
          </a:p>
          <a:p>
            <a:pPr>
              <a:buNone/>
            </a:pPr>
            <a:endParaRPr lang="en-US" sz="2200" dirty="0">
              <a:latin typeface="Calibri" pitchFamily="34" charset="0"/>
            </a:endParaRPr>
          </a:p>
        </p:txBody>
      </p:sp>
      <p:pic>
        <p:nvPicPr>
          <p:cNvPr id="5" name="Picture 14"/>
          <p:cNvPicPr>
            <a:picLocks noChangeAspect="1" noChangeArrowheads="1"/>
          </p:cNvPicPr>
          <p:nvPr/>
        </p:nvPicPr>
        <p:blipFill>
          <a:blip r:embed="rId3"/>
          <a:srcRect/>
          <a:stretch>
            <a:fillRect/>
          </a:stretch>
        </p:blipFill>
        <p:spPr bwMode="auto">
          <a:xfrm>
            <a:off x="7467600" y="1905000"/>
            <a:ext cx="1676400" cy="28194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ình nền PowerPoint đẹp chủ đề y tế - sức khỏe 2"/>
          <p:cNvPicPr>
            <a:picLocks noChangeAspect="1" noChangeArrowheads="1"/>
          </p:cNvPicPr>
          <p:nvPr/>
        </p:nvPicPr>
        <p:blipFill>
          <a:blip r:embed="rId2"/>
          <a:srcRect/>
          <a:stretch>
            <a:fillRect/>
          </a:stretch>
        </p:blipFill>
        <p:spPr bwMode="auto">
          <a:xfrm>
            <a:off x="-52605" y="-76200"/>
            <a:ext cx="9196605" cy="6858000"/>
          </a:xfrm>
          <a:prstGeom prst="rect">
            <a:avLst/>
          </a:prstGeom>
          <a:noFill/>
        </p:spPr>
      </p:pic>
      <p:sp>
        <p:nvSpPr>
          <p:cNvPr id="2" name="Title 1"/>
          <p:cNvSpPr>
            <a:spLocks noGrp="1"/>
          </p:cNvSpPr>
          <p:nvPr>
            <p:ph type="title"/>
          </p:nvPr>
        </p:nvSpPr>
        <p:spPr>
          <a:xfrm>
            <a:off x="0" y="0"/>
            <a:ext cx="9144000" cy="990600"/>
          </a:xfrm>
        </p:spPr>
        <p:txBody>
          <a:bodyPr>
            <a:normAutofit/>
          </a:bodyPr>
          <a:lstStyle/>
          <a:p>
            <a:r>
              <a:rPr lang="en-US" sz="3500" dirty="0" smtClean="0">
                <a:latin typeface="Verdana" pitchFamily="34" charset="0"/>
                <a:ea typeface="Verdana" pitchFamily="34" charset="0"/>
                <a:cs typeface="Verdana" pitchFamily="34" charset="0"/>
              </a:rPr>
              <a:t>III.Các bước tiến hành</a:t>
            </a:r>
            <a:endParaRPr lang="en-US" sz="3500" dirty="0">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175" y="762000"/>
            <a:ext cx="9144000" cy="5562600"/>
          </a:xfrm>
        </p:spPr>
        <p:txBody>
          <a:bodyPr>
            <a:normAutofit fontScale="70000" lnSpcReduction="20000"/>
          </a:bodyPr>
          <a:lstStyle/>
          <a:p>
            <a:pPr algn="just">
              <a:buFont typeface="Wingdings" panose="05000000000000000000" pitchFamily="2" charset="2"/>
              <a:buChar char="Ø"/>
              <a:defRPr/>
            </a:pPr>
            <a:endParaRPr lang="en-US" sz="4000" dirty="0" smtClean="0">
              <a:latin typeface="Calibri" pitchFamily="34" charset="0"/>
              <a:cs typeface="Times New Roman" panose="02020603050405020304" pitchFamily="18" charset="0"/>
            </a:endParaRPr>
          </a:p>
          <a:p>
            <a:pPr algn="just">
              <a:buFont typeface="Wingdings" panose="05000000000000000000" pitchFamily="2" charset="2"/>
              <a:buChar char="Ø"/>
              <a:defRPr/>
            </a:pPr>
            <a:endParaRPr lang="en-US" sz="4000" dirty="0">
              <a:latin typeface="Calibri" pitchFamily="34" charset="0"/>
              <a:cs typeface="Times New Roman" panose="02020603050405020304" pitchFamily="18" charset="0"/>
            </a:endParaRPr>
          </a:p>
          <a:p>
            <a:pPr algn="just">
              <a:buFont typeface="Wingdings" panose="05000000000000000000" pitchFamily="2" charset="2"/>
              <a:buChar char="Ø"/>
              <a:defRPr/>
            </a:pPr>
            <a:r>
              <a:rPr lang="vi-VN" dirty="0" smtClean="0">
                <a:latin typeface="Verdana" pitchFamily="34" charset="0"/>
                <a:ea typeface="Verdana" pitchFamily="34" charset="0"/>
                <a:cs typeface="Verdana" pitchFamily="34" charset="0"/>
              </a:rPr>
              <a:t>Để </a:t>
            </a:r>
            <a:r>
              <a:rPr lang="vi-VN" dirty="0">
                <a:latin typeface="Verdana" pitchFamily="34" charset="0"/>
                <a:ea typeface="Verdana" pitchFamily="34" charset="0"/>
                <a:cs typeface="Verdana" pitchFamily="34" charset="0"/>
              </a:rPr>
              <a:t>máy khí dung hoạt động hiệu quả, lượng dịch trong buồng đựng thuốc không được ít hơn 2,5 ml. </a:t>
            </a:r>
            <a:r>
              <a:rPr lang="vi-VN" dirty="0" smtClean="0">
                <a:latin typeface="Verdana" pitchFamily="34" charset="0"/>
                <a:ea typeface="Verdana" pitchFamily="34" charset="0"/>
                <a:cs typeface="Verdana" pitchFamily="34" charset="0"/>
              </a:rPr>
              <a:t>Nếu</a:t>
            </a:r>
            <a:r>
              <a:rPr lang="en-US" dirty="0" smtClean="0">
                <a:latin typeface="Verdana" pitchFamily="34" charset="0"/>
                <a:ea typeface="Verdana" pitchFamily="34" charset="0"/>
                <a:cs typeface="Verdana" pitchFamily="34" charset="0"/>
              </a:rPr>
              <a:t> </a:t>
            </a:r>
            <a:r>
              <a:rPr lang="vi-VN" dirty="0" smtClean="0">
                <a:latin typeface="Verdana" pitchFamily="34" charset="0"/>
                <a:ea typeface="Verdana" pitchFamily="34" charset="0"/>
                <a:cs typeface="Verdana" pitchFamily="34" charset="0"/>
              </a:rPr>
              <a:t>lượng </a:t>
            </a:r>
            <a:r>
              <a:rPr lang="vi-VN" dirty="0">
                <a:latin typeface="Verdana" pitchFamily="34" charset="0"/>
                <a:ea typeface="Verdana" pitchFamily="34" charset="0"/>
                <a:cs typeface="Verdana" pitchFamily="34" charset="0"/>
              </a:rPr>
              <a:t>thuốc không đủ thì cần bổ sung nước muối sinh lý 0,9%</a:t>
            </a:r>
            <a:r>
              <a:rPr lang="en-US" dirty="0">
                <a:latin typeface="Verdana" pitchFamily="34" charset="0"/>
                <a:ea typeface="Verdana" pitchFamily="34" charset="0"/>
                <a:cs typeface="Verdana" pitchFamily="34" charset="0"/>
              </a:rPr>
              <a:t>.</a:t>
            </a:r>
            <a:endParaRPr lang="vi-VN" dirty="0">
              <a:latin typeface="Verdana" pitchFamily="34" charset="0"/>
              <a:ea typeface="Verdana" pitchFamily="34" charset="0"/>
              <a:cs typeface="Verdana" pitchFamily="34" charset="0"/>
            </a:endParaRPr>
          </a:p>
          <a:p>
            <a:pPr algn="just">
              <a:buFont typeface="Wingdings" panose="05000000000000000000" pitchFamily="2" charset="2"/>
              <a:buChar char="Ø"/>
              <a:defRPr/>
            </a:pPr>
            <a:r>
              <a:rPr lang="vi-VN" dirty="0">
                <a:latin typeface="Verdana" pitchFamily="34" charset="0"/>
                <a:ea typeface="Verdana" pitchFamily="34" charset="0"/>
                <a:cs typeface="Verdana" pitchFamily="34" charset="0"/>
              </a:rPr>
              <a:t>Đậy nắp cốc thuốc. Gắn phần trên của cốc thuốc với mặt nạ hoặc ống thở miệng. Gắn phần dưới của cốc cùng ống dẫn khí với máy nén khí. Bật máy khí dung để kiểm tra xem có sương phun ra không.</a:t>
            </a:r>
          </a:p>
          <a:p>
            <a:pPr algn="just">
              <a:buFont typeface="Wingdings" panose="05000000000000000000" pitchFamily="2" charset="2"/>
              <a:buChar char="Ø"/>
              <a:defRPr/>
            </a:pPr>
            <a:r>
              <a:rPr lang="vi-VN" dirty="0">
                <a:latin typeface="Verdana" pitchFamily="34" charset="0"/>
                <a:ea typeface="Verdana" pitchFamily="34" charset="0"/>
                <a:cs typeface="Verdana" pitchFamily="34" charset="0"/>
              </a:rPr>
              <a:t>Yêu cầu </a:t>
            </a:r>
            <a:r>
              <a:rPr lang="en-US" dirty="0" smtClean="0">
                <a:latin typeface="Verdana" pitchFamily="34" charset="0"/>
                <a:ea typeface="Verdana" pitchFamily="34" charset="0"/>
                <a:cs typeface="Verdana" pitchFamily="34" charset="0"/>
              </a:rPr>
              <a:t>người bệnh</a:t>
            </a:r>
            <a:r>
              <a:rPr lang="vi-VN" dirty="0" smtClean="0">
                <a:latin typeface="Verdana" pitchFamily="34" charset="0"/>
                <a:ea typeface="Verdana" pitchFamily="34" charset="0"/>
                <a:cs typeface="Verdana" pitchFamily="34" charset="0"/>
              </a:rPr>
              <a:t> </a:t>
            </a:r>
            <a:r>
              <a:rPr lang="vi-VN" dirty="0">
                <a:latin typeface="Verdana" pitchFamily="34" charset="0"/>
                <a:ea typeface="Verdana" pitchFamily="34" charset="0"/>
                <a:cs typeface="Verdana" pitchFamily="34" charset="0"/>
              </a:rPr>
              <a:t>ngồi thẳn</a:t>
            </a:r>
            <a:r>
              <a:rPr lang="en-US" dirty="0">
                <a:latin typeface="Verdana" pitchFamily="34" charset="0"/>
                <a:ea typeface="Verdana" pitchFamily="34" charset="0"/>
                <a:cs typeface="Verdana" pitchFamily="34" charset="0"/>
              </a:rPr>
              <a:t>g</a:t>
            </a:r>
            <a:r>
              <a:rPr lang="vi-VN" dirty="0">
                <a:latin typeface="Verdana" pitchFamily="34" charset="0"/>
                <a:ea typeface="Verdana" pitchFamily="34" charset="0"/>
                <a:cs typeface="Verdana" pitchFamily="34" charset="0"/>
              </a:rPr>
              <a:t>,</a:t>
            </a:r>
            <a:r>
              <a:rPr lang="en-US" dirty="0">
                <a:latin typeface="Verdana" pitchFamily="34" charset="0"/>
                <a:ea typeface="Verdana" pitchFamily="34" charset="0"/>
                <a:cs typeface="Verdana" pitchFamily="34" charset="0"/>
              </a:rPr>
              <a:t> </a:t>
            </a:r>
            <a:r>
              <a:rPr lang="vi-VN" dirty="0">
                <a:latin typeface="Verdana" pitchFamily="34" charset="0"/>
                <a:ea typeface="Verdana" pitchFamily="34" charset="0"/>
                <a:cs typeface="Verdana" pitchFamily="34" charset="0"/>
              </a:rPr>
              <a:t>hít thở bình thường và không nói chuyện trong thời gian khí dung. Trẻ nhỏ cần được bế ở tư thế ngồi thẳng</a:t>
            </a:r>
            <a:r>
              <a:rPr lang="vi-VN" dirty="0" smtClean="0">
                <a:latin typeface="Verdana" pitchFamily="34" charset="0"/>
                <a:ea typeface="Verdana" pitchFamily="34" charset="0"/>
                <a:cs typeface="Verdana" pitchFamily="34" charset="0"/>
              </a:rPr>
              <a:t>.</a:t>
            </a:r>
            <a:endParaRPr lang="en-US" dirty="0" smtClean="0">
              <a:latin typeface="Verdana" pitchFamily="34" charset="0"/>
              <a:ea typeface="Verdana" pitchFamily="34" charset="0"/>
              <a:cs typeface="Verdana" pitchFamily="34" charset="0"/>
            </a:endParaRPr>
          </a:p>
          <a:p>
            <a:pPr algn="just">
              <a:buFont typeface="Wingdings" pitchFamily="2" charset="2"/>
              <a:buChar char="Ø"/>
            </a:pPr>
            <a:r>
              <a:rPr lang="en-US" altLang="en-US" dirty="0" smtClean="0">
                <a:latin typeface="Verdana" pitchFamily="34" charset="0"/>
                <a:ea typeface="Verdana" pitchFamily="34" charset="0"/>
                <a:cs typeface="Verdana" pitchFamily="34" charset="0"/>
              </a:rPr>
              <a:t>Người bệnh</a:t>
            </a:r>
            <a:r>
              <a:rPr lang="vi-VN" altLang="en-US" dirty="0" smtClean="0">
                <a:latin typeface="Verdana" pitchFamily="34" charset="0"/>
                <a:ea typeface="Verdana" pitchFamily="34" charset="0"/>
                <a:cs typeface="Verdana" pitchFamily="34" charset="0"/>
              </a:rPr>
              <a:t> thở sâu và chậm qua miệng, nếu có thể thì nín thở 2-3 giây trước mỗi lần thở ra.</a:t>
            </a:r>
          </a:p>
          <a:p>
            <a:pPr algn="just">
              <a:buFont typeface="Wingdings" pitchFamily="2" charset="2"/>
              <a:buChar char="Ø"/>
            </a:pPr>
            <a:r>
              <a:rPr lang="vi-VN" altLang="en-US" dirty="0" smtClean="0">
                <a:latin typeface="Verdana" pitchFamily="34" charset="0"/>
                <a:ea typeface="Verdana" pitchFamily="34" charset="0"/>
                <a:cs typeface="Verdana" pitchFamily="34" charset="0"/>
              </a:rPr>
              <a:t>Thường xuyên theo dõi phát hiện kịp thời các phản ứng phụ.</a:t>
            </a:r>
            <a:r>
              <a:rPr lang="en-US" altLang="en-US" dirty="0" smtClean="0">
                <a:latin typeface="Verdana" pitchFamily="34" charset="0"/>
                <a:ea typeface="Verdana" pitchFamily="34" charset="0"/>
                <a:cs typeface="Verdana" pitchFamily="34" charset="0"/>
              </a:rPr>
              <a:t>Nếu có bất thường thì báo ngay với bác sĩ.</a:t>
            </a:r>
          </a:p>
          <a:p>
            <a:pPr algn="just">
              <a:buFont typeface="Wingdings" panose="05000000000000000000" pitchFamily="2" charset="2"/>
              <a:buChar char="Ø"/>
              <a:defRPr/>
            </a:pPr>
            <a:endParaRPr lang="vi-VN" dirty="0">
              <a:latin typeface="Calibri" pitchFamily="34" charset="0"/>
              <a:cs typeface="Times New Roman" panose="02020603050405020304" pitchFamily="18" charset="0"/>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ình nền PowerPoint đẹp chủ đề y tế - sức khỏe 2"/>
          <p:cNvPicPr>
            <a:picLocks noChangeAspect="1" noChangeArrowheads="1"/>
          </p:cNvPicPr>
          <p:nvPr/>
        </p:nvPicPr>
        <p:blipFill>
          <a:blip r:embed="rId2"/>
          <a:srcRect/>
          <a:stretch>
            <a:fillRect/>
          </a:stretch>
        </p:blipFill>
        <p:spPr bwMode="auto">
          <a:xfrm>
            <a:off x="0" y="0"/>
            <a:ext cx="9196605" cy="6858000"/>
          </a:xfrm>
          <a:prstGeom prst="rect">
            <a:avLst/>
          </a:prstGeom>
          <a:noFill/>
        </p:spPr>
      </p:pic>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0" y="0"/>
            <a:ext cx="9144000" cy="7086600"/>
          </a:xfrm>
        </p:spPr>
        <p:txBody>
          <a:bodyPr/>
          <a:lstStyle/>
          <a:p>
            <a:pPr>
              <a:buNone/>
            </a:pPr>
            <a:r>
              <a:rPr lang="en-US" altLang="en-US" sz="2500" dirty="0" smtClean="0">
                <a:latin typeface="Verdana" pitchFamily="34" charset="0"/>
                <a:ea typeface="Verdana" pitchFamily="34" charset="0"/>
                <a:cs typeface="Verdana" pitchFamily="34" charset="0"/>
              </a:rPr>
              <a:t>   -</a:t>
            </a:r>
            <a:r>
              <a:rPr lang="vi-VN" altLang="en-US" sz="2500" dirty="0" smtClean="0">
                <a:latin typeface="Verdana" pitchFamily="34" charset="0"/>
                <a:ea typeface="Verdana" pitchFamily="34" charset="0"/>
                <a:cs typeface="Verdana" pitchFamily="34" charset="0"/>
              </a:rPr>
              <a:t>Thời gian khí dung thường là 5 -10 phút, tối đa là 15 phút. Khi không</a:t>
            </a:r>
            <a:r>
              <a:rPr lang="en-US" altLang="en-US" sz="2500" dirty="0" smtClean="0">
                <a:latin typeface="Verdana" pitchFamily="34" charset="0"/>
                <a:ea typeface="Verdana" pitchFamily="34" charset="0"/>
                <a:cs typeface="Verdana" pitchFamily="34" charset="0"/>
              </a:rPr>
              <a:t> </a:t>
            </a:r>
            <a:r>
              <a:rPr lang="vi-VN" altLang="en-US" sz="2500" dirty="0" smtClean="0">
                <a:latin typeface="Verdana" pitchFamily="34" charset="0"/>
                <a:ea typeface="Verdana" pitchFamily="34" charset="0"/>
                <a:cs typeface="Verdana" pitchFamily="34" charset="0"/>
              </a:rPr>
              <a:t>còn thấy sương phun ra nữa và máy phát ra âm thanh phù phù ‘trống rỗng’ thì tắt máy.</a:t>
            </a:r>
          </a:p>
          <a:p>
            <a:pPr>
              <a:buNone/>
            </a:pPr>
            <a:r>
              <a:rPr lang="en-US" sz="2500" dirty="0" smtClean="0">
                <a:latin typeface="Verdana" pitchFamily="34" charset="0"/>
                <a:ea typeface="Verdana" pitchFamily="34" charset="0"/>
                <a:cs typeface="Verdana" pitchFamily="34" charset="0"/>
              </a:rPr>
              <a:t>   - Các thuốc ,liều lượng và cách dùng:</a:t>
            </a:r>
            <a:endParaRPr lang="en-US" sz="2500" dirty="0">
              <a:latin typeface="Verdana" pitchFamily="34" charset="0"/>
              <a:ea typeface="Verdana" pitchFamily="34" charset="0"/>
              <a:cs typeface="Verdana" pitchFamily="34" charset="0"/>
            </a:endParaRPr>
          </a:p>
          <a:p>
            <a:pPr>
              <a:buFontTx/>
              <a:buChar char="-"/>
            </a:pPr>
            <a:endParaRPr lang="en-US" sz="2500" dirty="0" smtClean="0"/>
          </a:p>
          <a:p>
            <a:pPr>
              <a:buFontTx/>
              <a:buChar char="-"/>
            </a:pPr>
            <a:r>
              <a:rPr lang="vi-VN" sz="2500" dirty="0" smtClean="0"/>
              <a:t>Các thuốc, liều lượng &amp; cách dùng</a:t>
            </a:r>
            <a:endParaRPr lang="en-US" sz="2500" dirty="0" smtClean="0"/>
          </a:p>
          <a:p>
            <a:pPr>
              <a:buNone/>
            </a:pPr>
            <a:endParaRPr lang="en-US" dirty="0"/>
          </a:p>
        </p:txBody>
      </p:sp>
      <p:graphicFrame>
        <p:nvGraphicFramePr>
          <p:cNvPr id="7" name="Table 6"/>
          <p:cNvGraphicFramePr>
            <a:graphicFrameLocks noGrp="1"/>
          </p:cNvGraphicFramePr>
          <p:nvPr/>
        </p:nvGraphicFramePr>
        <p:xfrm>
          <a:off x="0" y="1647254"/>
          <a:ext cx="9144000" cy="5210746"/>
        </p:xfrm>
        <a:graphic>
          <a:graphicData uri="http://schemas.openxmlformats.org/drawingml/2006/table">
            <a:tbl>
              <a:tblPr firstRow="1" bandRow="1">
                <a:tableStyleId>{5C22544A-7EE6-4342-B048-85BDC9FD1C3A}</a:tableStyleId>
              </a:tblPr>
              <a:tblGrid>
                <a:gridCol w="3048000"/>
                <a:gridCol w="3048000"/>
                <a:gridCol w="3048000"/>
              </a:tblGrid>
              <a:tr h="651680">
                <a:tc>
                  <a:txBody>
                    <a:bodyPr/>
                    <a:lstStyle/>
                    <a:p>
                      <a:r>
                        <a:rPr lang="en-US" sz="2200" dirty="0" smtClean="0">
                          <a:latin typeface="Verdana" pitchFamily="34" charset="0"/>
                          <a:ea typeface="Verdana" pitchFamily="34" charset="0"/>
                          <a:cs typeface="Verdana" pitchFamily="34" charset="0"/>
                        </a:rPr>
                        <a:t>THUỐC</a:t>
                      </a:r>
                      <a:endParaRPr lang="en-US" sz="2200" dirty="0">
                        <a:latin typeface="Verdana" pitchFamily="34" charset="0"/>
                        <a:ea typeface="Verdana" pitchFamily="34" charset="0"/>
                        <a:cs typeface="Verdana" pitchFamily="34" charset="0"/>
                      </a:endParaRPr>
                    </a:p>
                  </a:txBody>
                  <a:tcPr/>
                </a:tc>
                <a:tc>
                  <a:txBody>
                    <a:bodyPr/>
                    <a:lstStyle/>
                    <a:p>
                      <a:r>
                        <a:rPr lang="en-US" sz="2200" dirty="0" smtClean="0">
                          <a:latin typeface="Verdana" pitchFamily="34" charset="0"/>
                          <a:ea typeface="Verdana" pitchFamily="34" charset="0"/>
                          <a:cs typeface="Verdana" pitchFamily="34" charset="0"/>
                        </a:rPr>
                        <a:t>TRUYỀN/LIỀU</a:t>
                      </a:r>
                      <a:endParaRPr lang="en-US" sz="2200" dirty="0">
                        <a:latin typeface="Verdana" pitchFamily="34" charset="0"/>
                        <a:ea typeface="Verdana" pitchFamily="34" charset="0"/>
                        <a:cs typeface="Verdana" pitchFamily="34" charset="0"/>
                      </a:endParaRPr>
                    </a:p>
                  </a:txBody>
                  <a:tcPr/>
                </a:tc>
                <a:tc>
                  <a:txBody>
                    <a:bodyPr/>
                    <a:lstStyle/>
                    <a:p>
                      <a:r>
                        <a:rPr lang="en-US" sz="2200" dirty="0" smtClean="0">
                          <a:latin typeface="Verdana" pitchFamily="34" charset="0"/>
                          <a:ea typeface="Verdana" pitchFamily="34" charset="0"/>
                          <a:cs typeface="Verdana" pitchFamily="34" charset="0"/>
                        </a:rPr>
                        <a:t>CÁCH</a:t>
                      </a:r>
                      <a:r>
                        <a:rPr lang="en-US" sz="2200" baseline="0" dirty="0" smtClean="0">
                          <a:latin typeface="Verdana" pitchFamily="34" charset="0"/>
                          <a:ea typeface="Verdana" pitchFamily="34" charset="0"/>
                          <a:cs typeface="Verdana" pitchFamily="34" charset="0"/>
                        </a:rPr>
                        <a:t> DÙNG</a:t>
                      </a:r>
                      <a:endParaRPr lang="en-US" sz="2200" dirty="0">
                        <a:latin typeface="Verdana" pitchFamily="34" charset="0"/>
                        <a:ea typeface="Verdana" pitchFamily="34" charset="0"/>
                        <a:cs typeface="Verdana" pitchFamily="34" charset="0"/>
                      </a:endParaRPr>
                    </a:p>
                  </a:txBody>
                  <a:tcPr/>
                </a:tc>
              </a:tr>
              <a:tr h="2120666">
                <a:tc>
                  <a:txBody>
                    <a:bodyPr/>
                    <a:lstStyle/>
                    <a:p>
                      <a:r>
                        <a:rPr lang="en-US" sz="2200" dirty="0" smtClean="0">
                          <a:latin typeface="Verdana" pitchFamily="34" charset="0"/>
                          <a:ea typeface="Verdana" pitchFamily="34" charset="0"/>
                          <a:cs typeface="Verdana" pitchFamily="34" charset="0"/>
                        </a:rPr>
                        <a:t>Adrenaline</a:t>
                      </a:r>
                      <a:endParaRPr lang="en-US" sz="2200" dirty="0">
                        <a:latin typeface="Verdana" pitchFamily="34" charset="0"/>
                        <a:ea typeface="Verdana" pitchFamily="34" charset="0"/>
                        <a:cs typeface="Verdana" pitchFamily="34" charset="0"/>
                      </a:endParaRPr>
                    </a:p>
                  </a:txBody>
                  <a:tcPr/>
                </a:tc>
                <a:tc>
                  <a:txBody>
                    <a:bodyPr/>
                    <a:lstStyle/>
                    <a:p>
                      <a:r>
                        <a:rPr lang="en-US" sz="2200" dirty="0" smtClean="0">
                          <a:latin typeface="Verdana" pitchFamily="34" charset="0"/>
                          <a:ea typeface="Verdana" pitchFamily="34" charset="0"/>
                          <a:cs typeface="Verdana" pitchFamily="34" charset="0"/>
                        </a:rPr>
                        <a:t>6 mg/100 ml G 5% (ml/giờ = cmg/phút).</a:t>
                      </a:r>
                      <a:endParaRPr lang="en-US" sz="2200" dirty="0">
                        <a:latin typeface="Verdana" pitchFamily="34" charset="0"/>
                        <a:ea typeface="Verdana" pitchFamily="34" charset="0"/>
                        <a:cs typeface="Verdana" pitchFamily="34" charset="0"/>
                      </a:endParaRPr>
                    </a:p>
                  </a:txBody>
                  <a:tcPr/>
                </a:tc>
                <a:tc>
                  <a:txBody>
                    <a:bodyPr/>
                    <a:lstStyle/>
                    <a:p>
                      <a:r>
                        <a:rPr lang="vi-VN" sz="2200" dirty="0" smtClean="0">
                          <a:latin typeface="Verdana" pitchFamily="34" charset="0"/>
                          <a:ea typeface="Verdana" pitchFamily="34" charset="0"/>
                          <a:cs typeface="Verdana" pitchFamily="34" charset="0"/>
                        </a:rPr>
                        <a:t>1.Cơn hen phế quản 2.Tác dụng nhanh, ngắn 3.Tăng liều đến khi có tăng huyết áp (có thể lên đến 100 cmg/phút).</a:t>
                      </a:r>
                      <a:endParaRPr lang="en-US" sz="2200" dirty="0">
                        <a:latin typeface="Verdana" pitchFamily="34" charset="0"/>
                        <a:ea typeface="Verdana" pitchFamily="34" charset="0"/>
                        <a:cs typeface="Verdana" pitchFamily="34" charset="0"/>
                      </a:endParaRPr>
                    </a:p>
                  </a:txBody>
                  <a:tcPr/>
                </a:tc>
              </a:tr>
              <a:tr h="2300186">
                <a:tc>
                  <a:txBody>
                    <a:bodyPr/>
                    <a:lstStyle/>
                    <a:p>
                      <a:r>
                        <a:rPr lang="en-US" sz="2200" dirty="0" smtClean="0">
                          <a:latin typeface="Verdana" pitchFamily="34" charset="0"/>
                          <a:ea typeface="Verdana" pitchFamily="34" charset="0"/>
                          <a:cs typeface="Verdana" pitchFamily="34" charset="0"/>
                        </a:rPr>
                        <a:t>Salbutamol</a:t>
                      </a:r>
                      <a:endParaRPr lang="en-US" sz="2200" dirty="0">
                        <a:latin typeface="Verdana" pitchFamily="34" charset="0"/>
                        <a:ea typeface="Verdana" pitchFamily="34" charset="0"/>
                        <a:cs typeface="Verdana" pitchFamily="34" charset="0"/>
                      </a:endParaRPr>
                    </a:p>
                  </a:txBody>
                  <a:tcPr/>
                </a:tc>
                <a:tc>
                  <a:txBody>
                    <a:bodyPr/>
                    <a:lstStyle/>
                    <a:p>
                      <a:r>
                        <a:rPr lang="en-US" sz="2200" dirty="0" smtClean="0">
                          <a:latin typeface="Verdana" pitchFamily="34" charset="0"/>
                          <a:ea typeface="Verdana" pitchFamily="34" charset="0"/>
                          <a:cs typeface="Verdana" pitchFamily="34" charset="0"/>
                        </a:rPr>
                        <a:t>Khí dung liên tục 2-4 giờ/lần. 1 ml thuốc pha với 1 ml muối sinh lý.</a:t>
                      </a:r>
                      <a:endParaRPr lang="en-US" sz="2200" dirty="0">
                        <a:latin typeface="Verdana" pitchFamily="34" charset="0"/>
                        <a:ea typeface="Verdana" pitchFamily="34" charset="0"/>
                        <a:cs typeface="Verdana" pitchFamily="34" charset="0"/>
                      </a:endParaRPr>
                    </a:p>
                  </a:txBody>
                  <a:tcPr/>
                </a:tc>
                <a:tc>
                  <a:txBody>
                    <a:bodyPr/>
                    <a:lstStyle/>
                    <a:p>
                      <a:r>
                        <a:rPr lang="vi-VN" sz="2200" dirty="0" smtClean="0">
                          <a:latin typeface="Verdana" pitchFamily="34" charset="0"/>
                          <a:ea typeface="Verdana" pitchFamily="34" charset="0"/>
                          <a:cs typeface="Verdana" pitchFamily="34" charset="0"/>
                        </a:rPr>
                        <a:t>1.Thuốc giãn phế quản hàng đầu</a:t>
                      </a:r>
                      <a:r>
                        <a:rPr lang="en-US" sz="2200" baseline="0" dirty="0" smtClean="0">
                          <a:latin typeface="Verdana" pitchFamily="34" charset="0"/>
                          <a:ea typeface="Verdana" pitchFamily="34" charset="0"/>
                          <a:cs typeface="Verdana" pitchFamily="34" charset="0"/>
                        </a:rPr>
                        <a:t> </a:t>
                      </a:r>
                      <a:r>
                        <a:rPr lang="vi-VN" sz="2200" dirty="0" smtClean="0">
                          <a:latin typeface="Verdana" pitchFamily="34" charset="0"/>
                          <a:ea typeface="Verdana" pitchFamily="34" charset="0"/>
                          <a:cs typeface="Verdana" pitchFamily="34" charset="0"/>
                        </a:rPr>
                        <a:t>trong hen phế quản và COPD. </a:t>
                      </a:r>
                      <a:endParaRPr lang="en-US" sz="2200" dirty="0" smtClean="0">
                        <a:latin typeface="Verdana" pitchFamily="34" charset="0"/>
                        <a:ea typeface="Verdana" pitchFamily="34" charset="0"/>
                        <a:cs typeface="Verdana" pitchFamily="34" charset="0"/>
                      </a:endParaRPr>
                    </a:p>
                    <a:p>
                      <a:r>
                        <a:rPr lang="vi-VN" sz="2200" dirty="0" smtClean="0">
                          <a:latin typeface="Verdana" pitchFamily="34" charset="0"/>
                          <a:ea typeface="Verdana" pitchFamily="34" charset="0"/>
                          <a:cs typeface="Verdana" pitchFamily="34" charset="0"/>
                        </a:rPr>
                        <a:t>2.Có thể dùng để hạ kali máu tạm thời.</a:t>
                      </a:r>
                      <a:endParaRPr lang="en-US" sz="2200" dirty="0">
                        <a:latin typeface="Verdana" pitchFamily="34" charset="0"/>
                        <a:ea typeface="Verdana" pitchFamily="34" charset="0"/>
                        <a:cs typeface="Verdana" pitchFamily="34" charset="0"/>
                      </a:endParaRPr>
                    </a:p>
                  </a:txBody>
                  <a:tcPr/>
                </a:tc>
              </a:tr>
            </a:tbl>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825&quot;&gt;&lt;object type=&quot;3&quot; unique_id=&quot;10826&quot;&gt;&lt;property id=&quot;20148&quot; value=&quot;5&quot;/&gt;&lt;property id=&quot;20300&quot; value=&quot;Slide 1 - &amp;quot;TRƯỜNG ĐẠI HỌC DUY TÂN KHOA ĐIỀU DƯỠNG&amp;quot;&quot;/&gt;&lt;property id=&quot;20307&quot; value=&quot;256&quot;/&gt;&lt;/object&gt;&lt;object type=&quot;3&quot; unique_id=&quot;10827&quot;&gt;&lt;property id=&quot;20148&quot; value=&quot;5&quot;/&gt;&lt;property id=&quot;20300&quot; value=&quot;Slide 2 - &amp;quot;NỘI DUNG&amp;quot;&quot;/&gt;&lt;property id=&quot;20307&quot; value=&quot;257&quot;/&gt;&lt;/object&gt;&lt;object type=&quot;3&quot; unique_id=&quot;10828&quot;&gt;&lt;property id=&quot;20148&quot; value=&quot;5&quot;/&gt;&lt;property id=&quot;20300&quot; value=&quot;Slide 3 - &amp;quot;I. Định nghĩa, chỉ định, chống chỉ định của liệu pháp khí dung&amp;quot;&quot;/&gt;&lt;property id=&quot;20307&quot; value=&quot;258&quot;/&gt;&lt;/object&gt;&lt;object type=&quot;3&quot; unique_id=&quot;10829&quot;&gt;&lt;property id=&quot;20148&quot; value=&quot;5&quot;/&gt;&lt;property id=&quot;20300&quot; value=&quot;Slide 4 - &amp;quot;I. Định nghĩa, chỉ định, chống chỉ định của liệu pháp khí dung&amp;quot;&quot;/&gt;&lt;property id=&quot;20307&quot; value=&quot;259&quot;/&gt;&lt;/object&gt;&lt;object type=&quot;3&quot; unique_id=&quot;10830&quot;&gt;&lt;property id=&quot;20148&quot; value=&quot;5&quot;/&gt;&lt;property id=&quot;20300&quot; value=&quot;Slide 5 - &amp;quot;II. Công tác chuẩn bị cho người bệnh thở khí dung&amp;quot;&quot;/&gt;&lt;property id=&quot;20307&quot; value=&quot;260&quot;/&gt;&lt;/object&gt;&lt;object type=&quot;3&quot; unique_id=&quot;10831&quot;&gt;&lt;property id=&quot;20148&quot; value=&quot;5&quot;/&gt;&lt;property id=&quot;20300&quot; value=&quot;Slide 6 - &amp;quot;II. Công tác chuẩn bị cho người bệnh thở khí dung&amp;quot;&quot;/&gt;&lt;property id=&quot;20307&quot; value=&quot;261&quot;/&gt;&lt;/object&gt;&lt;object type=&quot;3&quot; unique_id=&quot;10832&quot;&gt;&lt;property id=&quot;20148&quot; value=&quot;5&quot;/&gt;&lt;property id=&quot;20300&quot; value=&quot;Slide 7 - &amp;quot;II. Công tác chuẩn bị cho người bệnh thở khí dung&amp;quot;&quot;/&gt;&lt;property id=&quot;20307&quot; value=&quot;262&quot;/&gt;&lt;/object&gt;&lt;object type=&quot;3&quot; unique_id=&quot;10833&quot;&gt;&lt;property id=&quot;20148&quot; value=&quot;5&quot;/&gt;&lt;property id=&quot;20300&quot; value=&quot;Slide 8 - &amp;quot;III.Các bước tiến hành&amp;quot;&quot;/&gt;&lt;property id=&quot;20307&quot; value=&quot;270&quot;/&gt;&lt;/object&gt;&lt;object type=&quot;3&quot; unique_id=&quot;10834&quot;&gt;&lt;property id=&quot;20148&quot; value=&quot;5&quot;/&gt;&lt;property id=&quot;20300&quot; value=&quot;Slide 9&quot;/&gt;&lt;property id=&quot;20307&quot; value=&quot;265&quot;/&gt;&lt;/object&gt;&lt;object type=&quot;3&quot; unique_id=&quot;10835&quot;&gt;&lt;property id=&quot;20148&quot; value=&quot;5&quot;/&gt;&lt;property id=&quot;20300&quot; value=&quot;Slide 10 - &amp;quot;IV. Đánh giá kết quả:&amp;quot;&quot;/&gt;&lt;property id=&quot;20307&quot; value=&quot;266&quot;/&gt;&lt;/object&gt;&lt;object type=&quot;3&quot; unique_id=&quot;10836&quot;&gt;&lt;property id=&quot;20148&quot; value=&quot;5&quot;/&gt;&lt;property id=&quot;20300&quot; value=&quot;Slide 11 - &amp;quot;V. Cách bảo quản máy&amp;quot;&quot;/&gt;&lt;property id=&quot;20307&quot; value=&quot;267&quot;/&gt;&lt;/object&gt;&lt;object type=&quot;3&quot; unique_id=&quot;10837&quot;&gt;&lt;property id=&quot;20148&quot; value=&quot;5&quot;/&gt;&lt;property id=&quot;20300&quot; value=&quot;Slide 12&quot;/&gt;&lt;property id=&quot;20307&quot; value=&quot;268&quot;/&gt;&lt;/object&gt;&lt;object type=&quot;3&quot; unique_id=&quot;10838&quot;&gt;&lt;property id=&quot;20148&quot; value=&quot;5&quot;/&gt;&lt;property id=&quot;20300&quot; value=&quot;Slide 13&quot;/&gt;&lt;property id=&quot;20307&quot; value=&quot;271&quot;/&gt;&lt;/object&gt;&lt;object type=&quot;3&quot; unique_id=&quot;10839&quot;&gt;&lt;property id=&quot;20148&quot; value=&quot;5&quot;/&gt;&lt;property id=&quot;20300&quot; value=&quot;Slide 14 - &amp;quot;Câu hỏi lượng giá&amp;quot;&quot;/&gt;&lt;property id=&quot;20307&quot; value=&quot;272&quot;/&gt;&lt;/object&gt;&lt;object type=&quot;3&quot; unique_id=&quot;10840&quot;&gt;&lt;property id=&quot;20148&quot; value=&quot;5&quot;/&gt;&lt;property id=&quot;20300&quot; value=&quot;Slide 15 - &amp;quot;TÀI LIỆU THAM KHẢO&amp;quot;&quot;/&gt;&lt;property id=&quot;20307&quot; value=&quot;273&quot;/&gt;&lt;/object&gt;&lt;/object&gt;&lt;object type=&quot;8&quot; unique_id=&quot;10857&quot;&gt;&lt;/object&gt;&lt;/object&gt;&lt;/database&gt;"/>
  <p:tag name="MMPROD_NEXTUNIQUEID" val="10016"/>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1789</Words>
  <Application>Microsoft Office PowerPoint</Application>
  <PresentationFormat>On-screen Show (4:3)</PresentationFormat>
  <Paragraphs>154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TRƯỜNG ĐẠI HỌC DUY TÂN KHOA ĐIỀU DƯỠNG</vt:lpstr>
      <vt:lpstr>NỘI DUNG</vt:lpstr>
      <vt:lpstr>I. Định nghĩa, chỉ định, chống chỉ định của liệu pháp khí dung</vt:lpstr>
      <vt:lpstr>I. Định nghĩa, chỉ định, chống chỉ định của liệu pháp khí dung</vt:lpstr>
      <vt:lpstr>II. Công tác chuẩn bị cho người bệnh thở khí dung</vt:lpstr>
      <vt:lpstr>II. Công tác chuẩn bị cho người bệnh thở khí dung</vt:lpstr>
      <vt:lpstr>II. Công tác chuẩn bị cho người bệnh thở khí dung</vt:lpstr>
      <vt:lpstr>III.Các bước tiến hành</vt:lpstr>
      <vt:lpstr>PowerPoint Presentation</vt:lpstr>
      <vt:lpstr>IV. Đánh giá kết quả:</vt:lpstr>
      <vt:lpstr>V. Cách bảo quản máy</vt:lpstr>
      <vt:lpstr>PowerPoint Presentation</vt:lpstr>
      <vt:lpstr>PowerPoint Presentation</vt:lpstr>
      <vt:lpstr>Câu hỏi lượng giá</vt:lpstr>
      <vt:lpstr>TÀI LIỆU THAM KHẢO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TRƯỜNG ĐẠI HỌC DUY TÂN KHOA ĐIỀU DƯỠNG</dc:title>
  <dc:creator>Dell</dc:creator>
  <cp:lastModifiedBy>windows</cp:lastModifiedBy>
  <cp:revision>35</cp:revision>
  <dcterms:created xsi:type="dcterms:W3CDTF">2017-05-29T07:33:44Z</dcterms:created>
  <dcterms:modified xsi:type="dcterms:W3CDTF">2017-06-10T07:14:54Z</dcterms:modified>
</cp:coreProperties>
</file>