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6" r:id="rId24"/>
    <p:sldId id="282" r:id="rId25"/>
    <p:sldId id="283"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095DD-26ED-4E02-BE38-A038AAE5B490}"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vi-VN"/>
        </a:p>
      </dgm:t>
    </dgm:pt>
    <dgm:pt modelId="{886834A4-DC49-49C0-B509-CE0ACDBFDEFB}">
      <dgm:prSet phldrT="[Text]"/>
      <dgm:spPr/>
      <dgm:t>
        <a:bodyPr/>
        <a:lstStyle/>
        <a:p>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chia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3 </a:t>
          </a:r>
          <a:r>
            <a:rPr lang="en-US" dirty="0" err="1" smtClean="0">
              <a:latin typeface="Times New Roman" pitchFamily="18" charset="0"/>
              <a:cs typeface="Times New Roman" pitchFamily="18" charset="0"/>
            </a:rPr>
            <a:t>nhóm</a:t>
          </a:r>
          <a:endParaRPr lang="vi-VN" dirty="0"/>
        </a:p>
      </dgm:t>
    </dgm:pt>
    <dgm:pt modelId="{073AFE22-B5D7-4252-AA1C-B01A22000BC6}" type="parTrans" cxnId="{82CCA2E1-CB79-4370-A7BE-7437EB5A8D39}">
      <dgm:prSet/>
      <dgm:spPr/>
      <dgm:t>
        <a:bodyPr/>
        <a:lstStyle/>
        <a:p>
          <a:endParaRPr lang="vi-VN"/>
        </a:p>
      </dgm:t>
    </dgm:pt>
    <dgm:pt modelId="{9FF29861-41EE-46AF-BBC2-7EEB4323BC46}" type="sibTrans" cxnId="{82CCA2E1-CB79-4370-A7BE-7437EB5A8D39}">
      <dgm:prSet/>
      <dgm:spPr/>
      <dgm:t>
        <a:bodyPr/>
        <a:lstStyle/>
        <a:p>
          <a:endParaRPr lang="vi-VN"/>
        </a:p>
      </dgm:t>
    </dgm:pt>
    <dgm:pt modelId="{323482B7-164A-4ED8-A18B-DC4B90033397}">
      <dgm:prSet phldrT="[Text]"/>
      <dgm:spPr/>
      <dgm:t>
        <a:bodyPr/>
        <a:lstStyle/>
        <a:p>
          <a:r>
            <a:rPr lang="en-US" smtClean="0">
              <a:latin typeface="Times New Roman" pitchFamily="18" charset="0"/>
              <a:cs typeface="Times New Roman" pitchFamily="18" charset="0"/>
            </a:rPr>
            <a:t>Biện pháp loại trừ chất độc ra khỏi cơ thể</a:t>
          </a:r>
          <a:endParaRPr lang="vi-VN">
            <a:latin typeface="Times New Roman" pitchFamily="18" charset="0"/>
            <a:cs typeface="Times New Roman" pitchFamily="18" charset="0"/>
          </a:endParaRPr>
        </a:p>
      </dgm:t>
    </dgm:pt>
    <dgm:pt modelId="{9D1B60F6-7F16-4789-AF62-D2D9A9B6AF1E}" type="parTrans" cxnId="{0DDD3614-992F-4707-9AC5-9A67BCF6727F}">
      <dgm:prSet/>
      <dgm:spPr/>
      <dgm:t>
        <a:bodyPr/>
        <a:lstStyle/>
        <a:p>
          <a:endParaRPr lang="vi-VN"/>
        </a:p>
      </dgm:t>
    </dgm:pt>
    <dgm:pt modelId="{802ADA1A-8942-41E1-83FE-B458FBD97A08}" type="sibTrans" cxnId="{0DDD3614-992F-4707-9AC5-9A67BCF6727F}">
      <dgm:prSet/>
      <dgm:spPr/>
      <dgm:t>
        <a:bodyPr/>
        <a:lstStyle/>
        <a:p>
          <a:endParaRPr lang="vi-VN"/>
        </a:p>
      </dgm:t>
    </dgm:pt>
    <dgm:pt modelId="{BE55B82E-C674-425D-8A16-0B936AC5BEEF}">
      <dgm:prSet phldrT="[Text]"/>
      <dgm:spPr/>
      <dgm:t>
        <a:bodyPr/>
        <a:lstStyle/>
        <a:p>
          <a:r>
            <a:rPr lang="en-US" dirty="0" err="1" smtClean="0">
              <a:latin typeface="Times New Roman" pitchFamily="18" charset="0"/>
              <a:cs typeface="Times New Roman" pitchFamily="18" charset="0"/>
            </a:rPr>
            <a:t>Biện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endParaRPr lang="vi-VN" dirty="0">
            <a:latin typeface="Times New Roman" pitchFamily="18" charset="0"/>
            <a:cs typeface="Times New Roman" pitchFamily="18" charset="0"/>
          </a:endParaRPr>
        </a:p>
      </dgm:t>
    </dgm:pt>
    <dgm:pt modelId="{2DCAAE78-F482-4986-B3DD-6F6C91AC6CCE}" type="parTrans" cxnId="{479CE0FB-E0F5-44A2-9F0B-EA29E297D81D}">
      <dgm:prSet/>
      <dgm:spPr/>
      <dgm:t>
        <a:bodyPr/>
        <a:lstStyle/>
        <a:p>
          <a:endParaRPr lang="vi-VN"/>
        </a:p>
      </dgm:t>
    </dgm:pt>
    <dgm:pt modelId="{4A1753FC-A363-47B8-A5E4-D04BDE648609}" type="sibTrans" cxnId="{479CE0FB-E0F5-44A2-9F0B-EA29E297D81D}">
      <dgm:prSet/>
      <dgm:spPr/>
      <dgm:t>
        <a:bodyPr/>
        <a:lstStyle/>
        <a:p>
          <a:endParaRPr lang="vi-VN"/>
        </a:p>
      </dgm:t>
    </dgm:pt>
    <dgm:pt modelId="{FB8C6027-6716-48BF-A8FE-D4AFFD70E862}">
      <dgm:prSet phldrT="[Text]"/>
      <dgm:spPr/>
      <dgm:t>
        <a:bodyPr/>
        <a:lstStyle/>
        <a:p>
          <a:r>
            <a:rPr lang="en-US" smtClean="0">
              <a:latin typeface="Times New Roman" pitchFamily="18" charset="0"/>
              <a:cs typeface="Times New Roman" pitchFamily="18" charset="0"/>
            </a:rPr>
            <a:t>Biện pháp điều trị triệu chứng</a:t>
          </a:r>
          <a:endParaRPr lang="vi-VN">
            <a:latin typeface="Times New Roman" pitchFamily="18" charset="0"/>
            <a:cs typeface="Times New Roman" pitchFamily="18" charset="0"/>
          </a:endParaRPr>
        </a:p>
      </dgm:t>
    </dgm:pt>
    <dgm:pt modelId="{C66C7A51-19C6-4047-842C-4F5ECD1DFE6D}" type="parTrans" cxnId="{AC658A41-2249-4939-BE15-A16A28DE014B}">
      <dgm:prSet/>
      <dgm:spPr/>
      <dgm:t>
        <a:bodyPr/>
        <a:lstStyle/>
        <a:p>
          <a:endParaRPr lang="vi-VN"/>
        </a:p>
      </dgm:t>
    </dgm:pt>
    <dgm:pt modelId="{F929255F-6BAB-4E81-B857-D396738F9BC9}" type="sibTrans" cxnId="{AC658A41-2249-4939-BE15-A16A28DE014B}">
      <dgm:prSet/>
      <dgm:spPr/>
      <dgm:t>
        <a:bodyPr/>
        <a:lstStyle/>
        <a:p>
          <a:endParaRPr lang="vi-VN"/>
        </a:p>
      </dgm:t>
    </dgm:pt>
    <dgm:pt modelId="{882432B0-0ECB-4251-80C0-3974EB0BDA05}" type="pres">
      <dgm:prSet presAssocID="{A44095DD-26ED-4E02-BE38-A038AAE5B490}" presName="composite" presStyleCnt="0">
        <dgm:presLayoutVars>
          <dgm:chMax val="1"/>
          <dgm:dir/>
          <dgm:resizeHandles val="exact"/>
        </dgm:presLayoutVars>
      </dgm:prSet>
      <dgm:spPr/>
      <dgm:t>
        <a:bodyPr/>
        <a:lstStyle/>
        <a:p>
          <a:endParaRPr lang="vi-VN"/>
        </a:p>
      </dgm:t>
    </dgm:pt>
    <dgm:pt modelId="{09E413C6-5A59-4AFD-B3FB-D964F8ADC0C9}" type="pres">
      <dgm:prSet presAssocID="{886834A4-DC49-49C0-B509-CE0ACDBFDEFB}" presName="roof" presStyleLbl="dkBgShp" presStyleIdx="0" presStyleCnt="2" custLinFactNeighborX="-1216" custLinFactNeighborY="-88041"/>
      <dgm:spPr/>
      <dgm:t>
        <a:bodyPr/>
        <a:lstStyle/>
        <a:p>
          <a:endParaRPr lang="vi-VN"/>
        </a:p>
      </dgm:t>
    </dgm:pt>
    <dgm:pt modelId="{0F14C14F-8C56-47F3-96E5-AC3B5C787F14}" type="pres">
      <dgm:prSet presAssocID="{886834A4-DC49-49C0-B509-CE0ACDBFDEFB}" presName="pillars" presStyleCnt="0"/>
      <dgm:spPr/>
    </dgm:pt>
    <dgm:pt modelId="{80CEDD7E-BCE9-4AAC-AB5E-40357ACE4FCE}" type="pres">
      <dgm:prSet presAssocID="{886834A4-DC49-49C0-B509-CE0ACDBFDEFB}" presName="pillar1" presStyleLbl="node1" presStyleIdx="0" presStyleCnt="3">
        <dgm:presLayoutVars>
          <dgm:bulletEnabled val="1"/>
        </dgm:presLayoutVars>
      </dgm:prSet>
      <dgm:spPr/>
      <dgm:t>
        <a:bodyPr/>
        <a:lstStyle/>
        <a:p>
          <a:endParaRPr lang="vi-VN"/>
        </a:p>
      </dgm:t>
    </dgm:pt>
    <dgm:pt modelId="{DDFA37B5-57E5-4369-B630-442509ECF6D5}" type="pres">
      <dgm:prSet presAssocID="{BE55B82E-C674-425D-8A16-0B936AC5BEEF}" presName="pillarX" presStyleLbl="node1" presStyleIdx="1" presStyleCnt="3">
        <dgm:presLayoutVars>
          <dgm:bulletEnabled val="1"/>
        </dgm:presLayoutVars>
      </dgm:prSet>
      <dgm:spPr/>
      <dgm:t>
        <a:bodyPr/>
        <a:lstStyle/>
        <a:p>
          <a:endParaRPr lang="vi-VN"/>
        </a:p>
      </dgm:t>
    </dgm:pt>
    <dgm:pt modelId="{48A5A277-9968-4F1B-B7BE-F3C81AA91F11}" type="pres">
      <dgm:prSet presAssocID="{FB8C6027-6716-48BF-A8FE-D4AFFD70E862}" presName="pillarX" presStyleLbl="node1" presStyleIdx="2" presStyleCnt="3">
        <dgm:presLayoutVars>
          <dgm:bulletEnabled val="1"/>
        </dgm:presLayoutVars>
      </dgm:prSet>
      <dgm:spPr/>
      <dgm:t>
        <a:bodyPr/>
        <a:lstStyle/>
        <a:p>
          <a:endParaRPr lang="vi-VN"/>
        </a:p>
      </dgm:t>
    </dgm:pt>
    <dgm:pt modelId="{27FC1577-21D6-4E02-B4B7-29BCFE025914}" type="pres">
      <dgm:prSet presAssocID="{886834A4-DC49-49C0-B509-CE0ACDBFDEFB}" presName="base" presStyleLbl="dkBgShp" presStyleIdx="1" presStyleCnt="2"/>
      <dgm:spPr/>
    </dgm:pt>
  </dgm:ptLst>
  <dgm:cxnLst>
    <dgm:cxn modelId="{AC658A41-2249-4939-BE15-A16A28DE014B}" srcId="{886834A4-DC49-49C0-B509-CE0ACDBFDEFB}" destId="{FB8C6027-6716-48BF-A8FE-D4AFFD70E862}" srcOrd="2" destOrd="0" parTransId="{C66C7A51-19C6-4047-842C-4F5ECD1DFE6D}" sibTransId="{F929255F-6BAB-4E81-B857-D396738F9BC9}"/>
    <dgm:cxn modelId="{82CCA2E1-CB79-4370-A7BE-7437EB5A8D39}" srcId="{A44095DD-26ED-4E02-BE38-A038AAE5B490}" destId="{886834A4-DC49-49C0-B509-CE0ACDBFDEFB}" srcOrd="0" destOrd="0" parTransId="{073AFE22-B5D7-4252-AA1C-B01A22000BC6}" sibTransId="{9FF29861-41EE-46AF-BBC2-7EEB4323BC46}"/>
    <dgm:cxn modelId="{49FD5343-4285-435A-8D80-43481A793A30}" type="presOf" srcId="{FB8C6027-6716-48BF-A8FE-D4AFFD70E862}" destId="{48A5A277-9968-4F1B-B7BE-F3C81AA91F11}" srcOrd="0" destOrd="0" presId="urn:microsoft.com/office/officeart/2005/8/layout/hList3"/>
    <dgm:cxn modelId="{FCB57FDB-C42F-4839-BED1-FC00897EABB7}" type="presOf" srcId="{BE55B82E-C674-425D-8A16-0B936AC5BEEF}" destId="{DDFA37B5-57E5-4369-B630-442509ECF6D5}" srcOrd="0" destOrd="0" presId="urn:microsoft.com/office/officeart/2005/8/layout/hList3"/>
    <dgm:cxn modelId="{479CE0FB-E0F5-44A2-9F0B-EA29E297D81D}" srcId="{886834A4-DC49-49C0-B509-CE0ACDBFDEFB}" destId="{BE55B82E-C674-425D-8A16-0B936AC5BEEF}" srcOrd="1" destOrd="0" parTransId="{2DCAAE78-F482-4986-B3DD-6F6C91AC6CCE}" sibTransId="{4A1753FC-A363-47B8-A5E4-D04BDE648609}"/>
    <dgm:cxn modelId="{286ED53B-F578-4986-A5EE-C380EB492F82}" type="presOf" srcId="{A44095DD-26ED-4E02-BE38-A038AAE5B490}" destId="{882432B0-0ECB-4251-80C0-3974EB0BDA05}" srcOrd="0" destOrd="0" presId="urn:microsoft.com/office/officeart/2005/8/layout/hList3"/>
    <dgm:cxn modelId="{0E9C3414-3972-44F5-A135-08DB13364535}" type="presOf" srcId="{886834A4-DC49-49C0-B509-CE0ACDBFDEFB}" destId="{09E413C6-5A59-4AFD-B3FB-D964F8ADC0C9}" srcOrd="0" destOrd="0" presId="urn:microsoft.com/office/officeart/2005/8/layout/hList3"/>
    <dgm:cxn modelId="{0DDD3614-992F-4707-9AC5-9A67BCF6727F}" srcId="{886834A4-DC49-49C0-B509-CE0ACDBFDEFB}" destId="{323482B7-164A-4ED8-A18B-DC4B90033397}" srcOrd="0" destOrd="0" parTransId="{9D1B60F6-7F16-4789-AF62-D2D9A9B6AF1E}" sibTransId="{802ADA1A-8942-41E1-83FE-B458FBD97A08}"/>
    <dgm:cxn modelId="{F3B2D737-156A-4E85-B7F0-E199364B1CF3}" type="presOf" srcId="{323482B7-164A-4ED8-A18B-DC4B90033397}" destId="{80CEDD7E-BCE9-4AAC-AB5E-40357ACE4FCE}" srcOrd="0" destOrd="0" presId="urn:microsoft.com/office/officeart/2005/8/layout/hList3"/>
    <dgm:cxn modelId="{61D933AC-DAF1-427B-94BC-8D56D802F0AF}" type="presParOf" srcId="{882432B0-0ECB-4251-80C0-3974EB0BDA05}" destId="{09E413C6-5A59-4AFD-B3FB-D964F8ADC0C9}" srcOrd="0" destOrd="0" presId="urn:microsoft.com/office/officeart/2005/8/layout/hList3"/>
    <dgm:cxn modelId="{A670319D-602D-4D25-B021-8D6C974D0806}" type="presParOf" srcId="{882432B0-0ECB-4251-80C0-3974EB0BDA05}" destId="{0F14C14F-8C56-47F3-96E5-AC3B5C787F14}" srcOrd="1" destOrd="0" presId="urn:microsoft.com/office/officeart/2005/8/layout/hList3"/>
    <dgm:cxn modelId="{9338E069-0E93-4C83-9578-467E1144D0F8}" type="presParOf" srcId="{0F14C14F-8C56-47F3-96E5-AC3B5C787F14}" destId="{80CEDD7E-BCE9-4AAC-AB5E-40357ACE4FCE}" srcOrd="0" destOrd="0" presId="urn:microsoft.com/office/officeart/2005/8/layout/hList3"/>
    <dgm:cxn modelId="{E7B75875-7B8E-4089-A2CC-ED2D71D42C5F}" type="presParOf" srcId="{0F14C14F-8C56-47F3-96E5-AC3B5C787F14}" destId="{DDFA37B5-57E5-4369-B630-442509ECF6D5}" srcOrd="1" destOrd="0" presId="urn:microsoft.com/office/officeart/2005/8/layout/hList3"/>
    <dgm:cxn modelId="{D116C89B-9EEF-431E-8512-0B2C003FAD6F}" type="presParOf" srcId="{0F14C14F-8C56-47F3-96E5-AC3B5C787F14}" destId="{48A5A277-9968-4F1B-B7BE-F3C81AA91F11}" srcOrd="2" destOrd="0" presId="urn:microsoft.com/office/officeart/2005/8/layout/hList3"/>
    <dgm:cxn modelId="{06B1A489-5D9D-45E4-96F0-396BE8B9DDC1}" type="presParOf" srcId="{882432B0-0ECB-4251-80C0-3974EB0BDA05}" destId="{27FC1577-21D6-4E02-B4B7-29BCFE02591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B5BBED-5CDA-4B19-9D3B-C4B8FC20662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vi-VN"/>
        </a:p>
      </dgm:t>
    </dgm:pt>
    <dgm:pt modelId="{AB7C7B46-2F17-4CDB-A4CD-D5DB32D536BE}">
      <dgm:prSet phldrT="[Text]" custT="1"/>
      <dgm:spPr>
        <a:blipFill rotWithShape="0">
          <a:blip xmlns:r="http://schemas.openxmlformats.org/officeDocument/2006/relationships" r:embed="rId1"/>
          <a:tile tx="0" ty="0" sx="100000" sy="100000" flip="none" algn="tl"/>
        </a:blipFill>
      </dgm:spPr>
      <dgm:t>
        <a:bodyPr/>
        <a:lstStyle/>
        <a:p>
          <a:r>
            <a:rPr lang="en-US" sz="1800" b="1" dirty="0" smtClean="0">
              <a:latin typeface="Times New Roman" pitchFamily="18" charset="0"/>
              <a:cs typeface="Times New Roman" pitchFamily="18" charset="0"/>
            </a:rPr>
            <a:t>NHẬN ĐỊNH</a:t>
          </a:r>
          <a:endParaRPr lang="vi-VN" sz="1800" b="1" dirty="0">
            <a:latin typeface="Times New Roman" pitchFamily="18" charset="0"/>
            <a:cs typeface="Times New Roman" pitchFamily="18" charset="0"/>
          </a:endParaRPr>
        </a:p>
      </dgm:t>
    </dgm:pt>
    <dgm:pt modelId="{5959B8F6-42D3-4487-96DF-145DADE45361}" type="parTrans" cxnId="{16969451-A80F-43F5-AEC7-A0B906195A57}">
      <dgm:prSet/>
      <dgm:spPr/>
      <dgm:t>
        <a:bodyPr/>
        <a:lstStyle/>
        <a:p>
          <a:endParaRPr lang="vi-VN"/>
        </a:p>
      </dgm:t>
    </dgm:pt>
    <dgm:pt modelId="{E6F3108A-7BDD-4B01-9A41-275E3110B611}" type="sibTrans" cxnId="{16969451-A80F-43F5-AEC7-A0B906195A57}">
      <dgm:prSet/>
      <dgm:spPr/>
      <dgm:t>
        <a:bodyPr/>
        <a:lstStyle/>
        <a:p>
          <a:endParaRPr lang="vi-VN"/>
        </a:p>
      </dgm:t>
    </dgm:pt>
    <dgm:pt modelId="{D45CB936-D9FD-49E2-BF37-444C00BDD172}">
      <dgm:prSet phldrT="[Text]" custT="1"/>
      <dgm:spPr>
        <a:solidFill>
          <a:srgbClr val="FF0000"/>
        </a:solidFill>
      </dgm:spPr>
      <dgm:t>
        <a:bodyPr/>
        <a:lstStyle/>
        <a:p>
          <a:r>
            <a:rPr lang="en-US" sz="1800" b="1" smtClean="0">
              <a:latin typeface="Times New Roman" pitchFamily="18" charset="0"/>
              <a:cs typeface="Times New Roman" pitchFamily="18" charset="0"/>
            </a:rPr>
            <a:t>CHẨN ĐOÁN</a:t>
          </a:r>
          <a:endParaRPr lang="vi-VN" sz="1800" b="1">
            <a:latin typeface="Times New Roman" pitchFamily="18" charset="0"/>
            <a:cs typeface="Times New Roman" pitchFamily="18" charset="0"/>
          </a:endParaRPr>
        </a:p>
      </dgm:t>
    </dgm:pt>
    <dgm:pt modelId="{643A669F-EE05-41A2-A857-277D229F5C83}" type="parTrans" cxnId="{2B68C059-DC45-4292-9E92-05AC3F385A93}">
      <dgm:prSet/>
      <dgm:spPr/>
      <dgm:t>
        <a:bodyPr/>
        <a:lstStyle/>
        <a:p>
          <a:endParaRPr lang="vi-VN"/>
        </a:p>
      </dgm:t>
    </dgm:pt>
    <dgm:pt modelId="{A68F52E8-C06E-4430-BCD8-D7DA726064C5}" type="sibTrans" cxnId="{2B68C059-DC45-4292-9E92-05AC3F385A93}">
      <dgm:prSet/>
      <dgm:spPr/>
      <dgm:t>
        <a:bodyPr/>
        <a:lstStyle/>
        <a:p>
          <a:endParaRPr lang="vi-VN"/>
        </a:p>
      </dgm:t>
    </dgm:pt>
    <dgm:pt modelId="{5AC6E308-F31B-495D-A1D4-F5A432536E81}">
      <dgm:prSet phldrT="[Text]" custT="1"/>
      <dgm:spPr>
        <a:solidFill>
          <a:schemeClr val="accent3">
            <a:lumMod val="75000"/>
          </a:schemeClr>
        </a:solidFill>
      </dgm:spPr>
      <dgm:t>
        <a:bodyPr/>
        <a:lstStyle/>
        <a:p>
          <a:r>
            <a:rPr lang="en-US" sz="1800" b="1" smtClean="0">
              <a:latin typeface="Times New Roman" pitchFamily="18" charset="0"/>
              <a:cs typeface="Times New Roman" pitchFamily="18" charset="0"/>
            </a:rPr>
            <a:t>LẬP KẾ HoẠCH</a:t>
          </a:r>
          <a:endParaRPr lang="vi-VN" sz="1800" b="1">
            <a:latin typeface="Times New Roman" pitchFamily="18" charset="0"/>
            <a:cs typeface="Times New Roman" pitchFamily="18" charset="0"/>
          </a:endParaRPr>
        </a:p>
      </dgm:t>
    </dgm:pt>
    <dgm:pt modelId="{F153FBA4-CAF4-4509-97CE-070CB0C23537}" type="parTrans" cxnId="{9D4EF087-7654-4331-89D8-73BBFBEED60C}">
      <dgm:prSet/>
      <dgm:spPr/>
      <dgm:t>
        <a:bodyPr/>
        <a:lstStyle/>
        <a:p>
          <a:endParaRPr lang="vi-VN"/>
        </a:p>
      </dgm:t>
    </dgm:pt>
    <dgm:pt modelId="{7881EC53-82DA-4FB2-A0BA-3EC0D6039751}" type="sibTrans" cxnId="{9D4EF087-7654-4331-89D8-73BBFBEED60C}">
      <dgm:prSet/>
      <dgm:spPr/>
      <dgm:t>
        <a:bodyPr/>
        <a:lstStyle/>
        <a:p>
          <a:endParaRPr lang="vi-VN"/>
        </a:p>
      </dgm:t>
    </dgm:pt>
    <dgm:pt modelId="{A265B716-40E4-434D-B8E1-3B254E547538}">
      <dgm:prSet phldrT="[Text]" custT="1"/>
      <dgm:spPr>
        <a:solidFill>
          <a:srgbClr val="FF0066"/>
        </a:solidFill>
      </dgm:spPr>
      <dgm:t>
        <a:bodyPr/>
        <a:lstStyle/>
        <a:p>
          <a:r>
            <a:rPr lang="en-US" sz="1800" b="1" smtClean="0">
              <a:latin typeface="Times New Roman" pitchFamily="18" charset="0"/>
              <a:cs typeface="Times New Roman" pitchFamily="18" charset="0"/>
            </a:rPr>
            <a:t>THỰC HIỆN KẾ HOẠCH</a:t>
          </a:r>
          <a:endParaRPr lang="vi-VN" sz="1800" b="1">
            <a:latin typeface="Times New Roman" pitchFamily="18" charset="0"/>
            <a:cs typeface="Times New Roman" pitchFamily="18" charset="0"/>
          </a:endParaRPr>
        </a:p>
      </dgm:t>
    </dgm:pt>
    <dgm:pt modelId="{BC60ACDB-72BB-40C4-B9B3-1D32E60215BC}" type="parTrans" cxnId="{9FB31D3C-331B-48AB-9795-079540CA5380}">
      <dgm:prSet/>
      <dgm:spPr/>
      <dgm:t>
        <a:bodyPr/>
        <a:lstStyle/>
        <a:p>
          <a:endParaRPr lang="vi-VN"/>
        </a:p>
      </dgm:t>
    </dgm:pt>
    <dgm:pt modelId="{06CE23E2-CB63-49AE-A184-86C0C72FA437}" type="sibTrans" cxnId="{9FB31D3C-331B-48AB-9795-079540CA5380}">
      <dgm:prSet/>
      <dgm:spPr/>
      <dgm:t>
        <a:bodyPr/>
        <a:lstStyle/>
        <a:p>
          <a:endParaRPr lang="vi-VN"/>
        </a:p>
      </dgm:t>
    </dgm:pt>
    <dgm:pt modelId="{1CBB8B9B-6D4B-4B1D-BC70-26B07A3FB543}">
      <dgm:prSet phldrT="[Text]" custT="1"/>
      <dgm:spPr>
        <a:blipFill rotWithShape="0">
          <a:blip xmlns:r="http://schemas.openxmlformats.org/officeDocument/2006/relationships" r:embed="rId2"/>
          <a:tile tx="0" ty="0" sx="100000" sy="100000" flip="none" algn="tl"/>
        </a:blipFill>
      </dgm:spPr>
      <dgm:t>
        <a:bodyPr/>
        <a:lstStyle/>
        <a:p>
          <a:r>
            <a:rPr lang="en-US" sz="1800" b="1" dirty="0" smtClean="0">
              <a:latin typeface="Times New Roman" pitchFamily="18" charset="0"/>
              <a:cs typeface="Times New Roman" pitchFamily="18" charset="0"/>
            </a:rPr>
            <a:t>LƯỢNG GIÁ</a:t>
          </a:r>
          <a:endParaRPr lang="vi-VN" sz="1800" b="1" dirty="0">
            <a:latin typeface="Times New Roman" pitchFamily="18" charset="0"/>
            <a:cs typeface="Times New Roman" pitchFamily="18" charset="0"/>
          </a:endParaRPr>
        </a:p>
      </dgm:t>
    </dgm:pt>
    <dgm:pt modelId="{7A29F05D-8DD8-4CBB-B3C6-C3F5C21EF416}" type="parTrans" cxnId="{01F0E136-74D0-4B6D-82B4-AD4F6600B91E}">
      <dgm:prSet/>
      <dgm:spPr/>
      <dgm:t>
        <a:bodyPr/>
        <a:lstStyle/>
        <a:p>
          <a:endParaRPr lang="vi-VN"/>
        </a:p>
      </dgm:t>
    </dgm:pt>
    <dgm:pt modelId="{61B7AC30-91BE-4FB2-A2AD-97F0929ECB2D}" type="sibTrans" cxnId="{01F0E136-74D0-4B6D-82B4-AD4F6600B91E}">
      <dgm:prSet/>
      <dgm:spPr/>
      <dgm:t>
        <a:bodyPr/>
        <a:lstStyle/>
        <a:p>
          <a:endParaRPr lang="vi-VN"/>
        </a:p>
      </dgm:t>
    </dgm:pt>
    <dgm:pt modelId="{581FBD20-2B59-4A98-9C1E-D286FF34BEB7}" type="pres">
      <dgm:prSet presAssocID="{A0B5BBED-5CDA-4B19-9D3B-C4B8FC20662B}" presName="cycle" presStyleCnt="0">
        <dgm:presLayoutVars>
          <dgm:dir/>
          <dgm:resizeHandles val="exact"/>
        </dgm:presLayoutVars>
      </dgm:prSet>
      <dgm:spPr/>
      <dgm:t>
        <a:bodyPr/>
        <a:lstStyle/>
        <a:p>
          <a:endParaRPr lang="vi-VN"/>
        </a:p>
      </dgm:t>
    </dgm:pt>
    <dgm:pt modelId="{AE393B2B-B97D-4F4E-8AD8-21A57B631118}" type="pres">
      <dgm:prSet presAssocID="{AB7C7B46-2F17-4CDB-A4CD-D5DB32D536BE}" presName="node" presStyleLbl="node1" presStyleIdx="0" presStyleCnt="5" custScaleX="131644">
        <dgm:presLayoutVars>
          <dgm:bulletEnabled val="1"/>
        </dgm:presLayoutVars>
      </dgm:prSet>
      <dgm:spPr/>
      <dgm:t>
        <a:bodyPr/>
        <a:lstStyle/>
        <a:p>
          <a:endParaRPr lang="vi-VN"/>
        </a:p>
      </dgm:t>
    </dgm:pt>
    <dgm:pt modelId="{3C999E2E-3905-484F-8450-FA2121C53FBE}" type="pres">
      <dgm:prSet presAssocID="{E6F3108A-7BDD-4B01-9A41-275E3110B611}" presName="sibTrans" presStyleLbl="sibTrans2D1" presStyleIdx="0" presStyleCnt="5"/>
      <dgm:spPr/>
      <dgm:t>
        <a:bodyPr/>
        <a:lstStyle/>
        <a:p>
          <a:endParaRPr lang="vi-VN"/>
        </a:p>
      </dgm:t>
    </dgm:pt>
    <dgm:pt modelId="{235E064E-A114-4F7F-A401-15E3A756F263}" type="pres">
      <dgm:prSet presAssocID="{E6F3108A-7BDD-4B01-9A41-275E3110B611}" presName="connectorText" presStyleLbl="sibTrans2D1" presStyleIdx="0" presStyleCnt="5"/>
      <dgm:spPr/>
      <dgm:t>
        <a:bodyPr/>
        <a:lstStyle/>
        <a:p>
          <a:endParaRPr lang="vi-VN"/>
        </a:p>
      </dgm:t>
    </dgm:pt>
    <dgm:pt modelId="{E749C995-2800-47C3-8C73-5AAC3019A2F9}" type="pres">
      <dgm:prSet presAssocID="{D45CB936-D9FD-49E2-BF37-444C00BDD172}" presName="node" presStyleLbl="node1" presStyleIdx="1" presStyleCnt="5" custScaleX="122050">
        <dgm:presLayoutVars>
          <dgm:bulletEnabled val="1"/>
        </dgm:presLayoutVars>
      </dgm:prSet>
      <dgm:spPr/>
      <dgm:t>
        <a:bodyPr/>
        <a:lstStyle/>
        <a:p>
          <a:endParaRPr lang="vi-VN"/>
        </a:p>
      </dgm:t>
    </dgm:pt>
    <dgm:pt modelId="{A5DBA9FA-E332-4FB4-B8D7-3B609AADF8A0}" type="pres">
      <dgm:prSet presAssocID="{A68F52E8-C06E-4430-BCD8-D7DA726064C5}" presName="sibTrans" presStyleLbl="sibTrans2D1" presStyleIdx="1" presStyleCnt="5"/>
      <dgm:spPr/>
      <dgm:t>
        <a:bodyPr/>
        <a:lstStyle/>
        <a:p>
          <a:endParaRPr lang="vi-VN"/>
        </a:p>
      </dgm:t>
    </dgm:pt>
    <dgm:pt modelId="{142DE139-FB61-493E-841E-BB28CF264081}" type="pres">
      <dgm:prSet presAssocID="{A68F52E8-C06E-4430-BCD8-D7DA726064C5}" presName="connectorText" presStyleLbl="sibTrans2D1" presStyleIdx="1" presStyleCnt="5"/>
      <dgm:spPr/>
      <dgm:t>
        <a:bodyPr/>
        <a:lstStyle/>
        <a:p>
          <a:endParaRPr lang="vi-VN"/>
        </a:p>
      </dgm:t>
    </dgm:pt>
    <dgm:pt modelId="{DF7F2594-C4C8-47CE-BCE3-E4492EC9198C}" type="pres">
      <dgm:prSet presAssocID="{5AC6E308-F31B-495D-A1D4-F5A432536E81}" presName="node" presStyleLbl="node1" presStyleIdx="2" presStyleCnt="5" custScaleX="133402">
        <dgm:presLayoutVars>
          <dgm:bulletEnabled val="1"/>
        </dgm:presLayoutVars>
      </dgm:prSet>
      <dgm:spPr/>
      <dgm:t>
        <a:bodyPr/>
        <a:lstStyle/>
        <a:p>
          <a:endParaRPr lang="vi-VN"/>
        </a:p>
      </dgm:t>
    </dgm:pt>
    <dgm:pt modelId="{1265BAE3-FE18-4CCE-89DF-8004964A6D36}" type="pres">
      <dgm:prSet presAssocID="{7881EC53-82DA-4FB2-A0BA-3EC0D6039751}" presName="sibTrans" presStyleLbl="sibTrans2D1" presStyleIdx="2" presStyleCnt="5"/>
      <dgm:spPr/>
      <dgm:t>
        <a:bodyPr/>
        <a:lstStyle/>
        <a:p>
          <a:endParaRPr lang="vi-VN"/>
        </a:p>
      </dgm:t>
    </dgm:pt>
    <dgm:pt modelId="{E590A92C-B0ED-4335-B068-C9836694FC02}" type="pres">
      <dgm:prSet presAssocID="{7881EC53-82DA-4FB2-A0BA-3EC0D6039751}" presName="connectorText" presStyleLbl="sibTrans2D1" presStyleIdx="2" presStyleCnt="5"/>
      <dgm:spPr/>
      <dgm:t>
        <a:bodyPr/>
        <a:lstStyle/>
        <a:p>
          <a:endParaRPr lang="vi-VN"/>
        </a:p>
      </dgm:t>
    </dgm:pt>
    <dgm:pt modelId="{687AD877-EF99-489F-9C14-03C3D48899AF}" type="pres">
      <dgm:prSet presAssocID="{A265B716-40E4-434D-B8E1-3B254E547538}" presName="node" presStyleLbl="node1" presStyleIdx="3" presStyleCnt="5" custScaleX="113525">
        <dgm:presLayoutVars>
          <dgm:bulletEnabled val="1"/>
        </dgm:presLayoutVars>
      </dgm:prSet>
      <dgm:spPr/>
      <dgm:t>
        <a:bodyPr/>
        <a:lstStyle/>
        <a:p>
          <a:endParaRPr lang="vi-VN"/>
        </a:p>
      </dgm:t>
    </dgm:pt>
    <dgm:pt modelId="{4B9C41D8-EBBD-4F46-8928-57A9E1A14990}" type="pres">
      <dgm:prSet presAssocID="{06CE23E2-CB63-49AE-A184-86C0C72FA437}" presName="sibTrans" presStyleLbl="sibTrans2D1" presStyleIdx="3" presStyleCnt="5"/>
      <dgm:spPr/>
      <dgm:t>
        <a:bodyPr/>
        <a:lstStyle/>
        <a:p>
          <a:endParaRPr lang="vi-VN"/>
        </a:p>
      </dgm:t>
    </dgm:pt>
    <dgm:pt modelId="{23420C87-BCC6-4813-B611-F873E9948CE4}" type="pres">
      <dgm:prSet presAssocID="{06CE23E2-CB63-49AE-A184-86C0C72FA437}" presName="connectorText" presStyleLbl="sibTrans2D1" presStyleIdx="3" presStyleCnt="5"/>
      <dgm:spPr/>
      <dgm:t>
        <a:bodyPr/>
        <a:lstStyle/>
        <a:p>
          <a:endParaRPr lang="vi-VN"/>
        </a:p>
      </dgm:t>
    </dgm:pt>
    <dgm:pt modelId="{2FF46AA7-8D73-4461-A7E7-D129F1C3A031}" type="pres">
      <dgm:prSet presAssocID="{1CBB8B9B-6D4B-4B1D-BC70-26B07A3FB543}" presName="node" presStyleLbl="node1" presStyleIdx="4" presStyleCnt="5" custScaleX="115075">
        <dgm:presLayoutVars>
          <dgm:bulletEnabled val="1"/>
        </dgm:presLayoutVars>
      </dgm:prSet>
      <dgm:spPr/>
      <dgm:t>
        <a:bodyPr/>
        <a:lstStyle/>
        <a:p>
          <a:endParaRPr lang="vi-VN"/>
        </a:p>
      </dgm:t>
    </dgm:pt>
    <dgm:pt modelId="{2606F6C6-0FFE-4458-972B-6C9C5607E50B}" type="pres">
      <dgm:prSet presAssocID="{61B7AC30-91BE-4FB2-A2AD-97F0929ECB2D}" presName="sibTrans" presStyleLbl="sibTrans2D1" presStyleIdx="4" presStyleCnt="5"/>
      <dgm:spPr/>
      <dgm:t>
        <a:bodyPr/>
        <a:lstStyle/>
        <a:p>
          <a:endParaRPr lang="vi-VN"/>
        </a:p>
      </dgm:t>
    </dgm:pt>
    <dgm:pt modelId="{756F5861-F3DF-436A-8486-67D3C5A028D0}" type="pres">
      <dgm:prSet presAssocID="{61B7AC30-91BE-4FB2-A2AD-97F0929ECB2D}" presName="connectorText" presStyleLbl="sibTrans2D1" presStyleIdx="4" presStyleCnt="5"/>
      <dgm:spPr/>
      <dgm:t>
        <a:bodyPr/>
        <a:lstStyle/>
        <a:p>
          <a:endParaRPr lang="vi-VN"/>
        </a:p>
      </dgm:t>
    </dgm:pt>
  </dgm:ptLst>
  <dgm:cxnLst>
    <dgm:cxn modelId="{9D4EF087-7654-4331-89D8-73BBFBEED60C}" srcId="{A0B5BBED-5CDA-4B19-9D3B-C4B8FC20662B}" destId="{5AC6E308-F31B-495D-A1D4-F5A432536E81}" srcOrd="2" destOrd="0" parTransId="{F153FBA4-CAF4-4509-97CE-070CB0C23537}" sibTransId="{7881EC53-82DA-4FB2-A0BA-3EC0D6039751}"/>
    <dgm:cxn modelId="{D97193CE-B6D9-4D23-B330-5054FA775571}" type="presOf" srcId="{A68F52E8-C06E-4430-BCD8-D7DA726064C5}" destId="{142DE139-FB61-493E-841E-BB28CF264081}" srcOrd="1" destOrd="0" presId="urn:microsoft.com/office/officeart/2005/8/layout/cycle2"/>
    <dgm:cxn modelId="{9FB31D3C-331B-48AB-9795-079540CA5380}" srcId="{A0B5BBED-5CDA-4B19-9D3B-C4B8FC20662B}" destId="{A265B716-40E4-434D-B8E1-3B254E547538}" srcOrd="3" destOrd="0" parTransId="{BC60ACDB-72BB-40C4-B9B3-1D32E60215BC}" sibTransId="{06CE23E2-CB63-49AE-A184-86C0C72FA437}"/>
    <dgm:cxn modelId="{086C8B82-8FAE-43E8-B70B-CCB45B0F3A3E}" type="presOf" srcId="{06CE23E2-CB63-49AE-A184-86C0C72FA437}" destId="{4B9C41D8-EBBD-4F46-8928-57A9E1A14990}" srcOrd="0" destOrd="0" presId="urn:microsoft.com/office/officeart/2005/8/layout/cycle2"/>
    <dgm:cxn modelId="{BA40F283-835A-4F8C-85E2-3820EA9AAA0F}" type="presOf" srcId="{A0B5BBED-5CDA-4B19-9D3B-C4B8FC20662B}" destId="{581FBD20-2B59-4A98-9C1E-D286FF34BEB7}" srcOrd="0" destOrd="0" presId="urn:microsoft.com/office/officeart/2005/8/layout/cycle2"/>
    <dgm:cxn modelId="{CEFCA1C4-79D5-4E07-9F45-470316ABF78A}" type="presOf" srcId="{AB7C7B46-2F17-4CDB-A4CD-D5DB32D536BE}" destId="{AE393B2B-B97D-4F4E-8AD8-21A57B631118}" srcOrd="0" destOrd="0" presId="urn:microsoft.com/office/officeart/2005/8/layout/cycle2"/>
    <dgm:cxn modelId="{25EFE5F3-EA0B-4882-AA2C-4FC3FCA3E7C8}" type="presOf" srcId="{1CBB8B9B-6D4B-4B1D-BC70-26B07A3FB543}" destId="{2FF46AA7-8D73-4461-A7E7-D129F1C3A031}" srcOrd="0" destOrd="0" presId="urn:microsoft.com/office/officeart/2005/8/layout/cycle2"/>
    <dgm:cxn modelId="{CAC24508-0DD5-4D12-BCB7-168695CEADFD}" type="presOf" srcId="{61B7AC30-91BE-4FB2-A2AD-97F0929ECB2D}" destId="{756F5861-F3DF-436A-8486-67D3C5A028D0}" srcOrd="1" destOrd="0" presId="urn:microsoft.com/office/officeart/2005/8/layout/cycle2"/>
    <dgm:cxn modelId="{7BC98D34-B97A-418F-8F67-77B8DEEED161}" type="presOf" srcId="{D45CB936-D9FD-49E2-BF37-444C00BDD172}" destId="{E749C995-2800-47C3-8C73-5AAC3019A2F9}" srcOrd="0" destOrd="0" presId="urn:microsoft.com/office/officeart/2005/8/layout/cycle2"/>
    <dgm:cxn modelId="{BFE38B3C-5014-462F-B61E-B46225ED6091}" type="presOf" srcId="{E6F3108A-7BDD-4B01-9A41-275E3110B611}" destId="{3C999E2E-3905-484F-8450-FA2121C53FBE}" srcOrd="0" destOrd="0" presId="urn:microsoft.com/office/officeart/2005/8/layout/cycle2"/>
    <dgm:cxn modelId="{21A347D3-A3E3-4585-9F64-C65622405893}" type="presOf" srcId="{61B7AC30-91BE-4FB2-A2AD-97F0929ECB2D}" destId="{2606F6C6-0FFE-4458-972B-6C9C5607E50B}" srcOrd="0" destOrd="0" presId="urn:microsoft.com/office/officeart/2005/8/layout/cycle2"/>
    <dgm:cxn modelId="{DB658A3C-149D-453A-A59A-66EEF3D0853C}" type="presOf" srcId="{5AC6E308-F31B-495D-A1D4-F5A432536E81}" destId="{DF7F2594-C4C8-47CE-BCE3-E4492EC9198C}" srcOrd="0" destOrd="0" presId="urn:microsoft.com/office/officeart/2005/8/layout/cycle2"/>
    <dgm:cxn modelId="{C9B8D652-C6DE-4913-BEC0-12510DF417A2}" type="presOf" srcId="{A265B716-40E4-434D-B8E1-3B254E547538}" destId="{687AD877-EF99-489F-9C14-03C3D48899AF}" srcOrd="0" destOrd="0" presId="urn:microsoft.com/office/officeart/2005/8/layout/cycle2"/>
    <dgm:cxn modelId="{FF74F752-C602-4F4D-A23D-2D18F6D4BF6E}" type="presOf" srcId="{A68F52E8-C06E-4430-BCD8-D7DA726064C5}" destId="{A5DBA9FA-E332-4FB4-B8D7-3B609AADF8A0}" srcOrd="0" destOrd="0" presId="urn:microsoft.com/office/officeart/2005/8/layout/cycle2"/>
    <dgm:cxn modelId="{2B68C059-DC45-4292-9E92-05AC3F385A93}" srcId="{A0B5BBED-5CDA-4B19-9D3B-C4B8FC20662B}" destId="{D45CB936-D9FD-49E2-BF37-444C00BDD172}" srcOrd="1" destOrd="0" parTransId="{643A669F-EE05-41A2-A857-277D229F5C83}" sibTransId="{A68F52E8-C06E-4430-BCD8-D7DA726064C5}"/>
    <dgm:cxn modelId="{C12BAC20-609E-4C8A-975C-F34C4D4FEC25}" type="presOf" srcId="{06CE23E2-CB63-49AE-A184-86C0C72FA437}" destId="{23420C87-BCC6-4813-B611-F873E9948CE4}" srcOrd="1" destOrd="0" presId="urn:microsoft.com/office/officeart/2005/8/layout/cycle2"/>
    <dgm:cxn modelId="{16969451-A80F-43F5-AEC7-A0B906195A57}" srcId="{A0B5BBED-5CDA-4B19-9D3B-C4B8FC20662B}" destId="{AB7C7B46-2F17-4CDB-A4CD-D5DB32D536BE}" srcOrd="0" destOrd="0" parTransId="{5959B8F6-42D3-4487-96DF-145DADE45361}" sibTransId="{E6F3108A-7BDD-4B01-9A41-275E3110B611}"/>
    <dgm:cxn modelId="{B6C00484-C50A-4618-83A0-A4E808996958}" type="presOf" srcId="{7881EC53-82DA-4FB2-A0BA-3EC0D6039751}" destId="{E590A92C-B0ED-4335-B068-C9836694FC02}" srcOrd="1" destOrd="0" presId="urn:microsoft.com/office/officeart/2005/8/layout/cycle2"/>
    <dgm:cxn modelId="{4D41896E-0E89-4110-AC80-C9E1DEEAB596}" type="presOf" srcId="{E6F3108A-7BDD-4B01-9A41-275E3110B611}" destId="{235E064E-A114-4F7F-A401-15E3A756F263}" srcOrd="1" destOrd="0" presId="urn:microsoft.com/office/officeart/2005/8/layout/cycle2"/>
    <dgm:cxn modelId="{01F0E136-74D0-4B6D-82B4-AD4F6600B91E}" srcId="{A0B5BBED-5CDA-4B19-9D3B-C4B8FC20662B}" destId="{1CBB8B9B-6D4B-4B1D-BC70-26B07A3FB543}" srcOrd="4" destOrd="0" parTransId="{7A29F05D-8DD8-4CBB-B3C6-C3F5C21EF416}" sibTransId="{61B7AC30-91BE-4FB2-A2AD-97F0929ECB2D}"/>
    <dgm:cxn modelId="{37FFEF99-635C-4C00-916E-F98DE483B0B7}" type="presOf" srcId="{7881EC53-82DA-4FB2-A0BA-3EC0D6039751}" destId="{1265BAE3-FE18-4CCE-89DF-8004964A6D36}" srcOrd="0" destOrd="0" presId="urn:microsoft.com/office/officeart/2005/8/layout/cycle2"/>
    <dgm:cxn modelId="{1C0D2F85-3F49-494D-9E14-E5D73E6C4461}" type="presParOf" srcId="{581FBD20-2B59-4A98-9C1E-D286FF34BEB7}" destId="{AE393B2B-B97D-4F4E-8AD8-21A57B631118}" srcOrd="0" destOrd="0" presId="urn:microsoft.com/office/officeart/2005/8/layout/cycle2"/>
    <dgm:cxn modelId="{4562353C-DBA7-4C79-AC7D-06350FB5065E}" type="presParOf" srcId="{581FBD20-2B59-4A98-9C1E-D286FF34BEB7}" destId="{3C999E2E-3905-484F-8450-FA2121C53FBE}" srcOrd="1" destOrd="0" presId="urn:microsoft.com/office/officeart/2005/8/layout/cycle2"/>
    <dgm:cxn modelId="{24622353-B11F-4A53-B8C7-2D0218EBF133}" type="presParOf" srcId="{3C999E2E-3905-484F-8450-FA2121C53FBE}" destId="{235E064E-A114-4F7F-A401-15E3A756F263}" srcOrd="0" destOrd="0" presId="urn:microsoft.com/office/officeart/2005/8/layout/cycle2"/>
    <dgm:cxn modelId="{E243A433-AC6D-4243-8F34-F8B9241A0149}" type="presParOf" srcId="{581FBD20-2B59-4A98-9C1E-D286FF34BEB7}" destId="{E749C995-2800-47C3-8C73-5AAC3019A2F9}" srcOrd="2" destOrd="0" presId="urn:microsoft.com/office/officeart/2005/8/layout/cycle2"/>
    <dgm:cxn modelId="{FEB0C06F-1330-460E-A0DE-2823296031DA}" type="presParOf" srcId="{581FBD20-2B59-4A98-9C1E-D286FF34BEB7}" destId="{A5DBA9FA-E332-4FB4-B8D7-3B609AADF8A0}" srcOrd="3" destOrd="0" presId="urn:microsoft.com/office/officeart/2005/8/layout/cycle2"/>
    <dgm:cxn modelId="{DE9866C4-BBBA-45BD-85F4-9EF280502FE2}" type="presParOf" srcId="{A5DBA9FA-E332-4FB4-B8D7-3B609AADF8A0}" destId="{142DE139-FB61-493E-841E-BB28CF264081}" srcOrd="0" destOrd="0" presId="urn:microsoft.com/office/officeart/2005/8/layout/cycle2"/>
    <dgm:cxn modelId="{74D726AA-DAE3-484E-8356-085C5B4EF151}" type="presParOf" srcId="{581FBD20-2B59-4A98-9C1E-D286FF34BEB7}" destId="{DF7F2594-C4C8-47CE-BCE3-E4492EC9198C}" srcOrd="4" destOrd="0" presId="urn:microsoft.com/office/officeart/2005/8/layout/cycle2"/>
    <dgm:cxn modelId="{0A319813-271E-40F5-951F-3E008399CB3B}" type="presParOf" srcId="{581FBD20-2B59-4A98-9C1E-D286FF34BEB7}" destId="{1265BAE3-FE18-4CCE-89DF-8004964A6D36}" srcOrd="5" destOrd="0" presId="urn:microsoft.com/office/officeart/2005/8/layout/cycle2"/>
    <dgm:cxn modelId="{72954183-D086-4C42-ACEC-439174189139}" type="presParOf" srcId="{1265BAE3-FE18-4CCE-89DF-8004964A6D36}" destId="{E590A92C-B0ED-4335-B068-C9836694FC02}" srcOrd="0" destOrd="0" presId="urn:microsoft.com/office/officeart/2005/8/layout/cycle2"/>
    <dgm:cxn modelId="{ABEA6CDA-7434-4E20-B18D-8AE3A7CDE5FD}" type="presParOf" srcId="{581FBD20-2B59-4A98-9C1E-D286FF34BEB7}" destId="{687AD877-EF99-489F-9C14-03C3D48899AF}" srcOrd="6" destOrd="0" presId="urn:microsoft.com/office/officeart/2005/8/layout/cycle2"/>
    <dgm:cxn modelId="{50F291F4-2F20-47A6-946D-E2D9457F4B91}" type="presParOf" srcId="{581FBD20-2B59-4A98-9C1E-D286FF34BEB7}" destId="{4B9C41D8-EBBD-4F46-8928-57A9E1A14990}" srcOrd="7" destOrd="0" presId="urn:microsoft.com/office/officeart/2005/8/layout/cycle2"/>
    <dgm:cxn modelId="{54A555A0-5514-4B07-865E-760B9B68C3C0}" type="presParOf" srcId="{4B9C41D8-EBBD-4F46-8928-57A9E1A14990}" destId="{23420C87-BCC6-4813-B611-F873E9948CE4}" srcOrd="0" destOrd="0" presId="urn:microsoft.com/office/officeart/2005/8/layout/cycle2"/>
    <dgm:cxn modelId="{1FBA8956-3A86-40E0-84C1-E591D5AA61DF}" type="presParOf" srcId="{581FBD20-2B59-4A98-9C1E-D286FF34BEB7}" destId="{2FF46AA7-8D73-4461-A7E7-D129F1C3A031}" srcOrd="8" destOrd="0" presId="urn:microsoft.com/office/officeart/2005/8/layout/cycle2"/>
    <dgm:cxn modelId="{0BDF151D-01DF-43D4-BFA5-2BB169F7535A}" type="presParOf" srcId="{581FBD20-2B59-4A98-9C1E-D286FF34BEB7}" destId="{2606F6C6-0FFE-4458-972B-6C9C5607E50B}" srcOrd="9" destOrd="0" presId="urn:microsoft.com/office/officeart/2005/8/layout/cycle2"/>
    <dgm:cxn modelId="{089607E3-9C09-4DE0-B677-E65D0B6EB36E}" type="presParOf" srcId="{2606F6C6-0FFE-4458-972B-6C9C5607E50B}" destId="{756F5861-F3DF-436A-8486-67D3C5A028D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413C6-5A59-4AFD-B3FB-D964F8ADC0C9}">
      <dsp:nvSpPr>
        <dsp:cNvPr id="0" name=""/>
        <dsp:cNvSpPr/>
      </dsp:nvSpPr>
      <dsp:spPr>
        <a:xfrm>
          <a:off x="0" y="0"/>
          <a:ext cx="8229600" cy="1357788"/>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err="1" smtClean="0">
              <a:latin typeface="Times New Roman" pitchFamily="18" charset="0"/>
              <a:cs typeface="Times New Roman" pitchFamily="18" charset="0"/>
            </a:rPr>
            <a:t>Các</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biện</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pháp</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xử</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trí</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ngộ</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độc</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có</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thể</a:t>
          </a:r>
          <a:r>
            <a:rPr lang="en-US" sz="3900" kern="1200" dirty="0" smtClean="0">
              <a:latin typeface="Times New Roman" pitchFamily="18" charset="0"/>
              <a:cs typeface="Times New Roman" pitchFamily="18" charset="0"/>
            </a:rPr>
            <a:t> chia </a:t>
          </a:r>
          <a:r>
            <a:rPr lang="en-US" sz="3900" kern="1200" dirty="0" err="1" smtClean="0">
              <a:latin typeface="Times New Roman" pitchFamily="18" charset="0"/>
              <a:cs typeface="Times New Roman" pitchFamily="18" charset="0"/>
            </a:rPr>
            <a:t>làm</a:t>
          </a:r>
          <a:r>
            <a:rPr lang="en-US" sz="3900" kern="1200" dirty="0" smtClean="0">
              <a:latin typeface="Times New Roman" pitchFamily="18" charset="0"/>
              <a:cs typeface="Times New Roman" pitchFamily="18" charset="0"/>
            </a:rPr>
            <a:t> 3 </a:t>
          </a:r>
          <a:r>
            <a:rPr lang="en-US" sz="3900" kern="1200" dirty="0" err="1" smtClean="0">
              <a:latin typeface="Times New Roman" pitchFamily="18" charset="0"/>
              <a:cs typeface="Times New Roman" pitchFamily="18" charset="0"/>
            </a:rPr>
            <a:t>nhóm</a:t>
          </a:r>
          <a:endParaRPr lang="vi-VN" sz="3900" kern="1200" dirty="0"/>
        </a:p>
      </dsp:txBody>
      <dsp:txXfrm>
        <a:off x="0" y="0"/>
        <a:ext cx="8229600" cy="1357788"/>
      </dsp:txXfrm>
    </dsp:sp>
    <dsp:sp modelId="{80CEDD7E-BCE9-4AAC-AB5E-40357ACE4FCE}">
      <dsp:nvSpPr>
        <dsp:cNvPr id="0" name=""/>
        <dsp:cNvSpPr/>
      </dsp:nvSpPr>
      <dsp:spPr>
        <a:xfrm>
          <a:off x="4018" y="1357788"/>
          <a:ext cx="2740521" cy="285135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smtClean="0">
              <a:latin typeface="Times New Roman" pitchFamily="18" charset="0"/>
              <a:cs typeface="Times New Roman" pitchFamily="18" charset="0"/>
            </a:rPr>
            <a:t>Biện pháp loại trừ chất độc ra khỏi cơ thể</a:t>
          </a:r>
          <a:endParaRPr lang="vi-VN" sz="4200" kern="1200">
            <a:latin typeface="Times New Roman" pitchFamily="18" charset="0"/>
            <a:cs typeface="Times New Roman" pitchFamily="18" charset="0"/>
          </a:endParaRPr>
        </a:p>
      </dsp:txBody>
      <dsp:txXfrm>
        <a:off x="4018" y="1357788"/>
        <a:ext cx="2740521" cy="2851356"/>
      </dsp:txXfrm>
    </dsp:sp>
    <dsp:sp modelId="{DDFA37B5-57E5-4369-B630-442509ECF6D5}">
      <dsp:nvSpPr>
        <dsp:cNvPr id="0" name=""/>
        <dsp:cNvSpPr/>
      </dsp:nvSpPr>
      <dsp:spPr>
        <a:xfrm>
          <a:off x="2744539" y="1357788"/>
          <a:ext cx="2740521" cy="2851356"/>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err="1" smtClean="0">
              <a:latin typeface="Times New Roman" pitchFamily="18" charset="0"/>
              <a:cs typeface="Times New Roman" pitchFamily="18" charset="0"/>
            </a:rPr>
            <a:t>Biện</a:t>
          </a:r>
          <a:r>
            <a:rPr lang="en-US" sz="4200" kern="1200" dirty="0" smtClean="0">
              <a:latin typeface="Times New Roman" pitchFamily="18" charset="0"/>
              <a:cs typeface="Times New Roman" pitchFamily="18" charset="0"/>
            </a:rPr>
            <a:t> </a:t>
          </a:r>
          <a:r>
            <a:rPr lang="en-US" sz="4200" kern="1200" dirty="0" err="1" smtClean="0">
              <a:latin typeface="Times New Roman" pitchFamily="18" charset="0"/>
              <a:cs typeface="Times New Roman" pitchFamily="18" charset="0"/>
            </a:rPr>
            <a:t>pháp</a:t>
          </a:r>
          <a:r>
            <a:rPr lang="en-US" sz="4200" kern="1200" dirty="0" smtClean="0">
              <a:latin typeface="Times New Roman" pitchFamily="18" charset="0"/>
              <a:cs typeface="Times New Roman" pitchFamily="18" charset="0"/>
            </a:rPr>
            <a:t> </a:t>
          </a:r>
          <a:r>
            <a:rPr lang="en-US" sz="4200" kern="1200" dirty="0" err="1" smtClean="0">
              <a:latin typeface="Times New Roman" pitchFamily="18" charset="0"/>
              <a:cs typeface="Times New Roman" pitchFamily="18" charset="0"/>
            </a:rPr>
            <a:t>điều</a:t>
          </a:r>
          <a:r>
            <a:rPr lang="en-US" sz="4200" kern="1200" dirty="0" smtClean="0">
              <a:latin typeface="Times New Roman" pitchFamily="18" charset="0"/>
              <a:cs typeface="Times New Roman" pitchFamily="18" charset="0"/>
            </a:rPr>
            <a:t> </a:t>
          </a:r>
          <a:r>
            <a:rPr lang="en-US" sz="4200" kern="1200" dirty="0" err="1" smtClean="0">
              <a:latin typeface="Times New Roman" pitchFamily="18" charset="0"/>
              <a:cs typeface="Times New Roman" pitchFamily="18" charset="0"/>
            </a:rPr>
            <a:t>trị</a:t>
          </a:r>
          <a:r>
            <a:rPr lang="en-US" sz="4200" kern="1200" dirty="0" smtClean="0">
              <a:latin typeface="Times New Roman" pitchFamily="18" charset="0"/>
              <a:cs typeface="Times New Roman" pitchFamily="18" charset="0"/>
            </a:rPr>
            <a:t> </a:t>
          </a:r>
          <a:r>
            <a:rPr lang="en-US" sz="4200" kern="1200" dirty="0" err="1" smtClean="0">
              <a:latin typeface="Times New Roman" pitchFamily="18" charset="0"/>
              <a:cs typeface="Times New Roman" pitchFamily="18" charset="0"/>
            </a:rPr>
            <a:t>đặc</a:t>
          </a:r>
          <a:r>
            <a:rPr lang="en-US" sz="4200" kern="1200" dirty="0" smtClean="0">
              <a:latin typeface="Times New Roman" pitchFamily="18" charset="0"/>
              <a:cs typeface="Times New Roman" pitchFamily="18" charset="0"/>
            </a:rPr>
            <a:t> </a:t>
          </a:r>
          <a:r>
            <a:rPr lang="en-US" sz="4200" kern="1200" dirty="0" err="1" smtClean="0">
              <a:latin typeface="Times New Roman" pitchFamily="18" charset="0"/>
              <a:cs typeface="Times New Roman" pitchFamily="18" charset="0"/>
            </a:rPr>
            <a:t>hiệu</a:t>
          </a:r>
          <a:endParaRPr lang="vi-VN" sz="4200" kern="1200" dirty="0">
            <a:latin typeface="Times New Roman" pitchFamily="18" charset="0"/>
            <a:cs typeface="Times New Roman" pitchFamily="18" charset="0"/>
          </a:endParaRPr>
        </a:p>
      </dsp:txBody>
      <dsp:txXfrm>
        <a:off x="2744539" y="1357788"/>
        <a:ext cx="2740521" cy="2851356"/>
      </dsp:txXfrm>
    </dsp:sp>
    <dsp:sp modelId="{48A5A277-9968-4F1B-B7BE-F3C81AA91F11}">
      <dsp:nvSpPr>
        <dsp:cNvPr id="0" name=""/>
        <dsp:cNvSpPr/>
      </dsp:nvSpPr>
      <dsp:spPr>
        <a:xfrm>
          <a:off x="5485060" y="1357788"/>
          <a:ext cx="2740521" cy="2851356"/>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smtClean="0">
              <a:latin typeface="Times New Roman" pitchFamily="18" charset="0"/>
              <a:cs typeface="Times New Roman" pitchFamily="18" charset="0"/>
            </a:rPr>
            <a:t>Biện pháp điều trị triệu chứng</a:t>
          </a:r>
          <a:endParaRPr lang="vi-VN" sz="4200" kern="1200">
            <a:latin typeface="Times New Roman" pitchFamily="18" charset="0"/>
            <a:cs typeface="Times New Roman" pitchFamily="18" charset="0"/>
          </a:endParaRPr>
        </a:p>
      </dsp:txBody>
      <dsp:txXfrm>
        <a:off x="5485060" y="1357788"/>
        <a:ext cx="2740521" cy="2851356"/>
      </dsp:txXfrm>
    </dsp:sp>
    <dsp:sp modelId="{27FC1577-21D6-4E02-B4B7-29BCFE025914}">
      <dsp:nvSpPr>
        <dsp:cNvPr id="0" name=""/>
        <dsp:cNvSpPr/>
      </dsp:nvSpPr>
      <dsp:spPr>
        <a:xfrm>
          <a:off x="0" y="4209144"/>
          <a:ext cx="8229600" cy="316817"/>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93B2B-B97D-4F4E-8AD8-21A57B631118}">
      <dsp:nvSpPr>
        <dsp:cNvPr id="0" name=""/>
        <dsp:cNvSpPr/>
      </dsp:nvSpPr>
      <dsp:spPr>
        <a:xfrm>
          <a:off x="2219411" y="401"/>
          <a:ext cx="1614407" cy="1226343"/>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NHẬN ĐỊNH</a:t>
          </a:r>
          <a:endParaRPr lang="vi-VN" sz="1800" b="1" kern="1200" dirty="0">
            <a:latin typeface="Times New Roman" pitchFamily="18" charset="0"/>
            <a:cs typeface="Times New Roman" pitchFamily="18" charset="0"/>
          </a:endParaRPr>
        </a:p>
      </dsp:txBody>
      <dsp:txXfrm>
        <a:off x="2455835" y="179995"/>
        <a:ext cx="1141559" cy="867155"/>
      </dsp:txXfrm>
    </dsp:sp>
    <dsp:sp modelId="{3C999E2E-3905-484F-8450-FA2121C53FBE}">
      <dsp:nvSpPr>
        <dsp:cNvPr id="0" name=""/>
        <dsp:cNvSpPr/>
      </dsp:nvSpPr>
      <dsp:spPr>
        <a:xfrm rot="2160000">
          <a:off x="3664768" y="953125"/>
          <a:ext cx="228074"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vi-VN" sz="1800" kern="1200"/>
        </a:p>
      </dsp:txBody>
      <dsp:txXfrm>
        <a:off x="3671302" y="1015794"/>
        <a:ext cx="159652" cy="248335"/>
      </dsp:txXfrm>
    </dsp:sp>
    <dsp:sp modelId="{E749C995-2800-47C3-8C73-5AAC3019A2F9}">
      <dsp:nvSpPr>
        <dsp:cNvPr id="0" name=""/>
        <dsp:cNvSpPr/>
      </dsp:nvSpPr>
      <dsp:spPr>
        <a:xfrm>
          <a:off x="3769661" y="1083982"/>
          <a:ext cx="1496752" cy="122634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CHẨN ĐOÁN</a:t>
          </a:r>
          <a:endParaRPr lang="vi-VN" sz="1800" b="1" kern="1200">
            <a:latin typeface="Times New Roman" pitchFamily="18" charset="0"/>
            <a:cs typeface="Times New Roman" pitchFamily="18" charset="0"/>
          </a:endParaRPr>
        </a:p>
      </dsp:txBody>
      <dsp:txXfrm>
        <a:off x="3988855" y="1263576"/>
        <a:ext cx="1058364" cy="867155"/>
      </dsp:txXfrm>
    </dsp:sp>
    <dsp:sp modelId="{A5DBA9FA-E332-4FB4-B8D7-3B609AADF8A0}">
      <dsp:nvSpPr>
        <dsp:cNvPr id="0" name=""/>
        <dsp:cNvSpPr/>
      </dsp:nvSpPr>
      <dsp:spPr>
        <a:xfrm rot="6480000">
          <a:off x="4079053" y="2356760"/>
          <a:ext cx="314850"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vi-VN" sz="1800" kern="1200"/>
        </a:p>
      </dsp:txBody>
      <dsp:txXfrm rot="10800000">
        <a:off x="4140875" y="2394622"/>
        <a:ext cx="220395" cy="248335"/>
      </dsp:txXfrm>
    </dsp:sp>
    <dsp:sp modelId="{DF7F2594-C4C8-47CE-BCE3-E4492EC9198C}">
      <dsp:nvSpPr>
        <dsp:cNvPr id="0" name=""/>
        <dsp:cNvSpPr/>
      </dsp:nvSpPr>
      <dsp:spPr>
        <a:xfrm>
          <a:off x="3130381" y="2837255"/>
          <a:ext cx="1635967" cy="1226343"/>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LẬP KẾ HoẠCH</a:t>
          </a:r>
          <a:endParaRPr lang="vi-VN" sz="1800" b="1" kern="1200">
            <a:latin typeface="Times New Roman" pitchFamily="18" charset="0"/>
            <a:cs typeface="Times New Roman" pitchFamily="18" charset="0"/>
          </a:endParaRPr>
        </a:p>
      </dsp:txBody>
      <dsp:txXfrm>
        <a:off x="3369963" y="3016849"/>
        <a:ext cx="1156803" cy="867155"/>
      </dsp:txXfrm>
    </dsp:sp>
    <dsp:sp modelId="{1265BAE3-FE18-4CCE-89DF-8004964A6D36}">
      <dsp:nvSpPr>
        <dsp:cNvPr id="0" name=""/>
        <dsp:cNvSpPr/>
      </dsp:nvSpPr>
      <dsp:spPr>
        <a:xfrm rot="10800000">
          <a:off x="2883322" y="3243481"/>
          <a:ext cx="174588"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vi-VN" sz="1800" kern="1200"/>
        </a:p>
      </dsp:txBody>
      <dsp:txXfrm rot="10800000">
        <a:off x="2935698" y="3326259"/>
        <a:ext cx="122212" cy="248335"/>
      </dsp:txXfrm>
    </dsp:sp>
    <dsp:sp modelId="{687AD877-EF99-489F-9C14-03C3D48899AF}">
      <dsp:nvSpPr>
        <dsp:cNvPr id="0" name=""/>
        <dsp:cNvSpPr/>
      </dsp:nvSpPr>
      <dsp:spPr>
        <a:xfrm>
          <a:off x="1408762" y="2837255"/>
          <a:ext cx="1392206" cy="1226343"/>
        </a:xfrm>
        <a:prstGeom prst="ellipse">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THỰC HIỆN KẾ HOẠCH</a:t>
          </a:r>
          <a:endParaRPr lang="vi-VN" sz="1800" b="1" kern="1200">
            <a:latin typeface="Times New Roman" pitchFamily="18" charset="0"/>
            <a:cs typeface="Times New Roman" pitchFamily="18" charset="0"/>
          </a:endParaRPr>
        </a:p>
      </dsp:txBody>
      <dsp:txXfrm>
        <a:off x="1612646" y="3016849"/>
        <a:ext cx="984438" cy="867155"/>
      </dsp:txXfrm>
    </dsp:sp>
    <dsp:sp modelId="{4B9C41D8-EBBD-4F46-8928-57A9E1A14990}">
      <dsp:nvSpPr>
        <dsp:cNvPr id="0" name=""/>
        <dsp:cNvSpPr/>
      </dsp:nvSpPr>
      <dsp:spPr>
        <a:xfrm rot="15120000">
          <a:off x="1663076" y="2375749"/>
          <a:ext cx="319691"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vi-VN" sz="1800" kern="1200"/>
        </a:p>
      </dsp:txBody>
      <dsp:txXfrm rot="10800000">
        <a:off x="1725848" y="2504133"/>
        <a:ext cx="223784" cy="248335"/>
      </dsp:txXfrm>
    </dsp:sp>
    <dsp:sp modelId="{2FF46AA7-8D73-4461-A7E7-D129F1C3A031}">
      <dsp:nvSpPr>
        <dsp:cNvPr id="0" name=""/>
        <dsp:cNvSpPr/>
      </dsp:nvSpPr>
      <dsp:spPr>
        <a:xfrm>
          <a:off x="829585" y="1083982"/>
          <a:ext cx="1411215" cy="1226343"/>
        </a:xfrm>
        <a:prstGeom prst="ellipse">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LƯỢNG GIÁ</a:t>
          </a:r>
          <a:endParaRPr lang="vi-VN" sz="1800" b="1" kern="1200" dirty="0">
            <a:latin typeface="Times New Roman" pitchFamily="18" charset="0"/>
            <a:cs typeface="Times New Roman" pitchFamily="18" charset="0"/>
          </a:endParaRPr>
        </a:p>
      </dsp:txBody>
      <dsp:txXfrm>
        <a:off x="1036253" y="1263576"/>
        <a:ext cx="997879" cy="867155"/>
      </dsp:txXfrm>
    </dsp:sp>
    <dsp:sp modelId="{2606F6C6-0FFE-4458-972B-6C9C5607E50B}">
      <dsp:nvSpPr>
        <dsp:cNvPr id="0" name=""/>
        <dsp:cNvSpPr/>
      </dsp:nvSpPr>
      <dsp:spPr>
        <a:xfrm rot="19440000">
          <a:off x="2134268" y="967675"/>
          <a:ext cx="24026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vi-VN" sz="1800" kern="1200"/>
        </a:p>
      </dsp:txBody>
      <dsp:txXfrm>
        <a:off x="2141151" y="1071636"/>
        <a:ext cx="168183"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38E85-C4E0-4B46-A541-9914B7DBE984}" type="datetimeFigureOut">
              <a:rPr lang="vi-VN" smtClean="0"/>
              <a:pPr/>
              <a:t>21/08/2016</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7B1DB-56D2-4945-9659-7C3558D17DA0}" type="slidenum">
              <a:rPr lang="vi-VN" smtClean="0"/>
              <a:pPr/>
              <a:t>‹#›</a:t>
            </a:fld>
            <a:endParaRPr lang="vi-VN"/>
          </a:p>
        </p:txBody>
      </p:sp>
    </p:spTree>
    <p:extLst>
      <p:ext uri="{BB962C8B-B14F-4D97-AF65-F5344CB8AC3E}">
        <p14:creationId xmlns:p14="http://schemas.microsoft.com/office/powerpoint/2010/main" val="281893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CC58F13D-C558-41C4-9E78-A78239018152}" type="slidenum">
              <a:rPr lang="vi-VN" smtClean="0"/>
              <a:pPr/>
              <a:t>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C&#225;ch%20x&#7917;%20l&#253;%20khi%20tr&#7867;%20b&#7883;%20ng&#7897;%20&#273;&#7897;c%20th&#7921;c%20ph&#7849;m.mp4"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ải xuống.jpg"/>
          <p:cNvPicPr>
            <a:picLocks noChangeAspect="1"/>
          </p:cNvPicPr>
          <p:nvPr/>
        </p:nvPicPr>
        <p:blipFill>
          <a:blip r:embed="rId2"/>
          <a:stretch>
            <a:fillRect/>
          </a:stretch>
        </p:blipFill>
        <p:spPr>
          <a:xfrm>
            <a:off x="0" y="0"/>
            <a:ext cx="9155784" cy="6858000"/>
          </a:xfrm>
          <a:prstGeom prst="rect">
            <a:avLst/>
          </a:prstGeom>
        </p:spPr>
      </p:pic>
      <p:pic>
        <p:nvPicPr>
          <p:cNvPr id="11" name="Picture 10" descr="13254543_1745945099025579_7106345935043702855_n.jpg"/>
          <p:cNvPicPr>
            <a:picLocks noChangeAspect="1"/>
          </p:cNvPicPr>
          <p:nvPr/>
        </p:nvPicPr>
        <p:blipFill>
          <a:blip r:embed="rId3"/>
          <a:stretch>
            <a:fillRect/>
          </a:stretch>
        </p:blipFill>
        <p:spPr>
          <a:xfrm>
            <a:off x="0" y="1066800"/>
            <a:ext cx="4495800" cy="6096000"/>
          </a:xfrm>
          <a:prstGeom prst="rect">
            <a:avLst/>
          </a:prstGeom>
          <a:ln>
            <a:noFill/>
          </a:ln>
          <a:effectLst>
            <a:outerShdw blurRad="127000" dist="38100" dir="2700000" algn="ctr">
              <a:srgbClr val="000000">
                <a:alpha val="45000"/>
              </a:srgbClr>
            </a:outerShdw>
            <a:softEdge rad="635000"/>
          </a:effectLst>
        </p:spPr>
      </p:pic>
      <p:pic>
        <p:nvPicPr>
          <p:cNvPr id="7" name="Picture 6" descr="Logo_of_Duy_Tan_-_small_22_626_633596227426266755.jpg"/>
          <p:cNvPicPr>
            <a:picLocks noChangeAspect="1"/>
          </p:cNvPicPr>
          <p:nvPr/>
        </p:nvPicPr>
        <p:blipFill>
          <a:blip r:embed="rId4"/>
          <a:stretch>
            <a:fillRect/>
          </a:stretch>
        </p:blipFill>
        <p:spPr>
          <a:xfrm>
            <a:off x="304800" y="76200"/>
            <a:ext cx="2465591" cy="1387602"/>
          </a:xfrm>
          <a:prstGeom prst="rect">
            <a:avLst/>
          </a:prstGeom>
        </p:spPr>
      </p:pic>
      <p:sp>
        <p:nvSpPr>
          <p:cNvPr id="9" name="Title 1"/>
          <p:cNvSpPr txBox="1">
            <a:spLocks/>
          </p:cNvSpPr>
          <p:nvPr/>
        </p:nvSpPr>
        <p:spPr>
          <a:xfrm>
            <a:off x="4419600" y="838200"/>
            <a:ext cx="4267200" cy="37338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ĐIỀU DƯỠNG HỒI SỨC – CẤP CỨU</a:t>
            </a:r>
            <a:r>
              <a:rPr kumimoji="0" lang="en-US" sz="32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
            </a:r>
            <a:br>
              <a:rPr kumimoji="0" lang="en-US" sz="32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br>
            <a:r>
              <a:rPr kumimoji="0" lang="en-US" sz="3200" b="0" i="0" u="none" strike="noStrike" kern="1200" cap="none" spc="0" normalizeH="0" baseline="0" noProof="0" smtClean="0">
                <a:ln>
                  <a:noFill/>
                </a:ln>
                <a:solidFill>
                  <a:schemeClr val="tx2">
                    <a:lumMod val="50000"/>
                  </a:schemeClr>
                </a:solidFill>
                <a:effectLst/>
                <a:uLnTx/>
                <a:uFillTx/>
                <a:latin typeface="Times New Roman" pitchFamily="18" charset="0"/>
                <a:ea typeface="+mj-ea"/>
                <a:cs typeface="Times New Roman" pitchFamily="18" charset="0"/>
              </a:rPr>
              <a:t/>
            </a:r>
            <a:br>
              <a:rPr kumimoji="0" lang="en-US" sz="3200" b="0" i="0" u="none" strike="noStrike" kern="1200" cap="none" spc="0" normalizeH="0" baseline="0" noProof="0" smtClean="0">
                <a:ln>
                  <a:noFill/>
                </a:ln>
                <a:solidFill>
                  <a:schemeClr val="tx2">
                    <a:lumMod val="50000"/>
                  </a:schemeClr>
                </a:solidFill>
                <a:effectLst/>
                <a:uLnTx/>
                <a:uFillTx/>
                <a:latin typeface="Times New Roman" pitchFamily="18" charset="0"/>
                <a:ea typeface="+mj-ea"/>
                <a:cs typeface="Times New Roman" pitchFamily="18" charset="0"/>
              </a:rPr>
            </a:br>
            <a:r>
              <a:rPr kumimoji="0" lang="en-US" sz="3200" b="1" i="0" u="sng"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Đề tài</a:t>
            </a:r>
            <a:r>
              <a:rPr kumimoji="0" lang="en-US" sz="32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 NGỘ</a:t>
            </a:r>
            <a:r>
              <a:rPr kumimoji="0" lang="en-US" sz="3200" b="1" i="0" u="none" strike="noStrike" kern="1200" cap="none" spc="0" normalizeH="0" noProof="0" smtClean="0">
                <a:ln>
                  <a:noFill/>
                </a:ln>
                <a:solidFill>
                  <a:srgbClr val="FF0000"/>
                </a:solidFill>
                <a:effectLst/>
                <a:uLnTx/>
                <a:uFillTx/>
                <a:latin typeface="Times New Roman" pitchFamily="18" charset="0"/>
                <a:ea typeface="+mj-ea"/>
                <a:cs typeface="Times New Roman" pitchFamily="18" charset="0"/>
              </a:rPr>
              <a:t> ĐỘC CẤP</a:t>
            </a:r>
            <a:r>
              <a:rPr kumimoji="0" lang="en-US" sz="32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
            </a:r>
            <a:br>
              <a:rPr kumimoji="0" lang="en-US" sz="32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br>
            <a:r>
              <a:rPr kumimoji="0" lang="en-US" sz="3200" b="1" i="0" u="none" strike="noStrike" kern="1200" cap="none" spc="0" normalizeH="0" baseline="0" noProof="0" smtClean="0">
                <a:ln>
                  <a:noFill/>
                </a:ln>
                <a:solidFill>
                  <a:schemeClr val="tx2">
                    <a:lumMod val="50000"/>
                  </a:schemeClr>
                </a:solidFill>
                <a:effectLst/>
                <a:uLnTx/>
                <a:uFillTx/>
                <a:latin typeface="Times New Roman" pitchFamily="18" charset="0"/>
                <a:ea typeface="+mj-ea"/>
                <a:cs typeface="Times New Roman" pitchFamily="18" charset="0"/>
              </a:rPr>
              <a:t>Lớp K19YDD3</a:t>
            </a:r>
            <a:br>
              <a:rPr kumimoji="0" lang="en-US" sz="3200" b="1" i="0" u="none" strike="noStrike" kern="1200" cap="none" spc="0" normalizeH="0" baseline="0" noProof="0" smtClean="0">
                <a:ln>
                  <a:noFill/>
                </a:ln>
                <a:solidFill>
                  <a:schemeClr val="tx2">
                    <a:lumMod val="50000"/>
                  </a:schemeClr>
                </a:solidFill>
                <a:effectLst/>
                <a:uLnTx/>
                <a:uFillTx/>
                <a:latin typeface="Times New Roman" pitchFamily="18" charset="0"/>
                <a:ea typeface="+mj-ea"/>
                <a:cs typeface="Times New Roman" pitchFamily="18" charset="0"/>
              </a:rPr>
            </a:br>
            <a:r>
              <a:rPr kumimoji="0" lang="en-US" sz="2800" b="1" i="0" u="none" strike="noStrike" kern="1200" cap="none" spc="0" normalizeH="0" baseline="0" noProof="0" smtClean="0">
                <a:ln>
                  <a:noFill/>
                </a:ln>
                <a:solidFill>
                  <a:schemeClr val="tx2">
                    <a:lumMod val="50000"/>
                  </a:schemeClr>
                </a:solidFill>
                <a:effectLst/>
                <a:uLnTx/>
                <a:uFillTx/>
                <a:latin typeface="Times New Roman" pitchFamily="18" charset="0"/>
                <a:ea typeface="+mj-ea"/>
                <a:cs typeface="Times New Roman" pitchFamily="18" charset="0"/>
              </a:rPr>
              <a:t>GVHD: NGUYỄN PHÚC HỌC</a:t>
            </a:r>
            <a:endParaRPr kumimoji="0" lang="en-US" sz="2800" b="1" i="0" u="none" strike="noStrike" kern="1200" cap="none" spc="0" normalizeH="0" baseline="0" noProof="0">
              <a:ln>
                <a:noFill/>
              </a:ln>
              <a:solidFill>
                <a:schemeClr val="tx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0034" y="5334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382000" cy="4525963"/>
          </a:xfrm>
        </p:spPr>
        <p:txBody>
          <a:bodyPr>
            <a:noAutofit/>
          </a:bodyPr>
          <a:lstStyle/>
          <a:p>
            <a:pPr marL="109728" indent="0">
              <a:buNone/>
            </a:pPr>
            <a:r>
              <a:rPr lang="en-US" sz="2600" b="1" i="1" dirty="0" smtClean="0">
                <a:latin typeface="Times New Roman" pitchFamily="18" charset="0"/>
                <a:cs typeface="Times New Roman" pitchFamily="18" charset="0"/>
              </a:rPr>
              <a:t>A. </a:t>
            </a:r>
            <a:r>
              <a:rPr lang="en-US" sz="2600" b="1" i="1" dirty="0" err="1" smtClean="0">
                <a:latin typeface="Times New Roman" pitchFamily="18" charset="0"/>
                <a:cs typeface="Times New Roman" pitchFamily="18" charset="0"/>
              </a:rPr>
              <a:t>Biện</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pháp</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tăng</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thải</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hạn</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chế</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hấp</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thu</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khi</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chất</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độc</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chưa</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hấp</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thu</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vào</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máu</a:t>
            </a:r>
            <a:r>
              <a:rPr lang="en-US" sz="2600" b="1" i="1" dirty="0" smtClean="0">
                <a:latin typeface="Times New Roman" pitchFamily="18" charset="0"/>
                <a:cs typeface="Times New Roman" pitchFamily="18" charset="0"/>
              </a:rPr>
              <a:t>.</a:t>
            </a:r>
          </a:p>
          <a:p>
            <a:pPr marL="109728" indent="0">
              <a:buNone/>
            </a:pPr>
            <a:r>
              <a:rPr lang="en-US" sz="2600" b="1" i="1" dirty="0" err="1" smtClean="0">
                <a:latin typeface="Times New Roman" pitchFamily="18" charset="0"/>
                <a:cs typeface="Times New Roman" pitchFamily="18" charset="0"/>
              </a:rPr>
              <a:t>Biện</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pháp</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thải</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nhanh</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chất</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độc</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ra</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khỏi</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cơ</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thể</a:t>
            </a:r>
            <a:endParaRPr lang="en-US" sz="2600" b="1" i="1" dirty="0" smtClean="0">
              <a:latin typeface="Times New Roman" pitchFamily="18" charset="0"/>
              <a:cs typeface="Times New Roman" pitchFamily="18" charset="0"/>
            </a:endParaRPr>
          </a:p>
          <a:p>
            <a:r>
              <a:rPr lang="en-US" sz="2600" dirty="0" err="1" smtClean="0">
                <a:latin typeface="Times New Roman" pitchFamily="18" charset="0"/>
                <a:cs typeface="Times New Roman" pitchFamily="18" charset="0"/>
              </a:rPr>
              <a:t>Tăng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thải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hạn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thu</a:t>
            </a:r>
            <a:r>
              <a:rPr lang="en-US" sz="2600" dirty="0" smtClean="0">
                <a:latin typeface="Times New Roman" pitchFamily="18" charset="0"/>
                <a:cs typeface="Times New Roman" pitchFamily="18" charset="0"/>
              </a:rPr>
              <a:t> ở </a:t>
            </a:r>
            <a:r>
              <a:rPr lang="en-US" sz="2600" dirty="0" err="1" smtClean="0">
                <a:latin typeface="Times New Roman" pitchFamily="18" charset="0"/>
                <a:cs typeface="Times New Roman" pitchFamily="18" charset="0"/>
              </a:rPr>
              <a:t>đường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hóa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nôn</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bệnh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còn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tỉnh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rửa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dày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tẩy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khỏi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ruột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ngăn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thu</a:t>
            </a:r>
            <a:endParaRPr lang="en-US" sz="2600" dirty="0" smtClean="0">
              <a:latin typeface="Times New Roman" pitchFamily="18" charset="0"/>
              <a:cs typeface="Times New Roman" pitchFamily="18" charset="0"/>
            </a:endParaRPr>
          </a:p>
          <a:p>
            <a:r>
              <a:rPr lang="en-US" sz="2600" dirty="0" err="1" smtClean="0">
                <a:latin typeface="Times New Roman" pitchFamily="18" charset="0"/>
                <a:cs typeface="Times New Roman" pitchFamily="18" charset="0"/>
              </a:rPr>
              <a:t>Loại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trừ</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hạn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thu</a:t>
            </a:r>
            <a:r>
              <a:rPr lang="en-US" sz="2600" dirty="0" smtClean="0">
                <a:latin typeface="Times New Roman" pitchFamily="18" charset="0"/>
                <a:cs typeface="Times New Roman" pitchFamily="18" charset="0"/>
              </a:rPr>
              <a:t> ở da, </a:t>
            </a:r>
            <a:r>
              <a:rPr lang="en-US" sz="2600" dirty="0" err="1" smtClean="0">
                <a:latin typeface="Times New Roman" pitchFamily="18" charset="0"/>
                <a:cs typeface="Times New Roman" pitchFamily="18" charset="0"/>
              </a:rPr>
              <a:t>niêm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hở</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ngoài</a:t>
            </a:r>
            <a:r>
              <a:rPr lang="en-US" sz="2600" dirty="0" smtClean="0">
                <a:latin typeface="Times New Roman" pitchFamily="18" charset="0"/>
                <a:cs typeface="Times New Roman" pitchFamily="18" charset="0"/>
              </a:rPr>
              <a:t> da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rửa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dung </a:t>
            </a:r>
            <a:r>
              <a:rPr lang="en-US" sz="2600" dirty="0" err="1" smtClean="0">
                <a:latin typeface="Times New Roman" pitchFamily="18" charset="0"/>
                <a:cs typeface="Times New Roman" pitchFamily="18" charset="0"/>
              </a:rPr>
              <a:t>dịch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chuyên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dụng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độc</a:t>
            </a:r>
            <a:r>
              <a:rPr lang="en-US" sz="2600" dirty="0" smtClean="0">
                <a:latin typeface="Times New Roman" pitchFamily="18" charset="0"/>
                <a:cs typeface="Times New Roman" pitchFamily="18" charset="0"/>
              </a:rPr>
              <a:t> da….</a:t>
            </a:r>
          </a:p>
          <a:p>
            <a:r>
              <a:rPr lang="en-US" sz="2600" dirty="0" err="1" smtClean="0">
                <a:latin typeface="Times New Roman" pitchFamily="18" charset="0"/>
                <a:cs typeface="Times New Roman" pitchFamily="18" charset="0"/>
              </a:rPr>
              <a:t>Loại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trừ</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hạn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độc</a:t>
            </a:r>
            <a:r>
              <a:rPr lang="en-US" sz="2600" dirty="0" smtClean="0">
                <a:latin typeface="Times New Roman" pitchFamily="18" charset="0"/>
                <a:cs typeface="Times New Roman" pitchFamily="18" charset="0"/>
              </a:rPr>
              <a:t> ở </a:t>
            </a:r>
            <a:r>
              <a:rPr lang="en-US" sz="2600" dirty="0" err="1" smtClean="0">
                <a:latin typeface="Times New Roman" pitchFamily="18" charset="0"/>
                <a:cs typeface="Times New Roman" pitchFamily="18" charset="0"/>
              </a:rPr>
              <a:t>đường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rửa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mũi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miệng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thuốc</a:t>
            </a:r>
            <a:r>
              <a:rPr lang="en-US" sz="2600" dirty="0" smtClean="0">
                <a:latin typeface="Times New Roman" pitchFamily="18" charset="0"/>
                <a:cs typeface="Times New Roman" pitchFamily="18" charset="0"/>
              </a:rPr>
              <a:t> long </a:t>
            </a:r>
            <a:r>
              <a:rPr lang="en-US" sz="2600" dirty="0" err="1" smtClean="0">
                <a:latin typeface="Times New Roman" pitchFamily="18" charset="0"/>
                <a:cs typeface="Times New Roman" pitchFamily="18" charset="0"/>
              </a:rPr>
              <a:t>đườm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hít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phức</a:t>
            </a:r>
            <a:r>
              <a:rPr lang="en-US" sz="2600" dirty="0" smtClean="0">
                <a:latin typeface="Times New Roman" pitchFamily="18" charset="0"/>
                <a:cs typeface="Times New Roman" pitchFamily="18" charset="0"/>
              </a:rPr>
              <a:t>….</a:t>
            </a:r>
          </a:p>
          <a:p>
            <a:endParaRPr lang="en-US" sz="2600" dirty="0">
              <a:latin typeface="Times New Roman" pitchFamily="18" charset="0"/>
              <a:cs typeface="Times New Roman" pitchFamily="18" charset="0"/>
            </a:endParaRPr>
          </a:p>
        </p:txBody>
      </p:sp>
      <p:sp>
        <p:nvSpPr>
          <p:cNvPr id="3" name="Title 2"/>
          <p:cNvSpPr>
            <a:spLocks noGrp="1"/>
          </p:cNvSpPr>
          <p:nvPr>
            <p:ph type="title"/>
          </p:nvPr>
        </p:nvSpPr>
        <p:spPr>
          <a:xfrm>
            <a:off x="304800" y="152400"/>
            <a:ext cx="8534400" cy="1143000"/>
          </a:xfrm>
        </p:spPr>
        <p:txBody>
          <a:bodyPr>
            <a:noAutofit/>
          </a:bodyPr>
          <a:lstStyle/>
          <a:p>
            <a:pPr algn="ctr"/>
            <a:r>
              <a:rPr lang="en-US" sz="3600" b="1" dirty="0" err="1" smtClean="0">
                <a:solidFill>
                  <a:srgbClr val="C00000"/>
                </a:solidFill>
                <a:latin typeface="Times New Roman" pitchFamily="18" charset="0"/>
                <a:cs typeface="Times New Roman" pitchFamily="18" charset="0"/>
              </a:rPr>
              <a:t>Biện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pháp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loại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trừ</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chất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độc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ra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khỏi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cơ</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thể</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4957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3200" b="1" i="1" dirty="0" smtClean="0">
                <a:latin typeface="Times New Roman" pitchFamily="18" charset="0"/>
                <a:cs typeface="Times New Roman" pitchFamily="18" charset="0"/>
              </a:rPr>
              <a:t>B. </a:t>
            </a:r>
            <a:r>
              <a:rPr lang="en-US" sz="3200" b="1" i="1" dirty="0" err="1" smtClean="0">
                <a:latin typeface="Times New Roman" pitchFamily="18" charset="0"/>
                <a:cs typeface="Times New Roman" pitchFamily="18" charset="0"/>
              </a:rPr>
              <a:t>Biện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pháp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tăng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thải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hạn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chế</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hấp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chất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độc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đã</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hấp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máu</a:t>
            </a:r>
            <a:endParaRPr lang="en-US" sz="3200" b="1" i="1"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thận</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gan</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Lọc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524734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0100" y="0"/>
            <a:ext cx="7758138" cy="582594"/>
          </a:xfrm>
          <a:solidFill>
            <a:schemeClr val="accent2">
              <a:lumMod val="60000"/>
              <a:lumOff val="40000"/>
            </a:schemeClr>
          </a:solidFill>
        </p:spPr>
        <p:txBody>
          <a:bodyPr>
            <a:normAutofit fontScale="90000"/>
          </a:bodyPr>
          <a:lstStyle/>
          <a:p>
            <a:pPr algn="ctr"/>
            <a:r>
              <a:rPr lang="en-US" sz="3600" dirty="0" err="1" smtClean="0">
                <a:latin typeface="Times New Roman" pitchFamily="18" charset="0"/>
                <a:cs typeface="Times New Roman" pitchFamily="18" charset="0"/>
              </a:rPr>
              <a:t>Biện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hiệu</a:t>
            </a:r>
            <a:endParaRPr lang="en-US" sz="3600" dirty="0">
              <a:latin typeface="Times New Roman" pitchFamily="18" charset="0"/>
              <a:cs typeface="Times New Roman" pitchFamily="18" charset="0"/>
            </a:endParaRPr>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nvGraphicFramePr>
        <p:xfrm>
          <a:off x="285720" y="513358"/>
          <a:ext cx="8715436" cy="6344642"/>
        </p:xfrm>
        <a:graphic>
          <a:graphicData uri="http://schemas.openxmlformats.org/drawingml/2006/table">
            <a:tbl>
              <a:tblPr firstRow="1" bandRow="1">
                <a:tableStyleId>{21E4AEA4-8DFA-4A89-87EB-49C32662AFE0}</a:tableStyleId>
              </a:tblPr>
              <a:tblGrid>
                <a:gridCol w="3956776"/>
                <a:gridCol w="4758660"/>
              </a:tblGrid>
              <a:tr h="332629">
                <a:tc>
                  <a:txBody>
                    <a:bodyPr/>
                    <a:lstStyle/>
                    <a:p>
                      <a:r>
                        <a:rPr kumimoji="0" lang="vi-VN" sz="2000" kern="1200" dirty="0" smtClean="0"/>
                        <a:t>Thuốc độc</a:t>
                      </a:r>
                      <a:endParaRPr lang="vi-VN" sz="2000" dirty="0">
                        <a:latin typeface="Times New Roman" pitchFamily="18" charset="0"/>
                        <a:cs typeface="Times New Roman" pitchFamily="18" charset="0"/>
                      </a:endParaRPr>
                    </a:p>
                  </a:txBody>
                  <a:tcPr/>
                </a:tc>
                <a:tc>
                  <a:txBody>
                    <a:bodyPr/>
                    <a:lstStyle/>
                    <a:p>
                      <a:r>
                        <a:rPr kumimoji="0" lang="vi-VN" sz="2000" kern="1200" smtClean="0"/>
                        <a:t>Thuốc giải độc đặc hiệu</a:t>
                      </a:r>
                      <a:endParaRPr lang="vi-VN" sz="2000">
                        <a:latin typeface="Times New Roman" pitchFamily="18" charset="0"/>
                        <a:cs typeface="Times New Roman" pitchFamily="18" charset="0"/>
                      </a:endParaRPr>
                    </a:p>
                  </a:txBody>
                  <a:tcPr/>
                </a:tc>
              </a:tr>
              <a:tr h="332629">
                <a:tc>
                  <a:txBody>
                    <a:bodyPr/>
                    <a:lstStyle/>
                    <a:p>
                      <a:r>
                        <a:rPr kumimoji="0" lang="vi-VN" sz="2000" kern="1200" smtClean="0"/>
                        <a:t>acetaminophen (paracetamol)</a:t>
                      </a:r>
                      <a:endParaRPr lang="vi-VN" sz="2000">
                        <a:latin typeface="Times New Roman" pitchFamily="18" charset="0"/>
                        <a:cs typeface="Times New Roman" pitchFamily="18" charset="0"/>
                      </a:endParaRPr>
                    </a:p>
                  </a:txBody>
                  <a:tcPr/>
                </a:tc>
                <a:tc>
                  <a:txBody>
                    <a:bodyPr/>
                    <a:lstStyle/>
                    <a:p>
                      <a:r>
                        <a:rPr kumimoji="0" lang="vi-VN" sz="2000" kern="1200" smtClean="0"/>
                        <a:t>N-acetylcystein</a:t>
                      </a:r>
                      <a:endParaRPr lang="vi-VN" sz="2000">
                        <a:latin typeface="Times New Roman" pitchFamily="18" charset="0"/>
                        <a:cs typeface="Times New Roman" pitchFamily="18" charset="0"/>
                      </a:endParaRPr>
                    </a:p>
                  </a:txBody>
                  <a:tcPr/>
                </a:tc>
              </a:tr>
              <a:tr h="332629">
                <a:tc>
                  <a:txBody>
                    <a:bodyPr/>
                    <a:lstStyle/>
                    <a:p>
                      <a:r>
                        <a:rPr kumimoji="0" lang="vi-VN" sz="2000" kern="1200" smtClean="0"/>
                        <a:t>arsen, thủy ngân</a:t>
                      </a:r>
                      <a:endParaRPr lang="vi-VN" sz="2000">
                        <a:latin typeface="Times New Roman" pitchFamily="18" charset="0"/>
                        <a:cs typeface="Times New Roman" pitchFamily="18" charset="0"/>
                      </a:endParaRPr>
                    </a:p>
                  </a:txBody>
                  <a:tcPr/>
                </a:tc>
                <a:tc>
                  <a:txBody>
                    <a:bodyPr/>
                    <a:lstStyle/>
                    <a:p>
                      <a:r>
                        <a:rPr kumimoji="0" lang="vi-VN" sz="2000" kern="1200" smtClean="0"/>
                        <a:t>dimercaprol (BAL</a:t>
                      </a:r>
                      <a:endParaRPr lang="vi-VN" sz="2000">
                        <a:latin typeface="Times New Roman" pitchFamily="18" charset="0"/>
                        <a:cs typeface="Times New Roman" pitchFamily="18" charset="0"/>
                      </a:endParaRPr>
                    </a:p>
                  </a:txBody>
                  <a:tcPr/>
                </a:tc>
              </a:tr>
              <a:tr h="332629">
                <a:tc>
                  <a:txBody>
                    <a:bodyPr/>
                    <a:lstStyle/>
                    <a:p>
                      <a:r>
                        <a:rPr kumimoji="0" lang="vi-VN" sz="2000" kern="1200" dirty="0" smtClean="0"/>
                        <a:t>benzodiazepin</a:t>
                      </a:r>
                      <a:endParaRPr lang="vi-VN" sz="2000" dirty="0">
                        <a:latin typeface="Times New Roman" pitchFamily="18" charset="0"/>
                        <a:cs typeface="Times New Roman" pitchFamily="18" charset="0"/>
                      </a:endParaRPr>
                    </a:p>
                  </a:txBody>
                  <a:tcPr/>
                </a:tc>
                <a:tc>
                  <a:txBody>
                    <a:bodyPr/>
                    <a:lstStyle/>
                    <a:p>
                      <a:r>
                        <a:rPr kumimoji="0" lang="vi-VN" sz="2000" kern="1200" smtClean="0"/>
                        <a:t>flumazenil (Anexate</a:t>
                      </a:r>
                      <a:endParaRPr lang="vi-VN" sz="2000">
                        <a:latin typeface="Times New Roman" pitchFamily="18" charset="0"/>
                        <a:cs typeface="Times New Roman" pitchFamily="18" charset="0"/>
                      </a:endParaRPr>
                    </a:p>
                  </a:txBody>
                  <a:tcPr/>
                </a:tc>
              </a:tr>
              <a:tr h="486742">
                <a:tc>
                  <a:txBody>
                    <a:bodyPr/>
                    <a:lstStyle/>
                    <a:p>
                      <a:r>
                        <a:rPr kumimoji="0" lang="vi-VN" sz="2000" kern="1200" smtClean="0"/>
                        <a:t>cyanua</a:t>
                      </a:r>
                      <a:endParaRPr lang="vi-VN" sz="2000">
                        <a:latin typeface="Times New Roman" pitchFamily="18" charset="0"/>
                        <a:cs typeface="Times New Roman" pitchFamily="18" charset="0"/>
                      </a:endParaRPr>
                    </a:p>
                  </a:txBody>
                  <a:tcPr/>
                </a:tc>
                <a:tc>
                  <a:txBody>
                    <a:bodyPr/>
                    <a:lstStyle/>
                    <a:p>
                      <a:r>
                        <a:rPr kumimoji="0" lang="vi-VN" sz="2000" kern="1200" dirty="0" smtClean="0"/>
                        <a:t>hydroxocobalamin, Lilly cyanide kit</a:t>
                      </a:r>
                      <a:endParaRPr lang="vi-VN" sz="2000" dirty="0">
                        <a:latin typeface="Times New Roman" pitchFamily="18" charset="0"/>
                        <a:cs typeface="Times New Roman" pitchFamily="18" charset="0"/>
                      </a:endParaRPr>
                    </a:p>
                  </a:txBody>
                  <a:tcPr/>
                </a:tc>
              </a:tr>
              <a:tr h="332629">
                <a:tc>
                  <a:txBody>
                    <a:bodyPr/>
                    <a:lstStyle/>
                    <a:p>
                      <a:r>
                        <a:rPr kumimoji="0" lang="vi-VN" sz="2000" kern="1200" dirty="0" smtClean="0"/>
                        <a:t>digoxin</a:t>
                      </a:r>
                      <a:endParaRPr lang="vi-VN" sz="2000" dirty="0">
                        <a:solidFill>
                          <a:schemeClr val="tx1"/>
                        </a:solidFill>
                        <a:latin typeface="Times New Roman" pitchFamily="18" charset="0"/>
                        <a:cs typeface="Times New Roman" pitchFamily="18" charset="0"/>
                      </a:endParaRPr>
                    </a:p>
                  </a:txBody>
                  <a:tcPr/>
                </a:tc>
                <a:tc>
                  <a:txBody>
                    <a:bodyPr/>
                    <a:lstStyle/>
                    <a:p>
                      <a:r>
                        <a:rPr kumimoji="0" lang="vi-VN" sz="2000" kern="1200" smtClean="0"/>
                        <a:t>digoxin Fab</a:t>
                      </a:r>
                      <a:endParaRPr lang="vi-VN" sz="2000">
                        <a:latin typeface="Times New Roman" pitchFamily="18" charset="0"/>
                        <a:cs typeface="Times New Roman" pitchFamily="18" charset="0"/>
                      </a:endParaRPr>
                    </a:p>
                  </a:txBody>
                  <a:tcPr/>
                </a:tc>
              </a:tr>
              <a:tr h="332629">
                <a:tc>
                  <a:txBody>
                    <a:bodyPr/>
                    <a:lstStyle/>
                    <a:p>
                      <a:r>
                        <a:rPr kumimoji="0" lang="vi-VN" sz="2000" kern="1200" smtClean="0"/>
                        <a:t>heparin</a:t>
                      </a:r>
                      <a:endParaRPr lang="vi-VN" sz="2000">
                        <a:latin typeface="Times New Roman" pitchFamily="18" charset="0"/>
                        <a:cs typeface="Times New Roman" pitchFamily="18" charset="0"/>
                      </a:endParaRPr>
                    </a:p>
                  </a:txBody>
                  <a:tcPr/>
                </a:tc>
                <a:tc>
                  <a:txBody>
                    <a:bodyPr/>
                    <a:lstStyle/>
                    <a:p>
                      <a:r>
                        <a:rPr kumimoji="0" lang="vi-VN" sz="2000" kern="1200" smtClean="0"/>
                        <a:t>protamin</a:t>
                      </a:r>
                      <a:endParaRPr lang="vi-VN" sz="2000">
                        <a:latin typeface="Times New Roman" pitchFamily="18" charset="0"/>
                        <a:cs typeface="Times New Roman" pitchFamily="18" charset="0"/>
                      </a:endParaRPr>
                    </a:p>
                  </a:txBody>
                  <a:tcPr/>
                </a:tc>
              </a:tr>
              <a:tr h="332629">
                <a:tc>
                  <a:txBody>
                    <a:bodyPr/>
                    <a:lstStyle/>
                    <a:p>
                      <a:r>
                        <a:rPr kumimoji="0" lang="vi-VN" sz="2000" kern="1200" smtClean="0"/>
                        <a:t>sắt</a:t>
                      </a:r>
                      <a:endParaRPr lang="vi-VN" sz="2000">
                        <a:latin typeface="Times New Roman" pitchFamily="18" charset="0"/>
                        <a:cs typeface="Times New Roman" pitchFamily="18" charset="0"/>
                      </a:endParaRPr>
                    </a:p>
                  </a:txBody>
                  <a:tcPr/>
                </a:tc>
                <a:tc>
                  <a:txBody>
                    <a:bodyPr/>
                    <a:lstStyle/>
                    <a:p>
                      <a:r>
                        <a:rPr kumimoji="0" lang="vi-VN" sz="2000" kern="1200" smtClean="0"/>
                        <a:t>deferoxamin</a:t>
                      </a:r>
                      <a:endParaRPr lang="vi-VN" sz="2000">
                        <a:latin typeface="Times New Roman" pitchFamily="18" charset="0"/>
                        <a:cs typeface="Times New Roman" pitchFamily="18" charset="0"/>
                      </a:endParaRPr>
                    </a:p>
                  </a:txBody>
                  <a:tcPr/>
                </a:tc>
              </a:tr>
              <a:tr h="332629">
                <a:tc>
                  <a:txBody>
                    <a:bodyPr/>
                    <a:lstStyle/>
                    <a:p>
                      <a:r>
                        <a:rPr kumimoji="0" lang="vi-VN" sz="2000" kern="1200" smtClean="0"/>
                        <a:t>chì</a:t>
                      </a:r>
                      <a:endParaRPr lang="vi-VN" sz="2000">
                        <a:latin typeface="Times New Roman" pitchFamily="18" charset="0"/>
                        <a:cs typeface="Times New Roman" pitchFamily="18" charset="0"/>
                      </a:endParaRPr>
                    </a:p>
                  </a:txBody>
                  <a:tcPr/>
                </a:tc>
                <a:tc>
                  <a:txBody>
                    <a:bodyPr/>
                    <a:lstStyle/>
                    <a:p>
                      <a:r>
                        <a:rPr kumimoji="0" lang="vi-VN" sz="2000" kern="1200" smtClean="0"/>
                        <a:t>EDTA, succimer, D penicillamin</a:t>
                      </a:r>
                      <a:endParaRPr lang="vi-VN" sz="2000">
                        <a:latin typeface="Times New Roman" pitchFamily="18" charset="0"/>
                        <a:cs typeface="Times New Roman" pitchFamily="18" charset="0"/>
                      </a:endParaRPr>
                    </a:p>
                  </a:txBody>
                  <a:tcPr/>
                </a:tc>
              </a:tr>
              <a:tr h="332629">
                <a:tc>
                  <a:txBody>
                    <a:bodyPr/>
                    <a:lstStyle/>
                    <a:p>
                      <a:r>
                        <a:rPr kumimoji="0" lang="vi-VN" sz="2000" kern="1200" smtClean="0"/>
                        <a:t>methemoglobin</a:t>
                      </a:r>
                      <a:endParaRPr lang="vi-VN" sz="2000">
                        <a:latin typeface="Times New Roman" pitchFamily="18" charset="0"/>
                        <a:cs typeface="Times New Roman" pitchFamily="18" charset="0"/>
                      </a:endParaRPr>
                    </a:p>
                  </a:txBody>
                  <a:tcPr/>
                </a:tc>
                <a:tc>
                  <a:txBody>
                    <a:bodyPr/>
                    <a:lstStyle/>
                    <a:p>
                      <a:r>
                        <a:rPr kumimoji="0" lang="vi-VN" sz="2000" kern="1200" smtClean="0"/>
                        <a:t>xanh methylen</a:t>
                      </a:r>
                      <a:endParaRPr lang="vi-VN" sz="2000">
                        <a:latin typeface="Times New Roman" pitchFamily="18" charset="0"/>
                        <a:cs typeface="Times New Roman" pitchFamily="18" charset="0"/>
                      </a:endParaRPr>
                    </a:p>
                  </a:txBody>
                  <a:tcPr/>
                </a:tc>
              </a:tr>
              <a:tr h="332629">
                <a:tc>
                  <a:txBody>
                    <a:bodyPr/>
                    <a:lstStyle/>
                    <a:p>
                      <a:r>
                        <a:rPr kumimoji="0" lang="vi-VN" sz="2000" kern="1200" smtClean="0"/>
                        <a:t>warfarin</a:t>
                      </a:r>
                      <a:endParaRPr lang="vi-VN" sz="2000">
                        <a:latin typeface="Times New Roman" pitchFamily="18" charset="0"/>
                        <a:cs typeface="Times New Roman" pitchFamily="18" charset="0"/>
                      </a:endParaRPr>
                    </a:p>
                  </a:txBody>
                  <a:tcPr/>
                </a:tc>
                <a:tc>
                  <a:txBody>
                    <a:bodyPr/>
                    <a:lstStyle/>
                    <a:p>
                      <a:r>
                        <a:rPr kumimoji="0" lang="vi-VN" sz="2000" kern="1200" smtClean="0"/>
                        <a:t>vitamin K</a:t>
                      </a:r>
                      <a:r>
                        <a:rPr kumimoji="0" lang="vi-VN" sz="2000" kern="1200" baseline="-25000" smtClean="0"/>
                        <a:t>1</a:t>
                      </a:r>
                      <a:endParaRPr lang="vi-VN" sz="2000">
                        <a:latin typeface="Times New Roman" pitchFamily="18" charset="0"/>
                        <a:cs typeface="Times New Roman" pitchFamily="18" charset="0"/>
                      </a:endParaRPr>
                    </a:p>
                  </a:txBody>
                  <a:tcPr/>
                </a:tc>
              </a:tr>
              <a:tr h="332629">
                <a:tc>
                  <a:txBody>
                    <a:bodyPr/>
                    <a:lstStyle/>
                    <a:p>
                      <a:r>
                        <a:rPr kumimoji="0" lang="vi-VN" sz="2000" kern="1200" smtClean="0"/>
                        <a:t>opi</a:t>
                      </a:r>
                      <a:endParaRPr lang="vi-VN" sz="2000">
                        <a:latin typeface="Times New Roman" pitchFamily="18" charset="0"/>
                        <a:cs typeface="Times New Roman" pitchFamily="18" charset="0"/>
                      </a:endParaRPr>
                    </a:p>
                  </a:txBody>
                  <a:tcPr/>
                </a:tc>
                <a:tc>
                  <a:txBody>
                    <a:bodyPr/>
                    <a:lstStyle/>
                    <a:p>
                      <a:r>
                        <a:rPr kumimoji="0" lang="vi-VN" sz="2000" kern="1200" smtClean="0"/>
                        <a:t>naloxon</a:t>
                      </a:r>
                      <a:endParaRPr lang="vi-VN" sz="2000">
                        <a:latin typeface="Times New Roman" pitchFamily="18" charset="0"/>
                        <a:cs typeface="Times New Roman" pitchFamily="18" charset="0"/>
                      </a:endParaRPr>
                    </a:p>
                  </a:txBody>
                  <a:tcPr/>
                </a:tc>
              </a:tr>
              <a:tr h="332629">
                <a:tc>
                  <a:txBody>
                    <a:bodyPr/>
                    <a:lstStyle/>
                    <a:p>
                      <a:r>
                        <a:rPr kumimoji="0" lang="vi-VN" sz="2000" kern="1200" smtClean="0"/>
                        <a:t>thuốc sâu phospho hữu cơ</a:t>
                      </a:r>
                      <a:endParaRPr lang="vi-VN" sz="2000">
                        <a:latin typeface="Times New Roman" pitchFamily="18" charset="0"/>
                        <a:cs typeface="Times New Roman" pitchFamily="18" charset="0"/>
                      </a:endParaRPr>
                    </a:p>
                  </a:txBody>
                  <a:tcPr/>
                </a:tc>
                <a:tc>
                  <a:txBody>
                    <a:bodyPr/>
                    <a:lstStyle/>
                    <a:p>
                      <a:r>
                        <a:rPr kumimoji="0" lang="vi-VN" sz="2000" kern="1200" smtClean="0"/>
                        <a:t>atropin, pralidoxim</a:t>
                      </a:r>
                      <a:endParaRPr lang="vi-VN" sz="2000">
                        <a:latin typeface="Times New Roman" pitchFamily="18" charset="0"/>
                        <a:cs typeface="Times New Roman" pitchFamily="18" charset="0"/>
                      </a:endParaRPr>
                    </a:p>
                  </a:txBody>
                  <a:tcPr/>
                </a:tc>
              </a:tr>
              <a:tr h="401980">
                <a:tc>
                  <a:txBody>
                    <a:bodyPr/>
                    <a:lstStyle/>
                    <a:p>
                      <a:r>
                        <a:rPr kumimoji="0" lang="vi-VN" sz="2000" kern="1200" smtClean="0"/>
                        <a:t>rắn độc cắn</a:t>
                      </a:r>
                      <a:endParaRPr lang="vi-VN" sz="2000">
                        <a:latin typeface="Times New Roman" pitchFamily="18" charset="0"/>
                        <a:cs typeface="Times New Roman" pitchFamily="18" charset="0"/>
                      </a:endParaRPr>
                    </a:p>
                  </a:txBody>
                  <a:tcPr/>
                </a:tc>
                <a:tc>
                  <a:txBody>
                    <a:bodyPr/>
                    <a:lstStyle/>
                    <a:p>
                      <a:r>
                        <a:rPr kumimoji="0" lang="vi-VN" sz="2000" kern="1200" smtClean="0"/>
                        <a:t>huyết thanh kháng nọc rắn đặc hiệu</a:t>
                      </a:r>
                      <a:endParaRPr lang="vi-VN" sz="2000">
                        <a:latin typeface="Times New Roman" pitchFamily="18" charset="0"/>
                        <a:cs typeface="Times New Roman" pitchFamily="18" charset="0"/>
                      </a:endParaRPr>
                    </a:p>
                  </a:txBody>
                  <a:tcPr/>
                </a:tc>
              </a:tr>
              <a:tr h="129584">
                <a:tc>
                  <a:txBody>
                    <a:bodyPr/>
                    <a:lstStyle/>
                    <a:p>
                      <a:r>
                        <a:rPr lang="vi-VN" sz="2000" smtClean="0"/>
                        <a:t>Các loại chất độc qua đường tiêu hoá</a:t>
                      </a:r>
                      <a:endParaRPr lang="vi-VN" sz="2000">
                        <a:latin typeface="Times New Roman" pitchFamily="18" charset="0"/>
                        <a:cs typeface="Times New Roman" pitchFamily="18" charset="0"/>
                      </a:endParaRPr>
                    </a:p>
                  </a:txBody>
                  <a:tcPr/>
                </a:tc>
                <a:tc>
                  <a:txBody>
                    <a:bodyPr/>
                    <a:lstStyle/>
                    <a:p>
                      <a:r>
                        <a:rPr kumimoji="0" lang="vi-VN" sz="2000" kern="1200" dirty="0" smtClean="0"/>
                        <a:t>than hoạt</a:t>
                      </a:r>
                      <a:endParaRPr lang="vi-VN" sz="20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3161928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err="1" smtClean="0">
                <a:latin typeface="Times New Roman" pitchFamily="18" charset="0"/>
                <a:cs typeface="Times New Roman" pitchFamily="18" charset="0"/>
              </a:rPr>
              <a:t>Xử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hấp</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Xử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Xử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kiềm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toan</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Xử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Xử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thần</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dirty="0" err="1" smtClean="0">
                <a:latin typeface="Times New Roman" pitchFamily="18" charset="0"/>
                <a:cs typeface="Times New Roman" pitchFamily="18" charset="0"/>
              </a:rPr>
              <a:t>Biện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pháp</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điều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trị</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triệu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chứng</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1139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nen-cho-slide-powerpoint-chu-de-y-te-va-suc-khoe-anh-11.jpg"/>
          <p:cNvPicPr>
            <a:picLocks noGrp="1" noChangeAspect="1"/>
          </p:cNvPicPr>
          <p:nvPr>
            <p:ph idx="1"/>
          </p:nvPr>
        </p:nvPicPr>
        <p:blipFill>
          <a:blip r:embed="rId2"/>
          <a:stretch>
            <a:fillRect/>
          </a:stretch>
        </p:blipFill>
        <p:spPr>
          <a:xfrm>
            <a:off x="0" y="0"/>
            <a:ext cx="9144000" cy="6858000"/>
          </a:xfrm>
        </p:spPr>
      </p:pic>
      <p:sp>
        <p:nvSpPr>
          <p:cNvPr id="3" name="Title 2"/>
          <p:cNvSpPr>
            <a:spLocks noGrp="1"/>
          </p:cNvSpPr>
          <p:nvPr>
            <p:ph type="title"/>
          </p:nvPr>
        </p:nvSpPr>
        <p:spPr/>
        <p:txBody>
          <a:bodyPr>
            <a:normAutofit fontScale="90000"/>
          </a:bodyPr>
          <a:lstStyle/>
          <a:p>
            <a:r>
              <a:rPr lang="vi-VN" b="1" dirty="0" smtClean="0">
                <a:latin typeface="Times New Roman" pitchFamily="18" charset="0"/>
                <a:cs typeface="Times New Roman" pitchFamily="18" charset="0"/>
              </a:rPr>
              <a:t>V.QUY</a:t>
            </a:r>
            <a:r>
              <a:rPr lang="vi-VN" b="1" dirty="0" smtClean="0"/>
              <a:t> TRINH ĐIỀU DƯỠNG</a:t>
            </a:r>
            <a:br>
              <a:rPr lang="vi-VN" b="1" dirty="0" smtClean="0"/>
            </a:br>
            <a:endParaRPr lang="vi-VN" b="1" dirty="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bieu-cam-like.jpg">
            <a:hlinkClick r:id="rId8" action="ppaction://hlinkfile"/>
          </p:cNvPr>
          <p:cNvPicPr>
            <a:picLocks noChangeAspect="1"/>
          </p:cNvPicPr>
          <p:nvPr/>
        </p:nvPicPr>
        <p:blipFill>
          <a:blip r:embed="rId9"/>
          <a:stretch>
            <a:fillRect/>
          </a:stretch>
        </p:blipFill>
        <p:spPr>
          <a:xfrm>
            <a:off x="6553200" y="1066800"/>
            <a:ext cx="2209800" cy="1219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2000" b="-2000"/>
          </a:stretch>
        </a:blipFill>
        <a:effectLst/>
      </p:bgPr>
    </p:bg>
    <p:spTree>
      <p:nvGrpSpPr>
        <p:cNvPr id="1" name=""/>
        <p:cNvGrpSpPr/>
        <p:nvPr/>
      </p:nvGrpSpPr>
      <p:grpSpPr>
        <a:xfrm>
          <a:off x="0" y="0"/>
          <a:ext cx="0" cy="0"/>
          <a:chOff x="0" y="0"/>
          <a:chExt cx="0" cy="0"/>
        </a:xfrm>
      </p:grpSpPr>
      <p:pic>
        <p:nvPicPr>
          <p:cNvPr id="4" name="Content Placeholder 3" descr="55740_1355394188_1_Slide2.JPG"/>
          <p:cNvPicPr>
            <a:picLocks noGrp="1" noChangeAspect="1"/>
          </p:cNvPicPr>
          <p:nvPr>
            <p:ph idx="1"/>
          </p:nvPr>
        </p:nvPicPr>
        <p:blipFill>
          <a:blip r:embed="rId3"/>
          <a:stretch>
            <a:fillRect/>
          </a:stretch>
        </p:blipFill>
        <p:spPr>
          <a:xfrm>
            <a:off x="228600" y="0"/>
            <a:ext cx="9358347" cy="6858000"/>
          </a:xfrm>
          <a:ln>
            <a:solidFill>
              <a:schemeClr val="accent2">
                <a:lumMod val="40000"/>
                <a:lumOff val="60000"/>
              </a:schemeClr>
            </a:solidFill>
          </a:ln>
        </p:spPr>
      </p:pic>
      <p:sp>
        <p:nvSpPr>
          <p:cNvPr id="3" name="Title 2"/>
          <p:cNvSpPr>
            <a:spLocks noGrp="1"/>
          </p:cNvSpPr>
          <p:nvPr>
            <p:ph type="title"/>
          </p:nvPr>
        </p:nvSpPr>
        <p:spPr>
          <a:xfrm>
            <a:off x="990600" y="-71462"/>
            <a:ext cx="8229600" cy="1011222"/>
          </a:xfrm>
        </p:spPr>
        <p:txBody>
          <a:bodyPr/>
          <a:lstStyle/>
          <a:p>
            <a:pPr algn="ctr"/>
            <a:r>
              <a:rPr lang="en-US" smtClean="0">
                <a:latin typeface="Times New Roman" pitchFamily="18" charset="0"/>
                <a:cs typeface="Times New Roman" pitchFamily="18" charset="0"/>
              </a:rPr>
              <a:t>NHẬN ĐỊNH</a:t>
            </a:r>
            <a:endParaRPr lang="vi-VN">
              <a:latin typeface="Times New Roman" pitchFamily="18" charset="0"/>
              <a:cs typeface="Times New Roman" pitchFamily="18" charset="0"/>
            </a:endParaRPr>
          </a:p>
        </p:txBody>
      </p:sp>
      <p:sp>
        <p:nvSpPr>
          <p:cNvPr id="5" name="Rectangle 4"/>
          <p:cNvSpPr/>
          <p:nvPr/>
        </p:nvSpPr>
        <p:spPr>
          <a:xfrm>
            <a:off x="0" y="533400"/>
            <a:ext cx="5357818" cy="7017306"/>
          </a:xfrm>
          <a:prstGeom prst="rect">
            <a:avLst/>
          </a:prstGeom>
        </p:spPr>
        <p:txBody>
          <a:bodyPr wrap="square">
            <a:spAutoFit/>
          </a:bodyPr>
          <a:lstStyle/>
          <a:p>
            <a:pPr marL="457200" indent="-457200">
              <a:buFont typeface="+mj-lt"/>
              <a:buAutoNum type="arabicPeriod"/>
            </a:pPr>
            <a:r>
              <a:rPr lang="vi-VN" sz="2400" b="1" dirty="0" smtClean="0">
                <a:latin typeface="Times New Roman" pitchFamily="18" charset="0"/>
                <a:cs typeface="Times New Roman" pitchFamily="18" charset="0"/>
              </a:rPr>
              <a:t>Hỏi bệnh</a:t>
            </a:r>
            <a:r>
              <a:rPr lang="en-US" sz="2400" b="1" dirty="0" smtClean="0">
                <a:latin typeface="Times New Roman" pitchFamily="18" charset="0"/>
                <a:cs typeface="Times New Roman" pitchFamily="18" charset="0"/>
              </a:rPr>
              <a:t>:</a:t>
            </a:r>
            <a:endParaRPr lang="vi-VN" sz="2400" b="1" dirty="0" smtClean="0">
              <a:latin typeface="Times New Roman" pitchFamily="18" charset="0"/>
              <a:cs typeface="Times New Roman" pitchFamily="18" charset="0"/>
            </a:endParaRPr>
          </a:p>
          <a:p>
            <a:r>
              <a:rPr lang="vi-VN" sz="2400" b="1" dirty="0" smtClean="0">
                <a:latin typeface="Times New Roman" pitchFamily="18" charset="0"/>
                <a:cs typeface="Times New Roman" pitchFamily="18" charset="0"/>
              </a:rPr>
              <a:t>Xác định nguyên nhân gây ngộ độc</a:t>
            </a:r>
          </a:p>
          <a:p>
            <a:r>
              <a:rPr lang="vi-VN" sz="2400" b="1" dirty="0" smtClean="0">
                <a:latin typeface="Times New Roman" pitchFamily="18" charset="0"/>
                <a:cs typeface="Times New Roman" pitchFamily="18" charset="0"/>
              </a:rPr>
              <a:t>Hỏi xem bệnh nhân ngộ độc thuốc gì?</a:t>
            </a:r>
          </a:p>
          <a:p>
            <a:pPr fontAlgn="base"/>
            <a:r>
              <a:rPr lang="vi-VN" sz="2400" b="1" dirty="0" smtClean="0">
                <a:latin typeface="Times New Roman" pitchFamily="18" charset="0"/>
                <a:cs typeface="Times New Roman" pitchFamily="18" charset="0"/>
              </a:rPr>
              <a:t>Nồng độ đậm đặc hay pha loãng.</a:t>
            </a:r>
          </a:p>
          <a:p>
            <a:pPr fontAlgn="base"/>
            <a:r>
              <a:rPr lang="vi-VN" sz="2400" b="1" dirty="0" smtClean="0">
                <a:latin typeface="Times New Roman" pitchFamily="18" charset="0"/>
                <a:cs typeface="Times New Roman" pitchFamily="18" charset="0"/>
              </a:rPr>
              <a:t>Uống lúc đói hay lúc no.</a:t>
            </a:r>
          </a:p>
          <a:p>
            <a:r>
              <a:rPr lang="vi-VN" sz="2400" b="1" dirty="0" smtClean="0">
                <a:latin typeface="Times New Roman" pitchFamily="18" charset="0"/>
                <a:cs typeface="Times New Roman" pitchFamily="18" charset="0"/>
              </a:rPr>
              <a:t>Số lượng, thời gian,đường tiếp xúc…</a:t>
            </a:r>
          </a:p>
          <a:p>
            <a:r>
              <a:rPr lang="vi-VN" sz="2400" b="1" dirty="0" smtClean="0">
                <a:latin typeface="Times New Roman" pitchFamily="18" charset="0"/>
                <a:cs typeface="Times New Roman" pitchFamily="18" charset="0"/>
              </a:rPr>
              <a:t>Lý do ngộ độc: tự ý, uống lầm,do tiếp xúc</a:t>
            </a:r>
          </a:p>
          <a:p>
            <a:r>
              <a:rPr lang="vi-VN" sz="2400" b="1" dirty="0" smtClean="0">
                <a:latin typeface="Times New Roman" pitchFamily="18" charset="0"/>
                <a:cs typeface="Times New Roman" pitchFamily="18" charset="0"/>
              </a:rPr>
              <a:t>Tình trạng sức khỏe của bệnh nhân trước khi ngộ độc, các bệnh lý mãn tính?</a:t>
            </a:r>
          </a:p>
          <a:p>
            <a:r>
              <a:rPr lang="vi-VN" sz="2400" b="1" dirty="0" smtClean="0">
                <a:latin typeface="Times New Roman" pitchFamily="18" charset="0"/>
                <a:cs typeface="Times New Roman" pitchFamily="18" charset="0"/>
              </a:rPr>
              <a:t>Triệu chứng của biểu hiện ngộ độc: đau bụng,nôn ói, tiêu chảy, co giật, hôn mê…</a:t>
            </a:r>
          </a:p>
          <a:p>
            <a:pPr fontAlgn="base"/>
            <a:r>
              <a:rPr lang="vi-VN" sz="2400" b="1" dirty="0" smtClean="0">
                <a:latin typeface="Times New Roman" pitchFamily="18" charset="0"/>
                <a:cs typeface="Times New Roman" pitchFamily="18" charset="0"/>
              </a:rPr>
              <a:t>Thời gian từ khi trúng độc đến khi được cấp cứu.</a:t>
            </a:r>
          </a:p>
          <a:p>
            <a:pPr fontAlgn="base"/>
            <a:r>
              <a:rPr lang="vi-VN" sz="2400" b="1" dirty="0" smtClean="0">
                <a:latin typeface="Times New Roman" pitchFamily="18" charset="0"/>
                <a:cs typeface="Times New Roman" pitchFamily="18" charset="0"/>
              </a:rPr>
              <a:t>Đã được điều trị gì trước đó?</a:t>
            </a:r>
          </a:p>
          <a:p>
            <a:pPr fontAlgn="base"/>
            <a:r>
              <a:rPr lang="vi-VN" sz="2400" b="1" dirty="0" smtClean="0">
                <a:latin typeface="Times New Roman" pitchFamily="18" charset="0"/>
                <a:cs typeface="Times New Roman" pitchFamily="18" charset="0"/>
              </a:rPr>
              <a:t> </a:t>
            </a:r>
          </a:p>
          <a:p>
            <a:endParaRPr lang="vi-VN" b="1" dirty="0"/>
          </a:p>
        </p:txBody>
      </p:sp>
      <p:pic>
        <p:nvPicPr>
          <p:cNvPr id="10" name="Picture 9" descr="tải xuống.jpg"/>
          <p:cNvPicPr>
            <a:picLocks noChangeAspect="1"/>
          </p:cNvPicPr>
          <p:nvPr/>
        </p:nvPicPr>
        <p:blipFill>
          <a:blip r:embed="rId4"/>
          <a:stretch>
            <a:fillRect/>
          </a:stretch>
        </p:blipFill>
        <p:spPr>
          <a:xfrm>
            <a:off x="5286380" y="1214422"/>
            <a:ext cx="3857620" cy="4714908"/>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pic>
        <p:nvPicPr>
          <p:cNvPr id="5" name="Content Placeholder 4" descr="hinh-nen-cho-slide-powerpoint-chu-de-y-te-va-suc-khoe-anh-13.jpeg"/>
          <p:cNvPicPr>
            <a:picLocks noGrp="1" noChangeAspect="1"/>
          </p:cNvPicPr>
          <p:nvPr>
            <p:ph idx="1"/>
          </p:nvPr>
        </p:nvPicPr>
        <p:blipFill>
          <a:blip r:embed="rId3" cstate="print"/>
          <a:stretch>
            <a:fillRect/>
          </a:stretch>
        </p:blipFill>
        <p:spPr>
          <a:xfrm>
            <a:off x="1177528" y="1481138"/>
            <a:ext cx="6788943" cy="4525962"/>
          </a:xfrm>
        </p:spPr>
      </p:pic>
      <p:sp>
        <p:nvSpPr>
          <p:cNvPr id="3" name="Title 2"/>
          <p:cNvSpPr>
            <a:spLocks noGrp="1"/>
          </p:cNvSpPr>
          <p:nvPr>
            <p:ph type="title"/>
          </p:nvPr>
        </p:nvSpPr>
        <p:spPr>
          <a:xfrm>
            <a:off x="457200" y="76200"/>
            <a:ext cx="8229600" cy="990600"/>
          </a:xfrm>
        </p:spPr>
        <p:txBody>
          <a:bodyPr/>
          <a:lstStyle/>
          <a:p>
            <a:pPr algn="ctr"/>
            <a:r>
              <a:rPr lang="vi-VN" dirty="0" smtClean="0"/>
              <a:t>NHẬN ĐỊNH</a:t>
            </a:r>
            <a:endParaRPr lang="vi-VN" dirty="0"/>
          </a:p>
        </p:txBody>
      </p:sp>
      <p:sp>
        <p:nvSpPr>
          <p:cNvPr id="4" name="Rectangle 3"/>
          <p:cNvSpPr/>
          <p:nvPr/>
        </p:nvSpPr>
        <p:spPr>
          <a:xfrm>
            <a:off x="0" y="856357"/>
            <a:ext cx="5000628" cy="5539978"/>
          </a:xfrm>
          <a:prstGeom prst="rect">
            <a:avLst/>
          </a:prstGeom>
        </p:spPr>
        <p:txBody>
          <a:bodyPr wrap="square">
            <a:spAutoFit/>
          </a:bodyPr>
          <a:lstStyle/>
          <a:p>
            <a:r>
              <a:rPr lang="en-US" sz="2400" dirty="0" smtClean="0">
                <a:latin typeface="Times New Roman" pitchFamily="18" charset="0"/>
                <a:cs typeface="Times New Roman" pitchFamily="18" charset="0"/>
              </a:rPr>
              <a:t>2. </a:t>
            </a:r>
            <a:r>
              <a:rPr lang="vi-VN" sz="2400" b="1" dirty="0" smtClean="0">
                <a:latin typeface="Times New Roman" pitchFamily="18" charset="0"/>
                <a:cs typeface="Times New Roman" pitchFamily="18" charset="0"/>
              </a:rPr>
              <a:t>Thăm khám lâm sàng</a:t>
            </a:r>
            <a:r>
              <a:rPr lang="vi-VN" sz="2400" dirty="0" smtClean="0">
                <a:latin typeface="Times New Roman" pitchFamily="18" charset="0"/>
                <a:cs typeface="Times New Roman" pitchFamily="18" charset="0"/>
              </a:rPr>
              <a:t>:</a:t>
            </a:r>
          </a:p>
          <a:p>
            <a:pPr marL="342900" indent="-342900">
              <a:buFont typeface="Arial" pitchFamily="34" charset="0"/>
              <a:buChar char="•"/>
            </a:pPr>
            <a:r>
              <a:rPr lang="vi-VN" sz="2200" dirty="0" smtClean="0">
                <a:latin typeface="Times New Roman" pitchFamily="18" charset="0"/>
                <a:cs typeface="Times New Roman" pitchFamily="18" charset="0"/>
              </a:rPr>
              <a:t>Dấu hiệu sinh tồn</a:t>
            </a:r>
          </a:p>
          <a:p>
            <a:pPr marL="342900" indent="-342900">
              <a:buFont typeface="Arial" pitchFamily="34" charset="0"/>
              <a:buChar char="•"/>
            </a:pPr>
            <a:r>
              <a:rPr lang="vi-VN" sz="2200" dirty="0" smtClean="0">
                <a:latin typeface="Times New Roman" pitchFamily="18" charset="0"/>
                <a:cs typeface="Times New Roman" pitchFamily="18" charset="0"/>
              </a:rPr>
              <a:t>Quan sát da,niêm mạc, móng tay-chân</a:t>
            </a:r>
          </a:p>
          <a:p>
            <a:pPr marL="342900" indent="-342900">
              <a:buFont typeface="Arial" pitchFamily="34" charset="0"/>
              <a:buChar char="•"/>
            </a:pPr>
            <a:r>
              <a:rPr lang="vi-VN" sz="2200" dirty="0" smtClean="0">
                <a:latin typeface="Times New Roman" pitchFamily="18" charset="0"/>
                <a:cs typeface="Times New Roman" pitchFamily="18" charset="0"/>
              </a:rPr>
              <a:t>Hô hấp: khó thở, suy hô hấp tiết đàm nhớt</a:t>
            </a:r>
          </a:p>
          <a:p>
            <a:pPr marL="342900" indent="-342900">
              <a:buFont typeface="Arial" pitchFamily="34" charset="0"/>
              <a:buChar char="•"/>
            </a:pPr>
            <a:r>
              <a:rPr lang="vi-VN" sz="2200" dirty="0" smtClean="0">
                <a:latin typeface="Times New Roman" pitchFamily="18" charset="0"/>
                <a:cs typeface="Times New Roman" pitchFamily="18" charset="0"/>
              </a:rPr>
              <a:t>Mùi hô trên quần áo,da,tóc,hơi thở của bệnh nhân</a:t>
            </a:r>
          </a:p>
          <a:p>
            <a:pPr marL="342900" indent="-342900">
              <a:buFont typeface="Arial" pitchFamily="34" charset="0"/>
              <a:buChar char="•"/>
            </a:pPr>
            <a:r>
              <a:rPr lang="vi-VN" sz="2200" dirty="0" smtClean="0">
                <a:latin typeface="Times New Roman" pitchFamily="18" charset="0"/>
                <a:cs typeface="Times New Roman" pitchFamily="18" charset="0"/>
              </a:rPr>
              <a:t>Kích thước đồng tử</a:t>
            </a:r>
          </a:p>
          <a:p>
            <a:pPr marL="342900" indent="-342900">
              <a:buFont typeface="Arial" pitchFamily="34" charset="0"/>
              <a:buChar char="•"/>
            </a:pPr>
            <a:r>
              <a:rPr lang="vi-VN" sz="2200" dirty="0" smtClean="0">
                <a:latin typeface="Times New Roman" pitchFamily="18" charset="0"/>
                <a:cs typeface="Times New Roman" pitchFamily="18" charset="0"/>
              </a:rPr>
              <a:t>Số lượng,tính chất nước tiểu</a:t>
            </a:r>
          </a:p>
          <a:p>
            <a:pPr marL="342900" indent="-342900">
              <a:buFont typeface="Arial" pitchFamily="34" charset="0"/>
              <a:buChar char="•"/>
            </a:pPr>
            <a:r>
              <a:rPr lang="vi-VN" sz="2200" dirty="0" smtClean="0">
                <a:latin typeface="Times New Roman" pitchFamily="18" charset="0"/>
                <a:cs typeface="Times New Roman" pitchFamily="18" charset="0"/>
              </a:rPr>
              <a:t>Dấu hiệu thiếu nước</a:t>
            </a:r>
          </a:p>
          <a:p>
            <a:pPr marL="342900" indent="-342900">
              <a:buFont typeface="Arial" pitchFamily="34" charset="0"/>
              <a:buChar char="•"/>
            </a:pPr>
            <a:r>
              <a:rPr lang="vi-VN" sz="2200" dirty="0" smtClean="0">
                <a:latin typeface="Times New Roman" pitchFamily="18" charset="0"/>
                <a:cs typeface="Times New Roman" pitchFamily="18" charset="0"/>
              </a:rPr>
              <a:t>Chuẩn bị BN làm các XN: thức ăn,dịch dạ dày, máu làm các XN tìm dộc chất</a:t>
            </a:r>
          </a:p>
          <a:p>
            <a:pPr marL="342900" indent="-342900">
              <a:buFont typeface="Arial" pitchFamily="34" charset="0"/>
              <a:buChar char="•"/>
            </a:pPr>
            <a:r>
              <a:rPr lang="vi-VN" sz="2200" dirty="0" smtClean="0">
                <a:latin typeface="Times New Roman" pitchFamily="18" charset="0"/>
                <a:cs typeface="Times New Roman" pitchFamily="18" charset="0"/>
              </a:rPr>
              <a:t>Đo ECG, theo dõi monitor, theo dõi CVP</a:t>
            </a:r>
          </a:p>
          <a:p>
            <a:pPr marL="342900" indent="-342900">
              <a:buFont typeface="Arial" pitchFamily="34" charset="0"/>
              <a:buChar char="•"/>
            </a:pPr>
            <a:r>
              <a:rPr lang="vi-VN" sz="2200" dirty="0" smtClean="0">
                <a:latin typeface="Times New Roman" pitchFamily="18" charset="0"/>
                <a:cs typeface="Times New Roman" pitchFamily="18" charset="0"/>
              </a:rPr>
              <a:t>Thu thập các thư từ, lọ thuốc để lại nếu có</a:t>
            </a:r>
            <a:endParaRPr lang="vi-VN" sz="2200" dirty="0">
              <a:latin typeface="Times New Roman" pitchFamily="18" charset="0"/>
              <a:cs typeface="Times New Roman" pitchFamily="18" charset="0"/>
            </a:endParaRPr>
          </a:p>
        </p:txBody>
      </p:sp>
      <p:pic>
        <p:nvPicPr>
          <p:cNvPr id="6" name="Picture 5" descr="img-6495_428x321.jpg"/>
          <p:cNvPicPr>
            <a:picLocks noChangeAspect="1"/>
          </p:cNvPicPr>
          <p:nvPr/>
        </p:nvPicPr>
        <p:blipFill>
          <a:blip r:embed="rId4"/>
          <a:stretch>
            <a:fillRect/>
          </a:stretch>
        </p:blipFill>
        <p:spPr>
          <a:xfrm>
            <a:off x="5072066" y="1285860"/>
            <a:ext cx="3857652" cy="4929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Autofit/>
          </a:bodyPr>
          <a:lstStyle/>
          <a:p>
            <a:pPr algn="ctr">
              <a:buNone/>
            </a:pPr>
            <a:r>
              <a:rPr lang="vi-VN" sz="3600" b="1" dirty="0" smtClean="0">
                <a:latin typeface="+mj-lt"/>
              </a:rPr>
              <a:t>CHẨN ĐOÁN ĐIỀU DƯỠNG</a:t>
            </a:r>
          </a:p>
          <a:p>
            <a:endParaRPr lang="vi-VN" b="1" dirty="0" smtClean="0">
              <a:latin typeface="+mj-lt"/>
            </a:endParaRPr>
          </a:p>
          <a:p>
            <a:pPr>
              <a:buNone/>
            </a:pPr>
            <a:r>
              <a:rPr lang="vi-VN" b="1" dirty="0" smtClean="0">
                <a:latin typeface="+mj-lt"/>
              </a:rPr>
              <a:t>1. Bệnh nhân khó thở do tăng tiết đàm nhớt</a:t>
            </a:r>
          </a:p>
          <a:p>
            <a:pPr>
              <a:buNone/>
            </a:pPr>
            <a:r>
              <a:rPr lang="vi-VN" b="1" dirty="0" smtClean="0">
                <a:latin typeface="+mj-lt"/>
              </a:rPr>
              <a:t>2. BN có nguy cơ té ngã do co giật</a:t>
            </a:r>
          </a:p>
          <a:p>
            <a:pPr>
              <a:buNone/>
            </a:pPr>
            <a:r>
              <a:rPr lang="vi-VN" b="1" dirty="0" smtClean="0">
                <a:latin typeface="+mj-lt"/>
              </a:rPr>
              <a:t>3. BN rối loạn nước và điện giải do nôn ói, tiêu chảy nhiều</a:t>
            </a:r>
          </a:p>
          <a:p>
            <a:pPr>
              <a:buNone/>
            </a:pPr>
            <a:r>
              <a:rPr lang="vi-VN" b="1" dirty="0" smtClean="0">
                <a:latin typeface="+mj-lt"/>
              </a:rPr>
              <a:t>4. BN thay đổi tri giác: lơ mơ, kích động, hôn mê do ngộ độc</a:t>
            </a:r>
          </a:p>
          <a:p>
            <a:pPr>
              <a:buNone/>
            </a:pPr>
            <a:r>
              <a:rPr lang="vi-VN" b="1" dirty="0" smtClean="0">
                <a:latin typeface="+mj-lt"/>
              </a:rPr>
              <a:t>5. BN phải được loại bỏ chất độc ra khỏi cơ thể</a:t>
            </a:r>
            <a:endParaRPr lang="vi-VN"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xEl>
                                              <p:pRg st="5" end="5"/>
                                            </p:txEl>
                                          </p:spTgt>
                                        </p:tgtEl>
                                        <p:attrNameLst>
                                          <p:attrName>style.visibility</p:attrName>
                                        </p:attrNameLst>
                                      </p:cBhvr>
                                      <p:to>
                                        <p:strVal val="visible"/>
                                      </p:to>
                                    </p:set>
                                    <p:animEffect transition="in" filter="wipe(down)">
                                      <p:cBhvr>
                                        <p:cTn id="79" dur="580">
                                          <p:stCondLst>
                                            <p:cond delay="0"/>
                                          </p:stCondLst>
                                        </p:cTn>
                                        <p:tgtEl>
                                          <p:spTgt spid="2">
                                            <p:txEl>
                                              <p:pRg st="5" end="5"/>
                                            </p:txEl>
                                          </p:spTgt>
                                        </p:tgtEl>
                                      </p:cBhvr>
                                    </p:animEffect>
                                    <p:anim calcmode="lin" valueType="num">
                                      <p:cBhvr>
                                        <p:cTn id="8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5" end="5"/>
                                            </p:txEl>
                                          </p:spTgt>
                                        </p:tgtEl>
                                      </p:cBhvr>
                                      <p:to x="100000" y="60000"/>
                                    </p:animScale>
                                    <p:animScale>
                                      <p:cBhvr>
                                        <p:cTn id="86" dur="166" decel="50000">
                                          <p:stCondLst>
                                            <p:cond delay="676"/>
                                          </p:stCondLst>
                                        </p:cTn>
                                        <p:tgtEl>
                                          <p:spTgt spid="2">
                                            <p:txEl>
                                              <p:pRg st="5" end="5"/>
                                            </p:txEl>
                                          </p:spTgt>
                                        </p:tgtEl>
                                      </p:cBhvr>
                                      <p:to x="100000" y="100000"/>
                                    </p:animScale>
                                    <p:animScale>
                                      <p:cBhvr>
                                        <p:cTn id="87" dur="26">
                                          <p:stCondLst>
                                            <p:cond delay="1312"/>
                                          </p:stCondLst>
                                        </p:cTn>
                                        <p:tgtEl>
                                          <p:spTgt spid="2">
                                            <p:txEl>
                                              <p:pRg st="5" end="5"/>
                                            </p:txEl>
                                          </p:spTgt>
                                        </p:tgtEl>
                                      </p:cBhvr>
                                      <p:to x="100000" y="80000"/>
                                    </p:animScale>
                                    <p:animScale>
                                      <p:cBhvr>
                                        <p:cTn id="88" dur="166" decel="50000">
                                          <p:stCondLst>
                                            <p:cond delay="1338"/>
                                          </p:stCondLst>
                                        </p:cTn>
                                        <p:tgtEl>
                                          <p:spTgt spid="2">
                                            <p:txEl>
                                              <p:pRg st="5" end="5"/>
                                            </p:txEl>
                                          </p:spTgt>
                                        </p:tgtEl>
                                      </p:cBhvr>
                                      <p:to x="100000" y="100000"/>
                                    </p:animScale>
                                    <p:animScale>
                                      <p:cBhvr>
                                        <p:cTn id="89" dur="26">
                                          <p:stCondLst>
                                            <p:cond delay="1642"/>
                                          </p:stCondLst>
                                        </p:cTn>
                                        <p:tgtEl>
                                          <p:spTgt spid="2">
                                            <p:txEl>
                                              <p:pRg st="5" end="5"/>
                                            </p:txEl>
                                          </p:spTgt>
                                        </p:tgtEl>
                                      </p:cBhvr>
                                      <p:to x="100000" y="90000"/>
                                    </p:animScale>
                                    <p:animScale>
                                      <p:cBhvr>
                                        <p:cTn id="90" dur="166" decel="50000">
                                          <p:stCondLst>
                                            <p:cond delay="1668"/>
                                          </p:stCondLst>
                                        </p:cTn>
                                        <p:tgtEl>
                                          <p:spTgt spid="2">
                                            <p:txEl>
                                              <p:pRg st="5" end="5"/>
                                            </p:txEl>
                                          </p:spTgt>
                                        </p:tgtEl>
                                      </p:cBhvr>
                                      <p:to x="100000" y="100000"/>
                                    </p:animScale>
                                    <p:animScale>
                                      <p:cBhvr>
                                        <p:cTn id="91" dur="26">
                                          <p:stCondLst>
                                            <p:cond delay="1808"/>
                                          </p:stCondLst>
                                        </p:cTn>
                                        <p:tgtEl>
                                          <p:spTgt spid="2">
                                            <p:txEl>
                                              <p:pRg st="5" end="5"/>
                                            </p:txEl>
                                          </p:spTgt>
                                        </p:tgtEl>
                                      </p:cBhvr>
                                      <p:to x="100000" y="95000"/>
                                    </p:animScale>
                                    <p:animScale>
                                      <p:cBhvr>
                                        <p:cTn id="92" dur="166" decel="50000">
                                          <p:stCondLst>
                                            <p:cond delay="1834"/>
                                          </p:stCondLst>
                                        </p:cTn>
                                        <p:tgtEl>
                                          <p:spTgt spid="2">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down)">
                                      <p:cBhvr>
                                        <p:cTn id="97" dur="580">
                                          <p:stCondLst>
                                            <p:cond delay="0"/>
                                          </p:stCondLst>
                                        </p:cTn>
                                        <p:tgtEl>
                                          <p:spTgt spid="2">
                                            <p:txEl>
                                              <p:pRg st="6" end="6"/>
                                            </p:txEl>
                                          </p:spTgt>
                                        </p:tgtEl>
                                      </p:cBhvr>
                                    </p:animEffect>
                                    <p:anim calcmode="lin" valueType="num">
                                      <p:cBhvr>
                                        <p:cTn id="98"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
                                            <p:txEl>
                                              <p:pRg st="6" end="6"/>
                                            </p:txEl>
                                          </p:spTgt>
                                        </p:tgtEl>
                                      </p:cBhvr>
                                      <p:to x="100000" y="60000"/>
                                    </p:animScale>
                                    <p:animScale>
                                      <p:cBhvr>
                                        <p:cTn id="104" dur="166" decel="50000">
                                          <p:stCondLst>
                                            <p:cond delay="676"/>
                                          </p:stCondLst>
                                        </p:cTn>
                                        <p:tgtEl>
                                          <p:spTgt spid="2">
                                            <p:txEl>
                                              <p:pRg st="6" end="6"/>
                                            </p:txEl>
                                          </p:spTgt>
                                        </p:tgtEl>
                                      </p:cBhvr>
                                      <p:to x="100000" y="100000"/>
                                    </p:animScale>
                                    <p:animScale>
                                      <p:cBhvr>
                                        <p:cTn id="105" dur="26">
                                          <p:stCondLst>
                                            <p:cond delay="1312"/>
                                          </p:stCondLst>
                                        </p:cTn>
                                        <p:tgtEl>
                                          <p:spTgt spid="2">
                                            <p:txEl>
                                              <p:pRg st="6" end="6"/>
                                            </p:txEl>
                                          </p:spTgt>
                                        </p:tgtEl>
                                      </p:cBhvr>
                                      <p:to x="100000" y="80000"/>
                                    </p:animScale>
                                    <p:animScale>
                                      <p:cBhvr>
                                        <p:cTn id="106" dur="166" decel="50000">
                                          <p:stCondLst>
                                            <p:cond delay="1338"/>
                                          </p:stCondLst>
                                        </p:cTn>
                                        <p:tgtEl>
                                          <p:spTgt spid="2">
                                            <p:txEl>
                                              <p:pRg st="6" end="6"/>
                                            </p:txEl>
                                          </p:spTgt>
                                        </p:tgtEl>
                                      </p:cBhvr>
                                      <p:to x="100000" y="100000"/>
                                    </p:animScale>
                                    <p:animScale>
                                      <p:cBhvr>
                                        <p:cTn id="107" dur="26">
                                          <p:stCondLst>
                                            <p:cond delay="1642"/>
                                          </p:stCondLst>
                                        </p:cTn>
                                        <p:tgtEl>
                                          <p:spTgt spid="2">
                                            <p:txEl>
                                              <p:pRg st="6" end="6"/>
                                            </p:txEl>
                                          </p:spTgt>
                                        </p:tgtEl>
                                      </p:cBhvr>
                                      <p:to x="100000" y="90000"/>
                                    </p:animScale>
                                    <p:animScale>
                                      <p:cBhvr>
                                        <p:cTn id="108" dur="166" decel="50000">
                                          <p:stCondLst>
                                            <p:cond delay="1668"/>
                                          </p:stCondLst>
                                        </p:cTn>
                                        <p:tgtEl>
                                          <p:spTgt spid="2">
                                            <p:txEl>
                                              <p:pRg st="6" end="6"/>
                                            </p:txEl>
                                          </p:spTgt>
                                        </p:tgtEl>
                                      </p:cBhvr>
                                      <p:to x="100000" y="100000"/>
                                    </p:animScale>
                                    <p:animScale>
                                      <p:cBhvr>
                                        <p:cTn id="109" dur="26">
                                          <p:stCondLst>
                                            <p:cond delay="1808"/>
                                          </p:stCondLst>
                                        </p:cTn>
                                        <p:tgtEl>
                                          <p:spTgt spid="2">
                                            <p:txEl>
                                              <p:pRg st="6" end="6"/>
                                            </p:txEl>
                                          </p:spTgt>
                                        </p:tgtEl>
                                      </p:cBhvr>
                                      <p:to x="100000" y="95000"/>
                                    </p:animScale>
                                    <p:animScale>
                                      <p:cBhvr>
                                        <p:cTn id="110" dur="166" decel="50000">
                                          <p:stCondLst>
                                            <p:cond delay="1834"/>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28736"/>
            <a:ext cx="4829180" cy="4525963"/>
          </a:xfrm>
        </p:spPr>
        <p:txBody>
          <a:bodyPr>
            <a:normAutofit fontScale="92500" lnSpcReduction="10000"/>
          </a:bodyPr>
          <a:lstStyle/>
          <a:p>
            <a:r>
              <a:rPr lang="vi-VN" dirty="0" smtClean="0">
                <a:latin typeface="+mj-lt"/>
              </a:rPr>
              <a:t>Đảm bảo chức năng hô hấp</a:t>
            </a:r>
          </a:p>
          <a:p>
            <a:r>
              <a:rPr lang="vi-VN" dirty="0" smtClean="0">
                <a:latin typeface="+mj-lt"/>
              </a:rPr>
              <a:t>Đảm bảo tuần hoàn</a:t>
            </a:r>
          </a:p>
          <a:p>
            <a:r>
              <a:rPr lang="vi-VN" dirty="0" smtClean="0">
                <a:latin typeface="+mj-lt"/>
              </a:rPr>
              <a:t>Đảm bảo an toàn cho bệnh nhân</a:t>
            </a:r>
          </a:p>
          <a:p>
            <a:r>
              <a:rPr lang="vi-VN" dirty="0" smtClean="0">
                <a:latin typeface="+mj-lt"/>
              </a:rPr>
              <a:t>Duy trì cân bằng nước và điện giải</a:t>
            </a:r>
          </a:p>
          <a:p>
            <a:r>
              <a:rPr lang="vi-VN" dirty="0" smtClean="0">
                <a:latin typeface="+mj-lt"/>
              </a:rPr>
              <a:t>Loại bỏ chất độc nhanh chóng</a:t>
            </a:r>
          </a:p>
          <a:p>
            <a:pPr fontAlgn="base"/>
            <a:r>
              <a:rPr lang="en-US" dirty="0" err="1" smtClean="0">
                <a:latin typeface="+mj-lt"/>
              </a:rPr>
              <a:t>Chống</a:t>
            </a:r>
            <a:r>
              <a:rPr lang="en-US" dirty="0" smtClean="0">
                <a:latin typeface="+mj-lt"/>
              </a:rPr>
              <a:t> co </a:t>
            </a:r>
            <a:r>
              <a:rPr lang="en-US" dirty="0" err="1" smtClean="0">
                <a:latin typeface="+mj-lt"/>
              </a:rPr>
              <a:t>giật</a:t>
            </a:r>
            <a:r>
              <a:rPr lang="en-US" dirty="0" smtClean="0">
                <a:latin typeface="+mj-lt"/>
              </a:rPr>
              <a:t>.</a:t>
            </a:r>
            <a:endParaRPr lang="vi-VN" dirty="0" smtClean="0">
              <a:latin typeface="+mj-lt"/>
            </a:endParaRPr>
          </a:p>
          <a:p>
            <a:endParaRPr lang="vi-VN" dirty="0">
              <a:latin typeface="+mj-lt"/>
            </a:endParaRPr>
          </a:p>
        </p:txBody>
      </p:sp>
      <p:sp>
        <p:nvSpPr>
          <p:cNvPr id="3" name="Title 2"/>
          <p:cNvSpPr>
            <a:spLocks noGrp="1"/>
          </p:cNvSpPr>
          <p:nvPr>
            <p:ph type="title"/>
          </p:nvPr>
        </p:nvSpPr>
        <p:spPr/>
        <p:txBody>
          <a:bodyPr/>
          <a:lstStyle/>
          <a:p>
            <a:pPr algn="ctr"/>
            <a:r>
              <a:rPr lang="vi-VN" smtClean="0">
                <a:latin typeface="Times New Roman" pitchFamily="18" charset="0"/>
                <a:cs typeface="Times New Roman" pitchFamily="18" charset="0"/>
              </a:rPr>
              <a:t>LẬP  KHCS</a:t>
            </a:r>
            <a:endParaRPr lang="vi-VN">
              <a:latin typeface="Times New Roman" pitchFamily="18" charset="0"/>
              <a:cs typeface="Times New Roman" pitchFamily="18" charset="0"/>
            </a:endParaRPr>
          </a:p>
        </p:txBody>
      </p:sp>
      <p:pic>
        <p:nvPicPr>
          <p:cNvPr id="4" name="Picture 3" descr="quy-trinh-dieu-duong-chuan.png"/>
          <p:cNvPicPr>
            <a:picLocks noChangeAspect="1"/>
          </p:cNvPicPr>
          <p:nvPr/>
        </p:nvPicPr>
        <p:blipFill>
          <a:blip r:embed="rId2"/>
          <a:stretch>
            <a:fillRect/>
          </a:stretch>
        </p:blipFill>
        <p:spPr>
          <a:xfrm>
            <a:off x="4857752" y="1214422"/>
            <a:ext cx="4286248" cy="4929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1015Hinh-nen-popowerpoint-quyen-sach.jpg"/>
          <p:cNvPicPr>
            <a:picLocks noGrp="1" noChangeAspect="1"/>
          </p:cNvPicPr>
          <p:nvPr>
            <p:ph idx="1"/>
          </p:nvPr>
        </p:nvPicPr>
        <p:blipFill>
          <a:blip r:embed="rId2"/>
          <a:stretch>
            <a:fillRect/>
          </a:stretch>
        </p:blipFill>
        <p:spPr>
          <a:xfrm>
            <a:off x="0" y="0"/>
            <a:ext cx="9144000" cy="6858000"/>
          </a:xfrm>
        </p:spPr>
      </p:pic>
      <p:sp>
        <p:nvSpPr>
          <p:cNvPr id="2" name="Title 1"/>
          <p:cNvSpPr>
            <a:spLocks noGrp="1"/>
          </p:cNvSpPr>
          <p:nvPr>
            <p:ph type="title"/>
          </p:nvPr>
        </p:nvSpPr>
        <p:spPr/>
        <p:txBody>
          <a:bodyPr/>
          <a:lstStyle/>
          <a:p>
            <a:pPr algn="ctr"/>
            <a:r>
              <a:rPr lang="en-US" b="1" smtClean="0">
                <a:solidFill>
                  <a:srgbClr val="FF0000"/>
                </a:solidFill>
                <a:latin typeface="Times New Roman" pitchFamily="18" charset="0"/>
                <a:cs typeface="Times New Roman" pitchFamily="18" charset="0"/>
              </a:rPr>
              <a:t>MEMBERS </a:t>
            </a:r>
            <a:endParaRPr lang="vi-VN" b="1">
              <a:solidFill>
                <a:srgbClr val="FF0000"/>
              </a:solidFill>
              <a:latin typeface="Times New Roman" pitchFamily="18" charset="0"/>
              <a:cs typeface="Times New Roman" pitchFamily="18" charset="0"/>
            </a:endParaRPr>
          </a:p>
        </p:txBody>
      </p:sp>
      <p:sp>
        <p:nvSpPr>
          <p:cNvPr id="5" name="TextBox 4"/>
          <p:cNvSpPr txBox="1"/>
          <p:nvPr/>
        </p:nvSpPr>
        <p:spPr>
          <a:xfrm>
            <a:off x="457200" y="1753612"/>
            <a:ext cx="3962400" cy="3046988"/>
          </a:xfrm>
          <a:prstGeom prst="rect">
            <a:avLst/>
          </a:prstGeom>
          <a:noFill/>
        </p:spPr>
        <p:txBody>
          <a:bodyPr wrap="square" rtlCol="0">
            <a:spAutoFit/>
          </a:bodyPr>
          <a:lstStyle/>
          <a:p>
            <a:pPr marL="342900" indent="-342900" algn="just">
              <a:buFont typeface="+mj-lt"/>
              <a:buAutoNum type="arabicPeriod"/>
            </a:pPr>
            <a:r>
              <a:rPr lang="en-US" sz="2400" b="1" i="1" dirty="0" smtClean="0">
                <a:ln>
                  <a:solidFill>
                    <a:schemeClr val="bg2">
                      <a:lumMod val="25000"/>
                    </a:schemeClr>
                  </a:solidFill>
                </a:ln>
                <a:solidFill>
                  <a:schemeClr val="tx1">
                    <a:lumMod val="95000"/>
                    <a:lumOff val="5000"/>
                  </a:schemeClr>
                </a:solidFill>
                <a:effectLst>
                  <a:outerShdw blurRad="63500" sx="102000" sy="102000" algn="ctr" rotWithShape="0">
                    <a:prstClr val="black">
                      <a:alpha val="40000"/>
                    </a:prstClr>
                  </a:outerShdw>
                </a:effectLst>
                <a:latin typeface="Times New Roman" pitchFamily="18" charset="0"/>
                <a:cs typeface="Times New Roman" pitchFamily="18" charset="0"/>
              </a:rPr>
              <a:t>PHAN NGỌC TƯỜNG</a:t>
            </a:r>
          </a:p>
          <a:p>
            <a:pPr marL="342900" indent="-342900" algn="just">
              <a:buFont typeface="+mj-lt"/>
              <a:buAutoNum type="arabicPeriod"/>
            </a:pPr>
            <a:r>
              <a:rPr lang="en-US" sz="2400" b="1" i="1" dirty="0" smtClean="0">
                <a:ln>
                  <a:solidFill>
                    <a:schemeClr val="bg2">
                      <a:lumMod val="25000"/>
                    </a:schemeClr>
                  </a:solidFill>
                </a:ln>
                <a:solidFill>
                  <a:schemeClr val="tx1">
                    <a:lumMod val="95000"/>
                    <a:lumOff val="5000"/>
                  </a:schemeClr>
                </a:solidFill>
                <a:effectLst>
                  <a:outerShdw blurRad="63500" sx="102000" sy="102000" algn="ctr" rotWithShape="0">
                    <a:prstClr val="black">
                      <a:alpha val="40000"/>
                    </a:prstClr>
                  </a:outerShdw>
                </a:effectLst>
                <a:latin typeface="Times New Roman" pitchFamily="18" charset="0"/>
                <a:cs typeface="Times New Roman" pitchFamily="18" charset="0"/>
              </a:rPr>
              <a:t>NGUYỄN XUÂN HÒA</a:t>
            </a:r>
          </a:p>
          <a:p>
            <a:pPr marL="342900" indent="-342900" algn="just">
              <a:buFont typeface="+mj-lt"/>
              <a:buAutoNum type="arabicPeriod"/>
            </a:pPr>
            <a:r>
              <a:rPr lang="en-US" sz="2400" b="1" i="1" dirty="0" smtClean="0">
                <a:ln>
                  <a:solidFill>
                    <a:schemeClr val="bg2">
                      <a:lumMod val="25000"/>
                    </a:schemeClr>
                  </a:solidFill>
                </a:ln>
                <a:solidFill>
                  <a:schemeClr val="tx1">
                    <a:lumMod val="95000"/>
                    <a:lumOff val="5000"/>
                  </a:schemeClr>
                </a:solidFill>
                <a:effectLst>
                  <a:outerShdw blurRad="63500" sx="102000" sy="102000" algn="ctr" rotWithShape="0">
                    <a:prstClr val="black">
                      <a:alpha val="40000"/>
                    </a:prstClr>
                  </a:outerShdw>
                </a:effectLst>
                <a:latin typeface="Times New Roman" pitchFamily="18" charset="0"/>
                <a:cs typeface="Times New Roman" pitchFamily="18" charset="0"/>
              </a:rPr>
              <a:t>MAI MẠNH SƠN</a:t>
            </a:r>
          </a:p>
          <a:p>
            <a:pPr marL="342900" indent="-342900" algn="just">
              <a:buFont typeface="+mj-lt"/>
              <a:buAutoNum type="arabicPeriod"/>
            </a:pPr>
            <a:r>
              <a:rPr lang="en-US" sz="2400" b="1" dirty="0" smtClean="0">
                <a:ln>
                  <a:solidFill>
                    <a:schemeClr val="bg2">
                      <a:lumMod val="25000"/>
                    </a:schemeClr>
                  </a:solidFill>
                </a:ln>
                <a:effectLst>
                  <a:outerShdw blurRad="63500" sx="102000" sy="102000" algn="ctr" rotWithShape="0">
                    <a:prstClr val="black">
                      <a:alpha val="40000"/>
                    </a:prstClr>
                  </a:outerShdw>
                </a:effectLst>
                <a:latin typeface="Times New Roman" pitchFamily="18" charset="0"/>
                <a:cs typeface="Times New Roman" pitchFamily="18" charset="0"/>
              </a:rPr>
              <a:t>LÊ THỊ BẢO HIỀN </a:t>
            </a:r>
          </a:p>
          <a:p>
            <a:pPr marL="342900" indent="-342900" algn="just">
              <a:buFont typeface="+mj-lt"/>
              <a:buAutoNum type="arabicPeriod"/>
            </a:pPr>
            <a:r>
              <a:rPr lang="en-US" sz="2400" b="1" dirty="0" smtClean="0">
                <a:ln>
                  <a:solidFill>
                    <a:schemeClr val="bg2">
                      <a:lumMod val="25000"/>
                    </a:schemeClr>
                  </a:solidFill>
                </a:ln>
                <a:effectLst>
                  <a:outerShdw blurRad="63500" sx="102000" sy="102000" algn="ctr" rotWithShape="0">
                    <a:prstClr val="black">
                      <a:alpha val="40000"/>
                    </a:prstClr>
                  </a:outerShdw>
                </a:effectLst>
                <a:latin typeface="Times New Roman" pitchFamily="18" charset="0"/>
                <a:cs typeface="Times New Roman" pitchFamily="18" charset="0"/>
              </a:rPr>
              <a:t>HUỲNH LƯƠNG LUY</a:t>
            </a:r>
          </a:p>
          <a:p>
            <a:pPr marL="342900" indent="-342900" algn="just">
              <a:buFont typeface="+mj-lt"/>
              <a:buAutoNum type="arabicPeriod"/>
            </a:pPr>
            <a:r>
              <a:rPr lang="en-US" sz="2400" b="1" dirty="0" smtClean="0">
                <a:ln>
                  <a:solidFill>
                    <a:schemeClr val="bg2">
                      <a:lumMod val="25000"/>
                    </a:schemeClr>
                  </a:solidFill>
                </a:ln>
                <a:effectLst>
                  <a:outerShdw blurRad="63500" sx="102000" sy="102000" algn="ctr" rotWithShape="0">
                    <a:prstClr val="black">
                      <a:alpha val="40000"/>
                    </a:prstClr>
                  </a:outerShdw>
                </a:effectLst>
                <a:latin typeface="Times New Roman" pitchFamily="18" charset="0"/>
                <a:cs typeface="Times New Roman" pitchFamily="18" charset="0"/>
              </a:rPr>
              <a:t>NGUYỄN THỊ KIM YẾN</a:t>
            </a:r>
          </a:p>
          <a:p>
            <a:pPr marL="342900" indent="-342900" algn="just">
              <a:buFont typeface="+mj-lt"/>
              <a:buAutoNum type="arabicPeriod"/>
            </a:pPr>
            <a:r>
              <a:rPr lang="en-US" sz="2400" b="1" dirty="0" smtClean="0">
                <a:ln>
                  <a:solidFill>
                    <a:schemeClr val="bg2">
                      <a:lumMod val="25000"/>
                    </a:schemeClr>
                  </a:solidFill>
                </a:ln>
                <a:effectLst>
                  <a:outerShdw blurRad="63500" sx="102000" sy="102000" algn="ctr" rotWithShape="0">
                    <a:prstClr val="black">
                      <a:alpha val="40000"/>
                    </a:prstClr>
                  </a:outerShdw>
                </a:effectLst>
                <a:latin typeface="Times New Roman" pitchFamily="18" charset="0"/>
                <a:cs typeface="Times New Roman" pitchFamily="18" charset="0"/>
              </a:rPr>
              <a:t>NGUYỄN THỊ MỸ HẢO</a:t>
            </a:r>
          </a:p>
          <a:p>
            <a:pPr marL="342900" indent="-342900" algn="just">
              <a:buFont typeface="+mj-lt"/>
              <a:buAutoNum type="arabicPeriod"/>
            </a:pPr>
            <a:endParaRPr lang="vi-VN" sz="2400" b="1" dirty="0">
              <a:ln>
                <a:solidFill>
                  <a:schemeClr val="bg2">
                    <a:lumMod val="25000"/>
                  </a:schemeClr>
                </a:solidFill>
              </a:ln>
              <a:latin typeface="Times New Roman" pitchFamily="18" charset="0"/>
              <a:cs typeface="Times New Roman" pitchFamily="18" charset="0"/>
            </a:endParaRPr>
          </a:p>
        </p:txBody>
      </p:sp>
      <p:sp>
        <p:nvSpPr>
          <p:cNvPr id="6" name="TextBox 5"/>
          <p:cNvSpPr txBox="1"/>
          <p:nvPr/>
        </p:nvSpPr>
        <p:spPr>
          <a:xfrm>
            <a:off x="4724400" y="3787676"/>
            <a:ext cx="3886200" cy="2308324"/>
          </a:xfrm>
          <a:prstGeom prst="rect">
            <a:avLst/>
          </a:prstGeom>
          <a:noFill/>
        </p:spPr>
        <p:txBody>
          <a:bodyPr wrap="square" rtlCol="0">
            <a:spAutoFit/>
          </a:bodyPr>
          <a:lstStyle/>
          <a:p>
            <a:pPr algn="just"/>
            <a:r>
              <a:rPr lang="en-US" sz="2400" b="1" dirty="0" smtClean="0">
                <a:solidFill>
                  <a:schemeClr val="bg2">
                    <a:lumMod val="10000"/>
                  </a:schemeClr>
                </a:solidFill>
                <a:effectLst>
                  <a:outerShdw blurRad="50800" dist="38100" algn="l" rotWithShape="0">
                    <a:prstClr val="black">
                      <a:alpha val="40000"/>
                    </a:prstClr>
                  </a:outerShdw>
                </a:effectLst>
                <a:latin typeface="Times New Roman" pitchFamily="18" charset="0"/>
                <a:cs typeface="Times New Roman" pitchFamily="18" charset="0"/>
              </a:rPr>
              <a:t>8.LƯƠNG THỊ MỸ LINH</a:t>
            </a:r>
          </a:p>
          <a:p>
            <a:pPr algn="just"/>
            <a:r>
              <a:rPr lang="en-US" sz="2400" b="1" dirty="0" smtClean="0">
                <a:solidFill>
                  <a:schemeClr val="bg2">
                    <a:lumMod val="10000"/>
                  </a:schemeClr>
                </a:solidFill>
                <a:effectLst>
                  <a:outerShdw blurRad="50800" dist="38100" algn="l" rotWithShape="0">
                    <a:prstClr val="black">
                      <a:alpha val="40000"/>
                    </a:prstClr>
                  </a:outerShdw>
                </a:effectLst>
                <a:latin typeface="Times New Roman" pitchFamily="18" charset="0"/>
                <a:cs typeface="Times New Roman" pitchFamily="18" charset="0"/>
              </a:rPr>
              <a:t>9. NGUYỄN THỊ THANH</a:t>
            </a:r>
          </a:p>
          <a:p>
            <a:pPr algn="just"/>
            <a:r>
              <a:rPr lang="en-US" sz="2400" b="1" dirty="0" smtClean="0">
                <a:solidFill>
                  <a:schemeClr val="bg2">
                    <a:lumMod val="10000"/>
                  </a:schemeClr>
                </a:solidFill>
                <a:effectLst>
                  <a:outerShdw blurRad="50800" dist="38100" algn="l" rotWithShape="0">
                    <a:prstClr val="black">
                      <a:alpha val="40000"/>
                    </a:prstClr>
                  </a:outerShdw>
                </a:effectLst>
                <a:latin typeface="Times New Roman" pitchFamily="18" charset="0"/>
                <a:cs typeface="Times New Roman" pitchFamily="18" charset="0"/>
              </a:rPr>
              <a:t>10.NGUYỄN THỊ BÍCH ĐÀO</a:t>
            </a:r>
          </a:p>
          <a:p>
            <a:pPr algn="just"/>
            <a:r>
              <a:rPr lang="en-US" sz="2400" b="1" dirty="0" smtClean="0">
                <a:solidFill>
                  <a:schemeClr val="bg2">
                    <a:lumMod val="10000"/>
                  </a:schemeClr>
                </a:solidFill>
                <a:effectLst>
                  <a:outerShdw blurRad="50800" dist="38100" algn="l" rotWithShape="0">
                    <a:prstClr val="black">
                      <a:alpha val="40000"/>
                    </a:prstClr>
                  </a:outerShdw>
                </a:effectLst>
                <a:latin typeface="Times New Roman" pitchFamily="18" charset="0"/>
                <a:cs typeface="Times New Roman" pitchFamily="18" charset="0"/>
              </a:rPr>
              <a:t>11. TRẦN TRÚC VY</a:t>
            </a:r>
          </a:p>
          <a:p>
            <a:pPr algn="just"/>
            <a:endParaRPr lang="vi-VN" sz="2400" b="1" dirty="0">
              <a:latin typeface="Times New Roman" pitchFamily="18" charset="0"/>
              <a:cs typeface="Times New Roman" pitchFamily="18" charset="0"/>
            </a:endParaRPr>
          </a:p>
        </p:txBody>
      </p:sp>
      <p:grpSp>
        <p:nvGrpSpPr>
          <p:cNvPr id="3" name="Group 9"/>
          <p:cNvGrpSpPr/>
          <p:nvPr/>
        </p:nvGrpSpPr>
        <p:grpSpPr>
          <a:xfrm>
            <a:off x="4800600" y="1295400"/>
            <a:ext cx="3352800" cy="2426208"/>
            <a:chOff x="4953000" y="1371600"/>
            <a:chExt cx="3352800" cy="2426208"/>
          </a:xfrm>
        </p:grpSpPr>
        <p:sp>
          <p:nvSpPr>
            <p:cNvPr id="7" name="Smiley Face 6"/>
            <p:cNvSpPr/>
            <p:nvPr/>
          </p:nvSpPr>
          <p:spPr>
            <a:xfrm>
              <a:off x="6248400" y="1371600"/>
              <a:ext cx="2057400" cy="1447800"/>
            </a:xfrm>
            <a:prstGeom prst="smileyFace">
              <a:avLst>
                <a:gd name="adj" fmla="val 4653"/>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Left Arrow 7"/>
            <p:cNvSpPr/>
            <p:nvPr/>
          </p:nvSpPr>
          <p:spPr>
            <a:xfrm>
              <a:off x="4953000" y="1981200"/>
              <a:ext cx="1295400" cy="457200"/>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Down Arrow 8"/>
            <p:cNvSpPr/>
            <p:nvPr/>
          </p:nvSpPr>
          <p:spPr>
            <a:xfrm>
              <a:off x="7010400" y="2819400"/>
              <a:ext cx="484632" cy="97840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vi-VN"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42918"/>
            <a:ext cx="9144000" cy="5786454"/>
          </a:xfrm>
        </p:spPr>
        <p:txBody>
          <a:bodyPr>
            <a:noAutofit/>
          </a:bodyPr>
          <a:lstStyle/>
          <a:p>
            <a:pPr fontAlgn="base">
              <a:buFont typeface="Wingdings" pitchFamily="2" charset="2"/>
              <a:buChar char="v"/>
            </a:pPr>
            <a:r>
              <a:rPr lang="vi-VN" sz="2300" b="1" dirty="0" smtClean="0">
                <a:latin typeface="Times New Roman" pitchFamily="18" charset="0"/>
                <a:cs typeface="Times New Roman" pitchFamily="18" charset="0"/>
              </a:rPr>
              <a:t>Đảm bảo hô hấp:</a:t>
            </a:r>
            <a:endParaRPr lang="vi-VN" sz="2300" dirty="0" smtClean="0">
              <a:latin typeface="Times New Roman" pitchFamily="18" charset="0"/>
              <a:cs typeface="Times New Roman" pitchFamily="18" charset="0"/>
            </a:endParaRPr>
          </a:p>
          <a:p>
            <a:pPr fontAlgn="base"/>
            <a:r>
              <a:rPr lang="vi-VN" sz="2300" dirty="0" smtClean="0">
                <a:latin typeface="Times New Roman" pitchFamily="18" charset="0"/>
                <a:cs typeface="Times New Roman" pitchFamily="18" charset="0"/>
              </a:rPr>
              <a:t>Tư thế nằm nghiêng an toàn nếu BN nôn, HM</a:t>
            </a:r>
          </a:p>
          <a:p>
            <a:pPr fontAlgn="base"/>
            <a:r>
              <a:rPr lang="vi-VN" sz="2300" dirty="0" smtClean="0">
                <a:latin typeface="Times New Roman" pitchFamily="18" charset="0"/>
                <a:cs typeface="Times New Roman" pitchFamily="18" charset="0"/>
              </a:rPr>
              <a:t>Móc họng, hút đờm dãi, đặt canuyn miệng nếu tụt lưỡi</a:t>
            </a:r>
          </a:p>
          <a:p>
            <a:pPr fontAlgn="base"/>
            <a:r>
              <a:rPr lang="vi-VN" sz="2300" dirty="0" smtClean="0">
                <a:latin typeface="Times New Roman" pitchFamily="18" charset="0"/>
                <a:cs typeface="Times New Roman" pitchFamily="18" charset="0"/>
              </a:rPr>
              <a:t>Bóp bóng Ambu nếu ngừng thở hoặc thở yếu</a:t>
            </a:r>
          </a:p>
          <a:p>
            <a:pPr fontAlgn="base"/>
            <a:r>
              <a:rPr lang="vi-VN" sz="2300" dirty="0" smtClean="0">
                <a:latin typeface="Times New Roman" pitchFamily="18" charset="0"/>
                <a:cs typeface="Times New Roman" pitchFamily="18" charset="0"/>
              </a:rPr>
              <a:t>Thở oxy nếu khó thở, suy hô hấp</a:t>
            </a:r>
          </a:p>
          <a:p>
            <a:pPr fontAlgn="base"/>
            <a:r>
              <a:rPr lang="vi-VN" sz="2300" dirty="0" smtClean="0">
                <a:latin typeface="Times New Roman" pitchFamily="18" charset="0"/>
                <a:cs typeface="Times New Roman" pitchFamily="18" charset="0"/>
              </a:rPr>
              <a:t>Hỗ trợ đặt NKQ và thở máy nếu suy hô hấp nặng: chuẩn bị dụng cụ đặt NKQ, máy thở.</a:t>
            </a:r>
          </a:p>
          <a:p>
            <a:pPr fontAlgn="base">
              <a:buFont typeface="Wingdings" pitchFamily="2" charset="2"/>
              <a:buChar char="v"/>
            </a:pPr>
            <a:r>
              <a:rPr lang="vi-VN" sz="2300" b="1" dirty="0" smtClean="0">
                <a:latin typeface="Times New Roman" pitchFamily="18" charset="0"/>
                <a:cs typeface="Times New Roman" pitchFamily="18" charset="0"/>
              </a:rPr>
              <a:t>Đảm bảo tuần hoàn:</a:t>
            </a:r>
            <a:endParaRPr lang="vi-VN" sz="2300" dirty="0" smtClean="0">
              <a:latin typeface="Times New Roman" pitchFamily="18" charset="0"/>
              <a:cs typeface="Times New Roman" pitchFamily="18" charset="0"/>
            </a:endParaRPr>
          </a:p>
          <a:p>
            <a:pPr fontAlgn="base"/>
            <a:r>
              <a:rPr lang="vi-VN" sz="2300" dirty="0" smtClean="0">
                <a:latin typeface="Times New Roman" pitchFamily="18" charset="0"/>
                <a:cs typeface="Times New Roman" pitchFamily="18" charset="0"/>
              </a:rPr>
              <a:t>Đặt đuờng truyền tĩnh mạch</a:t>
            </a:r>
          </a:p>
          <a:p>
            <a:pPr fontAlgn="base"/>
            <a:r>
              <a:rPr lang="vi-VN" sz="2300" dirty="0" smtClean="0">
                <a:latin typeface="Times New Roman" pitchFamily="18" charset="0"/>
                <a:cs typeface="Times New Roman" pitchFamily="18" charset="0"/>
              </a:rPr>
              <a:t>Nếu tụt HA: truyền dịch hoặc kết hợp truyền thuốc nâng HA tuỳ theo từng trường hợp cụ thể .</a:t>
            </a:r>
          </a:p>
          <a:p>
            <a:pPr fontAlgn="base"/>
            <a:r>
              <a:rPr lang="vi-VN" sz="2300" dirty="0" smtClean="0">
                <a:latin typeface="Times New Roman" pitchFamily="18" charset="0"/>
                <a:cs typeface="Times New Roman" pitchFamily="18" charset="0"/>
              </a:rPr>
              <a:t>Nếu cần đặt ống thông TMTT: chuẩn bị dụng cụ và hỗ trợ BS làm thủ thuật.</a:t>
            </a:r>
          </a:p>
          <a:p>
            <a:pPr fontAlgn="base">
              <a:buFont typeface="Wingdings" pitchFamily="2" charset="2"/>
              <a:buChar char="v"/>
            </a:pPr>
            <a:r>
              <a:rPr lang="vi-VN" sz="2300" b="1" dirty="0" smtClean="0">
                <a:latin typeface="Times New Roman" pitchFamily="18" charset="0"/>
                <a:cs typeface="Times New Roman" pitchFamily="18" charset="0"/>
              </a:rPr>
              <a:t>Điều trị co giật:</a:t>
            </a:r>
            <a:r>
              <a:rPr lang="en-US" sz="2300" b="1"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valium, thiopental</a:t>
            </a:r>
            <a:endParaRPr lang="vi-VN" sz="2300" dirty="0" smtClean="0">
              <a:latin typeface="Times New Roman" pitchFamily="18" charset="0"/>
              <a:cs typeface="Times New Roman" pitchFamily="18" charset="0"/>
            </a:endParaRPr>
          </a:p>
          <a:p>
            <a:pPr fontAlgn="base"/>
            <a:r>
              <a:rPr lang="vi-VN" sz="2300" dirty="0" smtClean="0">
                <a:latin typeface="Times New Roman" pitchFamily="18" charset="0"/>
                <a:cs typeface="Times New Roman" pitchFamily="18" charset="0"/>
              </a:rPr>
              <a:t>Đặt canuyn miệng tránh cắn vào lưỡi</a:t>
            </a: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vi-VN" sz="2300" dirty="0">
              <a:latin typeface="Times New Roman" pitchFamily="18" charset="0"/>
              <a:cs typeface="Times New Roman" pitchFamily="18" charset="0"/>
            </a:endParaRPr>
          </a:p>
        </p:txBody>
      </p:sp>
      <p:sp>
        <p:nvSpPr>
          <p:cNvPr id="3" name="Title 2"/>
          <p:cNvSpPr>
            <a:spLocks noGrp="1"/>
          </p:cNvSpPr>
          <p:nvPr>
            <p:ph type="title"/>
          </p:nvPr>
        </p:nvSpPr>
        <p:spPr>
          <a:xfrm>
            <a:off x="500034" y="0"/>
            <a:ext cx="8229600" cy="1143000"/>
          </a:xfrm>
        </p:spPr>
        <p:txBody>
          <a:bodyPr/>
          <a:lstStyle/>
          <a:p>
            <a:pPr algn="ctr"/>
            <a:r>
              <a:rPr lang="en-US" smtClean="0">
                <a:latin typeface="Times New Roman" pitchFamily="18" charset="0"/>
                <a:cs typeface="Times New Roman" pitchFamily="18" charset="0"/>
              </a:rPr>
              <a:t>THỰC HIỆN KHCS</a:t>
            </a:r>
            <a:endParaRPr lang="vi-VN">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1)">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1)">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heel(1)">
                                      <p:cBhvr>
                                        <p:cTn id="47" dur="2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heel(1)">
                                      <p:cBhvr>
                                        <p:cTn id="52" dur="2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heel(1)">
                                      <p:cBhvr>
                                        <p:cTn id="57" dur="20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heel(1)">
                                      <p:cBhvr>
                                        <p:cTn id="62"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buFont typeface="Wingdings" pitchFamily="2" charset="2"/>
              <a:buChar char="v"/>
            </a:pPr>
            <a:r>
              <a:rPr lang="vi-VN" sz="2800" b="1" dirty="0" smtClean="0">
                <a:latin typeface="Times New Roman" pitchFamily="18" charset="0"/>
                <a:cs typeface="Times New Roman" pitchFamily="18" charset="0"/>
              </a:rPr>
              <a:t>Điều trị thải chất độc:</a:t>
            </a:r>
            <a:endParaRPr lang="vi-VN" sz="2800" dirty="0" smtClean="0">
              <a:latin typeface="Times New Roman" pitchFamily="18" charset="0"/>
              <a:cs typeface="Times New Roman" pitchFamily="18" charset="0"/>
            </a:endParaRPr>
          </a:p>
          <a:p>
            <a:pPr fontAlgn="base"/>
            <a:r>
              <a:rPr lang="vi-VN" sz="2800" dirty="0" smtClean="0">
                <a:latin typeface="Times New Roman" pitchFamily="18" charset="0"/>
                <a:cs typeface="Times New Roman" pitchFamily="18" charset="0"/>
              </a:rPr>
              <a:t>Rửa dạ dày (NĐ đường uống, đến trước 6 giờ):</a:t>
            </a:r>
          </a:p>
          <a:p>
            <a:pPr fontAlgn="base"/>
            <a:r>
              <a:rPr lang="vi-VN" sz="2800" dirty="0" smtClean="0">
                <a:latin typeface="Times New Roman" pitchFamily="18" charset="0"/>
                <a:cs typeface="Times New Roman" pitchFamily="18" charset="0"/>
              </a:rPr>
              <a:t>Chuẩn bị dụng cụ và thực hiện rửa dạ dày đúng kỹ thuật.</a:t>
            </a:r>
          </a:p>
          <a:p>
            <a:pPr fontAlgn="base"/>
            <a:r>
              <a:rPr lang="en-US" sz="2800" dirty="0" smtClean="0">
                <a:latin typeface="Times New Roman" pitchFamily="18" charset="0"/>
                <a:cs typeface="Times New Roman" pitchFamily="18" charset="0"/>
              </a:rPr>
              <a:t>Than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tràng</a:t>
            </a:r>
            <a:r>
              <a:rPr lang="en-US" sz="2800" dirty="0" smtClean="0">
                <a:latin typeface="Times New Roman" pitchFamily="18" charset="0"/>
                <a:cs typeface="Times New Roman" pitchFamily="18" charset="0"/>
              </a:rPr>
              <a:t> (sorbitol).</a:t>
            </a:r>
            <a:endParaRPr lang="vi-VN" sz="2800" dirty="0" smtClean="0">
              <a:latin typeface="Times New Roman" pitchFamily="18" charset="0"/>
              <a:cs typeface="Times New Roman" pitchFamily="18" charset="0"/>
            </a:endParaRPr>
          </a:p>
          <a:p>
            <a:pPr fontAlgn="base"/>
            <a:r>
              <a:rPr lang="vi-VN" sz="2800" dirty="0" smtClean="0">
                <a:latin typeface="Times New Roman" pitchFamily="18" charset="0"/>
                <a:cs typeface="Times New Roman" pitchFamily="18" charset="0"/>
              </a:rPr>
              <a:t>Gội đầu, tắm, thay quần áo (nếu NĐ qua da).</a:t>
            </a:r>
          </a:p>
          <a:p>
            <a:pPr fontAlgn="base"/>
            <a:r>
              <a:rPr lang="vi-VN" sz="2800" dirty="0" smtClean="0">
                <a:latin typeface="Times New Roman" pitchFamily="18" charset="0"/>
                <a:cs typeface="Times New Roman" pitchFamily="18" charset="0"/>
              </a:rPr>
              <a:t>Dùng thuốc lợi tiểu hoặc chuẩn bị chạy TNT đối với một số ngộ độc: seduxen, gardenal.</a:t>
            </a:r>
          </a:p>
          <a:p>
            <a:pPr fontAlgn="base">
              <a:buFont typeface="Wingdings" pitchFamily="2" charset="2"/>
              <a:buChar char="v"/>
            </a:pPr>
            <a:r>
              <a:rPr lang="vi-VN" sz="2800" b="1" dirty="0" smtClean="0">
                <a:latin typeface="Times New Roman" pitchFamily="18" charset="0"/>
                <a:cs typeface="Times New Roman" pitchFamily="18" charset="0"/>
              </a:rPr>
              <a:t>Điều trị thuốc đặc hiệu: tuỳ theo loại NĐ:</a:t>
            </a:r>
            <a:endParaRPr lang="vi-VN" sz="2800" dirty="0" smtClean="0">
              <a:latin typeface="Times New Roman" pitchFamily="18" charset="0"/>
              <a:cs typeface="Times New Roman" pitchFamily="18" charset="0"/>
            </a:endParaRPr>
          </a:p>
          <a:p>
            <a:pPr fontAlgn="base">
              <a:buFont typeface="Wingdings" pitchFamily="2" charset="2"/>
              <a:buChar char="v"/>
            </a:pPr>
            <a:r>
              <a:rPr lang="vi-VN" sz="2800" b="1" dirty="0" smtClean="0">
                <a:latin typeface="Times New Roman" pitchFamily="18" charset="0"/>
                <a:cs typeface="Times New Roman" pitchFamily="18" charset="0"/>
              </a:rPr>
              <a:t>Bilan xét  nghiệm</a:t>
            </a:r>
            <a:endParaRPr lang="vi-VN" sz="2800" dirty="0" smtClean="0">
              <a:latin typeface="Times New Roman" pitchFamily="18" charset="0"/>
              <a:cs typeface="Times New Roman" pitchFamily="18" charset="0"/>
            </a:endParaRPr>
          </a:p>
          <a:p>
            <a:endParaRPr lang="vi-VN" dirty="0"/>
          </a:p>
        </p:txBody>
      </p:sp>
      <p:sp>
        <p:nvSpPr>
          <p:cNvPr id="3" name="Title 2"/>
          <p:cNvSpPr>
            <a:spLocks noGrp="1"/>
          </p:cNvSpPr>
          <p:nvPr>
            <p:ph type="title"/>
          </p:nvPr>
        </p:nvSpPr>
        <p:spPr/>
        <p:txBody>
          <a:bodyPr>
            <a:normAutofit fontScale="90000"/>
          </a:bodyPr>
          <a:lstStyle/>
          <a:p>
            <a:r>
              <a:rPr lang="vi-VN" smtClean="0">
                <a:latin typeface="Times New Roman" pitchFamily="18" charset="0"/>
                <a:cs typeface="Times New Roman" pitchFamily="18" charset="0"/>
              </a:rPr>
              <a:t>THỰC HIỆN KẾ HOẠCH CHĂM SÓC</a:t>
            </a:r>
            <a:endParaRPr lang="vi-VN">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76672"/>
          </a:xfrm>
        </p:spPr>
        <p:txBody>
          <a:bodyPr>
            <a:normAutofit fontScale="85000" lnSpcReduction="20000"/>
          </a:bodyPr>
          <a:lstStyle/>
          <a:p>
            <a:pPr fontAlgn="base">
              <a:buFont typeface="Wingdings" pitchFamily="2" charset="2"/>
              <a:buChar char="Ø"/>
            </a:pPr>
            <a:r>
              <a:rPr lang="vi-VN" sz="2800" b="1" dirty="0" smtClean="0">
                <a:latin typeface="+mj-lt"/>
              </a:rPr>
              <a:t>CHĂM SÓC CƠ BẢN</a:t>
            </a:r>
            <a:r>
              <a:rPr lang="vi-VN" dirty="0" smtClean="0">
                <a:latin typeface="+mj-lt"/>
              </a:rPr>
              <a:t>:</a:t>
            </a:r>
          </a:p>
          <a:p>
            <a:pPr fontAlgn="base">
              <a:buNone/>
            </a:pPr>
            <a:r>
              <a:rPr lang="vi-VN" dirty="0" smtClean="0">
                <a:latin typeface="+mj-lt"/>
              </a:rPr>
              <a:t>Cho bệnh nhân nằm giường có song chắn hoặc dùng các biện pháp cố định an toàn cho </a:t>
            </a:r>
            <a:r>
              <a:rPr lang="vi-VN" b="1" dirty="0" smtClean="0">
                <a:latin typeface="+mj-lt"/>
              </a:rPr>
              <a:t>BN</a:t>
            </a:r>
          </a:p>
          <a:p>
            <a:pPr fontAlgn="base">
              <a:buNone/>
            </a:pPr>
            <a:r>
              <a:rPr lang="vi-VN" dirty="0" smtClean="0">
                <a:latin typeface="+mj-lt"/>
              </a:rPr>
              <a:t>Luôn có mặt bên cạnh BN (Đảm bảo an toàn cho bệnh nhân tránh té ngã, hít sặc)</a:t>
            </a:r>
          </a:p>
          <a:p>
            <a:pPr fontAlgn="base"/>
            <a:r>
              <a:rPr lang="vi-VN" dirty="0" smtClean="0">
                <a:latin typeface="+mj-lt"/>
              </a:rPr>
              <a:t>Nếu BN hôn mê:</a:t>
            </a:r>
          </a:p>
          <a:p>
            <a:pPr fontAlgn="base"/>
            <a:r>
              <a:rPr lang="vi-VN" dirty="0" smtClean="0">
                <a:latin typeface="+mj-lt"/>
              </a:rPr>
              <a:t>.Phòng chống loét</a:t>
            </a:r>
          </a:p>
          <a:p>
            <a:pPr fontAlgn="base"/>
            <a:r>
              <a:rPr lang="vi-VN" dirty="0" smtClean="0">
                <a:latin typeface="+mj-lt"/>
              </a:rPr>
              <a:t>.Chú ý vệ sinh thân thể, mắt, các hốc tự nhiên</a:t>
            </a:r>
          </a:p>
          <a:p>
            <a:pPr fontAlgn="base"/>
            <a:r>
              <a:rPr lang="vi-VN" dirty="0" smtClean="0">
                <a:latin typeface="+mj-lt"/>
              </a:rPr>
              <a:t>Chế độ ăn uống: kiêng mỡ, sữa với NĐ PPHC.</a:t>
            </a:r>
          </a:p>
          <a:p>
            <a:pPr fontAlgn="base">
              <a:buNone/>
            </a:pPr>
            <a:r>
              <a:rPr lang="vi-VN" dirty="0" smtClean="0">
                <a:latin typeface="+mj-lt"/>
              </a:rPr>
              <a:t>Theo dõi chức năng thận</a:t>
            </a:r>
          </a:p>
          <a:p>
            <a:pPr fontAlgn="base">
              <a:buNone/>
            </a:pPr>
            <a:r>
              <a:rPr lang="vi-VN" dirty="0" smtClean="0">
                <a:latin typeface="+mj-lt"/>
              </a:rPr>
              <a:t>Theo dõi dấu hiệu sinh tồn, tình trạng tri giác</a:t>
            </a:r>
          </a:p>
          <a:p>
            <a:pPr fontAlgn="base">
              <a:buNone/>
            </a:pPr>
            <a:r>
              <a:rPr lang="vi-VN" dirty="0" smtClean="0">
                <a:latin typeface="+mj-lt"/>
              </a:rPr>
              <a:t>Theo dõi các xét nghiệm</a:t>
            </a:r>
          </a:p>
          <a:p>
            <a:pPr fontAlgn="base">
              <a:buNone/>
            </a:pPr>
            <a:r>
              <a:rPr lang="vi-VN" dirty="0" smtClean="0">
                <a:latin typeface="+mj-lt"/>
              </a:rPr>
              <a:t>Thực hiện y lệnh thuốc.</a:t>
            </a:r>
          </a:p>
          <a:p>
            <a:endParaRPr lang="vi-VN" dirty="0">
              <a:latin typeface="+mj-lt"/>
            </a:endParaRPr>
          </a:p>
        </p:txBody>
      </p:sp>
      <p:sp>
        <p:nvSpPr>
          <p:cNvPr id="3" name="Title 2"/>
          <p:cNvSpPr>
            <a:spLocks noGrp="1"/>
          </p:cNvSpPr>
          <p:nvPr>
            <p:ph type="title"/>
          </p:nvPr>
        </p:nvSpPr>
        <p:spPr/>
        <p:txBody>
          <a:bodyPr/>
          <a:lstStyle/>
          <a:p>
            <a:r>
              <a:rPr lang="vi-VN" dirty="0" smtClean="0">
                <a:latin typeface="Times New Roman" pitchFamily="18" charset="0"/>
                <a:cs typeface="Times New Roman" pitchFamily="18" charset="0"/>
              </a:rPr>
              <a:t>THỰC HIỆN </a:t>
            </a:r>
            <a:r>
              <a:rPr lang="en-US" dirty="0" smtClean="0">
                <a:latin typeface="Times New Roman" pitchFamily="18" charset="0"/>
                <a:cs typeface="Times New Roman" pitchFamily="18" charset="0"/>
              </a:rPr>
              <a:t>KHCS</a:t>
            </a:r>
            <a:endParaRPr lang="vi-VN"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2">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p:cTn id="55"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p:cTn id="61"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p:cTn id="6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LƯỢNG GIÁ</a:t>
            </a:r>
            <a:endParaRPr lang="vi-VN" dirty="0"/>
          </a:p>
        </p:txBody>
      </p:sp>
      <p:sp>
        <p:nvSpPr>
          <p:cNvPr id="3" name="Content Placeholder 2"/>
          <p:cNvSpPr>
            <a:spLocks noGrp="1"/>
          </p:cNvSpPr>
          <p:nvPr>
            <p:ph idx="1"/>
          </p:nvPr>
        </p:nvSpPr>
        <p:spPr>
          <a:xfrm>
            <a:off x="457200" y="914400"/>
            <a:ext cx="8229600" cy="4525963"/>
          </a:xfrm>
        </p:spPr>
        <p:txBody>
          <a:bodyPr>
            <a:noAutofit/>
          </a:bodyPr>
          <a:lstStyle/>
          <a:p>
            <a:pPr fontAlgn="base">
              <a:buFont typeface="Wingdings" pitchFamily="2" charset="2"/>
              <a:buChar char="Ø"/>
            </a:pPr>
            <a:r>
              <a:rPr lang="vi-VN" sz="2800" b="1" dirty="0" smtClean="0">
                <a:latin typeface="+mj-lt"/>
              </a:rPr>
              <a:t>Tốt:</a:t>
            </a:r>
            <a:endParaRPr lang="vi-VN" sz="2800" dirty="0" smtClean="0">
              <a:latin typeface="+mj-lt"/>
            </a:endParaRPr>
          </a:p>
          <a:p>
            <a:pPr fontAlgn="base"/>
            <a:r>
              <a:rPr lang="vi-VN" sz="2400" dirty="0" smtClean="0">
                <a:latin typeface="+mj-lt"/>
              </a:rPr>
              <a:t>BN tỉnh, hô hấp và huyết áp ổn định.</a:t>
            </a:r>
          </a:p>
          <a:p>
            <a:pPr fontAlgn="base"/>
            <a:r>
              <a:rPr lang="vi-VN" sz="2400" dirty="0" smtClean="0">
                <a:latin typeface="+mj-lt"/>
              </a:rPr>
              <a:t>Cải thiện và hết các dấu hiệu ngộ độc.</a:t>
            </a:r>
          </a:p>
          <a:p>
            <a:pPr fontAlgn="base">
              <a:buFont typeface="Wingdings" pitchFamily="2" charset="2"/>
              <a:buChar char="Ø"/>
            </a:pPr>
            <a:r>
              <a:rPr lang="vi-VN" sz="2800" b="1" dirty="0" smtClean="0">
                <a:latin typeface="+mj-lt"/>
              </a:rPr>
              <a:t>Xấu:</a:t>
            </a:r>
            <a:endParaRPr lang="vi-VN" sz="2800" dirty="0" smtClean="0">
              <a:latin typeface="+mj-lt"/>
            </a:endParaRPr>
          </a:p>
          <a:p>
            <a:pPr fontAlgn="base"/>
            <a:r>
              <a:rPr lang="vi-VN" sz="2400" dirty="0" smtClean="0">
                <a:latin typeface="+mj-lt"/>
              </a:rPr>
              <a:t>Tình trạng hô hấp và HA không ổn định.</a:t>
            </a:r>
          </a:p>
          <a:p>
            <a:pPr fontAlgn="base"/>
            <a:r>
              <a:rPr lang="vi-VN" sz="2400" dirty="0" smtClean="0">
                <a:latin typeface="+mj-lt"/>
              </a:rPr>
              <a:t>Dấu hiệu ngộ độc kéo dài hoặc nặng thêm.</a:t>
            </a:r>
          </a:p>
          <a:p>
            <a:pPr fontAlgn="base"/>
            <a:r>
              <a:rPr lang="vi-VN" sz="2400" dirty="0" smtClean="0">
                <a:latin typeface="+mj-lt"/>
              </a:rPr>
              <a:t>Xuất hiện các biến chứng: sặc vào phổi, nhiễm trùng, rối loạn nước điện giải...</a:t>
            </a:r>
          </a:p>
          <a:p>
            <a:pPr fontAlgn="base"/>
            <a:r>
              <a:rPr lang="vi-VN" sz="2400" dirty="0" smtClean="0">
                <a:latin typeface="+mj-lt"/>
              </a:rPr>
              <a:t>Chẩn đoán điều dưỡng</a:t>
            </a:r>
          </a:p>
          <a:p>
            <a:pPr fontAlgn="base"/>
            <a:r>
              <a:rPr lang="vi-VN" sz="2400" dirty="0" smtClean="0">
                <a:latin typeface="+mj-lt"/>
              </a:rPr>
              <a:t>Một số chẩn đoán điều dưỡng chính có thể có ở bệnh nhân ngộ độc thuốc trừ sâu:</a:t>
            </a:r>
          </a:p>
          <a:p>
            <a:pPr fontAlgn="base"/>
            <a:r>
              <a:rPr lang="vi-VN" sz="2400" dirty="0" smtClean="0">
                <a:latin typeface="+mj-lt"/>
              </a:rPr>
              <a:t>Nôn, buồn nôn do tăng nhu động ruột.</a:t>
            </a:r>
          </a:p>
          <a:p>
            <a:pPr fontAlgn="base"/>
            <a:r>
              <a:rPr lang="vi-VN" sz="2400" dirty="0" smtClean="0">
                <a:latin typeface="+mj-lt"/>
              </a:rPr>
              <a:t>Khó thở do co thắt cơ trơn phế quản.</a:t>
            </a:r>
          </a:p>
          <a:p>
            <a:endParaRPr lang="vi-VN"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3">
                                            <p:txEl>
                                              <p:pRg st="7" end="7"/>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3">
                                            <p:txEl>
                                              <p:pRg st="8" end="8"/>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3">
                                            <p:txEl>
                                              <p:pRg st="9" end="9"/>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p:cTn id="6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525963"/>
          </a:xfrm>
        </p:spPr>
        <p:txBody>
          <a:bodyPr/>
          <a:lstStyle/>
          <a:p>
            <a:pPr marL="624078" indent="-514350">
              <a:buClr>
                <a:schemeClr val="tx1"/>
              </a:buClr>
              <a:buFont typeface="+mj-lt"/>
              <a:buAutoNum type="alphaUcPeriod"/>
            </a:pPr>
            <a:r>
              <a:rPr lang="vi-VN" dirty="0" smtClean="0"/>
              <a:t>Đưa ra khỏi cơ thể chất độc nào đã vào máu</a:t>
            </a:r>
          </a:p>
          <a:p>
            <a:pPr marL="624078" indent="-514350">
              <a:buClr>
                <a:schemeClr val="tx1"/>
              </a:buClr>
              <a:buFont typeface="+mj-lt"/>
              <a:buAutoNum type="alphaUcPeriod"/>
            </a:pPr>
            <a:r>
              <a:rPr lang="vi-VN" dirty="0" smtClean="0"/>
              <a:t>Làm bất hoạt chất độc</a:t>
            </a:r>
          </a:p>
          <a:p>
            <a:pPr marL="624078" indent="-514350">
              <a:buClr>
                <a:schemeClr val="tx1"/>
              </a:buClr>
              <a:buFont typeface="+mj-lt"/>
              <a:buAutoNum type="alphaUcPeriod"/>
            </a:pPr>
            <a:r>
              <a:rPr lang="vi-VN" dirty="0" smtClean="0"/>
              <a:t>Tách rời chất độc với người bệnh</a:t>
            </a:r>
          </a:p>
          <a:p>
            <a:pPr marL="624078" indent="-514350">
              <a:buClr>
                <a:schemeClr val="tx1"/>
              </a:buClr>
              <a:buFont typeface="+mj-lt"/>
              <a:buAutoNum type="alphaUcPeriod"/>
            </a:pPr>
            <a:r>
              <a:rPr lang="vi-VN" dirty="0" smtClean="0"/>
              <a:t>Đưa ra khỏi cơ thể chất độc nào đãi tếp xúc</a:t>
            </a:r>
            <a:r>
              <a:rPr lang="en-US" dirty="0" smtClean="0"/>
              <a:t> </a:t>
            </a:r>
            <a:r>
              <a:rPr lang="vi-VN" dirty="0" smtClean="0"/>
              <a:t>với cơ thể hoặc đã vào trong cơ thể nhưng chưa </a:t>
            </a:r>
            <a:r>
              <a:rPr lang="en-US" dirty="0" smtClean="0"/>
              <a:t>v</a:t>
            </a:r>
            <a:r>
              <a:rPr lang="vi-VN" dirty="0" smtClean="0"/>
              <a:t>ào máu</a:t>
            </a:r>
          </a:p>
          <a:p>
            <a:pPr marL="624078" indent="-514350">
              <a:buFont typeface="+mj-lt"/>
              <a:buAutoNum type="alphaUcPeriod"/>
            </a:pPr>
            <a:endParaRPr lang="vi-VN" dirty="0"/>
          </a:p>
        </p:txBody>
      </p:sp>
      <p:sp>
        <p:nvSpPr>
          <p:cNvPr id="3" name="Title 2"/>
          <p:cNvSpPr>
            <a:spLocks noGrp="1"/>
          </p:cNvSpPr>
          <p:nvPr>
            <p:ph type="title"/>
          </p:nvPr>
        </p:nvSpPr>
        <p:spPr/>
        <p:txBody>
          <a:bodyPr>
            <a:normAutofit fontScale="90000"/>
          </a:bodyPr>
          <a:lstStyle/>
          <a:p>
            <a:r>
              <a:rPr lang="vi-VN" dirty="0" smtClean="0">
                <a:latin typeface="Times New Roman" pitchFamily="18" charset="0"/>
                <a:cs typeface="Times New Roman" pitchFamily="18" charset="0"/>
              </a:rPr>
              <a:t>1. </a:t>
            </a:r>
            <a:r>
              <a:rPr lang="vi-VN" b="1" dirty="0" smtClean="0">
                <a:latin typeface="Times New Roman" pitchFamily="18" charset="0"/>
                <a:cs typeface="Times New Roman" pitchFamily="18" charset="0"/>
              </a:rPr>
              <a:t>Mục đích của điều trị tống độc trong xử trí ngộ độc cấp?</a:t>
            </a:r>
            <a:endParaRPr lang="vi-VN" b="1"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33800"/>
            <a:ext cx="800100" cy="80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1785926"/>
            <a:ext cx="8043890" cy="4221365"/>
          </a:xfrm>
        </p:spPr>
        <p:txBody>
          <a:bodyPr/>
          <a:lstStyle/>
          <a:p>
            <a:pPr marL="624078" indent="-514350">
              <a:buFont typeface="+mj-lt"/>
              <a:buAutoNum type="alphaUcPeriod"/>
            </a:pPr>
            <a:r>
              <a:rPr lang="vi-VN" dirty="0" smtClean="0"/>
              <a:t>Protamin</a:t>
            </a:r>
          </a:p>
          <a:p>
            <a:pPr marL="624078" indent="-514350">
              <a:buFont typeface="+mj-lt"/>
              <a:buAutoNum type="alphaUcPeriod"/>
            </a:pPr>
            <a:r>
              <a:rPr lang="vi-VN" dirty="0" smtClean="0"/>
              <a:t>Naloxon</a:t>
            </a:r>
          </a:p>
          <a:p>
            <a:pPr marL="624078" indent="-514350">
              <a:buFont typeface="+mj-lt"/>
              <a:buAutoNum type="alphaUcPeriod"/>
            </a:pPr>
            <a:r>
              <a:rPr lang="vi-VN" dirty="0" smtClean="0"/>
              <a:t>Atropin</a:t>
            </a:r>
          </a:p>
          <a:p>
            <a:pPr marL="624078" indent="-514350">
              <a:buFont typeface="+mj-lt"/>
              <a:buAutoNum type="alphaUcPeriod"/>
            </a:pPr>
            <a:r>
              <a:rPr lang="vi-VN" dirty="0" smtClean="0"/>
              <a:t>Bicarbonat </a:t>
            </a:r>
            <a:endParaRPr lang="vi-VN" dirty="0"/>
          </a:p>
        </p:txBody>
      </p:sp>
      <p:sp>
        <p:nvSpPr>
          <p:cNvPr id="3" name="Title 2"/>
          <p:cNvSpPr>
            <a:spLocks noGrp="1"/>
          </p:cNvSpPr>
          <p:nvPr>
            <p:ph type="title"/>
          </p:nvPr>
        </p:nvSpPr>
        <p:spPr/>
        <p:txBody>
          <a:bodyPr>
            <a:normAutofit fontScale="90000"/>
          </a:bodyPr>
          <a:lstStyle/>
          <a:p>
            <a:r>
              <a:rPr lang="vi-VN" smtClean="0">
                <a:latin typeface="Times New Roman" pitchFamily="18" charset="0"/>
                <a:cs typeface="Times New Roman" pitchFamily="18" charset="0"/>
              </a:rPr>
              <a:t>2. </a:t>
            </a:r>
            <a:r>
              <a:rPr lang="vi-VN" b="1" smtClean="0">
                <a:latin typeface="Times New Roman" pitchFamily="18" charset="0"/>
                <a:cs typeface="Times New Roman" pitchFamily="18" charset="0"/>
              </a:rPr>
              <a:t>Loại thuốc giải độc nào dùng để giải  độc trong trường hợp bị ngộ độc thuốc sâu PPHC</a:t>
            </a:r>
            <a:r>
              <a:rPr lang="vi-VN" smtClean="0">
                <a:latin typeface="Times New Roman" pitchFamily="18" charset="0"/>
                <a:cs typeface="Times New Roman" pitchFamily="18" charset="0"/>
              </a:rPr>
              <a:t>?</a:t>
            </a:r>
            <a:endParaRPr lang="vi-VN">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958230"/>
            <a:ext cx="661270" cy="661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lphaUcPeriod"/>
            </a:pPr>
            <a:r>
              <a:rPr lang="vi-VN" smtClean="0"/>
              <a:t> Dùng thuốc lợi tiểu</a:t>
            </a:r>
          </a:p>
          <a:p>
            <a:pPr marL="624078" indent="-514350">
              <a:buFont typeface="+mj-lt"/>
              <a:buAutoNum type="alphaUcPeriod"/>
            </a:pPr>
            <a:r>
              <a:rPr lang="vi-VN" smtClean="0"/>
              <a:t>Gây nôn</a:t>
            </a:r>
          </a:p>
          <a:p>
            <a:pPr marL="624078" indent="-514350">
              <a:buFont typeface="+mj-lt"/>
              <a:buAutoNum type="alphaUcPeriod"/>
            </a:pPr>
            <a:r>
              <a:rPr lang="vi-VN" smtClean="0"/>
              <a:t>Rửa dạ dày</a:t>
            </a:r>
          </a:p>
          <a:p>
            <a:pPr marL="624078" indent="-514350">
              <a:buFont typeface="+mj-lt"/>
              <a:buAutoNum type="alphaUcPeriod"/>
            </a:pPr>
            <a:r>
              <a:rPr lang="vi-VN" smtClean="0"/>
              <a:t>Cởi bỏ quần áo vấy chất độc</a:t>
            </a:r>
            <a:endParaRPr lang="vi-VN"/>
          </a:p>
        </p:txBody>
      </p:sp>
      <p:sp>
        <p:nvSpPr>
          <p:cNvPr id="3" name="Title 2"/>
          <p:cNvSpPr>
            <a:spLocks noGrp="1"/>
          </p:cNvSpPr>
          <p:nvPr>
            <p:ph type="title"/>
          </p:nvPr>
        </p:nvSpPr>
        <p:spPr/>
        <p:txBody>
          <a:bodyPr>
            <a:normAutofit fontScale="90000"/>
          </a:bodyPr>
          <a:lstStyle/>
          <a:p>
            <a:r>
              <a:rPr lang="vi-VN" smtClean="0">
                <a:latin typeface="Times New Roman" pitchFamily="18" charset="0"/>
                <a:cs typeface="Times New Roman" pitchFamily="18" charset="0"/>
              </a:rPr>
              <a:t>3. </a:t>
            </a:r>
            <a:r>
              <a:rPr lang="vi-VN" b="1" smtClean="0">
                <a:latin typeface="Times New Roman" pitchFamily="18" charset="0"/>
                <a:cs typeface="Times New Roman" pitchFamily="18" charset="0"/>
              </a:rPr>
              <a:t>Biện pháp nào sau đây không phải là biện pháp điều trị tống độc</a:t>
            </a:r>
            <a:r>
              <a:rPr lang="vi-VN" smtClean="0">
                <a:latin typeface="Times New Roman" pitchFamily="18" charset="0"/>
                <a:cs typeface="Times New Roman" pitchFamily="18" charset="0"/>
              </a:rPr>
              <a:t>?</a:t>
            </a:r>
            <a:endParaRPr lang="vi-VN">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289909"/>
            <a:ext cx="585070" cy="585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_43.jpg"/>
          <p:cNvPicPr>
            <a:picLocks noGrp="1" noChangeAspect="1"/>
          </p:cNvPicPr>
          <p:nvPr>
            <p:ph idx="1"/>
          </p:nvPr>
        </p:nvPicPr>
        <p:blipFill>
          <a:blip r:embed="rId2"/>
          <a:stretch>
            <a:fillRect/>
          </a:stretch>
        </p:blipFill>
        <p:spPr>
          <a:xfrm>
            <a:off x="0" y="-285776"/>
            <a:ext cx="9144000" cy="7143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bieu-cam-like.jpg"/>
          <p:cNvPicPr>
            <a:picLocks noChangeAspect="1"/>
          </p:cNvPicPr>
          <p:nvPr/>
        </p:nvPicPr>
        <p:blipFill>
          <a:blip r:embed="rId3"/>
          <a:stretch>
            <a:fillRect/>
          </a:stretch>
        </p:blipFill>
        <p:spPr>
          <a:xfrm>
            <a:off x="1" y="5143512"/>
            <a:ext cx="2714612" cy="1714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vi-VN"/>
          </a:p>
        </p:txBody>
      </p:sp>
      <p:pic>
        <p:nvPicPr>
          <p:cNvPr id="6" name="Content Placeholder 5" descr="131015Hinh-nen-popowerpoint-quyen-sach.jpg"/>
          <p:cNvPicPr>
            <a:picLocks noGrp="1" noChangeAspect="1"/>
          </p:cNvPicPr>
          <p:nvPr>
            <p:ph idx="1"/>
          </p:nvPr>
        </p:nvPicPr>
        <p:blipFill>
          <a:blip r:embed="rId2"/>
          <a:stretch>
            <a:fillRect/>
          </a:stretch>
        </p:blipFill>
        <p:spPr>
          <a:xfrm>
            <a:off x="0" y="0"/>
            <a:ext cx="9144000" cy="6858000"/>
          </a:xfrm>
        </p:spPr>
      </p:pic>
      <p:sp>
        <p:nvSpPr>
          <p:cNvPr id="7" name="TextBox 6"/>
          <p:cNvSpPr txBox="1"/>
          <p:nvPr/>
        </p:nvSpPr>
        <p:spPr>
          <a:xfrm>
            <a:off x="2891161" y="228600"/>
            <a:ext cx="3052439" cy="769441"/>
          </a:xfrm>
          <a:prstGeom prst="rect">
            <a:avLst/>
          </a:prstGeom>
          <a:noFill/>
        </p:spPr>
        <p:txBody>
          <a:bodyPr wrap="none" rtlCol="0">
            <a:spAutoFit/>
          </a:bodyPr>
          <a:lstStyle/>
          <a:p>
            <a:r>
              <a:rPr lang="en-US" sz="4400" b="1" smtClean="0">
                <a:solidFill>
                  <a:schemeClr val="accent4">
                    <a:lumMod val="50000"/>
                  </a:schemeClr>
                </a:solidFill>
                <a:latin typeface="Times New Roman" pitchFamily="18" charset="0"/>
                <a:cs typeface="Times New Roman" pitchFamily="18" charset="0"/>
              </a:rPr>
              <a:t>NỘI DUNG</a:t>
            </a:r>
            <a:endParaRPr lang="vi-VN" sz="4400" b="1">
              <a:solidFill>
                <a:schemeClr val="accent4">
                  <a:lumMod val="50000"/>
                </a:schemeClr>
              </a:solidFill>
              <a:latin typeface="Times New Roman" pitchFamily="18" charset="0"/>
              <a:cs typeface="Times New Roman" pitchFamily="18" charset="0"/>
            </a:endParaRPr>
          </a:p>
        </p:txBody>
      </p:sp>
      <p:sp>
        <p:nvSpPr>
          <p:cNvPr id="8" name="TextBox 7"/>
          <p:cNvSpPr txBox="1"/>
          <p:nvPr/>
        </p:nvSpPr>
        <p:spPr>
          <a:xfrm>
            <a:off x="2286000" y="1295400"/>
            <a:ext cx="2438400" cy="4524315"/>
          </a:xfrm>
          <a:prstGeom prst="rect">
            <a:avLst/>
          </a:prstGeom>
          <a:noFill/>
        </p:spPr>
        <p:txBody>
          <a:bodyPr wrap="square" rtlCol="0">
            <a:spAutoFit/>
          </a:bodyPr>
          <a:lstStyle/>
          <a:p>
            <a:pPr marL="400050" indent="-400050">
              <a:buFont typeface="+mj-lt"/>
              <a:buAutoNum type="romanUcPeriod"/>
            </a:pPr>
            <a:r>
              <a:rPr lang="vi-VN" sz="2400" b="1" dirty="0" smtClean="0">
                <a:latin typeface="Times New Roman" pitchFamily="18" charset="0"/>
                <a:cs typeface="Times New Roman" pitchFamily="18" charset="0"/>
              </a:rPr>
              <a:t>ĐẠI CƯƠNG VÀ KHÁI QUÁT CHUNG</a:t>
            </a:r>
          </a:p>
          <a:p>
            <a:pPr marL="400050" indent="-400050">
              <a:buFont typeface="+mj-lt"/>
              <a:buAutoNum type="romanUcPeriod"/>
            </a:pPr>
            <a:r>
              <a:rPr lang="vi-VN" sz="2400" b="1" dirty="0" smtClean="0">
                <a:latin typeface="Times New Roman" pitchFamily="18" charset="0"/>
                <a:cs typeface="Times New Roman" pitchFamily="18" charset="0"/>
              </a:rPr>
              <a:t>NGUYÊN NHÂN GÂY BỆNH</a:t>
            </a:r>
          </a:p>
          <a:p>
            <a:pPr marL="400050" indent="-400050">
              <a:buFont typeface="+mj-lt"/>
              <a:buAutoNum type="romanUcPeriod"/>
            </a:pPr>
            <a:r>
              <a:rPr lang="vi-VN" sz="2400" b="1" dirty="0" smtClean="0">
                <a:latin typeface="Times New Roman" pitchFamily="18" charset="0"/>
                <a:cs typeface="Times New Roman" pitchFamily="18" charset="0"/>
              </a:rPr>
              <a:t>TRIỆU CHỨNG LÂM SÀNG</a:t>
            </a:r>
          </a:p>
          <a:p>
            <a:pPr marL="400050" indent="-400050"/>
            <a:endParaRPr lang="vi-VN" sz="2400" b="1" dirty="0" smtClean="0">
              <a:latin typeface="Times New Roman" pitchFamily="18" charset="0"/>
              <a:cs typeface="Times New Roman" pitchFamily="18" charset="0"/>
            </a:endParaRPr>
          </a:p>
          <a:p>
            <a:pPr marL="400050" indent="-400050">
              <a:buFont typeface="+mj-lt"/>
              <a:buAutoNum type="romanUcPeriod"/>
            </a:pPr>
            <a:endParaRPr lang="en-US" sz="2400" b="1" dirty="0" smtClean="0">
              <a:latin typeface="Times New Roman" pitchFamily="18" charset="0"/>
              <a:cs typeface="Times New Roman" pitchFamily="18" charset="0"/>
            </a:endParaRPr>
          </a:p>
        </p:txBody>
      </p:sp>
      <p:sp>
        <p:nvSpPr>
          <p:cNvPr id="9" name="TextBox 8"/>
          <p:cNvSpPr txBox="1"/>
          <p:nvPr/>
        </p:nvSpPr>
        <p:spPr>
          <a:xfrm>
            <a:off x="4724400" y="2027872"/>
            <a:ext cx="2590800" cy="1938992"/>
          </a:xfrm>
          <a:prstGeom prst="rect">
            <a:avLst/>
          </a:prstGeom>
          <a:noFill/>
        </p:spPr>
        <p:txBody>
          <a:bodyPr wrap="square" rtlCol="0">
            <a:spAutoFit/>
          </a:bodyPr>
          <a:lstStyle/>
          <a:p>
            <a:r>
              <a:rPr lang="vi-VN" sz="2400" b="1" smtClean="0">
                <a:latin typeface="Times New Roman" pitchFamily="18" charset="0"/>
                <a:cs typeface="Times New Roman" pitchFamily="18" charset="0"/>
              </a:rPr>
              <a:t>IV. CHẨN ĐOÁN VÀ XỬ TRÍ</a:t>
            </a:r>
          </a:p>
          <a:p>
            <a:r>
              <a:rPr lang="vi-VN" sz="2400" b="1" smtClean="0">
                <a:latin typeface="Times New Roman" pitchFamily="18" charset="0"/>
                <a:cs typeface="Times New Roman" pitchFamily="18" charset="0"/>
              </a:rPr>
              <a:t>V.QUY TRINH ĐIỀU DƯỠNG</a:t>
            </a:r>
          </a:p>
          <a:p>
            <a:endParaRPr lang="vi-VN" sz="2400" b="1">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nen-cho-slide-powerpoint-chu-de-y-te-va-suc-khoe-anh-11.jpg"/>
          <p:cNvPicPr>
            <a:picLocks noGrp="1" noChangeAspect="1"/>
          </p:cNvPicPr>
          <p:nvPr>
            <p:ph idx="4294967295"/>
          </p:nvPr>
        </p:nvPicPr>
        <p:blipFill>
          <a:blip r:embed="rId3"/>
          <a:stretch>
            <a:fillRect/>
          </a:stretch>
        </p:blipFill>
        <p:spPr>
          <a:xfrm>
            <a:off x="0" y="0"/>
            <a:ext cx="9144000" cy="6858000"/>
          </a:xfrm>
        </p:spPr>
      </p:pic>
      <p:sp>
        <p:nvSpPr>
          <p:cNvPr id="3" name="Title 2"/>
          <p:cNvSpPr>
            <a:spLocks noGrp="1"/>
          </p:cNvSpPr>
          <p:nvPr>
            <p:ph type="ctrTitle"/>
          </p:nvPr>
        </p:nvSpPr>
        <p:spPr>
          <a:xfrm>
            <a:off x="762000" y="381000"/>
            <a:ext cx="7772400" cy="990599"/>
          </a:xfrm>
        </p:spPr>
        <p:txBody>
          <a:bodyPr>
            <a:normAutofit fontScale="90000"/>
          </a:bodyPr>
          <a:lstStyle/>
          <a:p>
            <a:pPr algn="ctr"/>
            <a:r>
              <a:rPr lang="vi-VN" dirty="0" smtClean="0">
                <a:solidFill>
                  <a:srgbClr val="C00000"/>
                </a:solidFill>
                <a:latin typeface="Times New Roman" pitchFamily="18" charset="0"/>
                <a:cs typeface="Times New Roman" pitchFamily="18" charset="0"/>
              </a:rPr>
              <a:t>I.</a:t>
            </a:r>
            <a:r>
              <a:rPr lang="en-US" dirty="0" smtClean="0">
                <a:solidFill>
                  <a:srgbClr val="C00000"/>
                </a:solidFill>
                <a:latin typeface="Times New Roman" pitchFamily="18" charset="0"/>
                <a:cs typeface="Times New Roman" pitchFamily="18" charset="0"/>
              </a:rPr>
              <a:t> </a:t>
            </a:r>
            <a:r>
              <a:rPr lang="vi-VN" dirty="0" smtClean="0">
                <a:solidFill>
                  <a:srgbClr val="C00000"/>
                </a:solidFill>
                <a:latin typeface="Times New Roman" pitchFamily="18" charset="0"/>
                <a:cs typeface="Times New Roman" pitchFamily="18" charset="0"/>
              </a:rPr>
              <a:t>ĐẠI CƯƠNG VÀ KHÁI QUÁT CHUNG</a:t>
            </a:r>
            <a:endParaRPr lang="vi-VN" dirty="0">
              <a:solidFill>
                <a:srgbClr val="C00000"/>
              </a:solidFill>
              <a:latin typeface="Times New Roman" pitchFamily="18" charset="0"/>
              <a:cs typeface="Times New Roman" pitchFamily="18" charset="0"/>
            </a:endParaRPr>
          </a:p>
        </p:txBody>
      </p:sp>
      <p:sp>
        <p:nvSpPr>
          <p:cNvPr id="5" name="Subtitle 4"/>
          <p:cNvSpPr>
            <a:spLocks noGrp="1"/>
          </p:cNvSpPr>
          <p:nvPr>
            <p:ph type="subTitle" idx="1"/>
          </p:nvPr>
        </p:nvSpPr>
        <p:spPr>
          <a:xfrm>
            <a:off x="228600" y="1600200"/>
            <a:ext cx="3962400" cy="5181600"/>
          </a:xfrm>
        </p:spPr>
        <p:txBody>
          <a:bodyPr>
            <a:noAutofit/>
          </a:bodyPr>
          <a:lstStyle/>
          <a:p>
            <a:pPr algn="l"/>
            <a:r>
              <a:rPr lang="vi-VN" sz="2800" b="1" dirty="0" smtClean="0">
                <a:solidFill>
                  <a:schemeClr val="tx1">
                    <a:lumMod val="95000"/>
                    <a:lumOff val="5000"/>
                  </a:schemeClr>
                </a:solidFill>
                <a:latin typeface="Times New Roman" pitchFamily="18" charset="0"/>
                <a:cs typeface="Times New Roman" pitchFamily="18" charset="0"/>
              </a:rPr>
              <a:t>Ngộ độc cấp (NĐC) là khi 1 lượng có thể rất nhỏ chất độc, hoá chất xâm nhập vào cơ thể gây ra những hội chứng lâm sàng và tổn thương cơ quan đe doạ tử vong. Chất độc vào cơ thể bằng đường tiêu hoá, da và niêm mạc hay hô hấp.</a:t>
            </a:r>
          </a:p>
          <a:p>
            <a:pPr algn="l"/>
            <a:r>
              <a:rPr lang="vi-VN" sz="2800" b="1" dirty="0" smtClean="0">
                <a:solidFill>
                  <a:schemeClr val="tx1">
                    <a:lumMod val="95000"/>
                    <a:lumOff val="5000"/>
                  </a:schemeClr>
                </a:solidFill>
                <a:latin typeface="Times New Roman" pitchFamily="18" charset="0"/>
                <a:cs typeface="Times New Roman" pitchFamily="18" charset="0"/>
              </a:rPr>
              <a:t/>
            </a:r>
            <a:br>
              <a:rPr lang="vi-VN" sz="2800" b="1" dirty="0" smtClean="0">
                <a:solidFill>
                  <a:schemeClr val="tx1">
                    <a:lumMod val="95000"/>
                    <a:lumOff val="5000"/>
                  </a:schemeClr>
                </a:solidFill>
                <a:latin typeface="Times New Roman" pitchFamily="18" charset="0"/>
                <a:cs typeface="Times New Roman" pitchFamily="18" charset="0"/>
              </a:rPr>
            </a:br>
            <a:r>
              <a:rPr lang="vi-VN" sz="2800" b="1" dirty="0" smtClean="0">
                <a:solidFill>
                  <a:schemeClr val="tx1">
                    <a:lumMod val="95000"/>
                    <a:lumOff val="5000"/>
                  </a:schemeClr>
                </a:solidFill>
                <a:latin typeface="Times New Roman" pitchFamily="18" charset="0"/>
                <a:cs typeface="Times New Roman" pitchFamily="18" charset="0"/>
              </a:rPr>
              <a:t/>
            </a:r>
            <a:br>
              <a:rPr lang="vi-VN" sz="2800" b="1" dirty="0" smtClean="0">
                <a:solidFill>
                  <a:schemeClr val="tx1">
                    <a:lumMod val="95000"/>
                    <a:lumOff val="5000"/>
                  </a:schemeClr>
                </a:solidFill>
                <a:latin typeface="Times New Roman" pitchFamily="18" charset="0"/>
                <a:cs typeface="Times New Roman" pitchFamily="18" charset="0"/>
              </a:rPr>
            </a:br>
            <a:r>
              <a:rPr lang="vi-VN" sz="2800" b="1" dirty="0" smtClean="0">
                <a:solidFill>
                  <a:schemeClr val="tx1">
                    <a:lumMod val="95000"/>
                    <a:lumOff val="5000"/>
                  </a:schemeClr>
                </a:solidFill>
                <a:latin typeface="Times New Roman" pitchFamily="18" charset="0"/>
                <a:cs typeface="Times New Roman" pitchFamily="18" charset="0"/>
              </a:rPr>
              <a:t> </a:t>
            </a:r>
            <a:endParaRPr lang="vi-VN" sz="2800" b="1" dirty="0">
              <a:solidFill>
                <a:schemeClr val="tx1">
                  <a:lumMod val="95000"/>
                  <a:lumOff val="5000"/>
                </a:schemeClr>
              </a:solidFill>
              <a:latin typeface="Times New Roman" pitchFamily="18" charset="0"/>
              <a:cs typeface="Times New Roman" pitchFamily="18" charset="0"/>
            </a:endParaRPr>
          </a:p>
        </p:txBody>
      </p:sp>
      <p:grpSp>
        <p:nvGrpSpPr>
          <p:cNvPr id="2" name="Group 36"/>
          <p:cNvGrpSpPr/>
          <p:nvPr/>
        </p:nvGrpSpPr>
        <p:grpSpPr>
          <a:xfrm>
            <a:off x="3886200" y="1371600"/>
            <a:ext cx="5257800" cy="4419600"/>
            <a:chOff x="3886200" y="1143000"/>
            <a:chExt cx="5257800" cy="4419600"/>
          </a:xfrm>
        </p:grpSpPr>
        <p:sp>
          <p:nvSpPr>
            <p:cNvPr id="6" name="Rectangle 5"/>
            <p:cNvSpPr/>
            <p:nvPr/>
          </p:nvSpPr>
          <p:spPr>
            <a:xfrm>
              <a:off x="5410200" y="27432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t>CHẤT ĐỘC BAO GỒM</a:t>
              </a:r>
              <a:endParaRPr lang="vi-VN" b="1" dirty="0"/>
            </a:p>
          </p:txBody>
        </p:sp>
        <p:sp>
          <p:nvSpPr>
            <p:cNvPr id="17" name="Oval 16"/>
            <p:cNvSpPr/>
            <p:nvPr/>
          </p:nvSpPr>
          <p:spPr>
            <a:xfrm>
              <a:off x="4038600" y="1600200"/>
              <a:ext cx="1295400" cy="1066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Times New Roman" pitchFamily="18" charset="0"/>
                  <a:cs typeface="Times New Roman" pitchFamily="18" charset="0"/>
                </a:rPr>
                <a:t>hoá chất</a:t>
              </a:r>
              <a:endParaRPr lang="vi-VN" sz="2000"/>
            </a:p>
          </p:txBody>
        </p:sp>
        <p:sp>
          <p:nvSpPr>
            <p:cNvPr id="18" name="Oval 17"/>
            <p:cNvSpPr/>
            <p:nvPr/>
          </p:nvSpPr>
          <p:spPr>
            <a:xfrm>
              <a:off x="5638800" y="1143000"/>
              <a:ext cx="13716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latin typeface="Times New Roman" pitchFamily="18" charset="0"/>
                  <a:cs typeface="Times New Roman" pitchFamily="18" charset="0"/>
                </a:rPr>
                <a:t>thuốc</a:t>
              </a:r>
              <a:endParaRPr lang="vi-VN" sz="2000" dirty="0"/>
            </a:p>
          </p:txBody>
        </p:sp>
        <p:sp>
          <p:nvSpPr>
            <p:cNvPr id="19" name="Oval 18"/>
            <p:cNvSpPr/>
            <p:nvPr/>
          </p:nvSpPr>
          <p:spPr>
            <a:xfrm>
              <a:off x="7543800" y="1600200"/>
              <a:ext cx="1600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Times New Roman" pitchFamily="18" charset="0"/>
                  <a:cs typeface="Times New Roman" pitchFamily="18" charset="0"/>
                </a:rPr>
                <a:t>nọc độc của động vật</a:t>
              </a:r>
              <a:endParaRPr lang="vi-VN" sz="2000"/>
            </a:p>
          </p:txBody>
        </p:sp>
        <p:sp>
          <p:nvSpPr>
            <p:cNvPr id="20" name="Oval 19"/>
            <p:cNvSpPr/>
            <p:nvPr/>
          </p:nvSpPr>
          <p:spPr>
            <a:xfrm>
              <a:off x="3886200" y="3733800"/>
              <a:ext cx="1295400" cy="1295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bg1"/>
                  </a:solidFill>
                  <a:latin typeface="Times New Roman" pitchFamily="18" charset="0"/>
                  <a:cs typeface="Times New Roman" pitchFamily="18" charset="0"/>
                </a:rPr>
                <a:t>độc tố có sẵn trong cây cỏ</a:t>
              </a:r>
              <a:endParaRPr lang="vi-VN" sz="2000">
                <a:solidFill>
                  <a:schemeClr val="bg1"/>
                </a:solidFill>
              </a:endParaRPr>
            </a:p>
          </p:txBody>
        </p:sp>
        <p:sp>
          <p:nvSpPr>
            <p:cNvPr id="21" name="Oval 20"/>
            <p:cNvSpPr/>
            <p:nvPr/>
          </p:nvSpPr>
          <p:spPr>
            <a:xfrm>
              <a:off x="5486400" y="4495800"/>
              <a:ext cx="1752600"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smtClean="0">
                  <a:solidFill>
                    <a:schemeClr val="tx1"/>
                  </a:solidFill>
                  <a:latin typeface="Times New Roman" pitchFamily="18" charset="0"/>
                  <a:cs typeface="Times New Roman" pitchFamily="18" charset="0"/>
                </a:rPr>
                <a:t>môi trường</a:t>
              </a:r>
              <a:endParaRPr lang="vi-VN" sz="2300" b="1">
                <a:solidFill>
                  <a:schemeClr val="tx1"/>
                </a:solidFill>
              </a:endParaRPr>
            </a:p>
          </p:txBody>
        </p:sp>
        <p:sp>
          <p:nvSpPr>
            <p:cNvPr id="22" name="Oval 21"/>
            <p:cNvSpPr/>
            <p:nvPr/>
          </p:nvSpPr>
          <p:spPr>
            <a:xfrm>
              <a:off x="7772400" y="3429000"/>
              <a:ext cx="1371600" cy="13716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Times New Roman" pitchFamily="18" charset="0"/>
                  <a:cs typeface="Times New Roman" pitchFamily="18" charset="0"/>
                </a:rPr>
                <a:t>độc tố vi khuẩn. </a:t>
              </a:r>
              <a:endParaRPr lang="vi-VN" sz="2000"/>
            </a:p>
          </p:txBody>
        </p:sp>
        <p:sp>
          <p:nvSpPr>
            <p:cNvPr id="24" name="Up Arrow 23"/>
            <p:cNvSpPr/>
            <p:nvPr/>
          </p:nvSpPr>
          <p:spPr>
            <a:xfrm>
              <a:off x="6248400" y="1981200"/>
              <a:ext cx="762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7" name="Straight Arrow Connector 26"/>
            <p:cNvCxnSpPr/>
            <p:nvPr/>
          </p:nvCxnSpPr>
          <p:spPr>
            <a:xfrm rot="10800000">
              <a:off x="5029200" y="24384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029200" y="3657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239000" y="36576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239000" y="25146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Down Arrow 35"/>
            <p:cNvSpPr/>
            <p:nvPr/>
          </p:nvSpPr>
          <p:spPr>
            <a:xfrm>
              <a:off x="6324600" y="3733800"/>
              <a:ext cx="76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nh-nen-cho-slide-powerpoint-chu-de-y-te-va-suc-khoe-anh-13.jpeg"/>
          <p:cNvPicPr>
            <a:picLocks noChangeAspect="1"/>
          </p:cNvPicPr>
          <p:nvPr/>
        </p:nvPicPr>
        <p:blipFill>
          <a:blip r:embed="rId2" cstate="print"/>
          <a:stretch>
            <a:fillRect/>
          </a:stretch>
        </p:blipFill>
        <p:spPr>
          <a:xfrm>
            <a:off x="0" y="457200"/>
            <a:ext cx="9144000" cy="6400800"/>
          </a:xfrm>
          <a:prstGeom prst="rect">
            <a:avLst/>
          </a:prstGeom>
        </p:spPr>
      </p:pic>
      <p:sp>
        <p:nvSpPr>
          <p:cNvPr id="3" name="Title 2"/>
          <p:cNvSpPr>
            <a:spLocks noGrp="1"/>
          </p:cNvSpPr>
          <p:nvPr>
            <p:ph type="ctrTitle"/>
          </p:nvPr>
        </p:nvSpPr>
        <p:spPr>
          <a:xfrm>
            <a:off x="304800" y="684839"/>
            <a:ext cx="8229600" cy="1829761"/>
          </a:xfrm>
        </p:spPr>
        <p:txBody>
          <a:bodyPr>
            <a:normAutofit/>
          </a:bodyPr>
          <a:lstStyle/>
          <a:p>
            <a:r>
              <a:rPr lang="vi-VN" b="1" dirty="0" smtClean="0">
                <a:solidFill>
                  <a:srgbClr val="C00000"/>
                </a:solidFill>
                <a:latin typeface="Times New Roman" pitchFamily="18" charset="0"/>
                <a:cs typeface="Times New Roman" pitchFamily="18" charset="0"/>
              </a:rPr>
              <a:t>II.NGUYÊN NHÂN GÂY BỆNH</a:t>
            </a:r>
            <a:r>
              <a:rPr lang="vi-VN" b="1" dirty="0" smtClean="0">
                <a:latin typeface="Times New Roman" pitchFamily="18" charset="0"/>
                <a:cs typeface="Times New Roman" pitchFamily="18" charset="0"/>
              </a:rPr>
              <a:t/>
            </a:r>
            <a:br>
              <a:rPr lang="vi-VN" b="1" dirty="0" smtClean="0">
                <a:latin typeface="Times New Roman" pitchFamily="18" charset="0"/>
                <a:cs typeface="Times New Roman" pitchFamily="18" charset="0"/>
              </a:rPr>
            </a:br>
            <a:endParaRPr lang="vi-VN" b="1" dirty="0">
              <a:latin typeface="Times New Roman" pitchFamily="18" charset="0"/>
              <a:cs typeface="Times New Roman" pitchFamily="18" charset="0"/>
            </a:endParaRPr>
          </a:p>
        </p:txBody>
      </p:sp>
      <p:sp>
        <p:nvSpPr>
          <p:cNvPr id="6" name="Subtitle 5"/>
          <p:cNvSpPr>
            <a:spLocks noGrp="1"/>
          </p:cNvSpPr>
          <p:nvPr>
            <p:ph type="subTitle" idx="1"/>
          </p:nvPr>
        </p:nvSpPr>
        <p:spPr>
          <a:xfrm>
            <a:off x="533400" y="1828800"/>
            <a:ext cx="7772400" cy="1199704"/>
          </a:xfrm>
        </p:spPr>
        <p:txBody>
          <a:bodyPr>
            <a:noAutofit/>
          </a:bodyPr>
          <a:lstStyle/>
          <a:p>
            <a:pPr algn="l"/>
            <a:r>
              <a:rPr lang="vi-VN" sz="2800" dirty="0" smtClean="0">
                <a:latin typeface="Times New Roman" pitchFamily="18" charset="0"/>
                <a:cs typeface="Times New Roman" pitchFamily="18" charset="0"/>
              </a:rPr>
              <a:t>-</a:t>
            </a:r>
            <a:r>
              <a:rPr lang="vi-VN" sz="2800" b="1" dirty="0" smtClean="0">
                <a:solidFill>
                  <a:schemeClr val="tx1"/>
                </a:solidFill>
                <a:latin typeface="Times New Roman" pitchFamily="18" charset="0"/>
                <a:cs typeface="Times New Roman" pitchFamily="18" charset="0"/>
              </a:rPr>
              <a:t>Do sơ xuất trong bảo quản chất độc hoặc do dùng quá liều qui định.</a:t>
            </a:r>
          </a:p>
          <a:p>
            <a:pPr algn="l"/>
            <a:r>
              <a:rPr lang="vi-VN" sz="2800" b="1" dirty="0" smtClean="0">
                <a:solidFill>
                  <a:schemeClr val="tx1"/>
                </a:solidFill>
                <a:latin typeface="Times New Roman" pitchFamily="18" charset="0"/>
                <a:cs typeface="Times New Roman" pitchFamily="18" charset="0"/>
              </a:rPr>
              <a:t>- Do nghề nghiệp (công nhân hoá chất).</a:t>
            </a:r>
          </a:p>
          <a:p>
            <a:pPr algn="l"/>
            <a:r>
              <a:rPr lang="vi-VN" sz="2800" b="1" dirty="0" smtClean="0">
                <a:solidFill>
                  <a:schemeClr val="tx1"/>
                </a:solidFill>
                <a:latin typeface="Times New Roman" pitchFamily="18" charset="0"/>
                <a:cs typeface="Times New Roman" pitchFamily="18" charset="0"/>
              </a:rPr>
              <a:t>- Tự tử.</a:t>
            </a:r>
          </a:p>
          <a:p>
            <a:pPr algn="l"/>
            <a:r>
              <a:rPr lang="vi-VN" sz="2800" b="1" dirty="0" smtClean="0">
                <a:solidFill>
                  <a:schemeClr val="tx1"/>
                </a:solidFill>
                <a:latin typeface="Times New Roman" pitchFamily="18" charset="0"/>
                <a:cs typeface="Times New Roman" pitchFamily="18" charset="0"/>
              </a:rPr>
              <a:t>- Đầu độc: Những vụ án.</a:t>
            </a:r>
          </a:p>
          <a:p>
            <a:pPr algn="l"/>
            <a:r>
              <a:rPr lang="vi-VN" sz="2800" b="1" dirty="0" smtClean="0">
                <a:solidFill>
                  <a:schemeClr val="tx1"/>
                </a:solidFill>
                <a:latin typeface="Times New Roman" pitchFamily="18" charset="0"/>
                <a:cs typeface="Times New Roman" pitchFamily="18" charset="0"/>
              </a:rPr>
              <a:t>- Chiến tranh chất độc : Bom ngạt,…</a:t>
            </a:r>
          </a:p>
          <a:p>
            <a:pPr algn="l"/>
            <a:r>
              <a:rPr lang="vi-VN" sz="2800" b="1" dirty="0" smtClean="0">
                <a:solidFill>
                  <a:schemeClr val="tx1"/>
                </a:solidFill>
                <a:latin typeface="Times New Roman" pitchFamily="18" charset="0"/>
                <a:cs typeface="Times New Roman" pitchFamily="18" charset="0"/>
              </a:rPr>
              <a:t>- Các nguyên nhân khác</a:t>
            </a:r>
            <a:endParaRPr lang="vi-VN" sz="2800" b="1" dirty="0">
              <a:solidFill>
                <a:schemeClr val="tx1"/>
              </a:solidFill>
              <a:latin typeface="Times New Roman" pitchFamily="18" charset="0"/>
              <a:cs typeface="Times New Roman" pitchFamily="18" charset="0"/>
            </a:endParaRPr>
          </a:p>
        </p:txBody>
      </p:sp>
      <p:pic>
        <p:nvPicPr>
          <p:cNvPr id="4" name="Content Placeholder 3" descr="images.jpg"/>
          <p:cNvPicPr>
            <a:picLocks noGrp="1" noChangeAspect="1"/>
          </p:cNvPicPr>
          <p:nvPr>
            <p:ph idx="4294967295"/>
          </p:nvPr>
        </p:nvPicPr>
        <p:blipFill>
          <a:blip r:embed="rId3"/>
          <a:stretch>
            <a:fillRect/>
          </a:stretch>
        </p:blipFill>
        <p:spPr>
          <a:xfrm>
            <a:off x="266700" y="5462599"/>
            <a:ext cx="3009900" cy="1395401"/>
          </a:xfrm>
        </p:spPr>
      </p:pic>
      <p:pic>
        <p:nvPicPr>
          <p:cNvPr id="5" name="Picture 4" descr="Thankynhungdohainhieuhonoi1.jpg"/>
          <p:cNvPicPr>
            <a:picLocks noChangeAspect="1"/>
          </p:cNvPicPr>
          <p:nvPr/>
        </p:nvPicPr>
        <p:blipFill>
          <a:blip r:embed="rId4"/>
          <a:stretch>
            <a:fillRect/>
          </a:stretch>
        </p:blipFill>
        <p:spPr>
          <a:xfrm>
            <a:off x="4419600" y="4800600"/>
            <a:ext cx="4495801" cy="20574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9" dur="500"/>
                                        <p:tgtEl>
                                          <p:spTgt spid="6">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guyên-nhân-gây-bệnh-cao-huyết-áp.jpg"/>
          <p:cNvPicPr>
            <a:picLocks noGrp="1" noChangeAspect="1"/>
          </p:cNvPicPr>
          <p:nvPr>
            <p:ph idx="1"/>
          </p:nvPr>
        </p:nvPicPr>
        <p:blipFill>
          <a:blip r:embed="rId2"/>
          <a:stretch>
            <a:fillRect/>
          </a:stretch>
        </p:blipFill>
        <p:spPr>
          <a:xfrm>
            <a:off x="56367" y="1219200"/>
            <a:ext cx="3448833" cy="3657600"/>
          </a:xfrm>
        </p:spPr>
      </p:pic>
      <p:sp>
        <p:nvSpPr>
          <p:cNvPr id="3" name="Title 2"/>
          <p:cNvSpPr>
            <a:spLocks noGrp="1"/>
          </p:cNvSpPr>
          <p:nvPr>
            <p:ph type="title"/>
          </p:nvPr>
        </p:nvSpPr>
        <p:spPr>
          <a:xfrm>
            <a:off x="457200" y="228600"/>
            <a:ext cx="8229600" cy="762000"/>
          </a:xfrm>
        </p:spPr>
        <p:txBody>
          <a:bodyPr>
            <a:normAutofit/>
          </a:bodyPr>
          <a:lstStyle/>
          <a:p>
            <a:pPr algn="ctr"/>
            <a:r>
              <a:rPr lang="vi-VN" dirty="0" smtClean="0">
                <a:solidFill>
                  <a:srgbClr val="C00000"/>
                </a:solidFill>
                <a:latin typeface="Times New Roman" pitchFamily="18" charset="0"/>
                <a:cs typeface="Times New Roman" pitchFamily="18" charset="0"/>
              </a:rPr>
              <a:t>III.TRIỆU CHỨNG LÂM SÀNG</a:t>
            </a:r>
            <a:endParaRPr lang="vi-VN" dirty="0">
              <a:solidFill>
                <a:srgbClr val="C00000"/>
              </a:solidFill>
              <a:latin typeface="Times New Roman" pitchFamily="18" charset="0"/>
              <a:cs typeface="Times New Roman" pitchFamily="18" charset="0"/>
            </a:endParaRPr>
          </a:p>
        </p:txBody>
      </p:sp>
      <p:sp>
        <p:nvSpPr>
          <p:cNvPr id="2" name="Rectangle 1"/>
          <p:cNvSpPr/>
          <p:nvPr/>
        </p:nvSpPr>
        <p:spPr>
          <a:xfrm>
            <a:off x="3505200" y="914400"/>
            <a:ext cx="5638800" cy="579120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285750" indent="-285750">
              <a:buFontTx/>
              <a:buChar char="-"/>
            </a:pPr>
            <a:r>
              <a:rPr lang="en-US" sz="2000" b="1" dirty="0" err="1" smtClean="0">
                <a:latin typeface="Times New Roman" pitchFamily="18" charset="0"/>
                <a:cs typeface="Times New Roman" pitchFamily="18" charset="0"/>
              </a:rPr>
              <a:t>Thần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kinh</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Đau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lú</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lẫn</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Ảo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giác</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Hôn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mê</a:t>
            </a:r>
            <a:endParaRPr lang="en-US" sz="2000" dirty="0" smtClean="0">
              <a:latin typeface="Times New Roman" pitchFamily="18" charset="0"/>
              <a:cs typeface="Times New Roman" pitchFamily="18" charset="0"/>
            </a:endParaRPr>
          </a:p>
          <a:p>
            <a:pPr marL="285750" indent="-285750">
              <a:buFontTx/>
              <a:buChar char="-"/>
            </a:pPr>
            <a:r>
              <a:rPr lang="en-US" sz="2000" b="1" dirty="0" err="1" smtClean="0">
                <a:latin typeface="Times New Roman" pitchFamily="18" charset="0"/>
                <a:cs typeface="Times New Roman" pitchFamily="18" charset="0"/>
              </a:rPr>
              <a:t>Suy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hô</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hấp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thiếu</a:t>
            </a:r>
            <a:r>
              <a:rPr lang="en-US" sz="2000" b="1" dirty="0" smtClean="0">
                <a:latin typeface="Times New Roman" pitchFamily="18" charset="0"/>
                <a:cs typeface="Times New Roman" pitchFamily="18" charset="0"/>
              </a:rPr>
              <a:t> oxy </a:t>
            </a:r>
            <a:r>
              <a:rPr lang="en-US" sz="2000" b="1" dirty="0" err="1" smtClean="0">
                <a:latin typeface="Times New Roman" pitchFamily="18" charset="0"/>
                <a:cs typeface="Times New Roman" pitchFamily="18" charset="0"/>
              </a:rPr>
              <a:t>tổ</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chức</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Thiếu</a:t>
            </a:r>
            <a:r>
              <a:rPr lang="en-US" sz="2000" dirty="0" smtClean="0">
                <a:latin typeface="Times New Roman" pitchFamily="18" charset="0"/>
                <a:cs typeface="Times New Roman" pitchFamily="18" charset="0"/>
              </a:rPr>
              <a:t> oxy</a:t>
            </a:r>
          </a:p>
          <a:p>
            <a:pPr marL="285750" indent="-285750">
              <a:buFont typeface="Arial" pitchFamily="34" charset="0"/>
              <a:buChar char="•"/>
            </a:pPr>
            <a:r>
              <a:rPr lang="en-US" sz="2000" dirty="0" err="1" smtClean="0">
                <a:latin typeface="Times New Roman" pitchFamily="18" charset="0"/>
                <a:cs typeface="Times New Roman" pitchFamily="18" charset="0"/>
              </a:rPr>
              <a:t>Suy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hấp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cấp</a:t>
            </a:r>
            <a:endParaRPr lang="en-US" sz="2000" dirty="0" smtClean="0">
              <a:latin typeface="Times New Roman" pitchFamily="18" charset="0"/>
              <a:cs typeface="Times New Roman" pitchFamily="18" charset="0"/>
            </a:endParaRPr>
          </a:p>
          <a:p>
            <a:pPr marL="285750" indent="-285750">
              <a:buFontTx/>
              <a:buChar char="-"/>
            </a:pPr>
            <a:r>
              <a:rPr lang="en-US" sz="2000" b="1" dirty="0" err="1" smtClean="0">
                <a:latin typeface="Times New Roman" pitchFamily="18" charset="0"/>
                <a:cs typeface="Times New Roman" pitchFamily="18" charset="0"/>
              </a:rPr>
              <a:t>Rối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loạn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tuần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hoàn</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Rối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nhịp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tim</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Suy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cấp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sốc</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err="1" smtClean="0">
                <a:latin typeface="Times New Roman" pitchFamily="18" charset="0"/>
                <a:cs typeface="Times New Roman" pitchFamily="18" charset="0"/>
              </a:rPr>
              <a:t>Suy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cấp</a:t>
            </a:r>
            <a:endParaRPr lang="en-US" sz="2000" dirty="0" smtClean="0">
              <a:latin typeface="Times New Roman" pitchFamily="18" charset="0"/>
              <a:cs typeface="Times New Roman" pitchFamily="18" charset="0"/>
            </a:endParaRPr>
          </a:p>
          <a:p>
            <a:pPr marL="285750" indent="-285750">
              <a:buFontTx/>
              <a:buChar char="-"/>
            </a:pPr>
            <a:r>
              <a:rPr lang="en-US" sz="2000" b="1" dirty="0" err="1" smtClean="0">
                <a:latin typeface="Times New Roman" pitchFamily="18" charset="0"/>
                <a:cs typeface="Times New Roman" pitchFamily="18" charset="0"/>
              </a:rPr>
              <a:t>Hội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chứng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mật</a:t>
            </a:r>
            <a:endParaRPr lang="en-US" sz="2000" b="1" dirty="0" smtClean="0">
              <a:latin typeface="Times New Roman" pitchFamily="18" charset="0"/>
              <a:cs typeface="Times New Roman" pitchFamily="18" charset="0"/>
            </a:endParaRPr>
          </a:p>
          <a:p>
            <a:pPr marL="285750" indent="-285750">
              <a:buFontTx/>
              <a:buChar char="-"/>
            </a:pPr>
            <a:r>
              <a:rPr lang="en-US" sz="2000" b="1" dirty="0" err="1" smtClean="0">
                <a:latin typeface="Times New Roman" pitchFamily="18" charset="0"/>
                <a:cs typeface="Times New Roman" pitchFamily="18" charset="0"/>
              </a:rPr>
              <a:t>Hội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chứng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huyết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học</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dirty="0" err="1">
                <a:latin typeface="Times New Roman" pitchFamily="18" charset="0"/>
                <a:cs typeface="Times New Roman" pitchFamily="18" charset="0"/>
              </a:rPr>
              <a:t>Methemoglobin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máu</a:t>
            </a: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Carboxyhemoglobin</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Tan </a:t>
            </a: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cầu</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Đông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máu</a:t>
            </a:r>
            <a:endParaRPr lang="en-US" sz="2000" dirty="0" smtClean="0">
              <a:latin typeface="Times New Roman" pitchFamily="18" charset="0"/>
              <a:cs typeface="Times New Roman" pitchFamily="18" charset="0"/>
            </a:endParaRPr>
          </a:p>
          <a:p>
            <a:pPr marL="285750" indent="-285750">
              <a:buFontTx/>
              <a:buChar char="-"/>
            </a:pPr>
            <a:r>
              <a:rPr lang="en-US" sz="2000" b="1" dirty="0" err="1" smtClean="0">
                <a:latin typeface="Times New Roman" pitchFamily="18" charset="0"/>
                <a:cs typeface="Times New Roman" pitchFamily="18" charset="0"/>
              </a:rPr>
              <a:t>Hội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chứng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hô</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hấp</a:t>
            </a:r>
            <a:endParaRPr lang="en-US" sz="2000" b="1"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 calcmode="lin" valueType="num">
                                      <p:cBhvr additive="base">
                                        <p:cTn id="5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 calcmode="lin" valueType="num">
                                      <p:cBhvr additive="base">
                                        <p:cTn id="6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 calcmode="lin" valueType="num">
                                      <p:cBhvr additive="base">
                                        <p:cTn id="6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anim calcmode="lin" valueType="num">
                                      <p:cBhvr additive="base">
                                        <p:cTn id="71"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xEl>
                                              <p:pRg st="17" end="17"/>
                                            </p:txEl>
                                          </p:spTgt>
                                        </p:tgtEl>
                                        <p:attrNameLst>
                                          <p:attrName>style.visibility</p:attrName>
                                        </p:attrNameLst>
                                      </p:cBhvr>
                                      <p:to>
                                        <p:strVal val="visible"/>
                                      </p:to>
                                    </p:set>
                                    <p:anim calcmode="lin" valueType="num">
                                      <p:cBhvr additive="base">
                                        <p:cTn id="75"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useBgFill="1">
        <p:nvSpPr>
          <p:cNvPr id="2" name="Content Placeholder 1"/>
          <p:cNvSpPr>
            <a:spLocks noGrp="1"/>
          </p:cNvSpPr>
          <p:nvPr>
            <p:ph idx="1"/>
          </p:nvPr>
        </p:nvSpPr>
        <p:spPr/>
        <p:txBody>
          <a:bodyPr>
            <a:normAutofit lnSpcReduction="10000"/>
          </a:bodyPr>
          <a:lstStyle/>
          <a:p>
            <a:pPr marL="109728" indent="0">
              <a:buNone/>
            </a:pPr>
            <a:r>
              <a:rPr lang="en-US" sz="2800" b="1" dirty="0" smtClean="0">
                <a:solidFill>
                  <a:schemeClr val="accent2">
                    <a:lumMod val="50000"/>
                  </a:schemeClr>
                </a:solidFill>
                <a:latin typeface="Times New Roman" pitchFamily="18" charset="0"/>
                <a:cs typeface="Times New Roman" pitchFamily="18" charset="0"/>
              </a:rPr>
              <a:t>1. </a:t>
            </a:r>
            <a:r>
              <a:rPr lang="en-US" sz="2800" b="1" dirty="0" err="1" smtClean="0">
                <a:solidFill>
                  <a:schemeClr val="accent2">
                    <a:lumMod val="50000"/>
                  </a:schemeClr>
                </a:solidFill>
                <a:latin typeface="Times New Roman" pitchFamily="18" charset="0"/>
                <a:cs typeface="Times New Roman" pitchFamily="18" charset="0"/>
              </a:rPr>
              <a:t>Chẩn</a:t>
            </a:r>
            <a:r>
              <a:rPr lang="en-US" sz="2800" b="1" dirty="0" smtClean="0">
                <a:solidFill>
                  <a:schemeClr val="accent2">
                    <a:lumMod val="50000"/>
                  </a:schemeClr>
                </a:solidFill>
                <a:latin typeface="Times New Roman" pitchFamily="18" charset="0"/>
                <a:cs typeface="Times New Roman" pitchFamily="18" charset="0"/>
              </a:rPr>
              <a:t> </a:t>
            </a:r>
            <a:r>
              <a:rPr lang="en-US" sz="2800" b="1" dirty="0" err="1" smtClean="0">
                <a:solidFill>
                  <a:schemeClr val="accent2">
                    <a:lumMod val="50000"/>
                  </a:schemeClr>
                </a:solidFill>
                <a:latin typeface="Times New Roman" pitchFamily="18" charset="0"/>
                <a:cs typeface="Times New Roman" pitchFamily="18" charset="0"/>
              </a:rPr>
              <a:t>đoán</a:t>
            </a:r>
            <a:r>
              <a:rPr lang="en-US" sz="2800" b="1" dirty="0" smtClean="0">
                <a:solidFill>
                  <a:schemeClr val="accent2">
                    <a:lumMod val="50000"/>
                  </a:schemeClr>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endParaRPr lang="en-US" sz="2800" dirty="0" smtClean="0">
              <a:latin typeface="Times New Roman" pitchFamily="18" charset="0"/>
              <a:cs typeface="Times New Roman" pitchFamily="18" charset="0"/>
            </a:endParaRPr>
          </a:p>
          <a:p>
            <a:r>
              <a:rPr lang="en-US" sz="2800" dirty="0" err="1">
                <a:latin typeface="Times New Roman" pitchFamily="18" charset="0"/>
                <a:cs typeface="Times New Roman" pitchFamily="18" charset="0"/>
              </a:rPr>
              <a:t>H</a:t>
            </a:r>
            <a:r>
              <a:rPr lang="en-US" sz="2800" dirty="0" err="1" smtClean="0">
                <a:latin typeface="Times New Roman" pitchFamily="18" charset="0"/>
                <a:cs typeface="Times New Roman" pitchFamily="18" charset="0"/>
              </a:rPr>
              <a:t>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nhịp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chậm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tĩnh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Dễ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co </a:t>
            </a:r>
            <a:r>
              <a:rPr lang="en-US" sz="2800" dirty="0" err="1" smtClean="0">
                <a:latin typeface="Times New Roman" pitchFamily="18" charset="0"/>
                <a:cs typeface="Times New Roman" pitchFamily="18" charset="0"/>
              </a:rPr>
              <a:t>giật</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da </a:t>
            </a:r>
            <a:r>
              <a:rPr lang="en-US" sz="2800" dirty="0" err="1" smtClean="0">
                <a:latin typeface="Times New Roman" pitchFamily="18" charset="0"/>
                <a:cs typeface="Times New Roman" pitchFamily="18" charset="0"/>
              </a:rPr>
              <a:t>khô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ửng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đỏ</a:t>
            </a:r>
            <a:r>
              <a:rPr lang="en-US" sz="2800" dirty="0" smtClean="0">
                <a:latin typeface="Times New Roman" pitchFamily="18" charset="0"/>
                <a:cs typeface="Times New Roman" pitchFamily="18" charset="0"/>
              </a:rPr>
              <a:t>, ứ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ruột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Co </a:t>
            </a:r>
            <a:r>
              <a:rPr lang="en-US" sz="2800" dirty="0" err="1" smtClean="0">
                <a:latin typeface="Times New Roman" pitchFamily="18" charset="0"/>
                <a:cs typeface="Times New Roman" pitchFamily="18" charset="0"/>
              </a:rPr>
              <a:t>cứng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mắt</a:t>
            </a: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109728" indent="0">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b="1" dirty="0" smtClean="0">
                <a:solidFill>
                  <a:schemeClr val="accent6">
                    <a:lumMod val="50000"/>
                  </a:schemeClr>
                </a:solidFill>
                <a:latin typeface="Times New Roman" pitchFamily="18" charset="0"/>
                <a:cs typeface="Times New Roman" pitchFamily="18" charset="0"/>
              </a:rPr>
              <a:t>IV.CHẨN ĐOÁN VÀ XỬ TRÍ</a:t>
            </a:r>
            <a:endParaRPr lang="en-US" b="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19517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Autofit/>
          </a:bodyPr>
          <a:lstStyle/>
          <a:p>
            <a:pPr marL="109728" indent="0">
              <a:buNone/>
            </a:pPr>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Xử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trí</a:t>
            </a:r>
            <a:r>
              <a:rPr lang="en-US" sz="2800" b="1" dirty="0" smtClean="0">
                <a:solidFill>
                  <a:srgbClr val="FF0000"/>
                </a:solidFill>
                <a:latin typeface="Times New Roman" pitchFamily="18" charset="0"/>
                <a:cs typeface="Times New Roman" pitchFamily="18" charset="0"/>
              </a:rPr>
              <a:t>:</a:t>
            </a:r>
          </a:p>
          <a:p>
            <a:pPr marL="624078" indent="-514350">
              <a:buFont typeface="+mj-lt"/>
              <a:buAutoNum type="alphaLcParenR"/>
            </a:pPr>
            <a:r>
              <a:rPr lang="en-US" sz="2800" u="sng" dirty="0" err="1" smtClean="0">
                <a:latin typeface="Times New Roman" pitchFamily="18" charset="0"/>
                <a:cs typeface="Times New Roman" pitchFamily="18" charset="0"/>
              </a:rPr>
              <a:t>Nguyên</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tắc</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chung</a:t>
            </a:r>
            <a:r>
              <a:rPr lang="en-US" sz="2800" u="sng"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Khẩn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da</a:t>
            </a:r>
          </a:p>
          <a:p>
            <a:r>
              <a:rPr lang="en-US" sz="2800" dirty="0" err="1" smtClean="0">
                <a:latin typeface="Times New Roman" pitchFamily="18" charset="0"/>
                <a:cs typeface="Times New Roman" pitchFamily="18" charset="0"/>
              </a:rPr>
              <a:t>Hạn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endParaRPr lang="en-US" sz="2800" dirty="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Duy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Dự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a:xfrm>
            <a:off x="457200" y="152400"/>
            <a:ext cx="8229600" cy="1143000"/>
          </a:xfrm>
        </p:spPr>
        <p:txBody>
          <a:bodyPr/>
          <a:lstStyle/>
          <a:p>
            <a:r>
              <a:rPr lang="en-US" dirty="0" smtClean="0">
                <a:solidFill>
                  <a:srgbClr val="FF0000"/>
                </a:solidFill>
                <a:latin typeface="Times New Roman" pitchFamily="18" charset="0"/>
                <a:cs typeface="Times New Roman" pitchFamily="18" charset="0"/>
              </a:rPr>
              <a:t>IV.CHẨN ĐOÁN VÀ XỬ TRÍ</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84472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00"/>
                                        <p:tgtEl>
                                          <p:spTgt spid="2">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3600" b="1" i="1" dirty="0" smtClean="0">
                <a:latin typeface="Times New Roman" pitchFamily="18" charset="0"/>
                <a:cs typeface="Times New Roman" pitchFamily="18" charset="0"/>
              </a:rPr>
              <a:t>b) </a:t>
            </a:r>
            <a:r>
              <a:rPr lang="en-US" sz="2800" b="1" i="1" dirty="0" err="1" smtClean="0">
                <a:latin typeface="Times New Roman" pitchFamily="18" charset="0"/>
                <a:cs typeface="Times New Roman" pitchFamily="18" charset="0"/>
              </a:rPr>
              <a:t>Xử</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trí</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ngộ</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độc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cấp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cần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tiến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theo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các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bước</a:t>
            </a:r>
            <a:r>
              <a:rPr lang="en-US" sz="2800" b="1" i="1" dirty="0" smtClean="0">
                <a:latin typeface="Times New Roman" pitchFamily="18" charset="0"/>
                <a:cs typeface="Times New Roman" pitchFamily="18" charset="0"/>
              </a:rPr>
              <a:t>:</a:t>
            </a:r>
          </a:p>
          <a:p>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nguyên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endParaRPr lang="en-US" sz="3600" b="1" dirty="0" smtClean="0">
              <a:solidFill>
                <a:srgbClr val="FF0000"/>
              </a:solidFill>
              <a:latin typeface="Times New Roman" pitchFamily="18" charset="0"/>
              <a:cs typeface="Times New Roman" pitchFamily="18" charset="0"/>
            </a:endParaRPr>
          </a:p>
          <a:p>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theo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bệnh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sinh</a:t>
            </a:r>
            <a:endParaRPr lang="en-US" sz="3600" b="1" dirty="0" smtClean="0">
              <a:solidFill>
                <a:srgbClr val="FF0000"/>
              </a:solidFill>
              <a:latin typeface="Times New Roman" pitchFamily="18" charset="0"/>
              <a:cs typeface="Times New Roman" pitchFamily="18" charset="0"/>
            </a:endParaRPr>
          </a:p>
          <a:p>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chứng</a:t>
            </a:r>
            <a:endParaRPr lang="en-US" sz="3600" b="1" dirty="0" smtClean="0">
              <a:solidFill>
                <a:srgbClr val="FF0000"/>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1" dirty="0" smtClean="0">
                <a:solidFill>
                  <a:schemeClr val="tx2">
                    <a:lumMod val="75000"/>
                  </a:schemeClr>
                </a:solidFill>
                <a:latin typeface="Times New Roman" pitchFamily="18" charset="0"/>
                <a:cs typeface="Times New Roman" pitchFamily="18" charset="0"/>
              </a:rPr>
              <a:t>IV. CHẨN ĐOÁN VÀ XỬ TRÍ</a:t>
            </a:r>
            <a:endParaRPr lang="en-US"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50869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1808</Words>
  <Application>Microsoft Office PowerPoint</Application>
  <PresentationFormat>On-screen Show (4:3)</PresentationFormat>
  <Paragraphs>239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MEMBERS </vt:lpstr>
      <vt:lpstr>PowerPoint Presentation</vt:lpstr>
      <vt:lpstr>I. ĐẠI CƯƠNG VÀ KHÁI QUÁT CHUNG</vt:lpstr>
      <vt:lpstr>II.NGUYÊN NHÂN GÂY BỆNH </vt:lpstr>
      <vt:lpstr>III.TRIỆU CHỨNG LÂM SÀNG</vt:lpstr>
      <vt:lpstr>IV.CHẨN ĐOÁN VÀ XỬ TRÍ</vt:lpstr>
      <vt:lpstr>IV.CHẨN ĐOÁN VÀ XỬ TRÍ</vt:lpstr>
      <vt:lpstr>IV. CHẨN ĐOÁN VÀ XỬ TRÍ</vt:lpstr>
      <vt:lpstr>PowerPoint Presentation</vt:lpstr>
      <vt:lpstr>Biện pháp loại trừ chất độc ra khỏi cơ thể</vt:lpstr>
      <vt:lpstr>PowerPoint Presentation</vt:lpstr>
      <vt:lpstr>Biện pháp điều trị đặc hiệu</vt:lpstr>
      <vt:lpstr>Biện pháp điều trị triệu chứng</vt:lpstr>
      <vt:lpstr>V.QUY TRINH ĐIỀU DƯỠNG </vt:lpstr>
      <vt:lpstr>NHẬN ĐỊNH</vt:lpstr>
      <vt:lpstr>NHẬN ĐỊNH</vt:lpstr>
      <vt:lpstr>PowerPoint Presentation</vt:lpstr>
      <vt:lpstr>LẬP  KHCS</vt:lpstr>
      <vt:lpstr>THỰC HIỆN KHCS</vt:lpstr>
      <vt:lpstr>THỰC HIỆN KẾ HOẠCH CHĂM SÓC</vt:lpstr>
      <vt:lpstr>THỰC HIỆN KHCS</vt:lpstr>
      <vt:lpstr>LƯỢNG GIÁ</vt:lpstr>
      <vt:lpstr>1. Mục đích của điều trị tống độc trong xử trí ngộ độc cấp?</vt:lpstr>
      <vt:lpstr>2. Loại thuốc giải độc nào dùng để giải  độc trong trường hợp bị ngộ độc thuốc sâu PPHC?</vt:lpstr>
      <vt:lpstr>3. Biện pháp nào sau đây không phải là biện pháp điều trị tống độc?</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Laptop</cp:lastModifiedBy>
  <cp:revision>54</cp:revision>
  <dcterms:created xsi:type="dcterms:W3CDTF">2006-08-16T00:00:00Z</dcterms:created>
  <dcterms:modified xsi:type="dcterms:W3CDTF">2016-08-21T14:30:27Z</dcterms:modified>
</cp:coreProperties>
</file>