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3" r:id="rId16"/>
    <p:sldId id="272" r:id="rId17"/>
    <p:sldId id="274"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9AB66-BB00-4329-8F64-01F921EE08C7}" type="doc">
      <dgm:prSet loTypeId="urn:microsoft.com/office/officeart/2005/8/layout/vList3" loCatId="picture" qsTypeId="urn:microsoft.com/office/officeart/2005/8/quickstyle/3d2" qsCatId="3D" csTypeId="urn:microsoft.com/office/officeart/2005/8/colors/colorful4" csCatId="colorful" phldr="1"/>
      <dgm:spPr/>
      <dgm:t>
        <a:bodyPr/>
        <a:lstStyle/>
        <a:p>
          <a:endParaRPr lang="en-US"/>
        </a:p>
      </dgm:t>
    </dgm:pt>
    <dgm:pt modelId="{5DE1DE1C-7A4A-4669-A0AD-8565531AE199}">
      <dgm:prSet/>
      <dgm:spPr/>
      <dgm:t>
        <a:bodyPr/>
        <a:lstStyle/>
        <a:p>
          <a:pPr rtl="0"/>
          <a:r>
            <a:rPr lang="en-US" smtClean="0"/>
            <a:t>Khái niệm</a:t>
          </a:r>
          <a:endParaRPr lang="en-US"/>
        </a:p>
      </dgm:t>
    </dgm:pt>
    <dgm:pt modelId="{A5D14D08-9655-430D-9F90-60344958AF3E}" type="parTrans" cxnId="{E16CDFC4-1735-418E-80CC-288A68DED012}">
      <dgm:prSet/>
      <dgm:spPr/>
      <dgm:t>
        <a:bodyPr/>
        <a:lstStyle/>
        <a:p>
          <a:endParaRPr lang="en-US"/>
        </a:p>
      </dgm:t>
    </dgm:pt>
    <dgm:pt modelId="{F5D3C9E8-C259-4ADE-969E-762AC8B561BC}" type="sibTrans" cxnId="{E16CDFC4-1735-418E-80CC-288A68DED012}">
      <dgm:prSet/>
      <dgm:spPr/>
      <dgm:t>
        <a:bodyPr/>
        <a:lstStyle/>
        <a:p>
          <a:endParaRPr lang="en-US"/>
        </a:p>
      </dgm:t>
    </dgm:pt>
    <dgm:pt modelId="{4C2C520D-E9B7-4992-AA9C-23A41E19524F}">
      <dgm:prSet/>
      <dgm:spPr/>
      <dgm:t>
        <a:bodyPr/>
        <a:lstStyle/>
        <a:p>
          <a:pPr rtl="0"/>
          <a:r>
            <a:rPr lang="en-US" smtClean="0"/>
            <a:t>Nguyên nhân</a:t>
          </a:r>
          <a:endParaRPr lang="en-US"/>
        </a:p>
      </dgm:t>
    </dgm:pt>
    <dgm:pt modelId="{9CE0994A-06C0-45D3-B9D4-263849860F3E}" type="parTrans" cxnId="{4131544D-6877-4945-830D-FD4CE94E09E2}">
      <dgm:prSet/>
      <dgm:spPr/>
      <dgm:t>
        <a:bodyPr/>
        <a:lstStyle/>
        <a:p>
          <a:endParaRPr lang="en-US"/>
        </a:p>
      </dgm:t>
    </dgm:pt>
    <dgm:pt modelId="{B43D6EC5-3B26-4180-ADF6-F12D4C3F3A96}" type="sibTrans" cxnId="{4131544D-6877-4945-830D-FD4CE94E09E2}">
      <dgm:prSet/>
      <dgm:spPr/>
      <dgm:t>
        <a:bodyPr/>
        <a:lstStyle/>
        <a:p>
          <a:endParaRPr lang="en-US"/>
        </a:p>
      </dgm:t>
    </dgm:pt>
    <dgm:pt modelId="{1D15B6A0-F614-4621-84E7-8CF90FFE60F5}">
      <dgm:prSet/>
      <dgm:spPr/>
      <dgm:t>
        <a:bodyPr/>
        <a:lstStyle/>
        <a:p>
          <a:pPr rtl="0"/>
          <a:r>
            <a:rPr lang="en-US" smtClean="0"/>
            <a:t>Triệu chứng</a:t>
          </a:r>
          <a:endParaRPr lang="en-US"/>
        </a:p>
      </dgm:t>
    </dgm:pt>
    <dgm:pt modelId="{E4C2A907-3FB3-4E94-98EF-8128038F83E9}" type="parTrans" cxnId="{5AF59950-3320-497E-ABB0-AA5F0BC7144C}">
      <dgm:prSet/>
      <dgm:spPr/>
      <dgm:t>
        <a:bodyPr/>
        <a:lstStyle/>
        <a:p>
          <a:endParaRPr lang="en-US"/>
        </a:p>
      </dgm:t>
    </dgm:pt>
    <dgm:pt modelId="{158C7C1A-85CD-4469-9F8B-5CF48A4C1349}" type="sibTrans" cxnId="{5AF59950-3320-497E-ABB0-AA5F0BC7144C}">
      <dgm:prSet/>
      <dgm:spPr/>
      <dgm:t>
        <a:bodyPr/>
        <a:lstStyle/>
        <a:p>
          <a:endParaRPr lang="en-US"/>
        </a:p>
      </dgm:t>
    </dgm:pt>
    <dgm:pt modelId="{D73AD672-2D7C-4573-9862-EFDAA98F1AB6}">
      <dgm:prSet/>
      <dgm:spPr/>
      <dgm:t>
        <a:bodyPr/>
        <a:lstStyle/>
        <a:p>
          <a:pPr rtl="0"/>
          <a:r>
            <a:rPr lang="en-US" smtClean="0"/>
            <a:t>Yếu tố nguy cơ</a:t>
          </a:r>
          <a:endParaRPr lang="en-US"/>
        </a:p>
      </dgm:t>
    </dgm:pt>
    <dgm:pt modelId="{05C775C5-B424-4184-815C-7ADE10F62F63}" type="parTrans" cxnId="{797E1D15-1ADE-4F4A-ACD1-ABB735919182}">
      <dgm:prSet/>
      <dgm:spPr/>
      <dgm:t>
        <a:bodyPr/>
        <a:lstStyle/>
        <a:p>
          <a:endParaRPr lang="en-US"/>
        </a:p>
      </dgm:t>
    </dgm:pt>
    <dgm:pt modelId="{307CB0F4-292A-4A50-8D54-384849E301F5}" type="sibTrans" cxnId="{797E1D15-1ADE-4F4A-ACD1-ABB735919182}">
      <dgm:prSet/>
      <dgm:spPr/>
      <dgm:t>
        <a:bodyPr/>
        <a:lstStyle/>
        <a:p>
          <a:endParaRPr lang="en-US"/>
        </a:p>
      </dgm:t>
    </dgm:pt>
    <dgm:pt modelId="{93BDF3BB-3627-4493-8533-C4E697975F71}">
      <dgm:prSet/>
      <dgm:spPr/>
      <dgm:t>
        <a:bodyPr/>
        <a:lstStyle/>
        <a:p>
          <a:pPr rtl="0"/>
          <a:r>
            <a:rPr lang="en-US" smtClean="0"/>
            <a:t>Các xét nghiệm và chẩn đoán</a:t>
          </a:r>
          <a:endParaRPr lang="en-US"/>
        </a:p>
      </dgm:t>
    </dgm:pt>
    <dgm:pt modelId="{A41D97BB-2F9F-4831-8D2F-AB2192AC500E}" type="parTrans" cxnId="{1FA64B98-4184-437D-9663-28E624E4435B}">
      <dgm:prSet/>
      <dgm:spPr/>
      <dgm:t>
        <a:bodyPr/>
        <a:lstStyle/>
        <a:p>
          <a:endParaRPr lang="en-US"/>
        </a:p>
      </dgm:t>
    </dgm:pt>
    <dgm:pt modelId="{1994D7D6-640E-4CB8-9836-8CF18BD859B5}" type="sibTrans" cxnId="{1FA64B98-4184-437D-9663-28E624E4435B}">
      <dgm:prSet/>
      <dgm:spPr/>
      <dgm:t>
        <a:bodyPr/>
        <a:lstStyle/>
        <a:p>
          <a:endParaRPr lang="en-US"/>
        </a:p>
      </dgm:t>
    </dgm:pt>
    <dgm:pt modelId="{A1651C5B-9189-4B45-8442-FC4C69F807C0}">
      <dgm:prSet/>
      <dgm:spPr/>
      <dgm:t>
        <a:bodyPr/>
        <a:lstStyle/>
        <a:p>
          <a:pPr rtl="0"/>
          <a:r>
            <a:rPr lang="en-US" smtClean="0"/>
            <a:t>Điều trị</a:t>
          </a:r>
          <a:endParaRPr lang="en-US"/>
        </a:p>
      </dgm:t>
    </dgm:pt>
    <dgm:pt modelId="{10840C1C-F910-498C-9059-D1E2B15A0016}" type="parTrans" cxnId="{41F96F13-BD8C-4106-9D6F-4358B8117723}">
      <dgm:prSet/>
      <dgm:spPr/>
      <dgm:t>
        <a:bodyPr/>
        <a:lstStyle/>
        <a:p>
          <a:endParaRPr lang="en-US"/>
        </a:p>
      </dgm:t>
    </dgm:pt>
    <dgm:pt modelId="{DD061B05-6DEE-4AFD-9742-45BCF7BA9052}" type="sibTrans" cxnId="{41F96F13-BD8C-4106-9D6F-4358B8117723}">
      <dgm:prSet/>
      <dgm:spPr/>
      <dgm:t>
        <a:bodyPr/>
        <a:lstStyle/>
        <a:p>
          <a:endParaRPr lang="en-US"/>
        </a:p>
      </dgm:t>
    </dgm:pt>
    <dgm:pt modelId="{9966D552-7F9D-41B3-9025-2075A0640A7D}">
      <dgm:prSet/>
      <dgm:spPr/>
      <dgm:t>
        <a:bodyPr/>
        <a:lstStyle/>
        <a:p>
          <a:pPr rtl="0"/>
          <a:r>
            <a:rPr lang="en-US" smtClean="0"/>
            <a:t>Chăm sóc</a:t>
          </a:r>
          <a:endParaRPr lang="en-US"/>
        </a:p>
      </dgm:t>
    </dgm:pt>
    <dgm:pt modelId="{42356EB4-F1F0-4557-BB7A-96529EF2E022}" type="parTrans" cxnId="{6CE2C380-0648-4AB0-AED6-46347A72FB17}">
      <dgm:prSet/>
      <dgm:spPr/>
      <dgm:t>
        <a:bodyPr/>
        <a:lstStyle/>
        <a:p>
          <a:endParaRPr lang="en-US"/>
        </a:p>
      </dgm:t>
    </dgm:pt>
    <dgm:pt modelId="{C8B0D683-E6E8-4B0E-AFF7-6C9E0D65AFCD}" type="sibTrans" cxnId="{6CE2C380-0648-4AB0-AED6-46347A72FB17}">
      <dgm:prSet/>
      <dgm:spPr/>
      <dgm:t>
        <a:bodyPr/>
        <a:lstStyle/>
        <a:p>
          <a:endParaRPr lang="en-US"/>
        </a:p>
      </dgm:t>
    </dgm:pt>
    <dgm:pt modelId="{F8F680B6-C27D-43E2-B1FE-CB8A7EA41611}" type="pres">
      <dgm:prSet presAssocID="{8A69AB66-BB00-4329-8F64-01F921EE08C7}" presName="linearFlow" presStyleCnt="0">
        <dgm:presLayoutVars>
          <dgm:dir/>
          <dgm:resizeHandles val="exact"/>
        </dgm:presLayoutVars>
      </dgm:prSet>
      <dgm:spPr/>
      <dgm:t>
        <a:bodyPr/>
        <a:lstStyle/>
        <a:p>
          <a:endParaRPr lang="en-US"/>
        </a:p>
      </dgm:t>
    </dgm:pt>
    <dgm:pt modelId="{96C6AB03-3398-454C-8170-766D5BCCF14F}" type="pres">
      <dgm:prSet presAssocID="{5DE1DE1C-7A4A-4669-A0AD-8565531AE199}" presName="composite" presStyleCnt="0"/>
      <dgm:spPr/>
    </dgm:pt>
    <dgm:pt modelId="{7F5A0C15-0643-497D-B7A9-6B2F6BB060D2}" type="pres">
      <dgm:prSet presAssocID="{5DE1DE1C-7A4A-4669-A0AD-8565531AE199}" presName="imgShp" presStyleLbl="fgImgPlace1" presStyleIdx="0" presStyleCnt="7"/>
      <dgm:spPr>
        <a:blipFill>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l="-17000" r="-17000"/>
          </a:stretch>
        </a:blipFill>
      </dgm:spPr>
      <dgm:t>
        <a:bodyPr/>
        <a:lstStyle/>
        <a:p>
          <a:endParaRPr lang="en-US"/>
        </a:p>
      </dgm:t>
    </dgm:pt>
    <dgm:pt modelId="{57EC4279-A532-4CE1-8DAC-6F8A406DD03B}" type="pres">
      <dgm:prSet presAssocID="{5DE1DE1C-7A4A-4669-A0AD-8565531AE199}" presName="txShp" presStyleLbl="node1" presStyleIdx="0" presStyleCnt="7">
        <dgm:presLayoutVars>
          <dgm:bulletEnabled val="1"/>
        </dgm:presLayoutVars>
      </dgm:prSet>
      <dgm:spPr/>
      <dgm:t>
        <a:bodyPr/>
        <a:lstStyle/>
        <a:p>
          <a:endParaRPr lang="en-US"/>
        </a:p>
      </dgm:t>
    </dgm:pt>
    <dgm:pt modelId="{52E840B7-F41B-4487-8C28-4C9F80D67ACC}" type="pres">
      <dgm:prSet presAssocID="{F5D3C9E8-C259-4ADE-969E-762AC8B561BC}" presName="spacing" presStyleCnt="0"/>
      <dgm:spPr/>
    </dgm:pt>
    <dgm:pt modelId="{6CB5FD3F-AE45-4C29-A580-0A39FF1ABDBF}" type="pres">
      <dgm:prSet presAssocID="{4C2C520D-E9B7-4992-AA9C-23A41E19524F}" presName="composite" presStyleCnt="0"/>
      <dgm:spPr/>
    </dgm:pt>
    <dgm:pt modelId="{8464AF4F-605D-4F83-A89E-9C5D16E117D5}" type="pres">
      <dgm:prSet presAssocID="{4C2C520D-E9B7-4992-AA9C-23A41E19524F}" presName="imgShp" presStyleLbl="fgImgPlace1" presStyleIdx="1" presStyleCnt="7"/>
      <dgm:spPr>
        <a:blipFill>
          <a:blip xmlns:r="http://schemas.openxmlformats.org/officeDocument/2006/relationships" r:embed="rId2" cstate="print">
            <a:duotone>
              <a:schemeClr val="accent4">
                <a:hueOff val="1907921"/>
                <a:satOff val="-10026"/>
                <a:lumOff val="-725"/>
                <a:alphaOff val="0"/>
                <a:shade val="20000"/>
                <a:satMod val="200000"/>
              </a:schemeClr>
              <a:schemeClr val="accent4">
                <a:hueOff val="1907921"/>
                <a:satOff val="-10026"/>
                <a:lumOff val="-725"/>
                <a:alphaOff val="0"/>
                <a:tint val="12000"/>
                <a:satMod val="190000"/>
              </a:schemeClr>
            </a:duotone>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BB979C1F-9659-4EC6-BDA1-AACD19F44EC7}" type="pres">
      <dgm:prSet presAssocID="{4C2C520D-E9B7-4992-AA9C-23A41E19524F}" presName="txShp" presStyleLbl="node1" presStyleIdx="1" presStyleCnt="7">
        <dgm:presLayoutVars>
          <dgm:bulletEnabled val="1"/>
        </dgm:presLayoutVars>
      </dgm:prSet>
      <dgm:spPr/>
      <dgm:t>
        <a:bodyPr/>
        <a:lstStyle/>
        <a:p>
          <a:endParaRPr lang="en-US"/>
        </a:p>
      </dgm:t>
    </dgm:pt>
    <dgm:pt modelId="{BCF86597-1410-44D6-A727-E216EE70909F}" type="pres">
      <dgm:prSet presAssocID="{B43D6EC5-3B26-4180-ADF6-F12D4C3F3A96}" presName="spacing" presStyleCnt="0"/>
      <dgm:spPr/>
    </dgm:pt>
    <dgm:pt modelId="{71B547D2-A7D3-4716-B973-B4F18E47AA53}" type="pres">
      <dgm:prSet presAssocID="{1D15B6A0-F614-4621-84E7-8CF90FFE60F5}" presName="composite" presStyleCnt="0"/>
      <dgm:spPr/>
    </dgm:pt>
    <dgm:pt modelId="{45DF57B4-4821-4958-BDEC-2F56405E7DD1}" type="pres">
      <dgm:prSet presAssocID="{1D15B6A0-F614-4621-84E7-8CF90FFE60F5}" presName="imgShp" presStyleLbl="fgImgPlace1" presStyleIdx="2" presStyleCnt="7"/>
      <dgm:spPr>
        <a:blipFill>
          <a:blip xmlns:r="http://schemas.openxmlformats.org/officeDocument/2006/relationships" r:embed="rId3" cstate="print">
            <a:duotone>
              <a:schemeClr val="accent4">
                <a:hueOff val="3815842"/>
                <a:satOff val="-20052"/>
                <a:lumOff val="-1451"/>
                <a:alphaOff val="0"/>
                <a:shade val="20000"/>
                <a:satMod val="200000"/>
              </a:schemeClr>
              <a:schemeClr val="accent4">
                <a:hueOff val="3815842"/>
                <a:satOff val="-20052"/>
                <a:lumOff val="-1451"/>
                <a:alphaOff val="0"/>
                <a:tint val="12000"/>
                <a:satMod val="190000"/>
              </a:schemeClr>
            </a:duotone>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4C524144-EBFA-4A9A-88B0-95497C37074B}" type="pres">
      <dgm:prSet presAssocID="{1D15B6A0-F614-4621-84E7-8CF90FFE60F5}" presName="txShp" presStyleLbl="node1" presStyleIdx="2" presStyleCnt="7">
        <dgm:presLayoutVars>
          <dgm:bulletEnabled val="1"/>
        </dgm:presLayoutVars>
      </dgm:prSet>
      <dgm:spPr/>
      <dgm:t>
        <a:bodyPr/>
        <a:lstStyle/>
        <a:p>
          <a:endParaRPr lang="en-US"/>
        </a:p>
      </dgm:t>
    </dgm:pt>
    <dgm:pt modelId="{ED61F2C7-819C-4CC3-B063-E2FB8EE63DBA}" type="pres">
      <dgm:prSet presAssocID="{158C7C1A-85CD-4469-9F8B-5CF48A4C1349}" presName="spacing" presStyleCnt="0"/>
      <dgm:spPr/>
    </dgm:pt>
    <dgm:pt modelId="{38746CEA-D937-45A4-AF8E-19059CD04FBC}" type="pres">
      <dgm:prSet presAssocID="{D73AD672-2D7C-4573-9862-EFDAA98F1AB6}" presName="composite" presStyleCnt="0"/>
      <dgm:spPr/>
    </dgm:pt>
    <dgm:pt modelId="{295C620B-2F6A-4457-8CE2-D2EF76AFB195}" type="pres">
      <dgm:prSet presAssocID="{D73AD672-2D7C-4573-9862-EFDAA98F1AB6}" presName="imgShp" presStyleLbl="fgImgPlace1" presStyleIdx="3" presStyleCnt="7"/>
      <dgm:spPr>
        <a:blipFill>
          <a:blip xmlns:r="http://schemas.openxmlformats.org/officeDocument/2006/relationships" r:embed="rId4" cstate="print">
            <a:duotone>
              <a:schemeClr val="accent4">
                <a:hueOff val="5723762"/>
                <a:satOff val="-30078"/>
                <a:lumOff val="-2176"/>
                <a:alphaOff val="0"/>
                <a:shade val="20000"/>
                <a:satMod val="200000"/>
              </a:schemeClr>
              <a:schemeClr val="accent4">
                <a:hueOff val="5723762"/>
                <a:satOff val="-30078"/>
                <a:lumOff val="-2176"/>
                <a:alphaOff val="0"/>
                <a:tint val="12000"/>
                <a:satMod val="190000"/>
              </a:schemeClr>
            </a:duotone>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1A21FFC3-8503-402E-A8BC-6F9FB4593720}" type="pres">
      <dgm:prSet presAssocID="{D73AD672-2D7C-4573-9862-EFDAA98F1AB6}" presName="txShp" presStyleLbl="node1" presStyleIdx="3" presStyleCnt="7">
        <dgm:presLayoutVars>
          <dgm:bulletEnabled val="1"/>
        </dgm:presLayoutVars>
      </dgm:prSet>
      <dgm:spPr/>
      <dgm:t>
        <a:bodyPr/>
        <a:lstStyle/>
        <a:p>
          <a:endParaRPr lang="en-US"/>
        </a:p>
      </dgm:t>
    </dgm:pt>
    <dgm:pt modelId="{69BB3273-DEF3-46E1-BCE5-C0AA5A98BCD1}" type="pres">
      <dgm:prSet presAssocID="{307CB0F4-292A-4A50-8D54-384849E301F5}" presName="spacing" presStyleCnt="0"/>
      <dgm:spPr/>
    </dgm:pt>
    <dgm:pt modelId="{D2735042-7FC2-4695-BC92-E0717F72341D}" type="pres">
      <dgm:prSet presAssocID="{93BDF3BB-3627-4493-8533-C4E697975F71}" presName="composite" presStyleCnt="0"/>
      <dgm:spPr/>
    </dgm:pt>
    <dgm:pt modelId="{AC954D29-E202-42A3-8C61-3465FD5D5C47}" type="pres">
      <dgm:prSet presAssocID="{93BDF3BB-3627-4493-8533-C4E697975F71}" presName="imgShp" presStyleLbl="fgImgPlace1" presStyleIdx="4" presStyleCnt="7"/>
      <dgm:spPr>
        <a:blipFill>
          <a:blip xmlns:r="http://schemas.openxmlformats.org/officeDocument/2006/relationships" r:embed="rId5" cstate="print">
            <a:duotone>
              <a:schemeClr val="accent4">
                <a:hueOff val="7631683"/>
                <a:satOff val="-40104"/>
                <a:lumOff val="-2902"/>
                <a:alphaOff val="0"/>
                <a:shade val="20000"/>
                <a:satMod val="200000"/>
              </a:schemeClr>
              <a:schemeClr val="accent4">
                <a:hueOff val="7631683"/>
                <a:satOff val="-40104"/>
                <a:lumOff val="-2902"/>
                <a:alphaOff val="0"/>
                <a:tint val="12000"/>
                <a:satMod val="190000"/>
              </a:schemeClr>
            </a:duotone>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6B1898E0-C01B-4FF4-AE3F-1BFBC04F19C3}" type="pres">
      <dgm:prSet presAssocID="{93BDF3BB-3627-4493-8533-C4E697975F71}" presName="txShp" presStyleLbl="node1" presStyleIdx="4" presStyleCnt="7">
        <dgm:presLayoutVars>
          <dgm:bulletEnabled val="1"/>
        </dgm:presLayoutVars>
      </dgm:prSet>
      <dgm:spPr/>
      <dgm:t>
        <a:bodyPr/>
        <a:lstStyle/>
        <a:p>
          <a:endParaRPr lang="en-US"/>
        </a:p>
      </dgm:t>
    </dgm:pt>
    <dgm:pt modelId="{A3E9C990-E8E1-42D2-ACF1-7858BFBF0B46}" type="pres">
      <dgm:prSet presAssocID="{1994D7D6-640E-4CB8-9836-8CF18BD859B5}" presName="spacing" presStyleCnt="0"/>
      <dgm:spPr/>
    </dgm:pt>
    <dgm:pt modelId="{9AEB3D94-33B0-4D61-8AC0-F25B00F210A1}" type="pres">
      <dgm:prSet presAssocID="{A1651C5B-9189-4B45-8442-FC4C69F807C0}" presName="composite" presStyleCnt="0"/>
      <dgm:spPr/>
    </dgm:pt>
    <dgm:pt modelId="{66A29519-9EDA-40CA-B99F-4D50DC838601}" type="pres">
      <dgm:prSet presAssocID="{A1651C5B-9189-4B45-8442-FC4C69F807C0}" presName="imgShp" presStyleLbl="fgImgPlace1" presStyleIdx="5" presStyleCnt="7"/>
      <dgm:spPr>
        <a:blipFill>
          <a:blip xmlns:r="http://schemas.openxmlformats.org/officeDocument/2006/relationships" r:embed="rId6">
            <a:duotone>
              <a:schemeClr val="accent4">
                <a:hueOff val="9539604"/>
                <a:satOff val="-50130"/>
                <a:lumOff val="-3627"/>
                <a:alphaOff val="0"/>
                <a:shade val="20000"/>
                <a:satMod val="200000"/>
              </a:schemeClr>
              <a:schemeClr val="accent4">
                <a:hueOff val="9539604"/>
                <a:satOff val="-50130"/>
                <a:lumOff val="-3627"/>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US"/>
        </a:p>
      </dgm:t>
    </dgm:pt>
    <dgm:pt modelId="{43C5C771-403E-4CEA-A14A-F7DAE169B88A}" type="pres">
      <dgm:prSet presAssocID="{A1651C5B-9189-4B45-8442-FC4C69F807C0}" presName="txShp" presStyleLbl="node1" presStyleIdx="5" presStyleCnt="7">
        <dgm:presLayoutVars>
          <dgm:bulletEnabled val="1"/>
        </dgm:presLayoutVars>
      </dgm:prSet>
      <dgm:spPr/>
      <dgm:t>
        <a:bodyPr/>
        <a:lstStyle/>
        <a:p>
          <a:endParaRPr lang="en-US"/>
        </a:p>
      </dgm:t>
    </dgm:pt>
    <dgm:pt modelId="{40137484-DE10-4FAF-8249-681491D89879}" type="pres">
      <dgm:prSet presAssocID="{DD061B05-6DEE-4AFD-9742-45BCF7BA9052}" presName="spacing" presStyleCnt="0"/>
      <dgm:spPr/>
    </dgm:pt>
    <dgm:pt modelId="{96E9C4F0-39AB-47A5-A6B3-E270C47F1091}" type="pres">
      <dgm:prSet presAssocID="{9966D552-7F9D-41B3-9025-2075A0640A7D}" presName="composite" presStyleCnt="0"/>
      <dgm:spPr/>
    </dgm:pt>
    <dgm:pt modelId="{CC75BC87-A244-493E-B67C-17FA7A02A30A}" type="pres">
      <dgm:prSet presAssocID="{9966D552-7F9D-41B3-9025-2075A0640A7D}" presName="imgShp" presStyleLbl="fgImgPlace1" presStyleIdx="6" presStyleCnt="7"/>
      <dgm:spPr>
        <a:blipFill>
          <a:blip xmlns:r="http://schemas.openxmlformats.org/officeDocument/2006/relationships" r:embed="rId2" cstate="print">
            <a:duotone>
              <a:schemeClr val="accent4">
                <a:hueOff val="11447524"/>
                <a:satOff val="-60156"/>
                <a:lumOff val="-4353"/>
                <a:alphaOff val="0"/>
                <a:shade val="20000"/>
                <a:satMod val="200000"/>
              </a:schemeClr>
              <a:schemeClr val="accent4">
                <a:hueOff val="11447524"/>
                <a:satOff val="-60156"/>
                <a:lumOff val="-4353"/>
                <a:alphaOff val="0"/>
                <a:tint val="12000"/>
                <a:satMod val="190000"/>
              </a:schemeClr>
            </a:duotone>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4BBD6EDD-B187-4D4F-9D72-3C39F8ED7E43}" type="pres">
      <dgm:prSet presAssocID="{9966D552-7F9D-41B3-9025-2075A0640A7D}" presName="txShp" presStyleLbl="node1" presStyleIdx="6" presStyleCnt="7">
        <dgm:presLayoutVars>
          <dgm:bulletEnabled val="1"/>
        </dgm:presLayoutVars>
      </dgm:prSet>
      <dgm:spPr/>
      <dgm:t>
        <a:bodyPr/>
        <a:lstStyle/>
        <a:p>
          <a:endParaRPr lang="en-US"/>
        </a:p>
      </dgm:t>
    </dgm:pt>
  </dgm:ptLst>
  <dgm:cxnLst>
    <dgm:cxn modelId="{96BDDFCE-B95D-491C-A877-9CB4097F4A62}" type="presOf" srcId="{A1651C5B-9189-4B45-8442-FC4C69F807C0}" destId="{43C5C771-403E-4CEA-A14A-F7DAE169B88A}" srcOrd="0" destOrd="0" presId="urn:microsoft.com/office/officeart/2005/8/layout/vList3"/>
    <dgm:cxn modelId="{111ACA92-9CCF-4A24-8E83-6DE1018CF2D5}" type="presOf" srcId="{1D15B6A0-F614-4621-84E7-8CF90FFE60F5}" destId="{4C524144-EBFA-4A9A-88B0-95497C37074B}" srcOrd="0" destOrd="0" presId="urn:microsoft.com/office/officeart/2005/8/layout/vList3"/>
    <dgm:cxn modelId="{FB2EE7EC-EA44-4101-9937-A51F294F1A0C}" type="presOf" srcId="{93BDF3BB-3627-4493-8533-C4E697975F71}" destId="{6B1898E0-C01B-4FF4-AE3F-1BFBC04F19C3}" srcOrd="0" destOrd="0" presId="urn:microsoft.com/office/officeart/2005/8/layout/vList3"/>
    <dgm:cxn modelId="{41F96F13-BD8C-4106-9D6F-4358B8117723}" srcId="{8A69AB66-BB00-4329-8F64-01F921EE08C7}" destId="{A1651C5B-9189-4B45-8442-FC4C69F807C0}" srcOrd="5" destOrd="0" parTransId="{10840C1C-F910-498C-9059-D1E2B15A0016}" sibTransId="{DD061B05-6DEE-4AFD-9742-45BCF7BA9052}"/>
    <dgm:cxn modelId="{797E1D15-1ADE-4F4A-ACD1-ABB735919182}" srcId="{8A69AB66-BB00-4329-8F64-01F921EE08C7}" destId="{D73AD672-2D7C-4573-9862-EFDAA98F1AB6}" srcOrd="3" destOrd="0" parTransId="{05C775C5-B424-4184-815C-7ADE10F62F63}" sibTransId="{307CB0F4-292A-4A50-8D54-384849E301F5}"/>
    <dgm:cxn modelId="{4131544D-6877-4945-830D-FD4CE94E09E2}" srcId="{8A69AB66-BB00-4329-8F64-01F921EE08C7}" destId="{4C2C520D-E9B7-4992-AA9C-23A41E19524F}" srcOrd="1" destOrd="0" parTransId="{9CE0994A-06C0-45D3-B9D4-263849860F3E}" sibTransId="{B43D6EC5-3B26-4180-ADF6-F12D4C3F3A96}"/>
    <dgm:cxn modelId="{E16CDFC4-1735-418E-80CC-288A68DED012}" srcId="{8A69AB66-BB00-4329-8F64-01F921EE08C7}" destId="{5DE1DE1C-7A4A-4669-A0AD-8565531AE199}" srcOrd="0" destOrd="0" parTransId="{A5D14D08-9655-430D-9F90-60344958AF3E}" sibTransId="{F5D3C9E8-C259-4ADE-969E-762AC8B561BC}"/>
    <dgm:cxn modelId="{882DB686-0F6E-4617-83CC-8E33BD8CB1B8}" type="presOf" srcId="{5DE1DE1C-7A4A-4669-A0AD-8565531AE199}" destId="{57EC4279-A532-4CE1-8DAC-6F8A406DD03B}" srcOrd="0" destOrd="0" presId="urn:microsoft.com/office/officeart/2005/8/layout/vList3"/>
    <dgm:cxn modelId="{1FA64B98-4184-437D-9663-28E624E4435B}" srcId="{8A69AB66-BB00-4329-8F64-01F921EE08C7}" destId="{93BDF3BB-3627-4493-8533-C4E697975F71}" srcOrd="4" destOrd="0" parTransId="{A41D97BB-2F9F-4831-8D2F-AB2192AC500E}" sibTransId="{1994D7D6-640E-4CB8-9836-8CF18BD859B5}"/>
    <dgm:cxn modelId="{5AF59950-3320-497E-ABB0-AA5F0BC7144C}" srcId="{8A69AB66-BB00-4329-8F64-01F921EE08C7}" destId="{1D15B6A0-F614-4621-84E7-8CF90FFE60F5}" srcOrd="2" destOrd="0" parTransId="{E4C2A907-3FB3-4E94-98EF-8128038F83E9}" sibTransId="{158C7C1A-85CD-4469-9F8B-5CF48A4C1349}"/>
    <dgm:cxn modelId="{066A733D-E9BE-426E-BD28-42B8396EDDD4}" type="presOf" srcId="{8A69AB66-BB00-4329-8F64-01F921EE08C7}" destId="{F8F680B6-C27D-43E2-B1FE-CB8A7EA41611}" srcOrd="0" destOrd="0" presId="urn:microsoft.com/office/officeart/2005/8/layout/vList3"/>
    <dgm:cxn modelId="{6CE2C380-0648-4AB0-AED6-46347A72FB17}" srcId="{8A69AB66-BB00-4329-8F64-01F921EE08C7}" destId="{9966D552-7F9D-41B3-9025-2075A0640A7D}" srcOrd="6" destOrd="0" parTransId="{42356EB4-F1F0-4557-BB7A-96529EF2E022}" sibTransId="{C8B0D683-E6E8-4B0E-AFF7-6C9E0D65AFCD}"/>
    <dgm:cxn modelId="{DD18AFFE-9D74-43D7-BFC7-4E4F53803DB8}" type="presOf" srcId="{4C2C520D-E9B7-4992-AA9C-23A41E19524F}" destId="{BB979C1F-9659-4EC6-BDA1-AACD19F44EC7}" srcOrd="0" destOrd="0" presId="urn:microsoft.com/office/officeart/2005/8/layout/vList3"/>
    <dgm:cxn modelId="{3D4C8C4C-FA3A-497C-87B0-C5F92CC40F52}" type="presOf" srcId="{D73AD672-2D7C-4573-9862-EFDAA98F1AB6}" destId="{1A21FFC3-8503-402E-A8BC-6F9FB4593720}" srcOrd="0" destOrd="0" presId="urn:microsoft.com/office/officeart/2005/8/layout/vList3"/>
    <dgm:cxn modelId="{8270F633-5201-4F0B-BDEE-43C297154A3C}" type="presOf" srcId="{9966D552-7F9D-41B3-9025-2075A0640A7D}" destId="{4BBD6EDD-B187-4D4F-9D72-3C39F8ED7E43}" srcOrd="0" destOrd="0" presId="urn:microsoft.com/office/officeart/2005/8/layout/vList3"/>
    <dgm:cxn modelId="{C6DDF15C-F7D1-45AD-AAD1-C1B89F684467}" type="presParOf" srcId="{F8F680B6-C27D-43E2-B1FE-CB8A7EA41611}" destId="{96C6AB03-3398-454C-8170-766D5BCCF14F}" srcOrd="0" destOrd="0" presId="urn:microsoft.com/office/officeart/2005/8/layout/vList3"/>
    <dgm:cxn modelId="{7B17CCA2-5FE3-4198-87AA-0AE74383CB78}" type="presParOf" srcId="{96C6AB03-3398-454C-8170-766D5BCCF14F}" destId="{7F5A0C15-0643-497D-B7A9-6B2F6BB060D2}" srcOrd="0" destOrd="0" presId="urn:microsoft.com/office/officeart/2005/8/layout/vList3"/>
    <dgm:cxn modelId="{01906E31-7775-4E23-88E6-EDD9C56CBB49}" type="presParOf" srcId="{96C6AB03-3398-454C-8170-766D5BCCF14F}" destId="{57EC4279-A532-4CE1-8DAC-6F8A406DD03B}" srcOrd="1" destOrd="0" presId="urn:microsoft.com/office/officeart/2005/8/layout/vList3"/>
    <dgm:cxn modelId="{A8F4D6DB-9D30-4B32-91DF-575CEDA2CF49}" type="presParOf" srcId="{F8F680B6-C27D-43E2-B1FE-CB8A7EA41611}" destId="{52E840B7-F41B-4487-8C28-4C9F80D67ACC}" srcOrd="1" destOrd="0" presId="urn:microsoft.com/office/officeart/2005/8/layout/vList3"/>
    <dgm:cxn modelId="{398F51F5-C8CA-4162-B948-24637EE9058C}" type="presParOf" srcId="{F8F680B6-C27D-43E2-B1FE-CB8A7EA41611}" destId="{6CB5FD3F-AE45-4C29-A580-0A39FF1ABDBF}" srcOrd="2" destOrd="0" presId="urn:microsoft.com/office/officeart/2005/8/layout/vList3"/>
    <dgm:cxn modelId="{860B7B30-4A7A-486D-927B-97FC2E1BF5B3}" type="presParOf" srcId="{6CB5FD3F-AE45-4C29-A580-0A39FF1ABDBF}" destId="{8464AF4F-605D-4F83-A89E-9C5D16E117D5}" srcOrd="0" destOrd="0" presId="urn:microsoft.com/office/officeart/2005/8/layout/vList3"/>
    <dgm:cxn modelId="{BAEEE333-992D-4A76-AF46-35F5F3AA6547}" type="presParOf" srcId="{6CB5FD3F-AE45-4C29-A580-0A39FF1ABDBF}" destId="{BB979C1F-9659-4EC6-BDA1-AACD19F44EC7}" srcOrd="1" destOrd="0" presId="urn:microsoft.com/office/officeart/2005/8/layout/vList3"/>
    <dgm:cxn modelId="{CB93A86F-3730-41C2-83C4-C860BA0E6561}" type="presParOf" srcId="{F8F680B6-C27D-43E2-B1FE-CB8A7EA41611}" destId="{BCF86597-1410-44D6-A727-E216EE70909F}" srcOrd="3" destOrd="0" presId="urn:microsoft.com/office/officeart/2005/8/layout/vList3"/>
    <dgm:cxn modelId="{9D2B3708-7D02-4DD0-B486-FEDDC31AE4AB}" type="presParOf" srcId="{F8F680B6-C27D-43E2-B1FE-CB8A7EA41611}" destId="{71B547D2-A7D3-4716-B973-B4F18E47AA53}" srcOrd="4" destOrd="0" presId="urn:microsoft.com/office/officeart/2005/8/layout/vList3"/>
    <dgm:cxn modelId="{C7DA5A40-988D-4256-8904-1FCD472F2E88}" type="presParOf" srcId="{71B547D2-A7D3-4716-B973-B4F18E47AA53}" destId="{45DF57B4-4821-4958-BDEC-2F56405E7DD1}" srcOrd="0" destOrd="0" presId="urn:microsoft.com/office/officeart/2005/8/layout/vList3"/>
    <dgm:cxn modelId="{94C526DD-2A9C-4BAB-B9C0-507DD99D5CF8}" type="presParOf" srcId="{71B547D2-A7D3-4716-B973-B4F18E47AA53}" destId="{4C524144-EBFA-4A9A-88B0-95497C37074B}" srcOrd="1" destOrd="0" presId="urn:microsoft.com/office/officeart/2005/8/layout/vList3"/>
    <dgm:cxn modelId="{235CF70D-23F7-42B4-9566-7510ED0DDCF8}" type="presParOf" srcId="{F8F680B6-C27D-43E2-B1FE-CB8A7EA41611}" destId="{ED61F2C7-819C-4CC3-B063-E2FB8EE63DBA}" srcOrd="5" destOrd="0" presId="urn:microsoft.com/office/officeart/2005/8/layout/vList3"/>
    <dgm:cxn modelId="{1F84D85B-E900-4216-854E-DDB4D534E5B2}" type="presParOf" srcId="{F8F680B6-C27D-43E2-B1FE-CB8A7EA41611}" destId="{38746CEA-D937-45A4-AF8E-19059CD04FBC}" srcOrd="6" destOrd="0" presId="urn:microsoft.com/office/officeart/2005/8/layout/vList3"/>
    <dgm:cxn modelId="{534CF022-F77E-42E9-9987-4485744E3A0C}" type="presParOf" srcId="{38746CEA-D937-45A4-AF8E-19059CD04FBC}" destId="{295C620B-2F6A-4457-8CE2-D2EF76AFB195}" srcOrd="0" destOrd="0" presId="urn:microsoft.com/office/officeart/2005/8/layout/vList3"/>
    <dgm:cxn modelId="{20C6FAF7-C723-401E-A77B-B9EE1356754E}" type="presParOf" srcId="{38746CEA-D937-45A4-AF8E-19059CD04FBC}" destId="{1A21FFC3-8503-402E-A8BC-6F9FB4593720}" srcOrd="1" destOrd="0" presId="urn:microsoft.com/office/officeart/2005/8/layout/vList3"/>
    <dgm:cxn modelId="{9ECF4223-4CF7-4C24-B78A-517E8AC3FFC4}" type="presParOf" srcId="{F8F680B6-C27D-43E2-B1FE-CB8A7EA41611}" destId="{69BB3273-DEF3-46E1-BCE5-C0AA5A98BCD1}" srcOrd="7" destOrd="0" presId="urn:microsoft.com/office/officeart/2005/8/layout/vList3"/>
    <dgm:cxn modelId="{1E755141-68D1-4E7B-A623-0E712BECA465}" type="presParOf" srcId="{F8F680B6-C27D-43E2-B1FE-CB8A7EA41611}" destId="{D2735042-7FC2-4695-BC92-E0717F72341D}" srcOrd="8" destOrd="0" presId="urn:microsoft.com/office/officeart/2005/8/layout/vList3"/>
    <dgm:cxn modelId="{CE5A9CD6-7EA8-4D80-BC0C-C70A91F72220}" type="presParOf" srcId="{D2735042-7FC2-4695-BC92-E0717F72341D}" destId="{AC954D29-E202-42A3-8C61-3465FD5D5C47}" srcOrd="0" destOrd="0" presId="urn:microsoft.com/office/officeart/2005/8/layout/vList3"/>
    <dgm:cxn modelId="{1F61A9CD-E54B-4221-A9C4-F0DBA5B8D235}" type="presParOf" srcId="{D2735042-7FC2-4695-BC92-E0717F72341D}" destId="{6B1898E0-C01B-4FF4-AE3F-1BFBC04F19C3}" srcOrd="1" destOrd="0" presId="urn:microsoft.com/office/officeart/2005/8/layout/vList3"/>
    <dgm:cxn modelId="{513E63BB-A9CC-4889-8BC4-AAFDC1A27E1B}" type="presParOf" srcId="{F8F680B6-C27D-43E2-B1FE-CB8A7EA41611}" destId="{A3E9C990-E8E1-42D2-ACF1-7858BFBF0B46}" srcOrd="9" destOrd="0" presId="urn:microsoft.com/office/officeart/2005/8/layout/vList3"/>
    <dgm:cxn modelId="{4949309F-A124-4739-AA7F-EFFD5CAF0CF4}" type="presParOf" srcId="{F8F680B6-C27D-43E2-B1FE-CB8A7EA41611}" destId="{9AEB3D94-33B0-4D61-8AC0-F25B00F210A1}" srcOrd="10" destOrd="0" presId="urn:microsoft.com/office/officeart/2005/8/layout/vList3"/>
    <dgm:cxn modelId="{97839830-B6B8-46C1-93F0-2A38366B06C4}" type="presParOf" srcId="{9AEB3D94-33B0-4D61-8AC0-F25B00F210A1}" destId="{66A29519-9EDA-40CA-B99F-4D50DC838601}" srcOrd="0" destOrd="0" presId="urn:microsoft.com/office/officeart/2005/8/layout/vList3"/>
    <dgm:cxn modelId="{EEB10360-B087-4A2B-BFCF-6385ADEF9A7F}" type="presParOf" srcId="{9AEB3D94-33B0-4D61-8AC0-F25B00F210A1}" destId="{43C5C771-403E-4CEA-A14A-F7DAE169B88A}" srcOrd="1" destOrd="0" presId="urn:microsoft.com/office/officeart/2005/8/layout/vList3"/>
    <dgm:cxn modelId="{38083D06-B3E5-4A8F-8F10-46B12E137467}" type="presParOf" srcId="{F8F680B6-C27D-43E2-B1FE-CB8A7EA41611}" destId="{40137484-DE10-4FAF-8249-681491D89879}" srcOrd="11" destOrd="0" presId="urn:microsoft.com/office/officeart/2005/8/layout/vList3"/>
    <dgm:cxn modelId="{4B45D5C3-0AB4-4D77-AB1F-01E38E76A88B}" type="presParOf" srcId="{F8F680B6-C27D-43E2-B1FE-CB8A7EA41611}" destId="{96E9C4F0-39AB-47A5-A6B3-E270C47F1091}" srcOrd="12" destOrd="0" presId="urn:microsoft.com/office/officeart/2005/8/layout/vList3"/>
    <dgm:cxn modelId="{ED85A0E3-F75D-4E8A-BF98-A1974A02B156}" type="presParOf" srcId="{96E9C4F0-39AB-47A5-A6B3-E270C47F1091}" destId="{CC75BC87-A244-493E-B67C-17FA7A02A30A}" srcOrd="0" destOrd="0" presId="urn:microsoft.com/office/officeart/2005/8/layout/vList3"/>
    <dgm:cxn modelId="{FBF1E58D-E9CB-472B-80CC-E8454027B49A}" type="presParOf" srcId="{96E9C4F0-39AB-47A5-A6B3-E270C47F1091}" destId="{4BBD6EDD-B187-4D4F-9D72-3C39F8ED7E4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C4279-A532-4CE1-8DAC-6F8A406DD03B}">
      <dsp:nvSpPr>
        <dsp:cNvPr id="0" name=""/>
        <dsp:cNvSpPr/>
      </dsp:nvSpPr>
      <dsp:spPr>
        <a:xfrm rot="10800000">
          <a:off x="1884993" y="1980"/>
          <a:ext cx="6992874" cy="494523"/>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8071"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Khái niệm</a:t>
          </a:r>
          <a:endParaRPr lang="en-US" sz="2200" kern="1200"/>
        </a:p>
      </dsp:txBody>
      <dsp:txXfrm rot="10800000">
        <a:off x="2008624" y="1980"/>
        <a:ext cx="6869243" cy="494523"/>
      </dsp:txXfrm>
    </dsp:sp>
    <dsp:sp modelId="{7F5A0C15-0643-497D-B7A9-6B2F6BB060D2}">
      <dsp:nvSpPr>
        <dsp:cNvPr id="0" name=""/>
        <dsp:cNvSpPr/>
      </dsp:nvSpPr>
      <dsp:spPr>
        <a:xfrm>
          <a:off x="1637732" y="1980"/>
          <a:ext cx="494523" cy="494523"/>
        </a:xfrm>
        <a:prstGeom prst="ellipse">
          <a:avLst/>
        </a:prstGeom>
        <a:blipFill>
          <a:blip xmlns:r="http://schemas.openxmlformats.org/officeDocument/2006/relationships" r:embed="rId1">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B979C1F-9659-4EC6-BDA1-AACD19F44EC7}">
      <dsp:nvSpPr>
        <dsp:cNvPr id="0" name=""/>
        <dsp:cNvSpPr/>
      </dsp:nvSpPr>
      <dsp:spPr>
        <a:xfrm rot="10800000">
          <a:off x="1884993" y="644122"/>
          <a:ext cx="6992874" cy="494523"/>
        </a:xfrm>
        <a:prstGeom prst="homePlate">
          <a:avLst/>
        </a:prstGeom>
        <a:gradFill rotWithShape="0">
          <a:gsLst>
            <a:gs pos="0">
              <a:schemeClr val="accent4">
                <a:hueOff val="1732615"/>
                <a:satOff val="-7995"/>
                <a:lumOff val="294"/>
                <a:alphaOff val="0"/>
                <a:satMod val="103000"/>
                <a:lumMod val="102000"/>
                <a:tint val="94000"/>
              </a:schemeClr>
            </a:gs>
            <a:gs pos="50000">
              <a:schemeClr val="accent4">
                <a:hueOff val="1732615"/>
                <a:satOff val="-7995"/>
                <a:lumOff val="294"/>
                <a:alphaOff val="0"/>
                <a:satMod val="110000"/>
                <a:lumMod val="100000"/>
                <a:shade val="100000"/>
              </a:schemeClr>
            </a:gs>
            <a:gs pos="100000">
              <a:schemeClr val="accent4">
                <a:hueOff val="1732615"/>
                <a:satOff val="-7995"/>
                <a:lumOff val="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8071"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Nguyên nhân</a:t>
          </a:r>
          <a:endParaRPr lang="en-US" sz="2200" kern="1200"/>
        </a:p>
      </dsp:txBody>
      <dsp:txXfrm rot="10800000">
        <a:off x="2008624" y="644122"/>
        <a:ext cx="6869243" cy="494523"/>
      </dsp:txXfrm>
    </dsp:sp>
    <dsp:sp modelId="{8464AF4F-605D-4F83-A89E-9C5D16E117D5}">
      <dsp:nvSpPr>
        <dsp:cNvPr id="0" name=""/>
        <dsp:cNvSpPr/>
      </dsp:nvSpPr>
      <dsp:spPr>
        <a:xfrm>
          <a:off x="1637732" y="644122"/>
          <a:ext cx="494523" cy="494523"/>
        </a:xfrm>
        <a:prstGeom prst="ellipse">
          <a:avLst/>
        </a:prstGeom>
        <a:blipFill>
          <a:blip xmlns:r="http://schemas.openxmlformats.org/officeDocument/2006/relationships" r:embed="rId2" cstate="print">
            <a:duotone>
              <a:schemeClr val="accent4">
                <a:hueOff val="1907921"/>
                <a:satOff val="-10026"/>
                <a:lumOff val="-725"/>
                <a:alphaOff val="0"/>
                <a:shade val="20000"/>
                <a:satMod val="200000"/>
              </a:schemeClr>
              <a:schemeClr val="accent4">
                <a:hueOff val="1907921"/>
                <a:satOff val="-10026"/>
                <a:lumOff val="-725"/>
                <a:alphaOff val="0"/>
                <a:tint val="12000"/>
                <a:satMod val="190000"/>
              </a:schemeClr>
            </a:duotone>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C524144-EBFA-4A9A-88B0-95497C37074B}">
      <dsp:nvSpPr>
        <dsp:cNvPr id="0" name=""/>
        <dsp:cNvSpPr/>
      </dsp:nvSpPr>
      <dsp:spPr>
        <a:xfrm rot="10800000">
          <a:off x="1884993" y="1286265"/>
          <a:ext cx="6992874" cy="494523"/>
        </a:xfrm>
        <a:prstGeom prst="homePlat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8071"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Triệu chứng</a:t>
          </a:r>
          <a:endParaRPr lang="en-US" sz="2200" kern="1200"/>
        </a:p>
      </dsp:txBody>
      <dsp:txXfrm rot="10800000">
        <a:off x="2008624" y="1286265"/>
        <a:ext cx="6869243" cy="494523"/>
      </dsp:txXfrm>
    </dsp:sp>
    <dsp:sp modelId="{45DF57B4-4821-4958-BDEC-2F56405E7DD1}">
      <dsp:nvSpPr>
        <dsp:cNvPr id="0" name=""/>
        <dsp:cNvSpPr/>
      </dsp:nvSpPr>
      <dsp:spPr>
        <a:xfrm>
          <a:off x="1637732" y="1286265"/>
          <a:ext cx="494523" cy="494523"/>
        </a:xfrm>
        <a:prstGeom prst="ellipse">
          <a:avLst/>
        </a:prstGeom>
        <a:blipFill>
          <a:blip xmlns:r="http://schemas.openxmlformats.org/officeDocument/2006/relationships" r:embed="rId3" cstate="print">
            <a:duotone>
              <a:schemeClr val="accent4">
                <a:hueOff val="3815842"/>
                <a:satOff val="-20052"/>
                <a:lumOff val="-1451"/>
                <a:alphaOff val="0"/>
                <a:shade val="20000"/>
                <a:satMod val="200000"/>
              </a:schemeClr>
              <a:schemeClr val="accent4">
                <a:hueOff val="3815842"/>
                <a:satOff val="-20052"/>
                <a:lumOff val="-1451"/>
                <a:alphaOff val="0"/>
                <a:tint val="12000"/>
                <a:satMod val="190000"/>
              </a:schemeClr>
            </a:duotone>
            <a:extLst>
              <a:ext uri="{28A0092B-C50C-407E-A947-70E740481C1C}">
                <a14:useLocalDpi xmlns:a14="http://schemas.microsoft.com/office/drawing/2010/main" val="0"/>
              </a:ext>
            </a:extLst>
          </a:blip>
          <a:srcRect/>
          <a:stretch>
            <a:fillRect l="-26000" r="-2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21FFC3-8503-402E-A8BC-6F9FB4593720}">
      <dsp:nvSpPr>
        <dsp:cNvPr id="0" name=""/>
        <dsp:cNvSpPr/>
      </dsp:nvSpPr>
      <dsp:spPr>
        <a:xfrm rot="10800000">
          <a:off x="1884993" y="1928407"/>
          <a:ext cx="6992874" cy="494523"/>
        </a:xfrm>
        <a:prstGeom prst="homePlat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8071"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Yếu tố nguy cơ</a:t>
          </a:r>
          <a:endParaRPr lang="en-US" sz="2200" kern="1200"/>
        </a:p>
      </dsp:txBody>
      <dsp:txXfrm rot="10800000">
        <a:off x="2008624" y="1928407"/>
        <a:ext cx="6869243" cy="494523"/>
      </dsp:txXfrm>
    </dsp:sp>
    <dsp:sp modelId="{295C620B-2F6A-4457-8CE2-D2EF76AFB195}">
      <dsp:nvSpPr>
        <dsp:cNvPr id="0" name=""/>
        <dsp:cNvSpPr/>
      </dsp:nvSpPr>
      <dsp:spPr>
        <a:xfrm>
          <a:off x="1637732" y="1928407"/>
          <a:ext cx="494523" cy="494523"/>
        </a:xfrm>
        <a:prstGeom prst="ellipse">
          <a:avLst/>
        </a:prstGeom>
        <a:blipFill>
          <a:blip xmlns:r="http://schemas.openxmlformats.org/officeDocument/2006/relationships" r:embed="rId4" cstate="print">
            <a:duotone>
              <a:schemeClr val="accent4">
                <a:hueOff val="5723762"/>
                <a:satOff val="-30078"/>
                <a:lumOff val="-2176"/>
                <a:alphaOff val="0"/>
                <a:shade val="20000"/>
                <a:satMod val="200000"/>
              </a:schemeClr>
              <a:schemeClr val="accent4">
                <a:hueOff val="5723762"/>
                <a:satOff val="-30078"/>
                <a:lumOff val="-2176"/>
                <a:alphaOff val="0"/>
                <a:tint val="12000"/>
                <a:satMod val="190000"/>
              </a:schemeClr>
            </a:duotone>
            <a:extLst>
              <a:ext uri="{28A0092B-C50C-407E-A947-70E740481C1C}">
                <a14:useLocalDpi xmlns:a14="http://schemas.microsoft.com/office/drawing/2010/main" val="0"/>
              </a:ext>
            </a:extLst>
          </a:blip>
          <a:srcRect/>
          <a:stretch>
            <a:fillRect l="-12000" r="-1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B1898E0-C01B-4FF4-AE3F-1BFBC04F19C3}">
      <dsp:nvSpPr>
        <dsp:cNvPr id="0" name=""/>
        <dsp:cNvSpPr/>
      </dsp:nvSpPr>
      <dsp:spPr>
        <a:xfrm rot="10800000">
          <a:off x="1884993" y="2570549"/>
          <a:ext cx="6992874" cy="494523"/>
        </a:xfrm>
        <a:prstGeom prst="homePlat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8071"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Các xét nghiệm và chẩn đoán</a:t>
          </a:r>
          <a:endParaRPr lang="en-US" sz="2200" kern="1200"/>
        </a:p>
      </dsp:txBody>
      <dsp:txXfrm rot="10800000">
        <a:off x="2008624" y="2570549"/>
        <a:ext cx="6869243" cy="494523"/>
      </dsp:txXfrm>
    </dsp:sp>
    <dsp:sp modelId="{AC954D29-E202-42A3-8C61-3465FD5D5C47}">
      <dsp:nvSpPr>
        <dsp:cNvPr id="0" name=""/>
        <dsp:cNvSpPr/>
      </dsp:nvSpPr>
      <dsp:spPr>
        <a:xfrm>
          <a:off x="1637732" y="2570549"/>
          <a:ext cx="494523" cy="494523"/>
        </a:xfrm>
        <a:prstGeom prst="ellipse">
          <a:avLst/>
        </a:prstGeom>
        <a:blipFill>
          <a:blip xmlns:r="http://schemas.openxmlformats.org/officeDocument/2006/relationships" r:embed="rId5" cstate="print">
            <a:duotone>
              <a:schemeClr val="accent4">
                <a:hueOff val="7631683"/>
                <a:satOff val="-40104"/>
                <a:lumOff val="-2902"/>
                <a:alphaOff val="0"/>
                <a:shade val="20000"/>
                <a:satMod val="200000"/>
              </a:schemeClr>
              <a:schemeClr val="accent4">
                <a:hueOff val="7631683"/>
                <a:satOff val="-40104"/>
                <a:lumOff val="-2902"/>
                <a:alphaOff val="0"/>
                <a:tint val="12000"/>
                <a:satMod val="190000"/>
              </a:schemeClr>
            </a:duotone>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3C5C771-403E-4CEA-A14A-F7DAE169B88A}">
      <dsp:nvSpPr>
        <dsp:cNvPr id="0" name=""/>
        <dsp:cNvSpPr/>
      </dsp:nvSpPr>
      <dsp:spPr>
        <a:xfrm rot="10800000">
          <a:off x="1884993" y="3212691"/>
          <a:ext cx="6992874" cy="494523"/>
        </a:xfrm>
        <a:prstGeom prst="homePlate">
          <a:avLst/>
        </a:prstGeom>
        <a:gradFill rotWithShape="0">
          <a:gsLst>
            <a:gs pos="0">
              <a:schemeClr val="accent4">
                <a:hueOff val="8663077"/>
                <a:satOff val="-39973"/>
                <a:lumOff val="1471"/>
                <a:alphaOff val="0"/>
                <a:satMod val="103000"/>
                <a:lumMod val="102000"/>
                <a:tint val="94000"/>
              </a:schemeClr>
            </a:gs>
            <a:gs pos="50000">
              <a:schemeClr val="accent4">
                <a:hueOff val="8663077"/>
                <a:satOff val="-39973"/>
                <a:lumOff val="1471"/>
                <a:alphaOff val="0"/>
                <a:satMod val="110000"/>
                <a:lumMod val="100000"/>
                <a:shade val="100000"/>
              </a:schemeClr>
            </a:gs>
            <a:gs pos="100000">
              <a:schemeClr val="accent4">
                <a:hueOff val="8663077"/>
                <a:satOff val="-39973"/>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8071"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Điều trị</a:t>
          </a:r>
          <a:endParaRPr lang="en-US" sz="2200" kern="1200"/>
        </a:p>
      </dsp:txBody>
      <dsp:txXfrm rot="10800000">
        <a:off x="2008624" y="3212691"/>
        <a:ext cx="6869243" cy="494523"/>
      </dsp:txXfrm>
    </dsp:sp>
    <dsp:sp modelId="{66A29519-9EDA-40CA-B99F-4D50DC838601}">
      <dsp:nvSpPr>
        <dsp:cNvPr id="0" name=""/>
        <dsp:cNvSpPr/>
      </dsp:nvSpPr>
      <dsp:spPr>
        <a:xfrm>
          <a:off x="1637732" y="3212691"/>
          <a:ext cx="494523" cy="494523"/>
        </a:xfrm>
        <a:prstGeom prst="ellipse">
          <a:avLst/>
        </a:prstGeom>
        <a:blipFill>
          <a:blip xmlns:r="http://schemas.openxmlformats.org/officeDocument/2006/relationships" r:embed="rId6">
            <a:duotone>
              <a:schemeClr val="accent4">
                <a:hueOff val="9539604"/>
                <a:satOff val="-50130"/>
                <a:lumOff val="-3627"/>
                <a:alphaOff val="0"/>
                <a:shade val="20000"/>
                <a:satMod val="200000"/>
              </a:schemeClr>
              <a:schemeClr val="accent4">
                <a:hueOff val="9539604"/>
                <a:satOff val="-50130"/>
                <a:lumOff val="-3627"/>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BBD6EDD-B187-4D4F-9D72-3C39F8ED7E43}">
      <dsp:nvSpPr>
        <dsp:cNvPr id="0" name=""/>
        <dsp:cNvSpPr/>
      </dsp:nvSpPr>
      <dsp:spPr>
        <a:xfrm rot="10800000">
          <a:off x="1884993" y="3854833"/>
          <a:ext cx="6992874" cy="494523"/>
        </a:xfrm>
        <a:prstGeom prst="homePlat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8071" tIns="83820" rIns="156464" bIns="83820" numCol="1" spcCol="1270" anchor="ctr" anchorCtr="0">
          <a:noAutofit/>
        </a:bodyPr>
        <a:lstStyle/>
        <a:p>
          <a:pPr lvl="0" algn="ctr" defTabSz="977900" rtl="0">
            <a:lnSpc>
              <a:spcPct val="90000"/>
            </a:lnSpc>
            <a:spcBef>
              <a:spcPct val="0"/>
            </a:spcBef>
            <a:spcAft>
              <a:spcPct val="35000"/>
            </a:spcAft>
          </a:pPr>
          <a:r>
            <a:rPr lang="en-US" sz="2200" kern="1200" smtClean="0"/>
            <a:t>Chăm sóc</a:t>
          </a:r>
          <a:endParaRPr lang="en-US" sz="2200" kern="1200"/>
        </a:p>
      </dsp:txBody>
      <dsp:txXfrm rot="10800000">
        <a:off x="2008624" y="3854833"/>
        <a:ext cx="6869243" cy="494523"/>
      </dsp:txXfrm>
    </dsp:sp>
    <dsp:sp modelId="{CC75BC87-A244-493E-B67C-17FA7A02A30A}">
      <dsp:nvSpPr>
        <dsp:cNvPr id="0" name=""/>
        <dsp:cNvSpPr/>
      </dsp:nvSpPr>
      <dsp:spPr>
        <a:xfrm>
          <a:off x="1637732" y="3854833"/>
          <a:ext cx="494523" cy="494523"/>
        </a:xfrm>
        <a:prstGeom prst="ellipse">
          <a:avLst/>
        </a:prstGeom>
        <a:blipFill>
          <a:blip xmlns:r="http://schemas.openxmlformats.org/officeDocument/2006/relationships" r:embed="rId2" cstate="print">
            <a:duotone>
              <a:schemeClr val="accent4">
                <a:hueOff val="11447524"/>
                <a:satOff val="-60156"/>
                <a:lumOff val="-4353"/>
                <a:alphaOff val="0"/>
                <a:shade val="20000"/>
                <a:satMod val="200000"/>
              </a:schemeClr>
              <a:schemeClr val="accent4">
                <a:hueOff val="11447524"/>
                <a:satOff val="-60156"/>
                <a:lumOff val="-4353"/>
                <a:alphaOff val="0"/>
                <a:tint val="12000"/>
                <a:satMod val="190000"/>
              </a:schemeClr>
            </a:duotone>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DE313-C6CD-440A-AA56-D1ADFEB33AC8}"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375080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DE313-C6CD-440A-AA56-D1ADFEB33AC8}"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2516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DE313-C6CD-440A-AA56-D1ADFEB33AC8}"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155827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DE313-C6CD-440A-AA56-D1ADFEB33AC8}"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162068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DE313-C6CD-440A-AA56-D1ADFEB33AC8}"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414145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DE313-C6CD-440A-AA56-D1ADFEB33AC8}"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43644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DE313-C6CD-440A-AA56-D1ADFEB33AC8}" type="datetimeFigureOut">
              <a:rPr lang="en-US" smtClean="0"/>
              <a:t>8/22/2016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406411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DE313-C6CD-440A-AA56-D1ADFEB33AC8}" type="datetimeFigureOut">
              <a:rPr lang="en-US" smtClean="0"/>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410168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DE313-C6CD-440A-AA56-D1ADFEB33AC8}" type="datetimeFigureOut">
              <a:rPr lang="en-US" smtClean="0"/>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125098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DE313-C6CD-440A-AA56-D1ADFEB33AC8}"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247395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DE313-C6CD-440A-AA56-D1ADFEB33AC8}"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FAB2E-07B2-43D6-A63B-759F559F4371}" type="slidenum">
              <a:rPr lang="en-US" smtClean="0"/>
              <a:t>‹#›</a:t>
            </a:fld>
            <a:endParaRPr lang="en-US"/>
          </a:p>
        </p:txBody>
      </p:sp>
    </p:spTree>
    <p:extLst>
      <p:ext uri="{BB962C8B-B14F-4D97-AF65-F5344CB8AC3E}">
        <p14:creationId xmlns:p14="http://schemas.microsoft.com/office/powerpoint/2010/main" val="197489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DE313-C6CD-440A-AA56-D1ADFEB33AC8}" type="datetimeFigureOut">
              <a:rPr lang="en-US" smtClean="0"/>
              <a:t>8/22/2016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FAB2E-07B2-43D6-A63B-759F559F4371}" type="slidenum">
              <a:rPr lang="en-US" smtClean="0"/>
              <a:t>‹#›</a:t>
            </a:fld>
            <a:endParaRPr lang="en-US"/>
          </a:p>
        </p:txBody>
      </p:sp>
    </p:spTree>
    <p:extLst>
      <p:ext uri="{BB962C8B-B14F-4D97-AF65-F5344CB8AC3E}">
        <p14:creationId xmlns:p14="http://schemas.microsoft.com/office/powerpoint/2010/main" val="1635195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6676" y="608146"/>
            <a:ext cx="9781780"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smtClean="0">
                <a:ln/>
                <a:solidFill>
                  <a:srgbClr val="C00000"/>
                </a:solidFill>
                <a:latin typeface="Times New Roman" panose="02020603050405020304" pitchFamily="18" charset="0"/>
                <a:cs typeface="Times New Roman" panose="02020603050405020304" pitchFamily="18" charset="0"/>
              </a:rPr>
              <a:t>BÀI THUYẾT TRÌNH BỘ MÔN CẤP CỨU HỒI SỨC</a:t>
            </a:r>
            <a:endParaRPr lang="en-US" sz="3200" b="1">
              <a:ln/>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53267" y="1485658"/>
            <a:ext cx="5371855" cy="523220"/>
          </a:xfrm>
          <a:prstGeom prst="rect">
            <a:avLst/>
          </a:prstGeom>
          <a:noFill/>
        </p:spPr>
        <p:txBody>
          <a:bodyPr wrap="none" rtlCol="0">
            <a:spAutoFit/>
            <a:scene3d>
              <a:camera prst="orthographicFront"/>
              <a:lightRig rig="threePt" dir="t"/>
            </a:scene3d>
            <a:sp3d extrusionH="57150">
              <a:bevelT w="38100" h="38100" prst="convex"/>
            </a:sp3d>
          </a:bodyPr>
          <a:lstStyle/>
          <a:p>
            <a:r>
              <a:rPr lang="en-US" sz="280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 TÀI: NGỘ ĐỘC THỰC PHẨM</a:t>
            </a:r>
            <a:endParaRPr lang="en-US" sz="280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468191" y="2363972"/>
            <a:ext cx="4430252" cy="461665"/>
          </a:xfrm>
          <a:prstGeom prst="rect">
            <a:avLst/>
          </a:prstGeom>
          <a:noFill/>
        </p:spPr>
        <p:txBody>
          <a:bodyPr wrap="none" rtlCol="0">
            <a:spAutoFit/>
          </a:bodyPr>
          <a:lstStyle/>
          <a:p>
            <a:r>
              <a:rPr lang="en-US" sz="2400" smtClean="0">
                <a:latin typeface="Times New Roman" panose="02020603050405020304" pitchFamily="18" charset="0"/>
                <a:cs typeface="Times New Roman" panose="02020603050405020304" pitchFamily="18" charset="0"/>
              </a:rPr>
              <a:t>GVHD: Ths,Bs Nguyễn Phúc Học</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1468191" y="2938800"/>
            <a:ext cx="2438488" cy="461665"/>
          </a:xfrm>
          <a:prstGeom prst="rect">
            <a:avLst/>
          </a:prstGeom>
          <a:noFill/>
        </p:spPr>
        <p:txBody>
          <a:bodyPr wrap="none" rtlCol="0">
            <a:spAutoFit/>
          </a:bodyPr>
          <a:lstStyle/>
          <a:p>
            <a:r>
              <a:rPr lang="en-US" sz="2400" smtClean="0">
                <a:latin typeface="Times New Roman" panose="02020603050405020304" pitchFamily="18" charset="0"/>
                <a:cs typeface="Times New Roman" panose="02020603050405020304" pitchFamily="18" charset="0"/>
              </a:rPr>
              <a:t>Thành viên </a:t>
            </a:r>
            <a:r>
              <a:rPr lang="en-US" sz="2400">
                <a:latin typeface="Times New Roman" panose="02020603050405020304" pitchFamily="18" charset="0"/>
                <a:cs typeface="Times New Roman" panose="02020603050405020304" pitchFamily="18" charset="0"/>
              </a:rPr>
              <a:t>nhóm</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1468191" y="3567449"/>
            <a:ext cx="8860665" cy="2693045"/>
          </a:xfrm>
          <a:prstGeom prst="rect">
            <a:avLst/>
          </a:prstGeom>
          <a:noFill/>
        </p:spPr>
        <p:txBody>
          <a:bodyPr wrap="square" numCol="2" rtlCol="0">
            <a:spAutoFit/>
          </a:bodyPr>
          <a:lstStyle/>
          <a:p>
            <a:pPr marL="342900" lvl="0" indent="-342900">
              <a:buFont typeface="+mj-lt"/>
              <a:buAutoNum type="arabicPeriod"/>
            </a:pPr>
            <a:r>
              <a:rPr lang="en-US" sz="2400" smtClean="0">
                <a:latin typeface="Times New Roman" panose="02020603050405020304" pitchFamily="18" charset="0"/>
                <a:cs typeface="Times New Roman" panose="02020603050405020304" pitchFamily="18" charset="0"/>
              </a:rPr>
              <a:t>Võ </a:t>
            </a:r>
            <a:r>
              <a:rPr lang="en-US" sz="2400">
                <a:latin typeface="Times New Roman" panose="02020603050405020304" pitchFamily="18" charset="0"/>
                <a:cs typeface="Times New Roman" panose="02020603050405020304" pitchFamily="18" charset="0"/>
              </a:rPr>
              <a:t>Ngọc Trung</a:t>
            </a: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Trần Thị Thu Hường</a:t>
            </a: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Nguyễn Thị Trang</a:t>
            </a: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Nguyễn Thị Thu Trang</a:t>
            </a: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Trần Thị Hải Yến</a:t>
            </a:r>
          </a:p>
          <a:p>
            <a:pPr marL="342900" lvl="0" indent="-342900">
              <a:spcAft>
                <a:spcPts val="3000"/>
              </a:spcAft>
              <a:buFont typeface="+mj-lt"/>
              <a:buAutoNum type="arabicPeriod"/>
            </a:pPr>
            <a:r>
              <a:rPr lang="en-US" sz="2400">
                <a:latin typeface="Times New Roman" panose="02020603050405020304" pitchFamily="18" charset="0"/>
                <a:cs typeface="Times New Roman" panose="02020603050405020304" pitchFamily="18" charset="0"/>
              </a:rPr>
              <a:t>Lê Thị Diễm</a:t>
            </a: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Dương Nữ Thương </a:t>
            </a:r>
            <a:r>
              <a:rPr lang="en-US" sz="2400" smtClean="0">
                <a:latin typeface="Times New Roman" panose="02020603050405020304" pitchFamily="18" charset="0"/>
                <a:cs typeface="Times New Roman" panose="02020603050405020304" pitchFamily="18" charset="0"/>
              </a:rPr>
              <a:t>Thương</a:t>
            </a:r>
            <a:endParaRPr lang="en-US" sz="240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Nguyễn Thị Lý</a:t>
            </a: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Đặng Thị Nhi</a:t>
            </a: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Trịnh Nguyễn Minh Châu</a:t>
            </a:r>
          </a:p>
          <a:p>
            <a:pPr marL="342900" lvl="0" indent="-342900">
              <a:buFont typeface="+mj-lt"/>
              <a:buAutoNum type="arabicPeriod"/>
            </a:pPr>
            <a:r>
              <a:rPr lang="en-US" sz="2400">
                <a:latin typeface="Times New Roman" panose="02020603050405020304" pitchFamily="18" charset="0"/>
                <a:cs typeface="Times New Roman" panose="02020603050405020304" pitchFamily="18" charset="0"/>
              </a:rPr>
              <a:t>Lê Thị Thúy Lan</a:t>
            </a:r>
          </a:p>
          <a:p>
            <a:pPr marL="342900" indent="-342900">
              <a:buFont typeface="+mj-lt"/>
              <a:buAutoNum type="arabicPeriod"/>
            </a:pPr>
            <a:r>
              <a:rPr lang="en-US" sz="2400" smtClean="0">
                <a:latin typeface="Times New Roman" panose="02020603050405020304" pitchFamily="18" charset="0"/>
                <a:cs typeface="Times New Roman" panose="02020603050405020304" pitchFamily="18" charset="0"/>
              </a:rPr>
              <a:t>Phan </a:t>
            </a:r>
            <a:r>
              <a:rPr lang="en-US" sz="2400">
                <a:latin typeface="Times New Roman" panose="02020603050405020304" pitchFamily="18" charset="0"/>
                <a:cs typeface="Times New Roman" panose="02020603050405020304" pitchFamily="18" charset="0"/>
              </a:rPr>
              <a:t>Thị Mỹ </a:t>
            </a:r>
            <a:r>
              <a:rPr lang="en-US" sz="2400" smtClean="0">
                <a:latin typeface="Times New Roman" panose="02020603050405020304" pitchFamily="18" charset="0"/>
                <a:cs typeface="Times New Roman" panose="02020603050405020304" pitchFamily="18" charset="0"/>
              </a:rPr>
              <a:t>Hương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861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324" y="828098"/>
            <a:ext cx="10515600" cy="4351338"/>
          </a:xfrm>
        </p:spPr>
        <p:txBody>
          <a:bodyPr/>
          <a:lstStyle/>
          <a:p>
            <a:pPr marL="0" lvl="0" indent="0">
              <a:buNone/>
            </a:pPr>
            <a:r>
              <a:rPr lang="en-US" b="1" smtClean="0">
                <a:ln/>
                <a:solidFill>
                  <a:srgbClr val="002060"/>
                </a:solidFill>
                <a:effectLst/>
                <a:latin typeface="Times New Roman" panose="02020603050405020304" pitchFamily="18" charset="0"/>
                <a:cs typeface="Times New Roman" panose="02020603050405020304" pitchFamily="18" charset="0"/>
              </a:rPr>
              <a:t>CHẨN ĐOÁN ĐIỀU DƯỠNG</a:t>
            </a:r>
          </a:p>
          <a:p>
            <a:pPr marL="0" indent="0" fontAlgn="base">
              <a:buNone/>
            </a:pPr>
            <a:r>
              <a:rPr lang="en-US">
                <a:latin typeface="Times New Roman" panose="02020603050405020304" pitchFamily="18" charset="0"/>
                <a:cs typeface="Times New Roman" panose="02020603050405020304" pitchFamily="18" charset="0"/>
              </a:rPr>
              <a:t>Một số chẩn đoán điều dưỡng có thể gặp ở bệnh nhận bị ngộ độc thức ăn:</a:t>
            </a:r>
          </a:p>
          <a:p>
            <a:pPr lvl="0" fontAlgn="base"/>
            <a:r>
              <a:rPr lang="en-US">
                <a:latin typeface="Times New Roman" panose="02020603050405020304" pitchFamily="18" charset="0"/>
                <a:cs typeface="Times New Roman" panose="02020603050405020304" pitchFamily="18" charset="0"/>
              </a:rPr>
              <a:t>Đau bụng do viêm dạ dày ruột.</a:t>
            </a:r>
          </a:p>
          <a:p>
            <a:pPr lvl="0" fontAlgn="base"/>
            <a:r>
              <a:rPr lang="en-US">
                <a:latin typeface="Times New Roman" panose="02020603050405020304" pitchFamily="18" charset="0"/>
                <a:cs typeface="Times New Roman" panose="02020603050405020304" pitchFamily="18" charset="0"/>
              </a:rPr>
              <a:t>Nôn và buồn nôn do kích thích dạ dày ruột.</a:t>
            </a:r>
          </a:p>
          <a:p>
            <a:pPr lvl="0" fontAlgn="base"/>
            <a:r>
              <a:rPr lang="en-US">
                <a:latin typeface="Times New Roman" panose="02020603050405020304" pitchFamily="18" charset="0"/>
                <a:cs typeface="Times New Roman" panose="02020603050405020304" pitchFamily="18" charset="0"/>
              </a:rPr>
              <a:t>Da nhăn do mất nước.</a:t>
            </a:r>
          </a:p>
          <a:p>
            <a:pPr lvl="0" fontAlgn="base"/>
            <a:r>
              <a:rPr lang="en-US">
                <a:latin typeface="Times New Roman" panose="02020603050405020304" pitchFamily="18" charset="0"/>
                <a:cs typeface="Times New Roman" panose="02020603050405020304" pitchFamily="18" charset="0"/>
              </a:rPr>
              <a:t>Tiểu ít do giảm thể tích tuần hoàn hiệu dụng.</a:t>
            </a:r>
          </a:p>
          <a:p>
            <a:pPr lvl="0" fontAlgn="base"/>
            <a:r>
              <a:rPr lang="en-US">
                <a:latin typeface="Times New Roman" panose="02020603050405020304" pitchFamily="18" charset="0"/>
                <a:cs typeface="Times New Roman" panose="02020603050405020304" pitchFamily="18" charset="0"/>
              </a:rPr>
              <a:t>Nguy cơ truỵ tim mạch do không bồi phụ kịp tình trạng mất nước.</a:t>
            </a:r>
          </a:p>
          <a:p>
            <a:pPr marL="0" lvl="0" indent="0">
              <a:buNone/>
            </a:pPr>
            <a:endParaRPr lang="en-US" b="1" smtClean="0">
              <a:ln/>
              <a:solidFill>
                <a:srgbClr val="002060"/>
              </a:solidFill>
              <a:effectLst/>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sp>
        <p:nvSpPr>
          <p:cNvPr id="4" name="5-Point Star 3"/>
          <p:cNvSpPr/>
          <p:nvPr/>
        </p:nvSpPr>
        <p:spPr>
          <a:xfrm>
            <a:off x="354677" y="828098"/>
            <a:ext cx="457200" cy="340305"/>
          </a:xfrm>
          <a:prstGeom prst="star5">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Tree>
    <p:extLst>
      <p:ext uri="{BB962C8B-B14F-4D97-AF65-F5344CB8AC3E}">
        <p14:creationId xmlns:p14="http://schemas.microsoft.com/office/powerpoint/2010/main" val="3067182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4"/>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000"/>
                                        <p:tgtEl>
                                          <p:spTgt spid="3">
                                            <p:txEl>
                                              <p:pRg st="0" end="0"/>
                                            </p:txEl>
                                          </p:spTgt>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par>
                          <p:cTn id="35" fill="hold">
                            <p:stCondLst>
                              <p:cond delay="4500"/>
                            </p:stCondLst>
                            <p:childTnLst>
                              <p:par>
                                <p:cTn id="36" presetID="2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62090"/>
            <a:ext cx="11460480" cy="6137967"/>
          </a:xfrm>
        </p:spPr>
        <p:txBody>
          <a:bodyPr>
            <a:normAutofit fontScale="92500" lnSpcReduction="20000"/>
          </a:bodyPr>
          <a:lstStyle/>
          <a:p>
            <a:pPr marL="0" indent="0">
              <a:buNone/>
            </a:pPr>
            <a:r>
              <a:rPr lang="en-US" b="1" smtClean="0">
                <a:ln/>
                <a:solidFill>
                  <a:srgbClr val="002060"/>
                </a:solidFill>
                <a:effectLst/>
                <a:latin typeface="Times New Roman" panose="02020603050405020304" pitchFamily="18" charset="0"/>
                <a:cs typeface="Times New Roman" panose="02020603050405020304" pitchFamily="18" charset="0"/>
              </a:rPr>
              <a:t>LẬP KẾ HOẠCH CHĂM SÓC</a:t>
            </a:r>
          </a:p>
          <a:p>
            <a:pPr marL="0" lvl="0" indent="0">
              <a:buNone/>
            </a:pPr>
            <a:r>
              <a:rPr lang="en-US">
                <a:latin typeface="Times New Roman" panose="02020603050405020304" pitchFamily="18" charset="0"/>
                <a:cs typeface="Times New Roman" panose="02020603050405020304" pitchFamily="18" charset="0"/>
              </a:rPr>
              <a:t>Lập kế hoạch chăm sóc cơ bản</a:t>
            </a:r>
            <a:r>
              <a:rPr lang="en-US" smtClean="0">
                <a:latin typeface="Times New Roman" panose="02020603050405020304" pitchFamily="18" charset="0"/>
                <a:cs typeface="Times New Roman" panose="02020603050405020304" pitchFamily="18" charset="0"/>
              </a:rPr>
              <a:t>:</a:t>
            </a:r>
          </a:p>
          <a:p>
            <a:pPr lvl="0" fontAlgn="base"/>
            <a:r>
              <a:rPr lang="en-US">
                <a:latin typeface="Times New Roman" panose="02020603050405020304" pitchFamily="18" charset="0"/>
                <a:cs typeface="Times New Roman" panose="02020603050405020304" pitchFamily="18" charset="0"/>
              </a:rPr>
              <a:t>Bệnh nhân phải được nghỉ ngơi thích hợp.</a:t>
            </a:r>
          </a:p>
          <a:p>
            <a:pPr lvl="0" fontAlgn="base"/>
            <a:r>
              <a:rPr lang="en-US">
                <a:latin typeface="Times New Roman" panose="02020603050405020304" pitchFamily="18" charset="0"/>
                <a:cs typeface="Times New Roman" panose="02020603050405020304" pitchFamily="18" charset="0"/>
              </a:rPr>
              <a:t>Bảo đảm dinh dưỡng đầy đủ theo yêu cầu điều trị trong và sau khi hết ỉa chảy.</a:t>
            </a:r>
          </a:p>
          <a:p>
            <a:pPr lvl="0" fontAlgn="base"/>
            <a:r>
              <a:rPr lang="en-US">
                <a:latin typeface="Times New Roman" panose="02020603050405020304" pitchFamily="18" charset="0"/>
                <a:cs typeface="Times New Roman" panose="02020603050405020304" pitchFamily="18" charset="0"/>
              </a:rPr>
              <a:t>Vệ sinh thân thể sạch sẽ và chăm sóc tinh </a:t>
            </a:r>
            <a:r>
              <a:rPr lang="en-US" smtClean="0">
                <a:latin typeface="Times New Roman" panose="02020603050405020304" pitchFamily="18" charset="0"/>
                <a:cs typeface="Times New Roman" panose="02020603050405020304" pitchFamily="18" charset="0"/>
              </a:rPr>
              <a:t>thần.</a:t>
            </a:r>
          </a:p>
          <a:p>
            <a:pPr marL="0" lvl="0" indent="0" fontAlgn="base">
              <a:buNone/>
            </a:pPr>
            <a:r>
              <a:rPr lang="en-US">
                <a:latin typeface="Times New Roman" panose="02020603050405020304" pitchFamily="18" charset="0"/>
                <a:cs typeface="Times New Roman" panose="02020603050405020304" pitchFamily="18" charset="0"/>
              </a:rPr>
              <a:t>T</a:t>
            </a:r>
            <a:r>
              <a:rPr lang="en-US" smtClean="0">
                <a:latin typeface="Times New Roman" panose="02020603050405020304" pitchFamily="18" charset="0"/>
                <a:cs typeface="Times New Roman" panose="02020603050405020304" pitchFamily="18" charset="0"/>
              </a:rPr>
              <a:t>hực </a:t>
            </a:r>
            <a:r>
              <a:rPr lang="en-US">
                <a:latin typeface="Times New Roman" panose="02020603050405020304" pitchFamily="18" charset="0"/>
                <a:cs typeface="Times New Roman" panose="02020603050405020304" pitchFamily="18" charset="0"/>
              </a:rPr>
              <a:t>hiện các y lệnh:</a:t>
            </a:r>
          </a:p>
          <a:p>
            <a:pPr lvl="0" fontAlgn="base"/>
            <a:r>
              <a:rPr lang="en-US">
                <a:latin typeface="Times New Roman" panose="02020603050405020304" pitchFamily="18" charset="0"/>
                <a:cs typeface="Times New Roman" panose="02020603050405020304" pitchFamily="18" charset="0"/>
              </a:rPr>
              <a:t>Kích thích nôn, rửa dạ dày nếu có chỉ định của bác sĩ.</a:t>
            </a:r>
          </a:p>
          <a:p>
            <a:pPr lvl="0" fontAlgn="base"/>
            <a:r>
              <a:rPr lang="en-US">
                <a:latin typeface="Times New Roman" panose="02020603050405020304" pitchFamily="18" charset="0"/>
                <a:cs typeface="Times New Roman" panose="02020603050405020304" pitchFamily="18" charset="0"/>
              </a:rPr>
              <a:t>Cho bệnh nhân uống thuốc, tiêm thuốc và truyền dịch theo chỉ định.</a:t>
            </a:r>
          </a:p>
          <a:p>
            <a:pPr lvl="0" fontAlgn="base"/>
            <a:r>
              <a:rPr lang="en-US">
                <a:latin typeface="Times New Roman" panose="02020603050405020304" pitchFamily="18" charset="0"/>
                <a:cs typeface="Times New Roman" panose="02020603050405020304" pitchFamily="18" charset="0"/>
              </a:rPr>
              <a:t>Làm các xét nghiệm </a:t>
            </a:r>
            <a:r>
              <a:rPr lang="en-US" smtClean="0">
                <a:latin typeface="Times New Roman" panose="02020603050405020304" pitchFamily="18" charset="0"/>
                <a:cs typeface="Times New Roman" panose="02020603050405020304" pitchFamily="18" charset="0"/>
              </a:rPr>
              <a:t>cơ bản</a:t>
            </a:r>
          </a:p>
          <a:p>
            <a:pPr marL="0" lvl="0" indent="0" fontAlgn="base">
              <a:buNone/>
            </a:pPr>
            <a:r>
              <a:rPr lang="en-US" smtClean="0">
                <a:latin typeface="Times New Roman" panose="02020603050405020304" pitchFamily="18" charset="0"/>
                <a:cs typeface="Times New Roman" panose="02020603050405020304" pitchFamily="18" charset="0"/>
              </a:rPr>
              <a:t>Theo </a:t>
            </a:r>
            <a:r>
              <a:rPr lang="en-US">
                <a:latin typeface="Times New Roman" panose="02020603050405020304" pitchFamily="18" charset="0"/>
                <a:cs typeface="Times New Roman" panose="02020603050405020304" pitchFamily="18" charset="0"/>
              </a:rPr>
              <a:t>dõi:</a:t>
            </a:r>
          </a:p>
          <a:p>
            <a:pPr lvl="0" fontAlgn="base"/>
            <a:r>
              <a:rPr lang="en-US">
                <a:latin typeface="Times New Roman" panose="02020603050405020304" pitchFamily="18" charset="0"/>
                <a:cs typeface="Times New Roman" panose="02020603050405020304" pitchFamily="18" charset="0"/>
              </a:rPr>
              <a:t>Theo dõi các dấu hiệu sinh tồn.</a:t>
            </a:r>
          </a:p>
          <a:p>
            <a:pPr lvl="0" fontAlgn="base"/>
            <a:r>
              <a:rPr lang="en-US">
                <a:latin typeface="Times New Roman" panose="02020603050405020304" pitchFamily="18" charset="0"/>
                <a:cs typeface="Times New Roman" panose="02020603050405020304" pitchFamily="18" charset="0"/>
              </a:rPr>
              <a:t>Theo dõi các triệu chứng lâm sàng nếu có gì bất thường phải báo cáo bác sĩ ngay.</a:t>
            </a:r>
          </a:p>
          <a:p>
            <a:pPr marL="0" lvl="0" indent="0" fontAlgn="base">
              <a:buNone/>
            </a:pPr>
            <a:r>
              <a:rPr lang="en-US" smtClean="0">
                <a:latin typeface="Times New Roman" panose="02020603050405020304" pitchFamily="18" charset="0"/>
                <a:cs typeface="Times New Roman" panose="02020603050405020304" pitchFamily="18" charset="0"/>
              </a:rPr>
              <a:t>Giáo </a:t>
            </a:r>
            <a:r>
              <a:rPr lang="en-US">
                <a:latin typeface="Times New Roman" panose="02020603050405020304" pitchFamily="18" charset="0"/>
                <a:cs typeface="Times New Roman" panose="02020603050405020304" pitchFamily="18" charset="0"/>
              </a:rPr>
              <a:t>dục sức khoẻ:</a:t>
            </a:r>
          </a:p>
          <a:p>
            <a:pPr lvl="0" fontAlgn="base"/>
            <a:r>
              <a:rPr lang="en-US">
                <a:latin typeface="Times New Roman" panose="02020603050405020304" pitchFamily="18" charset="0"/>
                <a:cs typeface="Times New Roman" panose="02020603050405020304" pitchFamily="18" charset="0"/>
              </a:rPr>
              <a:t>Bệnh nhân và gia đình phải biết cách phòng bệnh và biết điều trị chống mất nước, rối loạn điện giải.</a:t>
            </a:r>
          </a:p>
          <a:p>
            <a:pPr lvl="0"/>
            <a:endParaRPr lang="en-US">
              <a:latin typeface="Times New Roman" panose="02020603050405020304" pitchFamily="18" charset="0"/>
              <a:cs typeface="Times New Roman" panose="02020603050405020304" pitchFamily="18" charset="0"/>
            </a:endParaRPr>
          </a:p>
          <a:p>
            <a:endParaRPr lang="en-US"/>
          </a:p>
        </p:txBody>
      </p:sp>
      <p:sp>
        <p:nvSpPr>
          <p:cNvPr id="4" name="5-Point Star 3"/>
          <p:cNvSpPr/>
          <p:nvPr/>
        </p:nvSpPr>
        <p:spPr>
          <a:xfrm>
            <a:off x="324196" y="562090"/>
            <a:ext cx="457200" cy="340305"/>
          </a:xfrm>
          <a:prstGeom prst="star5">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Tree>
    <p:extLst>
      <p:ext uri="{BB962C8B-B14F-4D97-AF65-F5344CB8AC3E}">
        <p14:creationId xmlns:p14="http://schemas.microsoft.com/office/powerpoint/2010/main" val="1175050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4"/>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000"/>
                                        <p:tgtEl>
                                          <p:spTgt spid="3">
                                            <p:txEl>
                                              <p:pRg st="0" end="0"/>
                                            </p:txEl>
                                          </p:spTgt>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par>
                          <p:cTn id="35" fill="hold">
                            <p:stCondLst>
                              <p:cond delay="4500"/>
                            </p:stCondLst>
                            <p:childTnLst>
                              <p:par>
                                <p:cTn id="36" presetID="2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par>
                          <p:cTn id="43" fill="hold">
                            <p:stCondLst>
                              <p:cond delay="5500"/>
                            </p:stCondLst>
                            <p:childTnLst>
                              <p:par>
                                <p:cTn id="44" presetID="22" presetClass="entr" presetSubtype="8"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par>
                          <p:cTn id="47" fill="hold">
                            <p:stCondLst>
                              <p:cond delay="6000"/>
                            </p:stCondLst>
                            <p:childTnLst>
                              <p:par>
                                <p:cTn id="48" presetID="22" presetClass="entr" presetSubtype="8"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500"/>
                                        <p:tgtEl>
                                          <p:spTgt spid="3">
                                            <p:txEl>
                                              <p:pRg st="9" end="9"/>
                                            </p:txEl>
                                          </p:spTgt>
                                        </p:tgtEl>
                                      </p:cBhvr>
                                    </p:animEffect>
                                  </p:childTnLst>
                                </p:cTn>
                              </p:par>
                            </p:childTnLst>
                          </p:cTn>
                        </p:par>
                        <p:par>
                          <p:cTn id="51" fill="hold">
                            <p:stCondLst>
                              <p:cond delay="6500"/>
                            </p:stCondLst>
                            <p:childTnLst>
                              <p:par>
                                <p:cTn id="52" presetID="22" presetClass="entr" presetSubtype="8"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wipe(left)">
                                      <p:cBhvr>
                                        <p:cTn id="54" dur="500"/>
                                        <p:tgtEl>
                                          <p:spTgt spid="3">
                                            <p:txEl>
                                              <p:pRg st="10" end="10"/>
                                            </p:txEl>
                                          </p:spTgt>
                                        </p:tgtEl>
                                      </p:cBhvr>
                                    </p:animEffect>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ipe(left)">
                                      <p:cBhvr>
                                        <p:cTn id="58" dur="500"/>
                                        <p:tgtEl>
                                          <p:spTgt spid="3">
                                            <p:txEl>
                                              <p:pRg st="11" end="11"/>
                                            </p:txEl>
                                          </p:spTgt>
                                        </p:tgtEl>
                                      </p:cBhvr>
                                    </p:animEffect>
                                  </p:childTnLst>
                                </p:cTn>
                              </p:par>
                            </p:childTnLst>
                          </p:cTn>
                        </p:par>
                        <p:par>
                          <p:cTn id="59" fill="hold">
                            <p:stCondLst>
                              <p:cond delay="7500"/>
                            </p:stCondLst>
                            <p:childTnLst>
                              <p:par>
                                <p:cTn id="60" presetID="22" presetClass="entr" presetSubtype="8" fill="hold" nodeType="after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left)">
                                      <p:cBhvr>
                                        <p:cTn id="62" dur="500"/>
                                        <p:tgtEl>
                                          <p:spTgt spid="3">
                                            <p:txEl>
                                              <p:pRg st="12" end="12"/>
                                            </p:txEl>
                                          </p:spTgt>
                                        </p:tgtEl>
                                      </p:cBhvr>
                                    </p:animEffect>
                                  </p:childTnLst>
                                </p:cTn>
                              </p:par>
                            </p:childTnLst>
                          </p:cTn>
                        </p:par>
                        <p:par>
                          <p:cTn id="63" fill="hold">
                            <p:stCondLst>
                              <p:cond delay="8000"/>
                            </p:stCondLst>
                            <p:childTnLst>
                              <p:par>
                                <p:cTn id="64" presetID="22" presetClass="entr" presetSubtype="8" fill="hold" nodeType="after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wipe(left)">
                                      <p:cBhvr>
                                        <p:cTn id="6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767" y="365761"/>
            <a:ext cx="11560233" cy="6492240"/>
          </a:xfrm>
        </p:spPr>
        <p:txBody>
          <a:bodyPr>
            <a:normAutofit lnSpcReduction="10000"/>
          </a:bodyPr>
          <a:lstStyle/>
          <a:p>
            <a:pPr marL="0" lvl="0" indent="0" fontAlgn="base">
              <a:buNone/>
            </a:pPr>
            <a:r>
              <a:rPr lang="en-US" b="1" smtClean="0">
                <a:ln/>
                <a:solidFill>
                  <a:srgbClr val="002060"/>
                </a:solidFill>
                <a:effectLst/>
                <a:latin typeface="Times New Roman" panose="02020603050405020304" pitchFamily="18" charset="0"/>
                <a:cs typeface="Times New Roman" panose="02020603050405020304" pitchFamily="18" charset="0"/>
              </a:rPr>
              <a:t>THỰC HIỆN KẾ HOẠCH CHĂM SÓC</a:t>
            </a:r>
          </a:p>
          <a:p>
            <a:pPr marL="0" lvl="0" indent="0" fontAlgn="base">
              <a:buNone/>
            </a:pPr>
            <a:r>
              <a:rPr lang="en-US" b="1" i="1" smtClean="0">
                <a:latin typeface="Times New Roman" panose="02020603050405020304" pitchFamily="18" charset="0"/>
                <a:cs typeface="Times New Roman" panose="02020603050405020304" pitchFamily="18" charset="0"/>
              </a:rPr>
              <a:t>Thực </a:t>
            </a:r>
            <a:r>
              <a:rPr lang="en-US" b="1" i="1">
                <a:latin typeface="Times New Roman" panose="02020603050405020304" pitchFamily="18" charset="0"/>
                <a:cs typeface="Times New Roman" panose="02020603050405020304" pitchFamily="18" charset="0"/>
              </a:rPr>
              <a:t>hiện chăm sóc cơ bản:</a:t>
            </a:r>
          </a:p>
          <a:p>
            <a:pPr lvl="0" fontAlgn="base"/>
            <a:r>
              <a:rPr lang="en-US">
                <a:latin typeface="Times New Roman" panose="02020603050405020304" pitchFamily="18" charset="0"/>
                <a:cs typeface="Times New Roman" panose="02020603050405020304" pitchFamily="18" charset="0"/>
              </a:rPr>
              <a:t>Bệnh nhân phải được nghĩ ngơi yên tĩnh.</a:t>
            </a:r>
          </a:p>
          <a:p>
            <a:pPr lvl="0" fontAlgn="base"/>
            <a:r>
              <a:rPr lang="en-US">
                <a:latin typeface="Times New Roman" panose="02020603050405020304" pitchFamily="18" charset="0"/>
                <a:cs typeface="Times New Roman" panose="02020603050405020304" pitchFamily="18" charset="0"/>
              </a:rPr>
              <a:t>Động viên, kích lệ bệnh nhân an tâm điều trị.</a:t>
            </a:r>
          </a:p>
          <a:p>
            <a:pPr lvl="0" fontAlgn="base"/>
            <a:r>
              <a:rPr lang="en-US">
                <a:latin typeface="Times New Roman" panose="02020603050405020304" pitchFamily="18" charset="0"/>
                <a:cs typeface="Times New Roman" panose="02020603050405020304" pitchFamily="18" charset="0"/>
              </a:rPr>
              <a:t>Bảo đảm dinh dưỡng đầy đủ theo yêu cầu điều trị trong và sau khi hết ỉa chảy.</a:t>
            </a:r>
          </a:p>
          <a:p>
            <a:pPr lvl="0" fontAlgn="base"/>
            <a:r>
              <a:rPr lang="en-US">
                <a:latin typeface="Times New Roman" panose="02020603050405020304" pitchFamily="18" charset="0"/>
                <a:cs typeface="Times New Roman" panose="02020603050405020304" pitchFamily="18" charset="0"/>
              </a:rPr>
              <a:t>Vệ sinh sạch sẽ: nhắc nhở bệnh nhân giữ gìn vệ sinh răng miệng, thân thể, quần áo, tránh lây nhiễm cho các bệnh nhân </a:t>
            </a:r>
            <a:r>
              <a:rPr lang="en-US" smtClean="0">
                <a:latin typeface="Times New Roman" panose="02020603050405020304" pitchFamily="18" charset="0"/>
                <a:cs typeface="Times New Roman" panose="02020603050405020304" pitchFamily="18" charset="0"/>
              </a:rPr>
              <a:t>khác.</a:t>
            </a:r>
            <a:endParaRPr lang="en-US">
              <a:latin typeface="Times New Roman" panose="02020603050405020304" pitchFamily="18" charset="0"/>
              <a:cs typeface="Times New Roman" panose="02020603050405020304" pitchFamily="18" charset="0"/>
            </a:endParaRPr>
          </a:p>
          <a:p>
            <a:pPr lvl="0" fontAlgn="base"/>
            <a:r>
              <a:rPr lang="en-US">
                <a:latin typeface="Times New Roman" panose="02020603050405020304" pitchFamily="18" charset="0"/>
                <a:cs typeface="Times New Roman" panose="02020603050405020304" pitchFamily="18" charset="0"/>
              </a:rPr>
              <a:t>Thực hiện các y lệnh:</a:t>
            </a:r>
          </a:p>
          <a:p>
            <a:pPr lvl="0" fontAlgn="base"/>
            <a:r>
              <a:rPr lang="en-US">
                <a:latin typeface="Times New Roman" panose="02020603050405020304" pitchFamily="18" charset="0"/>
                <a:cs typeface="Times New Roman" panose="02020603050405020304" pitchFamily="18" charset="0"/>
              </a:rPr>
              <a:t>Các y lệnh phải được thực hiện khẩn trương, đúng qui trình kỹ thuật, chính xác và kịp thời.</a:t>
            </a:r>
          </a:p>
          <a:p>
            <a:pPr lvl="0" fontAlgn="base"/>
            <a:r>
              <a:rPr lang="en-US">
                <a:latin typeface="Times New Roman" panose="02020603050405020304" pitchFamily="18" charset="0"/>
                <a:cs typeface="Times New Roman" panose="02020603050405020304" pitchFamily="18" charset="0"/>
              </a:rPr>
              <a:t>Rửa dạ dày nếu có chỉ định của bác sĩ.</a:t>
            </a:r>
          </a:p>
          <a:p>
            <a:pPr lvl="0" fontAlgn="base"/>
            <a:r>
              <a:rPr lang="en-US">
                <a:latin typeface="Times New Roman" panose="02020603050405020304" pitchFamily="18" charset="0"/>
                <a:cs typeface="Times New Roman" panose="02020603050405020304" pitchFamily="18" charset="0"/>
              </a:rPr>
              <a:t>Thuốc: thuốc uống, tiêm, truyền dịch.</a:t>
            </a:r>
          </a:p>
          <a:p>
            <a:pPr lvl="0" fontAlgn="base"/>
            <a:r>
              <a:rPr lang="en-US">
                <a:latin typeface="Times New Roman" panose="02020603050405020304" pitchFamily="18" charset="0"/>
                <a:cs typeface="Times New Roman" panose="02020603050405020304" pitchFamily="18" charset="0"/>
              </a:rPr>
              <a:t>Thực hiện các xét nghiệm: lấy mẫu bệnh phẩm tìm chất độc, vi trùng (soi phân, cấy phân), Hct, ure máu, điện giải đồ, dự trữ kiềm.</a:t>
            </a:r>
          </a:p>
          <a:p>
            <a:endParaRPr lang="en-US"/>
          </a:p>
        </p:txBody>
      </p:sp>
      <p:sp>
        <p:nvSpPr>
          <p:cNvPr id="4" name="5-Point Star 3"/>
          <p:cNvSpPr/>
          <p:nvPr/>
        </p:nvSpPr>
        <p:spPr>
          <a:xfrm>
            <a:off x="174567" y="365761"/>
            <a:ext cx="457200" cy="28580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Tree>
    <p:extLst>
      <p:ext uri="{BB962C8B-B14F-4D97-AF65-F5344CB8AC3E}">
        <p14:creationId xmlns:p14="http://schemas.microsoft.com/office/powerpoint/2010/main" val="3008386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4"/>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000"/>
                                        <p:tgtEl>
                                          <p:spTgt spid="3">
                                            <p:txEl>
                                              <p:pRg st="0" end="0"/>
                                            </p:txEl>
                                          </p:spTgt>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par>
                          <p:cTn id="35" fill="hold">
                            <p:stCondLst>
                              <p:cond delay="4500"/>
                            </p:stCondLst>
                            <p:childTnLst>
                              <p:par>
                                <p:cTn id="36" presetID="2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par>
                          <p:cTn id="43" fill="hold">
                            <p:stCondLst>
                              <p:cond delay="5500"/>
                            </p:stCondLst>
                            <p:childTnLst>
                              <p:par>
                                <p:cTn id="44" presetID="22" presetClass="entr" presetSubtype="8"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par>
                          <p:cTn id="47" fill="hold">
                            <p:stCondLst>
                              <p:cond delay="6000"/>
                            </p:stCondLst>
                            <p:childTnLst>
                              <p:par>
                                <p:cTn id="48" presetID="22" presetClass="entr" presetSubtype="8"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500"/>
                                        <p:tgtEl>
                                          <p:spTgt spid="3">
                                            <p:txEl>
                                              <p:pRg st="9" end="9"/>
                                            </p:txEl>
                                          </p:spTgt>
                                        </p:tgtEl>
                                      </p:cBhvr>
                                    </p:animEffect>
                                  </p:childTnLst>
                                </p:cTn>
                              </p:par>
                            </p:childTnLst>
                          </p:cTn>
                        </p:par>
                        <p:par>
                          <p:cTn id="51" fill="hold">
                            <p:stCondLst>
                              <p:cond delay="6500"/>
                            </p:stCondLst>
                            <p:childTnLst>
                              <p:par>
                                <p:cTn id="52" presetID="22" presetClass="entr" presetSubtype="8"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wipe(left)">
                                      <p:cBhvr>
                                        <p:cTn id="5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1" y="246205"/>
            <a:ext cx="10515600" cy="4351338"/>
          </a:xfrm>
        </p:spPr>
        <p:txBody>
          <a:bodyPr/>
          <a:lstStyle/>
          <a:p>
            <a:pPr marL="0" indent="0" fontAlgn="base">
              <a:lnSpc>
                <a:spcPct val="70000"/>
              </a:lnSpc>
              <a:buNone/>
            </a:pPr>
            <a:r>
              <a:rPr lang="en-US" b="1" i="1" smtClean="0">
                <a:ln/>
                <a:effectLst/>
                <a:latin typeface="Times New Roman" panose="02020603050405020304" pitchFamily="18" charset="0"/>
                <a:cs typeface="Times New Roman" panose="02020603050405020304" pitchFamily="18" charset="0"/>
              </a:rPr>
              <a:t>Theo dõi:</a:t>
            </a:r>
          </a:p>
          <a:p>
            <a:pPr lvl="0" fontAlgn="base"/>
            <a:r>
              <a:rPr lang="en-US" smtClean="0">
                <a:latin typeface="Times New Roman" panose="02020603050405020304" pitchFamily="18" charset="0"/>
                <a:cs typeface="Times New Roman" panose="02020603050405020304" pitchFamily="18" charset="0"/>
              </a:rPr>
              <a:t>Theo </a:t>
            </a:r>
            <a:r>
              <a:rPr lang="en-US">
                <a:latin typeface="Times New Roman" panose="02020603050405020304" pitchFamily="18" charset="0"/>
                <a:cs typeface="Times New Roman" panose="02020603050405020304" pitchFamily="18" charset="0"/>
              </a:rPr>
              <a:t>dõi: mạch, nhiệt, huyết áp, dấu mất nước, tình trạng nôn mửa, ỉa chảy (số lượng, tính chất), số lượng nước tiểu mỗi giờ 1 lần.</a:t>
            </a:r>
          </a:p>
          <a:p>
            <a:pPr lvl="0" fontAlgn="base"/>
            <a:r>
              <a:rPr lang="en-US">
                <a:latin typeface="Times New Roman" panose="02020603050405020304" pitchFamily="18" charset="0"/>
                <a:cs typeface="Times New Roman" panose="02020603050405020304" pitchFamily="18" charset="0"/>
              </a:rPr>
              <a:t>Theo dõi tình trạng mất nước và rối loạn điện giải, kiềm toan: chú ý các dấu hiệu khát nước, da khô, mắt trũng.</a:t>
            </a:r>
          </a:p>
          <a:p>
            <a:pPr lvl="0" fontAlgn="base"/>
            <a:r>
              <a:rPr lang="en-US">
                <a:latin typeface="Times New Roman" panose="02020603050405020304" pitchFamily="18" charset="0"/>
                <a:cs typeface="Times New Roman" panose="02020603050405020304" pitchFamily="18" charset="0"/>
              </a:rPr>
              <a:t>Theo dõi tình trạng nôn mửa: tính chất và số lần nôn.</a:t>
            </a:r>
          </a:p>
          <a:p>
            <a:pPr lvl="0" fontAlgn="base"/>
            <a:r>
              <a:rPr lang="en-US">
                <a:latin typeface="Times New Roman" panose="02020603050405020304" pitchFamily="18" charset="0"/>
                <a:cs typeface="Times New Roman" panose="02020603050405020304" pitchFamily="18" charset="0"/>
              </a:rPr>
              <a:t>Theo dõi tính chất, số lượng phân và số lần đi cầu.</a:t>
            </a:r>
          </a:p>
          <a:p>
            <a:pPr lvl="0" fontAlgn="base"/>
            <a:r>
              <a:rPr lang="en-US">
                <a:latin typeface="Times New Roman" panose="02020603050405020304" pitchFamily="18" charset="0"/>
                <a:cs typeface="Times New Roman" panose="02020603050405020304" pitchFamily="18" charset="0"/>
              </a:rPr>
              <a:t>Theo dõi kết quả xét nghiệm.</a:t>
            </a:r>
          </a:p>
          <a:p>
            <a:pPr lvl="0" fontAlgn="base"/>
            <a:r>
              <a:rPr lang="en-US">
                <a:latin typeface="Times New Roman" panose="02020603050405020304" pitchFamily="18" charset="0"/>
                <a:cs typeface="Times New Roman" panose="02020603050405020304" pitchFamily="18" charset="0"/>
              </a:rPr>
              <a:t>Theo dõi tác dụng phụ của thuốc và diễn biến điều trị, chăm sóc</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376" y="4597543"/>
            <a:ext cx="4228563" cy="2260457"/>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7413" t="3310" r="8950" b="12795"/>
          <a:stretch/>
        </p:blipFill>
        <p:spPr>
          <a:xfrm>
            <a:off x="0" y="4597543"/>
            <a:ext cx="4198513" cy="226045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389" y="4597543"/>
            <a:ext cx="3493611" cy="2260457"/>
          </a:xfrm>
          <a:prstGeom prst="rect">
            <a:avLst/>
          </a:prstGeom>
        </p:spPr>
      </p:pic>
    </p:spTree>
    <p:extLst>
      <p:ext uri="{BB962C8B-B14F-4D97-AF65-F5344CB8AC3E}">
        <p14:creationId xmlns:p14="http://schemas.microsoft.com/office/powerpoint/2010/main" val="289164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6000"/>
                            </p:stCondLst>
                            <p:childTnLst>
                              <p:par>
                                <p:cTn id="45" presetID="53" presetClass="entr" presetSubtype="16"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9505" y="581890"/>
            <a:ext cx="5820295" cy="6134793"/>
          </a:xfrm>
        </p:spPr>
        <p:txBody>
          <a:bodyPr>
            <a:normAutofit lnSpcReduction="10000"/>
          </a:bodyPr>
          <a:lstStyle/>
          <a:p>
            <a:pPr marL="0" lvl="0" indent="0" fontAlgn="base">
              <a:buNone/>
            </a:pPr>
            <a:r>
              <a:rPr lang="en-US" b="1" i="1">
                <a:latin typeface="Times New Roman" panose="02020603050405020304" pitchFamily="18" charset="0"/>
                <a:cs typeface="Times New Roman" panose="02020603050405020304" pitchFamily="18" charset="0"/>
              </a:rPr>
              <a:t>Giáo dục sức khoẻ:</a:t>
            </a:r>
          </a:p>
          <a:p>
            <a:pPr lvl="0" fontAlgn="base"/>
            <a:r>
              <a:rPr lang="en-US">
                <a:latin typeface="Times New Roman" panose="02020603050405020304" pitchFamily="18" charset="0"/>
                <a:cs typeface="Times New Roman" panose="02020603050405020304" pitchFamily="18" charset="0"/>
              </a:rPr>
              <a:t>Không ăn các thức ăn sống trừ những rau quả tươi có thể bóc vỏ và ăn ngay sau khi bóc vỏ.</a:t>
            </a:r>
          </a:p>
          <a:p>
            <a:pPr lvl="0" fontAlgn="base"/>
            <a:r>
              <a:rPr lang="en-US">
                <a:latin typeface="Times New Roman" panose="02020603050405020304" pitchFamily="18" charset="0"/>
                <a:cs typeface="Times New Roman" panose="02020603050405020304" pitchFamily="18" charset="0"/>
              </a:rPr>
              <a:t>Đun nấu thức ăn cho đến khi chín.</a:t>
            </a:r>
          </a:p>
          <a:p>
            <a:pPr lvl="0" fontAlgn="base"/>
            <a:r>
              <a:rPr lang="en-US">
                <a:latin typeface="Times New Roman" panose="02020603050405020304" pitchFamily="18" charset="0"/>
                <a:cs typeface="Times New Roman" panose="02020603050405020304" pitchFamily="18" charset="0"/>
              </a:rPr>
              <a:t>Ăn thức ăn khi còn nóng hoặc đun lại hoàn toàn trước khi ăn.</a:t>
            </a:r>
          </a:p>
          <a:p>
            <a:pPr lvl="0" fontAlgn="base"/>
            <a:r>
              <a:rPr lang="en-US">
                <a:latin typeface="Times New Roman" panose="02020603050405020304" pitchFamily="18" charset="0"/>
                <a:cs typeface="Times New Roman" panose="02020603050405020304" pitchFamily="18" charset="0"/>
              </a:rPr>
              <a:t>Giữ thức ăn đã nấu chín và những bát đĩa sạch cách riêng với những thực phẩm và những bát đĩa có thể bị ô nhiễm</a:t>
            </a:r>
          </a:p>
          <a:p>
            <a:pPr lvl="0" fontAlgn="base"/>
            <a:r>
              <a:rPr lang="en-US">
                <a:latin typeface="Times New Roman" panose="02020603050405020304" pitchFamily="18" charset="0"/>
                <a:cs typeface="Times New Roman" panose="02020603050405020304" pitchFamily="18" charset="0"/>
              </a:rPr>
              <a:t>Nguồn cung cấp nước phải bảo đảm sạch, không bị ô nhiễm bởi các nguồn nước bẩn ngấm vào, phải xa các hố xí.</a:t>
            </a:r>
          </a:p>
          <a:p>
            <a:endParaRPr lang="en-US">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273" y="4524785"/>
            <a:ext cx="2957848" cy="23367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273" y="2372852"/>
            <a:ext cx="2970728" cy="20992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466" y="128268"/>
            <a:ext cx="3040598" cy="219190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466" y="4524786"/>
            <a:ext cx="3040598" cy="233679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6303" y="2372851"/>
            <a:ext cx="3009364" cy="2099257"/>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0375" r="7656"/>
          <a:stretch/>
        </p:blipFill>
        <p:spPr>
          <a:xfrm>
            <a:off x="9221273" y="128268"/>
            <a:ext cx="2957848" cy="2191908"/>
          </a:xfrm>
          <a:prstGeom prst="rect">
            <a:avLst/>
          </a:prstGeom>
        </p:spPr>
      </p:pic>
    </p:spTree>
    <p:extLst>
      <p:ext uri="{BB962C8B-B14F-4D97-AF65-F5344CB8AC3E}">
        <p14:creationId xmlns:p14="http://schemas.microsoft.com/office/powerpoint/2010/main" val="2957548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par>
                          <p:cTn id="28" fill="hold">
                            <p:stCondLst>
                              <p:cond delay="6000"/>
                            </p:stCondLst>
                            <p:childTnLst>
                              <p:par>
                                <p:cTn id="29" presetID="2" presetClass="entr" presetSubtype="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6500"/>
                            </p:stCondLst>
                            <p:childTnLst>
                              <p:par>
                                <p:cTn id="34" presetID="2" presetClass="entr" presetSubtype="2"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7000"/>
                            </p:stCondLst>
                            <p:childTnLst>
                              <p:par>
                                <p:cTn id="39" presetID="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par>
                          <p:cTn id="43" fill="hold">
                            <p:stCondLst>
                              <p:cond delay="7500"/>
                            </p:stCondLst>
                            <p:childTnLst>
                              <p:par>
                                <p:cTn id="44" presetID="2" presetClass="entr" presetSubtype="2"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par>
                          <p:cTn id="48" fill="hold">
                            <p:stCondLst>
                              <p:cond delay="8000"/>
                            </p:stCondLst>
                            <p:childTnLst>
                              <p:par>
                                <p:cTn id="49" presetID="2" presetClass="entr" presetSubtype="2"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1+#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8500"/>
                            </p:stCondLst>
                            <p:childTnLst>
                              <p:par>
                                <p:cTn id="54" presetID="2" presetClass="entr" presetSubtype="2"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1+#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915" y="1827471"/>
            <a:ext cx="10515600" cy="4351338"/>
          </a:xfrm>
        </p:spPr>
        <p:txBody>
          <a:bodyPr/>
          <a:lstStyle/>
          <a:p>
            <a:pPr marL="0" indent="0">
              <a:buNone/>
            </a:pPr>
            <a:r>
              <a:rPr lang="en-US" sz="3200" smtClean="0">
                <a:latin typeface="Times New Roman" panose="02020603050405020304" pitchFamily="18" charset="0"/>
                <a:cs typeface="Times New Roman" panose="02020603050405020304" pitchFamily="18" charset="0"/>
              </a:rPr>
              <a:t>1.</a:t>
            </a:r>
            <a:r>
              <a:rPr lang="en-US" smtClean="0"/>
              <a:t> </a:t>
            </a:r>
            <a:r>
              <a:rPr lang="en-US" sz="3200" smtClean="0">
                <a:latin typeface="Times New Roman" panose="02020603050405020304" pitchFamily="18" charset="0"/>
                <a:cs typeface="Times New Roman" panose="02020603050405020304" pitchFamily="18" charset="0"/>
              </a:rPr>
              <a:t>Những biện pháp dùng để loại bỏ chất độc trong thức ăn là:</a:t>
            </a:r>
          </a:p>
          <a:p>
            <a:pPr marL="514350" indent="-514350">
              <a:buAutoNum type="alphaLcPeriod"/>
            </a:pPr>
            <a:r>
              <a:rPr lang="en-US" sz="3200" smtClean="0">
                <a:latin typeface="Times New Roman" panose="02020603050405020304" pitchFamily="18" charset="0"/>
                <a:cs typeface="Times New Roman" panose="02020603050405020304" pitchFamily="18" charset="0"/>
              </a:rPr>
              <a:t>Gây nôn, rửa dạ dày</a:t>
            </a:r>
          </a:p>
          <a:p>
            <a:pPr marL="514350" indent="-514350">
              <a:buAutoNum type="alphaLcPeriod"/>
            </a:pPr>
            <a:r>
              <a:rPr lang="en-US" sz="3200" smtClean="0">
                <a:latin typeface="Times New Roman" panose="02020603050405020304" pitchFamily="18" charset="0"/>
                <a:cs typeface="Times New Roman" panose="02020603050405020304" pitchFamily="18" charset="0"/>
              </a:rPr>
              <a:t>Gây nôn, uống than hoạt</a:t>
            </a:r>
          </a:p>
          <a:p>
            <a:pPr marL="514350" indent="-514350">
              <a:buAutoNum type="alphaLcPeriod"/>
            </a:pPr>
            <a:r>
              <a:rPr lang="en-US" sz="3200" smtClean="0">
                <a:latin typeface="Times New Roman" panose="02020603050405020304" pitchFamily="18" charset="0"/>
                <a:cs typeface="Times New Roman" panose="02020603050405020304" pitchFamily="18" charset="0"/>
              </a:rPr>
              <a:t>Rửa dạ dày, uống than hoạt</a:t>
            </a:r>
          </a:p>
          <a:p>
            <a:pPr marL="514350" indent="-514350">
              <a:buAutoNum type="alphaLcPeriod"/>
            </a:pPr>
            <a:r>
              <a:rPr lang="en-US" sz="3200" smtClean="0">
                <a:latin typeface="Times New Roman" panose="02020603050405020304" pitchFamily="18" charset="0"/>
                <a:cs typeface="Times New Roman" panose="02020603050405020304" pitchFamily="18" charset="0"/>
              </a:rPr>
              <a:t>Gây nôn ,rửa dạ dày, uống than hoạt</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4545874" y="875211"/>
            <a:ext cx="184731" cy="369332"/>
          </a:xfrm>
          <a:prstGeom prst="rect">
            <a:avLst/>
          </a:prstGeom>
          <a:noFill/>
        </p:spPr>
        <p:txBody>
          <a:bodyPr wrap="none" rtlCol="0">
            <a:spAutoFit/>
          </a:bodyPr>
          <a:lstStyle/>
          <a:p>
            <a:endParaRPr lang="en-US"/>
          </a:p>
        </p:txBody>
      </p:sp>
      <p:sp>
        <p:nvSpPr>
          <p:cNvPr id="7" name="TextBox 6"/>
          <p:cNvSpPr txBox="1"/>
          <p:nvPr/>
        </p:nvSpPr>
        <p:spPr>
          <a:xfrm>
            <a:off x="3306693" y="705934"/>
            <a:ext cx="5567550" cy="707886"/>
          </a:xfrm>
          <a:prstGeom prst="rect">
            <a:avLst/>
          </a:prstGeom>
          <a:noFill/>
        </p:spPr>
        <p:txBody>
          <a:bodyPr wrap="none" rtlCol="0">
            <a:spAutoFit/>
          </a:bodyPr>
          <a:lstStyle/>
          <a:p>
            <a:r>
              <a:rPr lang="en-US" sz="4000" b="1">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CÂU HỎI LƯỢNG GIÁ</a:t>
            </a:r>
            <a:endParaRPr lang="en-US" sz="4000" b="1">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8" name="6-Point Star 7"/>
          <p:cNvSpPr/>
          <p:nvPr/>
        </p:nvSpPr>
        <p:spPr>
          <a:xfrm>
            <a:off x="1254222" y="4003140"/>
            <a:ext cx="770710" cy="774295"/>
          </a:xfrm>
          <a:prstGeom prst="star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2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par>
                                <p:cTn id="26" presetID="8" presetClass="emph" presetSubtype="0" fill="hold" grpId="1" nodeType="withEffect">
                                  <p:stCondLst>
                                    <p:cond delay="0"/>
                                  </p:stCondLst>
                                  <p:childTnLst>
                                    <p:animRot by="21600000">
                                      <p:cBhvr>
                                        <p:cTn id="27"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45631" y="1263923"/>
            <a:ext cx="10515600" cy="4351338"/>
          </a:xfrm>
        </p:spPr>
        <p:txBody>
          <a:bodyPr/>
          <a:lstStyle/>
          <a:p>
            <a:pPr marL="0" indent="0">
              <a:buNone/>
            </a:pPr>
            <a:r>
              <a:rPr lang="en-US" sz="3200" smtClean="0">
                <a:latin typeface="Times New Roman" panose="02020603050405020304" pitchFamily="18" charset="0"/>
                <a:cs typeface="Times New Roman" panose="02020603050405020304" pitchFamily="18" charset="0"/>
              </a:rPr>
              <a:t>2.</a:t>
            </a:r>
            <a:r>
              <a:rPr lang="en-US" smtClean="0"/>
              <a:t> </a:t>
            </a:r>
            <a:r>
              <a:rPr lang="en-US" sz="3200" smtClean="0">
                <a:latin typeface="Times New Roman" panose="02020603050405020304" pitchFamily="18" charset="0"/>
                <a:cs typeface="Times New Roman" panose="02020603050405020304" pitchFamily="18" charset="0"/>
              </a:rPr>
              <a:t>Mục đích chăm sóc người bệnh ngộ độc thức ăn là loại bỏ nhanh </a:t>
            </a:r>
            <a:r>
              <a:rPr lang="en-US" sz="3200" b="1" i="1" smtClean="0">
                <a:solidFill>
                  <a:srgbClr val="C00000"/>
                </a:solidFill>
                <a:latin typeface="Times New Roman" panose="02020603050405020304" pitchFamily="18" charset="0"/>
                <a:cs typeface="Times New Roman" panose="02020603050405020304" pitchFamily="18" charset="0"/>
              </a:rPr>
              <a:t>(1)</a:t>
            </a:r>
            <a:r>
              <a:rPr lang="en-US" sz="3200" i="1" smtClean="0">
                <a:solidFill>
                  <a:srgbClr val="FF0000"/>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ra ngoài cơ thể, tránh cho người bệnh bị những ảnh hưởng của </a:t>
            </a:r>
            <a:r>
              <a:rPr lang="en-US" sz="3200" b="1" i="1" smtClean="0">
                <a:solidFill>
                  <a:srgbClr val="C00000"/>
                </a:solidFill>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gây ra:</a:t>
            </a:r>
          </a:p>
          <a:p>
            <a:pPr marL="514350" indent="-514350">
              <a:buAutoNum type="alphaLcPeriod"/>
            </a:pPr>
            <a:r>
              <a:rPr lang="en-US" sz="3200" smtClean="0">
                <a:latin typeface="Times New Roman" panose="02020603050405020304" pitchFamily="18" charset="0"/>
                <a:cs typeface="Times New Roman" panose="02020603050405020304" pitchFamily="18" charset="0"/>
              </a:rPr>
              <a:t>Vi khuẩn</a:t>
            </a:r>
          </a:p>
          <a:p>
            <a:pPr marL="514350" indent="-514350">
              <a:buAutoNum type="alphaLcPeriod"/>
            </a:pPr>
            <a:r>
              <a:rPr lang="en-US" sz="3200" smtClean="0">
                <a:latin typeface="Times New Roman" panose="02020603050405020304" pitchFamily="18" charset="0"/>
                <a:cs typeface="Times New Roman" panose="02020603050405020304" pitchFamily="18" charset="0"/>
              </a:rPr>
              <a:t>Vi rút</a:t>
            </a:r>
          </a:p>
          <a:p>
            <a:pPr marL="514350" indent="-514350">
              <a:buAutoNum type="alphaLcPeriod"/>
            </a:pPr>
            <a:r>
              <a:rPr lang="en-US" sz="3200" smtClean="0">
                <a:latin typeface="Times New Roman" panose="02020603050405020304" pitchFamily="18" charset="0"/>
                <a:cs typeface="Times New Roman" panose="02020603050405020304" pitchFamily="18" charset="0"/>
              </a:rPr>
              <a:t>Chất độc</a:t>
            </a:r>
          </a:p>
          <a:p>
            <a:pPr marL="514350" indent="-514350">
              <a:buAutoNum type="alphaLcPeriod"/>
            </a:pPr>
            <a:r>
              <a:rPr lang="en-US" sz="3200" smtClean="0">
                <a:latin typeface="Times New Roman" panose="02020603050405020304" pitchFamily="18" charset="0"/>
                <a:cs typeface="Times New Roman" panose="02020603050405020304" pitchFamily="18" charset="0"/>
              </a:rPr>
              <a:t>Thức ăn bị nhiễm độc</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3673692" y="297039"/>
            <a:ext cx="4491935" cy="584775"/>
          </a:xfrm>
          <a:prstGeom prst="rect">
            <a:avLst/>
          </a:prstGeom>
          <a:noFill/>
        </p:spPr>
        <p:txBody>
          <a:bodyPr wrap="none" rtlCol="0">
            <a:spAutoFit/>
          </a:bodyPr>
          <a:lstStyle/>
          <a:p>
            <a:r>
              <a:rPr lang="en-US" sz="3200" b="1" smtClean="0">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CÂU HỎI LƯỢNG GIÁ</a:t>
            </a:r>
            <a:endParaRPr lang="en-US" sz="3200" b="1">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8" name="6-Point Star 7"/>
          <p:cNvSpPr/>
          <p:nvPr/>
        </p:nvSpPr>
        <p:spPr>
          <a:xfrm>
            <a:off x="1238937" y="3864633"/>
            <a:ext cx="770710" cy="525177"/>
          </a:xfrm>
          <a:prstGeom prst="star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6-Point Star 8"/>
          <p:cNvSpPr/>
          <p:nvPr/>
        </p:nvSpPr>
        <p:spPr>
          <a:xfrm rot="21425756">
            <a:off x="1254012" y="4408939"/>
            <a:ext cx="770710" cy="614601"/>
          </a:xfrm>
          <a:prstGeom prst="star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9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8"/>
                                        </p:tgtEl>
                                        <p:attrNameLst>
                                          <p:attrName>r</p:attrName>
                                        </p:attrNameLst>
                                      </p:cBhvr>
                                    </p:animRo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8" presetClass="emph" presetSubtype="0" fill="hold" grpId="1" nodeType="withEffect">
                                  <p:stCondLst>
                                    <p:cond delay="0"/>
                                  </p:stCondLst>
                                  <p:childTnLst>
                                    <p:animRot by="21600000">
                                      <p:cBhvr>
                                        <p:cTn id="17"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337" y="1237796"/>
            <a:ext cx="10515600" cy="4351338"/>
          </a:xfrm>
        </p:spPr>
        <p:txBody>
          <a:bodyPr/>
          <a:lstStyle/>
          <a:p>
            <a:pPr marL="0" indent="0">
              <a:buNone/>
            </a:pPr>
            <a:r>
              <a:rPr lang="en-US" sz="3200" smtClean="0">
                <a:latin typeface="Times New Roman" panose="02020603050405020304" pitchFamily="18" charset="0"/>
                <a:cs typeface="Times New Roman" panose="02020603050405020304" pitchFamily="18" charset="0"/>
              </a:rPr>
              <a:t>3. Rửa dạ dày cho bệnh nhân ngộ độc cấp qua đường tiêu hóa chỉ được thực hiện khi:</a:t>
            </a:r>
          </a:p>
          <a:p>
            <a:pPr marL="514350" indent="-514350">
              <a:buAutoNum type="alphaLcPeriod"/>
            </a:pPr>
            <a:r>
              <a:rPr lang="en-US" sz="3200" smtClean="0">
                <a:latin typeface="Times New Roman" panose="02020603050405020304" pitchFamily="18" charset="0"/>
                <a:cs typeface="Times New Roman" panose="02020603050405020304" pitchFamily="18" charset="0"/>
              </a:rPr>
              <a:t>Người bệnh còn tỉnh mới uống chất độc dưới 3 giờ</a:t>
            </a:r>
          </a:p>
          <a:p>
            <a:pPr marL="514350" indent="-514350">
              <a:buAutoNum type="alphaLcPeriod"/>
            </a:pPr>
            <a:r>
              <a:rPr lang="en-US" sz="3200" smtClean="0">
                <a:latin typeface="Times New Roman" panose="02020603050405020304" pitchFamily="18" charset="0"/>
                <a:cs typeface="Times New Roman" panose="02020603050405020304" pitchFamily="18" charset="0"/>
              </a:rPr>
              <a:t>Người bệnh rối loạn ý thức, co giật đã được đặt nội khí quản</a:t>
            </a:r>
          </a:p>
          <a:p>
            <a:pPr marL="514350" indent="-514350">
              <a:buAutoNum type="alphaLcPeriod"/>
            </a:pPr>
            <a:r>
              <a:rPr lang="en-US" sz="3200" smtClean="0">
                <a:latin typeface="Times New Roman" panose="02020603050405020304" pitchFamily="18" charset="0"/>
                <a:cs typeface="Times New Roman" panose="02020603050405020304" pitchFamily="18" charset="0"/>
              </a:rPr>
              <a:t>Có chỉ định của bác sĩ</a:t>
            </a:r>
          </a:p>
          <a:p>
            <a:pPr marL="514350" indent="-514350">
              <a:buAutoNum type="alphaLcPeriod"/>
            </a:pPr>
            <a:r>
              <a:rPr lang="en-US" sz="3200" smtClean="0">
                <a:latin typeface="Times New Roman" panose="02020603050405020304" pitchFamily="18" charset="0"/>
                <a:cs typeface="Times New Roman" panose="02020603050405020304" pitchFamily="18" charset="0"/>
              </a:rPr>
              <a:t>Cả 3 trường hợp trên</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3526972" y="235131"/>
            <a:ext cx="4491935" cy="861774"/>
          </a:xfrm>
          <a:prstGeom prst="rect">
            <a:avLst/>
          </a:prstGeom>
          <a:noFill/>
        </p:spPr>
        <p:txBody>
          <a:bodyPr wrap="none" rtlCol="0">
            <a:spAutoFit/>
          </a:bodyPr>
          <a:lstStyle/>
          <a:p>
            <a:r>
              <a:rPr lang="en-US" sz="3200" b="1">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CÂU HỎI LƯỢNG GIÁ</a:t>
            </a:r>
          </a:p>
          <a:p>
            <a:endParaRPr lang="en-US"/>
          </a:p>
        </p:txBody>
      </p:sp>
      <p:sp>
        <p:nvSpPr>
          <p:cNvPr id="6" name="6-Point Star 5"/>
          <p:cNvSpPr/>
          <p:nvPr/>
        </p:nvSpPr>
        <p:spPr>
          <a:xfrm>
            <a:off x="1110342" y="4281031"/>
            <a:ext cx="770710" cy="774295"/>
          </a:xfrm>
          <a:prstGeom prst="star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4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4671753" y="3507971"/>
            <a:ext cx="6833061" cy="1938992"/>
          </a:xfrm>
          <a:prstGeom prst="rect">
            <a:avLst/>
          </a:prstGeom>
          <a:noFill/>
        </p:spPr>
        <p:txBody>
          <a:bodyPr wrap="square" rtlCol="0">
            <a:spAutoFit/>
            <a:scene3d>
              <a:camera prst="perspectiveFront"/>
              <a:lightRig rig="harsh" dir="t"/>
            </a:scene3d>
            <a:sp3d prstMaterial="matte">
              <a:contourClr>
                <a:schemeClr val="bg1">
                  <a:lumMod val="65000"/>
                </a:schemeClr>
              </a:contourClr>
            </a:sp3d>
          </a:bodyPr>
          <a:lstStyle/>
          <a:p>
            <a:r>
              <a:rPr lang="en-US" sz="6000" b="1" i="1" smtClean="0">
                <a:ln>
                  <a:solidFill>
                    <a:srgbClr val="FFFF00"/>
                  </a:solidFill>
                </a:ln>
                <a:solidFill>
                  <a:srgbClr val="FFFF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Cám ơn thầy và các bạn đã lắng nghe </a:t>
            </a:r>
            <a:r>
              <a:rPr lang="en-US" sz="6000" b="1" i="1" smtClean="0">
                <a:ln>
                  <a:solidFill>
                    <a:srgbClr val="FFFF00"/>
                  </a:solidFill>
                </a:ln>
                <a:solidFill>
                  <a:srgbClr val="FFFF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a:t>
            </a:r>
            <a:endParaRPr lang="en-US" sz="6000" b="1" i="1">
              <a:ln>
                <a:solidFill>
                  <a:srgbClr val="FFFF00"/>
                </a:solidFill>
              </a:ln>
              <a:solidFill>
                <a:srgbClr val="FFFF0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529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5026" y="476520"/>
            <a:ext cx="4634602" cy="646331"/>
          </a:xfrm>
          <a:prstGeom prst="rect">
            <a:avLst/>
          </a:prstGeom>
          <a:noFill/>
        </p:spPr>
        <p:txBody>
          <a:bodyPr wrap="none" rtlCol="0">
            <a:spAutoFit/>
            <a:scene3d>
              <a:camera prst="obliqueTopRight"/>
              <a:lightRig rig="soft" dir="t">
                <a:rot lat="0" lon="0" rev="15600000"/>
              </a:lightRig>
            </a:scene3d>
            <a:sp3d extrusionH="57150" prstMaterial="softEdge">
              <a:bevelT w="25400" h="38100"/>
            </a:sp3d>
          </a:bodyPr>
          <a:lstStyle/>
          <a:p>
            <a:r>
              <a:rPr lang="en-US" sz="3600" b="1" smtClean="0">
                <a:ln>
                  <a:solidFill>
                    <a:srgbClr val="C00000"/>
                  </a:solidFill>
                </a:ln>
                <a:solidFill>
                  <a:srgbClr val="C00000"/>
                </a:solidFill>
                <a:latin typeface="Times New Roman" panose="02020603050405020304" pitchFamily="18" charset="0"/>
                <a:cs typeface="Times New Roman" panose="02020603050405020304" pitchFamily="18" charset="0"/>
              </a:rPr>
              <a:t>NỘI DUNG BÀI HỌC</a:t>
            </a:r>
            <a:endParaRPr lang="en-US" sz="3600" b="1">
              <a:ln>
                <a:solidFill>
                  <a:srgbClr val="C00000"/>
                </a:solidFill>
              </a:ln>
              <a:solidFill>
                <a:srgbClr val="C00000"/>
              </a:solidFill>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28977726"/>
              </p:ext>
            </p:extLst>
          </p:nvPr>
        </p:nvGraphicFramePr>
        <p:xfrm>
          <a:off x="413198" y="161956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562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7F5A0C15-0643-497D-B7A9-6B2F6BB060D2}"/>
                                            </p:graphicEl>
                                          </p:spTgt>
                                        </p:tgtEl>
                                        <p:attrNameLst>
                                          <p:attrName>style.visibility</p:attrName>
                                        </p:attrNameLst>
                                      </p:cBhvr>
                                      <p:to>
                                        <p:strVal val="visible"/>
                                      </p:to>
                                    </p:set>
                                    <p:animEffect transition="in" filter="barn(inVertical)">
                                      <p:cBhvr>
                                        <p:cTn id="7" dur="500"/>
                                        <p:tgtEl>
                                          <p:spTgt spid="7">
                                            <p:graphicEl>
                                              <a:dgm id="{7F5A0C15-0643-497D-B7A9-6B2F6BB060D2}"/>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57EC4279-A532-4CE1-8DAC-6F8A406DD03B}"/>
                                            </p:graphicEl>
                                          </p:spTgt>
                                        </p:tgtEl>
                                        <p:attrNameLst>
                                          <p:attrName>style.visibility</p:attrName>
                                        </p:attrNameLst>
                                      </p:cBhvr>
                                      <p:to>
                                        <p:strVal val="visible"/>
                                      </p:to>
                                    </p:set>
                                    <p:animEffect transition="in" filter="barn(inVertical)">
                                      <p:cBhvr>
                                        <p:cTn id="10" dur="500"/>
                                        <p:tgtEl>
                                          <p:spTgt spid="7">
                                            <p:graphicEl>
                                              <a:dgm id="{57EC4279-A532-4CE1-8DAC-6F8A406DD03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graphicEl>
                                              <a:dgm id="{8464AF4F-605D-4F83-A89E-9C5D16E117D5}"/>
                                            </p:graphicEl>
                                          </p:spTgt>
                                        </p:tgtEl>
                                        <p:attrNameLst>
                                          <p:attrName>style.visibility</p:attrName>
                                        </p:attrNameLst>
                                      </p:cBhvr>
                                      <p:to>
                                        <p:strVal val="visible"/>
                                      </p:to>
                                    </p:set>
                                    <p:animEffect transition="in" filter="barn(inVertical)">
                                      <p:cBhvr>
                                        <p:cTn id="15" dur="500"/>
                                        <p:tgtEl>
                                          <p:spTgt spid="7">
                                            <p:graphicEl>
                                              <a:dgm id="{8464AF4F-605D-4F83-A89E-9C5D16E117D5}"/>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graphicEl>
                                              <a:dgm id="{BB979C1F-9659-4EC6-BDA1-AACD19F44EC7}"/>
                                            </p:graphicEl>
                                          </p:spTgt>
                                        </p:tgtEl>
                                        <p:attrNameLst>
                                          <p:attrName>style.visibility</p:attrName>
                                        </p:attrNameLst>
                                      </p:cBhvr>
                                      <p:to>
                                        <p:strVal val="visible"/>
                                      </p:to>
                                    </p:set>
                                    <p:animEffect transition="in" filter="barn(inVertical)">
                                      <p:cBhvr>
                                        <p:cTn id="18" dur="500"/>
                                        <p:tgtEl>
                                          <p:spTgt spid="7">
                                            <p:graphicEl>
                                              <a:dgm id="{BB979C1F-9659-4EC6-BDA1-AACD19F44EC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graphicEl>
                                              <a:dgm id="{45DF57B4-4821-4958-BDEC-2F56405E7DD1}"/>
                                            </p:graphicEl>
                                          </p:spTgt>
                                        </p:tgtEl>
                                        <p:attrNameLst>
                                          <p:attrName>style.visibility</p:attrName>
                                        </p:attrNameLst>
                                      </p:cBhvr>
                                      <p:to>
                                        <p:strVal val="visible"/>
                                      </p:to>
                                    </p:set>
                                    <p:animEffect transition="in" filter="barn(inVertical)">
                                      <p:cBhvr>
                                        <p:cTn id="23" dur="500"/>
                                        <p:tgtEl>
                                          <p:spTgt spid="7">
                                            <p:graphicEl>
                                              <a:dgm id="{45DF57B4-4821-4958-BDEC-2F56405E7DD1}"/>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graphicEl>
                                              <a:dgm id="{4C524144-EBFA-4A9A-88B0-95497C37074B}"/>
                                            </p:graphicEl>
                                          </p:spTgt>
                                        </p:tgtEl>
                                        <p:attrNameLst>
                                          <p:attrName>style.visibility</p:attrName>
                                        </p:attrNameLst>
                                      </p:cBhvr>
                                      <p:to>
                                        <p:strVal val="visible"/>
                                      </p:to>
                                    </p:set>
                                    <p:animEffect transition="in" filter="barn(inVertical)">
                                      <p:cBhvr>
                                        <p:cTn id="26" dur="500"/>
                                        <p:tgtEl>
                                          <p:spTgt spid="7">
                                            <p:graphicEl>
                                              <a:dgm id="{4C524144-EBFA-4A9A-88B0-95497C37074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graphicEl>
                                              <a:dgm id="{295C620B-2F6A-4457-8CE2-D2EF76AFB195}"/>
                                            </p:graphicEl>
                                          </p:spTgt>
                                        </p:tgtEl>
                                        <p:attrNameLst>
                                          <p:attrName>style.visibility</p:attrName>
                                        </p:attrNameLst>
                                      </p:cBhvr>
                                      <p:to>
                                        <p:strVal val="visible"/>
                                      </p:to>
                                    </p:set>
                                    <p:animEffect transition="in" filter="barn(inVertical)">
                                      <p:cBhvr>
                                        <p:cTn id="31" dur="500"/>
                                        <p:tgtEl>
                                          <p:spTgt spid="7">
                                            <p:graphicEl>
                                              <a:dgm id="{295C620B-2F6A-4457-8CE2-D2EF76AFB195}"/>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graphicEl>
                                              <a:dgm id="{1A21FFC3-8503-402E-A8BC-6F9FB4593720}"/>
                                            </p:graphicEl>
                                          </p:spTgt>
                                        </p:tgtEl>
                                        <p:attrNameLst>
                                          <p:attrName>style.visibility</p:attrName>
                                        </p:attrNameLst>
                                      </p:cBhvr>
                                      <p:to>
                                        <p:strVal val="visible"/>
                                      </p:to>
                                    </p:set>
                                    <p:animEffect transition="in" filter="barn(inVertical)">
                                      <p:cBhvr>
                                        <p:cTn id="34" dur="500"/>
                                        <p:tgtEl>
                                          <p:spTgt spid="7">
                                            <p:graphicEl>
                                              <a:dgm id="{1A21FFC3-8503-402E-A8BC-6F9FB459372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graphicEl>
                                              <a:dgm id="{AC954D29-E202-42A3-8C61-3465FD5D5C47}"/>
                                            </p:graphicEl>
                                          </p:spTgt>
                                        </p:tgtEl>
                                        <p:attrNameLst>
                                          <p:attrName>style.visibility</p:attrName>
                                        </p:attrNameLst>
                                      </p:cBhvr>
                                      <p:to>
                                        <p:strVal val="visible"/>
                                      </p:to>
                                    </p:set>
                                    <p:animEffect transition="in" filter="barn(inVertical)">
                                      <p:cBhvr>
                                        <p:cTn id="39" dur="500"/>
                                        <p:tgtEl>
                                          <p:spTgt spid="7">
                                            <p:graphicEl>
                                              <a:dgm id="{AC954D29-E202-42A3-8C61-3465FD5D5C47}"/>
                                            </p:graphic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
                                            <p:graphicEl>
                                              <a:dgm id="{6B1898E0-C01B-4FF4-AE3F-1BFBC04F19C3}"/>
                                            </p:graphicEl>
                                          </p:spTgt>
                                        </p:tgtEl>
                                        <p:attrNameLst>
                                          <p:attrName>style.visibility</p:attrName>
                                        </p:attrNameLst>
                                      </p:cBhvr>
                                      <p:to>
                                        <p:strVal val="visible"/>
                                      </p:to>
                                    </p:set>
                                    <p:animEffect transition="in" filter="barn(inVertical)">
                                      <p:cBhvr>
                                        <p:cTn id="42" dur="500"/>
                                        <p:tgtEl>
                                          <p:spTgt spid="7">
                                            <p:graphicEl>
                                              <a:dgm id="{6B1898E0-C01B-4FF4-AE3F-1BFBC04F19C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graphicEl>
                                              <a:dgm id="{66A29519-9EDA-40CA-B99F-4D50DC838601}"/>
                                            </p:graphicEl>
                                          </p:spTgt>
                                        </p:tgtEl>
                                        <p:attrNameLst>
                                          <p:attrName>style.visibility</p:attrName>
                                        </p:attrNameLst>
                                      </p:cBhvr>
                                      <p:to>
                                        <p:strVal val="visible"/>
                                      </p:to>
                                    </p:set>
                                    <p:animEffect transition="in" filter="barn(inVertical)">
                                      <p:cBhvr>
                                        <p:cTn id="47" dur="500"/>
                                        <p:tgtEl>
                                          <p:spTgt spid="7">
                                            <p:graphicEl>
                                              <a:dgm id="{66A29519-9EDA-40CA-B99F-4D50DC838601}"/>
                                            </p:graphic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graphicEl>
                                              <a:dgm id="{43C5C771-403E-4CEA-A14A-F7DAE169B88A}"/>
                                            </p:graphicEl>
                                          </p:spTgt>
                                        </p:tgtEl>
                                        <p:attrNameLst>
                                          <p:attrName>style.visibility</p:attrName>
                                        </p:attrNameLst>
                                      </p:cBhvr>
                                      <p:to>
                                        <p:strVal val="visible"/>
                                      </p:to>
                                    </p:set>
                                    <p:animEffect transition="in" filter="barn(inVertical)">
                                      <p:cBhvr>
                                        <p:cTn id="50" dur="500"/>
                                        <p:tgtEl>
                                          <p:spTgt spid="7">
                                            <p:graphicEl>
                                              <a:dgm id="{43C5C771-403E-4CEA-A14A-F7DAE169B88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7">
                                            <p:graphicEl>
                                              <a:dgm id="{CC75BC87-A244-493E-B67C-17FA7A02A30A}"/>
                                            </p:graphicEl>
                                          </p:spTgt>
                                        </p:tgtEl>
                                        <p:attrNameLst>
                                          <p:attrName>style.visibility</p:attrName>
                                        </p:attrNameLst>
                                      </p:cBhvr>
                                      <p:to>
                                        <p:strVal val="visible"/>
                                      </p:to>
                                    </p:set>
                                    <p:animEffect transition="in" filter="barn(inVertical)">
                                      <p:cBhvr>
                                        <p:cTn id="55" dur="500"/>
                                        <p:tgtEl>
                                          <p:spTgt spid="7">
                                            <p:graphicEl>
                                              <a:dgm id="{CC75BC87-A244-493E-B67C-17FA7A02A30A}"/>
                                            </p:graphicEl>
                                          </p:spTgt>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
                                            <p:graphicEl>
                                              <a:dgm id="{4BBD6EDD-B187-4D4F-9D72-3C39F8ED7E43}"/>
                                            </p:graphicEl>
                                          </p:spTgt>
                                        </p:tgtEl>
                                        <p:attrNameLst>
                                          <p:attrName>style.visibility</p:attrName>
                                        </p:attrNameLst>
                                      </p:cBhvr>
                                      <p:to>
                                        <p:strVal val="visible"/>
                                      </p:to>
                                    </p:set>
                                    <p:animEffect transition="in" filter="barn(inVertical)">
                                      <p:cBhvr>
                                        <p:cTn id="58" dur="500"/>
                                        <p:tgtEl>
                                          <p:spTgt spid="7">
                                            <p:graphicEl>
                                              <a:dgm id="{4BBD6EDD-B187-4D4F-9D72-3C39F8ED7E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8195" y="507484"/>
            <a:ext cx="2787943" cy="646331"/>
          </a:xfrm>
          <a:prstGeom prst="rect">
            <a:avLst/>
          </a:prstGeom>
        </p:spPr>
        <p:txBody>
          <a:bodyPr wrap="none">
            <a:spAutoFit/>
            <a:scene3d>
              <a:camera prst="perspectiveLeft"/>
              <a:lightRig rig="soft" dir="t">
                <a:rot lat="0" lon="0" rev="15600000"/>
              </a:lightRig>
            </a:scene3d>
            <a:sp3d extrusionH="57150" prstMaterial="softEdge">
              <a:bevelT w="25400" h="38100"/>
            </a:sp3d>
          </a:bodyPr>
          <a:lstStyle/>
          <a:p>
            <a:r>
              <a:rPr lang="en-US" sz="3600" b="1" smtClean="0">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rPr>
              <a:t>KHÁI NIỆM</a:t>
            </a:r>
            <a:endParaRPr lang="en-US" sz="3600" b="1">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838200" y="1607127"/>
            <a:ext cx="10515600" cy="4569836"/>
          </a:xfrm>
        </p:spPr>
        <p:txBody>
          <a:bodyPr/>
          <a:lstStyle/>
          <a:p>
            <a:pPr marL="0" indent="0">
              <a:buNone/>
            </a:pPr>
            <a:r>
              <a:rPr lang="en-US">
                <a:latin typeface="Times New Roman" panose="02020603050405020304" pitchFamily="18" charset="0"/>
                <a:cs typeface="Times New Roman" panose="02020603050405020304" pitchFamily="18" charset="0"/>
              </a:rPr>
              <a:t>Ngộ độc thức ăn là một danh từ chung chỉ các trường hợp nhiễm độc hoặc nhiễm khuẩn do thức ăn gây ra. Thức ăn có thể bị nhiễm khuẩn trong quá trình bảo quản, pha chế hoặc bản thân thức ăn chứa độc chất như một số thịt, cá, cóc, </a:t>
            </a:r>
            <a:r>
              <a:rPr lang="en-US" smtClean="0">
                <a:latin typeface="Times New Roman" panose="02020603050405020304" pitchFamily="18" charset="0"/>
                <a:cs typeface="Times New Roman" panose="02020603050405020304" pitchFamily="18" charset="0"/>
              </a:rPr>
              <a:t>sứa</a:t>
            </a:r>
            <a:r>
              <a:rPr lang="en-US">
                <a:latin typeface="Times New Roman" panose="02020603050405020304" pitchFamily="18" charset="0"/>
                <a:cs typeface="Times New Roman" panose="02020603050405020304" pitchFamily="18" charset="0"/>
              </a:rPr>
              <a:t>, sắn...</a:t>
            </a:r>
          </a:p>
          <a:p>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38550"/>
            <a:ext cx="3902300" cy="32194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304" y="3638550"/>
            <a:ext cx="4211392" cy="321945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626" r="9236"/>
          <a:stretch/>
        </p:blipFill>
        <p:spPr>
          <a:xfrm>
            <a:off x="8289700" y="3638550"/>
            <a:ext cx="3902299" cy="3219450"/>
          </a:xfrm>
          <a:prstGeom prst="rect">
            <a:avLst/>
          </a:prstGeom>
        </p:spPr>
      </p:pic>
    </p:spTree>
    <p:extLst>
      <p:ext uri="{BB962C8B-B14F-4D97-AF65-F5344CB8AC3E}">
        <p14:creationId xmlns:p14="http://schemas.microsoft.com/office/powerpoint/2010/main" val="3806164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par>
                          <p:cTn id="8" fill="hold">
                            <p:stCondLst>
                              <p:cond delay="2000"/>
                            </p:stCondLst>
                            <p:childTnLst>
                              <p:par>
                                <p:cTn id="9" presetID="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6224" y="387927"/>
            <a:ext cx="3647152" cy="646331"/>
          </a:xfrm>
          <a:prstGeom prst="rect">
            <a:avLst/>
          </a:prstGeom>
          <a:noFill/>
        </p:spPr>
        <p:txBody>
          <a:bodyPr wrap="none" rtlCol="0">
            <a:spAutoFit/>
            <a:scene3d>
              <a:camera prst="perspectiveLeft"/>
              <a:lightRig rig="threePt" dir="t"/>
            </a:scene3d>
            <a:sp3d extrusionH="57150">
              <a:bevelT w="82550" h="38100" prst="coolSlant"/>
            </a:sp3d>
          </a:bodyPr>
          <a:lstStyle/>
          <a:p>
            <a:r>
              <a:rPr lang="en-US" sz="3600" b="1">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rPr>
              <a:t>NGUYÊN</a:t>
            </a:r>
            <a:r>
              <a:rPr lang="en-US" sz="3200" smtClean="0">
                <a:latin typeface="Times New Roman" panose="02020603050405020304" pitchFamily="18" charset="0"/>
                <a:cs typeface="Times New Roman" panose="02020603050405020304" pitchFamily="18" charset="0"/>
              </a:rPr>
              <a:t> </a:t>
            </a:r>
            <a:r>
              <a:rPr lang="en-US" sz="3600" b="1">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rPr>
              <a:t>NHÂN</a:t>
            </a:r>
          </a:p>
        </p:txBody>
      </p:sp>
      <p:sp>
        <p:nvSpPr>
          <p:cNvPr id="9" name="TextBox 8"/>
          <p:cNvSpPr txBox="1"/>
          <p:nvPr/>
        </p:nvSpPr>
        <p:spPr>
          <a:xfrm>
            <a:off x="1168005" y="1438275"/>
            <a:ext cx="3891141" cy="52322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lvl="0" algn="ctr">
              <a:defRPr sz="2800">
                <a:latin typeface="Times New Roman" panose="02020603050405020304" pitchFamily="18" charset="0"/>
                <a:cs typeface="Times New Roman" panose="02020603050405020304" pitchFamily="18" charset="0"/>
              </a:defRPr>
            </a:lvl1pPr>
          </a:lstStyle>
          <a:p>
            <a:r>
              <a:rPr lang="en-US"/>
              <a:t>Vi khuẩn</a:t>
            </a:r>
          </a:p>
        </p:txBody>
      </p:sp>
      <p:sp>
        <p:nvSpPr>
          <p:cNvPr id="11" name="TextBox 10"/>
          <p:cNvSpPr txBox="1"/>
          <p:nvPr/>
        </p:nvSpPr>
        <p:spPr>
          <a:xfrm>
            <a:off x="1128026" y="2300455"/>
            <a:ext cx="3891140" cy="52322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lvl="0" algn="ctr">
              <a:defRPr sz="2800">
                <a:latin typeface="Times New Roman" panose="02020603050405020304" pitchFamily="18" charset="0"/>
                <a:cs typeface="Times New Roman" panose="02020603050405020304" pitchFamily="18" charset="0"/>
              </a:defRPr>
            </a:lvl1pPr>
          </a:lstStyle>
          <a:p>
            <a:r>
              <a:rPr lang="en-US"/>
              <a:t>Ngoại độc tố</a:t>
            </a:r>
          </a:p>
        </p:txBody>
      </p:sp>
      <p:sp>
        <p:nvSpPr>
          <p:cNvPr id="12" name="TextBox 11"/>
          <p:cNvSpPr txBox="1"/>
          <p:nvPr/>
        </p:nvSpPr>
        <p:spPr>
          <a:xfrm>
            <a:off x="1123878" y="3229935"/>
            <a:ext cx="3891140" cy="52322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lvl="0" algn="ctr">
              <a:defRPr sz="2800">
                <a:latin typeface="Times New Roman" panose="02020603050405020304" pitchFamily="18" charset="0"/>
                <a:cs typeface="Times New Roman" panose="02020603050405020304" pitchFamily="18" charset="0"/>
              </a:defRPr>
            </a:lvl1pPr>
          </a:lstStyle>
          <a:p>
            <a:r>
              <a:rPr lang="en-US"/>
              <a:t>Độc tố vi nấm</a:t>
            </a:r>
          </a:p>
        </p:txBody>
      </p:sp>
      <p:sp>
        <p:nvSpPr>
          <p:cNvPr id="13" name="TextBox 12"/>
          <p:cNvSpPr txBox="1"/>
          <p:nvPr/>
        </p:nvSpPr>
        <p:spPr>
          <a:xfrm>
            <a:off x="1123878" y="4068077"/>
            <a:ext cx="3891140" cy="52322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lvl="0" algn="ctr">
              <a:defRPr sz="2800">
                <a:latin typeface="Times New Roman" panose="02020603050405020304" pitchFamily="18" charset="0"/>
                <a:cs typeface="Times New Roman" panose="02020603050405020304" pitchFamily="18" charset="0"/>
              </a:defRPr>
            </a:lvl1pPr>
          </a:lstStyle>
          <a:p>
            <a:r>
              <a:rPr lang="en-US"/>
              <a:t>Vi rus</a:t>
            </a:r>
          </a:p>
        </p:txBody>
      </p:sp>
      <p:sp>
        <p:nvSpPr>
          <p:cNvPr id="14" name="TextBox 13"/>
          <p:cNvSpPr txBox="1"/>
          <p:nvPr/>
        </p:nvSpPr>
        <p:spPr>
          <a:xfrm>
            <a:off x="1107746" y="4983223"/>
            <a:ext cx="3891140" cy="52322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lvl="0" algn="ctr">
              <a:defRPr sz="2800">
                <a:latin typeface="Times New Roman" panose="02020603050405020304" pitchFamily="18" charset="0"/>
                <a:cs typeface="Times New Roman" panose="02020603050405020304" pitchFamily="18" charset="0"/>
              </a:defRPr>
            </a:lvl1pPr>
          </a:lstStyle>
          <a:p>
            <a:r>
              <a:rPr lang="en-US"/>
              <a:t>Kí sinh trùng</a:t>
            </a:r>
          </a:p>
        </p:txBody>
      </p:sp>
      <p:sp>
        <p:nvSpPr>
          <p:cNvPr id="15" name="TextBox 14"/>
          <p:cNvSpPr txBox="1"/>
          <p:nvPr/>
        </p:nvSpPr>
        <p:spPr>
          <a:xfrm>
            <a:off x="1101681" y="5937589"/>
            <a:ext cx="3891140" cy="52322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lvl="0">
              <a:defRPr sz="2800">
                <a:solidFill>
                  <a:schemeClr val="lt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t>Độc tố tự nhiên</a:t>
            </a:r>
          </a:p>
        </p:txBody>
      </p:sp>
      <p:sp>
        <p:nvSpPr>
          <p:cNvPr id="16" name="5-Point Star 15"/>
          <p:cNvSpPr/>
          <p:nvPr/>
        </p:nvSpPr>
        <p:spPr>
          <a:xfrm>
            <a:off x="555841" y="1429509"/>
            <a:ext cx="568037" cy="531986"/>
          </a:xfrm>
          <a:prstGeom prst="star5">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7" name="TextBox 16"/>
          <p:cNvSpPr txBox="1"/>
          <p:nvPr/>
        </p:nvSpPr>
        <p:spPr>
          <a:xfrm>
            <a:off x="1472551" y="2529383"/>
            <a:ext cx="184731" cy="369332"/>
          </a:xfrm>
          <a:prstGeom prst="rect">
            <a:avLst/>
          </a:prstGeom>
          <a:noFill/>
        </p:spPr>
        <p:txBody>
          <a:bodyPr wrap="none" rtlCol="0">
            <a:spAutoFit/>
          </a:bodyPr>
          <a:lstStyle/>
          <a:p>
            <a:endParaRPr lang="en-US"/>
          </a:p>
        </p:txBody>
      </p:sp>
      <p:sp>
        <p:nvSpPr>
          <p:cNvPr id="19" name="TextBox 18"/>
          <p:cNvSpPr txBox="1"/>
          <p:nvPr/>
        </p:nvSpPr>
        <p:spPr>
          <a:xfrm>
            <a:off x="1491348" y="3746796"/>
            <a:ext cx="184731" cy="369332"/>
          </a:xfrm>
          <a:prstGeom prst="rect">
            <a:avLst/>
          </a:prstGeom>
          <a:noFill/>
        </p:spPr>
        <p:txBody>
          <a:bodyPr wrap="none" rtlCol="0">
            <a:spAutoFit/>
          </a:bodyPr>
          <a:lstStyle/>
          <a:p>
            <a:endParaRPr lang="en-US"/>
          </a:p>
        </p:txBody>
      </p:sp>
      <p:sp>
        <p:nvSpPr>
          <p:cNvPr id="21" name="TextBox 20"/>
          <p:cNvSpPr txBox="1"/>
          <p:nvPr/>
        </p:nvSpPr>
        <p:spPr>
          <a:xfrm>
            <a:off x="1330036" y="3541766"/>
            <a:ext cx="184731" cy="369332"/>
          </a:xfrm>
          <a:prstGeom prst="rect">
            <a:avLst/>
          </a:prstGeom>
          <a:noFill/>
        </p:spPr>
        <p:txBody>
          <a:bodyPr wrap="none" rtlCol="0">
            <a:spAutoFit/>
          </a:bodyPr>
          <a:lstStyle/>
          <a:p>
            <a:endParaRPr lang="en-US"/>
          </a:p>
        </p:txBody>
      </p:sp>
      <p:sp>
        <p:nvSpPr>
          <p:cNvPr id="23" name="TextBox 22"/>
          <p:cNvSpPr txBox="1"/>
          <p:nvPr/>
        </p:nvSpPr>
        <p:spPr>
          <a:xfrm>
            <a:off x="1359730" y="4759179"/>
            <a:ext cx="184731" cy="369332"/>
          </a:xfrm>
          <a:prstGeom prst="rect">
            <a:avLst/>
          </a:prstGeom>
          <a:noFill/>
        </p:spPr>
        <p:txBody>
          <a:bodyPr wrap="none" rtlCol="0">
            <a:spAutoFit/>
          </a:bodyPr>
          <a:lstStyle/>
          <a:p>
            <a:endParaRPr lang="en-US"/>
          </a:p>
        </p:txBody>
      </p:sp>
      <p:sp>
        <p:nvSpPr>
          <p:cNvPr id="25" name="TextBox 24"/>
          <p:cNvSpPr txBox="1"/>
          <p:nvPr/>
        </p:nvSpPr>
        <p:spPr>
          <a:xfrm>
            <a:off x="1207330" y="6499453"/>
            <a:ext cx="184731" cy="369332"/>
          </a:xfrm>
          <a:prstGeom prst="rect">
            <a:avLst/>
          </a:prstGeom>
          <a:noFill/>
        </p:spPr>
        <p:txBody>
          <a:bodyPr wrap="none" rtlCol="0">
            <a:spAutoFit/>
          </a:bodyPr>
          <a:lstStyle/>
          <a:p>
            <a:endParaRPr lang="en-US"/>
          </a:p>
        </p:txBody>
      </p:sp>
      <p:sp>
        <p:nvSpPr>
          <p:cNvPr id="27" name="5-Point Star 26"/>
          <p:cNvSpPr/>
          <p:nvPr/>
        </p:nvSpPr>
        <p:spPr>
          <a:xfrm>
            <a:off x="555841" y="2240924"/>
            <a:ext cx="568037" cy="531986"/>
          </a:xfrm>
          <a:prstGeom prst="star5">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ffectLst>
                <a:reflection blurRad="6350" stA="55000" endA="300" endPos="45500" dir="5400000" sy="-100000" algn="bl" rotWithShape="0"/>
              </a:effectLst>
            </a:endParaRPr>
          </a:p>
        </p:txBody>
      </p:sp>
      <p:sp>
        <p:nvSpPr>
          <p:cNvPr id="28" name="5-Point Star 27"/>
          <p:cNvSpPr/>
          <p:nvPr/>
        </p:nvSpPr>
        <p:spPr>
          <a:xfrm>
            <a:off x="533645" y="3163007"/>
            <a:ext cx="568037" cy="531986"/>
          </a:xfrm>
          <a:prstGeom prst="star5">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ffectLst>
                <a:reflection blurRad="6350" stA="55000" endA="300" endPos="45500" dir="5400000" sy="-100000" algn="bl" rotWithShape="0"/>
              </a:effectLst>
            </a:endParaRPr>
          </a:p>
        </p:txBody>
      </p:sp>
      <p:sp>
        <p:nvSpPr>
          <p:cNvPr id="32" name="5-Point Star 31"/>
          <p:cNvSpPr/>
          <p:nvPr/>
        </p:nvSpPr>
        <p:spPr>
          <a:xfrm>
            <a:off x="533644" y="3974298"/>
            <a:ext cx="568037" cy="531986"/>
          </a:xfrm>
          <a:prstGeom prst="star5">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ffectLst>
                <a:reflection blurRad="6350" stA="55000" endA="300" endPos="45500" dir="5400000" sy="-100000" algn="bl" rotWithShape="0"/>
              </a:effectLst>
            </a:endParaRPr>
          </a:p>
        </p:txBody>
      </p:sp>
      <p:sp>
        <p:nvSpPr>
          <p:cNvPr id="33" name="5-Point Star 32"/>
          <p:cNvSpPr/>
          <p:nvPr/>
        </p:nvSpPr>
        <p:spPr>
          <a:xfrm>
            <a:off x="550901" y="4862518"/>
            <a:ext cx="568037" cy="531986"/>
          </a:xfrm>
          <a:prstGeom prst="star5">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ffectLst>
                <a:reflection blurRad="6350" stA="55000" endA="300" endPos="45500" dir="5400000" sy="-100000" algn="bl" rotWithShape="0"/>
              </a:effectLst>
            </a:endParaRPr>
          </a:p>
        </p:txBody>
      </p:sp>
      <p:sp>
        <p:nvSpPr>
          <p:cNvPr id="34" name="5-Point Star 33"/>
          <p:cNvSpPr/>
          <p:nvPr/>
        </p:nvSpPr>
        <p:spPr>
          <a:xfrm>
            <a:off x="533644" y="5851342"/>
            <a:ext cx="568037" cy="531986"/>
          </a:xfrm>
          <a:prstGeom prst="star5">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ffectLst>
                <a:reflection blurRad="6350" stA="55000" endA="300" endPos="45500" dir="5400000" sy="-100000" algn="bl" rotWithShape="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359" y="1438275"/>
            <a:ext cx="3383475" cy="172473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424" y="3216346"/>
            <a:ext cx="3409484" cy="18660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359" y="5082420"/>
            <a:ext cx="3399607" cy="179707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512" t="12714" r="13561" b="10642"/>
          <a:stretch/>
        </p:blipFill>
        <p:spPr>
          <a:xfrm>
            <a:off x="9145114" y="5128511"/>
            <a:ext cx="3046886" cy="1695313"/>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047" t="12268" r="13063" b="10236"/>
          <a:stretch/>
        </p:blipFill>
        <p:spPr>
          <a:xfrm>
            <a:off x="9183980" y="3229934"/>
            <a:ext cx="3048000" cy="1898577"/>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5900" t="11387" r="10371" b="13222"/>
          <a:stretch/>
        </p:blipFill>
        <p:spPr>
          <a:xfrm>
            <a:off x="9183980" y="1429509"/>
            <a:ext cx="3048000" cy="1786837"/>
          </a:xfrm>
          <a:prstGeom prst="rect">
            <a:avLst/>
          </a:prstGeom>
        </p:spPr>
      </p:pic>
    </p:spTree>
    <p:extLst>
      <p:ext uri="{BB962C8B-B14F-4D97-AF65-F5344CB8AC3E}">
        <p14:creationId xmlns:p14="http://schemas.microsoft.com/office/powerpoint/2010/main" val="4061197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16"/>
                                        </p:tgtEl>
                                        <p:attrNameLst>
                                          <p:attrName>r</p:attrName>
                                        </p:attrNameLst>
                                      </p:cBhvr>
                                    </p:animRo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0-#ppt_w/2"/>
                                          </p:val>
                                        </p:tav>
                                        <p:tav tm="100000">
                                          <p:val>
                                            <p:strVal val="#ppt_x"/>
                                          </p:val>
                                        </p:tav>
                                      </p:tavLst>
                                    </p:anim>
                                    <p:anim calcmode="lin" valueType="num">
                                      <p:cBhvr additive="base">
                                        <p:cTn id="18" dur="1000" fill="hold"/>
                                        <p:tgtEl>
                                          <p:spTgt spid="27"/>
                                        </p:tgtEl>
                                        <p:attrNameLst>
                                          <p:attrName>ppt_y</p:attrName>
                                        </p:attrNameLst>
                                      </p:cBhvr>
                                      <p:tavLst>
                                        <p:tav tm="0">
                                          <p:val>
                                            <p:strVal val="#ppt_y"/>
                                          </p:val>
                                        </p:tav>
                                        <p:tav tm="100000">
                                          <p:val>
                                            <p:strVal val="#ppt_y"/>
                                          </p:val>
                                        </p:tav>
                                      </p:tavLst>
                                    </p:anim>
                                  </p:childTnLst>
                                </p:cTn>
                              </p:par>
                              <p:par>
                                <p:cTn id="19" presetID="8" presetClass="emph" presetSubtype="0" fill="hold" grpId="1" nodeType="withEffect">
                                  <p:stCondLst>
                                    <p:cond delay="0"/>
                                  </p:stCondLst>
                                  <p:childTnLst>
                                    <p:animRot by="21600000">
                                      <p:cBhvr>
                                        <p:cTn id="20" dur="1000" fill="hold"/>
                                        <p:tgtEl>
                                          <p:spTgt spid="27"/>
                                        </p:tgtEl>
                                        <p:attrNameLst>
                                          <p:attrName>r</p:attrName>
                                        </p:attrNameLst>
                                      </p:cBhvr>
                                    </p:animRo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0-#ppt_w/2"/>
                                          </p:val>
                                        </p:tav>
                                        <p:tav tm="100000">
                                          <p:val>
                                            <p:strVal val="#ppt_x"/>
                                          </p:val>
                                        </p:tav>
                                      </p:tavLst>
                                    </p:anim>
                                    <p:anim calcmode="lin" valueType="num">
                                      <p:cBhvr additive="base">
                                        <p:cTn id="28" dur="1000" fill="hold"/>
                                        <p:tgtEl>
                                          <p:spTgt spid="28"/>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1000" fill="hold"/>
                                        <p:tgtEl>
                                          <p:spTgt spid="28"/>
                                        </p:tgtEl>
                                        <p:attrNameLst>
                                          <p:attrName>r</p:attrName>
                                        </p:attrNameLst>
                                      </p:cBhvr>
                                    </p:animRo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0-#ppt_w/2"/>
                                          </p:val>
                                        </p:tav>
                                        <p:tav tm="100000">
                                          <p:val>
                                            <p:strVal val="#ppt_x"/>
                                          </p:val>
                                        </p:tav>
                                      </p:tavLst>
                                    </p:anim>
                                    <p:anim calcmode="lin" valueType="num">
                                      <p:cBhvr additive="base">
                                        <p:cTn id="38" dur="1000" fill="hold"/>
                                        <p:tgtEl>
                                          <p:spTgt spid="32"/>
                                        </p:tgtEl>
                                        <p:attrNameLst>
                                          <p:attrName>ppt_y</p:attrName>
                                        </p:attrNameLst>
                                      </p:cBhvr>
                                      <p:tavLst>
                                        <p:tav tm="0">
                                          <p:val>
                                            <p:strVal val="#ppt_y"/>
                                          </p:val>
                                        </p:tav>
                                        <p:tav tm="100000">
                                          <p:val>
                                            <p:strVal val="#ppt_y"/>
                                          </p:val>
                                        </p:tav>
                                      </p:tavLst>
                                    </p:anim>
                                  </p:childTnLst>
                                </p:cTn>
                              </p:par>
                              <p:par>
                                <p:cTn id="39" presetID="8" presetClass="emph" presetSubtype="0" fill="hold" grpId="1" nodeType="withEffect">
                                  <p:stCondLst>
                                    <p:cond delay="0"/>
                                  </p:stCondLst>
                                  <p:childTnLst>
                                    <p:animRot by="21600000">
                                      <p:cBhvr>
                                        <p:cTn id="40" dur="1000" fill="hold"/>
                                        <p:tgtEl>
                                          <p:spTgt spid="32"/>
                                        </p:tgtEl>
                                        <p:attrNameLst>
                                          <p:attrName>r</p:attrName>
                                        </p:attrNameLst>
                                      </p:cBhvr>
                                    </p:animRo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 presetClass="entr" presetSubtype="8"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0-#ppt_w/2"/>
                                          </p:val>
                                        </p:tav>
                                        <p:tav tm="100000">
                                          <p:val>
                                            <p:strVal val="#ppt_x"/>
                                          </p:val>
                                        </p:tav>
                                      </p:tavLst>
                                    </p:anim>
                                    <p:anim calcmode="lin" valueType="num">
                                      <p:cBhvr additive="base">
                                        <p:cTn id="48" dur="1000" fill="hold"/>
                                        <p:tgtEl>
                                          <p:spTgt spid="33"/>
                                        </p:tgtEl>
                                        <p:attrNameLst>
                                          <p:attrName>ppt_y</p:attrName>
                                        </p:attrNameLst>
                                      </p:cBhvr>
                                      <p:tavLst>
                                        <p:tav tm="0">
                                          <p:val>
                                            <p:strVal val="#ppt_y"/>
                                          </p:val>
                                        </p:tav>
                                        <p:tav tm="100000">
                                          <p:val>
                                            <p:strVal val="#ppt_y"/>
                                          </p:val>
                                        </p:tav>
                                      </p:tavLst>
                                    </p:anim>
                                  </p:childTnLst>
                                </p:cTn>
                              </p:par>
                              <p:par>
                                <p:cTn id="49" presetID="8" presetClass="emph" presetSubtype="0" fill="hold" grpId="1" nodeType="withEffect">
                                  <p:stCondLst>
                                    <p:cond delay="0"/>
                                  </p:stCondLst>
                                  <p:childTnLst>
                                    <p:animRot by="21600000">
                                      <p:cBhvr>
                                        <p:cTn id="50" dur="1000" fill="hold"/>
                                        <p:tgtEl>
                                          <p:spTgt spid="33"/>
                                        </p:tgtEl>
                                        <p:attrNameLst>
                                          <p:attrName>r</p:attrName>
                                        </p:attrNameLst>
                                      </p:cBhvr>
                                    </p:animRo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fill="hold"/>
                                        <p:tgtEl>
                                          <p:spTgt spid="34"/>
                                        </p:tgtEl>
                                        <p:attrNameLst>
                                          <p:attrName>ppt_x</p:attrName>
                                        </p:attrNameLst>
                                      </p:cBhvr>
                                      <p:tavLst>
                                        <p:tav tm="0">
                                          <p:val>
                                            <p:strVal val="0-#ppt_w/2"/>
                                          </p:val>
                                        </p:tav>
                                        <p:tav tm="100000">
                                          <p:val>
                                            <p:strVal val="#ppt_x"/>
                                          </p:val>
                                        </p:tav>
                                      </p:tavLst>
                                    </p:anim>
                                    <p:anim calcmode="lin" valueType="num">
                                      <p:cBhvr additive="base">
                                        <p:cTn id="58" dur="1000" fill="hold"/>
                                        <p:tgtEl>
                                          <p:spTgt spid="34"/>
                                        </p:tgtEl>
                                        <p:attrNameLst>
                                          <p:attrName>ppt_y</p:attrName>
                                        </p:attrNameLst>
                                      </p:cBhvr>
                                      <p:tavLst>
                                        <p:tav tm="0">
                                          <p:val>
                                            <p:strVal val="#ppt_y"/>
                                          </p:val>
                                        </p:tav>
                                        <p:tav tm="100000">
                                          <p:val>
                                            <p:strVal val="#ppt_y"/>
                                          </p:val>
                                        </p:tav>
                                      </p:tavLst>
                                    </p:anim>
                                  </p:childTnLst>
                                </p:cTn>
                              </p:par>
                              <p:par>
                                <p:cTn id="59" presetID="8" presetClass="emph" presetSubtype="0" fill="hold" grpId="1" nodeType="withEffect">
                                  <p:stCondLst>
                                    <p:cond delay="0"/>
                                  </p:stCondLst>
                                  <p:childTnLst>
                                    <p:animRot by="21600000">
                                      <p:cBhvr>
                                        <p:cTn id="60" dur="1000" fill="hold"/>
                                        <p:tgtEl>
                                          <p:spTgt spid="34"/>
                                        </p:tgtEl>
                                        <p:attrNameLst>
                                          <p:attrName>r</p:attrName>
                                        </p:attrNameLst>
                                      </p:cBhvr>
                                    </p:animRo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500"/>
                            </p:stCondLst>
                            <p:childTnLst>
                              <p:par>
                                <p:cTn id="66" presetID="49" presetClass="entr" presetSubtype="0" decel="100000"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 calcmode="lin" valueType="num">
                                      <p:cBhvr>
                                        <p:cTn id="70" dur="500" fill="hold"/>
                                        <p:tgtEl>
                                          <p:spTgt spid="2"/>
                                        </p:tgtEl>
                                        <p:attrNameLst>
                                          <p:attrName>style.rotation</p:attrName>
                                        </p:attrNameLst>
                                      </p:cBhvr>
                                      <p:tavLst>
                                        <p:tav tm="0">
                                          <p:val>
                                            <p:fltVal val="360"/>
                                          </p:val>
                                        </p:tav>
                                        <p:tav tm="100000">
                                          <p:val>
                                            <p:fltVal val="0"/>
                                          </p:val>
                                        </p:tav>
                                      </p:tavLst>
                                    </p:anim>
                                    <p:animEffect transition="in" filter="fade">
                                      <p:cBhvr>
                                        <p:cTn id="71" dur="500"/>
                                        <p:tgtEl>
                                          <p:spTgt spid="2"/>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49" presetClass="entr" presetSubtype="0" decel="100000"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 calcmode="lin" valueType="num">
                                      <p:cBhvr>
                                        <p:cTn id="84" dur="500" fill="hold"/>
                                        <p:tgtEl>
                                          <p:spTgt spid="3"/>
                                        </p:tgtEl>
                                        <p:attrNameLst>
                                          <p:attrName>style.rotation</p:attrName>
                                        </p:attrNameLst>
                                      </p:cBhvr>
                                      <p:tavLst>
                                        <p:tav tm="0">
                                          <p:val>
                                            <p:fltVal val="360"/>
                                          </p:val>
                                        </p:tav>
                                        <p:tav tm="100000">
                                          <p:val>
                                            <p:fltVal val="0"/>
                                          </p:val>
                                        </p:tav>
                                      </p:tavLst>
                                    </p:anim>
                                    <p:animEffect transition="in" filter="fade">
                                      <p:cBhvr>
                                        <p:cTn id="85" dur="500"/>
                                        <p:tgtEl>
                                          <p:spTgt spid="3"/>
                                        </p:tgtEl>
                                      </p:cBhvr>
                                    </p:animEffect>
                                  </p:childTnLst>
                                </p:cTn>
                              </p:par>
                            </p:childTnLst>
                          </p:cTn>
                        </p:par>
                        <p:par>
                          <p:cTn id="86" fill="hold">
                            <p:stCondLst>
                              <p:cond delay="8000"/>
                            </p:stCondLst>
                            <p:childTnLst>
                              <p:par>
                                <p:cTn id="87" presetID="49" presetClass="entr" presetSubtype="0" decel="100000"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p:cTn id="89" dur="500" fill="hold"/>
                                        <p:tgtEl>
                                          <p:spTgt spid="6"/>
                                        </p:tgtEl>
                                        <p:attrNameLst>
                                          <p:attrName>ppt_w</p:attrName>
                                        </p:attrNameLst>
                                      </p:cBhvr>
                                      <p:tavLst>
                                        <p:tav tm="0">
                                          <p:val>
                                            <p:fltVal val="0"/>
                                          </p:val>
                                        </p:tav>
                                        <p:tav tm="100000">
                                          <p:val>
                                            <p:strVal val="#ppt_w"/>
                                          </p:val>
                                        </p:tav>
                                      </p:tavLst>
                                    </p:anim>
                                    <p:anim calcmode="lin" valueType="num">
                                      <p:cBhvr>
                                        <p:cTn id="90" dur="500" fill="hold"/>
                                        <p:tgtEl>
                                          <p:spTgt spid="6"/>
                                        </p:tgtEl>
                                        <p:attrNameLst>
                                          <p:attrName>ppt_h</p:attrName>
                                        </p:attrNameLst>
                                      </p:cBhvr>
                                      <p:tavLst>
                                        <p:tav tm="0">
                                          <p:val>
                                            <p:fltVal val="0"/>
                                          </p:val>
                                        </p:tav>
                                        <p:tav tm="100000">
                                          <p:val>
                                            <p:strVal val="#ppt_h"/>
                                          </p:val>
                                        </p:tav>
                                      </p:tavLst>
                                    </p:anim>
                                    <p:anim calcmode="lin" valueType="num">
                                      <p:cBhvr>
                                        <p:cTn id="91" dur="500" fill="hold"/>
                                        <p:tgtEl>
                                          <p:spTgt spid="6"/>
                                        </p:tgtEl>
                                        <p:attrNameLst>
                                          <p:attrName>style.rotation</p:attrName>
                                        </p:attrNameLst>
                                      </p:cBhvr>
                                      <p:tavLst>
                                        <p:tav tm="0">
                                          <p:val>
                                            <p:fltVal val="360"/>
                                          </p:val>
                                        </p:tav>
                                        <p:tav tm="100000">
                                          <p:val>
                                            <p:fltVal val="0"/>
                                          </p:val>
                                        </p:tav>
                                      </p:tavLst>
                                    </p:anim>
                                    <p:animEffect transition="in" filter="fade">
                                      <p:cBhvr>
                                        <p:cTn id="92" dur="500"/>
                                        <p:tgtEl>
                                          <p:spTgt spid="6"/>
                                        </p:tgtEl>
                                      </p:cBhvr>
                                    </p:animEffect>
                                  </p:childTnLst>
                                </p:cTn>
                              </p:par>
                            </p:childTnLst>
                          </p:cTn>
                        </p:par>
                        <p:par>
                          <p:cTn id="93" fill="hold">
                            <p:stCondLst>
                              <p:cond delay="8500"/>
                            </p:stCondLst>
                            <p:childTnLst>
                              <p:par>
                                <p:cTn id="94" presetID="49" presetClass="entr" presetSubtype="0" decel="100000"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 calcmode="lin" valueType="num">
                                      <p:cBhvr>
                                        <p:cTn id="98" dur="500" fill="hold"/>
                                        <p:tgtEl>
                                          <p:spTgt spid="4"/>
                                        </p:tgtEl>
                                        <p:attrNameLst>
                                          <p:attrName>style.rotation</p:attrName>
                                        </p:attrNameLst>
                                      </p:cBhvr>
                                      <p:tavLst>
                                        <p:tav tm="0">
                                          <p:val>
                                            <p:fltVal val="360"/>
                                          </p:val>
                                        </p:tav>
                                        <p:tav tm="100000">
                                          <p:val>
                                            <p:fltVal val="0"/>
                                          </p:val>
                                        </p:tav>
                                      </p:tavLst>
                                    </p:anim>
                                    <p:animEffect transition="in" filter="fade">
                                      <p:cBhvr>
                                        <p:cTn id="99" dur="500"/>
                                        <p:tgtEl>
                                          <p:spTgt spid="4"/>
                                        </p:tgtEl>
                                      </p:cBhvr>
                                    </p:animEffect>
                                  </p:childTnLst>
                                </p:cTn>
                              </p:par>
                            </p:childTnLst>
                          </p:cTn>
                        </p:par>
                        <p:par>
                          <p:cTn id="100" fill="hold">
                            <p:stCondLst>
                              <p:cond delay="9000"/>
                            </p:stCondLst>
                            <p:childTnLst>
                              <p:par>
                                <p:cTn id="101" presetID="49" presetClass="entr" presetSubtype="0" decel="100000"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
                                          </p:val>
                                        </p:tav>
                                        <p:tav tm="100000">
                                          <p:val>
                                            <p:strVal val="#ppt_w"/>
                                          </p:val>
                                        </p:tav>
                                      </p:tavLst>
                                    </p:anim>
                                    <p:anim calcmode="lin" valueType="num">
                                      <p:cBhvr>
                                        <p:cTn id="104" dur="500" fill="hold"/>
                                        <p:tgtEl>
                                          <p:spTgt spid="5"/>
                                        </p:tgtEl>
                                        <p:attrNameLst>
                                          <p:attrName>ppt_h</p:attrName>
                                        </p:attrNameLst>
                                      </p:cBhvr>
                                      <p:tavLst>
                                        <p:tav tm="0">
                                          <p:val>
                                            <p:fltVal val="0"/>
                                          </p:val>
                                        </p:tav>
                                        <p:tav tm="100000">
                                          <p:val>
                                            <p:strVal val="#ppt_h"/>
                                          </p:val>
                                        </p:tav>
                                      </p:tavLst>
                                    </p:anim>
                                    <p:anim calcmode="lin" valueType="num">
                                      <p:cBhvr>
                                        <p:cTn id="105" dur="500" fill="hold"/>
                                        <p:tgtEl>
                                          <p:spTgt spid="5"/>
                                        </p:tgtEl>
                                        <p:attrNameLst>
                                          <p:attrName>style.rotation</p:attrName>
                                        </p:attrNameLst>
                                      </p:cBhvr>
                                      <p:tavLst>
                                        <p:tav tm="0">
                                          <p:val>
                                            <p:fltVal val="360"/>
                                          </p:val>
                                        </p:tav>
                                        <p:tav tm="100000">
                                          <p:val>
                                            <p:fltVal val="0"/>
                                          </p:val>
                                        </p:tav>
                                      </p:tavLst>
                                    </p:anim>
                                    <p:animEffect transition="in" filter="fade">
                                      <p:cBhvr>
                                        <p:cTn id="10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6" grpId="1" animBg="1"/>
      <p:bldP spid="27" grpId="0" animBg="1"/>
      <p:bldP spid="27" grpId="1" animBg="1"/>
      <p:bldP spid="28" grpId="0" animBg="1"/>
      <p:bldP spid="28" grpId="1" animBg="1"/>
      <p:bldP spid="32" grpId="0" animBg="1"/>
      <p:bldP spid="32" grpId="1" animBg="1"/>
      <p:bldP spid="33" grpId="0" animBg="1"/>
      <p:bldP spid="33" grpId="1" animBg="1"/>
      <p:bldP spid="34" grpId="0" animBg="1"/>
      <p:bldP spid="3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02328"/>
            <a:ext cx="4800600" cy="5444835"/>
          </a:xfrm>
        </p:spPr>
        <p:txBody>
          <a:bodyPr>
            <a:noAutofit/>
          </a:bodyPr>
          <a:lstStyle/>
          <a:p>
            <a:pPr marL="0" lvl="0" indent="0" fontAlgn="base">
              <a:buNone/>
            </a:pPr>
            <a:r>
              <a:rPr lang="en-US" sz="2000" b="1" smtClean="0">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Lâm </a:t>
            </a:r>
            <a:r>
              <a:rPr lang="en-US" b="1">
                <a:latin typeface="Times New Roman" panose="02020603050405020304" pitchFamily="18" charset="0"/>
                <a:cs typeface="Times New Roman" panose="02020603050405020304" pitchFamily="18" charset="0"/>
              </a:rPr>
              <a:t>sàng</a:t>
            </a:r>
            <a:endParaRPr lang="en-US">
              <a:latin typeface="Times New Roman" panose="02020603050405020304" pitchFamily="18" charset="0"/>
              <a:cs typeface="Times New Roman" panose="02020603050405020304" pitchFamily="18" charset="0"/>
            </a:endParaRPr>
          </a:p>
          <a:p>
            <a:pPr marL="0" lvl="0" indent="0" fontAlgn="base">
              <a:buNone/>
            </a:pPr>
            <a:r>
              <a:rPr lang="en-US" sz="2400">
                <a:latin typeface="Times New Roman" panose="02020603050405020304" pitchFamily="18" charset="0"/>
                <a:cs typeface="Times New Roman" panose="02020603050405020304" pitchFamily="18" charset="0"/>
              </a:rPr>
              <a:t>Tuỳ theo nguyên nhân gây ngộ độc mà có các triệu chứng khác nhau. Thông thường hay gặp các triệu chứng là:</a:t>
            </a:r>
          </a:p>
          <a:p>
            <a:pPr lvl="0" fontAlgn="base"/>
            <a:r>
              <a:rPr lang="en-US" sz="2400">
                <a:latin typeface="Times New Roman" panose="02020603050405020304" pitchFamily="18" charset="0"/>
                <a:cs typeface="Times New Roman" panose="02020603050405020304" pitchFamily="18" charset="0"/>
              </a:rPr>
              <a:t>Buồn nôn và nôn mửa.</a:t>
            </a:r>
          </a:p>
          <a:p>
            <a:pPr lvl="0" fontAlgn="base"/>
            <a:r>
              <a:rPr lang="en-US" sz="2400">
                <a:latin typeface="Times New Roman" panose="02020603050405020304" pitchFamily="18" charset="0"/>
                <a:cs typeface="Times New Roman" panose="02020603050405020304" pitchFamily="18" charset="0"/>
              </a:rPr>
              <a:t>Ỉa chảy, ỉa nhiều lần và phân lỏng.</a:t>
            </a:r>
          </a:p>
          <a:p>
            <a:pPr lvl="0" fontAlgn="base"/>
            <a:r>
              <a:rPr lang="en-US" sz="2400">
                <a:latin typeface="Times New Roman" panose="02020603050405020304" pitchFamily="18" charset="0"/>
                <a:cs typeface="Times New Roman" panose="02020603050405020304" pitchFamily="18" charset="0"/>
              </a:rPr>
              <a:t>Mẩn ngứa, mề đay khắp người</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15" name="Content Placeholder 14"/>
          <p:cNvSpPr>
            <a:spLocks noGrp="1"/>
          </p:cNvSpPr>
          <p:nvPr>
            <p:ph sz="half" idx="2"/>
          </p:nvPr>
        </p:nvSpPr>
        <p:spPr>
          <a:xfrm>
            <a:off x="5867401" y="1302328"/>
            <a:ext cx="6144490" cy="5444836"/>
          </a:xfrm>
        </p:spPr>
        <p:txBody>
          <a:bodyPr>
            <a:normAutofit/>
          </a:bodyPr>
          <a:lstStyle/>
          <a:p>
            <a:pPr marL="0" lvl="0" indent="0" fontAlgn="base">
              <a:buNone/>
            </a:pPr>
            <a:r>
              <a:rPr lang="en-US" b="1" smtClean="0">
                <a:latin typeface="Times New Roman" panose="02020603050405020304" pitchFamily="18" charset="0"/>
                <a:cs typeface="Times New Roman" panose="02020603050405020304" pitchFamily="18" charset="0"/>
              </a:rPr>
              <a:t>Cận lâm sàng</a:t>
            </a:r>
          </a:p>
          <a:p>
            <a:pPr marL="0" lvl="0" indent="0" fontAlgn="base">
              <a:buNone/>
            </a:pPr>
            <a:r>
              <a:rPr lang="en-US" sz="2400" smtClean="0">
                <a:latin typeface="Times New Roman" panose="02020603050405020304" pitchFamily="18" charset="0"/>
                <a:cs typeface="Times New Roman" panose="02020603050405020304" pitchFamily="18" charset="0"/>
              </a:rPr>
              <a:t>Quan sát trực tiếp một mẫu chất nôn, phân tươi: Có thể cho phép định hướng chẩn đoán trong một số trường hợp</a:t>
            </a:r>
          </a:p>
          <a:p>
            <a:pPr lvl="0" fontAlgn="base"/>
            <a:r>
              <a:rPr lang="en-US" sz="2400" smtClean="0">
                <a:latin typeface="Times New Roman" panose="02020603050405020304" pitchFamily="18" charset="0"/>
                <a:cs typeface="Times New Roman" panose="02020603050405020304" pitchFamily="18" charset="0"/>
              </a:rPr>
              <a:t>Soi phân, chất nôn</a:t>
            </a:r>
          </a:p>
          <a:p>
            <a:pPr lvl="0" fontAlgn="base"/>
            <a:r>
              <a:rPr lang="en-US" sz="2400" smtClean="0">
                <a:latin typeface="Times New Roman" panose="02020603050405020304" pitchFamily="18" charset="0"/>
                <a:cs typeface="Times New Roman" panose="02020603050405020304" pitchFamily="18" charset="0"/>
              </a:rPr>
              <a:t>Tìm bạch cầu hoặc vi khuẩn.</a:t>
            </a:r>
          </a:p>
          <a:p>
            <a:pPr lvl="0" fontAlgn="base"/>
            <a:r>
              <a:rPr lang="en-US" sz="2400" smtClean="0">
                <a:latin typeface="Times New Roman" panose="02020603050405020304" pitchFamily="18" charset="0"/>
                <a:cs typeface="Times New Roman" panose="02020603050405020304" pitchFamily="18" charset="0"/>
              </a:rPr>
              <a:t>Cấy phân:</a:t>
            </a:r>
          </a:p>
          <a:p>
            <a:pPr marL="0" lvl="0" indent="0" fontAlgn="base">
              <a:buNone/>
            </a:pPr>
            <a:r>
              <a:rPr lang="en-US" sz="2400" smtClean="0">
                <a:latin typeface="Times New Roman" panose="02020603050405020304" pitchFamily="18" charset="0"/>
                <a:cs typeface="Times New Roman" panose="02020603050405020304" pitchFamily="18" charset="0"/>
              </a:rPr>
              <a:t>Để xác định tác nhân gây bệnh chính cần sử dụng nhiều loại môi trường hiếu khí, kỵ khí, môi trường đặc biệt, tùy theo yêu cầu chẩn đoán, tuy nhiên rất khó, vì khi cấy phân (+ )lại có thể do tác nhân gây bệnh khác.</a:t>
            </a:r>
          </a:p>
          <a:p>
            <a:endParaRPr lang="en-US"/>
          </a:p>
        </p:txBody>
      </p:sp>
      <p:sp>
        <p:nvSpPr>
          <p:cNvPr id="5" name="TextBox 4"/>
          <p:cNvSpPr txBox="1"/>
          <p:nvPr/>
        </p:nvSpPr>
        <p:spPr>
          <a:xfrm>
            <a:off x="3865419" y="263236"/>
            <a:ext cx="3147015" cy="584775"/>
          </a:xfrm>
          <a:prstGeom prst="rect">
            <a:avLst/>
          </a:prstGeom>
          <a:noFill/>
        </p:spPr>
        <p:txBody>
          <a:bodyPr wrap="none" rtlCol="0">
            <a:spAutoFit/>
            <a:scene3d>
              <a:camera prst="perspectiveFront"/>
              <a:lightRig rig="harsh" dir="t"/>
            </a:scene3d>
            <a:sp3d extrusionH="57150" prstMaterial="matte">
              <a:bevelT w="63500" h="12700" prst="relaxedInset"/>
              <a:contourClr>
                <a:schemeClr val="bg1">
                  <a:lumMod val="65000"/>
                </a:schemeClr>
              </a:contourClr>
            </a:sp3d>
          </a:bodyPr>
          <a:lstStyle/>
          <a:p>
            <a:r>
              <a:rPr lang="en-US" sz="3200" b="1" smtClean="0">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TRIỆU CHỨNG</a:t>
            </a:r>
            <a:endParaRPr lang="en-US" sz="3200" b="1">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8" name="5-Point Star 7"/>
          <p:cNvSpPr/>
          <p:nvPr/>
        </p:nvSpPr>
        <p:spPr>
          <a:xfrm>
            <a:off x="0" y="1302328"/>
            <a:ext cx="457200" cy="340305"/>
          </a:xfrm>
          <a:prstGeom prst="star5">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
        <p:nvSpPr>
          <p:cNvPr id="9" name="5-Point Star 8"/>
          <p:cNvSpPr/>
          <p:nvPr/>
        </p:nvSpPr>
        <p:spPr>
          <a:xfrm>
            <a:off x="5438926" y="1302328"/>
            <a:ext cx="457200" cy="340305"/>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75031"/>
            <a:ext cx="3013656" cy="21829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775" y="4675031"/>
            <a:ext cx="2673960" cy="2209800"/>
          </a:xfrm>
          <a:prstGeom prst="rect">
            <a:avLst/>
          </a:prstGeom>
        </p:spPr>
      </p:pic>
    </p:spTree>
    <p:extLst>
      <p:ext uri="{BB962C8B-B14F-4D97-AF65-F5344CB8AC3E}">
        <p14:creationId xmlns:p14="http://schemas.microsoft.com/office/powerpoint/2010/main" val="104837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8"/>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0-#ppt_w/2"/>
                                          </p:val>
                                        </p:tav>
                                        <p:tav tm="100000">
                                          <p:val>
                                            <p:strVal val="#ppt_x"/>
                                          </p:val>
                                        </p:tav>
                                      </p:tavLst>
                                    </p:anim>
                                    <p:anim calcmode="lin" valueType="num">
                                      <p:cBhvr additive="base">
                                        <p:cTn id="36" dur="1000" fill="hold"/>
                                        <p:tgtEl>
                                          <p:spTgt spid="9"/>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1000" fill="hold"/>
                                        <p:tgtEl>
                                          <p:spTgt spid="9"/>
                                        </p:tgtEl>
                                        <p:attrNameLst>
                                          <p:attrName>r</p:attrName>
                                        </p:attrNameLst>
                                      </p:cBhvr>
                                    </p:animRo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left)">
                                      <p:cBhvr>
                                        <p:cTn id="42" dur="500"/>
                                        <p:tgtEl>
                                          <p:spTgt spid="15">
                                            <p:txEl>
                                              <p:pRg st="0" end="0"/>
                                            </p:txEl>
                                          </p:spTgt>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wipe(left)">
                                      <p:cBhvr>
                                        <p:cTn id="46" dur="500"/>
                                        <p:tgtEl>
                                          <p:spTgt spid="15">
                                            <p:txEl>
                                              <p:pRg st="1" end="1"/>
                                            </p:txEl>
                                          </p:spTgt>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15">
                                            <p:txEl>
                                              <p:pRg st="2" end="2"/>
                                            </p:txEl>
                                          </p:spTgt>
                                        </p:tgtEl>
                                        <p:attrNameLst>
                                          <p:attrName>style.visibility</p:attrName>
                                        </p:attrNameLst>
                                      </p:cBhvr>
                                      <p:to>
                                        <p:strVal val="visible"/>
                                      </p:to>
                                    </p:set>
                                    <p:animEffect transition="in" filter="wipe(left)">
                                      <p:cBhvr>
                                        <p:cTn id="50" dur="500"/>
                                        <p:tgtEl>
                                          <p:spTgt spid="15">
                                            <p:txEl>
                                              <p:pRg st="2" end="2"/>
                                            </p:txEl>
                                          </p:spTgt>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5">
                                            <p:txEl>
                                              <p:pRg st="3" end="3"/>
                                            </p:txEl>
                                          </p:spTgt>
                                        </p:tgtEl>
                                        <p:attrNameLst>
                                          <p:attrName>style.visibility</p:attrName>
                                        </p:attrNameLst>
                                      </p:cBhvr>
                                      <p:to>
                                        <p:strVal val="visible"/>
                                      </p:to>
                                    </p:set>
                                    <p:animEffect transition="in" filter="wipe(left)">
                                      <p:cBhvr>
                                        <p:cTn id="54" dur="500"/>
                                        <p:tgtEl>
                                          <p:spTgt spid="15">
                                            <p:txEl>
                                              <p:pRg st="3" end="3"/>
                                            </p:txEl>
                                          </p:spTgt>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15">
                                            <p:txEl>
                                              <p:pRg st="4" end="4"/>
                                            </p:txEl>
                                          </p:spTgt>
                                        </p:tgtEl>
                                        <p:attrNameLst>
                                          <p:attrName>style.visibility</p:attrName>
                                        </p:attrNameLst>
                                      </p:cBhvr>
                                      <p:to>
                                        <p:strVal val="visible"/>
                                      </p:to>
                                    </p:set>
                                    <p:animEffect transition="in" filter="wipe(left)">
                                      <p:cBhvr>
                                        <p:cTn id="58" dur="500"/>
                                        <p:tgtEl>
                                          <p:spTgt spid="15">
                                            <p:txEl>
                                              <p:pRg st="4" end="4"/>
                                            </p:txEl>
                                          </p:spTgt>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15">
                                            <p:txEl>
                                              <p:pRg st="5" end="5"/>
                                            </p:txEl>
                                          </p:spTgt>
                                        </p:tgtEl>
                                        <p:attrNameLst>
                                          <p:attrName>style.visibility</p:attrName>
                                        </p:attrNameLst>
                                      </p:cBhvr>
                                      <p:to>
                                        <p:strVal val="visible"/>
                                      </p:to>
                                    </p:set>
                                    <p:animEffect transition="in" filter="wipe(left)">
                                      <p:cBhvr>
                                        <p:cTn id="62" dur="500"/>
                                        <p:tgtEl>
                                          <p:spTgt spid="15">
                                            <p:txEl>
                                              <p:pRg st="5" end="5"/>
                                            </p:txEl>
                                          </p:spTgt>
                                        </p:tgtEl>
                                      </p:cBhvr>
                                    </p:animEffect>
                                  </p:childTnLst>
                                </p:cTn>
                              </p:par>
                            </p:childTnLst>
                          </p:cTn>
                        </p:par>
                        <p:par>
                          <p:cTn id="63" fill="hold">
                            <p:stCondLst>
                              <p:cond delay="4000"/>
                            </p:stCondLst>
                            <p:childTnLst>
                              <p:par>
                                <p:cTn id="64" presetID="23" presetClass="entr" presetSubtype="16"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childTnLst>
                                </p:cTn>
                              </p:par>
                            </p:childTnLst>
                          </p:cTn>
                        </p:par>
                        <p:par>
                          <p:cTn id="68" fill="hold">
                            <p:stCondLst>
                              <p:cond delay="4500"/>
                            </p:stCondLst>
                            <p:childTnLst>
                              <p:par>
                                <p:cTn id="69" presetID="23" presetClass="entr" presetSubtype="16"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1330036"/>
            <a:ext cx="5971309" cy="5527963"/>
          </a:xfrm>
        </p:spPr>
        <p:txBody>
          <a:bodyPr>
            <a:noAutofit/>
          </a:bodyPr>
          <a:lstStyle/>
          <a:p>
            <a:pPr lvl="0" fontAlgn="base"/>
            <a:r>
              <a:rPr lang="en-US" sz="2400">
                <a:latin typeface="Times New Roman" panose="02020603050405020304" pitchFamily="18" charset="0"/>
                <a:cs typeface="Times New Roman" panose="02020603050405020304" pitchFamily="18" charset="0"/>
              </a:rPr>
              <a:t>Người lớn tuổi: Khi có tuổi, hệ miễn dịch không thể đáp ứng một cách nhanh chóng và có hiệu quả với sinh vật gây bệnh như khi còn trẻ.</a:t>
            </a:r>
          </a:p>
          <a:p>
            <a:pPr lvl="0" fontAlgn="base"/>
            <a:r>
              <a:rPr lang="en-US" sz="2400">
                <a:latin typeface="Times New Roman" panose="02020603050405020304" pitchFamily="18" charset="0"/>
                <a:cs typeface="Times New Roman" panose="02020603050405020304" pitchFamily="18" charset="0"/>
              </a:rPr>
              <a:t>Phụ nữ mang thai. Trong thời gian mang thai, những thay đổi trong trao đổi chất và lưu thông có thể làm tăng nguy cơ ngộ độc thực phẩm</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lvl="0" fontAlgn="base"/>
            <a:r>
              <a:rPr lang="en-US" sz="2400">
                <a:latin typeface="Times New Roman" panose="02020603050405020304" pitchFamily="18" charset="0"/>
                <a:cs typeface="Times New Roman" panose="02020603050405020304" pitchFamily="18" charset="0"/>
              </a:rPr>
              <a:t>Trẻ sơ sinh và trẻ nhỏ. Hệ thống miễn dịch không phát triển đầy đủ.</a:t>
            </a:r>
          </a:p>
          <a:p>
            <a:pPr lvl="0" fontAlgn="base"/>
            <a:r>
              <a:rPr lang="en-US" sz="2400">
                <a:latin typeface="Times New Roman" panose="02020603050405020304" pitchFamily="18" charset="0"/>
                <a:cs typeface="Times New Roman" panose="02020603050405020304" pitchFamily="18" charset="0"/>
              </a:rPr>
              <a:t>Những người có bệnh mãn tính. Có một tình trạng mãn tính, chẳng hạn như tiểu đường, bệnh gan hoặc AIDS hoặc được hóa trị hoặc xạ trị ung thư làm giảm đáp ứng miễn dịch</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1450967" y="274164"/>
            <a:ext cx="3754297" cy="584775"/>
          </a:xfrm>
          <a:prstGeom prst="rect">
            <a:avLst/>
          </a:prstGeom>
          <a:noFill/>
        </p:spPr>
        <p:txBody>
          <a:bodyPr wrap="none" rtlCol="0">
            <a:spAutoFit/>
            <a:scene3d>
              <a:camera prst="perspectiveAbove"/>
              <a:lightRig rig="threePt" dir="t"/>
            </a:scene3d>
            <a:sp3d extrusionH="57150">
              <a:bevelT w="82550" h="38100" prst="coolSlant"/>
            </a:sp3d>
          </a:bodyPr>
          <a:lstStyle/>
          <a:p>
            <a:r>
              <a:rPr lang="en-US" sz="3200" b="1" smtClean="0">
                <a:ln>
                  <a:solidFill>
                    <a:srgbClr val="C00000"/>
                  </a:solidFill>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YẾU TỐ NGUY CƠ</a:t>
            </a:r>
            <a:endParaRPr lang="en-US" sz="3200" b="1">
              <a:ln>
                <a:solidFill>
                  <a:srgbClr val="C00000"/>
                </a:solidFill>
              </a:ln>
              <a:solidFill>
                <a:srgbClr val="C0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046" y="972571"/>
            <a:ext cx="5383152" cy="20153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045" y="3090929"/>
            <a:ext cx="5383152" cy="182880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0117" r="6715"/>
          <a:stretch/>
        </p:blipFill>
        <p:spPr>
          <a:xfrm>
            <a:off x="6800045" y="5035639"/>
            <a:ext cx="5391955" cy="1822360"/>
          </a:xfrm>
          <a:prstGeom prst="rect">
            <a:avLst/>
          </a:prstGeom>
        </p:spPr>
      </p:pic>
    </p:spTree>
    <p:extLst>
      <p:ext uri="{BB962C8B-B14F-4D97-AF65-F5344CB8AC3E}">
        <p14:creationId xmlns:p14="http://schemas.microsoft.com/office/powerpoint/2010/main" val="2309208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par>
                          <p:cTn id="69" fill="hold">
                            <p:stCondLst>
                              <p:cond delay="2000"/>
                            </p:stCondLst>
                            <p:childTnLst>
                              <p:par>
                                <p:cTn id="70" presetID="2" presetClass="entr" presetSubtype="3"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1+#ppt_w/2"/>
                                          </p:val>
                                        </p:tav>
                                        <p:tav tm="100000">
                                          <p:val>
                                            <p:strVal val="#ppt_x"/>
                                          </p:val>
                                        </p:tav>
                                      </p:tavLst>
                                    </p:anim>
                                    <p:anim calcmode="lin" valueType="num">
                                      <p:cBhvr additive="base">
                                        <p:cTn id="73" dur="500" fill="hold"/>
                                        <p:tgtEl>
                                          <p:spTgt spid="2"/>
                                        </p:tgtEl>
                                        <p:attrNameLst>
                                          <p:attrName>ppt_y</p:attrName>
                                        </p:attrNameLst>
                                      </p:cBhvr>
                                      <p:tavLst>
                                        <p:tav tm="0">
                                          <p:val>
                                            <p:strVal val="0-#ppt_h/2"/>
                                          </p:val>
                                        </p:tav>
                                        <p:tav tm="100000">
                                          <p:val>
                                            <p:strVal val="#ppt_y"/>
                                          </p:val>
                                        </p:tav>
                                      </p:tavLst>
                                    </p:anim>
                                  </p:childTnLst>
                                </p:cTn>
                              </p:par>
                            </p:childTnLst>
                          </p:cTn>
                        </p:par>
                        <p:par>
                          <p:cTn id="74" fill="hold">
                            <p:stCondLst>
                              <p:cond delay="2500"/>
                            </p:stCondLst>
                            <p:childTnLst>
                              <p:par>
                                <p:cTn id="75" presetID="2" presetClass="entr" presetSubtype="3"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1+#ppt_w/2"/>
                                          </p:val>
                                        </p:tav>
                                        <p:tav tm="100000">
                                          <p:val>
                                            <p:strVal val="#ppt_x"/>
                                          </p:val>
                                        </p:tav>
                                      </p:tavLst>
                                    </p:anim>
                                    <p:anim calcmode="lin" valueType="num">
                                      <p:cBhvr additive="base">
                                        <p:cTn id="78" dur="500" fill="hold"/>
                                        <p:tgtEl>
                                          <p:spTgt spid="6"/>
                                        </p:tgtEl>
                                        <p:attrNameLst>
                                          <p:attrName>ppt_y</p:attrName>
                                        </p:attrNameLst>
                                      </p:cBhvr>
                                      <p:tavLst>
                                        <p:tav tm="0">
                                          <p:val>
                                            <p:strVal val="0-#ppt_h/2"/>
                                          </p:val>
                                        </p:tav>
                                        <p:tav tm="100000">
                                          <p:val>
                                            <p:strVal val="#ppt_y"/>
                                          </p:val>
                                        </p:tav>
                                      </p:tavLst>
                                    </p:anim>
                                  </p:childTnLst>
                                </p:cTn>
                              </p:par>
                            </p:childTnLst>
                          </p:cTn>
                        </p:par>
                        <p:par>
                          <p:cTn id="79" fill="hold">
                            <p:stCondLst>
                              <p:cond delay="3000"/>
                            </p:stCondLst>
                            <p:childTnLst>
                              <p:par>
                                <p:cTn id="80" presetID="2" presetClass="entr" presetSubtype="3"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fill="hold"/>
                                        <p:tgtEl>
                                          <p:spTgt spid="7"/>
                                        </p:tgtEl>
                                        <p:attrNameLst>
                                          <p:attrName>ppt_x</p:attrName>
                                        </p:attrNameLst>
                                      </p:cBhvr>
                                      <p:tavLst>
                                        <p:tav tm="0">
                                          <p:val>
                                            <p:strVal val="1+#ppt_w/2"/>
                                          </p:val>
                                        </p:tav>
                                        <p:tav tm="100000">
                                          <p:val>
                                            <p:strVal val="#ppt_x"/>
                                          </p:val>
                                        </p:tav>
                                      </p:tavLst>
                                    </p:anim>
                                    <p:anim calcmode="lin" valueType="num">
                                      <p:cBhvr additive="base">
                                        <p:cTn id="8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8288" y="1239802"/>
            <a:ext cx="5396347" cy="5671342"/>
          </a:xfrm>
        </p:spPr>
        <p:txBody>
          <a:bodyPr>
            <a:noAutofit/>
          </a:bodyPr>
          <a:lstStyle/>
          <a:p>
            <a:pPr lvl="0" fontAlgn="base"/>
            <a:r>
              <a:rPr lang="en-US" sz="2400">
                <a:latin typeface="Times New Roman" panose="02020603050405020304" pitchFamily="18" charset="0"/>
                <a:cs typeface="Times New Roman" panose="02020603050405020304" pitchFamily="18" charset="0"/>
              </a:rPr>
              <a:t>Ngộ độc thực phẩm thường được chẩn đoán dựa trên một lịch sử chi tiết, bao gồm cả bao lâu đã bị bệnh, đặc điểm của các triệu chứng và thực </a:t>
            </a:r>
            <a:r>
              <a:rPr lang="en-US" sz="2400" smtClean="0">
                <a:latin typeface="Times New Roman" panose="02020603050405020304" pitchFamily="18" charset="0"/>
                <a:cs typeface="Times New Roman" panose="02020603050405020304" pitchFamily="18" charset="0"/>
              </a:rPr>
              <a:t>phẩm </a:t>
            </a:r>
            <a:r>
              <a:rPr lang="en-US" sz="2400">
                <a:latin typeface="Times New Roman" panose="02020603050405020304" pitchFamily="18" charset="0"/>
                <a:cs typeface="Times New Roman" panose="02020603050405020304" pitchFamily="18" charset="0"/>
              </a:rPr>
              <a:t>đã </a:t>
            </a:r>
            <a:r>
              <a:rPr lang="en-US" sz="2400" smtClean="0">
                <a:latin typeface="Times New Roman" panose="02020603050405020304" pitchFamily="18" charset="0"/>
                <a:cs typeface="Times New Roman" panose="02020603050405020304" pitchFamily="18" charset="0"/>
              </a:rPr>
              <a:t>ăn.</a:t>
            </a:r>
            <a:endParaRPr lang="en-US" sz="2400">
              <a:latin typeface="Times New Roman" panose="02020603050405020304" pitchFamily="18" charset="0"/>
              <a:cs typeface="Times New Roman" panose="02020603050405020304" pitchFamily="18" charset="0"/>
            </a:endParaRPr>
          </a:p>
          <a:p>
            <a:pPr lvl="0" fontAlgn="base"/>
            <a:r>
              <a:rPr lang="en-US" sz="2400">
                <a:latin typeface="Times New Roman" panose="02020603050405020304" pitchFamily="18" charset="0"/>
                <a:cs typeface="Times New Roman" panose="02020603050405020304" pitchFamily="18" charset="0"/>
              </a:rPr>
              <a:t>Tùy thuộc vào triệu chứng và lịch sử y tế, bác sĩ có thể tiến hành xét nghiệm chẩn đoán, như là một xét nghiệm máu, phân, kiểm tra ký sinh trùng, để xác định nguyên nhân và xác định chẩn đoán</a:t>
            </a:r>
            <a:r>
              <a:rPr lang="en-US" sz="2400" smtClean="0">
                <a:latin typeface="Times New Roman" panose="02020603050405020304" pitchFamily="18" charset="0"/>
                <a:cs typeface="Times New Roman" panose="02020603050405020304" pitchFamily="18" charset="0"/>
              </a:rPr>
              <a:t>.</a:t>
            </a:r>
          </a:p>
          <a:p>
            <a:pPr lvl="0" fontAlgn="base"/>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Đối với phân, bác sĩ sẽ yêu cầu một mẫu phân và gửi đến một phòng thí nghiệm, nơi mà một kỹ thuật viên sẽ cố gắng để phát triển và xác định các sinh vật truyền nhiễm</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1731818" y="346364"/>
            <a:ext cx="8054769" cy="646331"/>
          </a:xfrm>
          <a:prstGeom prst="rect">
            <a:avLst/>
          </a:prstGeom>
          <a:noFill/>
        </p:spPr>
        <p:txBody>
          <a:bodyPr wrap="none" rtlCol="0">
            <a:spAutoFit/>
            <a:scene3d>
              <a:camera prst="perspectiveFront"/>
              <a:lightRig rig="threePt" dir="t"/>
            </a:scene3d>
            <a:sp3d extrusionH="57150">
              <a:bevelT w="82550" h="38100" prst="coolSlant"/>
            </a:sp3d>
          </a:bodyPr>
          <a:lstStyle/>
          <a:p>
            <a:r>
              <a:rPr lang="en-US" sz="3600" b="1" smtClean="0">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rPr>
              <a:t>CÁC XÉT NGHIỆM VÀ CHẨN ĐOÁN</a:t>
            </a:r>
            <a:endParaRPr lang="en-US" sz="3600" b="1">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4749" y="3168203"/>
            <a:ext cx="4297251" cy="1661202"/>
          </a:xfrm>
          <a:prstGeom prst="rect">
            <a:avLst/>
          </a:prstGeo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94749" y="1226923"/>
            <a:ext cx="4297251" cy="1891393"/>
          </a:xfr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038" t="11549" r="7231" b="20095"/>
          <a:stretch/>
        </p:blipFill>
        <p:spPr>
          <a:xfrm>
            <a:off x="7894749" y="4879292"/>
            <a:ext cx="4297251" cy="1978708"/>
          </a:xfrm>
          <a:prstGeom prst="rect">
            <a:avLst/>
          </a:prstGeom>
        </p:spPr>
      </p:pic>
    </p:spTree>
    <p:extLst>
      <p:ext uri="{BB962C8B-B14F-4D97-AF65-F5344CB8AC3E}">
        <p14:creationId xmlns:p14="http://schemas.microsoft.com/office/powerpoint/2010/main" val="85333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006" y="1117601"/>
            <a:ext cx="5752406" cy="6517179"/>
          </a:xfrm>
        </p:spPr>
        <p:txBody>
          <a:bodyPr>
            <a:normAutofit/>
          </a:bodyPr>
          <a:lstStyle/>
          <a:p>
            <a:pPr marL="0" lvl="0" indent="0" fontAlgn="base">
              <a:buNone/>
            </a:pPr>
            <a:r>
              <a:rPr lang="en-US" i="1" smtClean="0">
                <a:latin typeface="Times New Roman" panose="02020603050405020304" pitchFamily="18" charset="0"/>
                <a:cs typeface="Times New Roman" panose="02020603050405020304" pitchFamily="18" charset="0"/>
              </a:rPr>
              <a:t>  Điều </a:t>
            </a:r>
            <a:r>
              <a:rPr lang="en-US" i="1">
                <a:latin typeface="Times New Roman" panose="02020603050405020304" pitchFamily="18" charset="0"/>
                <a:cs typeface="Times New Roman" panose="02020603050405020304" pitchFamily="18" charset="0"/>
              </a:rPr>
              <a:t>trị triệu chứng:</a:t>
            </a:r>
            <a:endParaRPr lang="en-US">
              <a:latin typeface="Times New Roman" panose="02020603050405020304" pitchFamily="18" charset="0"/>
              <a:cs typeface="Times New Roman" panose="02020603050405020304" pitchFamily="18" charset="0"/>
            </a:endParaRPr>
          </a:p>
          <a:p>
            <a:pPr marL="0" lvl="0" indent="0" fontAlgn="base">
              <a:buNone/>
            </a:pPr>
            <a:r>
              <a:rPr lang="en-US">
                <a:latin typeface="Times New Roman" panose="02020603050405020304" pitchFamily="18" charset="0"/>
                <a:cs typeface="Times New Roman" panose="02020603050405020304" pitchFamily="18" charset="0"/>
              </a:rPr>
              <a:t>Kích thích gây nôn cho bệnh nhân, nếu không thành công thì tiến hành rửa dạ dày cho bệnh nhân (phần kỹ thuật xem bài rửa dạ dày).</a:t>
            </a:r>
          </a:p>
          <a:p>
            <a:pPr marL="0" lvl="0" indent="0" fontAlgn="base">
              <a:buNone/>
            </a:pPr>
            <a:r>
              <a:rPr lang="en-US">
                <a:latin typeface="Times New Roman" panose="02020603050405020304" pitchFamily="18" charset="0"/>
                <a:cs typeface="Times New Roman" panose="02020603050405020304" pitchFamily="18" charset="0"/>
              </a:rPr>
              <a:t>Chống đau bụng, giảm bớt nhu động ruột bằng atropin, trừ trường hợp ngộ độc amanita phathera.</a:t>
            </a:r>
          </a:p>
          <a:p>
            <a:pPr marL="0" lvl="0" indent="0" fontAlgn="base">
              <a:buNone/>
            </a:pPr>
            <a:r>
              <a:rPr lang="en-US">
                <a:latin typeface="Times New Roman" panose="02020603050405020304" pitchFamily="18" charset="0"/>
                <a:cs typeface="Times New Roman" panose="02020603050405020304" pitchFamily="18" charset="0"/>
              </a:rPr>
              <a:t>Hồi phục nước và điện giải bằng truyền các dung dịch đẳng trương NaCl 0,9%, glucose 5%, natri bicarbonat 1,4%. Nếu nhẹ, dùng đường uống (Oresol</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878277" y="1067073"/>
            <a:ext cx="5181600" cy="4813676"/>
          </a:xfrm>
        </p:spPr>
        <p:txBody>
          <a:bodyPr>
            <a:normAutofit/>
          </a:bodyPr>
          <a:lstStyle/>
          <a:p>
            <a:pPr marL="0" lvl="0" indent="0" fontAlgn="base">
              <a:buNone/>
            </a:pPr>
            <a:r>
              <a:rPr lang="en-US" i="1" smtClean="0"/>
              <a:t>  </a:t>
            </a:r>
            <a:r>
              <a:rPr lang="en-US" i="1" smtClean="0">
                <a:latin typeface="Times New Roman" panose="02020603050405020304" pitchFamily="18" charset="0"/>
                <a:cs typeface="Times New Roman" panose="02020603050405020304" pitchFamily="18" charset="0"/>
              </a:rPr>
              <a:t>Điều </a:t>
            </a:r>
            <a:r>
              <a:rPr lang="en-US" i="1">
                <a:latin typeface="Times New Roman" panose="02020603050405020304" pitchFamily="18" charset="0"/>
                <a:cs typeface="Times New Roman" panose="02020603050405020304" pitchFamily="18" charset="0"/>
              </a:rPr>
              <a:t>trị nguyên nhân:</a:t>
            </a:r>
            <a:endParaRPr lang="en-US">
              <a:latin typeface="Times New Roman" panose="02020603050405020304" pitchFamily="18" charset="0"/>
              <a:cs typeface="Times New Roman" panose="02020603050405020304" pitchFamily="18" charset="0"/>
            </a:endParaRPr>
          </a:p>
          <a:p>
            <a:pPr marL="0" lvl="0" indent="0" fontAlgn="base">
              <a:buNone/>
            </a:pPr>
            <a:r>
              <a:rPr lang="en-US">
                <a:latin typeface="Times New Roman" panose="02020603050405020304" pitchFamily="18" charset="0"/>
                <a:cs typeface="Times New Roman" panose="02020603050405020304" pitchFamily="18" charset="0"/>
              </a:rPr>
              <a:t>Chống vi khuẩn, tuỳ theo nguyên nhân</a:t>
            </a:r>
          </a:p>
          <a:p>
            <a:pPr marL="0" lvl="0" indent="0" fontAlgn="base">
              <a:buNone/>
            </a:pPr>
            <a:r>
              <a:rPr lang="en-US">
                <a:latin typeface="Times New Roman" panose="02020603050405020304" pitchFamily="18" charset="0"/>
                <a:cs typeface="Times New Roman" panose="02020603050405020304" pitchFamily="18" charset="0"/>
              </a:rPr>
              <a:t>Truyền dịch, hồi phục thể tích tuần hoàn càng nhanh càng tốt</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5143322" y="167035"/>
            <a:ext cx="2266646" cy="646331"/>
          </a:xfrm>
          <a:prstGeom prst="rect">
            <a:avLst/>
          </a:prstGeom>
          <a:noFill/>
        </p:spPr>
        <p:txBody>
          <a:bodyPr wrap="none" rtlCol="0">
            <a:spAutoFit/>
            <a:scene3d>
              <a:camera prst="perspectiveAbove"/>
              <a:lightRig rig="threePt" dir="t"/>
            </a:scene3d>
            <a:sp3d extrusionH="57150">
              <a:bevelT w="82550" h="38100" prst="coolSlant"/>
            </a:sp3d>
          </a:bodyPr>
          <a:lstStyle/>
          <a:p>
            <a:r>
              <a:rPr lang="en-US" sz="3600" b="1" smtClean="0">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rPr>
              <a:t>ĐIỀU TRỊ</a:t>
            </a:r>
            <a:endParaRPr lang="en-US" sz="3600" b="1">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endParaRPr>
          </a:p>
        </p:txBody>
      </p:sp>
      <p:sp>
        <p:nvSpPr>
          <p:cNvPr id="6" name="5-Point Star 5"/>
          <p:cNvSpPr/>
          <p:nvPr/>
        </p:nvSpPr>
        <p:spPr>
          <a:xfrm>
            <a:off x="87464" y="1117601"/>
            <a:ext cx="457200" cy="340305"/>
          </a:xfrm>
          <a:prstGeom prst="star5">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
        <p:nvSpPr>
          <p:cNvPr id="7" name="5-Point Star 6"/>
          <p:cNvSpPr/>
          <p:nvPr/>
        </p:nvSpPr>
        <p:spPr>
          <a:xfrm>
            <a:off x="6649677" y="1117601"/>
            <a:ext cx="457200" cy="340305"/>
          </a:xfrm>
          <a:prstGeom prst="star5">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402" y="3760631"/>
            <a:ext cx="2886478" cy="309736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5844" r="17547" b="1"/>
          <a:stretch/>
        </p:blipFill>
        <p:spPr>
          <a:xfrm>
            <a:off x="8930003" y="3580328"/>
            <a:ext cx="3261997" cy="3277672"/>
          </a:xfrm>
          <a:prstGeom prst="rect">
            <a:avLst/>
          </a:prstGeom>
        </p:spPr>
      </p:pic>
    </p:spTree>
    <p:extLst>
      <p:ext uri="{BB962C8B-B14F-4D97-AF65-F5344CB8AC3E}">
        <p14:creationId xmlns:p14="http://schemas.microsoft.com/office/powerpoint/2010/main" val="426962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6"/>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1000"/>
                                        <p:tgtEl>
                                          <p:spTgt spid="3">
                                            <p:txEl>
                                              <p:pRg st="1" end="1"/>
                                            </p:txEl>
                                          </p:spTgt>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0-#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par>
                                <p:cTn id="33" presetID="8" presetClass="emph" presetSubtype="0" fill="hold" grpId="1" nodeType="withEffect">
                                  <p:stCondLst>
                                    <p:cond delay="0"/>
                                  </p:stCondLst>
                                  <p:childTnLst>
                                    <p:animRot by="21600000">
                                      <p:cBhvr>
                                        <p:cTn id="34" dur="1000" fill="hold"/>
                                        <p:tgtEl>
                                          <p:spTgt spid="7"/>
                                        </p:tgtEl>
                                        <p:attrNameLst>
                                          <p:attrName>r</p:attrName>
                                        </p:attrNameLst>
                                      </p:cBhvr>
                                    </p:animRo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1000"/>
                                        <p:tgtEl>
                                          <p:spTgt spid="4">
                                            <p:txEl>
                                              <p:pRg st="0" end="0"/>
                                            </p:txEl>
                                          </p:spTgt>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left)">
                                      <p:cBhvr>
                                        <p:cTn id="46" dur="500"/>
                                        <p:tgtEl>
                                          <p:spTgt spid="4">
                                            <p:txEl>
                                              <p:pRg st="2" end="2"/>
                                            </p:txEl>
                                          </p:spTgt>
                                        </p:tgtEl>
                                      </p:cBhvr>
                                    </p:animEffect>
                                  </p:childTnLst>
                                </p:cTn>
                              </p:par>
                            </p:childTnLst>
                          </p:cTn>
                        </p:par>
                        <p:par>
                          <p:cTn id="47" fill="hold">
                            <p:stCondLst>
                              <p:cond delay="3000"/>
                            </p:stCondLst>
                            <p:childTnLst>
                              <p:par>
                                <p:cTn id="48" presetID="14" presetClass="entr" presetSubtype="1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par>
                          <p:cTn id="51" fill="hold">
                            <p:stCondLst>
                              <p:cond delay="3500"/>
                            </p:stCondLst>
                            <p:childTnLst>
                              <p:par>
                                <p:cTn id="52" presetID="14" presetClass="entr" presetSubtype="1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randombar(horizont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92839" y="1459865"/>
            <a:ext cx="10515600" cy="4351338"/>
          </a:xfrm>
        </p:spPr>
        <p:txBody>
          <a:bodyPr>
            <a:normAutofit/>
          </a:bodyPr>
          <a:lstStyle/>
          <a:p>
            <a:pPr marL="0" indent="0">
              <a:buNone/>
            </a:pPr>
            <a:r>
              <a:rPr lang="en-US" b="1">
                <a:ln/>
                <a:solidFill>
                  <a:srgbClr val="002060"/>
                </a:solidFill>
                <a:effectLst/>
                <a:latin typeface="Times New Roman" panose="02020603050405020304" pitchFamily="18" charset="0"/>
                <a:cs typeface="Times New Roman" panose="02020603050405020304" pitchFamily="18" charset="0"/>
              </a:rPr>
              <a:t>NHẬN</a:t>
            </a:r>
            <a:r>
              <a:rPr lang="en-US" smtClean="0">
                <a:solidFill>
                  <a:srgbClr val="002060"/>
                </a:solidFill>
                <a:effectLst/>
                <a:latin typeface="Times New Roman" panose="02020603050405020304" pitchFamily="18" charset="0"/>
                <a:cs typeface="Times New Roman" panose="02020603050405020304" pitchFamily="18" charset="0"/>
              </a:rPr>
              <a:t> </a:t>
            </a:r>
            <a:r>
              <a:rPr lang="en-US" b="1" smtClean="0">
                <a:ln/>
                <a:solidFill>
                  <a:srgbClr val="002060"/>
                </a:solidFill>
                <a:effectLst/>
                <a:latin typeface="Times New Roman" panose="02020603050405020304" pitchFamily="18" charset="0"/>
                <a:cs typeface="Times New Roman" panose="02020603050405020304" pitchFamily="18" charset="0"/>
              </a:rPr>
              <a:t>ĐỊNH</a:t>
            </a:r>
          </a:p>
          <a:p>
            <a:pPr lvl="0"/>
            <a:r>
              <a:rPr lang="en-US">
                <a:latin typeface="Times New Roman" panose="02020603050405020304" pitchFamily="18" charset="0"/>
                <a:cs typeface="Times New Roman" panose="02020603050405020304" pitchFamily="18" charset="0"/>
              </a:rPr>
              <a:t>Đứng trước một bệnh nhân ngộ độc thức ăn, người điều dưỡng cần loại bỏ nhanh các thức ăn bị nhiễm độc ra ngoài cơ thể, nhận định nguyên nhân, mức độ mất nước và rối loạn điện giải để có kế hoạch chăm sóc thích hợp</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7" name="TextBox 6"/>
          <p:cNvSpPr txBox="1"/>
          <p:nvPr/>
        </p:nvSpPr>
        <p:spPr>
          <a:xfrm>
            <a:off x="4871258" y="532015"/>
            <a:ext cx="2710999" cy="646331"/>
          </a:xfrm>
          <a:prstGeom prst="rect">
            <a:avLst/>
          </a:prstGeom>
          <a:noFill/>
        </p:spPr>
        <p:txBody>
          <a:bodyPr wrap="none" rtlCol="0">
            <a:spAutoFit/>
            <a:scene3d>
              <a:camera prst="perspectiveFront"/>
              <a:lightRig rig="threePt" dir="t"/>
            </a:scene3d>
            <a:sp3d extrusionH="57150">
              <a:bevelT w="82550" h="38100" prst="coolSlant"/>
            </a:sp3d>
          </a:bodyPr>
          <a:lstStyle/>
          <a:p>
            <a:r>
              <a:rPr lang="en-US" sz="3600" b="1" smtClean="0">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rPr>
              <a:t>CHĂM SÓC</a:t>
            </a:r>
            <a:endParaRPr lang="en-US" sz="3600" b="1">
              <a:ln/>
              <a:solidFill>
                <a:srgbClr val="C00000"/>
              </a:solidFill>
              <a:effectLst>
                <a:reflection blurRad="6350" stA="50000" endA="300" endPos="50000" dist="60007" dir="5400000" sy="-100000" algn="bl" rotWithShape="0"/>
              </a:effectLst>
              <a:latin typeface="Times New Roman" panose="02020603050405020304" pitchFamily="18" charset="0"/>
              <a:cs typeface="Times New Roman" panose="02020603050405020304" pitchFamily="18" charset="0"/>
            </a:endParaRPr>
          </a:p>
        </p:txBody>
      </p:sp>
      <p:sp>
        <p:nvSpPr>
          <p:cNvPr id="8" name="5-Point Star 7"/>
          <p:cNvSpPr/>
          <p:nvPr/>
        </p:nvSpPr>
        <p:spPr>
          <a:xfrm>
            <a:off x="471055" y="1825625"/>
            <a:ext cx="457200" cy="340305"/>
          </a:xfrm>
          <a:prstGeom prst="star5">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211" y="4121239"/>
            <a:ext cx="5486400" cy="2564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5" y="4121239"/>
            <a:ext cx="5496011" cy="2564148"/>
          </a:xfrm>
          <a:prstGeom prst="rect">
            <a:avLst/>
          </a:prstGeom>
        </p:spPr>
      </p:pic>
    </p:spTree>
    <p:extLst>
      <p:ext uri="{BB962C8B-B14F-4D97-AF65-F5344CB8AC3E}">
        <p14:creationId xmlns:p14="http://schemas.microsoft.com/office/powerpoint/2010/main" val="3463270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8"/>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000"/>
                                        <p:tgtEl>
                                          <p:spTgt spid="6">
                                            <p:txEl>
                                              <p:pRg st="0" end="0"/>
                                            </p:txEl>
                                          </p:spTgt>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500"/>
                                        <p:tgtEl>
                                          <p:spTgt spid="6">
                                            <p:txEl>
                                              <p:pRg st="1" end="1"/>
                                            </p:txEl>
                                          </p:spTgt>
                                        </p:tgtEl>
                                      </p:cBhvr>
                                    </p:animEffect>
                                  </p:childTnLst>
                                </p:cTn>
                              </p:par>
                            </p:childTnLst>
                          </p:cTn>
                        </p:par>
                        <p:par>
                          <p:cTn id="19" fill="hold">
                            <p:stCondLst>
                              <p:cond delay="2500"/>
                            </p:stCondLst>
                            <p:childTnLst>
                              <p:par>
                                <p:cTn id="20" presetID="2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2000"/>
                                        <p:tgtEl>
                                          <p:spTgt spid="4"/>
                                        </p:tgtEl>
                                      </p:cBhvr>
                                    </p:animEffect>
                                  </p:childTnLst>
                                </p:cTn>
                              </p:par>
                            </p:childTnLst>
                          </p:cTn>
                        </p:par>
                        <p:par>
                          <p:cTn id="23" fill="hold">
                            <p:stCondLst>
                              <p:cond delay="4500"/>
                            </p:stCondLst>
                            <p:childTnLst>
                              <p:par>
                                <p:cTn id="24" presetID="2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edge">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1435</Words>
  <Application>Microsoft Office PowerPoint</Application>
  <PresentationFormat>Widescreen</PresentationFormat>
  <Paragraphs>129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 Hoàng</dc:creator>
  <cp:lastModifiedBy>Thi Hoàng</cp:lastModifiedBy>
  <cp:revision>46</cp:revision>
  <dcterms:created xsi:type="dcterms:W3CDTF">2016-08-21T14:56:00Z</dcterms:created>
  <dcterms:modified xsi:type="dcterms:W3CDTF">2016-08-22T06:48:38Z</dcterms:modified>
</cp:coreProperties>
</file>