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5" r:id="rId6"/>
    <p:sldId id="266" r:id="rId7"/>
    <p:sldId id="267" r:id="rId8"/>
    <p:sldId id="268" r:id="rId9"/>
    <p:sldId id="269" r:id="rId10"/>
    <p:sldId id="272" r:id="rId11"/>
    <p:sldId id="275" r:id="rId12"/>
    <p:sldId id="277" r:id="rId13"/>
    <p:sldId id="279" r:id="rId14"/>
    <p:sldId id="278" r:id="rId15"/>
    <p:sldId id="280" r:id="rId16"/>
    <p:sldId id="281" r:id="rId17"/>
    <p:sldId id="282" r:id="rId18"/>
    <p:sldId id="283" r:id="rId19"/>
    <p:sldId id="284" r:id="rId20"/>
    <p:sldId id="285" r:id="rId21"/>
    <p:sldId id="286" r:id="rId22"/>
    <p:sldId id="287"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p:cViewPr varScale="1">
        <p:scale>
          <a:sx n="70" d="100"/>
          <a:sy n="70" d="100"/>
        </p:scale>
        <p:origin x="141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0" y="533400"/>
            <a:ext cx="9144000" cy="1825096"/>
          </a:xfrm>
        </p:spPr>
        <p:txBody>
          <a:bodyPr>
            <a:normAutofit/>
          </a:bodyPr>
          <a:lstStyle/>
          <a:p>
            <a:r>
              <a:rPr lang="en-US" sz="4400" cap="none"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ĐIỀU DƯỠNG CẤP CỨU – HỒI SỨC</a:t>
            </a:r>
          </a:p>
        </p:txBody>
      </p:sp>
      <p:sp>
        <p:nvSpPr>
          <p:cNvPr id="7" name="Subtitle 2"/>
          <p:cNvSpPr txBox="1">
            <a:spLocks noGrp="1"/>
          </p:cNvSpPr>
          <p:nvPr>
            <p:ph type="subTitle" idx="1"/>
          </p:nvPr>
        </p:nvSpPr>
        <p:spPr>
          <a:xfrm>
            <a:off x="2541887" y="2096513"/>
            <a:ext cx="9448800" cy="685800"/>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800"/>
              </a:spcBef>
              <a:buSzPct val="100000"/>
              <a:buFont typeface="Arial" pitchFamily="34" charset="0"/>
              <a:buNone/>
              <a:defRPr sz="2000" kern="1200" cap="all" baseline="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600"/>
              </a:spcBef>
              <a:buSzPct val="100000"/>
              <a:buFont typeface="Arial"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600"/>
              </a:spcBef>
              <a:buSzPct val="100000"/>
              <a:buFont typeface="Arial"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600"/>
              </a:spcBef>
              <a:buSzPct val="100000"/>
              <a:buFont typeface="Arial"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600"/>
              </a:spcBef>
              <a:buSzPct val="100000"/>
              <a:buFont typeface="Arial"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400"/>
              </a:spcBef>
              <a:buSzPct val="100000"/>
              <a:buFont typeface="Arial" pitchFamily="34" charset="0"/>
              <a:buNone/>
              <a:defRPr sz="1600" kern="1200">
                <a:solidFill>
                  <a:schemeClr val="tx1">
                    <a:lumMod val="75000"/>
                    <a:lumOff val="25000"/>
                  </a:schemeClr>
                </a:solidFill>
                <a:latin typeface="+mn-lt"/>
                <a:ea typeface="+mn-ea"/>
                <a:cs typeface="+mn-cs"/>
              </a:defRPr>
            </a:lvl9pPr>
          </a:lstStyle>
          <a:p>
            <a:r>
              <a:rPr lang="en-US" sz="2400" b="1" u="sng" dirty="0">
                <a:solidFill>
                  <a:schemeClr val="tx2">
                    <a:lumMod val="50000"/>
                  </a:schemeClr>
                </a:solidFill>
                <a:latin typeface="Times New Roman" panose="02020603050405020304" pitchFamily="18" charset="0"/>
                <a:cs typeface="Times New Roman" panose="02020603050405020304" pitchFamily="18" charset="0"/>
              </a:rPr>
              <a:t>GV</a:t>
            </a:r>
            <a:r>
              <a:rPr lang="en-US" sz="2400" b="1" dirty="0">
                <a:solidFill>
                  <a:schemeClr val="tx2">
                    <a:lumMod val="50000"/>
                  </a:schemeClr>
                </a:solidFill>
                <a:latin typeface="Times New Roman" panose="02020603050405020304" pitchFamily="18" charset="0"/>
                <a:cs typeface="Times New Roman" panose="02020603050405020304" pitchFamily="18" charset="0"/>
              </a:rPr>
              <a:t>: Nguyễn Phúc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Học</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p>
        </p:txBody>
      </p:sp>
      <p:pic>
        <p:nvPicPr>
          <p:cNvPr id="8" name="Picture 2" descr="http://cmu.duytan.edu.vn/Upload/Thumb/Logo_of_Duy_Tan_-_small_22_626_633596227426266755.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6250" y1="43333" x2="70000" y2="52222"/>
                        <a14:foregroundMark x1="70000" y1="52222" x2="70000" y2="52222"/>
                        <a14:foregroundMark x1="56875" y1="44444" x2="56875" y2="44444"/>
                        <a14:foregroundMark x1="96250" y1="60000" x2="96250" y2="60000"/>
                      </a14:backgroundRemoval>
                    </a14:imgEffect>
                  </a14:imgLayer>
                </a14:imgProps>
              </a:ext>
              <a:ext uri="{28A0092B-C50C-407E-A947-70E740481C1C}">
                <a14:useLocalDpi xmlns:a14="http://schemas.microsoft.com/office/drawing/2010/main" val="0"/>
              </a:ext>
            </a:extLst>
          </a:blip>
          <a:srcRect/>
          <a:stretch>
            <a:fillRect/>
          </a:stretch>
        </p:blipFill>
        <p:spPr bwMode="auto">
          <a:xfrm>
            <a:off x="6600371" y="-13555"/>
            <a:ext cx="1524000" cy="857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ết quả hình ảnh cho đại học duy tâ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0" b="100000" l="0" r="100000"/>
                    </a14:imgEffect>
                  </a14:imgLayer>
                </a14:imgProps>
              </a:ext>
              <a:ext uri="{28A0092B-C50C-407E-A947-70E740481C1C}">
                <a14:useLocalDpi xmlns:a14="http://schemas.microsoft.com/office/drawing/2010/main" val="0"/>
              </a:ext>
            </a:extLst>
          </a:blip>
          <a:srcRect/>
          <a:stretch>
            <a:fillRect/>
          </a:stretch>
        </p:blipFill>
        <p:spPr bwMode="auto">
          <a:xfrm>
            <a:off x="8153400" y="0"/>
            <a:ext cx="990600" cy="9620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07614" y="2465557"/>
            <a:ext cx="6086923" cy="461665"/>
          </a:xfrm>
          <a:prstGeom prst="rect">
            <a:avLst/>
          </a:prstGeom>
        </p:spPr>
        <p:txBody>
          <a:bodyPr wrap="none">
            <a:spAutoFit/>
          </a:bodyPr>
          <a:lstStyle/>
          <a:p>
            <a:r>
              <a:rPr lang="en-US" sz="2400" b="1" u="sng" dirty="0" err="1">
                <a:solidFill>
                  <a:schemeClr val="tx2">
                    <a:lumMod val="50000"/>
                  </a:schemeClr>
                </a:solidFill>
                <a:latin typeface="Times New Roman" panose="02020603050405020304" pitchFamily="18" charset="0"/>
                <a:cs typeface="Times New Roman" panose="02020603050405020304" pitchFamily="18" charset="0"/>
              </a:rPr>
              <a:t>Đề</a:t>
            </a:r>
            <a:r>
              <a:rPr lang="en-US" sz="2400" b="1" u="sng" dirty="0">
                <a:solidFill>
                  <a:schemeClr val="tx2">
                    <a:lumMod val="50000"/>
                  </a:schemeClr>
                </a:solidFill>
                <a:latin typeface="Times New Roman" panose="02020603050405020304" pitchFamily="18" charset="0"/>
                <a:cs typeface="Times New Roman" panose="02020603050405020304" pitchFamily="18" charset="0"/>
              </a:rPr>
              <a:t> </a:t>
            </a:r>
            <a:r>
              <a:rPr lang="en-US" sz="2400" b="1" u="sng" dirty="0" err="1">
                <a:solidFill>
                  <a:schemeClr val="tx2">
                    <a:lumMod val="50000"/>
                  </a:schemeClr>
                </a:solidFill>
                <a:latin typeface="Times New Roman" panose="02020603050405020304" pitchFamily="18" charset="0"/>
                <a:cs typeface="Times New Roman" panose="02020603050405020304" pitchFamily="18" charset="0"/>
              </a:rPr>
              <a:t>tài</a:t>
            </a:r>
            <a:r>
              <a:rPr lang="en-US" sz="2400" b="1" u="sng"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xử</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lý</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cấp</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cứu</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a:solidFill>
                  <a:schemeClr val="tx2">
                    <a:lumMod val="50000"/>
                  </a:schemeClr>
                </a:solidFill>
                <a:latin typeface="Times New Roman" panose="02020603050405020304" pitchFamily="18" charset="0"/>
                <a:cs typeface="Times New Roman" panose="02020603050405020304" pitchFamily="18" charset="0"/>
              </a:rPr>
              <a:t>bệnh</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50000"/>
                  </a:schemeClr>
                </a:solidFill>
                <a:latin typeface="Times New Roman" panose="02020603050405020304" pitchFamily="18" charset="0"/>
                <a:cs typeface="Times New Roman" panose="02020603050405020304" pitchFamily="18" charset="0"/>
              </a:rPr>
              <a:t>nhân</a:t>
            </a:r>
            <a:r>
              <a:rPr lang="en-US" sz="2400" b="1" dirty="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50000"/>
                  </a:schemeClr>
                </a:solidFill>
                <a:latin typeface="Times New Roman" panose="02020603050405020304" pitchFamily="18" charset="0"/>
                <a:cs typeface="Times New Roman" panose="02020603050405020304" pitchFamily="18" charset="0"/>
              </a:rPr>
              <a:t>ngộ</a:t>
            </a:r>
            <a:r>
              <a:rPr lang="en-US" sz="24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50000"/>
                  </a:schemeClr>
                </a:solidFill>
                <a:latin typeface="Times New Roman" panose="02020603050405020304" pitchFamily="18" charset="0"/>
                <a:cs typeface="Times New Roman" panose="02020603050405020304" pitchFamily="18" charset="0"/>
              </a:rPr>
              <a:t>độc</a:t>
            </a:r>
            <a:r>
              <a:rPr lang="en-US" sz="24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400" b="1" dirty="0" err="1" smtClean="0">
                <a:solidFill>
                  <a:schemeClr val="tx2">
                    <a:lumMod val="50000"/>
                  </a:schemeClr>
                </a:solidFill>
                <a:latin typeface="Times New Roman" panose="02020603050405020304" pitchFamily="18" charset="0"/>
                <a:cs typeface="Times New Roman" panose="02020603050405020304" pitchFamily="18" charset="0"/>
              </a:rPr>
              <a:t>cấp</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82724" y="2889374"/>
            <a:ext cx="8378552" cy="3785652"/>
          </a:xfrm>
          <a:prstGeom prst="rect">
            <a:avLst/>
          </a:prstGeom>
          <a:noFill/>
        </p:spPr>
        <p:txBody>
          <a:bodyPr wrap="square" numCol="2" rtlCol="0">
            <a:spAutoFit/>
          </a:bodyPr>
          <a:lstStyle/>
          <a:p>
            <a:r>
              <a:rPr lang="en-US" sz="22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200" b="1" u="sng" dirty="0" smtClean="0">
                <a:solidFill>
                  <a:schemeClr val="tx2">
                    <a:lumMod val="50000"/>
                  </a:schemeClr>
                </a:solidFill>
                <a:latin typeface="Times New Roman" panose="02020603050405020304" pitchFamily="18" charset="0"/>
                <a:cs typeface="Times New Roman" panose="02020603050405020304" pitchFamily="18" charset="0"/>
              </a:rPr>
              <a:t>Thành </a:t>
            </a:r>
            <a:r>
              <a:rPr lang="en-US" sz="2200" b="1" u="sng" dirty="0" err="1">
                <a:solidFill>
                  <a:schemeClr val="tx2">
                    <a:lumMod val="50000"/>
                  </a:schemeClr>
                </a:solidFill>
                <a:latin typeface="Times New Roman" panose="02020603050405020304" pitchFamily="18" charset="0"/>
                <a:cs typeface="Times New Roman" panose="02020603050405020304" pitchFamily="18" charset="0"/>
              </a:rPr>
              <a:t>viên</a:t>
            </a:r>
            <a:r>
              <a:rPr lang="en-US" sz="2200" u="sng"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a:solidFill>
                  <a:schemeClr val="tx2">
                    <a:lumMod val="50000"/>
                  </a:schemeClr>
                </a:solidFill>
                <a:latin typeface="Times New Roman" panose="02020603050405020304" pitchFamily="18" charset="0"/>
                <a:cs typeface="Times New Roman" panose="02020603050405020304" pitchFamily="18" charset="0"/>
              </a:rPr>
              <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Huỳnh Quốc Đạt</a:t>
            </a:r>
          </a:p>
          <a:p>
            <a:r>
              <a:rPr lang="en-US" sz="2200" dirty="0">
                <a:solidFill>
                  <a:schemeClr val="tx2">
                    <a:lumMod val="50000"/>
                  </a:schemeClr>
                </a:solidFill>
                <a:latin typeface="Times New Roman" panose="02020603050405020304" pitchFamily="18" charset="0"/>
                <a:cs typeface="Times New Roman" panose="02020603050405020304" pitchFamily="18" charset="0"/>
              </a:rPr>
              <a:t>	• Huỳnh Ngọc </a:t>
            </a:r>
            <a:r>
              <a:rPr lang="en-US" sz="2200" dirty="0" smtClean="0">
                <a:solidFill>
                  <a:schemeClr val="tx2">
                    <a:lumMod val="50000"/>
                  </a:schemeClr>
                </a:solidFill>
                <a:latin typeface="Times New Roman" panose="02020603050405020304" pitchFamily="18" charset="0"/>
                <a:cs typeface="Times New Roman" panose="02020603050405020304" pitchFamily="18" charset="0"/>
              </a:rPr>
              <a:t>Lan	</a:t>
            </a:r>
            <a:r>
              <a:rPr lang="en-US" sz="2200" dirty="0">
                <a:solidFill>
                  <a:schemeClr val="tx2">
                    <a:lumMod val="50000"/>
                  </a:schemeClr>
                </a:solidFill>
                <a:latin typeface="Times New Roman" panose="02020603050405020304" pitchFamily="18" charset="0"/>
                <a:cs typeface="Times New Roman" panose="02020603050405020304" pitchFamily="18" charset="0"/>
              </a:rPr>
              <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Hồ Thu Hương</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Nguyễn Cao Nguyên</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Đoàn Thị Thanh Trúc</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a:t>
            </a:r>
          </a:p>
          <a:p>
            <a:endParaRPr lang="en-US" sz="2200" dirty="0">
              <a:solidFill>
                <a:schemeClr val="tx2">
                  <a:lumMod val="50000"/>
                </a:schemeClr>
              </a:solidFill>
              <a:latin typeface="Times New Roman" panose="02020603050405020304" pitchFamily="18" charset="0"/>
              <a:cs typeface="Times New Roman" panose="02020603050405020304" pitchFamily="18" charset="0"/>
            </a:endParaRPr>
          </a:p>
          <a:p>
            <a:endParaRPr lang="en-US" sz="2200" dirty="0">
              <a:solidFill>
                <a:schemeClr val="tx2">
                  <a:lumMod val="50000"/>
                </a:schemeClr>
              </a:solidFill>
              <a:latin typeface="Times New Roman" panose="02020603050405020304" pitchFamily="18" charset="0"/>
              <a:cs typeface="Times New Roman" panose="02020603050405020304" pitchFamily="18" charset="0"/>
            </a:endParaRPr>
          </a:p>
          <a:p>
            <a:endParaRPr lang="en-US" sz="2200" dirty="0" smtClean="0">
              <a:solidFill>
                <a:schemeClr val="tx2">
                  <a:lumMod val="50000"/>
                </a:schemeClr>
              </a:solidFill>
              <a:latin typeface="Times New Roman" panose="02020603050405020304" pitchFamily="18" charset="0"/>
              <a:cs typeface="Times New Roman" panose="02020603050405020304" pitchFamily="18" charset="0"/>
            </a:endParaRPr>
          </a:p>
          <a:p>
            <a:endParaRPr lang="en-US" sz="2200" dirty="0">
              <a:solidFill>
                <a:schemeClr val="tx2">
                  <a:lumMod val="50000"/>
                </a:schemeClr>
              </a:solidFill>
              <a:latin typeface="Times New Roman" panose="02020603050405020304" pitchFamily="18" charset="0"/>
              <a:cs typeface="Times New Roman" panose="02020603050405020304" pitchFamily="18" charset="0"/>
            </a:endParaRPr>
          </a:p>
          <a:p>
            <a:r>
              <a:rPr lang="en-US" sz="2200" dirty="0">
                <a:solidFill>
                  <a:schemeClr val="tx2">
                    <a:lumMod val="50000"/>
                  </a:schemeClr>
                </a:solidFill>
                <a:latin typeface="Times New Roman" panose="02020603050405020304" pitchFamily="18" charset="0"/>
                <a:cs typeface="Times New Roman" panose="02020603050405020304" pitchFamily="18" charset="0"/>
              </a:rPr>
              <a:t>	• Lê </a:t>
            </a:r>
            <a:r>
              <a:rPr lang="en-US" sz="2200" dirty="0" err="1">
                <a:solidFill>
                  <a:schemeClr val="tx2">
                    <a:lumMod val="50000"/>
                  </a:schemeClr>
                </a:solidFill>
                <a:latin typeface="Times New Roman" panose="02020603050405020304" pitchFamily="18" charset="0"/>
                <a:cs typeface="Times New Roman" panose="02020603050405020304" pitchFamily="18" charset="0"/>
              </a:rPr>
              <a:t>Thị</a:t>
            </a:r>
            <a:r>
              <a:rPr lang="en-US" sz="2200" dirty="0">
                <a:solidFill>
                  <a:schemeClr val="tx2">
                    <a:lumMod val="50000"/>
                  </a:schemeClr>
                </a:solidFill>
                <a:latin typeface="Times New Roman" panose="02020603050405020304" pitchFamily="18" charset="0"/>
                <a:cs typeface="Times New Roman" panose="02020603050405020304" pitchFamily="18" charset="0"/>
              </a:rPr>
              <a:t> Bích Loan</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Nguyễn </a:t>
            </a:r>
            <a:r>
              <a:rPr lang="en-US" sz="2200" dirty="0" err="1">
                <a:solidFill>
                  <a:schemeClr val="tx2">
                    <a:lumMod val="50000"/>
                  </a:schemeClr>
                </a:solidFill>
                <a:latin typeface="Times New Roman" panose="02020603050405020304" pitchFamily="18" charset="0"/>
                <a:cs typeface="Times New Roman" panose="02020603050405020304" pitchFamily="18" charset="0"/>
              </a:rPr>
              <a:t>Thị</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2">
                    <a:lumMod val="50000"/>
                  </a:schemeClr>
                </a:solidFill>
                <a:latin typeface="Times New Roman" panose="02020603050405020304" pitchFamily="18" charset="0"/>
                <a:cs typeface="Times New Roman" panose="02020603050405020304" pitchFamily="18" charset="0"/>
              </a:rPr>
              <a:t>Hồng</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smtClean="0">
                <a:solidFill>
                  <a:schemeClr val="tx2">
                    <a:lumMod val="50000"/>
                  </a:schemeClr>
                </a:solidFill>
                <a:latin typeface="Times New Roman" panose="02020603050405020304" pitchFamily="18" charset="0"/>
                <a:cs typeface="Times New Roman" panose="02020603050405020304" pitchFamily="18" charset="0"/>
              </a:rPr>
              <a:t>Hạnh</a:t>
            </a:r>
            <a:r>
              <a:rPr lang="en-US" sz="2200" dirty="0">
                <a:solidFill>
                  <a:schemeClr val="tx2">
                    <a:lumMod val="50000"/>
                  </a:schemeClr>
                </a:solidFill>
                <a:latin typeface="Times New Roman" panose="02020603050405020304" pitchFamily="18" charset="0"/>
                <a:cs typeface="Times New Roman" panose="02020603050405020304" pitchFamily="18" charset="0"/>
              </a:rPr>
              <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Lê </a:t>
            </a:r>
            <a:r>
              <a:rPr lang="en-US" sz="2200" dirty="0" err="1">
                <a:solidFill>
                  <a:schemeClr val="tx2">
                    <a:lumMod val="50000"/>
                  </a:schemeClr>
                </a:solidFill>
                <a:latin typeface="Times New Roman" panose="02020603050405020304" pitchFamily="18" charset="0"/>
                <a:cs typeface="Times New Roman" panose="02020603050405020304" pitchFamily="18" charset="0"/>
              </a:rPr>
              <a:t>Thị</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Hạ</a:t>
            </a:r>
            <a:r>
              <a:rPr lang="en-US" sz="2200" dirty="0">
                <a:solidFill>
                  <a:schemeClr val="tx2">
                    <a:lumMod val="50000"/>
                  </a:schemeClr>
                </a:solidFill>
                <a:latin typeface="Times New Roman" panose="02020603050405020304" pitchFamily="18" charset="0"/>
                <a:cs typeface="Times New Roman" panose="02020603050405020304" pitchFamily="18" charset="0"/>
              </a:rPr>
              <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a:t>
            </a:r>
            <a:r>
              <a:rPr lang="en-US" sz="2200" dirty="0" err="1">
                <a:solidFill>
                  <a:schemeClr val="tx2">
                    <a:lumMod val="50000"/>
                  </a:schemeClr>
                </a:solidFill>
                <a:latin typeface="Times New Roman" panose="02020603050405020304" pitchFamily="18" charset="0"/>
                <a:cs typeface="Times New Roman" panose="02020603050405020304" pitchFamily="18" charset="0"/>
              </a:rPr>
              <a:t>Thái</a:t>
            </a:r>
            <a:r>
              <a:rPr lang="en-US" sz="2200" dirty="0">
                <a:solidFill>
                  <a:schemeClr val="tx2">
                    <a:lumMod val="50000"/>
                  </a:schemeClr>
                </a:solidFill>
                <a:latin typeface="Times New Roman" panose="02020603050405020304" pitchFamily="18" charset="0"/>
                <a:cs typeface="Times New Roman" panose="02020603050405020304" pitchFamily="18" charset="0"/>
              </a:rPr>
              <a:t> </a:t>
            </a:r>
            <a:r>
              <a:rPr lang="en-US" sz="2200" dirty="0" err="1">
                <a:solidFill>
                  <a:schemeClr val="tx2">
                    <a:lumMod val="50000"/>
                  </a:schemeClr>
                </a:solidFill>
                <a:latin typeface="Times New Roman" panose="02020603050405020304" pitchFamily="18" charset="0"/>
                <a:cs typeface="Times New Roman" panose="02020603050405020304" pitchFamily="18" charset="0"/>
              </a:rPr>
              <a:t>Bùi</a:t>
            </a:r>
            <a:r>
              <a:rPr lang="en-US" sz="2200" dirty="0">
                <a:solidFill>
                  <a:schemeClr val="tx2">
                    <a:lumMod val="50000"/>
                  </a:schemeClr>
                </a:solidFill>
                <a:latin typeface="Times New Roman" panose="02020603050405020304" pitchFamily="18" charset="0"/>
                <a:cs typeface="Times New Roman" panose="02020603050405020304" pitchFamily="18" charset="0"/>
              </a:rPr>
              <a:t> Quỳnh Như</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Nguyễn Hà Nhi</a:t>
            </a:r>
            <a:br>
              <a:rPr lang="en-US" sz="2200" dirty="0">
                <a:solidFill>
                  <a:schemeClr val="tx2">
                    <a:lumMod val="50000"/>
                  </a:schemeClr>
                </a:solidFill>
                <a:latin typeface="Times New Roman" panose="02020603050405020304" pitchFamily="18" charset="0"/>
                <a:cs typeface="Times New Roman" panose="02020603050405020304" pitchFamily="18" charset="0"/>
              </a:rPr>
            </a:br>
            <a:r>
              <a:rPr lang="en-US" sz="2200" dirty="0">
                <a:solidFill>
                  <a:schemeClr val="tx2">
                    <a:lumMod val="50000"/>
                  </a:schemeClr>
                </a:solidFill>
                <a:latin typeface="Times New Roman" panose="02020603050405020304" pitchFamily="18" charset="0"/>
                <a:cs typeface="Times New Roman" panose="02020603050405020304" pitchFamily="18" charset="0"/>
              </a:rPr>
              <a:t>	• Nguyễn </a:t>
            </a:r>
            <a:r>
              <a:rPr lang="en-US" sz="2200" dirty="0" err="1">
                <a:solidFill>
                  <a:schemeClr val="tx2">
                    <a:lumMod val="50000"/>
                  </a:schemeClr>
                </a:solidFill>
                <a:latin typeface="Times New Roman" panose="02020603050405020304" pitchFamily="18" charset="0"/>
                <a:cs typeface="Times New Roman" panose="02020603050405020304" pitchFamily="18" charset="0"/>
              </a:rPr>
              <a:t>Thị</a:t>
            </a:r>
            <a:r>
              <a:rPr lang="en-US" sz="2200" dirty="0">
                <a:solidFill>
                  <a:schemeClr val="tx2">
                    <a:lumMod val="50000"/>
                  </a:schemeClr>
                </a:solidFill>
                <a:latin typeface="Times New Roman" panose="02020603050405020304" pitchFamily="18" charset="0"/>
                <a:cs typeface="Times New Roman" panose="02020603050405020304" pitchFamily="18" charset="0"/>
              </a:rPr>
              <a:t> Ngọc Huyền</a:t>
            </a:r>
          </a:p>
        </p:txBody>
      </p:sp>
    </p:spTree>
    <p:extLst>
      <p:ext uri="{BB962C8B-B14F-4D97-AF65-F5344CB8AC3E}">
        <p14:creationId xmlns:p14="http://schemas.microsoft.com/office/powerpoint/2010/main" val="662345642"/>
      </p:ext>
    </p:extLst>
  </p:cSld>
  <p:clrMapOvr>
    <a:masterClrMapping/>
  </p:clrMapOvr>
  <mc:AlternateContent xmlns:mc="http://schemas.openxmlformats.org/markup-compatibility/2006">
    <mc:Choice xmlns:p14="http://schemas.microsoft.com/office/powerpoint/2010/main" Requires="p14">
      <p:transition spd="slow" p14:dur="3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8145" y="1295401"/>
            <a:ext cx="5544456" cy="5562599"/>
          </a:xfrm>
        </p:spPr>
        <p:txBody>
          <a:bodyPr>
            <a:noAutofit/>
          </a:bodyPr>
          <a:lstStyle/>
          <a:p>
            <a:pPr marL="0" indent="0">
              <a:buNone/>
            </a:pPr>
            <a:r>
              <a:rPr lang="en-US" sz="2400" b="1" u="sng" dirty="0" smtClean="0">
                <a:latin typeface="Times New Roman" pitchFamily="18" charset="0"/>
                <a:cs typeface="Times New Roman" pitchFamily="18" charset="0"/>
              </a:rPr>
              <a:t>6.</a:t>
            </a:r>
            <a:r>
              <a:rPr lang="vi-VN" sz="2400" b="1" u="sng" dirty="0" smtClean="0">
                <a:latin typeface="Times New Roman" pitchFamily="18" charset="0"/>
                <a:cs typeface="Times New Roman" pitchFamily="18" charset="0"/>
              </a:rPr>
              <a:t>1. Loại trừ chất độc ra khỏi cơ thể </a:t>
            </a:r>
            <a:r>
              <a:rPr lang="en-US" sz="2400" b="1" u="sng" dirty="0">
                <a:latin typeface="Times New Roman" pitchFamily="18" charset="0"/>
                <a:cs typeface="Times New Roman" pitchFamily="18" charset="0"/>
              </a:rPr>
              <a:t/>
            </a:r>
            <a:br>
              <a:rPr lang="en-US" sz="2400" b="1" u="sng" dirty="0">
                <a:latin typeface="Times New Roman" pitchFamily="18" charset="0"/>
                <a:cs typeface="Times New Roman" pitchFamily="18" charset="0"/>
              </a:rPr>
            </a:br>
            <a:r>
              <a:rPr lang="vi-VN" sz="2400" b="1" dirty="0" smtClean="0">
                <a:latin typeface="Times New Roman" pitchFamily="18" charset="0"/>
                <a:cs typeface="Times New Roman" pitchFamily="18" charset="0"/>
              </a:rPr>
              <a:t>c</a:t>
            </a:r>
            <a:r>
              <a:rPr lang="vi-VN" sz="2400" b="1" dirty="0">
                <a:latin typeface="Times New Roman" pitchFamily="18" charset="0"/>
                <a:cs typeface="Times New Roman" pitchFamily="18" charset="0"/>
              </a:rPr>
              <a:t>. Lọc ngoài thận </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Lọc màng bụng hoặc thận nhân tạo khi nhiễm độc quá nặng thận không đủ sức để thải các chất độc nhanh chóng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Lọc màng bụng thường đơn giản hơn không cần có các trang thiết bị đắt tiền, dễ thực hiện, chỉ định rộng rãi </a:t>
            </a:r>
            <a:r>
              <a:rPr lang="vi-VN" sz="2400" dirty="0" smtClean="0">
                <a:latin typeface="Times New Roman" pitchFamily="18" charset="0"/>
                <a:cs typeface="Times New Roman" pitchFamily="18" charset="0"/>
              </a:rPr>
              <a:t>hơn</a:t>
            </a:r>
            <a:endParaRPr lang="en-US" sz="2400" dirty="0" smtClean="0">
              <a:latin typeface="Times New Roman" pitchFamily="18" charset="0"/>
              <a:cs typeface="Times New Roman" pitchFamily="18" charset="0"/>
            </a:endParaRPr>
          </a:p>
          <a:p>
            <a:pPr marL="0" indent="0">
              <a:buNone/>
            </a:pPr>
            <a:r>
              <a:rPr lang="vi-VN" sz="2400" b="1" dirty="0">
                <a:latin typeface="Times New Roman" pitchFamily="18" charset="0"/>
                <a:cs typeface="Times New Roman" pitchFamily="18" charset="0"/>
              </a:rPr>
              <a:t>d. Chất độc thải trừ qua phổi </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Một số chất bay hơi như benzen, rượu, aceton được thải trừ qua phổi.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Để bệnh nhân thở máy, tăng thông khí với tần số cao và thể tích lưu thông lớn có thể tăng thải trừ chất độc. </a:t>
            </a:r>
          </a:p>
          <a:p>
            <a:pPr marL="0" indent="0">
              <a:buNone/>
            </a:pPr>
            <a:endParaRPr lang="vi-VN" sz="2400" dirty="0" smtClean="0">
              <a:latin typeface="Times New Roman" pitchFamily="18" charset="0"/>
              <a:cs typeface="Times New Roman" pitchFamily="18" charset="0"/>
            </a:endParaRPr>
          </a:p>
        </p:txBody>
      </p:sp>
      <p:sp>
        <p:nvSpPr>
          <p:cNvPr id="4" name="Rectangle 3"/>
          <p:cNvSpPr/>
          <p:nvPr/>
        </p:nvSpPr>
        <p:spPr>
          <a:xfrm>
            <a:off x="3629" y="-36285"/>
            <a:ext cx="9144000" cy="133168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6. CÁC NGUYÊN TÁC XỬ TRÍ NGỘ ĐỘC CẤP</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pic>
        <p:nvPicPr>
          <p:cNvPr id="2050" name="Picture 2" descr="http://www.ntmdg.benhvien115.com.vn/3cms/upload/noithanmdg/File/ThucHienLocMangB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1" y="1254381"/>
            <a:ext cx="3249153" cy="3264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Kết quả hình ảnh cho thở má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411801"/>
            <a:ext cx="3966029" cy="2409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61277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1299029"/>
            <a:ext cx="5221514" cy="4525963"/>
          </a:xfrm>
        </p:spPr>
        <p:txBody>
          <a:bodyPr>
            <a:noAutofit/>
          </a:bodyPr>
          <a:lstStyle/>
          <a:p>
            <a:pPr marL="0" indent="0">
              <a:buNone/>
            </a:pPr>
            <a:r>
              <a:rPr lang="en-US" sz="2200" b="1" u="sng" dirty="0" smtClean="0">
                <a:latin typeface="Times New Roman" pitchFamily="18" charset="0"/>
                <a:cs typeface="Times New Roman" pitchFamily="18" charset="0"/>
              </a:rPr>
              <a:t>6.</a:t>
            </a:r>
            <a:r>
              <a:rPr lang="vi-VN" sz="2200" b="1" u="sng" dirty="0" smtClean="0">
                <a:latin typeface="Times New Roman" pitchFamily="18" charset="0"/>
                <a:cs typeface="Times New Roman" pitchFamily="18" charset="0"/>
              </a:rPr>
              <a:t>3. Duy trì các chức năng sống của cơ thể </a:t>
            </a:r>
          </a:p>
          <a:p>
            <a:pPr marL="0" indent="0">
              <a:buNone/>
            </a:pPr>
            <a:r>
              <a:rPr lang="en-US" sz="2200" dirty="0" smtClean="0">
                <a:latin typeface="Times New Roman" pitchFamily="18" charset="0"/>
                <a:cs typeface="Times New Roman" pitchFamily="18" charset="0"/>
              </a:rPr>
              <a:t>•</a:t>
            </a:r>
            <a:r>
              <a:rPr lang="vi-VN" sz="2200" dirty="0" smtClean="0">
                <a:latin typeface="Times New Roman" pitchFamily="18" charset="0"/>
                <a:cs typeface="Times New Roman" pitchFamily="18" charset="0"/>
              </a:rPr>
              <a:t> Duy trì hô hấp</a:t>
            </a:r>
          </a:p>
          <a:p>
            <a:pPr marL="0" indent="0">
              <a:buNone/>
            </a:pPr>
            <a:r>
              <a:rPr lang="en-US" sz="2200" dirty="0">
                <a:latin typeface="Times New Roman" pitchFamily="18" charset="0"/>
                <a:cs typeface="Times New Roman" pitchFamily="18" charset="0"/>
              </a:rPr>
              <a:t>•</a:t>
            </a:r>
            <a:r>
              <a:rPr lang="vi-VN" sz="2200" dirty="0" smtClean="0">
                <a:latin typeface="Times New Roman" pitchFamily="18" charset="0"/>
                <a:cs typeface="Times New Roman" pitchFamily="18" charset="0"/>
              </a:rPr>
              <a:t> Duy trì tuần hoàn </a:t>
            </a:r>
            <a:endParaRPr lang="en-US" sz="2200" dirty="0" smtClean="0">
              <a:latin typeface="Times New Roman" pitchFamily="18" charset="0"/>
              <a:cs typeface="Times New Roman" pitchFamily="18" charset="0"/>
            </a:endParaRPr>
          </a:p>
          <a:p>
            <a:pPr marL="0" indent="0">
              <a:buNone/>
            </a:pPr>
            <a:r>
              <a:rPr lang="vi-VN" sz="2200" dirty="0" smtClean="0">
                <a:latin typeface="Times New Roman" pitchFamily="18" charset="0"/>
                <a:cs typeface="Times New Roman" pitchFamily="18" charset="0"/>
              </a:rPr>
              <a:t>+ Đảm bảo bù đủ dịch 3-5 lít / ngày </a:t>
            </a:r>
          </a:p>
          <a:p>
            <a:pPr marL="0" indent="0">
              <a:buNone/>
            </a:pPr>
            <a:r>
              <a:rPr lang="vi-VN" sz="2200" dirty="0" smtClean="0">
                <a:latin typeface="Times New Roman" pitchFamily="18" charset="0"/>
                <a:cs typeface="Times New Roman" pitchFamily="18" charset="0"/>
              </a:rPr>
              <a:t>+ Thuốc vận mạch khi đã đủ dịch mà có tụt huyết áp </a:t>
            </a:r>
          </a:p>
          <a:p>
            <a:pPr marL="0" indent="0">
              <a:buNone/>
            </a:pPr>
            <a:r>
              <a:rPr lang="en-US" sz="2200" dirty="0" smtClean="0">
                <a:latin typeface="Times New Roman" pitchFamily="18" charset="0"/>
                <a:cs typeface="Times New Roman" pitchFamily="18" charset="0"/>
              </a:rPr>
              <a:t>•</a:t>
            </a:r>
            <a:r>
              <a:rPr lang="vi-VN" sz="2200" dirty="0" smtClean="0">
                <a:latin typeface="Times New Roman" pitchFamily="18" charset="0"/>
                <a:cs typeface="Times New Roman" pitchFamily="18" charset="0"/>
              </a:rPr>
              <a:t> Duy trì bài tiết thận </a:t>
            </a:r>
          </a:p>
          <a:p>
            <a:pPr marL="0" indent="0">
              <a:buNone/>
            </a:pPr>
            <a:r>
              <a:rPr lang="vi-VN" sz="2200" dirty="0" smtClean="0">
                <a:latin typeface="Times New Roman" pitchFamily="18" charset="0"/>
                <a:cs typeface="Times New Roman" pitchFamily="18" charset="0"/>
              </a:rPr>
              <a:t>+ Bồi phụ đủ lượng dịch, thuốc vận mạch đảm bảo huyết áp trên 90mmHg </a:t>
            </a:r>
          </a:p>
          <a:p>
            <a:pPr marL="0" indent="0">
              <a:buNone/>
            </a:pPr>
            <a:r>
              <a:rPr lang="en-US" sz="2200" dirty="0">
                <a:latin typeface="Times New Roman" pitchFamily="18" charset="0"/>
                <a:cs typeface="Times New Roman" pitchFamily="18" charset="0"/>
              </a:rPr>
              <a:t>•</a:t>
            </a:r>
            <a:r>
              <a:rPr lang="vi-VN" sz="2200" dirty="0" smtClean="0">
                <a:latin typeface="Times New Roman" pitchFamily="18" charset="0"/>
                <a:cs typeface="Times New Roman" pitchFamily="18" charset="0"/>
              </a:rPr>
              <a:t> Duy trì thăng bằng kiềm toan </a:t>
            </a:r>
          </a:p>
          <a:p>
            <a:pPr marL="0" indent="0">
              <a:buNone/>
            </a:pPr>
            <a:r>
              <a:rPr lang="vi-VN" sz="2200" dirty="0" smtClean="0">
                <a:latin typeface="Times New Roman" pitchFamily="18" charset="0"/>
                <a:cs typeface="Times New Roman" pitchFamily="18" charset="0"/>
              </a:rPr>
              <a:t>+ Theo dõi pH máu </a:t>
            </a:r>
          </a:p>
          <a:p>
            <a:pPr marL="0" indent="0">
              <a:buNone/>
            </a:pPr>
            <a:r>
              <a:rPr lang="vi-VN" sz="2200" dirty="0" smtClean="0">
                <a:latin typeface="Times New Roman" pitchFamily="18" charset="0"/>
                <a:cs typeface="Times New Roman" pitchFamily="18" charset="0"/>
              </a:rPr>
              <a:t>+ Điều chỉnh toan kiềm bằng thông khí hoặc truyền dung dịch kiềm</a:t>
            </a:r>
          </a:p>
          <a:p>
            <a:pPr marL="0" indent="0">
              <a:buNone/>
            </a:pPr>
            <a:endParaRPr lang="en-US" sz="2200" dirty="0" smtClean="0">
              <a:latin typeface="Times New Roman" pitchFamily="18" charset="0"/>
              <a:cs typeface="Times New Roman" pitchFamily="18" charset="0"/>
            </a:endParaRPr>
          </a:p>
        </p:txBody>
      </p:sp>
      <p:sp>
        <p:nvSpPr>
          <p:cNvPr id="4" name="Rectangle 3"/>
          <p:cNvSpPr/>
          <p:nvPr/>
        </p:nvSpPr>
        <p:spPr>
          <a:xfrm>
            <a:off x="0" y="-36617"/>
            <a:ext cx="9144000" cy="133564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6. CÁC NGUYÊN TÁC XỬ TRÍ NGỘ ĐỘC CẤP</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pic>
        <p:nvPicPr>
          <p:cNvPr id="3074" name="Picture 2" descr="http://yeutre.vn/medias/uploads/19/19271-dau-hieu-mat-nu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230" y="1455127"/>
            <a:ext cx="4077913" cy="27657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www.ktktna.edu.vn/wp-content/uploads/2015/05/150015_cao-huyet-a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087" y="4220832"/>
            <a:ext cx="4096056" cy="26706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5391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618271"/>
            <a:ext cx="4933951" cy="4525963"/>
          </a:xfrm>
        </p:spPr>
        <p:txBody>
          <a:bodyPr>
            <a:normAutofit fontScale="92500" lnSpcReduction="10000"/>
          </a:bodyPr>
          <a:lstStyle/>
          <a:p>
            <a:pPr marL="0" indent="0">
              <a:buNone/>
            </a:pPr>
            <a:r>
              <a:rPr lang="en-US" sz="3300" b="1" dirty="0" smtClean="0"/>
              <a:t> </a:t>
            </a:r>
            <a:r>
              <a:rPr lang="en-US" sz="3300" b="1" dirty="0" smtClean="0"/>
              <a:t>1. </a:t>
            </a:r>
            <a:r>
              <a:rPr lang="en-US" sz="3300" b="1" dirty="0" err="1" smtClean="0"/>
              <a:t>Vai</a:t>
            </a:r>
            <a:r>
              <a:rPr lang="en-US" sz="3300" b="1" dirty="0" smtClean="0"/>
              <a:t> </a:t>
            </a:r>
            <a:r>
              <a:rPr lang="en-US" sz="3300" b="1" dirty="0" err="1"/>
              <a:t>trò</a:t>
            </a:r>
            <a:r>
              <a:rPr lang="en-US" sz="3300" b="1" dirty="0"/>
              <a:t> </a:t>
            </a:r>
            <a:r>
              <a:rPr lang="en-US" sz="3300" b="1" dirty="0" err="1"/>
              <a:t>của</a:t>
            </a:r>
            <a:r>
              <a:rPr lang="en-US" sz="3300" b="1" dirty="0"/>
              <a:t> </a:t>
            </a:r>
            <a:r>
              <a:rPr lang="en-US" sz="3300" b="1" dirty="0" err="1"/>
              <a:t>điều</a:t>
            </a:r>
            <a:r>
              <a:rPr lang="en-US" sz="3300" b="1" dirty="0"/>
              <a:t> </a:t>
            </a:r>
            <a:r>
              <a:rPr lang="en-US" sz="3300" b="1" dirty="0" err="1"/>
              <a:t>dưỡng</a:t>
            </a:r>
            <a:r>
              <a:rPr lang="en-US" sz="3300" b="1" dirty="0"/>
              <a:t>:</a:t>
            </a:r>
            <a:endParaRPr lang="en-US" sz="3300"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Chăm </a:t>
            </a:r>
            <a:r>
              <a:rPr lang="vi-VN" dirty="0">
                <a:latin typeface="Times New Roman" pitchFamily="18" charset="0"/>
                <a:cs typeface="Times New Roman" pitchFamily="18" charset="0"/>
              </a:rPr>
              <a:t>sóc đảm bảo hô hấp</a:t>
            </a:r>
          </a:p>
          <a:p>
            <a:r>
              <a:rPr lang="vi-VN" dirty="0" smtClean="0">
                <a:latin typeface="Times New Roman" pitchFamily="18" charset="0"/>
                <a:cs typeface="Times New Roman" pitchFamily="18" charset="0"/>
              </a:rPr>
              <a:t>Chăm </a:t>
            </a:r>
            <a:r>
              <a:rPr lang="vi-VN" dirty="0">
                <a:latin typeface="Times New Roman" pitchFamily="18" charset="0"/>
                <a:cs typeface="Times New Roman" pitchFamily="18" charset="0"/>
              </a:rPr>
              <a:t>sóc đảm bảo tuần hoàn</a:t>
            </a:r>
          </a:p>
          <a:p>
            <a:r>
              <a:rPr lang="vi-VN" dirty="0" smtClean="0">
                <a:latin typeface="Times New Roman" pitchFamily="18" charset="0"/>
                <a:cs typeface="Times New Roman" pitchFamily="18" charset="0"/>
              </a:rPr>
              <a:t>Chống </a:t>
            </a:r>
            <a:r>
              <a:rPr lang="vi-VN" dirty="0">
                <a:latin typeface="Times New Roman" pitchFamily="18" charset="0"/>
                <a:cs typeface="Times New Roman" pitchFamily="18" charset="0"/>
              </a:rPr>
              <a:t>co giật</a:t>
            </a:r>
          </a:p>
          <a:p>
            <a:r>
              <a:rPr lang="vi-VN" dirty="0" smtClean="0">
                <a:latin typeface="Times New Roman" pitchFamily="18" charset="0"/>
                <a:cs typeface="Times New Roman" pitchFamily="18" charset="0"/>
              </a:rPr>
              <a:t>Điều </a:t>
            </a:r>
            <a:r>
              <a:rPr lang="vi-VN" dirty="0">
                <a:latin typeface="Times New Roman" pitchFamily="18" charset="0"/>
                <a:cs typeface="Times New Roman" pitchFamily="18" charset="0"/>
              </a:rPr>
              <a:t>trị thải chất độc</a:t>
            </a:r>
          </a:p>
          <a:p>
            <a:r>
              <a:rPr lang="vi-VN" dirty="0" smtClean="0">
                <a:latin typeface="Times New Roman" pitchFamily="18" charset="0"/>
                <a:cs typeface="Times New Roman" pitchFamily="18" charset="0"/>
              </a:rPr>
              <a:t>Điều </a:t>
            </a:r>
            <a:r>
              <a:rPr lang="vi-VN" dirty="0">
                <a:latin typeface="Times New Roman" pitchFamily="18" charset="0"/>
                <a:cs typeface="Times New Roman" pitchFamily="18" charset="0"/>
              </a:rPr>
              <a:t>trị thuốc đặc hiệu</a:t>
            </a:r>
          </a:p>
          <a:p>
            <a:r>
              <a:rPr lang="vi-VN" dirty="0" smtClean="0">
                <a:latin typeface="Times New Roman" pitchFamily="18" charset="0"/>
                <a:cs typeface="Times New Roman" pitchFamily="18" charset="0"/>
              </a:rPr>
              <a:t>Bilan </a:t>
            </a:r>
            <a:r>
              <a:rPr lang="vi-VN" dirty="0">
                <a:latin typeface="Times New Roman" pitchFamily="18" charset="0"/>
                <a:cs typeface="Times New Roman" pitchFamily="18" charset="0"/>
              </a:rPr>
              <a:t>xét nghiệm</a:t>
            </a:r>
          </a:p>
          <a:p>
            <a:r>
              <a:rPr lang="vi-VN" dirty="0" smtClean="0">
                <a:latin typeface="Times New Roman" pitchFamily="18" charset="0"/>
                <a:cs typeface="Times New Roman" pitchFamily="18" charset="0"/>
              </a:rPr>
              <a:t>Bilan </a:t>
            </a:r>
            <a:r>
              <a:rPr lang="vi-VN" dirty="0">
                <a:latin typeface="Times New Roman" pitchFamily="18" charset="0"/>
                <a:cs typeface="Times New Roman" pitchFamily="18" charset="0"/>
              </a:rPr>
              <a:t>theo dõi</a:t>
            </a:r>
          </a:p>
          <a:p>
            <a:r>
              <a:rPr lang="vi-VN" dirty="0" smtClean="0">
                <a:latin typeface="Times New Roman" pitchFamily="18" charset="0"/>
                <a:cs typeface="Times New Roman" pitchFamily="18" charset="0"/>
              </a:rPr>
              <a:t>Chăm </a:t>
            </a:r>
            <a:r>
              <a:rPr lang="vi-VN" dirty="0">
                <a:latin typeface="Times New Roman" pitchFamily="18" charset="0"/>
                <a:cs typeface="Times New Roman" pitchFamily="18" charset="0"/>
              </a:rPr>
              <a:t>sóc cơ bản(vệ sinh,ăn uống,tư thế…)</a:t>
            </a:r>
          </a:p>
          <a:p>
            <a:endParaRPr lang="en-US" dirty="0">
              <a:latin typeface="Times New Roman" pitchFamily="18" charset="0"/>
              <a:cs typeface="Times New Roman" pitchFamily="18" charset="0"/>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0879" y="1720295"/>
            <a:ext cx="4305300" cy="4511427"/>
          </a:xfrm>
          <a:prstGeom prst="rect">
            <a:avLst/>
          </a:prstGeom>
          <a:ln>
            <a:noFill/>
          </a:ln>
          <a:effectLst>
            <a:outerShdw blurRad="190500" algn="tl" rotWithShape="0">
              <a:srgbClr val="000000">
                <a:alpha val="70000"/>
              </a:srgbClr>
            </a:outerShdw>
          </a:effectLst>
        </p:spPr>
      </p:pic>
      <p:sp>
        <p:nvSpPr>
          <p:cNvPr id="4" name="Rectangle 3"/>
          <p:cNvSpPr/>
          <p:nvPr/>
        </p:nvSpPr>
        <p:spPr>
          <a:xfrm>
            <a:off x="0" y="-1"/>
            <a:ext cx="9144000" cy="132080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a:t>II. QUY TRÌNH CHĂM SÓC – THEO DÕI BỆNH NHÂN</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256028489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b="1" dirty="0" smtClean="0">
                <a:solidFill>
                  <a:schemeClr val="tx1">
                    <a:lumMod val="95000"/>
                    <a:lumOff val="5000"/>
                  </a:schemeClr>
                </a:solidFill>
                <a:latin typeface="Times New Roman" pitchFamily="18" charset="0"/>
                <a:cs typeface="Times New Roman" pitchFamily="18" charset="0"/>
              </a:rPr>
              <a:t>2. QUY TRÌNH ĐIỀU DƯỠNG</a:t>
            </a:r>
            <a:endParaRPr lang="en-US" b="1" dirty="0">
              <a:solidFill>
                <a:schemeClr val="tx1">
                  <a:lumMod val="95000"/>
                  <a:lumOff val="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2362201"/>
            <a:ext cx="8229600" cy="3763963"/>
          </a:xfrm>
        </p:spPr>
        <p:txBody>
          <a:bodyPr/>
          <a:lstStyle/>
          <a:p>
            <a:pPr marL="0" indent="0">
              <a:buNone/>
            </a:pPr>
            <a:r>
              <a:rPr lang="en-US" b="1" dirty="0" smtClean="0"/>
              <a:t>• </a:t>
            </a:r>
            <a:r>
              <a:rPr lang="vi-VN" b="1" dirty="0" smtClean="0"/>
              <a:t>Tình huống</a:t>
            </a:r>
            <a:r>
              <a:rPr lang="vi-VN" dirty="0" smtClean="0"/>
              <a:t>: </a:t>
            </a:r>
            <a:r>
              <a:rPr lang="vi-VN" dirty="0"/>
              <a:t>Bệnh nhân nữ, 22 tuổi vào viện với lý </a:t>
            </a:r>
            <a:r>
              <a:rPr lang="vi-VN" dirty="0" smtClean="0"/>
              <a:t>do: </a:t>
            </a:r>
            <a:r>
              <a:rPr lang="vi-VN" dirty="0"/>
              <a:t>nôn nhiều, khó thở, đau bụng, tiêu chảy cấp, người mệt mỏi.</a:t>
            </a:r>
          </a:p>
          <a:p>
            <a:pPr marL="0" indent="0">
              <a:buNone/>
            </a:pPr>
            <a:r>
              <a:rPr lang="vi-VN" dirty="0"/>
              <a:t>Nhận định qua hỏi bệnh thì bệnh nhân khai có ăn bún vỉa hè</a:t>
            </a:r>
          </a:p>
          <a:p>
            <a:pPr marL="0" indent="0">
              <a:buNone/>
            </a:pPr>
            <a:r>
              <a:rPr lang="vi-VN" dirty="0"/>
              <a:t>Qua thăm khám ban đầu bệnh nhân được chẩn đoán là ngộ độc thực phẩm.</a:t>
            </a:r>
          </a:p>
          <a:p>
            <a:pPr marL="0" indent="0">
              <a:buNone/>
            </a:pPr>
            <a:endParaRPr lang="en-US" dirty="0"/>
          </a:p>
        </p:txBody>
      </p:sp>
    </p:spTree>
    <p:extLst>
      <p:ext uri="{BB962C8B-B14F-4D97-AF65-F5344CB8AC3E}">
        <p14:creationId xmlns:p14="http://schemas.microsoft.com/office/powerpoint/2010/main" val="12441417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266700" y="1813174"/>
            <a:ext cx="4038600" cy="4525963"/>
          </a:xfrm>
        </p:spPr>
        <p:txBody>
          <a:bodyPr>
            <a:normAutofit/>
          </a:bodyPr>
          <a:lstStyle/>
          <a:p>
            <a:pPr marL="0" indent="0">
              <a:buNone/>
            </a:pPr>
            <a:r>
              <a:rPr lang="vi-VN"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vi-VN" sz="3200" dirty="0" smtClean="0">
                <a:latin typeface="Times New Roman" pitchFamily="18" charset="0"/>
                <a:cs typeface="Times New Roman" pitchFamily="18" charset="0"/>
              </a:rPr>
              <a:t>Bệnh </a:t>
            </a:r>
            <a:r>
              <a:rPr lang="vi-VN" sz="3200" dirty="0">
                <a:latin typeface="Times New Roman" pitchFamily="18" charset="0"/>
                <a:cs typeface="Times New Roman" pitchFamily="18" charset="0"/>
              </a:rPr>
              <a:t>nhân nôn nhiều</a:t>
            </a:r>
          </a:p>
          <a:p>
            <a:pPr marL="0" indent="0">
              <a:buNone/>
            </a:pP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Tiêu </a:t>
            </a:r>
            <a:r>
              <a:rPr lang="vi-VN" sz="3200" dirty="0">
                <a:latin typeface="Times New Roman" pitchFamily="18" charset="0"/>
                <a:cs typeface="Times New Roman" pitchFamily="18" charset="0"/>
              </a:rPr>
              <a:t>chảy 6-7 lần/ngày</a:t>
            </a:r>
          </a:p>
          <a:p>
            <a:pPr marL="0" indent="0">
              <a:buNone/>
            </a:pP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Khó </a:t>
            </a:r>
            <a:r>
              <a:rPr lang="vi-VN" sz="3200" dirty="0">
                <a:latin typeface="Times New Roman" pitchFamily="18" charset="0"/>
                <a:cs typeface="Times New Roman" pitchFamily="18" charset="0"/>
              </a:rPr>
              <a:t>thở</a:t>
            </a:r>
          </a:p>
          <a:p>
            <a:pPr marL="0" indent="0">
              <a:buNone/>
            </a:pPr>
            <a:r>
              <a:rPr lang="vi-VN" sz="32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Nguy </a:t>
            </a:r>
            <a:r>
              <a:rPr lang="vi-VN" sz="3200" dirty="0">
                <a:latin typeface="Times New Roman" pitchFamily="18" charset="0"/>
                <a:cs typeface="Times New Roman" pitchFamily="18" charset="0"/>
              </a:rPr>
              <a:t>cơ mất nước và điện giải</a:t>
            </a:r>
            <a:endParaRPr lang="en-US" sz="3200" dirty="0">
              <a:latin typeface="Times New Roman" pitchFamily="18" charset="0"/>
              <a:cs typeface="Times New Roman" pitchFamily="18" charset="0"/>
            </a:endParaRPr>
          </a:p>
        </p:txBody>
      </p:sp>
      <p:sp>
        <p:nvSpPr>
          <p:cNvPr id="4" name="Rectangle 3"/>
          <p:cNvSpPr/>
          <p:nvPr/>
        </p:nvSpPr>
        <p:spPr>
          <a:xfrm>
            <a:off x="0" y="-1"/>
            <a:ext cx="9144000" cy="162850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NHẬN ĐỊNH</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813174"/>
            <a:ext cx="4114800" cy="4511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1141773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6700" y="1981200"/>
            <a:ext cx="4038600" cy="41148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0" y="-1"/>
            <a:ext cx="9144000" cy="162850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THĂM KHÁM LÂM SÀNG</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sp>
        <p:nvSpPr>
          <p:cNvPr id="5" name="Content Placeholder 4"/>
          <p:cNvSpPr>
            <a:spLocks noGrp="1"/>
          </p:cNvSpPr>
          <p:nvPr>
            <p:ph sz="half" idx="2"/>
          </p:nvPr>
        </p:nvSpPr>
        <p:spPr>
          <a:xfrm>
            <a:off x="4838700" y="1813174"/>
            <a:ext cx="4038600" cy="4525963"/>
          </a:xfrm>
        </p:spPr>
        <p:txBody>
          <a:bodyPr>
            <a:normAutofit/>
          </a:bodyPr>
          <a:lstStyle/>
          <a:p>
            <a:pPr marL="0" indent="0">
              <a:buNone/>
            </a:pPr>
            <a:r>
              <a:rPr lang="vi-VN" dirty="0" smtClean="0"/>
              <a:t>•</a:t>
            </a:r>
            <a:r>
              <a:rPr lang="en-US" dirty="0" smtClean="0"/>
              <a:t> </a:t>
            </a:r>
            <a:r>
              <a:rPr lang="vi-VN" dirty="0" smtClean="0"/>
              <a:t>Mạch</a:t>
            </a:r>
            <a:r>
              <a:rPr lang="vi-VN" dirty="0"/>
              <a:t>: 65 lần/phút, nhiệt độ: 38C, Huyết áp: 130/80, Nhịp thở: 25 lần/phút</a:t>
            </a:r>
          </a:p>
          <a:p>
            <a:pPr marL="0" indent="0">
              <a:buNone/>
            </a:pPr>
            <a:r>
              <a:rPr lang="vi-VN" dirty="0" smtClean="0"/>
              <a:t>•</a:t>
            </a:r>
            <a:r>
              <a:rPr lang="en-US" dirty="0" smtClean="0"/>
              <a:t> </a:t>
            </a:r>
            <a:r>
              <a:rPr lang="vi-VN" dirty="0" smtClean="0"/>
              <a:t>Da </a:t>
            </a:r>
            <a:r>
              <a:rPr lang="vi-VN" dirty="0"/>
              <a:t>không nổi ban, niêm mạc hồng hào</a:t>
            </a:r>
          </a:p>
          <a:p>
            <a:pPr marL="0" indent="0">
              <a:buNone/>
            </a:pPr>
            <a:r>
              <a:rPr lang="vi-VN" dirty="0" smtClean="0"/>
              <a:t>•</a:t>
            </a:r>
            <a:r>
              <a:rPr lang="en-US" dirty="0" smtClean="0"/>
              <a:t> </a:t>
            </a:r>
            <a:r>
              <a:rPr lang="vi-VN" dirty="0" smtClean="0"/>
              <a:t>Bệnh </a:t>
            </a:r>
            <a:r>
              <a:rPr lang="vi-VN" dirty="0"/>
              <a:t>nhân thở nhanh và thở  khò khè</a:t>
            </a:r>
          </a:p>
          <a:p>
            <a:pPr marL="0" indent="0">
              <a:buNone/>
            </a:pPr>
            <a:r>
              <a:rPr lang="vi-VN" dirty="0" smtClean="0"/>
              <a:t>•</a:t>
            </a:r>
            <a:r>
              <a:rPr lang="en-US" dirty="0" smtClean="0"/>
              <a:t> </a:t>
            </a:r>
            <a:r>
              <a:rPr lang="vi-VN" dirty="0" smtClean="0"/>
              <a:t>Môi </a:t>
            </a:r>
            <a:r>
              <a:rPr lang="vi-VN" dirty="0"/>
              <a:t>khô, miệng khô</a:t>
            </a:r>
          </a:p>
          <a:p>
            <a:pPr marL="0" indent="0">
              <a:buNone/>
            </a:pPr>
            <a:endParaRPr lang="en-US" dirty="0"/>
          </a:p>
        </p:txBody>
      </p:sp>
    </p:spTree>
    <p:extLst>
      <p:ext uri="{BB962C8B-B14F-4D97-AF65-F5344CB8AC3E}">
        <p14:creationId xmlns:p14="http://schemas.microsoft.com/office/powerpoint/2010/main" val="251874858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1"/>
            <a:ext cx="9144000" cy="162850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3. CHẨN ĐOÁN ĐIỀU DƯỠNG</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1" y="2057400"/>
            <a:ext cx="4533900" cy="4114800"/>
          </a:xfrm>
        </p:spPr>
      </p:pic>
      <p:sp>
        <p:nvSpPr>
          <p:cNvPr id="3" name="Content Placeholder 2"/>
          <p:cNvSpPr>
            <a:spLocks noGrp="1"/>
          </p:cNvSpPr>
          <p:nvPr>
            <p:ph sz="half" idx="1"/>
          </p:nvPr>
        </p:nvSpPr>
        <p:spPr>
          <a:xfrm>
            <a:off x="266700" y="1813174"/>
            <a:ext cx="4038600" cy="4525963"/>
          </a:xfrm>
        </p:spPr>
        <p:txBody>
          <a:bodyPr>
            <a:normAutofit/>
          </a:bodyPr>
          <a:lstStyle/>
          <a:p>
            <a:pPr marL="0" indent="0">
              <a:buNone/>
            </a:pPr>
            <a:r>
              <a:rPr lang="vi-V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Đau </a:t>
            </a:r>
            <a:r>
              <a:rPr lang="vi-VN" dirty="0">
                <a:latin typeface="Times New Roman" pitchFamily="18" charset="0"/>
                <a:cs typeface="Times New Roman" pitchFamily="18" charset="0"/>
              </a:rPr>
              <a:t>bụng do viêm dạ dày ruột.</a:t>
            </a:r>
          </a:p>
          <a:p>
            <a:pPr marL="0" indent="0">
              <a:buNone/>
            </a:pPr>
            <a:r>
              <a:rPr lang="vi-VN"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r>
              <a:rPr lang="vi-VN" dirty="0" smtClean="0">
                <a:latin typeface="Times New Roman" pitchFamily="18" charset="0"/>
                <a:cs typeface="Times New Roman" pitchFamily="18" charset="0"/>
              </a:rPr>
              <a:t>Nôn </a:t>
            </a:r>
            <a:r>
              <a:rPr lang="vi-VN" dirty="0">
                <a:latin typeface="Times New Roman" pitchFamily="18" charset="0"/>
                <a:cs typeface="Times New Roman" pitchFamily="18" charset="0"/>
              </a:rPr>
              <a:t>và buồn nôn do kích thích dạ dày ruột.</a:t>
            </a:r>
          </a:p>
          <a:p>
            <a:pPr marL="0" indent="0">
              <a:buNone/>
            </a:pPr>
            <a:r>
              <a:rPr lang="vi-VN"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r>
              <a:rPr lang="vi-VN" dirty="0" smtClean="0">
                <a:latin typeface="Times New Roman" pitchFamily="18" charset="0"/>
                <a:cs typeface="Times New Roman" pitchFamily="18" charset="0"/>
              </a:rPr>
              <a:t>Tình </a:t>
            </a:r>
            <a:r>
              <a:rPr lang="vi-VN" dirty="0">
                <a:latin typeface="Times New Roman" pitchFamily="18" charset="0"/>
                <a:cs typeface="Times New Roman" pitchFamily="18" charset="0"/>
              </a:rPr>
              <a:t>trạng mất nước điện giải do nôn và ỉa chảy.</a:t>
            </a:r>
          </a:p>
          <a:p>
            <a:pPr marL="0" indent="0">
              <a:buNone/>
            </a:pPr>
            <a:r>
              <a:rPr lang="vi-VN"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r>
              <a:rPr lang="vi-VN" dirty="0" smtClean="0">
                <a:latin typeface="Times New Roman" pitchFamily="18" charset="0"/>
                <a:cs typeface="Times New Roman" pitchFamily="18" charset="0"/>
              </a:rPr>
              <a:t>Nguy </a:t>
            </a:r>
            <a:r>
              <a:rPr lang="vi-VN" dirty="0">
                <a:latin typeface="Times New Roman" pitchFamily="18" charset="0"/>
                <a:cs typeface="Times New Roman" pitchFamily="18" charset="0"/>
              </a:rPr>
              <a:t>cơ truỵ tim mạch do không bồi phụ kịp tình trạng mất nước. </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0674552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Content Placeholder 7"/>
          <p:cNvSpPr>
            <a:spLocks noGrp="1"/>
          </p:cNvSpPr>
          <p:nvPr>
            <p:ph idx="1"/>
          </p:nvPr>
        </p:nvSpPr>
        <p:spPr>
          <a:xfrm>
            <a:off x="457200" y="1813174"/>
            <a:ext cx="8229600" cy="4525963"/>
          </a:xfrm>
        </p:spPr>
        <p:txBody>
          <a:bodyPr>
            <a:noAutofit/>
          </a:bodyPr>
          <a:lstStyle/>
          <a:p>
            <a:pPr marL="0" indent="0">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 Bảo đảm dinh dưỡng đầy đủ theo yêu cầu điều trị trong và sau khi hết ỉa chảy.</a:t>
            </a:r>
          </a:p>
          <a:p>
            <a:pPr marL="0" indent="0">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 Kích thích nôn, rửa dạ dày nếu có chỉ định của bác sĩ. </a:t>
            </a:r>
          </a:p>
          <a:p>
            <a:pPr marL="0" indent="0">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Cho bệnh nhân uống thuốc, tiêm thuốc và truyền dịch theo chỉ định. </a:t>
            </a:r>
          </a:p>
          <a:p>
            <a:pPr marL="0" indent="0">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Theo dõi các dấu hiệu sinh tồn. </a:t>
            </a:r>
          </a:p>
          <a:p>
            <a:pPr marL="0" indent="0">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Theo dõi các triệu chứng lâm sàng nếu có gì bất thường phải báo cáo bác sĩ ngay. </a:t>
            </a:r>
          </a:p>
          <a:p>
            <a:pPr marL="0" indent="0">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Bệnh nhân và gia đình phải biết cách phòng bệnh và biết điều trị chống mất nước, rối loạn điện giải.</a:t>
            </a:r>
          </a:p>
          <a:p>
            <a:pPr marL="0" indent="0">
              <a:buNone/>
            </a:pPr>
            <a:endParaRPr lang="en-US" sz="2800" dirty="0">
              <a:latin typeface="Times New Roman" pitchFamily="18" charset="0"/>
              <a:cs typeface="Times New Roman" pitchFamily="18" charset="0"/>
            </a:endParaRPr>
          </a:p>
        </p:txBody>
      </p:sp>
      <p:sp>
        <p:nvSpPr>
          <p:cNvPr id="4" name="Rectangle 3"/>
          <p:cNvSpPr/>
          <p:nvPr/>
        </p:nvSpPr>
        <p:spPr>
          <a:xfrm>
            <a:off x="0" y="-1"/>
            <a:ext cx="9144000" cy="162850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4. LẬP KẾ HOẠCH CHĂM SÓC</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62639329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Content Placeholder 7"/>
          <p:cNvSpPr>
            <a:spLocks noGrp="1"/>
          </p:cNvSpPr>
          <p:nvPr>
            <p:ph idx="1"/>
          </p:nvPr>
        </p:nvSpPr>
        <p:spPr>
          <a:xfrm>
            <a:off x="228600" y="1813174"/>
            <a:ext cx="8458200" cy="4525963"/>
          </a:xfrm>
        </p:spPr>
        <p:txBody>
          <a:bodyPr>
            <a:noAutofit/>
          </a:bodyPr>
          <a:lstStyle/>
          <a:p>
            <a:pPr marL="0" indent="0">
              <a:buNone/>
            </a:pPr>
            <a:r>
              <a:rPr lang="vi-VN" sz="2800" b="1" dirty="0">
                <a:latin typeface="Times New Roman" pitchFamily="18" charset="0"/>
                <a:cs typeface="Times New Roman" pitchFamily="18" charset="0"/>
              </a:rPr>
              <a:t>Đảm bảo hô hấp:</a:t>
            </a:r>
          </a:p>
          <a:p>
            <a:pPr marL="0" indent="0">
              <a:buNone/>
            </a:pPr>
            <a:r>
              <a:rPr lang="vi-VN" sz="2800" dirty="0">
                <a:latin typeface="Times New Roman" pitchFamily="18" charset="0"/>
                <a:cs typeface="Times New Roman" pitchFamily="18" charset="0"/>
              </a:rPr>
              <a:t>Tư thế nằm nghiêng an toàn nếu bệnh nhân nôn</a:t>
            </a:r>
          </a:p>
          <a:p>
            <a:pPr marL="0" indent="0">
              <a:buNone/>
            </a:pPr>
            <a:r>
              <a:rPr lang="vi-VN" sz="2800" dirty="0">
                <a:latin typeface="Times New Roman" pitchFamily="18" charset="0"/>
                <a:cs typeface="Times New Roman" pitchFamily="18" charset="0"/>
              </a:rPr>
              <a:t>Móc họng, hút đờm dãi, đặt canuyn miệng nếu tụt lưỡi</a:t>
            </a:r>
          </a:p>
          <a:p>
            <a:pPr marL="0" indent="0">
              <a:buNone/>
            </a:pPr>
            <a:r>
              <a:rPr lang="vi-VN" sz="2800" dirty="0">
                <a:latin typeface="Times New Roman" pitchFamily="18" charset="0"/>
                <a:cs typeface="Times New Roman" pitchFamily="18" charset="0"/>
              </a:rPr>
              <a:t>Bóp bóng Ambu nếu ngừng thở hoặc thở yếu</a:t>
            </a:r>
          </a:p>
          <a:p>
            <a:pPr marL="0" indent="0">
              <a:buNone/>
            </a:pPr>
            <a:r>
              <a:rPr lang="vi-VN" sz="2800" dirty="0">
                <a:latin typeface="Times New Roman" pitchFamily="18" charset="0"/>
                <a:cs typeface="Times New Roman" pitchFamily="18" charset="0"/>
              </a:rPr>
              <a:t>Thở oxy nếu khó thở, suy hô </a:t>
            </a:r>
            <a:r>
              <a:rPr lang="vi-VN" sz="2800" dirty="0" smtClean="0">
                <a:latin typeface="Times New Roman" pitchFamily="18" charset="0"/>
                <a:cs typeface="Times New Roman" pitchFamily="18" charset="0"/>
              </a:rPr>
              <a:t>hấp</a:t>
            </a:r>
            <a:endParaRPr lang="vi-VN" sz="2800" dirty="0">
              <a:latin typeface="Times New Roman" pitchFamily="18" charset="0"/>
              <a:cs typeface="Times New Roman" pitchFamily="18" charset="0"/>
            </a:endParaRPr>
          </a:p>
          <a:p>
            <a:pPr marL="0" indent="0">
              <a:buNone/>
            </a:pPr>
            <a:r>
              <a:rPr lang="vi-VN" sz="2800" b="1" dirty="0">
                <a:latin typeface="Times New Roman" pitchFamily="18" charset="0"/>
                <a:cs typeface="Times New Roman" pitchFamily="18" charset="0"/>
              </a:rPr>
              <a:t>Đảm bảo tuần hoàn:</a:t>
            </a:r>
          </a:p>
          <a:p>
            <a:pPr marL="0" indent="0">
              <a:buNone/>
            </a:pPr>
            <a:r>
              <a:rPr lang="vi-VN" sz="2800" dirty="0">
                <a:latin typeface="Times New Roman" pitchFamily="18" charset="0"/>
                <a:cs typeface="Times New Roman" pitchFamily="18" charset="0"/>
              </a:rPr>
              <a:t>Đặt đuờng truyền tĩnh mạch</a:t>
            </a:r>
          </a:p>
          <a:p>
            <a:pPr marL="0" indent="0">
              <a:buNone/>
            </a:pPr>
            <a:r>
              <a:rPr lang="vi-VN" sz="2800" dirty="0">
                <a:latin typeface="Times New Roman" pitchFamily="18" charset="0"/>
                <a:cs typeface="Times New Roman" pitchFamily="18" charset="0"/>
              </a:rPr>
              <a:t>Nếu tụt HA: truyền dịch hoặc kết hợp truyền thuốc nâng HA tuỳ theo từng trường hợp cụ thể </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4" name="Rectangle 3"/>
          <p:cNvSpPr/>
          <p:nvPr/>
        </p:nvSpPr>
        <p:spPr>
          <a:xfrm>
            <a:off x="0" y="-1"/>
            <a:ext cx="9144000" cy="162850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5. THỰC HIỆN KẾ HOẠCH CHĂM SÓC</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83702175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Content Placeholder 7"/>
          <p:cNvSpPr>
            <a:spLocks noGrp="1"/>
          </p:cNvSpPr>
          <p:nvPr>
            <p:ph idx="1"/>
          </p:nvPr>
        </p:nvSpPr>
        <p:spPr>
          <a:xfrm>
            <a:off x="228600" y="1813174"/>
            <a:ext cx="8458200" cy="4663827"/>
          </a:xfrm>
        </p:spPr>
        <p:txBody>
          <a:bodyPr>
            <a:noAutofit/>
          </a:bodyPr>
          <a:lstStyle/>
          <a:p>
            <a:pPr marL="0" indent="0">
              <a:buNone/>
            </a:pPr>
            <a:r>
              <a:rPr lang="vi-VN" sz="2800" b="1" dirty="0">
                <a:latin typeface="Times New Roman" pitchFamily="18" charset="0"/>
                <a:cs typeface="Times New Roman" pitchFamily="18" charset="0"/>
              </a:rPr>
              <a:t>Điều trị thải chất độc:</a:t>
            </a:r>
          </a:p>
          <a:p>
            <a:pPr marL="0" indent="0">
              <a:buNone/>
            </a:pPr>
            <a:r>
              <a:rPr lang="vi-VN" sz="2800" dirty="0" smtClean="0">
                <a:latin typeface="Times New Roman" pitchFamily="18" charset="0"/>
                <a:cs typeface="Times New Roman" pitchFamily="18" charset="0"/>
              </a:rPr>
              <a:t>Rửa </a:t>
            </a:r>
            <a:r>
              <a:rPr lang="vi-VN" sz="2800" dirty="0">
                <a:latin typeface="Times New Roman" pitchFamily="18" charset="0"/>
                <a:cs typeface="Times New Roman" pitchFamily="18" charset="0"/>
              </a:rPr>
              <a:t>dạ dày (NĐ đường uống, đến trước 6 giờ):</a:t>
            </a:r>
          </a:p>
          <a:p>
            <a:pPr marL="0" indent="0">
              <a:buNone/>
            </a:pPr>
            <a:r>
              <a:rPr lang="vi-VN" sz="2800" dirty="0">
                <a:latin typeface="Times New Roman" pitchFamily="18" charset="0"/>
                <a:cs typeface="Times New Roman" pitchFamily="18" charset="0"/>
              </a:rPr>
              <a:t>Chuẩn bị dụng cụ và thực hiện rửa dạ dày đúng kỹ thuật.</a:t>
            </a:r>
          </a:p>
          <a:p>
            <a:pPr marL="0" indent="0">
              <a:buNone/>
            </a:pPr>
            <a:r>
              <a:rPr lang="vi-VN" sz="2800" dirty="0">
                <a:latin typeface="Times New Roman" pitchFamily="18" charset="0"/>
                <a:cs typeface="Times New Roman" pitchFamily="18" charset="0"/>
              </a:rPr>
              <a:t>Than hoạt và thuốc nhuận tràng (sorbitol).</a:t>
            </a:r>
          </a:p>
          <a:p>
            <a:pPr marL="0" indent="0">
              <a:buNone/>
            </a:pPr>
            <a:r>
              <a:rPr lang="vi-VN" sz="2800" b="1" dirty="0" smtClean="0">
                <a:latin typeface="Times New Roman" pitchFamily="18" charset="0"/>
                <a:cs typeface="Times New Roman" pitchFamily="18" charset="0"/>
              </a:rPr>
              <a:t>Điều </a:t>
            </a:r>
            <a:r>
              <a:rPr lang="vi-VN" sz="2800" b="1" dirty="0">
                <a:latin typeface="Times New Roman" pitchFamily="18" charset="0"/>
                <a:cs typeface="Times New Roman" pitchFamily="18" charset="0"/>
              </a:rPr>
              <a:t>trị thuốc đặc hiệu</a:t>
            </a:r>
            <a:r>
              <a:rPr lang="vi-VN" sz="2800" dirty="0">
                <a:latin typeface="Times New Roman" pitchFamily="18" charset="0"/>
                <a:cs typeface="Times New Roman" pitchFamily="18" charset="0"/>
              </a:rPr>
              <a:t>: tuỳ theo loại ngộ độc:</a:t>
            </a:r>
          </a:p>
          <a:p>
            <a:pPr marL="0" indent="0">
              <a:buNone/>
            </a:pPr>
            <a:r>
              <a:rPr lang="vi-VN" sz="2800" dirty="0" smtClean="0">
                <a:latin typeface="Times New Roman" pitchFamily="18" charset="0"/>
                <a:cs typeface="Times New Roman" pitchFamily="18" charset="0"/>
              </a:rPr>
              <a:t>Seduxen</a:t>
            </a:r>
            <a:r>
              <a:rPr lang="vi-VN" sz="2800" dirty="0">
                <a:latin typeface="Times New Roman" pitchFamily="18" charset="0"/>
                <a:cs typeface="Times New Roman" pitchFamily="18" charset="0"/>
              </a:rPr>
              <a:t>:                    Anexat</a:t>
            </a:r>
          </a:p>
          <a:p>
            <a:pPr marL="0" indent="0">
              <a:buNone/>
            </a:pPr>
            <a:r>
              <a:rPr lang="vi-VN" sz="2800" dirty="0">
                <a:latin typeface="Times New Roman" pitchFamily="18" charset="0"/>
                <a:cs typeface="Times New Roman" pitchFamily="18" charset="0"/>
              </a:rPr>
              <a:t>Thuốc phiện:              Nalorxon</a:t>
            </a:r>
          </a:p>
          <a:p>
            <a:pPr marL="0" indent="0">
              <a:buNone/>
            </a:pPr>
            <a:r>
              <a:rPr lang="vi-VN" sz="2800" dirty="0">
                <a:latin typeface="Times New Roman" pitchFamily="18" charset="0"/>
                <a:cs typeface="Times New Roman" pitchFamily="18" charset="0"/>
              </a:rPr>
              <a:t>Thuốc trừ sâu PPHC:  PAM, atropin </a:t>
            </a:r>
          </a:p>
          <a:p>
            <a:pPr marL="0" indent="0">
              <a:buNone/>
            </a:pPr>
            <a:endParaRPr lang="vi-VN" sz="2800" dirty="0">
              <a:latin typeface="Times New Roman" pitchFamily="18" charset="0"/>
              <a:cs typeface="Times New Roman" pitchFamily="18" charset="0"/>
            </a:endParaRPr>
          </a:p>
        </p:txBody>
      </p:sp>
      <p:sp>
        <p:nvSpPr>
          <p:cNvPr id="4" name="Rectangle 3"/>
          <p:cNvSpPr/>
          <p:nvPr/>
        </p:nvSpPr>
        <p:spPr>
          <a:xfrm>
            <a:off x="0" y="-1"/>
            <a:ext cx="9144000" cy="162850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5. THỰC HIỆN KẾ HOẠCH CHĂM SÓC</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26719722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686800" cy="4525963"/>
          </a:xfrm>
        </p:spPr>
        <p:txBody>
          <a:bodyPr>
            <a:normAutofit/>
          </a:bodyPr>
          <a:lstStyle/>
          <a:p>
            <a:pPr marL="0" indent="0">
              <a:buNone/>
            </a:pPr>
            <a:r>
              <a:rPr lang="vi-VN" dirty="0">
                <a:latin typeface="Times New Roman" pitchFamily="18" charset="0"/>
                <a:cs typeface="Times New Roman" pitchFamily="18" charset="0"/>
              </a:rPr>
              <a:t>Theo thống kê, mỗi năm Việt nam </a:t>
            </a:r>
            <a:r>
              <a:rPr lang="en-US" dirty="0" smtClean="0">
                <a:latin typeface="Times New Roman" pitchFamily="18" charset="0"/>
                <a:cs typeface="Times New Roman" pitchFamily="18" charset="0"/>
              </a:rPr>
              <a:t>khoảng </a:t>
            </a:r>
            <a:r>
              <a:rPr lang="vi-VN" sz="3600" b="1" dirty="0" smtClean="0">
                <a:latin typeface="Times New Roman" pitchFamily="18" charset="0"/>
                <a:cs typeface="Times New Roman" pitchFamily="18" charset="0"/>
              </a:rPr>
              <a:t>250-500</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vụ ngộ độc thực phẩm với </a:t>
            </a:r>
            <a:r>
              <a:rPr lang="vi-VN" sz="3600" b="1" dirty="0">
                <a:latin typeface="Times New Roman" pitchFamily="18" charset="0"/>
                <a:cs typeface="Times New Roman" pitchFamily="18" charset="0"/>
              </a:rPr>
              <a:t>7.000-10.000</a:t>
            </a:r>
            <a:r>
              <a:rPr lang="vi-VN" dirty="0">
                <a:latin typeface="Times New Roman" pitchFamily="18" charset="0"/>
                <a:cs typeface="Times New Roman" pitchFamily="18" charset="0"/>
              </a:rPr>
              <a:t> nạn nhân và </a:t>
            </a:r>
            <a:r>
              <a:rPr lang="vi-VN" sz="3600" b="1" dirty="0">
                <a:latin typeface="Times New Roman" pitchFamily="18" charset="0"/>
                <a:cs typeface="Times New Roman" pitchFamily="18" charset="0"/>
              </a:rPr>
              <a:t>100-200</a:t>
            </a:r>
            <a:r>
              <a:rPr lang="vi-VN" dirty="0">
                <a:latin typeface="Times New Roman" pitchFamily="18" charset="0"/>
                <a:cs typeface="Times New Roman" pitchFamily="18" charset="0"/>
              </a:rPr>
              <a:t> ca tử vong.</a:t>
            </a:r>
          </a:p>
          <a:p>
            <a:pPr marL="0" indent="0">
              <a:buNone/>
            </a:pPr>
            <a:r>
              <a:rPr lang="en-US" dirty="0" smtClean="0">
                <a:latin typeface="Times New Roman" pitchFamily="18" charset="0"/>
                <a:cs typeface="Times New Roman" pitchFamily="18" charset="0"/>
              </a:rPr>
              <a:t>T</a:t>
            </a:r>
            <a:r>
              <a:rPr lang="vi-VN" dirty="0" smtClean="0">
                <a:latin typeface="Times New Roman" pitchFamily="18" charset="0"/>
                <a:cs typeface="Times New Roman" pitchFamily="18" charset="0"/>
              </a:rPr>
              <a:t>heo </a:t>
            </a:r>
            <a:r>
              <a:rPr lang="vi-VN" dirty="0">
                <a:latin typeface="Times New Roman" pitchFamily="18" charset="0"/>
                <a:cs typeface="Times New Roman" pitchFamily="18" charset="0"/>
              </a:rPr>
              <a:t>thống kê của Bộ Y tế, chỉ trong 4 tháng đầu năm </a:t>
            </a:r>
            <a:r>
              <a:rPr lang="vi-VN" dirty="0" smtClean="0">
                <a:latin typeface="Times New Roman" pitchFamily="18" charset="0"/>
                <a:cs typeface="Times New Roman" pitchFamily="18" charset="0"/>
              </a:rPr>
              <a:t>2016</a:t>
            </a:r>
            <a:r>
              <a:rPr lang="vi-VN" dirty="0">
                <a:latin typeface="Times New Roman" pitchFamily="18" charset="0"/>
                <a:cs typeface="Times New Roman" pitchFamily="18" charset="0"/>
              </a:rPr>
              <a:t>, cả nước đã xảy ra gần 30 vụ ngộ độc thực phẩm nghiêm trọng, làm trên </a:t>
            </a:r>
            <a:r>
              <a:rPr lang="vi-VN" sz="3600" b="1" dirty="0">
                <a:latin typeface="Times New Roman" pitchFamily="18" charset="0"/>
                <a:cs typeface="Times New Roman" pitchFamily="18" charset="0"/>
              </a:rPr>
              <a:t>1.386</a:t>
            </a:r>
            <a:r>
              <a:rPr lang="vi-VN" dirty="0">
                <a:latin typeface="Times New Roman" pitchFamily="18" charset="0"/>
                <a:cs typeface="Times New Roman" pitchFamily="18" charset="0"/>
              </a:rPr>
              <a:t> người bị ngộ độc, </a:t>
            </a:r>
            <a:r>
              <a:rPr lang="vi-VN"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2016 </a:t>
            </a:r>
            <a:r>
              <a:rPr lang="vi-VN" dirty="0">
                <a:latin typeface="Times New Roman" pitchFamily="18" charset="0"/>
                <a:cs typeface="Times New Roman" pitchFamily="18" charset="0"/>
              </a:rPr>
              <a:t>đã xảy ra </a:t>
            </a:r>
            <a:r>
              <a:rPr lang="vi-VN" sz="3600" b="1" dirty="0">
                <a:latin typeface="Times New Roman" pitchFamily="18" charset="0"/>
                <a:cs typeface="Times New Roman" pitchFamily="18" charset="0"/>
              </a:rPr>
              <a:t>9</a:t>
            </a:r>
            <a:r>
              <a:rPr lang="vi-VN" dirty="0">
                <a:latin typeface="Times New Roman" pitchFamily="18" charset="0"/>
                <a:cs typeface="Times New Roman" pitchFamily="18" charset="0"/>
              </a:rPr>
              <a:t> vụ ngộ </a:t>
            </a:r>
            <a:r>
              <a:rPr lang="vi-VN" dirty="0" smtClean="0">
                <a:latin typeface="Times New Roman" pitchFamily="18" charset="0"/>
                <a:cs typeface="Times New Roman" pitchFamily="18" charset="0"/>
              </a:rPr>
              <a:t>độc</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Rectangle 3"/>
          <p:cNvSpPr/>
          <p:nvPr/>
        </p:nvSpPr>
        <p:spPr>
          <a:xfrm>
            <a:off x="0" y="0"/>
            <a:ext cx="9144000" cy="1371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I. TỔNG QUAN VỀ DỊCH TỄ HỌC</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191595774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Content Placeholder 7"/>
          <p:cNvSpPr>
            <a:spLocks noGrp="1"/>
          </p:cNvSpPr>
          <p:nvPr>
            <p:ph idx="1"/>
          </p:nvPr>
        </p:nvSpPr>
        <p:spPr>
          <a:xfrm>
            <a:off x="342900" y="1634146"/>
            <a:ext cx="8458200" cy="5044827"/>
          </a:xfrm>
        </p:spPr>
        <p:txBody>
          <a:bodyPr>
            <a:noAutofit/>
          </a:bodyPr>
          <a:lstStyle/>
          <a:p>
            <a:pPr marL="0" indent="0">
              <a:buNone/>
            </a:pPr>
            <a:r>
              <a:rPr lang="vi-VN" sz="2800" b="1" dirty="0">
                <a:latin typeface="Times New Roman" pitchFamily="18" charset="0"/>
                <a:cs typeface="Times New Roman" pitchFamily="18" charset="0"/>
              </a:rPr>
              <a:t>Bilan xét nghiệm:</a:t>
            </a:r>
          </a:p>
          <a:p>
            <a:pPr marL="0" indent="0">
              <a:buNone/>
            </a:pPr>
            <a:r>
              <a:rPr lang="vi-VN" sz="2800" dirty="0">
                <a:latin typeface="Times New Roman" pitchFamily="18" charset="0"/>
                <a:cs typeface="Times New Roman" pitchFamily="18" charset="0"/>
              </a:rPr>
              <a:t>Xét nghiệm cơ bản: công thức máu, ure, đường máu và một số xét nghiệm khác tuỳ loại ngộ độc.</a:t>
            </a:r>
          </a:p>
          <a:p>
            <a:pPr marL="0" indent="0">
              <a:buNone/>
            </a:pPr>
            <a:r>
              <a:rPr lang="vi-VN" sz="2800" dirty="0">
                <a:latin typeface="Times New Roman" pitchFamily="18" charset="0"/>
                <a:cs typeface="Times New Roman" pitchFamily="18" charset="0"/>
              </a:rPr>
              <a:t>Xét nghiệm độc chất: lấy bệnh phẩm xét nghiệm (dịch dạ dày, nước tiểu, máu...)</a:t>
            </a:r>
          </a:p>
          <a:p>
            <a:pPr marL="0" indent="0">
              <a:buNone/>
            </a:pPr>
            <a:r>
              <a:rPr lang="vi-VN" sz="2800" b="1" dirty="0" smtClean="0">
                <a:latin typeface="Times New Roman" pitchFamily="18" charset="0"/>
                <a:cs typeface="Times New Roman" pitchFamily="18" charset="0"/>
              </a:rPr>
              <a:t>Chăm </a:t>
            </a:r>
            <a:r>
              <a:rPr lang="vi-VN" sz="2800" b="1" dirty="0">
                <a:latin typeface="Times New Roman" pitchFamily="18" charset="0"/>
                <a:cs typeface="Times New Roman" pitchFamily="18" charset="0"/>
              </a:rPr>
              <a:t>sóc cơ bản:</a:t>
            </a:r>
          </a:p>
          <a:p>
            <a:pPr marL="0" indent="0">
              <a:buNone/>
            </a:pPr>
            <a:r>
              <a:rPr lang="vi-VN" sz="2800" dirty="0">
                <a:latin typeface="Times New Roman" pitchFamily="18" charset="0"/>
                <a:cs typeface="Times New Roman" pitchFamily="18" charset="0"/>
              </a:rPr>
              <a:t>Nếu BN hôn mê:</a:t>
            </a:r>
          </a:p>
          <a:p>
            <a:pPr marL="0" indent="0">
              <a:buNone/>
            </a:pPr>
            <a:r>
              <a:rPr lang="vi-VN" sz="2800" dirty="0" smtClean="0">
                <a:latin typeface="Times New Roman" pitchFamily="18" charset="0"/>
                <a:cs typeface="Times New Roman" pitchFamily="18" charset="0"/>
              </a:rPr>
              <a:t>-Phòng </a:t>
            </a:r>
            <a:r>
              <a:rPr lang="vi-VN" sz="2800" dirty="0">
                <a:latin typeface="Times New Roman" pitchFamily="18" charset="0"/>
                <a:cs typeface="Times New Roman" pitchFamily="18" charset="0"/>
              </a:rPr>
              <a:t>chống lo</a:t>
            </a:r>
          </a:p>
          <a:p>
            <a:pPr marL="0" indent="0">
              <a:buNone/>
            </a:pPr>
            <a:r>
              <a:rPr lang="vi-VN" sz="2800" dirty="0" smtClean="0">
                <a:latin typeface="Times New Roman" pitchFamily="18" charset="0"/>
                <a:cs typeface="Times New Roman" pitchFamily="18" charset="0"/>
              </a:rPr>
              <a:t>-Chú </a:t>
            </a:r>
            <a:r>
              <a:rPr lang="vi-VN" sz="2800" dirty="0">
                <a:latin typeface="Times New Roman" pitchFamily="18" charset="0"/>
                <a:cs typeface="Times New Roman" pitchFamily="18" charset="0"/>
              </a:rPr>
              <a:t>ý vệ sinh thân thể, mắt, các hốc tự nhiên</a:t>
            </a:r>
          </a:p>
          <a:p>
            <a:pPr marL="0" indent="0">
              <a:buNone/>
            </a:pPr>
            <a:r>
              <a:rPr lang="vi-VN" sz="2800" dirty="0" smtClean="0">
                <a:latin typeface="Times New Roman" pitchFamily="18" charset="0"/>
                <a:cs typeface="Times New Roman" pitchFamily="18" charset="0"/>
              </a:rPr>
              <a:t>-Chế </a:t>
            </a:r>
            <a:r>
              <a:rPr lang="vi-VN" sz="2800" dirty="0">
                <a:latin typeface="Times New Roman" pitchFamily="18" charset="0"/>
                <a:cs typeface="Times New Roman" pitchFamily="18" charset="0"/>
              </a:rPr>
              <a:t>độ ăn </a:t>
            </a:r>
            <a:r>
              <a:rPr lang="vi-VN" sz="2800" dirty="0" smtClean="0">
                <a:latin typeface="Times New Roman" pitchFamily="18" charset="0"/>
                <a:cs typeface="Times New Roman" pitchFamily="18" charset="0"/>
              </a:rPr>
              <a:t>uống</a:t>
            </a:r>
            <a:endParaRPr lang="vi-VN" sz="2800" dirty="0">
              <a:latin typeface="Times New Roman" pitchFamily="18" charset="0"/>
              <a:cs typeface="Times New Roman" pitchFamily="18" charset="0"/>
            </a:endParaRPr>
          </a:p>
          <a:p>
            <a:pPr marL="0" indent="0">
              <a:buNone/>
            </a:pPr>
            <a:endParaRPr lang="vi-VN" sz="2800" dirty="0">
              <a:latin typeface="Times New Roman" pitchFamily="18" charset="0"/>
              <a:cs typeface="Times New Roman" pitchFamily="18" charset="0"/>
            </a:endParaRPr>
          </a:p>
        </p:txBody>
      </p:sp>
      <p:sp>
        <p:nvSpPr>
          <p:cNvPr id="4" name="Rectangle 3"/>
          <p:cNvSpPr/>
          <p:nvPr/>
        </p:nvSpPr>
        <p:spPr>
          <a:xfrm>
            <a:off x="0" y="-1"/>
            <a:ext cx="9144000" cy="162850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5. THỰC HIỆN KẾ HOẠCH CHĂM SÓC</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15785575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Content Placeholder 7"/>
          <p:cNvSpPr>
            <a:spLocks noGrp="1"/>
          </p:cNvSpPr>
          <p:nvPr>
            <p:ph idx="1"/>
          </p:nvPr>
        </p:nvSpPr>
        <p:spPr>
          <a:xfrm>
            <a:off x="342900" y="1813174"/>
            <a:ext cx="8458200" cy="4865799"/>
          </a:xfrm>
        </p:spPr>
        <p:txBody>
          <a:bodyPr>
            <a:noAutofit/>
          </a:bodyPr>
          <a:lstStyle/>
          <a:p>
            <a:pPr marL="0" indent="0">
              <a:buNone/>
            </a:pPr>
            <a:r>
              <a:rPr lang="vi-VN" sz="2800" b="1" dirty="0">
                <a:latin typeface="Times New Roman" pitchFamily="18" charset="0"/>
                <a:cs typeface="Times New Roman" pitchFamily="18" charset="0"/>
              </a:rPr>
              <a:t>Tốt:</a:t>
            </a:r>
          </a:p>
          <a:p>
            <a:pPr marL="0" indent="0">
              <a:buNone/>
            </a:pP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BN </a:t>
            </a:r>
            <a:r>
              <a:rPr lang="vi-VN" sz="2800" dirty="0">
                <a:latin typeface="Times New Roman" pitchFamily="18" charset="0"/>
                <a:cs typeface="Times New Roman" pitchFamily="18" charset="0"/>
              </a:rPr>
              <a:t>tỉnh, hô hấp và huyết áp ổn định.</a:t>
            </a:r>
          </a:p>
          <a:p>
            <a:pPr marL="0" indent="0">
              <a:buNone/>
            </a:pP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Cải </a:t>
            </a:r>
            <a:r>
              <a:rPr lang="vi-VN" sz="2800" dirty="0">
                <a:latin typeface="Times New Roman" pitchFamily="18" charset="0"/>
                <a:cs typeface="Times New Roman" pitchFamily="18" charset="0"/>
              </a:rPr>
              <a:t>thiện và hết các dấu hiệu ngộ độc</a:t>
            </a:r>
            <a:r>
              <a:rPr lang="vi-VN" sz="2800" b="1" dirty="0">
                <a:latin typeface="Times New Roman" pitchFamily="18" charset="0"/>
                <a:cs typeface="Times New Roman" pitchFamily="18" charset="0"/>
              </a:rPr>
              <a:t>.</a:t>
            </a:r>
          </a:p>
          <a:p>
            <a:pPr marL="0" indent="0">
              <a:buNone/>
            </a:pPr>
            <a:r>
              <a:rPr lang="vi-VN" sz="2800" b="1" dirty="0">
                <a:latin typeface="Times New Roman" pitchFamily="18" charset="0"/>
                <a:cs typeface="Times New Roman" pitchFamily="18" charset="0"/>
              </a:rPr>
              <a:t>Xấu:</a:t>
            </a:r>
          </a:p>
          <a:p>
            <a:pPr marL="0" indent="0">
              <a:buNone/>
            </a:pPr>
            <a:r>
              <a:rPr lang="vi-VN" sz="28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Tình </a:t>
            </a:r>
            <a:r>
              <a:rPr lang="vi-VN" sz="2800" dirty="0">
                <a:latin typeface="Times New Roman" pitchFamily="18" charset="0"/>
                <a:cs typeface="Times New Roman" pitchFamily="18" charset="0"/>
              </a:rPr>
              <a:t>trạng hô hấp và HA không ổn định.</a:t>
            </a:r>
          </a:p>
          <a:p>
            <a:pPr marL="0" indent="0">
              <a:buNone/>
            </a:pP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Dấu </a:t>
            </a:r>
            <a:r>
              <a:rPr lang="vi-VN" sz="2800" dirty="0">
                <a:latin typeface="Times New Roman" pitchFamily="18" charset="0"/>
                <a:cs typeface="Times New Roman" pitchFamily="18" charset="0"/>
              </a:rPr>
              <a:t>hiệu ngộ độc kéo dài hoặc nặng thêm.</a:t>
            </a:r>
          </a:p>
          <a:p>
            <a:pPr marL="0" indent="0">
              <a:buNone/>
            </a:pP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Xuất </a:t>
            </a:r>
            <a:r>
              <a:rPr lang="vi-VN" sz="2800" dirty="0">
                <a:latin typeface="Times New Roman" pitchFamily="18" charset="0"/>
                <a:cs typeface="Times New Roman" pitchFamily="18" charset="0"/>
              </a:rPr>
              <a:t>hiện các biến chứng: sặc vào phổi, nhiễm trùng, rối loạn nước điện giải.</a:t>
            </a:r>
          </a:p>
          <a:p>
            <a:pPr marL="0" indent="0">
              <a:buNone/>
            </a:pPr>
            <a:endParaRPr lang="vi-VN" sz="2800" b="1" dirty="0">
              <a:latin typeface="Times New Roman" pitchFamily="18" charset="0"/>
              <a:cs typeface="Times New Roman" pitchFamily="18" charset="0"/>
            </a:endParaRPr>
          </a:p>
        </p:txBody>
      </p:sp>
      <p:sp>
        <p:nvSpPr>
          <p:cNvPr id="4" name="Rectangle 3"/>
          <p:cNvSpPr/>
          <p:nvPr/>
        </p:nvSpPr>
        <p:spPr>
          <a:xfrm>
            <a:off x="0" y="-1"/>
            <a:ext cx="9144000" cy="162850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6. ĐÁNH GIÁ</a:t>
            </a:r>
          </a:p>
        </p:txBody>
      </p:sp>
      <p:sp>
        <p:nvSpPr>
          <p:cNvPr id="9" name="Rectangle 8"/>
          <p:cNvSpPr/>
          <p:nvPr/>
        </p:nvSpPr>
        <p:spPr>
          <a:xfrm>
            <a:off x="2286000" y="1443841"/>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82773310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C00000"/>
                </a:solidFill>
                <a:latin typeface="Times New Roman" pitchFamily="18" charset="0"/>
                <a:cs typeface="Times New Roman" pitchFamily="18" charset="0"/>
              </a:rPr>
              <a:t>III. TỔNG KẾT</a:t>
            </a:r>
            <a:endParaRPr lang="en-US" sz="7200" dirty="0">
              <a:solidFill>
                <a:srgbClr val="C0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6400" y="1371600"/>
            <a:ext cx="3505200" cy="526311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371601"/>
            <a:ext cx="5715000" cy="22193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144" y="3596242"/>
            <a:ext cx="5715000" cy="3038475"/>
          </a:xfrm>
          <a:prstGeom prst="rect">
            <a:avLst/>
          </a:prstGeom>
        </p:spPr>
      </p:pic>
    </p:spTree>
    <p:extLst>
      <p:ext uri="{BB962C8B-B14F-4D97-AF65-F5344CB8AC3E}">
        <p14:creationId xmlns:p14="http://schemas.microsoft.com/office/powerpoint/2010/main" val="195418930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5334000"/>
          </a:xfrm>
        </p:spPr>
        <p:txBody>
          <a:bodyPr>
            <a:noAutofit/>
          </a:bodyPr>
          <a:lstStyle/>
          <a:p>
            <a:r>
              <a:rPr lang="en-US" sz="7200" b="1" dirty="0" smtClean="0">
                <a:ln w="22225">
                  <a:solidFill>
                    <a:schemeClr val="bg2">
                      <a:lumMod val="50000"/>
                    </a:schemeClr>
                  </a:solidFill>
                  <a:prstDash val="solid"/>
                </a:ln>
                <a:solidFill>
                  <a:srgbClr val="ADCCC4"/>
                </a:solidFill>
                <a:latin typeface="Times New Roman" pitchFamily="18" charset="0"/>
                <a:cs typeface="Times New Roman" pitchFamily="18" charset="0"/>
              </a:rPr>
              <a:t>CẢM ƠN THẦY VÀ CÁC BẠN ĐÃ CHÚ Ý LẮNG NGHE!!!</a:t>
            </a:r>
            <a:endParaRPr lang="en-US" sz="7200" b="1" dirty="0">
              <a:ln w="22225">
                <a:solidFill>
                  <a:schemeClr val="bg2">
                    <a:lumMod val="50000"/>
                  </a:schemeClr>
                </a:solidFill>
                <a:prstDash val="solid"/>
              </a:ln>
              <a:solidFill>
                <a:srgbClr val="ADCCC4"/>
              </a:solidFill>
              <a:latin typeface="Times New Roman" pitchFamily="18" charset="0"/>
              <a:cs typeface="Times New Roman" pitchFamily="18" charset="0"/>
            </a:endParaRPr>
          </a:p>
        </p:txBody>
      </p:sp>
    </p:spTree>
    <p:extLst>
      <p:ext uri="{BB962C8B-B14F-4D97-AF65-F5344CB8AC3E}">
        <p14:creationId xmlns:p14="http://schemas.microsoft.com/office/powerpoint/2010/main" val="741963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1828801"/>
            <a:ext cx="4495800" cy="4525963"/>
          </a:xfrm>
        </p:spPr>
        <p:txBody>
          <a:bodyPr>
            <a:normAutofit/>
          </a:bodyPr>
          <a:lstStyle/>
          <a:p>
            <a:pPr marL="0" indent="0">
              <a:buNone/>
            </a:pPr>
            <a:r>
              <a:rPr lang="vi-VN" dirty="0" smtClean="0">
                <a:latin typeface="Times New Roman" pitchFamily="18" charset="0"/>
                <a:cs typeface="Times New Roman" pitchFamily="18" charset="0"/>
              </a:rPr>
              <a:t>Ngộ độc là một tình trạng xảy ra do cơ thể bị độc chất làm tổn thương các bộ phận cơ thể.lượng chất độc đưa vào cơ thể nhiều hay ít,tốc độ hấp thụ chất độc nhanh hay chậm,sự xâm nhập của chất độc vào các phủ tạng nhiều hay ít quyết định mức độ nặng nhẹ của ngộ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độc</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38749" y="1905000"/>
            <a:ext cx="3448051"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0" y="0"/>
            <a:ext cx="9144000" cy="1295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1. KHÁI NIỆM</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236260815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0" y="1281607"/>
            <a:ext cx="5703207" cy="5410200"/>
          </a:xfrm>
        </p:spPr>
        <p:txBody>
          <a:bodyPr>
            <a:noAutofit/>
          </a:bodyPr>
          <a:lstStyle/>
          <a:p>
            <a:pPr marL="0" indent="0">
              <a:buNone/>
            </a:pPr>
            <a:r>
              <a:rPr lang="en-US" sz="2200" dirty="0" smtClean="0">
                <a:latin typeface="Times New Roman" pitchFamily="18" charset="0"/>
                <a:cs typeface="Times New Roman" pitchFamily="18" charset="0"/>
              </a:rPr>
              <a:t>Ngộ độc cấp có thể xảy ra do nhiều nguyên nhân khác nhau và rất đa dạng: Hoá chất, thuốc, độc tố tự nhiên từ động vật, thực vật, nấm độc,…</a:t>
            </a:r>
          </a:p>
          <a:p>
            <a:pPr marL="0" indent="0">
              <a:buNone/>
            </a:pPr>
            <a:r>
              <a:rPr lang="en-US" sz="2200" b="1" dirty="0" smtClean="0">
                <a:latin typeface="Times New Roman" pitchFamily="18" charset="0"/>
                <a:cs typeface="Times New Roman" pitchFamily="18" charset="0"/>
              </a:rPr>
              <a:t>• </a:t>
            </a:r>
            <a:r>
              <a:rPr lang="vi-VN" sz="2200" b="1" dirty="0" smtClean="0">
                <a:latin typeface="Times New Roman" pitchFamily="18" charset="0"/>
                <a:cs typeface="Times New Roman" pitchFamily="18" charset="0"/>
              </a:rPr>
              <a:t>Nguyên </a:t>
            </a:r>
            <a:r>
              <a:rPr lang="vi-VN" sz="2200" b="1" dirty="0">
                <a:latin typeface="Times New Roman" pitchFamily="18" charset="0"/>
                <a:cs typeface="Times New Roman" pitchFamily="18" charset="0"/>
              </a:rPr>
              <a:t>nhân ngộ độc thức ăn: </a:t>
            </a: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Ngộ </a:t>
            </a:r>
            <a:r>
              <a:rPr lang="vi-VN" sz="2200" dirty="0">
                <a:latin typeface="Times New Roman" pitchFamily="18" charset="0"/>
                <a:cs typeface="Times New Roman" pitchFamily="18" charset="0"/>
              </a:rPr>
              <a:t>độc thực phẩm do vi sinh vật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Một </a:t>
            </a:r>
            <a:r>
              <a:rPr lang="vi-VN" sz="2200" dirty="0">
                <a:latin typeface="Times New Roman" pitchFamily="18" charset="0"/>
                <a:cs typeface="Times New Roman" pitchFamily="18" charset="0"/>
              </a:rPr>
              <a:t>số vi sinh vật làm biến đổi tính chất hoá lý của thực </a:t>
            </a:r>
            <a:r>
              <a:rPr lang="vi-VN" sz="2200" dirty="0" smtClean="0">
                <a:latin typeface="Times New Roman" pitchFamily="18" charset="0"/>
                <a:cs typeface="Times New Roman" pitchFamily="18" charset="0"/>
              </a:rPr>
              <a:t>phẩm</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gây ngộ </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Nguyên liệu và thực phẩm chứa độc tố </a:t>
            </a:r>
            <a:r>
              <a:rPr lang="en-US" sz="2200" dirty="0" smtClean="0">
                <a:latin typeface="Times New Roman" pitchFamily="18" charset="0"/>
                <a:cs typeface="Times New Roman" pitchFamily="18" charset="0"/>
              </a:rPr>
              <a:t>chủ yếu là thực vật và động vật.</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Ngộ độc do quá trình chế biến, bảo quản</a:t>
            </a:r>
            <a:endParaRPr lang="en-US" sz="2200" dirty="0" smtClean="0">
              <a:latin typeface="Times New Roman" pitchFamily="18" charset="0"/>
              <a:cs typeface="Times New Roman" pitchFamily="18" charset="0"/>
            </a:endParaRPr>
          </a:p>
          <a:p>
            <a:pPr marL="0" lvl="0" indent="0">
              <a:buNone/>
              <a:defRPr/>
            </a:pPr>
            <a:r>
              <a:rPr lang="en-US" sz="2200" b="1" dirty="0" smtClean="0">
                <a:latin typeface="Times New Roman" pitchFamily="18" charset="0"/>
                <a:cs typeface="Times New Roman" pitchFamily="18" charset="0"/>
              </a:rPr>
              <a:t>• </a:t>
            </a:r>
            <a:r>
              <a:rPr lang="vi-VN" sz="2200" b="1" dirty="0" smtClean="0">
                <a:latin typeface="Times New Roman" pitchFamily="18" charset="0"/>
                <a:cs typeface="Times New Roman" pitchFamily="18" charset="0"/>
              </a:rPr>
              <a:t>Nguyên nhân ngộ độc thuốc trừ sâu: </a:t>
            </a:r>
          </a:p>
          <a:p>
            <a:pPr marL="0" lvl="0" indent="0">
              <a:buFontTx/>
              <a:buChar char="-"/>
              <a:defRPr/>
            </a:pP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Chủ yếu là do t</a:t>
            </a:r>
            <a:r>
              <a:rPr lang="en-US" sz="2200" dirty="0" smtClean="0">
                <a:latin typeface="Times New Roman" pitchFamily="18" charset="0"/>
                <a:cs typeface="Times New Roman" pitchFamily="18" charset="0"/>
              </a:rPr>
              <a:t>ự</a:t>
            </a:r>
            <a:r>
              <a:rPr lang="vi-VN" sz="2200" dirty="0" smtClean="0">
                <a:latin typeface="Times New Roman" pitchFamily="18" charset="0"/>
                <a:cs typeface="Times New Roman" pitchFamily="18" charset="0"/>
              </a:rPr>
              <a:t> tử (khoảng 95%).</a:t>
            </a:r>
            <a:endParaRPr lang="en-US" sz="2200" dirty="0" smtClean="0">
              <a:latin typeface="Times New Roman" pitchFamily="18" charset="0"/>
              <a:cs typeface="Times New Roman" pitchFamily="18" charset="0"/>
            </a:endParaRPr>
          </a:p>
          <a:p>
            <a:pPr marL="0" lvl="0" indent="0">
              <a:buNone/>
              <a:defRPr/>
            </a:pPr>
            <a:r>
              <a:rPr lang="en-US" sz="2200" b="1" dirty="0" smtClean="0">
                <a:latin typeface="Times New Roman" pitchFamily="18" charset="0"/>
                <a:cs typeface="Times New Roman" pitchFamily="18" charset="0"/>
              </a:rPr>
              <a:t>• </a:t>
            </a:r>
            <a:r>
              <a:rPr lang="vi-VN" sz="2200" b="1" dirty="0" smtClean="0">
                <a:latin typeface="Times New Roman" pitchFamily="18" charset="0"/>
                <a:cs typeface="Times New Roman" pitchFamily="18" charset="0"/>
              </a:rPr>
              <a:t>Nguyên nhân nhiễm độc chì</a:t>
            </a:r>
            <a:endParaRPr lang="en-US" sz="2200" b="1" dirty="0" smtClean="0">
              <a:latin typeface="Times New Roman" pitchFamily="18" charset="0"/>
              <a:cs typeface="Times New Roman" pitchFamily="18" charset="0"/>
            </a:endParaRPr>
          </a:p>
          <a:p>
            <a:pPr marL="0" lvl="0" indent="0">
              <a:buNone/>
              <a:defRPr/>
            </a:pPr>
            <a:r>
              <a:rPr lang="en-US" sz="2200" dirty="0" smtClean="0">
                <a:latin typeface="Times New Roman" pitchFamily="18" charset="0"/>
                <a:cs typeface="Times New Roman" pitchFamily="18" charset="0"/>
              </a:rPr>
              <a:t>- xâm nhập vào cơ thể người qua đường hô hấp và đường miệng</a:t>
            </a:r>
            <a:endParaRPr lang="vi-VN" sz="2200" dirty="0" smtClean="0">
              <a:latin typeface="Times New Roman" pitchFamily="18" charset="0"/>
              <a:cs typeface="Times New Roman" pitchFamily="18" charset="0"/>
            </a:endParaRPr>
          </a:p>
          <a:p>
            <a:pPr marL="0" indent="0">
              <a:buNone/>
            </a:pPr>
            <a:endParaRPr lang="en-US" sz="2200" dirty="0" smtClean="0">
              <a:latin typeface="Times New Roman" pitchFamily="18" charset="0"/>
              <a:cs typeface="Times New Roman" pitchFamily="18" charset="0"/>
            </a:endParaRPr>
          </a:p>
          <a:p>
            <a:pPr>
              <a:buFontTx/>
              <a:buChar char="-"/>
            </a:pPr>
            <a:endParaRPr lang="vi-VN" sz="2200" dirty="0" smtClean="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p:txBody>
      </p:sp>
      <p:sp>
        <p:nvSpPr>
          <p:cNvPr id="4" name="Rectangle 3"/>
          <p:cNvSpPr/>
          <p:nvPr/>
        </p:nvSpPr>
        <p:spPr>
          <a:xfrm>
            <a:off x="0" y="0"/>
            <a:ext cx="9144000" cy="1143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2. NGUYÊN NHÂN</a:t>
            </a:r>
            <a:endParaRPr lang="en-US" sz="4400" b="1" dirty="0">
              <a:latin typeface="Times New Roman" pitchFamily="18" charset="0"/>
              <a:cs typeface="Times New Roman" pitchFamily="18" charset="0"/>
            </a:endParaRP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1800" y="2954997"/>
            <a:ext cx="2369457" cy="2458870"/>
          </a:xfrm>
          <a:prstGeom prst="rect">
            <a:avLst/>
          </a:prstGeom>
          <a:ln>
            <a:noFill/>
          </a:ln>
          <a:effectLst>
            <a:softEdge rad="112500"/>
          </a:effectLst>
        </p:spPr>
      </p:pic>
      <p:pic>
        <p:nvPicPr>
          <p:cNvPr id="10" name="Content Placeholder 10"/>
          <p:cNvPicPr>
            <a:picLocks noChangeAspect="1"/>
          </p:cNvPicPr>
          <p:nvPr/>
        </p:nvPicPr>
        <p:blipFill>
          <a:blip r:embed="rId3">
            <a:extLst>
              <a:ext uri="{BEBA8EAE-BF5A-486C-A8C5-ECC9F3942E4B}">
                <a14:imgProps xmlns:a14="http://schemas.microsoft.com/office/drawing/2010/main">
                  <a14:imgLayer r:embed="rId4">
                    <a14:imgEffect>
                      <a14:backgroundRemoval t="3497" b="98368" l="0" r="100000">
                        <a14:foregroundMark x1="32787" y1="13287" x2="32787" y2="13287"/>
                      </a14:backgroundRemoval>
                    </a14:imgEffect>
                  </a14:imgLayer>
                </a14:imgProps>
              </a:ext>
              <a:ext uri="{28A0092B-C50C-407E-A947-70E740481C1C}">
                <a14:useLocalDpi xmlns:a14="http://schemas.microsoft.com/office/drawing/2010/main" val="0"/>
              </a:ext>
            </a:extLst>
          </a:blip>
          <a:stretch>
            <a:fillRect/>
          </a:stretch>
        </p:blipFill>
        <p:spPr>
          <a:xfrm>
            <a:off x="5105400" y="3986707"/>
            <a:ext cx="2660336" cy="2971800"/>
          </a:xfrm>
          <a:prstGeom prst="rect">
            <a:avLst/>
          </a:prstGeom>
        </p:spPr>
      </p:pic>
      <p:pic>
        <p:nvPicPr>
          <p:cNvPr id="1028" name="Picture 4" descr="http://kenh14cdn.com/2016/photo-5-14648306276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3207" y="1138058"/>
            <a:ext cx="3264807" cy="1948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83431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52401" y="1228381"/>
            <a:ext cx="4267199" cy="5629617"/>
          </a:xfrm>
        </p:spPr>
        <p:txBody>
          <a:bodyPr>
            <a:noAutofit/>
          </a:bodyPr>
          <a:lstStyle/>
          <a:p>
            <a:pPr marL="0" indent="0">
              <a:buNone/>
            </a:pPr>
            <a:r>
              <a:rPr lang="en-US" sz="2200" b="1" dirty="0" smtClean="0">
                <a:latin typeface="Times New Roman" pitchFamily="18" charset="0"/>
                <a:cs typeface="Times New Roman" pitchFamily="18" charset="0"/>
              </a:rPr>
              <a:t>• Thời gian ủ bệnh:</a:t>
            </a:r>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dao </a:t>
            </a:r>
            <a:r>
              <a:rPr lang="vi-VN" sz="2200" dirty="0">
                <a:latin typeface="Times New Roman" pitchFamily="18" charset="0"/>
                <a:cs typeface="Times New Roman" pitchFamily="18" charset="0"/>
              </a:rPr>
              <a:t>động từ vài giờ đến </a:t>
            </a:r>
            <a:r>
              <a:rPr lang="vi-VN" sz="2200" dirty="0" smtClean="0">
                <a:latin typeface="Times New Roman" pitchFamily="18" charset="0"/>
                <a:cs typeface="Times New Roman" pitchFamily="18" charset="0"/>
              </a:rPr>
              <a:t>vài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ngày</a:t>
            </a:r>
            <a:r>
              <a:rPr lang="vi-VN" sz="2200" dirty="0" smtClean="0">
                <a:latin typeface="Times New Roman" pitchFamily="18" charset="0"/>
                <a:cs typeface="Times New Roman" pitchFamily="18" charset="0"/>
              </a:rPr>
              <a:t>, </a:t>
            </a:r>
            <a:r>
              <a:rPr lang="vi-VN" sz="2200" dirty="0">
                <a:latin typeface="Times New Roman" pitchFamily="18" charset="0"/>
                <a:cs typeface="Times New Roman" pitchFamily="18" charset="0"/>
              </a:rPr>
              <a:t>tùy thuộc vào chất truyền nhiễm và số lượng nhiễm. </a:t>
            </a:r>
          </a:p>
          <a:p>
            <a:pPr marL="0" indent="0">
              <a:buNone/>
            </a:pPr>
            <a:r>
              <a:rPr lang="en-US" sz="2200" dirty="0">
                <a:latin typeface="Times New Roman" pitchFamily="18" charset="0"/>
                <a:cs typeface="Times New Roman" pitchFamily="18" charset="0"/>
              </a:rPr>
              <a:t>Đ</a:t>
            </a:r>
            <a:r>
              <a:rPr lang="vi-VN" sz="2200" dirty="0" smtClean="0">
                <a:latin typeface="Times New Roman" pitchFamily="18" charset="0"/>
                <a:cs typeface="Times New Roman" pitchFamily="18" charset="0"/>
              </a:rPr>
              <a:t>ối </a:t>
            </a:r>
            <a:r>
              <a:rPr lang="vi-VN" sz="2200" dirty="0">
                <a:latin typeface="Times New Roman" pitchFamily="18" charset="0"/>
                <a:cs typeface="Times New Roman" pitchFamily="18" charset="0"/>
              </a:rPr>
              <a:t>với vi khuẩn, nó đi qua dạ dày vào ruột , gắn vào các tế bào lót thành ruột, và bắt đầu nhân lên ở đó. </a:t>
            </a:r>
            <a:endParaRPr lang="en-US" sz="2200" dirty="0" smtClean="0">
              <a:latin typeface="Times New Roman" pitchFamily="18" charset="0"/>
              <a:cs typeface="Times New Roman" pitchFamily="18" charset="0"/>
            </a:endParaRPr>
          </a:p>
          <a:p>
            <a:pPr marL="0" indent="0">
              <a:buNone/>
            </a:pPr>
            <a:r>
              <a:rPr lang="en-US" sz="2200" b="1" dirty="0" smtClean="0">
                <a:latin typeface="Times New Roman" pitchFamily="18" charset="0"/>
                <a:cs typeface="Times New Roman" pitchFamily="18" charset="0"/>
              </a:rPr>
              <a:t>• </a:t>
            </a:r>
            <a:r>
              <a:rPr lang="vi-VN" sz="2200" b="1" dirty="0" smtClean="0">
                <a:latin typeface="Times New Roman" pitchFamily="18" charset="0"/>
                <a:cs typeface="Times New Roman" pitchFamily="18" charset="0"/>
              </a:rPr>
              <a:t>Liều </a:t>
            </a:r>
            <a:r>
              <a:rPr lang="vi-VN" sz="2200" b="1" dirty="0">
                <a:latin typeface="Times New Roman" pitchFamily="18" charset="0"/>
                <a:cs typeface="Times New Roman" pitchFamily="18" charset="0"/>
              </a:rPr>
              <a:t>truyền </a:t>
            </a:r>
            <a:r>
              <a:rPr lang="vi-VN" sz="2200" b="1" dirty="0" smtClean="0">
                <a:latin typeface="Times New Roman" pitchFamily="18" charset="0"/>
                <a:cs typeface="Times New Roman" pitchFamily="18" charset="0"/>
              </a:rPr>
              <a:t>nhiễm</a:t>
            </a:r>
            <a:r>
              <a:rPr lang="en-US" sz="2200" b="1" dirty="0" smtClean="0">
                <a:latin typeface="Times New Roman" pitchFamily="18" charset="0"/>
                <a:cs typeface="Times New Roman" pitchFamily="18" charset="0"/>
              </a:rPr>
              <a:t>:</a:t>
            </a:r>
            <a:r>
              <a:rPr lang="vi-VN" sz="2200" dirty="0" smtClean="0">
                <a:latin typeface="Times New Roman" pitchFamily="18" charset="0"/>
                <a:cs typeface="Times New Roman" pitchFamily="18" charset="0"/>
              </a:rPr>
              <a:t> </a:t>
            </a:r>
            <a:r>
              <a:rPr lang="vi-VN" sz="2200" dirty="0">
                <a:latin typeface="Times New Roman" pitchFamily="18" charset="0"/>
                <a:cs typeface="Times New Roman" pitchFamily="18" charset="0"/>
              </a:rPr>
              <a:t>là số lượng của các chất truyền nhiễm được hấp thu làm phát sinh các triệu chứng của bệnh như từ nguồn thực phẩm. liều lượng thay đổi tùy theo chất truyền nhiễm, độ tuổi và tổng trạng của người bị nhiễm.</a:t>
            </a:r>
          </a:p>
        </p:txBody>
      </p:sp>
      <p:sp>
        <p:nvSpPr>
          <p:cNvPr id="4" name="Rectangle 3"/>
          <p:cNvSpPr/>
          <p:nvPr/>
        </p:nvSpPr>
        <p:spPr>
          <a:xfrm>
            <a:off x="0" y="-1"/>
            <a:ext cx="9144000" cy="122838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3. CƠ CHẾ</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pic>
        <p:nvPicPr>
          <p:cNvPr id="11" name="Content Placeholder 10" descr="C:\Users\PC\Downloads\Documents\ngộ độc.png"/>
          <p:cNvPicPr>
            <a:picLocks noGrp="1"/>
          </p:cNvPicPr>
          <p:nvPr>
            <p:ph sz="half" idx="2"/>
          </p:nvPr>
        </p:nvPicPr>
        <p:blipFill rotWithShape="1">
          <a:blip r:embed="rId2">
            <a:extLst>
              <a:ext uri="{BEBA8EAE-BF5A-486C-A8C5-ECC9F3942E4B}">
                <a14:imgProps xmlns:a14="http://schemas.microsoft.com/office/drawing/2010/main">
                  <a14:imgLayer r:embed="rId3">
                    <a14:imgEffect>
                      <a14:backgroundRemoval t="0" b="94313" l="0" r="100000">
                        <a14:foregroundMark x1="10294" y1="29404" x2="28992" y2="29404"/>
                        <a14:foregroundMark x1="46639" y1="23301" x2="46849" y2="49931"/>
                        <a14:foregroundMark x1="26891" y1="6380" x2="73319" y2="6380"/>
                        <a14:backgroundMark x1="83193" y1="64494" x2="83193" y2="64494"/>
                        <a14:backgroundMark x1="68908" y1="54785" x2="68908" y2="54785"/>
                        <a14:backgroundMark x1="69958" y1="56033" x2="96849" y2="83218"/>
                        <a14:backgroundMark x1="16807" y1="56727" x2="16597" y2="58252"/>
                        <a14:backgroundMark x1="15756" y1="60194" x2="10294" y2="80444"/>
                        <a14:backgroundMark x1="32563" y1="3745" x2="76050" y2="3883"/>
                        <a14:backgroundMark x1="85504" y1="5409" x2="98109" y2="17060"/>
                        <a14:backgroundMark x1="10294" y1="7074" x2="26050" y2="6103"/>
                        <a14:backgroundMark x1="58613" y1="30791" x2="58613" y2="30791"/>
                        <a14:backgroundMark x1="57353" y1="35506" x2="57353" y2="35506"/>
                        <a14:backgroundMark x1="58403" y1="41470" x2="58403" y2="41470"/>
                        <a14:backgroundMark x1="98109" y1="39251" x2="98109" y2="39251"/>
                        <a14:backgroundMark x1="43277" y1="33564" x2="43277" y2="33564"/>
                        <a14:backgroundMark x1="45378" y1="39112" x2="45378" y2="39112"/>
                        <a14:backgroundMark x1="44328" y1="43967" x2="44328" y2="43967"/>
                        <a14:backgroundMark x1="42647" y1="39112" x2="42647" y2="39112"/>
                        <a14:backgroundMark x1="43067" y1="44660" x2="43067" y2="44660"/>
                      </a14:backgroundRemoval>
                    </a14:imgEffect>
                  </a14:imgLayer>
                </a14:imgProps>
              </a:ext>
              <a:ext uri="{28A0092B-C50C-407E-A947-70E740481C1C}">
                <a14:useLocalDpi xmlns:a14="http://schemas.microsoft.com/office/drawing/2010/main" val="0"/>
              </a:ext>
            </a:extLst>
          </a:blip>
          <a:srcRect b="9848"/>
          <a:stretch/>
        </p:blipFill>
        <p:spPr bwMode="auto">
          <a:xfrm>
            <a:off x="4267199" y="943428"/>
            <a:ext cx="4724400" cy="59435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216708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5029200" y="1443840"/>
            <a:ext cx="3733800" cy="5414159"/>
          </a:xfrm>
        </p:spPr>
        <p:txBody>
          <a:bodyPr>
            <a:normAutofit/>
          </a:bodyPr>
          <a:lstStyle/>
          <a:p>
            <a:pPr marL="0" indent="0">
              <a:buNone/>
            </a:pPr>
            <a:r>
              <a:rPr lang="vi-VN" b="1" dirty="0">
                <a:latin typeface="Times New Roman" pitchFamily="18" charset="0"/>
                <a:cs typeface="Times New Roman" pitchFamily="18" charset="0"/>
              </a:rPr>
              <a:t>Cơ chế độc tính: </a:t>
            </a:r>
          </a:p>
          <a:p>
            <a:pPr marL="0" indent="0">
              <a:buNone/>
            </a:pPr>
            <a:r>
              <a:rPr lang="vi-VN"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Dịch </a:t>
            </a:r>
            <a:r>
              <a:rPr lang="vi-VN" dirty="0">
                <a:latin typeface="Times New Roman" pitchFamily="18" charset="0"/>
                <a:cs typeface="Times New Roman" pitchFamily="18" charset="0"/>
              </a:rPr>
              <a:t>chuyển : tiếp cận với các mục tiêu</a:t>
            </a:r>
          </a:p>
          <a:p>
            <a:pPr marL="0" indent="0">
              <a:buNone/>
            </a:pPr>
            <a:r>
              <a:rPr lang="vi-VN"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Phản </a:t>
            </a:r>
            <a:r>
              <a:rPr lang="vi-VN" dirty="0">
                <a:latin typeface="Times New Roman" pitchFamily="18" charset="0"/>
                <a:cs typeface="Times New Roman" pitchFamily="18" charset="0"/>
              </a:rPr>
              <a:t>ứng cuối của chất độc với các tế bào </a:t>
            </a:r>
          </a:p>
          <a:p>
            <a:pPr marL="0" indent="0">
              <a:buNone/>
            </a:pPr>
            <a:r>
              <a:rPr lang="vi-VN"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R</a:t>
            </a:r>
            <a:r>
              <a:rPr lang="vi-VN" dirty="0" smtClean="0">
                <a:latin typeface="Times New Roman" pitchFamily="18" charset="0"/>
                <a:cs typeface="Times New Roman" pitchFamily="18" charset="0"/>
              </a:rPr>
              <a:t>ối </a:t>
            </a:r>
            <a:r>
              <a:rPr lang="vi-VN" dirty="0">
                <a:latin typeface="Times New Roman" pitchFamily="18" charset="0"/>
                <a:cs typeface="Times New Roman" pitchFamily="18" charset="0"/>
              </a:rPr>
              <a:t>loạn chức năng tế bào và hậu quả của độc tính</a:t>
            </a:r>
          </a:p>
          <a:p>
            <a:pPr marL="0" indent="0">
              <a:buNone/>
            </a:pPr>
            <a:r>
              <a:rPr lang="vi-VN"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P</a:t>
            </a:r>
            <a:r>
              <a:rPr lang="vi-VN" dirty="0" smtClean="0">
                <a:latin typeface="Times New Roman" pitchFamily="18" charset="0"/>
                <a:cs typeface="Times New Roman" pitchFamily="18" charset="0"/>
              </a:rPr>
              <a:t>hục </a:t>
            </a:r>
            <a:r>
              <a:rPr lang="vi-VN" dirty="0">
                <a:latin typeface="Times New Roman" pitchFamily="18" charset="0"/>
                <a:cs typeface="Times New Roman" pitchFamily="18" charset="0"/>
              </a:rPr>
              <a:t>hồi hoặc tổn thương</a:t>
            </a:r>
          </a:p>
          <a:p>
            <a:pPr marL="0" indent="0">
              <a:buNone/>
            </a:pPr>
            <a:endParaRPr lang="en-US" dirty="0">
              <a:latin typeface="Times New Roman" pitchFamily="18" charset="0"/>
              <a:cs typeface="Times New Roman" pitchFamily="18" charset="0"/>
            </a:endParaRPr>
          </a:p>
        </p:txBody>
      </p:sp>
      <p:sp>
        <p:nvSpPr>
          <p:cNvPr id="4" name="Rectangle 3"/>
          <p:cNvSpPr/>
          <p:nvPr/>
        </p:nvSpPr>
        <p:spPr>
          <a:xfrm>
            <a:off x="0" y="-76200"/>
            <a:ext cx="9144000" cy="1295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3. CƠ CHẾ</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295400"/>
            <a:ext cx="4724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0754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1725973"/>
            <a:ext cx="3962400" cy="4956959"/>
          </a:xfrm>
        </p:spPr>
        <p:txBody>
          <a:bodyPr>
            <a:normAutofit fontScale="92500" lnSpcReduction="10000"/>
          </a:bodyPr>
          <a:lstStyle/>
          <a:p>
            <a:pPr marL="0" indent="0">
              <a:buNone/>
            </a:pPr>
            <a:r>
              <a:rPr lang="vi-VN" b="1" dirty="0">
                <a:latin typeface="Times New Roman" pitchFamily="18" charset="0"/>
                <a:cs typeface="Times New Roman" pitchFamily="18" charset="0"/>
              </a:rPr>
              <a:t>a.Triệu chứng cơ năng </a:t>
            </a:r>
          </a:p>
          <a:p>
            <a:pPr marL="0" indent="0">
              <a:buNone/>
            </a:pP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Bệnh nhân đột ngột hôn mê, co giật đau bụng, nôn mửa, ỉa chảy cấp. </a:t>
            </a:r>
          </a:p>
          <a:p>
            <a:pPr marL="0" indent="0">
              <a:buNone/>
            </a:pP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Có thể có suy hô hấp, suy tuần hoàn, suy thận, suy gan cấp, rối loạn thân nhiệt,đái ít, vô niệu…. </a:t>
            </a:r>
            <a:endParaRPr lang="en-US" dirty="0">
              <a:latin typeface="Times New Roman" pitchFamily="18" charset="0"/>
              <a:cs typeface="Times New Roman" pitchFamily="18" charset="0"/>
            </a:endParaRPr>
          </a:p>
        </p:txBody>
      </p:sp>
      <p:sp>
        <p:nvSpPr>
          <p:cNvPr id="7" name="Content Placeholder 6"/>
          <p:cNvSpPr>
            <a:spLocks noGrp="1"/>
          </p:cNvSpPr>
          <p:nvPr>
            <p:ph sz="half" idx="2"/>
          </p:nvPr>
        </p:nvSpPr>
        <p:spPr>
          <a:xfrm>
            <a:off x="4648200" y="1768549"/>
            <a:ext cx="4038600" cy="4953000"/>
          </a:xfrm>
        </p:spPr>
        <p:txBody>
          <a:bodyPr>
            <a:normAutofit fontScale="92500" lnSpcReduction="10000"/>
          </a:bodyPr>
          <a:lstStyle/>
          <a:p>
            <a:pPr marL="0" indent="0">
              <a:buNone/>
            </a:pPr>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Triệu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endParaRPr lang="en-US" b="1"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Rối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loạn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hóa</a:t>
            </a:r>
            <a:endParaRPr lang="en-US" dirty="0" smtClean="0">
              <a:latin typeface="Times New Roman" pitchFamily="18" charset="0"/>
              <a:cs typeface="Times New Roman" pitchFamily="18" charset="0"/>
            </a:endParaRPr>
          </a:p>
          <a:p>
            <a:pPr marL="0" indent="0">
              <a:buNone/>
            </a:pPr>
            <a:r>
              <a:rPr lang="vi-V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Triệu </a:t>
            </a:r>
            <a:r>
              <a:rPr lang="vi-VN" dirty="0">
                <a:latin typeface="Times New Roman" pitchFamily="18" charset="0"/>
                <a:cs typeface="Times New Roman" pitchFamily="18" charset="0"/>
              </a:rPr>
              <a:t>chứng của nhiễm khuẩn</a:t>
            </a:r>
          </a:p>
          <a:p>
            <a:pPr marL="0" indent="0">
              <a:buNone/>
            </a:pPr>
            <a:r>
              <a:rPr lang="vi-VN" dirty="0">
                <a:latin typeface="Times New Roman" pitchFamily="18" charset="0"/>
                <a:cs typeface="Times New Roman" pitchFamily="18" charset="0"/>
              </a:rPr>
              <a:t>   </a:t>
            </a:r>
            <a:r>
              <a:rPr lang="vi-VN" dirty="0" smtClean="0">
                <a:latin typeface="Times New Roman" pitchFamily="18" charset="0"/>
                <a:cs typeface="Times New Roman" pitchFamily="18" charset="0"/>
              </a:rPr>
              <a:t>Bệnh </a:t>
            </a:r>
            <a:r>
              <a:rPr lang="vi-VN" dirty="0">
                <a:latin typeface="Times New Roman" pitchFamily="18" charset="0"/>
                <a:cs typeface="Times New Roman" pitchFamily="18" charset="0"/>
              </a:rPr>
              <a:t>nhân có thể có sốt cao, ớn lạnh.</a:t>
            </a:r>
          </a:p>
          <a:p>
            <a:pPr marL="0" indent="0">
              <a:buNone/>
            </a:pPr>
            <a:r>
              <a:rPr lang="vi-V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Triệu </a:t>
            </a:r>
            <a:r>
              <a:rPr lang="vi-VN" dirty="0">
                <a:latin typeface="Times New Roman" pitchFamily="18" charset="0"/>
                <a:cs typeface="Times New Roman" pitchFamily="18" charset="0"/>
              </a:rPr>
              <a:t>chứng của mất </a:t>
            </a:r>
            <a:r>
              <a:rPr lang="vi-VN" dirty="0" smtClean="0">
                <a:latin typeface="Times New Roman" pitchFamily="18" charset="0"/>
                <a:cs typeface="Times New Roman" pitchFamily="18" charset="0"/>
              </a:rPr>
              <a:t>nước</a:t>
            </a:r>
            <a:endParaRPr lang="en-US" dirty="0" smtClean="0">
              <a:latin typeface="Times New Roman" pitchFamily="18" charset="0"/>
              <a:cs typeface="Times New Roman" pitchFamily="18" charset="0"/>
            </a:endParaRPr>
          </a:p>
          <a:p>
            <a:pPr marL="0" indent="0">
              <a:buNone/>
            </a:pPr>
            <a:r>
              <a:rPr lang="vi-VN"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Các </a:t>
            </a:r>
            <a:r>
              <a:rPr lang="vi-VN" dirty="0">
                <a:latin typeface="Times New Roman" pitchFamily="18" charset="0"/>
                <a:cs typeface="Times New Roman" pitchFamily="18" charset="0"/>
              </a:rPr>
              <a:t>dấu hiệu khác</a:t>
            </a:r>
          </a:p>
          <a:p>
            <a:pPr marL="0" indent="0">
              <a:buNone/>
            </a:pPr>
            <a:r>
              <a:rPr lang="vi-VN"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a:t>
            </a:r>
            <a:r>
              <a:rPr lang="vi-VN" dirty="0" smtClean="0">
                <a:latin typeface="Times New Roman" pitchFamily="18" charset="0"/>
                <a:cs typeface="Times New Roman" pitchFamily="18" charset="0"/>
              </a:rPr>
              <a:t>ê </a:t>
            </a:r>
            <a:r>
              <a:rPr lang="vi-VN" dirty="0">
                <a:latin typeface="Times New Roman" pitchFamily="18" charset="0"/>
                <a:cs typeface="Times New Roman" pitchFamily="18" charset="0"/>
              </a:rPr>
              <a:t>bì đầu chi, quanh miệng.</a:t>
            </a:r>
          </a:p>
          <a:p>
            <a:pPr marL="0" indent="0">
              <a:buNone/>
            </a:pPr>
            <a:r>
              <a:rPr lang="vi-VN" dirty="0">
                <a:latin typeface="Times New Roman" pitchFamily="18" charset="0"/>
                <a:cs typeface="Times New Roman" pitchFamily="18" charset="0"/>
              </a:rPr>
              <a:t>   </a:t>
            </a:r>
            <a:r>
              <a:rPr lang="en-US" dirty="0" smtClean="0">
                <a:latin typeface="Times New Roman" pitchFamily="18" charset="0"/>
                <a:cs typeface="Times New Roman" pitchFamily="18" charset="0"/>
              </a:rPr>
              <a:t>Y</a:t>
            </a:r>
            <a:r>
              <a:rPr lang="vi-VN" dirty="0" smtClean="0">
                <a:latin typeface="Times New Roman" pitchFamily="18" charset="0"/>
                <a:cs typeface="Times New Roman" pitchFamily="18" charset="0"/>
              </a:rPr>
              <a:t>ếu </a:t>
            </a:r>
            <a:r>
              <a:rPr lang="vi-VN" dirty="0">
                <a:latin typeface="Times New Roman" pitchFamily="18" charset="0"/>
                <a:cs typeface="Times New Roman" pitchFamily="18" charset="0"/>
              </a:rPr>
              <a:t>cơ, nhìn mờ, nhìn đôi, khó nuốt, khó thở</a:t>
            </a: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4" name="Rectangle 3"/>
          <p:cNvSpPr/>
          <p:nvPr/>
        </p:nvSpPr>
        <p:spPr>
          <a:xfrm>
            <a:off x="0" y="0"/>
            <a:ext cx="9144000" cy="1295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4. TRIỆU CHỨNG</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sp>
        <p:nvSpPr>
          <p:cNvPr id="10" name="Rectangle 9"/>
          <p:cNvSpPr/>
          <p:nvPr/>
        </p:nvSpPr>
        <p:spPr>
          <a:xfrm>
            <a:off x="228600" y="1628508"/>
            <a:ext cx="4114800" cy="5000893"/>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4572000" y="1628508"/>
            <a:ext cx="4114800" cy="5000893"/>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129092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5. CHẨN ĐOÁN LÂM SÀNG</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39200" cy="5185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24519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1443841"/>
            <a:ext cx="5715000" cy="5414159"/>
          </a:xfrm>
        </p:spPr>
        <p:txBody>
          <a:bodyPr>
            <a:noAutofit/>
          </a:bodyPr>
          <a:lstStyle/>
          <a:p>
            <a:pPr marL="0" indent="0">
              <a:buNone/>
            </a:pPr>
            <a:r>
              <a:rPr lang="en-US" sz="2400" b="1" u="sng" dirty="0" smtClean="0">
                <a:latin typeface="Times New Roman" pitchFamily="18" charset="0"/>
                <a:cs typeface="Times New Roman" pitchFamily="18" charset="0"/>
              </a:rPr>
              <a:t>6.</a:t>
            </a:r>
            <a:r>
              <a:rPr lang="vi-VN" sz="2400" b="1" u="sng" dirty="0" smtClean="0">
                <a:latin typeface="Times New Roman" pitchFamily="18" charset="0"/>
                <a:cs typeface="Times New Roman" pitchFamily="18" charset="0"/>
              </a:rPr>
              <a:t>1</a:t>
            </a:r>
            <a:r>
              <a:rPr lang="vi-VN" sz="2400" b="1" u="sng" dirty="0">
                <a:latin typeface="Times New Roman" pitchFamily="18" charset="0"/>
                <a:cs typeface="Times New Roman" pitchFamily="18" charset="0"/>
              </a:rPr>
              <a:t>. Loại trừ chất độc ra khỏi cơ thể </a:t>
            </a:r>
            <a:r>
              <a:rPr lang="en-US" sz="2400" b="1" u="sng" dirty="0" smtClean="0">
                <a:latin typeface="Times New Roman" pitchFamily="18" charset="0"/>
                <a:cs typeface="Times New Roman" pitchFamily="18" charset="0"/>
              </a:rPr>
              <a:t/>
            </a:r>
            <a:br>
              <a:rPr lang="en-US" sz="2400" b="1" u="sng"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a. </a:t>
            </a:r>
            <a:r>
              <a:rPr lang="vi-VN" sz="2400" b="1" dirty="0" smtClean="0">
                <a:latin typeface="Times New Roman" pitchFamily="18" charset="0"/>
                <a:cs typeface="Times New Roman" pitchFamily="18" charset="0"/>
              </a:rPr>
              <a:t>Chất </a:t>
            </a:r>
            <a:r>
              <a:rPr lang="vi-VN" sz="2400" b="1" dirty="0">
                <a:latin typeface="Times New Roman" pitchFamily="18" charset="0"/>
                <a:cs typeface="Times New Roman" pitchFamily="18" charset="0"/>
              </a:rPr>
              <a:t>độc qua đường tiêu hóa </a:t>
            </a:r>
            <a:r>
              <a:rPr lang="en-US" sz="2100" b="1" dirty="0" smtClean="0">
                <a:latin typeface="Times New Roman" pitchFamily="18" charset="0"/>
                <a:cs typeface="Times New Roman" pitchFamily="18" charset="0"/>
              </a:rPr>
              <a:t/>
            </a:r>
            <a:br>
              <a:rPr lang="en-US" sz="2100" b="1" dirty="0" smtClean="0">
                <a:latin typeface="Times New Roman" pitchFamily="18" charset="0"/>
                <a:cs typeface="Times New Roman" pitchFamily="18" charset="0"/>
              </a:rPr>
            </a:br>
            <a:r>
              <a:rPr lang="en-US" sz="2100" b="1" dirty="0" smtClean="0">
                <a:latin typeface="Times New Roman" pitchFamily="18" charset="0"/>
                <a:cs typeface="Times New Roman" pitchFamily="18" charset="0"/>
              </a:rPr>
              <a:t>•</a:t>
            </a:r>
            <a:r>
              <a:rPr lang="vi-VN" sz="2100" b="1" dirty="0" smtClean="0">
                <a:latin typeface="Times New Roman" pitchFamily="18" charset="0"/>
                <a:cs typeface="Times New Roman" pitchFamily="18" charset="0"/>
              </a:rPr>
              <a:t> </a:t>
            </a:r>
            <a:r>
              <a:rPr lang="vi-VN" sz="2100" b="1" dirty="0">
                <a:latin typeface="Times New Roman" pitchFamily="18" charset="0"/>
                <a:cs typeface="Times New Roman" pitchFamily="18" charset="0"/>
              </a:rPr>
              <a:t>Bệnh nhân tỉnh </a:t>
            </a:r>
            <a:r>
              <a:rPr lang="en-US" sz="2100" b="1" dirty="0" smtClean="0">
                <a:latin typeface="Times New Roman" pitchFamily="18" charset="0"/>
                <a:cs typeface="Times New Roman" pitchFamily="18" charset="0"/>
              </a:rPr>
              <a:t/>
            </a:r>
            <a:br>
              <a:rPr lang="en-US" sz="2100" b="1" dirty="0" smtClean="0">
                <a:latin typeface="Times New Roman" pitchFamily="18" charset="0"/>
                <a:cs typeface="Times New Roman" pitchFamily="18" charset="0"/>
              </a:rPr>
            </a:br>
            <a:r>
              <a:rPr lang="en-US" sz="2100" b="1" dirty="0" smtClean="0">
                <a:latin typeface="Times New Roman" pitchFamily="18" charset="0"/>
                <a:cs typeface="Times New Roman" pitchFamily="18" charset="0"/>
              </a:rPr>
              <a:t>-</a:t>
            </a:r>
            <a:r>
              <a:rPr lang="vi-VN" sz="2100" dirty="0" smtClean="0">
                <a:latin typeface="Times New Roman" pitchFamily="18" charset="0"/>
                <a:cs typeface="Times New Roman" pitchFamily="18" charset="0"/>
              </a:rPr>
              <a:t> </a:t>
            </a:r>
            <a:r>
              <a:rPr lang="vi-VN" sz="2100" dirty="0">
                <a:latin typeface="Times New Roman" pitchFamily="18" charset="0"/>
                <a:cs typeface="Times New Roman" pitchFamily="18" charset="0"/>
              </a:rPr>
              <a:t>Gây </a:t>
            </a:r>
            <a:r>
              <a:rPr lang="vi-VN" sz="2100" dirty="0" smtClean="0">
                <a:latin typeface="Times New Roman" pitchFamily="18" charset="0"/>
                <a:cs typeface="Times New Roman" pitchFamily="18" charset="0"/>
              </a:rPr>
              <a:t>nôn</a:t>
            </a:r>
            <a:r>
              <a:rPr lang="en-US" sz="2100" dirty="0" smtClean="0">
                <a:latin typeface="Times New Roman" pitchFamily="18" charset="0"/>
                <a:cs typeface="Times New Roman" pitchFamily="18" charset="0"/>
              </a:rPr>
              <a:t>, u</a:t>
            </a:r>
            <a:r>
              <a:rPr lang="vi-VN" sz="2100" dirty="0" smtClean="0">
                <a:latin typeface="Times New Roman" pitchFamily="18" charset="0"/>
                <a:cs typeface="Times New Roman" pitchFamily="18" charset="0"/>
              </a:rPr>
              <a:t>ống </a:t>
            </a:r>
            <a:r>
              <a:rPr lang="vi-VN" sz="2100" dirty="0">
                <a:latin typeface="Times New Roman" pitchFamily="18" charset="0"/>
                <a:cs typeface="Times New Roman" pitchFamily="18" charset="0"/>
              </a:rPr>
              <a:t>bột Ipeca 1-2 g trong một cốc nước </a:t>
            </a:r>
            <a:r>
              <a:rPr lang="vi-VN" sz="2100" dirty="0" smtClean="0">
                <a:latin typeface="Times New Roman" pitchFamily="18" charset="0"/>
                <a:cs typeface="Times New Roman" pitchFamily="18" charset="0"/>
              </a:rPr>
              <a:t>ấm</a:t>
            </a:r>
            <a:r>
              <a:rPr lang="en-US" sz="2100" dirty="0" smtClean="0">
                <a:latin typeface="Times New Roman" pitchFamily="18" charset="0"/>
                <a:cs typeface="Times New Roman" pitchFamily="18" charset="0"/>
              </a:rPr>
              <a:t>,</a:t>
            </a:r>
            <a:r>
              <a:rPr lang="vi-VN" sz="21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t</a:t>
            </a:r>
            <a:r>
              <a:rPr lang="vi-VN" sz="2100" dirty="0" smtClean="0">
                <a:latin typeface="Times New Roman" pitchFamily="18" charset="0"/>
                <a:cs typeface="Times New Roman" pitchFamily="18" charset="0"/>
              </a:rPr>
              <a:t>iêm </a:t>
            </a:r>
            <a:r>
              <a:rPr lang="vi-VN" sz="2100" dirty="0">
                <a:latin typeface="Times New Roman" pitchFamily="18" charset="0"/>
                <a:cs typeface="Times New Roman" pitchFamily="18" charset="0"/>
              </a:rPr>
              <a:t>apomorphine 0,005g dưới </a:t>
            </a:r>
            <a:r>
              <a:rPr lang="vi-VN" sz="2100" dirty="0" smtClean="0">
                <a:latin typeface="Times New Roman" pitchFamily="18" charset="0"/>
                <a:cs typeface="Times New Roman" pitchFamily="18" charset="0"/>
              </a:rPr>
              <a:t>da</a:t>
            </a:r>
            <a:r>
              <a:rPr lang="en-US" sz="2100" dirty="0" smtClean="0">
                <a:latin typeface="Times New Roman" pitchFamily="18" charset="0"/>
                <a:cs typeface="Times New Roman" pitchFamily="18" charset="0"/>
              </a:rPr>
              <a:t>.</a:t>
            </a:r>
            <a:r>
              <a:rPr lang="en-US" sz="2100" dirty="0">
                <a:latin typeface="Times New Roman" pitchFamily="18" charset="0"/>
                <a:cs typeface="Times New Roman" pitchFamily="18" charset="0"/>
              </a:rPr>
              <a:t/>
            </a:r>
            <a:br>
              <a:rPr lang="en-US" sz="2100" dirty="0">
                <a:latin typeface="Times New Roman" pitchFamily="18" charset="0"/>
                <a:cs typeface="Times New Roman" pitchFamily="18" charset="0"/>
              </a:rPr>
            </a:br>
            <a:r>
              <a:rPr lang="en-US" sz="2100" dirty="0" smtClean="0">
                <a:latin typeface="Times New Roman" pitchFamily="18" charset="0"/>
                <a:cs typeface="Times New Roman" pitchFamily="18" charset="0"/>
              </a:rPr>
              <a:t>-</a:t>
            </a:r>
            <a:r>
              <a:rPr lang="vi-VN" sz="2100" dirty="0" smtClean="0">
                <a:latin typeface="Times New Roman" pitchFamily="18" charset="0"/>
                <a:cs typeface="Times New Roman" pitchFamily="18" charset="0"/>
              </a:rPr>
              <a:t> </a:t>
            </a:r>
            <a:r>
              <a:rPr lang="vi-VN" sz="2100" dirty="0">
                <a:latin typeface="Times New Roman" pitchFamily="18" charset="0"/>
                <a:cs typeface="Times New Roman" pitchFamily="18" charset="0"/>
              </a:rPr>
              <a:t>Rửa dạ dày </a:t>
            </a:r>
            <a:r>
              <a:rPr lang="en-US" sz="2100" dirty="0" smtClean="0">
                <a:latin typeface="Times New Roman" pitchFamily="18" charset="0"/>
                <a:cs typeface="Times New Roman" pitchFamily="18" charset="0"/>
              </a:rPr>
              <a:t/>
            </a:r>
            <a:br>
              <a:rPr lang="en-US" sz="2100" dirty="0" smtClean="0">
                <a:latin typeface="Times New Roman" pitchFamily="18" charset="0"/>
                <a:cs typeface="Times New Roman" pitchFamily="18" charset="0"/>
              </a:rPr>
            </a:br>
            <a:r>
              <a:rPr lang="en-US" sz="2100" dirty="0" smtClean="0">
                <a:latin typeface="Times New Roman" pitchFamily="18" charset="0"/>
                <a:cs typeface="Times New Roman" pitchFamily="18" charset="0"/>
              </a:rPr>
              <a:t>-</a:t>
            </a:r>
            <a:r>
              <a:rPr lang="vi-VN" sz="2100" dirty="0" smtClean="0">
                <a:latin typeface="Times New Roman" pitchFamily="18" charset="0"/>
                <a:cs typeface="Times New Roman" pitchFamily="18" charset="0"/>
              </a:rPr>
              <a:t> </a:t>
            </a:r>
            <a:r>
              <a:rPr lang="vi-VN" sz="2100" dirty="0">
                <a:latin typeface="Times New Roman" pitchFamily="18" charset="0"/>
                <a:cs typeface="Times New Roman" pitchFamily="18" charset="0"/>
              </a:rPr>
              <a:t>Cho than hoạt 120g/24 </a:t>
            </a:r>
            <a:r>
              <a:rPr lang="vi-VN" sz="2100" dirty="0" smtClean="0">
                <a:latin typeface="Times New Roman" pitchFamily="18" charset="0"/>
                <a:cs typeface="Times New Roman" pitchFamily="18" charset="0"/>
              </a:rPr>
              <a:t>giờ</a:t>
            </a:r>
            <a:r>
              <a:rPr lang="en-US" sz="2100" dirty="0" smtClean="0">
                <a:latin typeface="Times New Roman" pitchFamily="18" charset="0"/>
                <a:cs typeface="Times New Roman" pitchFamily="18" charset="0"/>
              </a:rPr>
              <a:t>,</a:t>
            </a:r>
            <a:r>
              <a:rPr lang="vi-VN" sz="2100" dirty="0">
                <a:latin typeface="Times New Roman" pitchFamily="18" charset="0"/>
                <a:cs typeface="Times New Roman" pitchFamily="18" charset="0"/>
              </a:rPr>
              <a:t> các thuốc nhuận </a:t>
            </a:r>
            <a:r>
              <a:rPr lang="vi-VN" sz="2100" dirty="0" smtClean="0">
                <a:latin typeface="Times New Roman" pitchFamily="18" charset="0"/>
                <a:cs typeface="Times New Roman" pitchFamily="18" charset="0"/>
              </a:rPr>
              <a:t>tràng</a:t>
            </a:r>
            <a:r>
              <a:rPr lang="en-US" sz="2100" dirty="0" smtClean="0">
                <a:latin typeface="Times New Roman" pitchFamily="18" charset="0"/>
                <a:cs typeface="Times New Roman" pitchFamily="18" charset="0"/>
              </a:rPr>
              <a:t/>
            </a:r>
            <a:br>
              <a:rPr lang="en-US" sz="2100" dirty="0" smtClean="0">
                <a:latin typeface="Times New Roman" pitchFamily="18" charset="0"/>
                <a:cs typeface="Times New Roman" pitchFamily="18" charset="0"/>
              </a:rPr>
            </a:br>
            <a:r>
              <a:rPr lang="en-US" sz="2100" b="1" dirty="0" smtClean="0">
                <a:latin typeface="Times New Roman" pitchFamily="18" charset="0"/>
                <a:cs typeface="Times New Roman" pitchFamily="18" charset="0"/>
              </a:rPr>
              <a:t>• </a:t>
            </a:r>
            <a:r>
              <a:rPr lang="vi-VN" sz="2100" b="1" dirty="0" smtClean="0">
                <a:latin typeface="Times New Roman" pitchFamily="18" charset="0"/>
                <a:cs typeface="Times New Roman" pitchFamily="18" charset="0"/>
              </a:rPr>
              <a:t>Bệnh nhân hôn mê </a:t>
            </a:r>
            <a:r>
              <a:rPr lang="en-US" sz="2100" b="1" dirty="0" smtClean="0">
                <a:latin typeface="Times New Roman" pitchFamily="18" charset="0"/>
                <a:cs typeface="Times New Roman" pitchFamily="18" charset="0"/>
              </a:rPr>
              <a:t/>
            </a:r>
            <a:br>
              <a:rPr lang="en-US" sz="2100" b="1" dirty="0" smtClean="0">
                <a:latin typeface="Times New Roman" pitchFamily="18" charset="0"/>
                <a:cs typeface="Times New Roman" pitchFamily="18" charset="0"/>
              </a:rPr>
            </a:br>
            <a:r>
              <a:rPr lang="en-US" sz="2100" dirty="0" smtClean="0">
                <a:latin typeface="Times New Roman" pitchFamily="18" charset="0"/>
                <a:cs typeface="Times New Roman" pitchFamily="18" charset="0"/>
              </a:rPr>
              <a:t>- </a:t>
            </a:r>
            <a:r>
              <a:rPr lang="vi-VN" sz="2100" dirty="0" smtClean="0">
                <a:latin typeface="Times New Roman" pitchFamily="18" charset="0"/>
                <a:cs typeface="Times New Roman" pitchFamily="18" charset="0"/>
              </a:rPr>
              <a:t>Đặt nội khí quản có bóng chèn rối mới tiến hành rửa dạ dày, rửa ít một hút hết dịch mới bơm dịch lần sau. Cũng rửa đến khi trong mới thôi </a:t>
            </a:r>
            <a:r>
              <a:rPr lang="en-US" sz="2100" b="1" u="sng" dirty="0" smtClean="0">
                <a:latin typeface="Times New Roman" pitchFamily="18" charset="0"/>
                <a:cs typeface="Times New Roman" pitchFamily="18" charset="0"/>
              </a:rPr>
              <a:t/>
            </a:r>
            <a:br>
              <a:rPr lang="en-US" sz="2100" b="1" u="sng" dirty="0" smtClean="0">
                <a:latin typeface="Times New Roman" pitchFamily="18" charset="0"/>
                <a:cs typeface="Times New Roman" pitchFamily="18" charset="0"/>
              </a:rPr>
            </a:br>
            <a:r>
              <a:rPr lang="vi-VN" sz="2400" b="1" dirty="0" smtClean="0">
                <a:latin typeface="Times New Roman" pitchFamily="18" charset="0"/>
                <a:cs typeface="Times New Roman" pitchFamily="18" charset="0"/>
              </a:rPr>
              <a:t>b</a:t>
            </a:r>
            <a:r>
              <a:rPr lang="vi-VN" sz="2400" b="1" dirty="0">
                <a:latin typeface="Times New Roman" pitchFamily="18" charset="0"/>
                <a:cs typeface="Times New Roman" pitchFamily="18" charset="0"/>
              </a:rPr>
              <a:t>. Chất độc thải trừ qua đường thận </a:t>
            </a:r>
            <a:r>
              <a:rPr lang="en-US" sz="2100" b="1" dirty="0" smtClean="0">
                <a:latin typeface="Times New Roman" pitchFamily="18" charset="0"/>
                <a:cs typeface="Times New Roman" pitchFamily="18" charset="0"/>
              </a:rPr>
              <a:t/>
            </a:r>
            <a:br>
              <a:rPr lang="en-US" sz="2100" b="1" dirty="0" smtClean="0">
                <a:latin typeface="Times New Roman" pitchFamily="18" charset="0"/>
                <a:cs typeface="Times New Roman" pitchFamily="18" charset="0"/>
              </a:rPr>
            </a:br>
            <a:r>
              <a:rPr lang="en-US" sz="2100" dirty="0" smtClean="0">
                <a:latin typeface="Times New Roman" pitchFamily="18" charset="0"/>
                <a:cs typeface="Times New Roman" pitchFamily="18" charset="0"/>
              </a:rPr>
              <a:t>- </a:t>
            </a:r>
            <a:r>
              <a:rPr lang="vi-VN" sz="2100" dirty="0" smtClean="0">
                <a:latin typeface="Times New Roman" pitchFamily="18" charset="0"/>
                <a:cs typeface="Times New Roman" pitchFamily="18" charset="0"/>
              </a:rPr>
              <a:t>Tăng </a:t>
            </a:r>
            <a:r>
              <a:rPr lang="vi-VN" sz="2100" dirty="0">
                <a:latin typeface="Times New Roman" pitchFamily="18" charset="0"/>
                <a:cs typeface="Times New Roman" pitchFamily="18" charset="0"/>
              </a:rPr>
              <a:t>cường lợi tiểu để đào thải độc chất bằng dung </a:t>
            </a:r>
            <a:r>
              <a:rPr lang="vi-VN" sz="2100" dirty="0" smtClean="0">
                <a:latin typeface="Times New Roman" pitchFamily="18" charset="0"/>
                <a:cs typeface="Times New Roman" pitchFamily="18" charset="0"/>
              </a:rPr>
              <a:t>dịch</a:t>
            </a:r>
            <a:r>
              <a:rPr lang="en-US" sz="2100" dirty="0" smtClean="0">
                <a:latin typeface="Times New Roman" pitchFamily="18" charset="0"/>
                <a:cs typeface="Times New Roman" pitchFamily="18" charset="0"/>
              </a:rPr>
              <a:t> </a:t>
            </a:r>
            <a:r>
              <a:rPr lang="vi-VN" sz="2100" dirty="0" smtClean="0">
                <a:latin typeface="Times New Roman" pitchFamily="18" charset="0"/>
                <a:cs typeface="Times New Roman" pitchFamily="18" charset="0"/>
              </a:rPr>
              <a:t>Mannitol 10%</a:t>
            </a:r>
            <a:r>
              <a:rPr lang="en-US" sz="2100" dirty="0" smtClean="0">
                <a:latin typeface="Times New Roman" pitchFamily="18" charset="0"/>
                <a:cs typeface="Times New Roman" pitchFamily="18" charset="0"/>
              </a:rPr>
              <a:t> </a:t>
            </a:r>
            <a:r>
              <a:rPr lang="vi-VN" sz="2100" dirty="0" smtClean="0">
                <a:latin typeface="Times New Roman" pitchFamily="18" charset="0"/>
                <a:cs typeface="Times New Roman" pitchFamily="18" charset="0"/>
              </a:rPr>
              <a:t>hoặc </a:t>
            </a:r>
            <a:r>
              <a:rPr lang="vi-VN" sz="2100" dirty="0">
                <a:latin typeface="Times New Roman" pitchFamily="18" charset="0"/>
                <a:cs typeface="Times New Roman" pitchFamily="18" charset="0"/>
              </a:rPr>
              <a:t>thuốc lợi tiểu </a:t>
            </a:r>
            <a:r>
              <a:rPr lang="vi-VN" sz="2100" dirty="0" smtClean="0">
                <a:latin typeface="Times New Roman" pitchFamily="18" charset="0"/>
                <a:cs typeface="Times New Roman" pitchFamily="18" charset="0"/>
              </a:rPr>
              <a:t>trofurit</a:t>
            </a:r>
            <a:r>
              <a:rPr lang="en-US" sz="2100" dirty="0" smtClean="0">
                <a:latin typeface="Times New Roman" pitchFamily="18" charset="0"/>
                <a:cs typeface="Times New Roman" pitchFamily="18" charset="0"/>
              </a:rPr>
              <a:t> .</a:t>
            </a:r>
            <a:br>
              <a:rPr lang="en-US" sz="2100" dirty="0" smtClean="0">
                <a:latin typeface="Times New Roman" pitchFamily="18" charset="0"/>
                <a:cs typeface="Times New Roman" pitchFamily="18" charset="0"/>
              </a:rPr>
            </a:br>
            <a:r>
              <a:rPr lang="en-US" sz="2100" dirty="0" smtClean="0">
                <a:latin typeface="Times New Roman" pitchFamily="18" charset="0"/>
                <a:cs typeface="Times New Roman" pitchFamily="18" charset="0"/>
              </a:rPr>
              <a:t>- </a:t>
            </a:r>
            <a:r>
              <a:rPr lang="vi-VN" sz="2100" dirty="0" smtClean="0">
                <a:latin typeface="Times New Roman" pitchFamily="18" charset="0"/>
                <a:cs typeface="Times New Roman" pitchFamily="18" charset="0"/>
              </a:rPr>
              <a:t>Truyền </a:t>
            </a:r>
            <a:r>
              <a:rPr lang="vi-VN" sz="2100" dirty="0">
                <a:latin typeface="Times New Roman" pitchFamily="18" charset="0"/>
                <a:cs typeface="Times New Roman" pitchFamily="18" charset="0"/>
              </a:rPr>
              <a:t>natribicarbonate 14</a:t>
            </a:r>
            <a:r>
              <a:rPr lang="vi-VN" sz="2100" dirty="0" smtClean="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sp>
        <p:nvSpPr>
          <p:cNvPr id="4" name="Rectangle 3"/>
          <p:cNvSpPr/>
          <p:nvPr/>
        </p:nvSpPr>
        <p:spPr>
          <a:xfrm>
            <a:off x="0" y="-1"/>
            <a:ext cx="9144000" cy="129540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smtClean="0">
                <a:latin typeface="Times New Roman" pitchFamily="18" charset="0"/>
                <a:cs typeface="Times New Roman" pitchFamily="18" charset="0"/>
              </a:rPr>
              <a:t>6. CÁC NGUYÊN TẮC XỬ TRÍ NGỘ ĐỘC CẤP</a:t>
            </a:r>
            <a:endParaRPr lang="en-US" sz="4400" b="1" dirty="0">
              <a:latin typeface="Times New Roman" pitchFamily="18" charset="0"/>
              <a:cs typeface="Times New Roman" pitchFamily="18" charset="0"/>
            </a:endParaRPr>
          </a:p>
        </p:txBody>
      </p:sp>
      <p:sp>
        <p:nvSpPr>
          <p:cNvPr id="9" name="Rectangle 8"/>
          <p:cNvSpPr/>
          <p:nvPr/>
        </p:nvSpPr>
        <p:spPr>
          <a:xfrm>
            <a:off x="2286000" y="1443841"/>
            <a:ext cx="4572000" cy="369332"/>
          </a:xfrm>
          <a:prstGeom prst="rect">
            <a:avLst/>
          </a:prstGeom>
        </p:spPr>
        <p:txBody>
          <a:bodyPr>
            <a:spAutoFit/>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00" y="1417637"/>
            <a:ext cx="3556000" cy="2744379"/>
          </a:xfrm>
          <a:prstGeom prst="rect">
            <a:avLst/>
          </a:prstGeom>
          <a:ln>
            <a:noFill/>
          </a:ln>
          <a:effectLst>
            <a:softEdge rad="112500"/>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6228" y="4075797"/>
            <a:ext cx="3577771" cy="2790530"/>
          </a:xfrm>
          <a:prstGeom prst="rect">
            <a:avLst/>
          </a:prstGeom>
          <a:ln>
            <a:noFill/>
          </a:ln>
          <a:effectLst>
            <a:softEdge rad="112500"/>
          </a:effectLst>
        </p:spPr>
      </p:pic>
    </p:spTree>
    <p:extLst>
      <p:ext uri="{BB962C8B-B14F-4D97-AF65-F5344CB8AC3E}">
        <p14:creationId xmlns:p14="http://schemas.microsoft.com/office/powerpoint/2010/main" val="414321033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250</TotalTime>
  <Words>1371</Words>
  <Application>Microsoft Office PowerPoint</Application>
  <PresentationFormat>On-screen Show (4:3)</PresentationFormat>
  <Paragraphs>135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Office Theme</vt:lpstr>
      <vt:lpstr>ĐIỀU DƯỠNG CẤP CỨU – HỒI SỨC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QUY TRÌNH ĐIỀU DƯỠNG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TỔNG KẾT</vt:lpstr>
      <vt:lpstr>CẢM ƠN THẦY VÀ CÁC BẠN ĐÃ CHÚ Ý LẮNG NGHE!!!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Quốc Đạt Huỳnh</cp:lastModifiedBy>
  <cp:revision>30</cp:revision>
  <dcterms:created xsi:type="dcterms:W3CDTF">2006-08-16T00:00:00Z</dcterms:created>
  <dcterms:modified xsi:type="dcterms:W3CDTF">2016-08-22T13:57:46Z</dcterms:modified>
</cp:coreProperties>
</file>