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96" r:id="rId3"/>
    <p:sldId id="297" r:id="rId4"/>
    <p:sldId id="256" r:id="rId5"/>
    <p:sldId id="257" r:id="rId6"/>
    <p:sldId id="258" r:id="rId7"/>
    <p:sldId id="269" r:id="rId8"/>
    <p:sldId id="259" r:id="rId9"/>
    <p:sldId id="260" r:id="rId10"/>
    <p:sldId id="261" r:id="rId11"/>
    <p:sldId id="263" r:id="rId12"/>
    <p:sldId id="264" r:id="rId13"/>
    <p:sldId id="265" r:id="rId14"/>
    <p:sldId id="266" r:id="rId15"/>
    <p:sldId id="267" r:id="rId16"/>
    <p:sldId id="268" r:id="rId17"/>
    <p:sldId id="270" r:id="rId18"/>
    <p:sldId id="271" r:id="rId19"/>
    <p:sldId id="272" r:id="rId20"/>
    <p:sldId id="289" r:id="rId21"/>
    <p:sldId id="273" r:id="rId22"/>
    <p:sldId id="288"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90" r:id="rId37"/>
    <p:sldId id="291" r:id="rId38"/>
    <p:sldId id="292" r:id="rId39"/>
    <p:sldId id="293"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88"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C0AFE-22CB-4899-9939-DF5EC08DA9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vi-VN"/>
        </a:p>
      </dgm:t>
    </dgm:pt>
    <dgm:pt modelId="{9F4A8EC3-02BC-4563-8379-D780BC5760FC}">
      <dgm:prSet phldrT="[Text]" custT="1"/>
      <dgm:spPr>
        <a:solidFill>
          <a:schemeClr val="accent3">
            <a:lumMod val="60000"/>
            <a:lumOff val="40000"/>
          </a:schemeClr>
        </a:solidFill>
      </dgm:spPr>
      <dgm:t>
        <a:bodyPr/>
        <a:lstStyle/>
        <a:p>
          <a:r>
            <a:rPr lang="en-US" sz="2400" dirty="0" smtClean="0">
              <a:latin typeface="Times New Roman" pitchFamily="18" charset="0"/>
              <a:cs typeface="Times New Roman" pitchFamily="18" charset="0"/>
            </a:rPr>
            <a:t>ĐẠI CƯƠNG</a:t>
          </a:r>
          <a:endParaRPr lang="vi-VN" sz="2400" dirty="0">
            <a:latin typeface="Times New Roman" pitchFamily="18" charset="0"/>
            <a:cs typeface="Times New Roman" pitchFamily="18" charset="0"/>
          </a:endParaRPr>
        </a:p>
      </dgm:t>
    </dgm:pt>
    <dgm:pt modelId="{37DE031F-2283-4254-B57F-7C16C8A9D0A9}" type="parTrans" cxnId="{1BB7B165-76E5-4BD4-A2D7-F87EF897DF81}">
      <dgm:prSet/>
      <dgm:spPr/>
      <dgm:t>
        <a:bodyPr/>
        <a:lstStyle/>
        <a:p>
          <a:endParaRPr lang="vi-VN"/>
        </a:p>
      </dgm:t>
    </dgm:pt>
    <dgm:pt modelId="{DCDDDE07-8365-4C72-A063-86230B913AB5}" type="sibTrans" cxnId="{1BB7B165-76E5-4BD4-A2D7-F87EF897DF81}">
      <dgm:prSet/>
      <dgm:spPr/>
      <dgm:t>
        <a:bodyPr/>
        <a:lstStyle/>
        <a:p>
          <a:endParaRPr lang="vi-VN"/>
        </a:p>
      </dgm:t>
    </dgm:pt>
    <dgm:pt modelId="{E8570E91-F7CE-4B2E-8444-C6F5671DCEA1}">
      <dgm:prSet phldrT="[Text]" custT="1"/>
      <dgm:spPr>
        <a:solidFill>
          <a:schemeClr val="accent2">
            <a:lumMod val="60000"/>
            <a:lumOff val="40000"/>
          </a:schemeClr>
        </a:solidFill>
      </dgm:spPr>
      <dgm:t>
        <a:bodyPr/>
        <a:lstStyle/>
        <a:p>
          <a:r>
            <a:rPr lang="en-US" sz="2400" smtClean="0">
              <a:latin typeface="Times New Roman" pitchFamily="18" charset="0"/>
              <a:cs typeface="Times New Roman" pitchFamily="18" charset="0"/>
            </a:rPr>
            <a:t>NGUYÊN NHÂN</a:t>
          </a:r>
          <a:endParaRPr lang="vi-VN" sz="2400" dirty="0">
            <a:latin typeface="Times New Roman" pitchFamily="18" charset="0"/>
            <a:cs typeface="Times New Roman" pitchFamily="18" charset="0"/>
          </a:endParaRPr>
        </a:p>
      </dgm:t>
    </dgm:pt>
    <dgm:pt modelId="{F44EC150-1A68-482B-90C1-CAF2210967A8}" type="parTrans" cxnId="{D7AC9A03-23FB-49C1-9A58-885AEE995946}">
      <dgm:prSet/>
      <dgm:spPr/>
      <dgm:t>
        <a:bodyPr/>
        <a:lstStyle/>
        <a:p>
          <a:endParaRPr lang="vi-VN"/>
        </a:p>
      </dgm:t>
    </dgm:pt>
    <dgm:pt modelId="{6A92C2F3-051B-4E05-BD0F-2CEBDD96F7EE}" type="sibTrans" cxnId="{D7AC9A03-23FB-49C1-9A58-885AEE995946}">
      <dgm:prSet/>
      <dgm:spPr/>
      <dgm:t>
        <a:bodyPr/>
        <a:lstStyle/>
        <a:p>
          <a:endParaRPr lang="vi-VN"/>
        </a:p>
      </dgm:t>
    </dgm:pt>
    <dgm:pt modelId="{67A8DA86-FB02-42CC-A377-1CE7FBC2A951}">
      <dgm:prSet phldrT="[Text]" custT="1"/>
      <dgm:spPr>
        <a:solidFill>
          <a:schemeClr val="bg1">
            <a:lumMod val="75000"/>
          </a:schemeClr>
        </a:solidFill>
      </dgm:spPr>
      <dgm:t>
        <a:bodyPr/>
        <a:lstStyle/>
        <a:p>
          <a:r>
            <a:rPr lang="en-US" sz="2400" dirty="0" smtClean="0">
              <a:latin typeface="Times New Roman" pitchFamily="18" charset="0"/>
              <a:cs typeface="Times New Roman" pitchFamily="18" charset="0"/>
            </a:rPr>
            <a:t>KẾ HOẠCH CHĂM SÓC</a:t>
          </a:r>
          <a:endParaRPr lang="vi-VN" sz="2400" dirty="0">
            <a:latin typeface="Times New Roman" pitchFamily="18" charset="0"/>
            <a:cs typeface="Times New Roman" pitchFamily="18" charset="0"/>
          </a:endParaRPr>
        </a:p>
      </dgm:t>
    </dgm:pt>
    <dgm:pt modelId="{33C94159-F90E-4900-8A9D-04A2F13774C9}" type="parTrans" cxnId="{16DDD5A7-29B6-435A-A607-F1AABC1E0B08}">
      <dgm:prSet/>
      <dgm:spPr/>
      <dgm:t>
        <a:bodyPr/>
        <a:lstStyle/>
        <a:p>
          <a:endParaRPr lang="vi-VN"/>
        </a:p>
      </dgm:t>
    </dgm:pt>
    <dgm:pt modelId="{E5F5F3FB-8A01-4ECB-AFBE-D59CA4185314}" type="sibTrans" cxnId="{16DDD5A7-29B6-435A-A607-F1AABC1E0B08}">
      <dgm:prSet/>
      <dgm:spPr/>
      <dgm:t>
        <a:bodyPr/>
        <a:lstStyle/>
        <a:p>
          <a:endParaRPr lang="vi-VN"/>
        </a:p>
      </dgm:t>
    </dgm:pt>
    <dgm:pt modelId="{FFD52212-F6D4-4704-86B8-1F92E6FB54F2}">
      <dgm:prSet phldrT="[Text]" custT="1"/>
      <dgm:spPr>
        <a:solidFill>
          <a:schemeClr val="accent1">
            <a:lumMod val="60000"/>
            <a:lumOff val="40000"/>
          </a:schemeClr>
        </a:solidFill>
      </dgm:spPr>
      <dgm:t>
        <a:bodyPr/>
        <a:lstStyle/>
        <a:p>
          <a:r>
            <a:rPr lang="en-US" sz="2400" dirty="0" smtClean="0">
              <a:latin typeface="Times New Roman" pitchFamily="18" charset="0"/>
              <a:cs typeface="Times New Roman" pitchFamily="18" charset="0"/>
            </a:rPr>
            <a:t>CHẨN ĐOÁN</a:t>
          </a:r>
          <a:endParaRPr lang="vi-VN" sz="2400" dirty="0">
            <a:latin typeface="Times New Roman" pitchFamily="18" charset="0"/>
            <a:cs typeface="Times New Roman" pitchFamily="18" charset="0"/>
          </a:endParaRPr>
        </a:p>
      </dgm:t>
    </dgm:pt>
    <dgm:pt modelId="{65AF834B-66D6-46FD-99F4-BE7EE76CD03A}" type="sibTrans" cxnId="{D2854699-E508-479B-8259-A8F3BD66B00B}">
      <dgm:prSet/>
      <dgm:spPr/>
      <dgm:t>
        <a:bodyPr/>
        <a:lstStyle/>
        <a:p>
          <a:endParaRPr lang="vi-VN"/>
        </a:p>
      </dgm:t>
    </dgm:pt>
    <dgm:pt modelId="{C45AFBC4-6C64-415A-B018-1B868EA4BAA5}" type="parTrans" cxnId="{D2854699-E508-479B-8259-A8F3BD66B00B}">
      <dgm:prSet/>
      <dgm:spPr/>
      <dgm:t>
        <a:bodyPr/>
        <a:lstStyle/>
        <a:p>
          <a:endParaRPr lang="vi-VN"/>
        </a:p>
      </dgm:t>
    </dgm:pt>
    <dgm:pt modelId="{BE0995A5-80A3-47D7-B00D-4CF2C2C9DBF5}">
      <dgm:prSet phldrT="[Text]" custT="1"/>
      <dgm:spPr>
        <a:solidFill>
          <a:schemeClr val="tx1">
            <a:lumMod val="50000"/>
            <a:lumOff val="50000"/>
          </a:schemeClr>
        </a:solidFill>
      </dgm:spPr>
      <dgm:t>
        <a:bodyPr/>
        <a:lstStyle/>
        <a:p>
          <a:r>
            <a:rPr lang="en-US" sz="2400" dirty="0" smtClean="0">
              <a:latin typeface="Times New Roman" pitchFamily="18" charset="0"/>
              <a:cs typeface="Times New Roman" pitchFamily="18" charset="0"/>
            </a:rPr>
            <a:t>TRIỆU CHỨNG</a:t>
          </a:r>
          <a:endParaRPr lang="vi-VN" sz="2400" dirty="0">
            <a:latin typeface="Times New Roman" pitchFamily="18" charset="0"/>
            <a:cs typeface="Times New Roman" pitchFamily="18" charset="0"/>
          </a:endParaRPr>
        </a:p>
      </dgm:t>
    </dgm:pt>
    <dgm:pt modelId="{597A932B-9205-4B8F-A136-AB0A17C2CD86}" type="sibTrans" cxnId="{96FA8518-68CE-45FD-8241-AA27E9F4E0A9}">
      <dgm:prSet/>
      <dgm:spPr/>
      <dgm:t>
        <a:bodyPr/>
        <a:lstStyle/>
        <a:p>
          <a:endParaRPr lang="en-US"/>
        </a:p>
      </dgm:t>
    </dgm:pt>
    <dgm:pt modelId="{D913DF0D-4CC3-4468-A2E6-DF095DFE9E7A}" type="parTrans" cxnId="{96FA8518-68CE-45FD-8241-AA27E9F4E0A9}">
      <dgm:prSet/>
      <dgm:spPr/>
      <dgm:t>
        <a:bodyPr/>
        <a:lstStyle/>
        <a:p>
          <a:endParaRPr lang="en-US"/>
        </a:p>
      </dgm:t>
    </dgm:pt>
    <dgm:pt modelId="{FE9BDD33-1C20-42DE-A5E9-44482A5199D5}">
      <dgm:prSet phldrT="[Text]" custT="1"/>
      <dgm:spPr>
        <a:solidFill>
          <a:schemeClr val="bg2">
            <a:lumMod val="50000"/>
          </a:schemeClr>
        </a:solidFill>
      </dgm:spPr>
      <dgm:t>
        <a:bodyPr/>
        <a:lstStyle/>
        <a:p>
          <a:r>
            <a:rPr lang="en-US" sz="2400" dirty="0" smtClean="0">
              <a:latin typeface="Times New Roman" pitchFamily="18" charset="0"/>
              <a:cs typeface="Times New Roman" pitchFamily="18" charset="0"/>
            </a:rPr>
            <a:t>ĐIỀU TRỊ CHUNG</a:t>
          </a:r>
          <a:endParaRPr lang="vi-VN" sz="2400" dirty="0">
            <a:latin typeface="Times New Roman" pitchFamily="18" charset="0"/>
            <a:cs typeface="Times New Roman" pitchFamily="18" charset="0"/>
          </a:endParaRPr>
        </a:p>
      </dgm:t>
    </dgm:pt>
    <dgm:pt modelId="{8FAB7D63-F6DE-46D8-8616-FFA35D647C76}" type="parTrans" cxnId="{008A922B-986E-4075-81C5-25F0BFFA3967}">
      <dgm:prSet/>
      <dgm:spPr/>
      <dgm:t>
        <a:bodyPr/>
        <a:lstStyle/>
        <a:p>
          <a:endParaRPr lang="vi-VN"/>
        </a:p>
      </dgm:t>
    </dgm:pt>
    <dgm:pt modelId="{9FEFC076-FE0F-4AC0-B3F3-7ED4481C061A}" type="sibTrans" cxnId="{008A922B-986E-4075-81C5-25F0BFFA3967}">
      <dgm:prSet/>
      <dgm:spPr/>
      <dgm:t>
        <a:bodyPr/>
        <a:lstStyle/>
        <a:p>
          <a:endParaRPr lang="vi-VN"/>
        </a:p>
      </dgm:t>
    </dgm:pt>
    <dgm:pt modelId="{F82C09FF-2510-424F-A78F-8BC51C09E73C}" type="pres">
      <dgm:prSet presAssocID="{F62C0AFE-22CB-4899-9939-DF5EC08DA981}" presName="linear" presStyleCnt="0">
        <dgm:presLayoutVars>
          <dgm:dir/>
          <dgm:animLvl val="lvl"/>
          <dgm:resizeHandles val="exact"/>
        </dgm:presLayoutVars>
      </dgm:prSet>
      <dgm:spPr/>
      <dgm:t>
        <a:bodyPr/>
        <a:lstStyle/>
        <a:p>
          <a:endParaRPr lang="en-US"/>
        </a:p>
      </dgm:t>
    </dgm:pt>
    <dgm:pt modelId="{BB6FD94F-C061-4D39-9525-4F57342D1185}" type="pres">
      <dgm:prSet presAssocID="{9F4A8EC3-02BC-4563-8379-D780BC5760FC}" presName="parentLin" presStyleCnt="0"/>
      <dgm:spPr/>
    </dgm:pt>
    <dgm:pt modelId="{8FC7E497-F373-46DE-8CAD-857A9AD52F65}" type="pres">
      <dgm:prSet presAssocID="{9F4A8EC3-02BC-4563-8379-D780BC5760FC}" presName="parentLeftMargin" presStyleLbl="node1" presStyleIdx="0" presStyleCnt="6"/>
      <dgm:spPr/>
      <dgm:t>
        <a:bodyPr/>
        <a:lstStyle/>
        <a:p>
          <a:endParaRPr lang="en-US"/>
        </a:p>
      </dgm:t>
    </dgm:pt>
    <dgm:pt modelId="{4FAF68FB-9820-43D4-ACE2-C72DD825F61F}" type="pres">
      <dgm:prSet presAssocID="{9F4A8EC3-02BC-4563-8379-D780BC5760FC}" presName="parentText" presStyleLbl="node1" presStyleIdx="0" presStyleCnt="6">
        <dgm:presLayoutVars>
          <dgm:chMax val="0"/>
          <dgm:bulletEnabled val="1"/>
        </dgm:presLayoutVars>
      </dgm:prSet>
      <dgm:spPr/>
      <dgm:t>
        <a:bodyPr/>
        <a:lstStyle/>
        <a:p>
          <a:endParaRPr lang="vi-VN"/>
        </a:p>
      </dgm:t>
    </dgm:pt>
    <dgm:pt modelId="{98F7E669-7462-4258-B5E9-434365B424D9}" type="pres">
      <dgm:prSet presAssocID="{9F4A8EC3-02BC-4563-8379-D780BC5760FC}" presName="negativeSpace" presStyleCnt="0"/>
      <dgm:spPr/>
    </dgm:pt>
    <dgm:pt modelId="{55370948-7AFF-4669-923E-DEA74EDC1453}" type="pres">
      <dgm:prSet presAssocID="{9F4A8EC3-02BC-4563-8379-D780BC5760FC}" presName="childText" presStyleLbl="conFgAcc1" presStyleIdx="0" presStyleCnt="6">
        <dgm:presLayoutVars>
          <dgm:bulletEnabled val="1"/>
        </dgm:presLayoutVars>
      </dgm:prSet>
      <dgm:spPr>
        <a:solidFill>
          <a:schemeClr val="bg1"/>
        </a:solidFill>
      </dgm:spPr>
    </dgm:pt>
    <dgm:pt modelId="{08748100-8BD9-4793-8E48-F4A09A24A633}" type="pres">
      <dgm:prSet presAssocID="{DCDDDE07-8365-4C72-A063-86230B913AB5}" presName="spaceBetweenRectangles" presStyleCnt="0"/>
      <dgm:spPr/>
    </dgm:pt>
    <dgm:pt modelId="{8A0080B7-9CE6-4FC5-94FF-BD811310927F}" type="pres">
      <dgm:prSet presAssocID="{E8570E91-F7CE-4B2E-8444-C6F5671DCEA1}" presName="parentLin" presStyleCnt="0"/>
      <dgm:spPr/>
    </dgm:pt>
    <dgm:pt modelId="{606F95E8-9BD4-4D48-BDE3-17F33F7D6204}" type="pres">
      <dgm:prSet presAssocID="{E8570E91-F7CE-4B2E-8444-C6F5671DCEA1}" presName="parentLeftMargin" presStyleLbl="node1" presStyleIdx="0" presStyleCnt="6"/>
      <dgm:spPr/>
      <dgm:t>
        <a:bodyPr/>
        <a:lstStyle/>
        <a:p>
          <a:endParaRPr lang="en-US"/>
        </a:p>
      </dgm:t>
    </dgm:pt>
    <dgm:pt modelId="{6F2284F0-2CB0-4771-9B2B-05635ED793A3}" type="pres">
      <dgm:prSet presAssocID="{E8570E91-F7CE-4B2E-8444-C6F5671DCEA1}" presName="parentText" presStyleLbl="node1" presStyleIdx="1" presStyleCnt="6">
        <dgm:presLayoutVars>
          <dgm:chMax val="0"/>
          <dgm:bulletEnabled val="1"/>
        </dgm:presLayoutVars>
      </dgm:prSet>
      <dgm:spPr/>
      <dgm:t>
        <a:bodyPr/>
        <a:lstStyle/>
        <a:p>
          <a:endParaRPr lang="vi-VN"/>
        </a:p>
      </dgm:t>
    </dgm:pt>
    <dgm:pt modelId="{2EB7CE67-48DF-40C7-86BE-E98D84A73207}" type="pres">
      <dgm:prSet presAssocID="{E8570E91-F7CE-4B2E-8444-C6F5671DCEA1}" presName="negativeSpace" presStyleCnt="0"/>
      <dgm:spPr/>
    </dgm:pt>
    <dgm:pt modelId="{E10F29C9-FDF5-4CB8-9645-720F2EF6D6D5}" type="pres">
      <dgm:prSet presAssocID="{E8570E91-F7CE-4B2E-8444-C6F5671DCEA1}" presName="childText" presStyleLbl="conFgAcc1" presStyleIdx="1" presStyleCnt="6">
        <dgm:presLayoutVars>
          <dgm:bulletEnabled val="1"/>
        </dgm:presLayoutVars>
      </dgm:prSet>
      <dgm:spPr>
        <a:solidFill>
          <a:schemeClr val="bg1"/>
        </a:solidFill>
      </dgm:spPr>
    </dgm:pt>
    <dgm:pt modelId="{9960B816-62DA-4F19-8AB7-83F9E4CB2DB1}" type="pres">
      <dgm:prSet presAssocID="{6A92C2F3-051B-4E05-BD0F-2CEBDD96F7EE}" presName="spaceBetweenRectangles" presStyleCnt="0"/>
      <dgm:spPr/>
    </dgm:pt>
    <dgm:pt modelId="{0985BB35-5948-4005-9BC1-C1D7194B4197}" type="pres">
      <dgm:prSet presAssocID="{BE0995A5-80A3-47D7-B00D-4CF2C2C9DBF5}" presName="parentLin" presStyleCnt="0"/>
      <dgm:spPr/>
    </dgm:pt>
    <dgm:pt modelId="{8C28E144-14F7-4434-8F0B-9AD76A81FA7F}" type="pres">
      <dgm:prSet presAssocID="{BE0995A5-80A3-47D7-B00D-4CF2C2C9DBF5}" presName="parentLeftMargin" presStyleLbl="node1" presStyleIdx="1" presStyleCnt="6"/>
      <dgm:spPr/>
      <dgm:t>
        <a:bodyPr/>
        <a:lstStyle/>
        <a:p>
          <a:endParaRPr lang="en-US"/>
        </a:p>
      </dgm:t>
    </dgm:pt>
    <dgm:pt modelId="{B7676DD9-F1EC-4557-BA64-B86FCD207250}" type="pres">
      <dgm:prSet presAssocID="{BE0995A5-80A3-47D7-B00D-4CF2C2C9DBF5}" presName="parentText" presStyleLbl="node1" presStyleIdx="2" presStyleCnt="6">
        <dgm:presLayoutVars>
          <dgm:chMax val="0"/>
          <dgm:bulletEnabled val="1"/>
        </dgm:presLayoutVars>
      </dgm:prSet>
      <dgm:spPr/>
      <dgm:t>
        <a:bodyPr/>
        <a:lstStyle/>
        <a:p>
          <a:endParaRPr lang="vi-VN"/>
        </a:p>
      </dgm:t>
    </dgm:pt>
    <dgm:pt modelId="{7993D291-4E4C-4F93-95C8-599999D62921}" type="pres">
      <dgm:prSet presAssocID="{BE0995A5-80A3-47D7-B00D-4CF2C2C9DBF5}" presName="negativeSpace" presStyleCnt="0"/>
      <dgm:spPr/>
    </dgm:pt>
    <dgm:pt modelId="{7A3B086E-14E8-47A0-BEFE-7A614A0AFC83}" type="pres">
      <dgm:prSet presAssocID="{BE0995A5-80A3-47D7-B00D-4CF2C2C9DBF5}" presName="childText" presStyleLbl="conFgAcc1" presStyleIdx="2" presStyleCnt="6">
        <dgm:presLayoutVars>
          <dgm:bulletEnabled val="1"/>
        </dgm:presLayoutVars>
      </dgm:prSet>
      <dgm:spPr/>
    </dgm:pt>
    <dgm:pt modelId="{8B4E23E9-1B61-4448-9160-9F5A7C045B4B}" type="pres">
      <dgm:prSet presAssocID="{597A932B-9205-4B8F-A136-AB0A17C2CD86}" presName="spaceBetweenRectangles" presStyleCnt="0"/>
      <dgm:spPr/>
    </dgm:pt>
    <dgm:pt modelId="{124719B5-B31C-4165-9822-2192E5A365BD}" type="pres">
      <dgm:prSet presAssocID="{FFD52212-F6D4-4704-86B8-1F92E6FB54F2}" presName="parentLin" presStyleCnt="0"/>
      <dgm:spPr/>
    </dgm:pt>
    <dgm:pt modelId="{E21CD09E-BBD3-459A-9719-8A09D692524F}" type="pres">
      <dgm:prSet presAssocID="{FFD52212-F6D4-4704-86B8-1F92E6FB54F2}" presName="parentLeftMargin" presStyleLbl="node1" presStyleIdx="2" presStyleCnt="6"/>
      <dgm:spPr/>
      <dgm:t>
        <a:bodyPr/>
        <a:lstStyle/>
        <a:p>
          <a:endParaRPr lang="en-US"/>
        </a:p>
      </dgm:t>
    </dgm:pt>
    <dgm:pt modelId="{174A0605-DC73-44E9-B125-B179DB15359F}" type="pres">
      <dgm:prSet presAssocID="{FFD52212-F6D4-4704-86B8-1F92E6FB54F2}" presName="parentText" presStyleLbl="node1" presStyleIdx="3" presStyleCnt="6">
        <dgm:presLayoutVars>
          <dgm:chMax val="0"/>
          <dgm:bulletEnabled val="1"/>
        </dgm:presLayoutVars>
      </dgm:prSet>
      <dgm:spPr/>
      <dgm:t>
        <a:bodyPr/>
        <a:lstStyle/>
        <a:p>
          <a:endParaRPr lang="vi-VN"/>
        </a:p>
      </dgm:t>
    </dgm:pt>
    <dgm:pt modelId="{F49DF77F-BCE4-4728-A185-FC77349D7CD1}" type="pres">
      <dgm:prSet presAssocID="{FFD52212-F6D4-4704-86B8-1F92E6FB54F2}" presName="negativeSpace" presStyleCnt="0"/>
      <dgm:spPr/>
    </dgm:pt>
    <dgm:pt modelId="{E19D4865-372E-4ED3-A5F3-BEF154380EEA}" type="pres">
      <dgm:prSet presAssocID="{FFD52212-F6D4-4704-86B8-1F92E6FB54F2}" presName="childText" presStyleLbl="conFgAcc1" presStyleIdx="3" presStyleCnt="6">
        <dgm:presLayoutVars>
          <dgm:bulletEnabled val="1"/>
        </dgm:presLayoutVars>
      </dgm:prSet>
      <dgm:spPr>
        <a:solidFill>
          <a:schemeClr val="bg1"/>
        </a:solidFill>
      </dgm:spPr>
    </dgm:pt>
    <dgm:pt modelId="{4C8B74A4-8952-4FE1-9578-942431FC5523}" type="pres">
      <dgm:prSet presAssocID="{65AF834B-66D6-46FD-99F4-BE7EE76CD03A}" presName="spaceBetweenRectangles" presStyleCnt="0"/>
      <dgm:spPr/>
    </dgm:pt>
    <dgm:pt modelId="{8800A485-20C3-4216-B061-092DF7374CA6}" type="pres">
      <dgm:prSet presAssocID="{FE9BDD33-1C20-42DE-A5E9-44482A5199D5}" presName="parentLin" presStyleCnt="0"/>
      <dgm:spPr/>
    </dgm:pt>
    <dgm:pt modelId="{B42A6B17-87F7-4298-A8ED-4AC6F6337EBF}" type="pres">
      <dgm:prSet presAssocID="{FE9BDD33-1C20-42DE-A5E9-44482A5199D5}" presName="parentLeftMargin" presStyleLbl="node1" presStyleIdx="3" presStyleCnt="6"/>
      <dgm:spPr/>
      <dgm:t>
        <a:bodyPr/>
        <a:lstStyle/>
        <a:p>
          <a:endParaRPr lang="vi-VN"/>
        </a:p>
      </dgm:t>
    </dgm:pt>
    <dgm:pt modelId="{328D723E-BDCB-46A3-A8BF-79CABD6D80A9}" type="pres">
      <dgm:prSet presAssocID="{FE9BDD33-1C20-42DE-A5E9-44482A5199D5}" presName="parentText" presStyleLbl="node1" presStyleIdx="4" presStyleCnt="6">
        <dgm:presLayoutVars>
          <dgm:chMax val="0"/>
          <dgm:bulletEnabled val="1"/>
        </dgm:presLayoutVars>
      </dgm:prSet>
      <dgm:spPr/>
      <dgm:t>
        <a:bodyPr/>
        <a:lstStyle/>
        <a:p>
          <a:endParaRPr lang="vi-VN"/>
        </a:p>
      </dgm:t>
    </dgm:pt>
    <dgm:pt modelId="{2A155E2F-5E3D-4AA9-9C7C-42C929D0B0F1}" type="pres">
      <dgm:prSet presAssocID="{FE9BDD33-1C20-42DE-A5E9-44482A5199D5}" presName="negativeSpace" presStyleCnt="0"/>
      <dgm:spPr/>
    </dgm:pt>
    <dgm:pt modelId="{EE1C51F9-D21A-4D66-861B-7C6CA3CF5853}" type="pres">
      <dgm:prSet presAssocID="{FE9BDD33-1C20-42DE-A5E9-44482A5199D5}" presName="childText" presStyleLbl="conFgAcc1" presStyleIdx="4" presStyleCnt="6">
        <dgm:presLayoutVars>
          <dgm:bulletEnabled val="1"/>
        </dgm:presLayoutVars>
      </dgm:prSet>
      <dgm:spPr>
        <a:solidFill>
          <a:schemeClr val="accent6">
            <a:lumMod val="60000"/>
            <a:lumOff val="40000"/>
          </a:schemeClr>
        </a:solidFill>
      </dgm:spPr>
      <dgm:t>
        <a:bodyPr/>
        <a:lstStyle/>
        <a:p>
          <a:endParaRPr lang="en-US"/>
        </a:p>
      </dgm:t>
    </dgm:pt>
    <dgm:pt modelId="{A3D848D2-8D7A-4CFE-8C0B-E611517034C8}" type="pres">
      <dgm:prSet presAssocID="{9FEFC076-FE0F-4AC0-B3F3-7ED4481C061A}" presName="spaceBetweenRectangles" presStyleCnt="0"/>
      <dgm:spPr/>
    </dgm:pt>
    <dgm:pt modelId="{EE4E9E91-E404-4B94-9A5C-1BD9571654D1}" type="pres">
      <dgm:prSet presAssocID="{67A8DA86-FB02-42CC-A377-1CE7FBC2A951}" presName="parentLin" presStyleCnt="0"/>
      <dgm:spPr/>
    </dgm:pt>
    <dgm:pt modelId="{78DDE7AF-4A8C-4566-8951-2AED52388F9C}" type="pres">
      <dgm:prSet presAssocID="{67A8DA86-FB02-42CC-A377-1CE7FBC2A951}" presName="parentLeftMargin" presStyleLbl="node1" presStyleIdx="4" presStyleCnt="6"/>
      <dgm:spPr/>
      <dgm:t>
        <a:bodyPr/>
        <a:lstStyle/>
        <a:p>
          <a:endParaRPr lang="en-US"/>
        </a:p>
      </dgm:t>
    </dgm:pt>
    <dgm:pt modelId="{2A39D506-28A6-4CEA-B59B-CCE615F81656}" type="pres">
      <dgm:prSet presAssocID="{67A8DA86-FB02-42CC-A377-1CE7FBC2A951}" presName="parentText" presStyleLbl="node1" presStyleIdx="5" presStyleCnt="6">
        <dgm:presLayoutVars>
          <dgm:chMax val="0"/>
          <dgm:bulletEnabled val="1"/>
        </dgm:presLayoutVars>
      </dgm:prSet>
      <dgm:spPr/>
      <dgm:t>
        <a:bodyPr/>
        <a:lstStyle/>
        <a:p>
          <a:endParaRPr lang="vi-VN"/>
        </a:p>
      </dgm:t>
    </dgm:pt>
    <dgm:pt modelId="{4EA28CCA-427D-43D9-90C7-52F0D9D08A23}" type="pres">
      <dgm:prSet presAssocID="{67A8DA86-FB02-42CC-A377-1CE7FBC2A951}" presName="negativeSpace" presStyleCnt="0"/>
      <dgm:spPr/>
    </dgm:pt>
    <dgm:pt modelId="{F33E3FE2-1FAC-4969-82FB-C456486E6792}" type="pres">
      <dgm:prSet presAssocID="{67A8DA86-FB02-42CC-A377-1CE7FBC2A951}" presName="childText" presStyleLbl="conFgAcc1" presStyleIdx="5" presStyleCnt="6">
        <dgm:presLayoutVars>
          <dgm:bulletEnabled val="1"/>
        </dgm:presLayoutVars>
      </dgm:prSet>
      <dgm:spPr>
        <a:solidFill>
          <a:schemeClr val="bg1"/>
        </a:solidFill>
      </dgm:spPr>
    </dgm:pt>
  </dgm:ptLst>
  <dgm:cxnLst>
    <dgm:cxn modelId="{715CBEAA-682F-48A7-A034-BB0FE913EAFD}" type="presOf" srcId="{FE9BDD33-1C20-42DE-A5E9-44482A5199D5}" destId="{B42A6B17-87F7-4298-A8ED-4AC6F6337EBF}" srcOrd="0" destOrd="0" presId="urn:microsoft.com/office/officeart/2005/8/layout/list1"/>
    <dgm:cxn modelId="{1E497E6B-839B-45C1-9169-3B1C2B07CB27}" type="presOf" srcId="{FFD52212-F6D4-4704-86B8-1F92E6FB54F2}" destId="{174A0605-DC73-44E9-B125-B179DB15359F}" srcOrd="1" destOrd="0" presId="urn:microsoft.com/office/officeart/2005/8/layout/list1"/>
    <dgm:cxn modelId="{8E43C53B-F8F3-462B-9918-E6326E532912}" type="presOf" srcId="{BE0995A5-80A3-47D7-B00D-4CF2C2C9DBF5}" destId="{8C28E144-14F7-4434-8F0B-9AD76A81FA7F}" srcOrd="0" destOrd="0" presId="urn:microsoft.com/office/officeart/2005/8/layout/list1"/>
    <dgm:cxn modelId="{397E2B25-1B76-4A2C-AA00-13887933109B}" type="presOf" srcId="{67A8DA86-FB02-42CC-A377-1CE7FBC2A951}" destId="{78DDE7AF-4A8C-4566-8951-2AED52388F9C}" srcOrd="0" destOrd="0" presId="urn:microsoft.com/office/officeart/2005/8/layout/list1"/>
    <dgm:cxn modelId="{7A7D2537-15B4-4B61-BD27-5743CD888438}" type="presOf" srcId="{FE9BDD33-1C20-42DE-A5E9-44482A5199D5}" destId="{328D723E-BDCB-46A3-A8BF-79CABD6D80A9}" srcOrd="1" destOrd="0" presId="urn:microsoft.com/office/officeart/2005/8/layout/list1"/>
    <dgm:cxn modelId="{96FA8518-68CE-45FD-8241-AA27E9F4E0A9}" srcId="{F62C0AFE-22CB-4899-9939-DF5EC08DA981}" destId="{BE0995A5-80A3-47D7-B00D-4CF2C2C9DBF5}" srcOrd="2" destOrd="0" parTransId="{D913DF0D-4CC3-4468-A2E6-DF095DFE9E7A}" sibTransId="{597A932B-9205-4B8F-A136-AB0A17C2CD86}"/>
    <dgm:cxn modelId="{16DDD5A7-29B6-435A-A607-F1AABC1E0B08}" srcId="{F62C0AFE-22CB-4899-9939-DF5EC08DA981}" destId="{67A8DA86-FB02-42CC-A377-1CE7FBC2A951}" srcOrd="5" destOrd="0" parTransId="{33C94159-F90E-4900-8A9D-04A2F13774C9}" sibTransId="{E5F5F3FB-8A01-4ECB-AFBE-D59CA4185314}"/>
    <dgm:cxn modelId="{1BB7B165-76E5-4BD4-A2D7-F87EF897DF81}" srcId="{F62C0AFE-22CB-4899-9939-DF5EC08DA981}" destId="{9F4A8EC3-02BC-4563-8379-D780BC5760FC}" srcOrd="0" destOrd="0" parTransId="{37DE031F-2283-4254-B57F-7C16C8A9D0A9}" sibTransId="{DCDDDE07-8365-4C72-A063-86230B913AB5}"/>
    <dgm:cxn modelId="{D3055528-DCD4-4B92-B1F3-2405BE38469E}" type="presOf" srcId="{E8570E91-F7CE-4B2E-8444-C6F5671DCEA1}" destId="{606F95E8-9BD4-4D48-BDE3-17F33F7D6204}" srcOrd="0" destOrd="0" presId="urn:microsoft.com/office/officeart/2005/8/layout/list1"/>
    <dgm:cxn modelId="{D2854699-E508-479B-8259-A8F3BD66B00B}" srcId="{F62C0AFE-22CB-4899-9939-DF5EC08DA981}" destId="{FFD52212-F6D4-4704-86B8-1F92E6FB54F2}" srcOrd="3" destOrd="0" parTransId="{C45AFBC4-6C64-415A-B018-1B868EA4BAA5}" sibTransId="{65AF834B-66D6-46FD-99F4-BE7EE76CD03A}"/>
    <dgm:cxn modelId="{DF35E12B-4273-48E1-8DDD-5FBE7F0F52AD}" type="presOf" srcId="{9F4A8EC3-02BC-4563-8379-D780BC5760FC}" destId="{4FAF68FB-9820-43D4-ACE2-C72DD825F61F}" srcOrd="1" destOrd="0" presId="urn:microsoft.com/office/officeart/2005/8/layout/list1"/>
    <dgm:cxn modelId="{D204EC3D-B47D-406C-A18C-61B6F486C636}" type="presOf" srcId="{F62C0AFE-22CB-4899-9939-DF5EC08DA981}" destId="{F82C09FF-2510-424F-A78F-8BC51C09E73C}" srcOrd="0" destOrd="0" presId="urn:microsoft.com/office/officeart/2005/8/layout/list1"/>
    <dgm:cxn modelId="{008A922B-986E-4075-81C5-25F0BFFA3967}" srcId="{F62C0AFE-22CB-4899-9939-DF5EC08DA981}" destId="{FE9BDD33-1C20-42DE-A5E9-44482A5199D5}" srcOrd="4" destOrd="0" parTransId="{8FAB7D63-F6DE-46D8-8616-FFA35D647C76}" sibTransId="{9FEFC076-FE0F-4AC0-B3F3-7ED4481C061A}"/>
    <dgm:cxn modelId="{B1158D62-45E0-41ED-8DCD-82B0392967B6}" type="presOf" srcId="{FFD52212-F6D4-4704-86B8-1F92E6FB54F2}" destId="{E21CD09E-BBD3-459A-9719-8A09D692524F}" srcOrd="0" destOrd="0" presId="urn:microsoft.com/office/officeart/2005/8/layout/list1"/>
    <dgm:cxn modelId="{27EE2138-A7D4-485E-8D13-237F5DBEB45F}" type="presOf" srcId="{E8570E91-F7CE-4B2E-8444-C6F5671DCEA1}" destId="{6F2284F0-2CB0-4771-9B2B-05635ED793A3}" srcOrd="1" destOrd="0" presId="urn:microsoft.com/office/officeart/2005/8/layout/list1"/>
    <dgm:cxn modelId="{D7AC9A03-23FB-49C1-9A58-885AEE995946}" srcId="{F62C0AFE-22CB-4899-9939-DF5EC08DA981}" destId="{E8570E91-F7CE-4B2E-8444-C6F5671DCEA1}" srcOrd="1" destOrd="0" parTransId="{F44EC150-1A68-482B-90C1-CAF2210967A8}" sibTransId="{6A92C2F3-051B-4E05-BD0F-2CEBDD96F7EE}"/>
    <dgm:cxn modelId="{CF131DCF-3B93-48A9-9FBA-4936035C25F4}" type="presOf" srcId="{9F4A8EC3-02BC-4563-8379-D780BC5760FC}" destId="{8FC7E497-F373-46DE-8CAD-857A9AD52F65}" srcOrd="0" destOrd="0" presId="urn:microsoft.com/office/officeart/2005/8/layout/list1"/>
    <dgm:cxn modelId="{00699223-012D-4018-BC36-FBE6824A9298}" type="presOf" srcId="{67A8DA86-FB02-42CC-A377-1CE7FBC2A951}" destId="{2A39D506-28A6-4CEA-B59B-CCE615F81656}" srcOrd="1" destOrd="0" presId="urn:microsoft.com/office/officeart/2005/8/layout/list1"/>
    <dgm:cxn modelId="{4DB2F81B-FDD7-4730-9258-D253EA8515F6}" type="presOf" srcId="{BE0995A5-80A3-47D7-B00D-4CF2C2C9DBF5}" destId="{B7676DD9-F1EC-4557-BA64-B86FCD207250}" srcOrd="1" destOrd="0" presId="urn:microsoft.com/office/officeart/2005/8/layout/list1"/>
    <dgm:cxn modelId="{E4E5623B-6CF4-4B5A-BA3A-2F74BFDAFFD7}" type="presParOf" srcId="{F82C09FF-2510-424F-A78F-8BC51C09E73C}" destId="{BB6FD94F-C061-4D39-9525-4F57342D1185}" srcOrd="0" destOrd="0" presId="urn:microsoft.com/office/officeart/2005/8/layout/list1"/>
    <dgm:cxn modelId="{CE073851-2E78-433C-B075-BFE080806674}" type="presParOf" srcId="{BB6FD94F-C061-4D39-9525-4F57342D1185}" destId="{8FC7E497-F373-46DE-8CAD-857A9AD52F65}" srcOrd="0" destOrd="0" presId="urn:microsoft.com/office/officeart/2005/8/layout/list1"/>
    <dgm:cxn modelId="{0EB4239E-55C7-41EB-9F03-CAFB7FA9BA11}" type="presParOf" srcId="{BB6FD94F-C061-4D39-9525-4F57342D1185}" destId="{4FAF68FB-9820-43D4-ACE2-C72DD825F61F}" srcOrd="1" destOrd="0" presId="urn:microsoft.com/office/officeart/2005/8/layout/list1"/>
    <dgm:cxn modelId="{6D7823D1-CCD3-4FAD-A713-E8416CB12153}" type="presParOf" srcId="{F82C09FF-2510-424F-A78F-8BC51C09E73C}" destId="{98F7E669-7462-4258-B5E9-434365B424D9}" srcOrd="1" destOrd="0" presId="urn:microsoft.com/office/officeart/2005/8/layout/list1"/>
    <dgm:cxn modelId="{4A745C8B-3AF8-424E-9444-CA93404117C7}" type="presParOf" srcId="{F82C09FF-2510-424F-A78F-8BC51C09E73C}" destId="{55370948-7AFF-4669-923E-DEA74EDC1453}" srcOrd="2" destOrd="0" presId="urn:microsoft.com/office/officeart/2005/8/layout/list1"/>
    <dgm:cxn modelId="{73ABE39D-6E08-4E88-9FEC-F2820F4B58A2}" type="presParOf" srcId="{F82C09FF-2510-424F-A78F-8BC51C09E73C}" destId="{08748100-8BD9-4793-8E48-F4A09A24A633}" srcOrd="3" destOrd="0" presId="urn:microsoft.com/office/officeart/2005/8/layout/list1"/>
    <dgm:cxn modelId="{81787F1F-7715-4A7C-9B22-7EE0E6FDABC3}" type="presParOf" srcId="{F82C09FF-2510-424F-A78F-8BC51C09E73C}" destId="{8A0080B7-9CE6-4FC5-94FF-BD811310927F}" srcOrd="4" destOrd="0" presId="urn:microsoft.com/office/officeart/2005/8/layout/list1"/>
    <dgm:cxn modelId="{41D7111D-FB0F-4F10-84F2-A4CC510BB1D1}" type="presParOf" srcId="{8A0080B7-9CE6-4FC5-94FF-BD811310927F}" destId="{606F95E8-9BD4-4D48-BDE3-17F33F7D6204}" srcOrd="0" destOrd="0" presId="urn:microsoft.com/office/officeart/2005/8/layout/list1"/>
    <dgm:cxn modelId="{E398921A-7F8B-49F8-A659-E759EA2FC706}" type="presParOf" srcId="{8A0080B7-9CE6-4FC5-94FF-BD811310927F}" destId="{6F2284F0-2CB0-4771-9B2B-05635ED793A3}" srcOrd="1" destOrd="0" presId="urn:microsoft.com/office/officeart/2005/8/layout/list1"/>
    <dgm:cxn modelId="{30DC5EBE-7C9C-4DF7-8446-417A637DF42B}" type="presParOf" srcId="{F82C09FF-2510-424F-A78F-8BC51C09E73C}" destId="{2EB7CE67-48DF-40C7-86BE-E98D84A73207}" srcOrd="5" destOrd="0" presId="urn:microsoft.com/office/officeart/2005/8/layout/list1"/>
    <dgm:cxn modelId="{64E40ACD-18B8-4915-9BAD-0CA38947E4C9}" type="presParOf" srcId="{F82C09FF-2510-424F-A78F-8BC51C09E73C}" destId="{E10F29C9-FDF5-4CB8-9645-720F2EF6D6D5}" srcOrd="6" destOrd="0" presId="urn:microsoft.com/office/officeart/2005/8/layout/list1"/>
    <dgm:cxn modelId="{AC4ABF42-B9F6-4754-9A1F-9D6669ED997B}" type="presParOf" srcId="{F82C09FF-2510-424F-A78F-8BC51C09E73C}" destId="{9960B816-62DA-4F19-8AB7-83F9E4CB2DB1}" srcOrd="7" destOrd="0" presId="urn:microsoft.com/office/officeart/2005/8/layout/list1"/>
    <dgm:cxn modelId="{F7A96AB5-D230-4ECE-B7D8-F78E6A74462C}" type="presParOf" srcId="{F82C09FF-2510-424F-A78F-8BC51C09E73C}" destId="{0985BB35-5948-4005-9BC1-C1D7194B4197}" srcOrd="8" destOrd="0" presId="urn:microsoft.com/office/officeart/2005/8/layout/list1"/>
    <dgm:cxn modelId="{D54A8145-B525-482D-B2CA-1F061F56F26F}" type="presParOf" srcId="{0985BB35-5948-4005-9BC1-C1D7194B4197}" destId="{8C28E144-14F7-4434-8F0B-9AD76A81FA7F}" srcOrd="0" destOrd="0" presId="urn:microsoft.com/office/officeart/2005/8/layout/list1"/>
    <dgm:cxn modelId="{956A5216-B6F0-462F-B9B8-1486E76DE589}" type="presParOf" srcId="{0985BB35-5948-4005-9BC1-C1D7194B4197}" destId="{B7676DD9-F1EC-4557-BA64-B86FCD207250}" srcOrd="1" destOrd="0" presId="urn:microsoft.com/office/officeart/2005/8/layout/list1"/>
    <dgm:cxn modelId="{E3C339EE-0BD1-451C-BE2F-C589AAD6DDF7}" type="presParOf" srcId="{F82C09FF-2510-424F-A78F-8BC51C09E73C}" destId="{7993D291-4E4C-4F93-95C8-599999D62921}" srcOrd="9" destOrd="0" presId="urn:microsoft.com/office/officeart/2005/8/layout/list1"/>
    <dgm:cxn modelId="{3C4E4933-116D-46F8-859F-719D14FE6765}" type="presParOf" srcId="{F82C09FF-2510-424F-A78F-8BC51C09E73C}" destId="{7A3B086E-14E8-47A0-BEFE-7A614A0AFC83}" srcOrd="10" destOrd="0" presId="urn:microsoft.com/office/officeart/2005/8/layout/list1"/>
    <dgm:cxn modelId="{28CDECFB-6939-41EA-A2A6-A74F14F14E2D}" type="presParOf" srcId="{F82C09FF-2510-424F-A78F-8BC51C09E73C}" destId="{8B4E23E9-1B61-4448-9160-9F5A7C045B4B}" srcOrd="11" destOrd="0" presId="urn:microsoft.com/office/officeart/2005/8/layout/list1"/>
    <dgm:cxn modelId="{A30A5608-8759-4CFE-9514-6DABD9DB89AD}" type="presParOf" srcId="{F82C09FF-2510-424F-A78F-8BC51C09E73C}" destId="{124719B5-B31C-4165-9822-2192E5A365BD}" srcOrd="12" destOrd="0" presId="urn:microsoft.com/office/officeart/2005/8/layout/list1"/>
    <dgm:cxn modelId="{B0EEE409-48E6-44BB-9972-F0B59C7A4BD0}" type="presParOf" srcId="{124719B5-B31C-4165-9822-2192E5A365BD}" destId="{E21CD09E-BBD3-459A-9719-8A09D692524F}" srcOrd="0" destOrd="0" presId="urn:microsoft.com/office/officeart/2005/8/layout/list1"/>
    <dgm:cxn modelId="{42390D41-8228-45F7-B456-509D197EFD4A}" type="presParOf" srcId="{124719B5-B31C-4165-9822-2192E5A365BD}" destId="{174A0605-DC73-44E9-B125-B179DB15359F}" srcOrd="1" destOrd="0" presId="urn:microsoft.com/office/officeart/2005/8/layout/list1"/>
    <dgm:cxn modelId="{45C0E07D-8E29-4413-A448-F4CCC155B0DA}" type="presParOf" srcId="{F82C09FF-2510-424F-A78F-8BC51C09E73C}" destId="{F49DF77F-BCE4-4728-A185-FC77349D7CD1}" srcOrd="13" destOrd="0" presId="urn:microsoft.com/office/officeart/2005/8/layout/list1"/>
    <dgm:cxn modelId="{6ED344B1-A5A8-41D0-A277-42B0E03981F9}" type="presParOf" srcId="{F82C09FF-2510-424F-A78F-8BC51C09E73C}" destId="{E19D4865-372E-4ED3-A5F3-BEF154380EEA}" srcOrd="14" destOrd="0" presId="urn:microsoft.com/office/officeart/2005/8/layout/list1"/>
    <dgm:cxn modelId="{CAE434B4-9170-4B49-B245-A40DF2428868}" type="presParOf" srcId="{F82C09FF-2510-424F-A78F-8BC51C09E73C}" destId="{4C8B74A4-8952-4FE1-9578-942431FC5523}" srcOrd="15" destOrd="0" presId="urn:microsoft.com/office/officeart/2005/8/layout/list1"/>
    <dgm:cxn modelId="{FB96D82D-426C-46B4-95A0-8850B46CE3C1}" type="presParOf" srcId="{F82C09FF-2510-424F-A78F-8BC51C09E73C}" destId="{8800A485-20C3-4216-B061-092DF7374CA6}" srcOrd="16" destOrd="0" presId="urn:microsoft.com/office/officeart/2005/8/layout/list1"/>
    <dgm:cxn modelId="{78ED0B60-E2A6-4BDE-9FD7-81BC79069062}" type="presParOf" srcId="{8800A485-20C3-4216-B061-092DF7374CA6}" destId="{B42A6B17-87F7-4298-A8ED-4AC6F6337EBF}" srcOrd="0" destOrd="0" presId="urn:microsoft.com/office/officeart/2005/8/layout/list1"/>
    <dgm:cxn modelId="{3A2CBB3D-7BAB-48A0-A1A0-6AA2DA3B42CD}" type="presParOf" srcId="{8800A485-20C3-4216-B061-092DF7374CA6}" destId="{328D723E-BDCB-46A3-A8BF-79CABD6D80A9}" srcOrd="1" destOrd="0" presId="urn:microsoft.com/office/officeart/2005/8/layout/list1"/>
    <dgm:cxn modelId="{3985ADDD-CD8D-42B5-B3EB-7E65A43A1669}" type="presParOf" srcId="{F82C09FF-2510-424F-A78F-8BC51C09E73C}" destId="{2A155E2F-5E3D-4AA9-9C7C-42C929D0B0F1}" srcOrd="17" destOrd="0" presId="urn:microsoft.com/office/officeart/2005/8/layout/list1"/>
    <dgm:cxn modelId="{A462929E-D7D8-4373-BB57-0F7F84D0E0B5}" type="presParOf" srcId="{F82C09FF-2510-424F-A78F-8BC51C09E73C}" destId="{EE1C51F9-D21A-4D66-861B-7C6CA3CF5853}" srcOrd="18" destOrd="0" presId="urn:microsoft.com/office/officeart/2005/8/layout/list1"/>
    <dgm:cxn modelId="{9ECCA637-5203-4A54-BA09-343CC3ABAF1F}" type="presParOf" srcId="{F82C09FF-2510-424F-A78F-8BC51C09E73C}" destId="{A3D848D2-8D7A-4CFE-8C0B-E611517034C8}" srcOrd="19" destOrd="0" presId="urn:microsoft.com/office/officeart/2005/8/layout/list1"/>
    <dgm:cxn modelId="{9E8775CB-A981-44E5-A9AA-311B99E2C80B}" type="presParOf" srcId="{F82C09FF-2510-424F-A78F-8BC51C09E73C}" destId="{EE4E9E91-E404-4B94-9A5C-1BD9571654D1}" srcOrd="20" destOrd="0" presId="urn:microsoft.com/office/officeart/2005/8/layout/list1"/>
    <dgm:cxn modelId="{E7943506-4DBE-48F0-9299-7ABDB67BBC38}" type="presParOf" srcId="{EE4E9E91-E404-4B94-9A5C-1BD9571654D1}" destId="{78DDE7AF-4A8C-4566-8951-2AED52388F9C}" srcOrd="0" destOrd="0" presId="urn:microsoft.com/office/officeart/2005/8/layout/list1"/>
    <dgm:cxn modelId="{CEDA7401-39CA-4B13-8914-8105FD1155B2}" type="presParOf" srcId="{EE4E9E91-E404-4B94-9A5C-1BD9571654D1}" destId="{2A39D506-28A6-4CEA-B59B-CCE615F81656}" srcOrd="1" destOrd="0" presId="urn:microsoft.com/office/officeart/2005/8/layout/list1"/>
    <dgm:cxn modelId="{22D9EE53-EE9B-4111-B1C0-61673C0E49CD}" type="presParOf" srcId="{F82C09FF-2510-424F-A78F-8BC51C09E73C}" destId="{4EA28CCA-427D-43D9-90C7-52F0D9D08A23}" srcOrd="21" destOrd="0" presId="urn:microsoft.com/office/officeart/2005/8/layout/list1"/>
    <dgm:cxn modelId="{267D034A-AF96-480A-A05E-A42F9E5B62C9}" type="presParOf" srcId="{F82C09FF-2510-424F-A78F-8BC51C09E73C}" destId="{F33E3FE2-1FAC-4969-82FB-C456486E6792}" srcOrd="22"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AC8569-7B8D-4A40-B495-6DA9FD50A6BD}" type="datetimeFigureOut">
              <a:rPr lang="en-US" smtClean="0"/>
              <a:pPr/>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9C2D0-3B04-48EF-8357-904BBD90FC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C8569-7B8D-4A40-B495-6DA9FD50A6BD}" type="datetimeFigureOut">
              <a:rPr lang="en-US" smtClean="0"/>
              <a:pPr/>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9C2D0-3B04-48EF-8357-904BBD90FC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C8569-7B8D-4A40-B495-6DA9FD50A6BD}" type="datetimeFigureOut">
              <a:rPr lang="en-US" smtClean="0"/>
              <a:pPr/>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9C2D0-3B04-48EF-8357-904BBD90FC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C8569-7B8D-4A40-B495-6DA9FD50A6BD}" type="datetimeFigureOut">
              <a:rPr lang="en-US" smtClean="0"/>
              <a:pPr/>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9C2D0-3B04-48EF-8357-904BBD90FC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AC8569-7B8D-4A40-B495-6DA9FD50A6BD}" type="datetimeFigureOut">
              <a:rPr lang="en-US" smtClean="0"/>
              <a:pPr/>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9C2D0-3B04-48EF-8357-904BBD90FC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AC8569-7B8D-4A40-B495-6DA9FD50A6BD}" type="datetimeFigureOut">
              <a:rPr lang="en-US" smtClean="0"/>
              <a:pPr/>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9C2D0-3B04-48EF-8357-904BBD90FC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AC8569-7B8D-4A40-B495-6DA9FD50A6BD}" type="datetimeFigureOut">
              <a:rPr lang="en-US" smtClean="0"/>
              <a:pPr/>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99C2D0-3B04-48EF-8357-904BBD90FC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AC8569-7B8D-4A40-B495-6DA9FD50A6BD}" type="datetimeFigureOut">
              <a:rPr lang="en-US" smtClean="0"/>
              <a:pPr/>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99C2D0-3B04-48EF-8357-904BBD90FC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C8569-7B8D-4A40-B495-6DA9FD50A6BD}" type="datetimeFigureOut">
              <a:rPr lang="en-US" smtClean="0"/>
              <a:pPr/>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99C2D0-3B04-48EF-8357-904BBD90FC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C8569-7B8D-4A40-B495-6DA9FD50A6BD}" type="datetimeFigureOut">
              <a:rPr lang="en-US" smtClean="0"/>
              <a:pPr/>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9C2D0-3B04-48EF-8357-904BBD90FC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C8569-7B8D-4A40-B495-6DA9FD50A6BD}" type="datetimeFigureOut">
              <a:rPr lang="en-US" smtClean="0"/>
              <a:pPr/>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9C2D0-3B04-48EF-8357-904BBD90FC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C8569-7B8D-4A40-B495-6DA9FD50A6BD}" type="datetimeFigureOut">
              <a:rPr lang="en-US" smtClean="0"/>
              <a:pPr/>
              <a:t>8/21/2016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9C2D0-3B04-48EF-8357-904BBD90FC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509120"/>
            <a:ext cx="7772400" cy="2016224"/>
          </a:xfrm>
        </p:spPr>
        <p:txBody>
          <a:bodyPr>
            <a:noAutofit/>
          </a:bodyPr>
          <a:lstStyle/>
          <a:p>
            <a:r>
              <a:rPr lang="vi-VN" b="1" i="1" dirty="0" smtClean="0">
                <a:solidFill>
                  <a:schemeClr val="accent6">
                    <a:lumMod val="50000"/>
                  </a:schemeClr>
                </a:solidFill>
                <a:latin typeface="Times New Roman" pitchFamily="18" charset="0"/>
                <a:cs typeface="Times New Roman" pitchFamily="18" charset="0"/>
              </a:rPr>
              <a:t>CHỦ ĐỀ</a:t>
            </a:r>
            <a:r>
              <a:rPr lang="vi-VN" b="1" i="1" smtClean="0">
                <a:solidFill>
                  <a:schemeClr val="accent6">
                    <a:lumMod val="50000"/>
                  </a:schemeClr>
                </a:solidFill>
                <a:latin typeface="Times New Roman" pitchFamily="18" charset="0"/>
                <a:cs typeface="Times New Roman" pitchFamily="18" charset="0"/>
              </a:rPr>
              <a:t>: </a:t>
            </a:r>
            <a:r>
              <a:rPr lang="en-US" b="1" i="1" smtClean="0">
                <a:solidFill>
                  <a:schemeClr val="accent6">
                    <a:lumMod val="50000"/>
                  </a:schemeClr>
                </a:solidFill>
                <a:latin typeface="Times New Roman" pitchFamily="18" charset="0"/>
                <a:cs typeface="Times New Roman" pitchFamily="18" charset="0"/>
              </a:rPr>
              <a:t>CHĂM SÓC BỆNH NHÂN NGỘ ĐỘC CẤP</a:t>
            </a:r>
            <a:r>
              <a:rPr lang="vi-VN" b="1" i="1" dirty="0">
                <a:solidFill>
                  <a:schemeClr val="accent6">
                    <a:lumMod val="50000"/>
                  </a:schemeClr>
                </a:solidFill>
                <a:latin typeface="Times New Roman" pitchFamily="18" charset="0"/>
                <a:cs typeface="Times New Roman" pitchFamily="18" charset="0"/>
              </a:rPr>
              <a:t/>
            </a:r>
            <a:br>
              <a:rPr lang="vi-VN" b="1" i="1" dirty="0">
                <a:solidFill>
                  <a:schemeClr val="accent6">
                    <a:lumMod val="50000"/>
                  </a:schemeClr>
                </a:solidFill>
                <a:latin typeface="Times New Roman" pitchFamily="18" charset="0"/>
                <a:cs typeface="Times New Roman" pitchFamily="18" charset="0"/>
              </a:rPr>
            </a:br>
            <a:endParaRPr lang="vi-VN" i="1" dirty="0">
              <a:solidFill>
                <a:schemeClr val="accent6">
                  <a:lumMod val="50000"/>
                </a:schemeClr>
              </a:solidFill>
            </a:endParaRPr>
          </a:p>
        </p:txBody>
      </p:sp>
      <p:sp>
        <p:nvSpPr>
          <p:cNvPr id="3" name="Subtitle 2"/>
          <p:cNvSpPr>
            <a:spLocks noGrp="1"/>
          </p:cNvSpPr>
          <p:nvPr>
            <p:ph type="subTitle" idx="1"/>
          </p:nvPr>
        </p:nvSpPr>
        <p:spPr>
          <a:xfrm>
            <a:off x="1043608" y="2420888"/>
            <a:ext cx="6400800" cy="2016224"/>
          </a:xfrm>
        </p:spPr>
        <p:txBody>
          <a:bodyPr>
            <a:noAutofit/>
          </a:bodyPr>
          <a:lstStyle/>
          <a:p>
            <a:r>
              <a:rPr lang="vi-VN" b="1" dirty="0" smtClean="0">
                <a:solidFill>
                  <a:srgbClr val="FF0000"/>
                </a:solidFill>
                <a:latin typeface="+mj-lt"/>
              </a:rPr>
              <a:t>MÔN: ĐIỀU DƯỠNG HỒI SỨC CẤP CỨU</a:t>
            </a:r>
          </a:p>
          <a:p>
            <a:r>
              <a:rPr lang="vi-VN" b="1" dirty="0" smtClean="0">
                <a:solidFill>
                  <a:srgbClr val="FF0000"/>
                </a:solidFill>
                <a:latin typeface="+mj-lt"/>
              </a:rPr>
              <a:t>LỚP: NUR 313A</a:t>
            </a:r>
            <a:endParaRPr lang="vi-VN" b="1" dirty="0">
              <a:solidFill>
                <a:srgbClr val="FF0000"/>
              </a:solidFill>
              <a:latin typeface="+mj-lt"/>
            </a:endParaRPr>
          </a:p>
        </p:txBody>
      </p:sp>
      <p:sp>
        <p:nvSpPr>
          <p:cNvPr id="4" name="Rectangle 3"/>
          <p:cNvSpPr/>
          <p:nvPr/>
        </p:nvSpPr>
        <p:spPr>
          <a:xfrm>
            <a:off x="179512" y="692696"/>
            <a:ext cx="8784976" cy="923330"/>
          </a:xfrm>
          <a:prstGeom prst="rect">
            <a:avLst/>
          </a:prstGeom>
          <a:noFill/>
        </p:spPr>
        <p:txBody>
          <a:bodyPr wrap="square" lIns="91440" tIns="45720" rIns="91440" bIns="45720">
            <a:spAutoFit/>
            <a:scene3d>
              <a:camera prst="isometricOffAxis2Left"/>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Chào</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thầy</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và</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các</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bạn</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 xmlns:p14="http://schemas.microsoft.com/office/powerpoint/2010/main" val="1960791368"/>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i="1" smtClean="0">
                <a:solidFill>
                  <a:srgbClr val="002060"/>
                </a:solidFill>
                <a:latin typeface="Times New Roman" pitchFamily="18" charset="0"/>
                <a:cs typeface="Times New Roman" pitchFamily="18" charset="0"/>
              </a:rPr>
              <a:t>III. CƠ CHẾ</a:t>
            </a:r>
            <a:endParaRPr lang="en-US" i="1">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19800"/>
          </a:xfrm>
        </p:spPr>
        <p:txBody>
          <a:bodyPr/>
          <a:lstStyle/>
          <a:p>
            <a:pPr>
              <a:buNone/>
            </a:pPr>
            <a:r>
              <a:rPr lang="en-US" smtClean="0">
                <a:solidFill>
                  <a:srgbClr val="FF0000"/>
                </a:solidFill>
                <a:latin typeface="Times New Roman" pitchFamily="18" charset="0"/>
                <a:cs typeface="Times New Roman" pitchFamily="18" charset="0"/>
              </a:rPr>
              <a:t>2. Ngộ độc thuốc:</a:t>
            </a:r>
            <a:endParaRPr lang="en-US">
              <a:solidFill>
                <a:srgbClr val="FF0000"/>
              </a:solidFill>
              <a:latin typeface="Times New Roman" pitchFamily="18" charset="0"/>
              <a:cs typeface="Times New Roman" pitchFamily="18" charset="0"/>
            </a:endParaRPr>
          </a:p>
        </p:txBody>
      </p:sp>
      <p:pic>
        <p:nvPicPr>
          <p:cNvPr id="4" name="Picture 3" descr="image002.jpg"/>
          <p:cNvPicPr>
            <a:picLocks noChangeAspect="1"/>
          </p:cNvPicPr>
          <p:nvPr/>
        </p:nvPicPr>
        <p:blipFill>
          <a:blip r:embed="rId2"/>
          <a:stretch>
            <a:fillRect/>
          </a:stretch>
        </p:blipFill>
        <p:spPr>
          <a:xfrm>
            <a:off x="0" y="1371600"/>
            <a:ext cx="9144000" cy="5486400"/>
          </a:xfrm>
          <a:prstGeom prst="rect">
            <a:avLst/>
          </a:prstGeom>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i="1" smtClean="0">
                <a:solidFill>
                  <a:srgbClr val="002060"/>
                </a:solidFill>
                <a:latin typeface="Times New Roman" pitchFamily="18" charset="0"/>
                <a:cs typeface="Times New Roman" pitchFamily="18" charset="0"/>
              </a:rPr>
              <a:t>IV. TRIỆUCHỨNG</a:t>
            </a:r>
            <a:endParaRPr lang="en-US" i="1">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19800"/>
          </a:xfrm>
        </p:spPr>
        <p:txBody>
          <a:bodyPr>
            <a:normAutofit fontScale="77500" lnSpcReduction="20000"/>
          </a:bodyPr>
          <a:lstStyle/>
          <a:p>
            <a:pPr>
              <a:buNone/>
            </a:pPr>
            <a:r>
              <a:rPr lang="en-US" smtClean="0">
                <a:solidFill>
                  <a:srgbClr val="FF0000"/>
                </a:solidFill>
                <a:latin typeface="Times New Roman" pitchFamily="18" charset="0"/>
                <a:cs typeface="Times New Roman" pitchFamily="18" charset="0"/>
              </a:rPr>
              <a:t>1. Ngộ độc thức ăn:</a:t>
            </a:r>
          </a:p>
          <a:p>
            <a:pPr>
              <a:buFont typeface="Wingdings" pitchFamily="2" charset="2"/>
              <a:buChar char="v"/>
            </a:pPr>
            <a:r>
              <a:rPr lang="vi-VN" smtClean="0">
                <a:latin typeface="Times New Roman" pitchFamily="18" charset="0"/>
                <a:cs typeface="Times New Roman" pitchFamily="18" charset="0"/>
              </a:rPr>
              <a:t>Thường thời gian ủ bệnh từ 2 giờ đến 3 ngày trước khi triệu chứng biểu hiện. Viêm dạ dày ruột: nôn ói, đau quặn bụng, tiêu chảy. Có thể dẫn đến rối loạn nước, điện giải nhất là trẻ em, người già.</a:t>
            </a:r>
            <a:endParaRPr lang="en-US" smtClean="0">
              <a:latin typeface="Times New Roman" pitchFamily="18" charset="0"/>
              <a:cs typeface="Times New Roman" pitchFamily="18" charset="0"/>
            </a:endParaRPr>
          </a:p>
          <a:p>
            <a:pPr>
              <a:buFont typeface="Wingdings" pitchFamily="2" charset="2"/>
              <a:buChar char="v"/>
            </a:pPr>
            <a:r>
              <a:rPr lang="vi-VN" smtClean="0">
                <a:latin typeface="Times New Roman" pitchFamily="18" charset="0"/>
                <a:cs typeface="Times New Roman" pitchFamily="18" charset="0"/>
              </a:rPr>
              <a:t>Sốt, tiêu ra máu, phân có khi bị nhiễm vi khuẩn nhiều.</a:t>
            </a:r>
            <a:endParaRPr lang="en-US" smtClean="0">
              <a:latin typeface="Times New Roman" pitchFamily="18" charset="0"/>
              <a:cs typeface="Times New Roman" pitchFamily="18" charset="0"/>
            </a:endParaRPr>
          </a:p>
          <a:p>
            <a:pPr>
              <a:buFont typeface="Wingdings" pitchFamily="2" charset="2"/>
              <a:buChar char="v"/>
            </a:pPr>
            <a:r>
              <a:rPr lang="vi-VN" smtClean="0">
                <a:latin typeface="Times New Roman" pitchFamily="18" charset="0"/>
                <a:cs typeface="Times New Roman" pitchFamily="18" charset="0"/>
              </a:rPr>
              <a:t>Nhiễm trùng toàn thân: Có thể xảy ra với các loại vi khuẩn Escheria Coli, Samonella, Shigella, Listeria.</a:t>
            </a:r>
            <a:endParaRPr lang="en-US">
              <a:latin typeface="Times New Roman" pitchFamily="18" charset="0"/>
              <a:cs typeface="Times New Roman" pitchFamily="18" charset="0"/>
            </a:endParaRPr>
          </a:p>
          <a:p>
            <a:pPr>
              <a:buFont typeface="Wingdings" pitchFamily="2" charset="2"/>
              <a:buChar char="v"/>
            </a:pPr>
            <a:r>
              <a:rPr lang="vi-VN" smtClean="0">
                <a:latin typeface="Times New Roman" pitchFamily="18" charset="0"/>
                <a:cs typeface="Times New Roman" pitchFamily="18" charset="0"/>
              </a:rPr>
              <a:t> Với Listeria: có thể gây nhiễm trùng toàn thân nặng, gây viêm màng não nhất là ở người già, giảm sức đề kháng. Phụ nữ có thai dù bị triệu chứng nhẹ nhưng cũng có thể gây nên nhiễm trùng nặng cho thai nhi, có thể dẫn đến chết thai nhi, hay viêm màng não thai nhi.</a:t>
            </a:r>
            <a:endParaRPr lang="en-US">
              <a:latin typeface="Times New Roman" pitchFamily="18" charset="0"/>
              <a:cs typeface="Times New Roman" pitchFamily="18" charset="0"/>
            </a:endParaRPr>
          </a:p>
          <a:p>
            <a:pPr>
              <a:buFont typeface="Wingdings" pitchFamily="2" charset="2"/>
              <a:buChar char="v"/>
            </a:pPr>
            <a:r>
              <a:rPr lang="vi-VN" smtClean="0">
                <a:latin typeface="Times New Roman" pitchFamily="18" charset="0"/>
                <a:cs typeface="Times New Roman" pitchFamily="18" charset="0"/>
              </a:rPr>
              <a:t> Với Shigella và E. Coli 0157H7: gây triệu chứng viêm xuất huyết đại tràng. Có thể biến chứng nặng ure huyết cao và tán huyết, suy thận, tử vong, nhất là người già, trẻ em, giảm sức đề khá</a:t>
            </a:r>
            <a:r>
              <a:rPr lang="en-US" smtClean="0">
                <a:latin typeface="Times New Roman" pitchFamily="18" charset="0"/>
                <a:cs typeface="Times New Roman" pitchFamily="18" charset="0"/>
              </a:rPr>
              <a:t>ng</a:t>
            </a:r>
            <a:r>
              <a:rPr lang="vi-VN" smtClean="0">
                <a:latin typeface="Times New Roman" pitchFamily="18" charset="0"/>
                <a:cs typeface="Times New Roman" pitchFamily="18" charset="0"/>
              </a:rPr>
              <a:t>bạch cầu </a:t>
            </a:r>
            <a:endParaRPr lang="en-US">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solidFill>
                  <a:srgbClr val="002060"/>
                </a:solidFill>
                <a:latin typeface="Times New Roman" pitchFamily="18" charset="0"/>
                <a:cs typeface="Times New Roman" pitchFamily="18" charset="0"/>
              </a:rPr>
              <a:t>IV. TRIỆUCHỨNG</a:t>
            </a:r>
            <a:endParaRPr lang="en-US" i="1">
              <a:solidFill>
                <a:srgbClr val="002060"/>
              </a:solidFill>
            </a:endParaRPr>
          </a:p>
        </p:txBody>
      </p:sp>
      <p:sp>
        <p:nvSpPr>
          <p:cNvPr id="3" name="Content Placeholder 2"/>
          <p:cNvSpPr>
            <a:spLocks noGrp="1"/>
          </p:cNvSpPr>
          <p:nvPr>
            <p:ph idx="1"/>
          </p:nvPr>
        </p:nvSpPr>
        <p:spPr/>
        <p:txBody>
          <a:bodyPr>
            <a:normAutofit fontScale="92500" lnSpcReduction="20000"/>
          </a:bodyPr>
          <a:lstStyle/>
          <a:p>
            <a:pPr>
              <a:buNone/>
            </a:pPr>
            <a:r>
              <a:rPr lang="en-US" smtClean="0">
                <a:solidFill>
                  <a:srgbClr val="FF0000"/>
                </a:solidFill>
                <a:latin typeface="Times New Roman" pitchFamily="18" charset="0"/>
                <a:cs typeface="Times New Roman" pitchFamily="18" charset="0"/>
              </a:rPr>
              <a:t>2. Ngộ độc thuốc:</a:t>
            </a:r>
          </a:p>
          <a:p>
            <a:r>
              <a:rPr lang="vi-VN">
                <a:latin typeface="Times New Roman" pitchFamily="18" charset="0"/>
                <a:cs typeface="Times New Roman" pitchFamily="18" charset="0"/>
              </a:rPr>
              <a:t>Sau vài giờ uống thuốc có cảm giác buồn nôn, chán ăn, mệt mỏi.</a:t>
            </a:r>
          </a:p>
          <a:p>
            <a:r>
              <a:rPr lang="vi-VN">
                <a:latin typeface="Times New Roman" pitchFamily="18" charset="0"/>
                <a:cs typeface="Times New Roman" pitchFamily="18" charset="0"/>
              </a:rPr>
              <a:t>18-72 giờ có thể đau bụng, sờ bên mạng sườn phải thấy gan sưng to, sờ thấy gan đau.</a:t>
            </a:r>
          </a:p>
          <a:p>
            <a:r>
              <a:rPr lang="vi-VN">
                <a:latin typeface="Times New Roman" pitchFamily="18" charset="0"/>
                <a:cs typeface="Times New Roman" pitchFamily="18" charset="0"/>
              </a:rPr>
              <a:t>Quá 72 giờ sẽ tiến tới tình trạng suy gan, người bệnh vàng da, hôn mê, đông máu nội mạch rải rác, chảy máu, hạ đường huyết.</a:t>
            </a:r>
          </a:p>
          <a:p>
            <a:r>
              <a:rPr lang="vi-VN">
                <a:latin typeface="Times New Roman" pitchFamily="18" charset="0"/>
                <a:cs typeface="Times New Roman" pitchFamily="18" charset="0"/>
              </a:rPr>
              <a:t>Nguy hiểm nhất là tử vong khi không cấp cứu kịp thời.</a:t>
            </a:r>
          </a:p>
          <a:p>
            <a:pPr>
              <a:buNone/>
            </a:pPr>
            <a:endParaRPr lang="en-US" smtClean="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2060"/>
                </a:solidFill>
                <a:latin typeface="Times New Roman" pitchFamily="18" charset="0"/>
                <a:cs typeface="Times New Roman" pitchFamily="18" charset="0"/>
              </a:rPr>
              <a:t>IV. TRIỆUCHỨNG</a:t>
            </a:r>
            <a:endParaRPr lang="en-US" i="1" dirty="0">
              <a:solidFill>
                <a:srgbClr val="002060"/>
              </a:solidFill>
            </a:endParaRPr>
          </a:p>
        </p:txBody>
      </p:sp>
      <p:sp>
        <p:nvSpPr>
          <p:cNvPr id="3" name="Content Placeholder 2"/>
          <p:cNvSpPr>
            <a:spLocks noGrp="1"/>
          </p:cNvSpPr>
          <p:nvPr>
            <p:ph idx="1"/>
          </p:nvPr>
        </p:nvSpPr>
        <p:spPr/>
        <p:txBody>
          <a:bodyPr/>
          <a:lstStyle/>
          <a:p>
            <a:pPr>
              <a:buNone/>
            </a:pPr>
            <a:r>
              <a:rPr lang="en-US" dirty="0" smtClean="0">
                <a:solidFill>
                  <a:srgbClr val="FF0000"/>
                </a:solidFill>
                <a:latin typeface="Times New Roman" pitchFamily="18" charset="0"/>
                <a:cs typeface="Times New Roman" pitchFamily="18" charset="0"/>
              </a:rPr>
              <a:t>3. </a:t>
            </a:r>
            <a:r>
              <a:rPr lang="en-US" dirty="0" err="1" smtClean="0">
                <a:solidFill>
                  <a:srgbClr val="FF0000"/>
                </a:solidFill>
                <a:latin typeface="Times New Roman" pitchFamily="18" charset="0"/>
                <a:cs typeface="Times New Roman" pitchFamily="18" charset="0"/>
              </a:rPr>
              <a:t>Ngộ</a:t>
            </a:r>
            <a:r>
              <a:rPr lang="en-US" smtClean="0">
                <a:solidFill>
                  <a:srgbClr val="FF0000"/>
                </a:solidFill>
                <a:latin typeface="Times New Roman" pitchFamily="18" charset="0"/>
                <a:cs typeface="Times New Roman" pitchFamily="18" charset="0"/>
              </a:rPr>
              <a:t> độc kim loại:</a:t>
            </a:r>
          </a:p>
          <a:p>
            <a:r>
              <a:rPr lang="vi-VN" smtClean="0">
                <a:latin typeface="Times New Roman" pitchFamily="18" charset="0"/>
                <a:cs typeface="Times New Roman" pitchFamily="18" charset="0"/>
              </a:rPr>
              <a:t> </a:t>
            </a:r>
            <a:r>
              <a:rPr lang="vi-VN">
                <a:latin typeface="Times New Roman" pitchFamily="18" charset="0"/>
                <a:cs typeface="Times New Roman" pitchFamily="18" charset="0"/>
              </a:rPr>
              <a:t>lơ mơ, lẫn lộn, sảng, dễ buồn ngủ, mất ngủ, hôn mê, co giật, đau đầu, mất trí nhớ, liệt.</a:t>
            </a:r>
          </a:p>
          <a:p>
            <a:r>
              <a:rPr lang="vi-VN" smtClean="0">
                <a:latin typeface="Times New Roman" pitchFamily="18" charset="0"/>
                <a:cs typeface="Times New Roman" pitchFamily="18" charset="0"/>
              </a:rPr>
              <a:t> </a:t>
            </a:r>
            <a:r>
              <a:rPr lang="vi-VN">
                <a:latin typeface="Times New Roman" pitchFamily="18" charset="0"/>
                <a:cs typeface="Times New Roman" pitchFamily="18" charset="0"/>
              </a:rPr>
              <a:t>chán ăn, táo bón, cơn đau bụng.</a:t>
            </a:r>
          </a:p>
          <a:p>
            <a:r>
              <a:rPr lang="vi-VN" smtClean="0">
                <a:latin typeface="Times New Roman" pitchFamily="18" charset="0"/>
                <a:cs typeface="Times New Roman" pitchFamily="18" charset="0"/>
              </a:rPr>
              <a:t> </a:t>
            </a:r>
            <a:r>
              <a:rPr lang="vi-VN">
                <a:latin typeface="Times New Roman" pitchFamily="18" charset="0"/>
                <a:cs typeface="Times New Roman" pitchFamily="18" charset="0"/>
              </a:rPr>
              <a:t>đau cơ, yếu cơ, đau </a:t>
            </a:r>
            <a:r>
              <a:rPr lang="vi-VN" smtClean="0">
                <a:latin typeface="Times New Roman" pitchFamily="18" charset="0"/>
                <a:cs typeface="Times New Roman" pitchFamily="18" charset="0"/>
              </a:rPr>
              <a:t>khớp</a:t>
            </a:r>
            <a:endParaRPr lang="en-US" smtClean="0">
              <a:latin typeface="Times New Roman" pitchFamily="18" charset="0"/>
              <a:cs typeface="Times New Roman" pitchFamily="18" charset="0"/>
            </a:endParaRPr>
          </a:p>
          <a:p>
            <a:r>
              <a:rPr lang="en-US" smtClean="0">
                <a:latin typeface="Times New Roman" pitchFamily="18" charset="0"/>
                <a:cs typeface="Times New Roman" pitchFamily="18" charset="0"/>
              </a:rPr>
              <a:t>Thiếu máu</a:t>
            </a:r>
            <a:endParaRPr lang="vi-VN">
              <a:latin typeface="Times New Roman" pitchFamily="18" charset="0"/>
              <a:cs typeface="Times New Roman" pitchFamily="18" charset="0"/>
            </a:endParaRPr>
          </a:p>
          <a:p>
            <a:pPr>
              <a:buNone/>
            </a:pPr>
            <a:endParaRPr lang="en-US">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i="1" smtClean="0">
                <a:solidFill>
                  <a:srgbClr val="002060"/>
                </a:solidFill>
                <a:latin typeface="Times New Roman" pitchFamily="18" charset="0"/>
                <a:cs typeface="Times New Roman" pitchFamily="18" charset="0"/>
              </a:rPr>
              <a:t>V. CHẨN ĐOÁN</a:t>
            </a:r>
            <a:endParaRPr lang="en-US" i="1">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19800"/>
          </a:xfrm>
        </p:spPr>
        <p:txBody>
          <a:bodyPr>
            <a:noAutofit/>
          </a:bodyPr>
          <a:lstStyle/>
          <a:p>
            <a:pPr marL="514350" indent="-514350">
              <a:buAutoNum type="arabicPeriod"/>
            </a:pPr>
            <a:r>
              <a:rPr lang="en-US" sz="2400" smtClean="0">
                <a:solidFill>
                  <a:srgbClr val="FF0000"/>
                </a:solidFill>
                <a:latin typeface="Times New Roman" pitchFamily="18" charset="0"/>
                <a:cs typeface="Times New Roman" pitchFamily="18" charset="0"/>
              </a:rPr>
              <a:t>Ngộ độc thức ăn:</a:t>
            </a:r>
          </a:p>
          <a:p>
            <a:pPr marL="514350" indent="-514350">
              <a:buFont typeface="Wingdings" pitchFamily="2" charset="2"/>
              <a:buChar char="v"/>
            </a:pPr>
            <a:r>
              <a:rPr lang="vi-VN" sz="2400" smtClean="0">
                <a:latin typeface="Times New Roman" pitchFamily="18" charset="0"/>
                <a:cs typeface="Times New Roman" pitchFamily="18" charset="0"/>
              </a:rPr>
              <a:t>Việc chẩn đoán ngộ độc thực phẩm rất khó phân biệt với bệnh nhân nhiễm siêu vi đường ruột. Ta chỉ chẩn đoán được ngộ độc thực phẩm khi nào có một số đông người cùng ăn một loại thức ăn nào đó, và có thời gian ủ bệnh ngắn sau 1-2 giờ. </a:t>
            </a:r>
            <a:endParaRPr lang="en-US" sz="2400" smtClean="0">
              <a:latin typeface="Times New Roman" pitchFamily="18" charset="0"/>
              <a:cs typeface="Times New Roman" pitchFamily="18" charset="0"/>
            </a:endParaRPr>
          </a:p>
          <a:p>
            <a:pPr marL="514350" indent="-514350">
              <a:buFont typeface="Wingdings" pitchFamily="2" charset="2"/>
              <a:buChar char="v"/>
            </a:pPr>
            <a:r>
              <a:rPr lang="vi-VN" sz="2400" smtClean="0">
                <a:latin typeface="Times New Roman" pitchFamily="18" charset="0"/>
                <a:cs typeface="Times New Roman" pitchFamily="18" charset="0"/>
              </a:rPr>
              <a:t>Trước một trường hợp bất kỳ có viêm dạ dày ruột, ngoài nghĩ đến do vi khuẩn gây ra, mà ta cũng phải nghĩ đến nguồn thực phẩm khác như ăn đồ biển, nấm độc, botulus… Xét nghiệm phân tìm thấy bạch cầu, điều này có nghĩa rằng có vi khuẩn sinh sản tấn công đường ruột.</a:t>
            </a:r>
            <a:endParaRPr lang="en-US" sz="2400" smtClean="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mtClean="0">
                <a:solidFill>
                  <a:srgbClr val="FF0000"/>
                </a:solidFill>
                <a:latin typeface="Times New Roman" pitchFamily="18" charset="0"/>
                <a:cs typeface="Times New Roman" pitchFamily="18" charset="0"/>
              </a:rPr>
              <a:t>1. Ngộ độc thức ăn</a:t>
            </a:r>
            <a:endParaRPr lang="en-US">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19800"/>
          </a:xfrm>
        </p:spPr>
        <p:txBody>
          <a:bodyPr/>
          <a:lstStyle/>
          <a:p>
            <a:pPr>
              <a:buFont typeface="Wingdings" pitchFamily="2" charset="2"/>
              <a:buChar char="v"/>
            </a:pPr>
            <a:r>
              <a:rPr lang="vi-VN" smtClean="0">
                <a:latin typeface="Times New Roman" pitchFamily="18" charset="0"/>
                <a:cs typeface="Times New Roman" pitchFamily="18" charset="0"/>
              </a:rPr>
              <a:t> Các xét nghiệm chỉ mang tính tổng quát chứ không có tính đặc hiệu:</a:t>
            </a:r>
            <a:endParaRPr lang="en-US" smtClean="0">
              <a:latin typeface="Times New Roman" pitchFamily="18" charset="0"/>
              <a:cs typeface="Times New Roman" pitchFamily="18" charset="0"/>
            </a:endParaRPr>
          </a:p>
          <a:p>
            <a:pPr>
              <a:buFont typeface="Wingdings" pitchFamily="2" charset="2"/>
              <a:buChar char="ü"/>
            </a:pPr>
            <a:r>
              <a:rPr lang="vi-VN" smtClean="0">
                <a:latin typeface="Times New Roman" pitchFamily="18" charset="0"/>
                <a:cs typeface="Times New Roman" pitchFamily="18" charset="0"/>
              </a:rPr>
              <a:t>Cấy phân: Có thể giúp ta biết phân biệt vi khuẩn loại nào.. </a:t>
            </a:r>
            <a:endParaRPr lang="en-US" smtClean="0">
              <a:latin typeface="Times New Roman" pitchFamily="18" charset="0"/>
              <a:cs typeface="Times New Roman" pitchFamily="18" charset="0"/>
            </a:endParaRPr>
          </a:p>
          <a:p>
            <a:pPr>
              <a:buFont typeface="Wingdings" pitchFamily="2" charset="2"/>
              <a:buChar char="ü"/>
            </a:pPr>
            <a:r>
              <a:rPr lang="vi-VN" smtClean="0">
                <a:latin typeface="Times New Roman" pitchFamily="18" charset="0"/>
                <a:cs typeface="Times New Roman" pitchFamily="18" charset="0"/>
              </a:rPr>
              <a:t>Cấy máu, dịch não tủy; có thể giúp tìm ra vi khuẩn nhất là loại Listeria. </a:t>
            </a:r>
            <a:endParaRPr lang="en-US" smtClean="0">
              <a:latin typeface="Times New Roman" pitchFamily="18" charset="0"/>
              <a:cs typeface="Times New Roman" pitchFamily="18" charset="0"/>
            </a:endParaRPr>
          </a:p>
          <a:p>
            <a:pPr>
              <a:buFont typeface="Wingdings" pitchFamily="2" charset="2"/>
              <a:buChar char="ü"/>
            </a:pPr>
            <a:r>
              <a:rPr lang="vi-VN" smtClean="0">
                <a:latin typeface="Times New Roman" pitchFamily="18" charset="0"/>
                <a:cs typeface="Times New Roman" pitchFamily="18" charset="0"/>
              </a:rPr>
              <a:t>Cấy thực phẩm: Mục đích là để tìm vi khuẩn nào đó. </a:t>
            </a:r>
            <a:endParaRPr lang="en-US" smtClean="0">
              <a:latin typeface="Times New Roman" pitchFamily="18" charset="0"/>
              <a:cs typeface="Times New Roman" pitchFamily="18" charset="0"/>
            </a:endParaRPr>
          </a:p>
          <a:p>
            <a:pPr>
              <a:buFont typeface="Wingdings" pitchFamily="2" charset="2"/>
              <a:buChar char="ü"/>
            </a:pPr>
            <a:r>
              <a:rPr lang="vi-VN" smtClean="0">
                <a:latin typeface="Times New Roman" pitchFamily="18" charset="0"/>
                <a:cs typeface="Times New Roman" pitchFamily="18" charset="0"/>
              </a:rPr>
              <a:t>Các xét nghiệm thường quy khác để theo dõi tình trạng nhiễm trùng, rối loạn điện giải.</a:t>
            </a:r>
            <a:endParaRPr lang="en-US" smtClean="0">
              <a:latin typeface="Times New Roman" pitchFamily="18" charset="0"/>
              <a:cs typeface="Times New Roman" pitchFamily="18" charset="0"/>
            </a:endParaRPr>
          </a:p>
          <a:p>
            <a:endParaRPr lang="en-US">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i="1" smtClean="0">
                <a:solidFill>
                  <a:srgbClr val="002060"/>
                </a:solidFill>
                <a:latin typeface="Times New Roman" pitchFamily="18" charset="0"/>
                <a:cs typeface="Times New Roman" pitchFamily="18" charset="0"/>
              </a:rPr>
              <a:t>V. CHẨN ĐOÁN</a:t>
            </a:r>
            <a:endParaRPr lang="en-US" i="1">
              <a:solidFill>
                <a:srgbClr val="002060"/>
              </a:solidFill>
            </a:endParaRPr>
          </a:p>
        </p:txBody>
      </p:sp>
      <p:sp>
        <p:nvSpPr>
          <p:cNvPr id="3" name="Content Placeholder 2"/>
          <p:cNvSpPr>
            <a:spLocks noGrp="1"/>
          </p:cNvSpPr>
          <p:nvPr>
            <p:ph idx="1"/>
          </p:nvPr>
        </p:nvSpPr>
        <p:spPr>
          <a:xfrm>
            <a:off x="152400" y="1143000"/>
            <a:ext cx="8991600" cy="5562600"/>
          </a:xfrm>
        </p:spPr>
        <p:txBody>
          <a:bodyPr>
            <a:noAutofit/>
          </a:bodyPr>
          <a:lstStyle/>
          <a:p>
            <a:pPr>
              <a:buNone/>
            </a:pPr>
            <a:r>
              <a:rPr lang="en-US" sz="2600" smtClean="0">
                <a:solidFill>
                  <a:srgbClr val="FF0000"/>
                </a:solidFill>
                <a:latin typeface="Times New Roman" pitchFamily="18" charset="0"/>
                <a:cs typeface="Times New Roman" pitchFamily="18" charset="0"/>
              </a:rPr>
              <a:t>2. Ngộ độc thuốc:</a:t>
            </a:r>
          </a:p>
          <a:p>
            <a:pPr fontAlgn="base">
              <a:buFont typeface="Wingdings" pitchFamily="2" charset="2"/>
              <a:buChar char="v"/>
            </a:pPr>
            <a:r>
              <a:rPr lang="vi-VN" sz="2600" smtClean="0">
                <a:latin typeface="Times New Roman" pitchFamily="18" charset="0"/>
                <a:cs typeface="Times New Roman" pitchFamily="18" charset="0"/>
              </a:rPr>
              <a:t>Chẩn đoán xác định</a:t>
            </a:r>
            <a:endParaRPr lang="vi-VN" sz="2600">
              <a:latin typeface="Times New Roman" pitchFamily="18" charset="0"/>
              <a:cs typeface="Times New Roman" pitchFamily="18" charset="0"/>
            </a:endParaRPr>
          </a:p>
          <a:p>
            <a:pPr fontAlgn="base"/>
            <a:r>
              <a:rPr lang="vi-VN" sz="2600" smtClean="0">
                <a:latin typeface="Times New Roman" pitchFamily="18" charset="0"/>
                <a:cs typeface="Times New Roman" pitchFamily="18" charset="0"/>
              </a:rPr>
              <a:t> </a:t>
            </a:r>
            <a:r>
              <a:rPr lang="vi-VN" sz="2600">
                <a:latin typeface="Times New Roman" pitchFamily="18" charset="0"/>
                <a:cs typeface="Times New Roman" pitchFamily="18" charset="0"/>
              </a:rPr>
              <a:t>Có tiếp xúc với các nguồn có chì, hoặc có triệu chứng gợi ý.</a:t>
            </a:r>
          </a:p>
          <a:p>
            <a:pPr fontAlgn="base"/>
            <a:r>
              <a:rPr lang="vi-VN" sz="2600" smtClean="0">
                <a:latin typeface="Times New Roman" pitchFamily="18" charset="0"/>
                <a:cs typeface="Times New Roman" pitchFamily="18" charset="0"/>
              </a:rPr>
              <a:t> </a:t>
            </a:r>
            <a:r>
              <a:rPr lang="vi-VN" sz="2600">
                <a:latin typeface="Times New Roman" pitchFamily="18" charset="0"/>
                <a:cs typeface="Times New Roman" pitchFamily="18" charset="0"/>
              </a:rPr>
              <a:t>Xét nghiệm chì máu &gt; 10 µg /dL (tiêu chuẩn bắt buộc).</a:t>
            </a:r>
          </a:p>
          <a:p>
            <a:pPr fontAlgn="base">
              <a:buFont typeface="Wingdings" pitchFamily="2" charset="2"/>
              <a:buChar char="v"/>
            </a:pPr>
            <a:r>
              <a:rPr lang="vi-VN" sz="2600" smtClean="0">
                <a:latin typeface="Times New Roman" pitchFamily="18" charset="0"/>
                <a:cs typeface="Times New Roman" pitchFamily="18" charset="0"/>
              </a:rPr>
              <a:t> </a:t>
            </a:r>
            <a:r>
              <a:rPr lang="vi-VN" sz="2600">
                <a:latin typeface="Times New Roman" pitchFamily="18" charset="0"/>
                <a:cs typeface="Times New Roman" pitchFamily="18" charset="0"/>
              </a:rPr>
              <a:t>Chẩn đoán phân biệt</a:t>
            </a:r>
          </a:p>
          <a:p>
            <a:pPr fontAlgn="base"/>
            <a:r>
              <a:rPr lang="vi-VN" sz="2600" smtClean="0">
                <a:latin typeface="Times New Roman" pitchFamily="18" charset="0"/>
                <a:cs typeface="Times New Roman" pitchFamily="18" charset="0"/>
              </a:rPr>
              <a:t> </a:t>
            </a:r>
            <a:r>
              <a:rPr lang="vi-VN" sz="2600">
                <a:latin typeface="Times New Roman" pitchFamily="18" charset="0"/>
                <a:cs typeface="Times New Roman" pitchFamily="18" charset="0"/>
              </a:rPr>
              <a:t>Các nguyên nhân gây bệnh lý não, màng não cấp do các bệnh lý, ngộ độc khác.</a:t>
            </a:r>
          </a:p>
          <a:p>
            <a:pPr fontAlgn="base"/>
            <a:r>
              <a:rPr lang="vi-VN" sz="2600" smtClean="0">
                <a:latin typeface="Times New Roman" pitchFamily="18" charset="0"/>
                <a:cs typeface="Times New Roman" pitchFamily="18" charset="0"/>
              </a:rPr>
              <a:t> </a:t>
            </a:r>
            <a:r>
              <a:rPr lang="vi-VN" sz="2600">
                <a:latin typeface="Times New Roman" pitchFamily="18" charset="0"/>
                <a:cs typeface="Times New Roman" pitchFamily="18" charset="0"/>
              </a:rPr>
              <a:t>Các bệnh lý thần kinh ngoại biên, như Guillain Barré, porphyria.</a:t>
            </a:r>
          </a:p>
          <a:p>
            <a:pPr fontAlgn="base"/>
            <a:r>
              <a:rPr lang="vi-VN" sz="2600" smtClean="0">
                <a:latin typeface="Times New Roman" pitchFamily="18" charset="0"/>
                <a:cs typeface="Times New Roman" pitchFamily="18" charset="0"/>
              </a:rPr>
              <a:t> </a:t>
            </a:r>
            <a:r>
              <a:rPr lang="vi-VN" sz="2600">
                <a:latin typeface="Times New Roman" pitchFamily="18" charset="0"/>
                <a:cs typeface="Times New Roman" pitchFamily="18" charset="0"/>
              </a:rPr>
              <a:t>Thiếu máu do các nguyên nhân khác.</a:t>
            </a:r>
          </a:p>
          <a:p>
            <a:pPr fontAlgn="base"/>
            <a:r>
              <a:rPr lang="vi-VN" sz="2600" smtClean="0">
                <a:latin typeface="Times New Roman" pitchFamily="18" charset="0"/>
                <a:cs typeface="Times New Roman" pitchFamily="18" charset="0"/>
              </a:rPr>
              <a:t> </a:t>
            </a:r>
            <a:r>
              <a:rPr lang="vi-VN" sz="2600">
                <a:latin typeface="Times New Roman" pitchFamily="18" charset="0"/>
                <a:cs typeface="Times New Roman" pitchFamily="18" charset="0"/>
              </a:rPr>
              <a:t>Các nguyên nhân đau bụng cấp không do chì.</a:t>
            </a:r>
          </a:p>
          <a:p>
            <a:pPr fontAlgn="base"/>
            <a:r>
              <a:rPr lang="vi-VN" sz="2600" smtClean="0">
                <a:latin typeface="Times New Roman" pitchFamily="18" charset="0"/>
                <a:cs typeface="Times New Roman" pitchFamily="18" charset="0"/>
              </a:rPr>
              <a:t> </a:t>
            </a:r>
            <a:r>
              <a:rPr lang="vi-VN" sz="2600">
                <a:latin typeface="Times New Roman" pitchFamily="18" charset="0"/>
                <a:cs typeface="Times New Roman" pitchFamily="18" charset="0"/>
              </a:rPr>
              <a:t>Tâm căn suy nhược, suy nhược cơ thể.</a:t>
            </a:r>
          </a:p>
          <a:p>
            <a:pPr>
              <a:buNone/>
            </a:pPr>
            <a:endParaRPr lang="en-US" sz="260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i="1" smtClean="0">
                <a:solidFill>
                  <a:srgbClr val="002060"/>
                </a:solidFill>
                <a:latin typeface="Times New Roman" pitchFamily="18" charset="0"/>
                <a:cs typeface="Times New Roman" pitchFamily="18" charset="0"/>
              </a:rPr>
              <a:t>V. CHẨN ĐOÁN</a:t>
            </a:r>
            <a:endParaRPr lang="en-US" i="1">
              <a:solidFill>
                <a:srgbClr val="002060"/>
              </a:solidFill>
            </a:endParaRPr>
          </a:p>
        </p:txBody>
      </p:sp>
      <p:sp>
        <p:nvSpPr>
          <p:cNvPr id="3" name="Content Placeholder 2"/>
          <p:cNvSpPr>
            <a:spLocks noGrp="1"/>
          </p:cNvSpPr>
          <p:nvPr>
            <p:ph idx="1"/>
          </p:nvPr>
        </p:nvSpPr>
        <p:spPr>
          <a:xfrm>
            <a:off x="152400" y="762000"/>
            <a:ext cx="8991600" cy="6096000"/>
          </a:xfrm>
        </p:spPr>
        <p:txBody>
          <a:bodyPr>
            <a:noAutofit/>
          </a:bodyPr>
          <a:lstStyle/>
          <a:p>
            <a:pPr>
              <a:buNone/>
            </a:pPr>
            <a:r>
              <a:rPr lang="en-US" sz="2600" smtClean="0">
                <a:solidFill>
                  <a:srgbClr val="FF0000"/>
                </a:solidFill>
                <a:latin typeface="Times New Roman" pitchFamily="18" charset="0"/>
                <a:cs typeface="Times New Roman" pitchFamily="18" charset="0"/>
              </a:rPr>
              <a:t>3. Ngộ độc kim loại:</a:t>
            </a:r>
          </a:p>
          <a:p>
            <a:pPr fontAlgn="base">
              <a:buFont typeface="Wingdings" pitchFamily="2" charset="2"/>
              <a:buChar char="v"/>
            </a:pPr>
            <a:r>
              <a:rPr lang="vi-VN" sz="2600" smtClean="0">
                <a:latin typeface="Times New Roman" pitchFamily="18" charset="0"/>
                <a:cs typeface="Times New Roman" pitchFamily="18" charset="0"/>
              </a:rPr>
              <a:t>Chẩn đoán xác định</a:t>
            </a:r>
          </a:p>
          <a:p>
            <a:pPr fontAlgn="base"/>
            <a:r>
              <a:rPr lang="vi-VN" sz="2600" smtClean="0">
                <a:latin typeface="Times New Roman" pitchFamily="18" charset="0"/>
                <a:cs typeface="Times New Roman" pitchFamily="18" charset="0"/>
              </a:rPr>
              <a:t> Có tiếp xúc với các nguồn có chì, hoặc có triệu chứng gợi ý.</a:t>
            </a:r>
          </a:p>
          <a:p>
            <a:pPr fontAlgn="base"/>
            <a:r>
              <a:rPr lang="vi-VN" sz="2600" smtClean="0">
                <a:latin typeface="Times New Roman" pitchFamily="18" charset="0"/>
                <a:cs typeface="Times New Roman" pitchFamily="18" charset="0"/>
              </a:rPr>
              <a:t> Xét nghiệm chì máu &gt; 10 µg /dL (tiêu chuẩn bắt buộc).</a:t>
            </a:r>
          </a:p>
          <a:p>
            <a:pPr fontAlgn="base">
              <a:buFont typeface="Wingdings" pitchFamily="2" charset="2"/>
              <a:buChar char="v"/>
            </a:pPr>
            <a:r>
              <a:rPr lang="vi-VN" sz="2600" smtClean="0">
                <a:latin typeface="Times New Roman" pitchFamily="18" charset="0"/>
                <a:cs typeface="Times New Roman" pitchFamily="18" charset="0"/>
              </a:rPr>
              <a:t> Chẩn đoán phân biệt</a:t>
            </a:r>
          </a:p>
          <a:p>
            <a:pPr fontAlgn="base"/>
            <a:r>
              <a:rPr lang="vi-VN" sz="2600" smtClean="0">
                <a:latin typeface="Times New Roman" pitchFamily="18" charset="0"/>
                <a:cs typeface="Times New Roman" pitchFamily="18" charset="0"/>
              </a:rPr>
              <a:t> Các nguyên nhân gây bệnh lý não, màng não cấp do các bệnh lý, ngộ độc khác.</a:t>
            </a:r>
          </a:p>
          <a:p>
            <a:pPr fontAlgn="base"/>
            <a:r>
              <a:rPr lang="vi-VN" sz="2600" smtClean="0">
                <a:latin typeface="Times New Roman" pitchFamily="18" charset="0"/>
                <a:cs typeface="Times New Roman" pitchFamily="18" charset="0"/>
              </a:rPr>
              <a:t> Các bệnh lý thần kinh ngoại biên, như Guillain Barré, porphyria.</a:t>
            </a:r>
          </a:p>
          <a:p>
            <a:pPr fontAlgn="base"/>
            <a:r>
              <a:rPr lang="vi-VN" sz="2600" smtClean="0">
                <a:latin typeface="Times New Roman" pitchFamily="18" charset="0"/>
                <a:cs typeface="Times New Roman" pitchFamily="18" charset="0"/>
              </a:rPr>
              <a:t> Thiếu máu do các nguyên nhân khác.</a:t>
            </a:r>
          </a:p>
          <a:p>
            <a:pPr fontAlgn="base"/>
            <a:r>
              <a:rPr lang="vi-VN" sz="2600" smtClean="0">
                <a:latin typeface="Times New Roman" pitchFamily="18" charset="0"/>
                <a:cs typeface="Times New Roman" pitchFamily="18" charset="0"/>
              </a:rPr>
              <a:t> Các nguyên nhân đau bụng cấp không do chì.</a:t>
            </a:r>
          </a:p>
          <a:p>
            <a:pPr fontAlgn="base"/>
            <a:r>
              <a:rPr lang="vi-VN" sz="2600" smtClean="0">
                <a:latin typeface="Times New Roman" pitchFamily="18" charset="0"/>
                <a:cs typeface="Times New Roman" pitchFamily="18" charset="0"/>
              </a:rPr>
              <a:t> Tâm căn suy nhược, suy nhược cơ thể.</a:t>
            </a:r>
          </a:p>
          <a:p>
            <a:pPr>
              <a:buNone/>
            </a:pPr>
            <a:endParaRPr lang="en-US" sz="260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i="1" smtClean="0">
                <a:solidFill>
                  <a:srgbClr val="002060"/>
                </a:solidFill>
                <a:latin typeface="Times New Roman" pitchFamily="18" charset="0"/>
                <a:cs typeface="Times New Roman" pitchFamily="18" charset="0"/>
              </a:rPr>
              <a:t>VI. ĐIỀU TRỊ</a:t>
            </a:r>
            <a:endParaRPr lang="en-US" i="1">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Autofit/>
          </a:bodyPr>
          <a:lstStyle/>
          <a:p>
            <a:pPr marL="514350" indent="-514350">
              <a:buAutoNum type="arabicPeriod"/>
            </a:pPr>
            <a:r>
              <a:rPr lang="en-US" sz="2700" smtClean="0">
                <a:solidFill>
                  <a:srgbClr val="FF0000"/>
                </a:solidFill>
                <a:latin typeface="Times New Roman" pitchFamily="18" charset="0"/>
                <a:cs typeface="Times New Roman" pitchFamily="18" charset="0"/>
              </a:rPr>
              <a:t>Ngộ độc thức ăn:</a:t>
            </a:r>
          </a:p>
          <a:p>
            <a:pPr marL="514350" indent="-514350">
              <a:buFont typeface="Wingdings" pitchFamily="2" charset="2"/>
              <a:buChar char="v"/>
            </a:pPr>
            <a:r>
              <a:rPr lang="vi-VN" sz="2700" smtClean="0">
                <a:latin typeface="Times New Roman" pitchFamily="18" charset="0"/>
                <a:cs typeface="Times New Roman" pitchFamily="18" charset="0"/>
              </a:rPr>
              <a:t>Cấp cứu và hỗ trợ: Bù nước, điện giải (do ói, tiêu chảy nhiều) </a:t>
            </a:r>
            <a:endParaRPr lang="en-US" sz="2700" smtClean="0">
              <a:latin typeface="Times New Roman" pitchFamily="18" charset="0"/>
              <a:cs typeface="Times New Roman" pitchFamily="18" charset="0"/>
            </a:endParaRPr>
          </a:p>
          <a:p>
            <a:pPr marL="514350" indent="-514350">
              <a:buFont typeface="Wingdings" pitchFamily="2" charset="2"/>
              <a:buChar char="v"/>
            </a:pPr>
            <a:r>
              <a:rPr lang="vi-VN" sz="2700" smtClean="0">
                <a:latin typeface="Times New Roman" pitchFamily="18" charset="0"/>
                <a:cs typeface="Times New Roman" pitchFamily="18" charset="0"/>
              </a:rPr>
              <a:t>Thuốc đặc hiệu: không có antidote. </a:t>
            </a:r>
            <a:endParaRPr lang="en-US" sz="2700" smtClean="0">
              <a:latin typeface="Times New Roman" pitchFamily="18" charset="0"/>
              <a:cs typeface="Times New Roman" pitchFamily="18" charset="0"/>
            </a:endParaRPr>
          </a:p>
          <a:p>
            <a:pPr marL="514350" indent="-514350">
              <a:buFont typeface="Wingdings" pitchFamily="2" charset="2"/>
              <a:buChar char="v"/>
            </a:pPr>
            <a:r>
              <a:rPr lang="vi-VN" sz="2700" smtClean="0">
                <a:latin typeface="Times New Roman" pitchFamily="18" charset="0"/>
                <a:cs typeface="Times New Roman" pitchFamily="18" charset="0"/>
              </a:rPr>
              <a:t>Nếu có vi khuẩn sinh sản gây nhiễm trùng, cấy phân có vi khuẩn: ta sử dụng kháng sinh đặc trị. Nếu như không cấy phân hoặc chưa có kết quả cấy phân, ta có thể dùng kháng sinh như ciprofloxacin hay trimethoprim-sulfamethoxazole (Bactrim). </a:t>
            </a:r>
            <a:endParaRPr lang="en-US" sz="2700" smtClean="0">
              <a:latin typeface="Times New Roman" pitchFamily="18" charset="0"/>
              <a:cs typeface="Times New Roman" pitchFamily="18" charset="0"/>
            </a:endParaRPr>
          </a:p>
          <a:p>
            <a:pPr marL="514350" indent="-514350">
              <a:buFont typeface="Wingdings" pitchFamily="2" charset="2"/>
              <a:buChar char="v"/>
            </a:pPr>
            <a:r>
              <a:rPr lang="vi-VN" sz="2700" smtClean="0">
                <a:latin typeface="Times New Roman" pitchFamily="18" charset="0"/>
                <a:cs typeface="Times New Roman" pitchFamily="18" charset="0"/>
              </a:rPr>
              <a:t>Phụ nữ có thai nếu ăn phải thực phẩm có nhiễm Listeria thì dù có triệu chứng nhẹ cũng phải điều trị để đề phòng ngừa cho nhiễm trùng thai nhi. Kháng sinh đặc hiệu cho Listeria là Ampicillin, có thể kèm theo Gentamicin nếu triệu chứng nặng. </a:t>
            </a:r>
            <a:endParaRPr lang="en-US" sz="270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i="1" smtClean="0">
                <a:solidFill>
                  <a:srgbClr val="002060"/>
                </a:solidFill>
                <a:latin typeface="Times New Roman" pitchFamily="18" charset="0"/>
                <a:cs typeface="Times New Roman" pitchFamily="18" charset="0"/>
              </a:rPr>
              <a:t>VI. ĐIỀU TRỊ</a:t>
            </a:r>
            <a:endParaRPr lang="en-US" i="1">
              <a:solidFill>
                <a:srgbClr val="002060"/>
              </a:solidFill>
            </a:endParaRPr>
          </a:p>
        </p:txBody>
      </p:sp>
      <p:sp>
        <p:nvSpPr>
          <p:cNvPr id="3" name="Content Placeholder 2"/>
          <p:cNvSpPr>
            <a:spLocks noGrp="1"/>
          </p:cNvSpPr>
          <p:nvPr>
            <p:ph idx="1"/>
          </p:nvPr>
        </p:nvSpPr>
        <p:spPr>
          <a:xfrm>
            <a:off x="0" y="762000"/>
            <a:ext cx="9144000" cy="6096000"/>
          </a:xfrm>
        </p:spPr>
        <p:txBody>
          <a:bodyPr>
            <a:normAutofit/>
          </a:bodyPr>
          <a:lstStyle/>
          <a:p>
            <a:pPr>
              <a:buNone/>
            </a:pPr>
            <a:r>
              <a:rPr lang="en-US" sz="2800" smtClean="0">
                <a:solidFill>
                  <a:srgbClr val="FF0000"/>
                </a:solidFill>
                <a:latin typeface="Times New Roman" pitchFamily="18" charset="0"/>
                <a:cs typeface="Times New Roman" pitchFamily="18" charset="0"/>
              </a:rPr>
              <a:t>2. Ngộ độc thuốc</a:t>
            </a:r>
          </a:p>
          <a:p>
            <a:pPr>
              <a:buFont typeface="Wingdings" pitchFamily="2" charset="2"/>
              <a:buChar char="v"/>
            </a:pPr>
            <a:r>
              <a:rPr lang="en-US" sz="2800" smtClean="0">
                <a:latin typeface="Times New Roman" pitchFamily="18" charset="0"/>
                <a:cs typeface="Times New Roman" pitchFamily="18" charset="0"/>
              </a:rPr>
              <a:t>Loại trừ chất độc ra khỏi cơ thể</a:t>
            </a:r>
            <a:endParaRPr lang="en-US" sz="2800">
              <a:latin typeface="Times New Roman" pitchFamily="18" charset="0"/>
              <a:cs typeface="Times New Roman" pitchFamily="18" charset="0"/>
            </a:endParaRPr>
          </a:p>
          <a:p>
            <a:r>
              <a:rPr lang="en-US" sz="2800" smtClean="0">
                <a:latin typeface="Times New Roman" pitchFamily="18" charset="0"/>
                <a:cs typeface="Times New Roman" pitchFamily="18" charset="0"/>
              </a:rPr>
              <a:t>Qua đường tiêu hóa:gây nôn,rửa dạ dày.</a:t>
            </a:r>
          </a:p>
          <a:p>
            <a:r>
              <a:rPr lang="vi-VN" sz="2800" smtClean="0">
                <a:latin typeface="Times New Roman" pitchFamily="18" charset="0"/>
                <a:cs typeface="Times New Roman" pitchFamily="18" charset="0"/>
              </a:rPr>
              <a:t>Qua </a:t>
            </a:r>
            <a:r>
              <a:rPr lang="vi-VN" sz="2800">
                <a:latin typeface="Times New Roman" pitchFamily="18" charset="0"/>
                <a:cs typeface="Times New Roman" pitchFamily="18" charset="0"/>
              </a:rPr>
              <a:t>đường hô </a:t>
            </a:r>
            <a:r>
              <a:rPr lang="vi-VN" sz="2800" smtClean="0">
                <a:latin typeface="Times New Roman" pitchFamily="18" charset="0"/>
                <a:cs typeface="Times New Roman" pitchFamily="18" charset="0"/>
              </a:rPr>
              <a:t>hấp</a:t>
            </a:r>
            <a:r>
              <a:rPr lang="en-US" sz="2800" smtClean="0">
                <a:latin typeface="Times New Roman" pitchFamily="18" charset="0"/>
                <a:cs typeface="Times New Roman" pitchFamily="18" charset="0"/>
              </a:rPr>
              <a:t>: </a:t>
            </a:r>
            <a:r>
              <a:rPr lang="vi-VN" sz="2800">
                <a:latin typeface="Times New Roman" pitchFamily="18" charset="0"/>
                <a:cs typeface="Times New Roman" pitchFamily="18" charset="0"/>
              </a:rPr>
              <a:t>cần làm tăng hô hấp bằng các thuốc kích thích như cardiazol </a:t>
            </a:r>
            <a:r>
              <a:rPr lang="en-US" sz="2800" smtClean="0">
                <a:latin typeface="Times New Roman" pitchFamily="18" charset="0"/>
                <a:cs typeface="Times New Roman" pitchFamily="18" charset="0"/>
              </a:rPr>
              <a:t>.</a:t>
            </a:r>
          </a:p>
          <a:p>
            <a:r>
              <a:rPr lang="vi-VN" sz="2800" smtClean="0">
                <a:latin typeface="Times New Roman" pitchFamily="18" charset="0"/>
                <a:cs typeface="Times New Roman" pitchFamily="18" charset="0"/>
              </a:rPr>
              <a:t> Qua </a:t>
            </a:r>
            <a:r>
              <a:rPr lang="vi-VN" sz="2800">
                <a:latin typeface="Times New Roman" pitchFamily="18" charset="0"/>
                <a:cs typeface="Times New Roman" pitchFamily="18" charset="0"/>
              </a:rPr>
              <a:t>đường tiết </a:t>
            </a:r>
            <a:r>
              <a:rPr lang="vi-VN" sz="2800" smtClean="0">
                <a:latin typeface="Times New Roman" pitchFamily="18" charset="0"/>
                <a:cs typeface="Times New Roman" pitchFamily="18" charset="0"/>
              </a:rPr>
              <a:t>niệu</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dùng </a:t>
            </a:r>
            <a:r>
              <a:rPr lang="vi-VN" sz="2800">
                <a:latin typeface="Times New Roman" pitchFamily="18" charset="0"/>
                <a:cs typeface="Times New Roman" pitchFamily="18" charset="0"/>
              </a:rPr>
              <a:t>các thuốc lợi niệu thẩm </a:t>
            </a:r>
            <a:r>
              <a:rPr lang="vi-VN" sz="2800" smtClean="0">
                <a:latin typeface="Times New Roman" pitchFamily="18" charset="0"/>
                <a:cs typeface="Times New Roman" pitchFamily="18" charset="0"/>
              </a:rPr>
              <a:t>thấu</a:t>
            </a:r>
            <a:r>
              <a:rPr lang="en-US" sz="2800" smtClean="0">
                <a:latin typeface="Times New Roman" pitchFamily="18" charset="0"/>
                <a:cs typeface="Times New Roman" pitchFamily="18" charset="0"/>
              </a:rPr>
              <a:t>,</a:t>
            </a:r>
            <a:r>
              <a:rPr lang="en-US" sz="2800">
                <a:latin typeface="Times New Roman" pitchFamily="18" charset="0"/>
                <a:cs typeface="Times New Roman" pitchFamily="18" charset="0"/>
              </a:rPr>
              <a:t>k</a:t>
            </a:r>
            <a:r>
              <a:rPr lang="vi-VN" sz="2800" smtClean="0">
                <a:latin typeface="Times New Roman" pitchFamily="18" charset="0"/>
                <a:cs typeface="Times New Roman" pitchFamily="18" charset="0"/>
              </a:rPr>
              <a:t>iềm </a:t>
            </a:r>
            <a:r>
              <a:rPr lang="vi-VN" sz="2800">
                <a:latin typeface="Times New Roman" pitchFamily="18" charset="0"/>
                <a:cs typeface="Times New Roman" pitchFamily="18" charset="0"/>
              </a:rPr>
              <a:t>hoá nước </a:t>
            </a:r>
            <a:r>
              <a:rPr lang="vi-VN" sz="2800" smtClean="0">
                <a:latin typeface="Times New Roman" pitchFamily="18" charset="0"/>
                <a:cs typeface="Times New Roman" pitchFamily="18" charset="0"/>
              </a:rPr>
              <a:t>tiểu</a:t>
            </a:r>
            <a:r>
              <a:rPr lang="en-US" sz="2800" smtClean="0">
                <a:latin typeface="Times New Roman" pitchFamily="18" charset="0"/>
                <a:cs typeface="Times New Roman" pitchFamily="18" charset="0"/>
              </a:rPr>
              <a:t>,a</a:t>
            </a:r>
            <a:r>
              <a:rPr lang="vi-VN" sz="2800" smtClean="0">
                <a:latin typeface="Times New Roman" pitchFamily="18" charset="0"/>
                <a:cs typeface="Times New Roman" pitchFamily="18" charset="0"/>
              </a:rPr>
              <a:t>cid </a:t>
            </a:r>
            <a:r>
              <a:rPr lang="vi-VN" sz="2800">
                <a:latin typeface="Times New Roman" pitchFamily="18" charset="0"/>
                <a:cs typeface="Times New Roman" pitchFamily="18" charset="0"/>
              </a:rPr>
              <a:t>hóa nước </a:t>
            </a:r>
            <a:r>
              <a:rPr lang="vi-VN" sz="2800" smtClean="0">
                <a:latin typeface="Times New Roman" pitchFamily="18" charset="0"/>
                <a:cs typeface="Times New Roman" pitchFamily="18" charset="0"/>
              </a:rPr>
              <a:t>tiểu</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980728"/>
            <a:ext cx="8964488" cy="6370975"/>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DANH SÁCH NHÓM</a:t>
            </a:r>
            <a:r>
              <a:rPr lang="en-US" sz="2800" dirty="0" smtClean="0">
                <a:solidFill>
                  <a:srgbClr val="FF0000"/>
                </a:solidFill>
                <a:latin typeface="Times New Roman" pitchFamily="18" charset="0"/>
                <a:cs typeface="Times New Roman" pitchFamily="18" charset="0"/>
              </a:rPr>
              <a:t>:</a:t>
            </a:r>
          </a:p>
          <a:p>
            <a:pPr marL="342900" indent="-342900">
              <a:buAutoNum type="arabicPeriod"/>
            </a:pPr>
            <a:r>
              <a:rPr lang="en-US" sz="2400" dirty="0" smtClean="0">
                <a:latin typeface="Times New Roman" pitchFamily="18" charset="0"/>
                <a:cs typeface="Times New Roman" pitchFamily="18" charset="0"/>
              </a:rPr>
              <a:t>NGUYỄN THỊ LOAN</a:t>
            </a:r>
          </a:p>
          <a:p>
            <a:pPr marL="342900" indent="-342900">
              <a:buAutoNum type="arabicPeriod"/>
            </a:pPr>
            <a:r>
              <a:rPr lang="en-US" sz="2400" dirty="0" smtClean="0">
                <a:latin typeface="Times New Roman" pitchFamily="18" charset="0"/>
                <a:cs typeface="Times New Roman" pitchFamily="18" charset="0"/>
              </a:rPr>
              <a:t>NGUYỄN THỊ TRÚC</a:t>
            </a:r>
          </a:p>
          <a:p>
            <a:pPr marL="342900" indent="-342900">
              <a:buAutoNum type="arabicPeriod"/>
            </a:pPr>
            <a:r>
              <a:rPr lang="en-US" sz="2400" dirty="0" smtClean="0">
                <a:latin typeface="Times New Roman" pitchFamily="18" charset="0"/>
                <a:cs typeface="Times New Roman" pitchFamily="18" charset="0"/>
              </a:rPr>
              <a:t>VÕ THỊ THƯƠNG</a:t>
            </a:r>
          </a:p>
          <a:p>
            <a:pPr marL="342900" indent="-342900">
              <a:buAutoNum type="arabicPeriod"/>
            </a:pPr>
            <a:r>
              <a:rPr lang="en-US" sz="2400" dirty="0" smtClean="0">
                <a:latin typeface="Times New Roman" pitchFamily="18" charset="0"/>
                <a:cs typeface="Times New Roman" pitchFamily="18" charset="0"/>
              </a:rPr>
              <a:t>Y MỪNG</a:t>
            </a:r>
          </a:p>
          <a:p>
            <a:pPr marL="342900" indent="-342900">
              <a:buAutoNum type="arabicPeriod"/>
            </a:pPr>
            <a:r>
              <a:rPr lang="en-US" sz="2400" dirty="0" smtClean="0">
                <a:latin typeface="Times New Roman" pitchFamily="18" charset="0"/>
                <a:cs typeface="Times New Roman" pitchFamily="18" charset="0"/>
              </a:rPr>
              <a:t>PHẠM THỊ ÁNH HỒNG</a:t>
            </a:r>
          </a:p>
          <a:p>
            <a:pPr marL="342900" indent="-342900">
              <a:buAutoNum type="arabicPeriod"/>
            </a:pPr>
            <a:r>
              <a:rPr lang="en-US" sz="2400" dirty="0" smtClean="0">
                <a:latin typeface="Times New Roman" pitchFamily="18" charset="0"/>
                <a:cs typeface="Times New Roman" pitchFamily="18" charset="0"/>
              </a:rPr>
              <a:t>NGÔ HÀ NGỌC HUYỀN</a:t>
            </a:r>
          </a:p>
          <a:p>
            <a:pPr marL="342900" indent="-342900">
              <a:buAutoNum type="arabicPeriod"/>
            </a:pPr>
            <a:r>
              <a:rPr lang="en-US" sz="2400" dirty="0" smtClean="0">
                <a:latin typeface="Times New Roman" pitchFamily="18" charset="0"/>
                <a:cs typeface="Times New Roman" pitchFamily="18" charset="0"/>
              </a:rPr>
              <a:t>NGUYỄN THỊ HOÀI THƯƠNG</a:t>
            </a:r>
          </a:p>
          <a:p>
            <a:pPr marL="342900" indent="-342900">
              <a:buAutoNum type="arabicPeriod"/>
            </a:pPr>
            <a:r>
              <a:rPr lang="en-US" sz="2400" dirty="0" smtClean="0">
                <a:latin typeface="Times New Roman" pitchFamily="18" charset="0"/>
                <a:cs typeface="Times New Roman" pitchFamily="18" charset="0"/>
              </a:rPr>
              <a:t>NGUYỄN THỊ THÚY DIỆU</a:t>
            </a:r>
          </a:p>
          <a:p>
            <a:pPr marL="342900" indent="-342900">
              <a:buAutoNum type="arabicPeriod"/>
            </a:pPr>
            <a:r>
              <a:rPr lang="en-US" sz="2400" dirty="0" smtClean="0">
                <a:latin typeface="Times New Roman" pitchFamily="18" charset="0"/>
                <a:cs typeface="Times New Roman" pitchFamily="18" charset="0"/>
              </a:rPr>
              <a:t>NGÔ THỊ TRANG</a:t>
            </a:r>
          </a:p>
          <a:p>
            <a:pPr marL="342900" indent="-342900">
              <a:buAutoNum type="arabicPeriod"/>
            </a:pPr>
            <a:r>
              <a:rPr lang="en-US" sz="2400" dirty="0" smtClean="0">
                <a:latin typeface="Times New Roman" pitchFamily="18" charset="0"/>
                <a:cs typeface="Times New Roman" pitchFamily="18" charset="0"/>
              </a:rPr>
              <a:t>PHẠM THỊ YẾN NHI</a:t>
            </a:r>
          </a:p>
          <a:p>
            <a:pPr marL="342900" indent="-342900">
              <a:buAutoNum type="arabicPeriod"/>
            </a:pPr>
            <a:r>
              <a:rPr lang="en-US" sz="2400" dirty="0" smtClean="0">
                <a:latin typeface="Times New Roman" pitchFamily="18" charset="0"/>
                <a:cs typeface="Times New Roman" pitchFamily="18" charset="0"/>
              </a:rPr>
              <a:t>ĐẶNG THỊ HỒNG LÃNH</a:t>
            </a:r>
          </a:p>
          <a:p>
            <a:pPr marL="342900" indent="-342900">
              <a:buAutoNum type="arabicPeriod"/>
            </a:pPr>
            <a:r>
              <a:rPr lang="en-US" sz="2400" dirty="0" smtClean="0">
                <a:latin typeface="Times New Roman" pitchFamily="18" charset="0"/>
                <a:cs typeface="Times New Roman" pitchFamily="18" charset="0"/>
              </a:rPr>
              <a:t>ĐÀO THỊ THUẬN</a:t>
            </a:r>
          </a:p>
          <a:p>
            <a:pPr marL="342900" indent="-342900">
              <a:buAutoNum type="arabicPeriod"/>
            </a:pPr>
            <a:r>
              <a:rPr lang="en-US" sz="2400" smtClean="0">
                <a:latin typeface="Times New Roman" pitchFamily="18" charset="0"/>
                <a:cs typeface="Times New Roman" pitchFamily="18" charset="0"/>
              </a:rPr>
              <a:t>LƯU </a:t>
            </a:r>
            <a:r>
              <a:rPr lang="en-US" sz="2400" dirty="0" smtClean="0">
                <a:latin typeface="Times New Roman" pitchFamily="18" charset="0"/>
                <a:cs typeface="Times New Roman" pitchFamily="18" charset="0"/>
              </a:rPr>
              <a:t>THỊ THỦY</a:t>
            </a:r>
          </a:p>
          <a:p>
            <a:pPr marL="342900" indent="-342900">
              <a:buAutoNum type="arabicPeriod"/>
            </a:pPr>
            <a:r>
              <a:rPr lang="en-US" sz="2400" dirty="0" smtClean="0">
                <a:latin typeface="Times New Roman" pitchFamily="18" charset="0"/>
                <a:cs typeface="Times New Roman" pitchFamily="18" charset="0"/>
              </a:rPr>
              <a:t>NGUYỄN THỊ PHÁT</a:t>
            </a:r>
          </a:p>
          <a:p>
            <a:pPr marL="342900" indent="-342900">
              <a:buAutoNum type="arabicPeriod"/>
            </a:pPr>
            <a:r>
              <a:rPr lang="en-US" sz="2400" dirty="0" smtClean="0">
                <a:latin typeface="Times New Roman" pitchFamily="18" charset="0"/>
                <a:cs typeface="Times New Roman" pitchFamily="18" charset="0"/>
              </a:rPr>
              <a:t>VÕ THỊ HỒNG THÚY</a:t>
            </a:r>
          </a:p>
          <a:p>
            <a:pPr marL="342900" indent="-342900">
              <a:buAutoNum type="arabicPeriod"/>
            </a:pPr>
            <a:endParaRPr lang="vi-VN" sz="2400"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7544" y="28228"/>
            <a:ext cx="8208912" cy="952500"/>
          </a:xfrm>
          <a:prstGeom prst="rect">
            <a:avLst/>
          </a:prstGeom>
        </p:spPr>
      </p:pic>
    </p:spTree>
    <p:extLst>
      <p:ext uri="{BB962C8B-B14F-4D97-AF65-F5344CB8AC3E}">
        <p14:creationId xmlns="" xmlns:p14="http://schemas.microsoft.com/office/powerpoint/2010/main" val="1570510597"/>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solidFill>
                  <a:srgbClr val="002060"/>
                </a:solidFill>
                <a:latin typeface="Times New Roman" pitchFamily="18" charset="0"/>
                <a:cs typeface="Times New Roman" pitchFamily="18" charset="0"/>
              </a:rPr>
              <a:t>VI. ĐIỀU TRỊ</a:t>
            </a:r>
            <a:endParaRPr lang="en-US" i="1">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2800" smtClean="0">
                <a:solidFill>
                  <a:srgbClr val="FF0000"/>
                </a:solidFill>
                <a:latin typeface="Times New Roman" pitchFamily="18" charset="0"/>
                <a:cs typeface="Times New Roman" pitchFamily="18" charset="0"/>
              </a:rPr>
              <a:t>2. Ngộ độc thuốc</a:t>
            </a:r>
          </a:p>
          <a:p>
            <a:pPr>
              <a:buFont typeface="Wingdings" pitchFamily="2" charset="2"/>
              <a:buChar char="v"/>
            </a:pPr>
            <a:r>
              <a:rPr lang="en-US" sz="2800" smtClean="0">
                <a:latin typeface="Times New Roman" pitchFamily="18" charset="0"/>
                <a:cs typeface="Times New Roman" pitchFamily="18" charset="0"/>
              </a:rPr>
              <a:t>Trung hòa chất độc</a:t>
            </a:r>
          </a:p>
          <a:p>
            <a:r>
              <a:rPr lang="vi-VN" sz="2800">
                <a:latin typeface="Times New Roman" pitchFamily="18" charset="0"/>
                <a:cs typeface="Times New Roman" pitchFamily="18" charset="0"/>
              </a:rPr>
              <a:t> Các chất tương kị hóa học tại dạ </a:t>
            </a:r>
            <a:r>
              <a:rPr lang="vi-VN" sz="2800" smtClean="0">
                <a:latin typeface="Times New Roman" pitchFamily="18" charset="0"/>
                <a:cs typeface="Times New Roman" pitchFamily="18" charset="0"/>
              </a:rPr>
              <a:t>dày</a:t>
            </a:r>
            <a:endParaRPr lang="en-US" sz="2800" smtClean="0">
              <a:latin typeface="Times New Roman" pitchFamily="18" charset="0"/>
              <a:cs typeface="Times New Roman" pitchFamily="18" charset="0"/>
            </a:endParaRPr>
          </a:p>
          <a:p>
            <a:r>
              <a:rPr lang="vi-VN" sz="2800">
                <a:latin typeface="Times New Roman" pitchFamily="18" charset="0"/>
                <a:cs typeface="Times New Roman" pitchFamily="18" charset="0"/>
              </a:rPr>
              <a:t>Các chất tương kỵ hóa học dùng đường toàn </a:t>
            </a:r>
            <a:r>
              <a:rPr lang="vi-VN" sz="2800" smtClean="0">
                <a:latin typeface="Times New Roman" pitchFamily="18" charset="0"/>
                <a:cs typeface="Times New Roman" pitchFamily="18" charset="0"/>
              </a:rPr>
              <a:t>thân</a:t>
            </a:r>
            <a:endParaRPr lang="en-US" sz="2800" smtClean="0">
              <a:latin typeface="Times New Roman" pitchFamily="18" charset="0"/>
              <a:cs typeface="Times New Roman" pitchFamily="18" charset="0"/>
            </a:endParaRPr>
          </a:p>
          <a:p>
            <a:r>
              <a:rPr lang="vi-VN" sz="2800">
                <a:latin typeface="Times New Roman" pitchFamily="18" charset="0"/>
                <a:cs typeface="Times New Roman" pitchFamily="18" charset="0"/>
              </a:rPr>
              <a:t>Sử dụng các thuốc đối kháng dược lý đặc hiệu</a:t>
            </a:r>
            <a:endParaRPr lang="en-US" sz="280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i="1" smtClean="0">
                <a:solidFill>
                  <a:srgbClr val="002060"/>
                </a:solidFill>
                <a:latin typeface="Times New Roman" pitchFamily="18" charset="0"/>
                <a:cs typeface="Times New Roman" pitchFamily="18" charset="0"/>
              </a:rPr>
              <a:t>VI. ĐIỀU TRỊ</a:t>
            </a:r>
            <a:endParaRPr lang="en-US" i="1">
              <a:solidFill>
                <a:srgbClr val="002060"/>
              </a:solidFill>
            </a:endParaRPr>
          </a:p>
        </p:txBody>
      </p:sp>
      <p:sp>
        <p:nvSpPr>
          <p:cNvPr id="3" name="Content Placeholder 2"/>
          <p:cNvSpPr>
            <a:spLocks noGrp="1"/>
          </p:cNvSpPr>
          <p:nvPr>
            <p:ph idx="1"/>
          </p:nvPr>
        </p:nvSpPr>
        <p:spPr>
          <a:xfrm>
            <a:off x="0" y="990600"/>
            <a:ext cx="9144000" cy="5867400"/>
          </a:xfrm>
        </p:spPr>
        <p:txBody>
          <a:bodyPr/>
          <a:lstStyle/>
          <a:p>
            <a:pPr>
              <a:buNone/>
            </a:pPr>
            <a:r>
              <a:rPr lang="en-US" smtClean="0">
                <a:solidFill>
                  <a:srgbClr val="FF0000"/>
                </a:solidFill>
                <a:latin typeface="Times New Roman" pitchFamily="18" charset="0"/>
                <a:cs typeface="Times New Roman" pitchFamily="18" charset="0"/>
              </a:rPr>
              <a:t>3. Ngộ độc kim loại:</a:t>
            </a:r>
          </a:p>
          <a:p>
            <a:pPr fontAlgn="base">
              <a:buFont typeface="Wingdings" pitchFamily="2" charset="2"/>
              <a:buChar char="v"/>
            </a:pPr>
            <a:r>
              <a:rPr lang="vi-VN">
                <a:latin typeface="Times New Roman" pitchFamily="18" charset="0"/>
                <a:cs typeface="Times New Roman" pitchFamily="18" charset="0"/>
              </a:rPr>
              <a:t> Điều trị triệu chứng, điều trị hỗ trợ</a:t>
            </a:r>
          </a:p>
          <a:p>
            <a:pPr fontAlgn="base"/>
            <a:r>
              <a:rPr lang="vi-VN" smtClean="0">
                <a:latin typeface="Times New Roman" pitchFamily="18" charset="0"/>
                <a:cs typeface="Times New Roman" pitchFamily="18" charset="0"/>
              </a:rPr>
              <a:t> </a:t>
            </a:r>
            <a:r>
              <a:rPr lang="vi-VN">
                <a:latin typeface="Times New Roman" pitchFamily="18" charset="0"/>
                <a:cs typeface="Times New Roman" pitchFamily="18" charset="0"/>
              </a:rPr>
              <a:t>Xử trí cấp cứu điều trị các triệu chứng: suy hô hấp, co giật, hôn mê, tăng áp lực nội sọ,...theo phác đồ cấp cứu.</a:t>
            </a:r>
          </a:p>
          <a:p>
            <a:pPr fontAlgn="base"/>
            <a:r>
              <a:rPr lang="vi-VN" smtClean="0">
                <a:latin typeface="Times New Roman" pitchFamily="18" charset="0"/>
                <a:cs typeface="Times New Roman" pitchFamily="18" charset="0"/>
              </a:rPr>
              <a:t> </a:t>
            </a:r>
            <a:r>
              <a:rPr lang="vi-VN">
                <a:latin typeface="Times New Roman" pitchFamily="18" charset="0"/>
                <a:cs typeface="Times New Roman" pitchFamily="18" charset="0"/>
              </a:rPr>
              <a:t>Dùng thuốc chống co giật đường uống nếu có sóng động kinh trên điện não.</a:t>
            </a:r>
          </a:p>
          <a:p>
            <a:pPr fontAlgn="base"/>
            <a:r>
              <a:rPr lang="vi-VN" smtClean="0">
                <a:latin typeface="Times New Roman" pitchFamily="18" charset="0"/>
                <a:cs typeface="Times New Roman" pitchFamily="18" charset="0"/>
              </a:rPr>
              <a:t> </a:t>
            </a:r>
            <a:r>
              <a:rPr lang="vi-VN">
                <a:latin typeface="Times New Roman" pitchFamily="18" charset="0"/>
                <a:cs typeface="Times New Roman" pitchFamily="18" charset="0"/>
              </a:rPr>
              <a:t>Truyền máu nếu thiếu máu nặng.</a:t>
            </a:r>
          </a:p>
          <a:p>
            <a:pPr fontAlgn="base"/>
            <a:r>
              <a:rPr lang="vi-VN" smtClean="0">
                <a:latin typeface="Times New Roman" pitchFamily="18" charset="0"/>
                <a:cs typeface="Times New Roman" pitchFamily="18" charset="0"/>
              </a:rPr>
              <a:t>Dùng </a:t>
            </a:r>
            <a:r>
              <a:rPr lang="vi-VN">
                <a:latin typeface="Times New Roman" pitchFamily="18" charset="0"/>
                <a:cs typeface="Times New Roman" pitchFamily="18" charset="0"/>
              </a:rPr>
              <a:t>thuốc chống co thắt nếu đau bụng.</a:t>
            </a:r>
          </a:p>
          <a:p>
            <a:pPr>
              <a:buNone/>
            </a:pPr>
            <a:endParaRPr lang="en-US">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smtClean="0">
                <a:solidFill>
                  <a:srgbClr val="FF0000"/>
                </a:solidFill>
                <a:latin typeface="Times New Roman" pitchFamily="18" charset="0"/>
                <a:cs typeface="Times New Roman" pitchFamily="18" charset="0"/>
              </a:rPr>
              <a:t>3.Ngộ độc kim loại</a:t>
            </a:r>
            <a:br>
              <a:rPr lang="en-US" smtClean="0">
                <a:solidFill>
                  <a:srgbClr val="FF0000"/>
                </a:solidFill>
                <a:latin typeface="Times New Roman" pitchFamily="18" charset="0"/>
                <a:cs typeface="Times New Roman" pitchFamily="18" charset="0"/>
              </a:rPr>
            </a:br>
            <a:endParaRPr lang="en-US">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990600"/>
            <a:ext cx="9144000" cy="5867400"/>
          </a:xfrm>
        </p:spPr>
        <p:txBody>
          <a:bodyPr>
            <a:noAutofit/>
          </a:bodyPr>
          <a:lstStyle/>
          <a:p>
            <a:pPr fontAlgn="base">
              <a:buFont typeface="Wingdings" pitchFamily="2" charset="2"/>
              <a:buChar char="v"/>
            </a:pPr>
            <a:r>
              <a:rPr lang="vi-VN" sz="2800" smtClean="0">
                <a:latin typeface="Times New Roman" pitchFamily="18" charset="0"/>
                <a:cs typeface="Times New Roman" pitchFamily="18" charset="0"/>
              </a:rPr>
              <a:t>Điều trị để hạn chế hấp thu chì</a:t>
            </a:r>
          </a:p>
          <a:p>
            <a:pPr fontAlgn="base"/>
            <a:r>
              <a:rPr lang="vi-VN" sz="2800" smtClean="0">
                <a:latin typeface="Times New Roman" pitchFamily="18" charset="0"/>
                <a:cs typeface="Times New Roman" pitchFamily="18" charset="0"/>
              </a:rPr>
              <a:t>Xác định nguồn chì và ngừng phơi nhiễm.</a:t>
            </a:r>
          </a:p>
          <a:p>
            <a:pPr fontAlgn="base"/>
            <a:r>
              <a:rPr lang="vi-VN" sz="2800" smtClean="0">
                <a:latin typeface="Times New Roman" pitchFamily="18" charset="0"/>
                <a:cs typeface="Times New Roman" pitchFamily="18" charset="0"/>
              </a:rPr>
              <a:t> Rửa dạ dày: nếu mới uống, nuốt chì dạng viên thuốc, bột trong vòng 6 giờ.</a:t>
            </a:r>
          </a:p>
          <a:p>
            <a:pPr fontAlgn="base"/>
            <a:r>
              <a:rPr lang="vi-VN" sz="2800" smtClean="0">
                <a:latin typeface="Times New Roman" pitchFamily="18" charset="0"/>
                <a:cs typeface="Times New Roman" pitchFamily="18" charset="0"/>
              </a:rPr>
              <a:t> Rửa ruột toàn bộ:</a:t>
            </a:r>
          </a:p>
          <a:p>
            <a:pPr fontAlgn="base">
              <a:buNone/>
            </a:pPr>
            <a:r>
              <a:rPr lang="vi-VN" sz="2800" smtClean="0">
                <a:latin typeface="Times New Roman" pitchFamily="18" charset="0"/>
                <a:cs typeface="Times New Roman" pitchFamily="18" charset="0"/>
              </a:rPr>
              <a:t>- Khi Xquang có hình ảnh kim loại (chì) ở vị trí của ruột.</a:t>
            </a:r>
          </a:p>
          <a:p>
            <a:pPr fontAlgn="base">
              <a:buNone/>
            </a:pPr>
            <a:r>
              <a:rPr lang="vi-VN" sz="2800" smtClean="0">
                <a:latin typeface="Times New Roman" pitchFamily="18" charset="0"/>
                <a:cs typeface="Times New Roman" pitchFamily="18" charset="0"/>
              </a:rPr>
              <a:t>- Không làm nếu: rối loạn ý thức chưa được đặt nội khí quản, rối loạn huyết động, suy hô hấp chưa được kiểm soát, nôn chưa kiểm soát, tắc ruột, thủng ruột, xuất huyết tiêu hóa.</a:t>
            </a:r>
          </a:p>
          <a:p>
            <a:pPr fontAlgn="base">
              <a:buNone/>
            </a:pPr>
            <a:r>
              <a:rPr lang="vi-VN" sz="2800" smtClean="0">
                <a:latin typeface="Times New Roman" pitchFamily="18" charset="0"/>
                <a:cs typeface="Times New Roman" pitchFamily="18" charset="0"/>
              </a:rPr>
              <a:t>- Dùng dung dịch polyethylene glycol và điện giải (như Fortrans)</a:t>
            </a:r>
          </a:p>
          <a:p>
            <a:endParaRPr lang="en-US" sz="2800"/>
          </a:p>
        </p:txBody>
      </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i="1" smtClean="0">
                <a:solidFill>
                  <a:srgbClr val="002060"/>
                </a:solidFill>
                <a:latin typeface="Times New Roman" pitchFamily="18" charset="0"/>
                <a:cs typeface="Times New Roman" pitchFamily="18" charset="0"/>
              </a:rPr>
              <a:t>VII. QUY TRÌNH CHĂM SÓC</a:t>
            </a:r>
            <a:endParaRPr lang="en-US" i="1">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0" y="914400"/>
            <a:ext cx="9144000" cy="5791200"/>
          </a:xfrm>
        </p:spPr>
        <p:txBody>
          <a:bodyPr/>
          <a:lstStyle/>
          <a:p>
            <a:pPr marL="514350" indent="-514350">
              <a:buAutoNum type="arabicPeriod"/>
            </a:pPr>
            <a:r>
              <a:rPr lang="en-US" smtClean="0">
                <a:solidFill>
                  <a:srgbClr val="FF0000"/>
                </a:solidFill>
                <a:latin typeface="Times New Roman" pitchFamily="18" charset="0"/>
                <a:cs typeface="Times New Roman" pitchFamily="18" charset="0"/>
              </a:rPr>
              <a:t>Nhận định:</a:t>
            </a:r>
          </a:p>
          <a:p>
            <a:pPr marL="514350" indent="-514350">
              <a:buFont typeface="Wingdings" pitchFamily="2" charset="2"/>
              <a:buChar char="v"/>
            </a:pPr>
            <a:r>
              <a:rPr lang="en-US" smtClean="0">
                <a:latin typeface="Times New Roman" pitchFamily="18" charset="0"/>
                <a:cs typeface="Times New Roman" pitchFamily="18" charset="0"/>
              </a:rPr>
              <a:t>Hỏi bệnh nhân hoặc người nhà bệnh nhân:</a:t>
            </a:r>
          </a:p>
          <a:p>
            <a:pPr marL="514350" indent="-514350">
              <a:buFont typeface="Wingdings" pitchFamily="2" charset="2"/>
              <a:buChar char="ü"/>
            </a:pPr>
            <a:r>
              <a:rPr lang="en-US" smtClean="0">
                <a:latin typeface="Times New Roman" pitchFamily="18" charset="0"/>
                <a:cs typeface="Times New Roman" pitchFamily="18" charset="0"/>
              </a:rPr>
              <a:t>Xác nhận nguyên nhân gây ngộ độc.</a:t>
            </a:r>
          </a:p>
          <a:p>
            <a:pPr marL="514350" indent="-514350">
              <a:buFont typeface="Wingdings" pitchFamily="2" charset="2"/>
              <a:buChar char="ü"/>
            </a:pPr>
            <a:r>
              <a:rPr lang="en-US" smtClean="0">
                <a:latin typeface="Times New Roman" pitchFamily="18" charset="0"/>
                <a:cs typeface="Times New Roman" pitchFamily="18" charset="0"/>
              </a:rPr>
              <a:t>Xác định số lượng, thời gian, đường tiếp xúc,…</a:t>
            </a:r>
          </a:p>
          <a:p>
            <a:pPr marL="514350" indent="-514350">
              <a:buFont typeface="Wingdings" pitchFamily="2" charset="2"/>
              <a:buChar char="ü"/>
            </a:pPr>
            <a:r>
              <a:rPr lang="en-US" smtClean="0">
                <a:latin typeface="Times New Roman" pitchFamily="18" charset="0"/>
                <a:cs typeface="Times New Roman" pitchFamily="18" charset="0"/>
              </a:rPr>
              <a:t>Lý do ngộ độc: cố ý, uống lầm, do tiếp xúc,…</a:t>
            </a:r>
          </a:p>
          <a:p>
            <a:pPr marL="514350" indent="-514350">
              <a:buFont typeface="Wingdings" pitchFamily="2" charset="2"/>
              <a:buChar char="ü"/>
            </a:pPr>
            <a:r>
              <a:rPr lang="en-US" smtClean="0">
                <a:latin typeface="Times New Roman" pitchFamily="18" charset="0"/>
                <a:cs typeface="Times New Roman" pitchFamily="18" charset="0"/>
              </a:rPr>
              <a:t>Tình trạng của bệnh nhân trước khi ngộ độc, các bệnh mãn tính?</a:t>
            </a:r>
          </a:p>
          <a:p>
            <a:pPr marL="514350" indent="-514350">
              <a:buFont typeface="Wingdings" pitchFamily="2" charset="2"/>
              <a:buChar char="ü"/>
            </a:pPr>
            <a:r>
              <a:rPr lang="en-US" smtClean="0">
                <a:latin typeface="Times New Roman" pitchFamily="18" charset="0"/>
                <a:cs typeface="Times New Roman" pitchFamily="18" charset="0"/>
              </a:rPr>
              <a:t>Các triệu chứng của biểu hiện ngộ độc: đau bụng, nôn ói, tiêu chảy, co giật, hôn mê…</a:t>
            </a:r>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i="1" smtClean="0">
                <a:solidFill>
                  <a:srgbClr val="002060"/>
                </a:solidFill>
                <a:latin typeface="Times New Roman" pitchFamily="18" charset="0"/>
                <a:cs typeface="Times New Roman" pitchFamily="18" charset="0"/>
              </a:rPr>
              <a:t>VII. QUY TRÌNH CHĂM SÓC</a:t>
            </a:r>
            <a:endParaRPr lang="en-US" i="1">
              <a:solidFill>
                <a:srgbClr val="002060"/>
              </a:solidFill>
            </a:endParaRPr>
          </a:p>
        </p:txBody>
      </p:sp>
      <p:sp>
        <p:nvSpPr>
          <p:cNvPr id="3" name="Content Placeholder 2"/>
          <p:cNvSpPr>
            <a:spLocks noGrp="1"/>
          </p:cNvSpPr>
          <p:nvPr>
            <p:ph idx="1"/>
          </p:nvPr>
        </p:nvSpPr>
        <p:spPr>
          <a:xfrm>
            <a:off x="0" y="914400"/>
            <a:ext cx="9144000" cy="5715000"/>
          </a:xfrm>
        </p:spPr>
        <p:txBody>
          <a:bodyPr>
            <a:normAutofit/>
          </a:bodyPr>
          <a:lstStyle/>
          <a:p>
            <a:pPr>
              <a:buFont typeface="Wingdings" pitchFamily="2" charset="2"/>
              <a:buChar char="v"/>
            </a:pPr>
            <a:r>
              <a:rPr lang="en-US" smtClean="0">
                <a:latin typeface="Times New Roman" pitchFamily="18" charset="0"/>
                <a:cs typeface="Times New Roman" pitchFamily="18" charset="0"/>
              </a:rPr>
              <a:t>Thăm khám lâm sàng:</a:t>
            </a:r>
          </a:p>
          <a:p>
            <a:pPr>
              <a:buFont typeface="Wingdings" pitchFamily="2" charset="2"/>
              <a:buChar char="ü"/>
            </a:pPr>
            <a:r>
              <a:rPr lang="en-US" smtClean="0">
                <a:latin typeface="Times New Roman" pitchFamily="18" charset="0"/>
                <a:cs typeface="Times New Roman" pitchFamily="18" charset="0"/>
              </a:rPr>
              <a:t>Dấu hiệu sinh tồn.</a:t>
            </a:r>
          </a:p>
          <a:p>
            <a:pPr>
              <a:buFont typeface="Wingdings" pitchFamily="2" charset="2"/>
              <a:buChar char="ü"/>
            </a:pPr>
            <a:r>
              <a:rPr lang="en-US" smtClean="0">
                <a:latin typeface="Times New Roman" pitchFamily="18" charset="0"/>
                <a:cs typeface="Times New Roman" pitchFamily="18" charset="0"/>
              </a:rPr>
              <a:t>Quan sát da niêm mạc, móng tay-chân.</a:t>
            </a:r>
          </a:p>
          <a:p>
            <a:pPr>
              <a:buFont typeface="Wingdings" pitchFamily="2" charset="2"/>
              <a:buChar char="ü"/>
            </a:pPr>
            <a:r>
              <a:rPr lang="en-US" smtClean="0">
                <a:latin typeface="Times New Roman" pitchFamily="18" charset="0"/>
                <a:cs typeface="Times New Roman" pitchFamily="18" charset="0"/>
              </a:rPr>
              <a:t>Hô hấp: khó thở, suy hô hấp tiết đờm nhầy,…</a:t>
            </a:r>
          </a:p>
          <a:p>
            <a:pPr>
              <a:buFont typeface="Wingdings" pitchFamily="2" charset="2"/>
              <a:buChar char="ü"/>
            </a:pPr>
            <a:r>
              <a:rPr lang="en-US" smtClean="0">
                <a:latin typeface="Times New Roman" pitchFamily="18" charset="0"/>
                <a:cs typeface="Times New Roman" pitchFamily="18" charset="0"/>
              </a:rPr>
              <a:t>Mùi hôi trên quần áo, da, tóc, hơi thở của bệnh nhân.</a:t>
            </a:r>
          </a:p>
          <a:p>
            <a:pPr>
              <a:buFont typeface="Wingdings" pitchFamily="2" charset="2"/>
              <a:buChar char="ü"/>
            </a:pPr>
            <a:r>
              <a:rPr lang="en-US" smtClean="0">
                <a:latin typeface="Times New Roman" pitchFamily="18" charset="0"/>
                <a:cs typeface="Times New Roman" pitchFamily="18" charset="0"/>
              </a:rPr>
              <a:t>Kích thước đồng tử.</a:t>
            </a:r>
          </a:p>
          <a:p>
            <a:pPr>
              <a:buFont typeface="Wingdings" pitchFamily="2" charset="2"/>
              <a:buChar char="ü"/>
            </a:pPr>
            <a:r>
              <a:rPr lang="en-US" smtClean="0">
                <a:latin typeface="Times New Roman" pitchFamily="18" charset="0"/>
                <a:cs typeface="Times New Roman" pitchFamily="18" charset="0"/>
              </a:rPr>
              <a:t>Số lượng, tính chất nước tiểu.</a:t>
            </a:r>
          </a:p>
          <a:p>
            <a:pPr>
              <a:buNone/>
            </a:pPr>
            <a:r>
              <a:rPr lang="en-US" smtClean="0">
                <a:latin typeface="Times New Roman" pitchFamily="18" charset="0"/>
                <a:cs typeface="Times New Roman" pitchFamily="18" charset="0"/>
              </a:rPr>
              <a:t>…..</a:t>
            </a:r>
          </a:p>
          <a:p>
            <a:pPr>
              <a:buFont typeface="Wingdings" pitchFamily="2" charset="2"/>
              <a:buChar char="ü"/>
            </a:pPr>
            <a:endParaRPr lang="en-US" smtClean="0">
              <a:latin typeface="Times New Roman" pitchFamily="18" charset="0"/>
              <a:cs typeface="Times New Roman" pitchFamily="18" charset="0"/>
            </a:endParaRPr>
          </a:p>
          <a:p>
            <a:pPr>
              <a:buFont typeface="Wingdings" pitchFamily="2" charset="2"/>
              <a:buChar char="ü"/>
            </a:pPr>
            <a:endParaRPr lang="en-US" smtClean="0">
              <a:latin typeface="Times New Roman" pitchFamily="18" charset="0"/>
              <a:cs typeface="Times New Roman" pitchFamily="18" charset="0"/>
            </a:endParaRPr>
          </a:p>
          <a:p>
            <a:pPr>
              <a:buNone/>
            </a:pPr>
            <a:endParaRPr lang="en-US">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i="1" smtClean="0">
                <a:solidFill>
                  <a:srgbClr val="002060"/>
                </a:solidFill>
                <a:latin typeface="Times New Roman" pitchFamily="18" charset="0"/>
                <a:cs typeface="Times New Roman" pitchFamily="18" charset="0"/>
              </a:rPr>
              <a:t>VII. QUY TRÌNH CHĂM SÓC</a:t>
            </a:r>
            <a:endParaRPr lang="en-US" i="1">
              <a:solidFill>
                <a:srgbClr val="002060"/>
              </a:solidFill>
            </a:endParaRPr>
          </a:p>
        </p:txBody>
      </p:sp>
      <p:sp>
        <p:nvSpPr>
          <p:cNvPr id="3" name="Content Placeholder 2"/>
          <p:cNvSpPr>
            <a:spLocks noGrp="1"/>
          </p:cNvSpPr>
          <p:nvPr>
            <p:ph idx="1"/>
          </p:nvPr>
        </p:nvSpPr>
        <p:spPr>
          <a:xfrm>
            <a:off x="0" y="838200"/>
            <a:ext cx="9144000" cy="6019800"/>
          </a:xfrm>
        </p:spPr>
        <p:txBody>
          <a:bodyPr/>
          <a:lstStyle/>
          <a:p>
            <a:pPr>
              <a:buNone/>
            </a:pPr>
            <a:r>
              <a:rPr lang="en-US" smtClean="0">
                <a:solidFill>
                  <a:srgbClr val="FF0000"/>
                </a:solidFill>
                <a:latin typeface="Times New Roman" pitchFamily="18" charset="0"/>
                <a:cs typeface="Times New Roman" pitchFamily="18" charset="0"/>
              </a:rPr>
              <a:t>2. Chẩn đoán điều dưỡng:</a:t>
            </a:r>
          </a:p>
          <a:p>
            <a:pPr>
              <a:buFont typeface="Wingdings" pitchFamily="2" charset="2"/>
              <a:buChar char="§"/>
            </a:pPr>
            <a:r>
              <a:rPr lang="en-US" smtClean="0">
                <a:latin typeface="Times New Roman" pitchFamily="18" charset="0"/>
                <a:cs typeface="Times New Roman" pitchFamily="18" charset="0"/>
              </a:rPr>
              <a:t>Bệnh nhân khó thở do tăng tiết đờm.</a:t>
            </a:r>
          </a:p>
          <a:p>
            <a:pPr>
              <a:buFont typeface="Wingdings" pitchFamily="2" charset="2"/>
              <a:buChar char="§"/>
            </a:pPr>
            <a:r>
              <a:rPr lang="en-US" smtClean="0">
                <a:latin typeface="Times New Roman" pitchFamily="18" charset="0"/>
                <a:cs typeface="Times New Roman" pitchFamily="18" charset="0"/>
              </a:rPr>
              <a:t>Bệnh nhân có nguy cơ té ngã do co giật.</a:t>
            </a:r>
          </a:p>
          <a:p>
            <a:pPr>
              <a:buFont typeface="Wingdings" pitchFamily="2" charset="2"/>
              <a:buChar char="§"/>
            </a:pPr>
            <a:r>
              <a:rPr lang="en-US" smtClean="0">
                <a:latin typeface="Times New Roman" pitchFamily="18" charset="0"/>
                <a:cs typeface="Times New Roman" pitchFamily="18" charset="0"/>
              </a:rPr>
              <a:t>Bệnh nhân có rối loạn nước và điện giải do non ói, tiêu chảy,…</a:t>
            </a:r>
          </a:p>
          <a:p>
            <a:pPr>
              <a:buFont typeface="Wingdings" pitchFamily="2" charset="2"/>
              <a:buChar char="§"/>
            </a:pPr>
            <a:r>
              <a:rPr lang="en-US" smtClean="0">
                <a:latin typeface="Times New Roman" pitchFamily="18" charset="0"/>
                <a:cs typeface="Times New Roman" pitchFamily="18" charset="0"/>
              </a:rPr>
              <a:t>Bệnh nhân thay đổi tri giác: lơ mơ, kích động, hôn mê do ngộ độc.</a:t>
            </a:r>
          </a:p>
          <a:p>
            <a:pPr>
              <a:buFont typeface="Wingdings" pitchFamily="2" charset="2"/>
              <a:buChar char="§"/>
            </a:pPr>
            <a:r>
              <a:rPr lang="en-US" smtClean="0">
                <a:latin typeface="Times New Roman" pitchFamily="18" charset="0"/>
                <a:cs typeface="Times New Roman" pitchFamily="18" charset="0"/>
              </a:rPr>
              <a:t>Bệnh nhân phải được loại bỏ chất dộc ra khỏi cơ thể.</a:t>
            </a:r>
          </a:p>
          <a:p>
            <a:pPr>
              <a:buNone/>
            </a:pPr>
            <a:r>
              <a:rPr lang="en-US" smtClean="0">
                <a:latin typeface="Times New Roman" pitchFamily="18" charset="0"/>
                <a:cs typeface="Times New Roman" pitchFamily="18" charset="0"/>
              </a:rPr>
              <a:t>…..</a:t>
            </a:r>
          </a:p>
          <a:p>
            <a:pPr>
              <a:buFont typeface="Wingdings" pitchFamily="2" charset="2"/>
              <a:buChar char="§"/>
            </a:pPr>
            <a:endParaRPr lang="en-US">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i="1" smtClean="0">
                <a:solidFill>
                  <a:srgbClr val="002060"/>
                </a:solidFill>
                <a:latin typeface="Times New Roman" pitchFamily="18" charset="0"/>
                <a:cs typeface="Times New Roman" pitchFamily="18" charset="0"/>
              </a:rPr>
              <a:t>VII. QUY TRÌNH CHĂM SÓC</a:t>
            </a:r>
            <a:endParaRPr lang="en-US" i="1">
              <a:solidFill>
                <a:srgbClr val="002060"/>
              </a:solidFill>
            </a:endParaRPr>
          </a:p>
        </p:txBody>
      </p:sp>
      <p:sp>
        <p:nvSpPr>
          <p:cNvPr id="3" name="Content Placeholder 2"/>
          <p:cNvSpPr>
            <a:spLocks noGrp="1"/>
          </p:cNvSpPr>
          <p:nvPr>
            <p:ph idx="1"/>
          </p:nvPr>
        </p:nvSpPr>
        <p:spPr>
          <a:xfrm>
            <a:off x="0" y="838200"/>
            <a:ext cx="9144000" cy="6019800"/>
          </a:xfrm>
        </p:spPr>
        <p:txBody>
          <a:bodyPr/>
          <a:lstStyle/>
          <a:p>
            <a:pPr>
              <a:buNone/>
            </a:pPr>
            <a:r>
              <a:rPr lang="en-US" smtClean="0">
                <a:solidFill>
                  <a:srgbClr val="FF0000"/>
                </a:solidFill>
                <a:latin typeface="Times New Roman" pitchFamily="18" charset="0"/>
                <a:cs typeface="Times New Roman" pitchFamily="18" charset="0"/>
              </a:rPr>
              <a:t>3. Lập kế hoạch chăm sóc:</a:t>
            </a:r>
          </a:p>
          <a:p>
            <a:pPr>
              <a:buFont typeface="Wingdings" pitchFamily="2" charset="2"/>
              <a:buChar char="§"/>
            </a:pPr>
            <a:r>
              <a:rPr lang="en-US" smtClean="0">
                <a:latin typeface="Times New Roman" pitchFamily="18" charset="0"/>
                <a:cs typeface="Times New Roman" pitchFamily="18" charset="0"/>
              </a:rPr>
              <a:t>Đảm bảo chức năng hô hấp.</a:t>
            </a:r>
          </a:p>
          <a:p>
            <a:pPr>
              <a:buFont typeface="Wingdings" pitchFamily="2" charset="2"/>
              <a:buChar char="§"/>
            </a:pPr>
            <a:r>
              <a:rPr lang="en-US" smtClean="0">
                <a:latin typeface="Times New Roman" pitchFamily="18" charset="0"/>
                <a:cs typeface="Times New Roman" pitchFamily="18" charset="0"/>
              </a:rPr>
              <a:t>Đảm bảo an toàn cho bệnh nhân.</a:t>
            </a:r>
          </a:p>
          <a:p>
            <a:pPr>
              <a:buFont typeface="Wingdings" pitchFamily="2" charset="2"/>
              <a:buChar char="§"/>
            </a:pPr>
            <a:r>
              <a:rPr lang="en-US" smtClean="0">
                <a:latin typeface="Times New Roman" pitchFamily="18" charset="0"/>
                <a:cs typeface="Times New Roman" pitchFamily="18" charset="0"/>
              </a:rPr>
              <a:t>Duy trì cân bằng nước, điện giải.</a:t>
            </a:r>
          </a:p>
          <a:p>
            <a:pPr>
              <a:buFont typeface="Wingdings" pitchFamily="2" charset="2"/>
              <a:buChar char="§"/>
            </a:pPr>
            <a:r>
              <a:rPr lang="en-US" smtClean="0">
                <a:latin typeface="Times New Roman" pitchFamily="18" charset="0"/>
                <a:cs typeface="Times New Roman" pitchFamily="18" charset="0"/>
              </a:rPr>
              <a:t>Đảm bảo và duy trì chức năng sống.</a:t>
            </a:r>
          </a:p>
          <a:p>
            <a:pPr>
              <a:buFont typeface="Wingdings" pitchFamily="2" charset="2"/>
              <a:buChar char="§"/>
            </a:pPr>
            <a:r>
              <a:rPr lang="en-US" smtClean="0">
                <a:latin typeface="Times New Roman" pitchFamily="18" charset="0"/>
                <a:cs typeface="Times New Roman" pitchFamily="18" charset="0"/>
              </a:rPr>
              <a:t>Loại bỏ chất độc nhanh chóng.</a:t>
            </a:r>
            <a:endParaRPr lang="en-US">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i="1" smtClean="0">
                <a:solidFill>
                  <a:srgbClr val="002060"/>
                </a:solidFill>
                <a:latin typeface="Times New Roman" pitchFamily="18" charset="0"/>
                <a:cs typeface="Times New Roman" pitchFamily="18" charset="0"/>
              </a:rPr>
              <a:t>VII. QUY TRÌNH CHĂM SÓC</a:t>
            </a:r>
            <a:endParaRPr lang="en-US" i="1">
              <a:solidFill>
                <a:srgbClr val="002060"/>
              </a:solidFill>
            </a:endParaRPr>
          </a:p>
        </p:txBody>
      </p:sp>
      <p:sp>
        <p:nvSpPr>
          <p:cNvPr id="3" name="Content Placeholder 2"/>
          <p:cNvSpPr>
            <a:spLocks noGrp="1"/>
          </p:cNvSpPr>
          <p:nvPr>
            <p:ph idx="1"/>
          </p:nvPr>
        </p:nvSpPr>
        <p:spPr>
          <a:xfrm>
            <a:off x="0" y="838200"/>
            <a:ext cx="9144000" cy="6019800"/>
          </a:xfrm>
        </p:spPr>
        <p:txBody>
          <a:bodyPr/>
          <a:lstStyle/>
          <a:p>
            <a:pPr>
              <a:buNone/>
            </a:pPr>
            <a:r>
              <a:rPr lang="en-US" smtClean="0">
                <a:solidFill>
                  <a:srgbClr val="FF0000"/>
                </a:solidFill>
                <a:latin typeface="Times New Roman" pitchFamily="18" charset="0"/>
                <a:cs typeface="Times New Roman" pitchFamily="18" charset="0"/>
              </a:rPr>
              <a:t>4. Thực hiện kế hoạch chăm sóc:</a:t>
            </a:r>
          </a:p>
          <a:p>
            <a:pPr>
              <a:buFont typeface="Wingdings" pitchFamily="2" charset="2"/>
              <a:buChar char="v"/>
            </a:pPr>
            <a:r>
              <a:rPr lang="en-US" smtClean="0">
                <a:latin typeface="Times New Roman" pitchFamily="18" charset="0"/>
                <a:cs typeface="Times New Roman" pitchFamily="18" charset="0"/>
              </a:rPr>
              <a:t>Đảm bảo chức năng hô hấp:</a:t>
            </a:r>
          </a:p>
          <a:p>
            <a:pPr>
              <a:buFont typeface="Wingdings" pitchFamily="2" charset="2"/>
              <a:buChar char="ü"/>
            </a:pPr>
            <a:r>
              <a:rPr lang="en-US" smtClean="0">
                <a:latin typeface="Times New Roman" pitchFamily="18" charset="0"/>
                <a:cs typeface="Times New Roman" pitchFamily="18" charset="0"/>
              </a:rPr>
              <a:t>Nhanh chóng đánh giá tình trạng thông khí của bệnh nhanh: thở co kéo, tím tái, thở chậm, rối loạn nhịp thở.</a:t>
            </a:r>
          </a:p>
          <a:p>
            <a:pPr>
              <a:buFont typeface="Wingdings" pitchFamily="2" charset="2"/>
              <a:buChar char="ü"/>
            </a:pPr>
            <a:r>
              <a:rPr lang="en-US" smtClean="0">
                <a:latin typeface="Times New Roman" pitchFamily="18" charset="0"/>
                <a:cs typeface="Times New Roman" pitchFamily="18" charset="0"/>
              </a:rPr>
              <a:t>Hút sạch làm thông thoáng đường hô hấp.</a:t>
            </a:r>
          </a:p>
          <a:p>
            <a:pPr>
              <a:buFont typeface="Wingdings" pitchFamily="2" charset="2"/>
              <a:buChar char="ü"/>
            </a:pPr>
            <a:r>
              <a:rPr lang="en-US" smtClean="0">
                <a:latin typeface="Times New Roman" pitchFamily="18" charset="0"/>
                <a:cs typeface="Times New Roman" pitchFamily="18" charset="0"/>
              </a:rPr>
              <a:t>Đặt tube mayor</a:t>
            </a:r>
          </a:p>
          <a:p>
            <a:pPr>
              <a:buFont typeface="Wingdings" pitchFamily="2" charset="2"/>
              <a:buChar char="ü"/>
            </a:pPr>
            <a:r>
              <a:rPr lang="en-US" smtClean="0">
                <a:latin typeface="Times New Roman" pitchFamily="18" charset="0"/>
                <a:cs typeface="Times New Roman" pitchFamily="18" charset="0"/>
              </a:rPr>
              <a:t>Cho bệnh nhân thở oxy</a:t>
            </a:r>
          </a:p>
          <a:p>
            <a:pPr>
              <a:buFont typeface="Wingdings" pitchFamily="2" charset="2"/>
              <a:buChar char="ü"/>
            </a:pPr>
            <a:r>
              <a:rPr lang="en-US" smtClean="0">
                <a:latin typeface="Times New Roman" pitchFamily="18" charset="0"/>
                <a:cs typeface="Times New Roman" pitchFamily="18" charset="0"/>
              </a:rPr>
              <a:t>Trợ giúp hô hấp: đặt nội khí quản, hở máy,…</a:t>
            </a:r>
            <a:endParaRPr lang="en-US">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i="1" smtClean="0">
                <a:solidFill>
                  <a:srgbClr val="002060"/>
                </a:solidFill>
                <a:latin typeface="Times New Roman" pitchFamily="18" charset="0"/>
                <a:cs typeface="Times New Roman" pitchFamily="18" charset="0"/>
              </a:rPr>
              <a:t>VII. QUY TRÌNH CHĂM SÓC</a:t>
            </a:r>
            <a:endParaRPr lang="en-US" i="1">
              <a:solidFill>
                <a:srgbClr val="002060"/>
              </a:solidFill>
            </a:endParaRPr>
          </a:p>
        </p:txBody>
      </p:sp>
      <p:sp>
        <p:nvSpPr>
          <p:cNvPr id="3" name="Content Placeholder 2"/>
          <p:cNvSpPr>
            <a:spLocks noGrp="1"/>
          </p:cNvSpPr>
          <p:nvPr>
            <p:ph idx="1"/>
          </p:nvPr>
        </p:nvSpPr>
        <p:spPr>
          <a:xfrm>
            <a:off x="0" y="838200"/>
            <a:ext cx="9144000" cy="6019800"/>
          </a:xfrm>
        </p:spPr>
        <p:txBody>
          <a:bodyPr>
            <a:normAutofit fontScale="92500" lnSpcReduction="10000"/>
          </a:bodyPr>
          <a:lstStyle/>
          <a:p>
            <a:pPr>
              <a:buFont typeface="Wingdings" pitchFamily="2" charset="2"/>
              <a:buChar char="v"/>
            </a:pPr>
            <a:r>
              <a:rPr lang="en-US" smtClean="0">
                <a:latin typeface="Times New Roman" pitchFamily="18" charset="0"/>
                <a:cs typeface="Times New Roman" pitchFamily="18" charset="0"/>
              </a:rPr>
              <a:t>Đảm bảo an toàn cho bệnh nhân:</a:t>
            </a:r>
          </a:p>
          <a:p>
            <a:pPr>
              <a:buFont typeface="Wingdings" pitchFamily="2" charset="2"/>
              <a:buChar char="ü"/>
            </a:pPr>
            <a:r>
              <a:rPr lang="en-US" smtClean="0">
                <a:latin typeface="Times New Roman" pitchFamily="18" charset="0"/>
                <a:cs typeface="Times New Roman" pitchFamily="18" charset="0"/>
              </a:rPr>
              <a:t>Cho bệnh nhân nằm giường có song chắn hoặc dùng các biện pháp cố định an toàn cho bệnh nhân.</a:t>
            </a:r>
          </a:p>
          <a:p>
            <a:pPr>
              <a:buFont typeface="Wingdings" pitchFamily="2" charset="2"/>
              <a:buChar char="ü"/>
            </a:pPr>
            <a:r>
              <a:rPr lang="en-US" smtClean="0">
                <a:latin typeface="Times New Roman" pitchFamily="18" charset="0"/>
                <a:cs typeface="Times New Roman" pitchFamily="18" charset="0"/>
              </a:rPr>
              <a:t>Thực hiện thuốc an thần cho bệnh nhân theo y lệnh.</a:t>
            </a:r>
          </a:p>
          <a:p>
            <a:pPr>
              <a:buFont typeface="Wingdings" pitchFamily="2" charset="2"/>
              <a:buChar char="ü"/>
            </a:pPr>
            <a:r>
              <a:rPr lang="en-US" smtClean="0">
                <a:latin typeface="Times New Roman" pitchFamily="18" charset="0"/>
                <a:cs typeface="Times New Roman" pitchFamily="18" charset="0"/>
              </a:rPr>
              <a:t>Luôn có mặt cạnh bệnh nhân.</a:t>
            </a:r>
          </a:p>
          <a:p>
            <a:pPr>
              <a:buFont typeface="Wingdings" pitchFamily="2" charset="2"/>
              <a:buChar char="v"/>
            </a:pPr>
            <a:r>
              <a:rPr lang="en-US" smtClean="0">
                <a:latin typeface="Times New Roman" pitchFamily="18" charset="0"/>
                <a:cs typeface="Times New Roman" pitchFamily="18" charset="0"/>
              </a:rPr>
              <a:t>Duy trì cân bằng nước và điện giải:</a:t>
            </a:r>
          </a:p>
          <a:p>
            <a:pPr>
              <a:buFont typeface="Wingdings" pitchFamily="2" charset="2"/>
              <a:buChar char="§"/>
            </a:pPr>
            <a:r>
              <a:rPr lang="en-US" smtClean="0">
                <a:latin typeface="Times New Roman" pitchFamily="18" charset="0"/>
                <a:cs typeface="Times New Roman" pitchFamily="18" charset="0"/>
              </a:rPr>
              <a:t>Đánh giá tình trạng nước và điện giải, dấu hiệu mất nước.</a:t>
            </a:r>
          </a:p>
          <a:p>
            <a:pPr>
              <a:buFont typeface="Wingdings" pitchFamily="2" charset="2"/>
              <a:buChar char="§"/>
            </a:pPr>
            <a:r>
              <a:rPr lang="en-US" smtClean="0">
                <a:latin typeface="Times New Roman" pitchFamily="18" charset="0"/>
                <a:cs typeface="Times New Roman" pitchFamily="18" charset="0"/>
              </a:rPr>
              <a:t>Theo dõi dấu hiệu sinh tồn: chú ý mạch, huyết áp, đo điện tim,…</a:t>
            </a:r>
          </a:p>
          <a:p>
            <a:pPr>
              <a:buFont typeface="Wingdings" pitchFamily="2" charset="2"/>
              <a:buChar char="§"/>
            </a:pPr>
            <a:r>
              <a:rPr lang="en-US" smtClean="0">
                <a:latin typeface="Times New Roman" pitchFamily="18" charset="0"/>
                <a:cs typeface="Times New Roman" pitchFamily="18" charset="0"/>
              </a:rPr>
              <a:t>Đặt sonde tiể theo dõi lượng nước iểu theo y lệnh.</a:t>
            </a:r>
          </a:p>
          <a:p>
            <a:pPr>
              <a:buFont typeface="Wingdings" pitchFamily="2" charset="2"/>
              <a:buChar char="§"/>
            </a:pPr>
            <a:r>
              <a:rPr lang="en-US" smtClean="0">
                <a:latin typeface="Times New Roman" pitchFamily="18" charset="0"/>
                <a:cs typeface="Times New Roman" pitchFamily="18" charset="0"/>
              </a:rPr>
              <a:t>Thực hiện y lệnh thuốc.</a:t>
            </a:r>
            <a:endParaRPr lang="en-US">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i="1" smtClean="0">
                <a:solidFill>
                  <a:srgbClr val="002060"/>
                </a:solidFill>
                <a:latin typeface="Times New Roman" pitchFamily="18" charset="0"/>
                <a:cs typeface="Times New Roman" pitchFamily="18" charset="0"/>
              </a:rPr>
              <a:t>VII. QUY TRÌNH CHĂM SÓC</a:t>
            </a:r>
            <a:endParaRPr lang="en-US" i="1">
              <a:solidFill>
                <a:srgbClr val="002060"/>
              </a:solidFill>
            </a:endParaRPr>
          </a:p>
        </p:txBody>
      </p:sp>
      <p:sp>
        <p:nvSpPr>
          <p:cNvPr id="3" name="Content Placeholder 2"/>
          <p:cNvSpPr>
            <a:spLocks noGrp="1"/>
          </p:cNvSpPr>
          <p:nvPr>
            <p:ph idx="1"/>
          </p:nvPr>
        </p:nvSpPr>
        <p:spPr>
          <a:xfrm>
            <a:off x="0" y="838200"/>
            <a:ext cx="9144000" cy="6019800"/>
          </a:xfrm>
        </p:spPr>
        <p:txBody>
          <a:bodyPr/>
          <a:lstStyle/>
          <a:p>
            <a:pPr>
              <a:buFont typeface="Wingdings" pitchFamily="2" charset="2"/>
              <a:buChar char="v"/>
            </a:pPr>
            <a:r>
              <a:rPr lang="en-US" smtClean="0">
                <a:latin typeface="Times New Roman" pitchFamily="18" charset="0"/>
                <a:cs typeface="Times New Roman" pitchFamily="18" charset="0"/>
              </a:rPr>
              <a:t>Đảm bảo và duy trì chức năng sống:</a:t>
            </a:r>
          </a:p>
          <a:p>
            <a:pPr>
              <a:buFont typeface="Wingdings" pitchFamily="2" charset="2"/>
              <a:buChar char="ü"/>
            </a:pPr>
            <a:r>
              <a:rPr lang="en-US" smtClean="0">
                <a:latin typeface="Times New Roman" pitchFamily="18" charset="0"/>
                <a:cs typeface="Times New Roman" pitchFamily="18" charset="0"/>
              </a:rPr>
              <a:t>Đảm bảo chức năng hô hấp: hút đờm, thử oxy, thở máy.</a:t>
            </a:r>
          </a:p>
          <a:p>
            <a:pPr>
              <a:buFont typeface="Wingdings" pitchFamily="2" charset="2"/>
              <a:buChar char="ü"/>
            </a:pPr>
            <a:r>
              <a:rPr lang="en-US" smtClean="0">
                <a:latin typeface="Times New Roman" pitchFamily="18" charset="0"/>
                <a:cs typeface="Times New Roman" pitchFamily="18" charset="0"/>
              </a:rPr>
              <a:t>Đảm bảo tuần hoàn.</a:t>
            </a:r>
          </a:p>
          <a:p>
            <a:pPr>
              <a:buFont typeface="Wingdings" pitchFamily="2" charset="2"/>
              <a:buChar char="ü"/>
            </a:pPr>
            <a:r>
              <a:rPr lang="en-US" smtClean="0">
                <a:latin typeface="Times New Roman" pitchFamily="18" charset="0"/>
                <a:cs typeface="Times New Roman" pitchFamily="18" charset="0"/>
              </a:rPr>
              <a:t>Theo dõi chức năng thận.</a:t>
            </a:r>
          </a:p>
          <a:p>
            <a:pPr>
              <a:buFont typeface="Wingdings" pitchFamily="2" charset="2"/>
              <a:buChar char="ü"/>
            </a:pPr>
            <a:r>
              <a:rPr lang="en-US" smtClean="0">
                <a:latin typeface="Times New Roman" pitchFamily="18" charset="0"/>
                <a:cs typeface="Times New Roman" pitchFamily="18" charset="0"/>
              </a:rPr>
              <a:t>Theo dõi dấu hệu sinh tồn, tình tạng tri giác.</a:t>
            </a:r>
          </a:p>
          <a:p>
            <a:pPr>
              <a:buFont typeface="Wingdings" pitchFamily="2" charset="2"/>
              <a:buChar char="ü"/>
            </a:pPr>
            <a:r>
              <a:rPr lang="en-US" smtClean="0">
                <a:latin typeface="Times New Roman" pitchFamily="18" charset="0"/>
                <a:cs typeface="Times New Roman" pitchFamily="18" charset="0"/>
              </a:rPr>
              <a:t>Đảm bảo an toàn cho bệnh nhân tránh té ngã, hít sặc.</a:t>
            </a:r>
          </a:p>
          <a:p>
            <a:pPr>
              <a:buNone/>
            </a:pPr>
            <a:endParaRPr lang="en-US" smtClean="0">
              <a:latin typeface="Times New Roman" pitchFamily="18" charset="0"/>
              <a:cs typeface="Times New Roman" pitchFamily="18" charset="0"/>
            </a:endParaRPr>
          </a:p>
          <a:p>
            <a:pPr>
              <a:buFont typeface="Wingdings" pitchFamily="2" charset="2"/>
              <a:buChar char="ü"/>
            </a:pPr>
            <a:endParaRPr lang="en-US">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0000"/>
                </a:solidFill>
                <a:latin typeface="Times New Roman" pitchFamily="18" charset="0"/>
                <a:cs typeface="Times New Roman" pitchFamily="18" charset="0"/>
              </a:rPr>
              <a:t>NỘI DUNG</a:t>
            </a:r>
            <a:endParaRPr lang="vi-VN" sz="4800" b="1" dirty="0">
              <a:solidFill>
                <a:srgbClr val="FF0000"/>
              </a:solidFill>
              <a:latin typeface="Times New Roman" pitchFamily="18" charset="0"/>
              <a:cs typeface="Times New Roman" pitchFamily="18" charset="0"/>
            </a:endParaRPr>
          </a:p>
        </p:txBody>
      </p:sp>
      <p:graphicFrame>
        <p:nvGraphicFramePr>
          <p:cNvPr id="4" name="Diagram 3"/>
          <p:cNvGraphicFramePr/>
          <p:nvPr>
            <p:extLst>
              <p:ext uri="{D42A27DB-BD31-4B8C-83A1-F6EECF244321}">
                <p14:modId xmlns="" xmlns:p14="http://schemas.microsoft.com/office/powerpoint/2010/main" val="454536342"/>
              </p:ext>
            </p:extLst>
          </p:nvPr>
        </p:nvGraphicFramePr>
        <p:xfrm>
          <a:off x="467544" y="1484784"/>
          <a:ext cx="8352928"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842944141"/>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i="1" smtClean="0">
                <a:solidFill>
                  <a:srgbClr val="002060"/>
                </a:solidFill>
                <a:latin typeface="Times New Roman" pitchFamily="18" charset="0"/>
                <a:cs typeface="Times New Roman" pitchFamily="18" charset="0"/>
              </a:rPr>
              <a:t>VII. QUY TRÌNH CHĂM SÓC</a:t>
            </a:r>
            <a:endParaRPr lang="en-US" i="1">
              <a:solidFill>
                <a:srgbClr val="002060"/>
              </a:solidFill>
            </a:endParaRPr>
          </a:p>
        </p:txBody>
      </p:sp>
      <p:sp>
        <p:nvSpPr>
          <p:cNvPr id="3" name="Content Placeholder 2"/>
          <p:cNvSpPr>
            <a:spLocks noGrp="1"/>
          </p:cNvSpPr>
          <p:nvPr>
            <p:ph idx="1"/>
          </p:nvPr>
        </p:nvSpPr>
        <p:spPr>
          <a:xfrm>
            <a:off x="0" y="1143000"/>
            <a:ext cx="9144000" cy="5562600"/>
          </a:xfrm>
        </p:spPr>
        <p:txBody>
          <a:bodyPr/>
          <a:lstStyle/>
          <a:p>
            <a:pPr>
              <a:buFont typeface="Wingdings" pitchFamily="2" charset="2"/>
              <a:buChar char="ü"/>
            </a:pPr>
            <a:r>
              <a:rPr lang="en-US" smtClean="0">
                <a:latin typeface="Times New Roman" pitchFamily="18" charset="0"/>
                <a:cs typeface="Times New Roman" pitchFamily="18" charset="0"/>
              </a:rPr>
              <a:t>Ngừa các nguy cơ:</a:t>
            </a:r>
          </a:p>
          <a:p>
            <a:pPr>
              <a:buFont typeface="Courier New" pitchFamily="49" charset="0"/>
              <a:buChar char="o"/>
            </a:pPr>
            <a:r>
              <a:rPr lang="en-US" smtClean="0">
                <a:latin typeface="Times New Roman" pitchFamily="18" charset="0"/>
                <a:cs typeface="Times New Roman" pitchFamily="18" charset="0"/>
              </a:rPr>
              <a:t>Ngừa các nguy cơ: xoay trở bệnh nhan mỗi 2 giờ, giữ da bệnh nhân khô ráo, sạch sẽ, xoa bóp nhẹ nhàng những vùng da đè ép,…</a:t>
            </a:r>
          </a:p>
          <a:p>
            <a:pPr>
              <a:buFont typeface="Courier New" pitchFamily="49" charset="0"/>
              <a:buChar char="o"/>
            </a:pPr>
            <a:r>
              <a:rPr lang="en-US" smtClean="0">
                <a:latin typeface="Times New Roman" pitchFamily="18" charset="0"/>
                <a:cs typeface="Times New Roman" pitchFamily="18" charset="0"/>
              </a:rPr>
              <a:t>Đề phòng viêm phổi, đường tiết niệu, theo dõi nhiệt độ bệnh nhân hằng ngày, nghe phổi,…</a:t>
            </a:r>
          </a:p>
          <a:p>
            <a:pPr>
              <a:buFont typeface="Courier New" pitchFamily="49" charset="0"/>
              <a:buChar char="o"/>
            </a:pPr>
            <a:r>
              <a:rPr lang="en-US" smtClean="0">
                <a:latin typeface="Times New Roman" pitchFamily="18" charset="0"/>
                <a:cs typeface="Times New Roman" pitchFamily="18" charset="0"/>
              </a:rPr>
              <a:t>Tăng cường vệ sinh các nhân, chăm sóc mắt, da…</a:t>
            </a:r>
          </a:p>
        </p:txBody>
      </p:sp>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i="1" smtClean="0">
                <a:solidFill>
                  <a:srgbClr val="002060"/>
                </a:solidFill>
                <a:latin typeface="Times New Roman" pitchFamily="18" charset="0"/>
                <a:cs typeface="Times New Roman" pitchFamily="18" charset="0"/>
              </a:rPr>
              <a:t>VII. QUY TRÌNH CHĂM SÓC</a:t>
            </a:r>
            <a:endParaRPr lang="en-US" i="1">
              <a:solidFill>
                <a:srgbClr val="002060"/>
              </a:solidFill>
            </a:endParaRPr>
          </a:p>
        </p:txBody>
      </p:sp>
      <p:sp>
        <p:nvSpPr>
          <p:cNvPr id="3" name="Content Placeholder 2"/>
          <p:cNvSpPr>
            <a:spLocks noGrp="1"/>
          </p:cNvSpPr>
          <p:nvPr>
            <p:ph idx="1"/>
          </p:nvPr>
        </p:nvSpPr>
        <p:spPr>
          <a:xfrm>
            <a:off x="0" y="914400"/>
            <a:ext cx="9144000" cy="5791200"/>
          </a:xfrm>
        </p:spPr>
        <p:txBody>
          <a:bodyPr/>
          <a:lstStyle/>
          <a:p>
            <a:pPr>
              <a:buFont typeface="Wingdings" pitchFamily="2" charset="2"/>
              <a:buChar char="v"/>
            </a:pPr>
            <a:r>
              <a:rPr lang="en-US" smtClean="0">
                <a:latin typeface="Times New Roman" pitchFamily="18" charset="0"/>
                <a:cs typeface="Times New Roman" pitchFamily="18" charset="0"/>
              </a:rPr>
              <a:t>Loại bỏ chất đọc nhanh chóng: tùy theo đường gây ngộ độc mà tiến hành loại bỏ chất độ cơ thể bệnh nhân.</a:t>
            </a:r>
          </a:p>
          <a:p>
            <a:pPr>
              <a:buFont typeface="Wingdings" pitchFamily="2" charset="2"/>
              <a:buChar char="ü"/>
            </a:pPr>
            <a:r>
              <a:rPr lang="en-US" smtClean="0">
                <a:latin typeface="Times New Roman" pitchFamily="18" charset="0"/>
                <a:cs typeface="Times New Roman" pitchFamily="18" charset="0"/>
              </a:rPr>
              <a:t>Qua da:</a:t>
            </a:r>
          </a:p>
          <a:p>
            <a:pPr>
              <a:buFont typeface="Courier New" pitchFamily="49" charset="0"/>
              <a:buChar char="o"/>
            </a:pPr>
            <a:r>
              <a:rPr lang="en-US" smtClean="0">
                <a:latin typeface="Times New Roman" pitchFamily="18" charset="0"/>
                <a:cs typeface="Times New Roman" pitchFamily="18" charset="0"/>
              </a:rPr>
              <a:t>Thay quần áo.</a:t>
            </a:r>
          </a:p>
          <a:p>
            <a:pPr>
              <a:buFont typeface="Courier New" pitchFamily="49" charset="0"/>
              <a:buChar char="o"/>
            </a:pPr>
            <a:r>
              <a:rPr lang="en-US" smtClean="0">
                <a:latin typeface="Times New Roman" pitchFamily="18" charset="0"/>
                <a:cs typeface="Times New Roman" pitchFamily="18" charset="0"/>
              </a:rPr>
              <a:t>Rửa nơi tiếp xúc bằng nước, không chà xát mạnh để tránh làm thuốc tiếp xúc hanh.</a:t>
            </a:r>
          </a:p>
          <a:p>
            <a:pPr>
              <a:buFont typeface="Wingdings" pitchFamily="2" charset="2"/>
              <a:buChar char="ü"/>
            </a:pPr>
            <a:r>
              <a:rPr lang="en-US" smtClean="0">
                <a:latin typeface="Times New Roman" pitchFamily="18" charset="0"/>
                <a:cs typeface="Times New Roman" pitchFamily="18" charset="0"/>
              </a:rPr>
              <a:t>Qua đường hô hấp:</a:t>
            </a:r>
          </a:p>
          <a:p>
            <a:pPr>
              <a:buFont typeface="Courier New" pitchFamily="49" charset="0"/>
              <a:buChar char="o"/>
            </a:pPr>
            <a:r>
              <a:rPr lang="en-US" smtClean="0">
                <a:latin typeface="Times New Roman" pitchFamily="18" charset="0"/>
                <a:cs typeface="Times New Roman" pitchFamily="18" charset="0"/>
              </a:rPr>
              <a:t>Sử dụng các biện pháp hỗ trợ về hô hấp: thở oxy, đặt nội khí quản, thở máy,…</a:t>
            </a:r>
          </a:p>
          <a:p>
            <a:pPr>
              <a:buNone/>
            </a:pPr>
            <a:endParaRPr lang="en-US">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solidFill>
                  <a:srgbClr val="002060"/>
                </a:solidFill>
                <a:latin typeface="Times New Roman" pitchFamily="18" charset="0"/>
                <a:cs typeface="Times New Roman" pitchFamily="18" charset="0"/>
              </a:rPr>
              <a:t>VII. QUY TRÌNH CHĂM SÓC</a:t>
            </a:r>
            <a:endParaRPr lang="en-US" i="1">
              <a:solidFill>
                <a:srgbClr val="002060"/>
              </a:solidFill>
            </a:endParaRPr>
          </a:p>
        </p:txBody>
      </p:sp>
      <p:sp>
        <p:nvSpPr>
          <p:cNvPr id="3" name="Content Placeholder 2"/>
          <p:cNvSpPr>
            <a:spLocks noGrp="1"/>
          </p:cNvSpPr>
          <p:nvPr>
            <p:ph idx="1"/>
          </p:nvPr>
        </p:nvSpPr>
        <p:spPr/>
        <p:txBody>
          <a:bodyPr/>
          <a:lstStyle/>
          <a:p>
            <a:pPr>
              <a:buFont typeface="Wingdings" pitchFamily="2" charset="2"/>
              <a:buChar char="ü"/>
            </a:pPr>
            <a:r>
              <a:rPr lang="en-US" smtClean="0">
                <a:latin typeface="Times New Roman" pitchFamily="18" charset="0"/>
                <a:cs typeface="Times New Roman" pitchFamily="18" charset="0"/>
              </a:rPr>
              <a:t>Qua đường tiêu hóa:</a:t>
            </a:r>
          </a:p>
          <a:p>
            <a:pPr marL="514350" indent="-514350">
              <a:buFont typeface="Courier New" pitchFamily="49" charset="0"/>
              <a:buChar char="o"/>
            </a:pPr>
            <a:r>
              <a:rPr lang="en-US" smtClean="0">
                <a:latin typeface="Times New Roman" pitchFamily="18" charset="0"/>
                <a:cs typeface="Times New Roman" pitchFamily="18" charset="0"/>
              </a:rPr>
              <a:t>Gây nôn:</a:t>
            </a:r>
          </a:p>
          <a:p>
            <a:pPr marL="514350" indent="-514350">
              <a:buFontTx/>
              <a:buChar char="-"/>
            </a:pPr>
            <a:r>
              <a:rPr lang="en-US" smtClean="0">
                <a:latin typeface="Times New Roman" pitchFamily="18" charset="0"/>
                <a:cs typeface="Times New Roman" pitchFamily="18" charset="0"/>
              </a:rPr>
              <a:t>Ngoáy vào thành họng gây nôn.</a:t>
            </a:r>
          </a:p>
          <a:p>
            <a:pPr marL="514350" indent="-514350">
              <a:buFontTx/>
              <a:buChar char="-"/>
            </a:pPr>
            <a:r>
              <a:rPr lang="en-US" smtClean="0">
                <a:latin typeface="Times New Roman" pitchFamily="18" charset="0"/>
                <a:cs typeface="Times New Roman" pitchFamily="18" charset="0"/>
              </a:rPr>
              <a:t>Tiêm Apomorpine.</a:t>
            </a:r>
          </a:p>
          <a:p>
            <a:pPr marL="514350" indent="-514350">
              <a:buFontTx/>
              <a:buChar char="-"/>
            </a:pPr>
            <a:r>
              <a:rPr lang="en-US" smtClean="0">
                <a:latin typeface="Times New Roman" pitchFamily="18" charset="0"/>
                <a:cs typeface="Times New Roman" pitchFamily="18" charset="0"/>
              </a:rPr>
              <a:t>Chống chỉ định: ngộ độc chất ăn mòn (acid, kiềm), chất bay hơi, tri giác lơ mơ, hôn mê, co giật.</a:t>
            </a:r>
          </a:p>
          <a:p>
            <a:pPr>
              <a:buFont typeface="Courier New" pitchFamily="49" charset="0"/>
              <a:buChar char="o"/>
            </a:pPr>
            <a:endParaRPr lang="en-US">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solidFill>
                  <a:srgbClr val="002060"/>
                </a:solidFill>
                <a:latin typeface="Times New Roman" pitchFamily="18" charset="0"/>
                <a:cs typeface="Times New Roman" pitchFamily="18" charset="0"/>
              </a:rPr>
              <a:t>VII. QUY TRÌNH CHĂM SÓC</a:t>
            </a:r>
            <a:endParaRPr lang="en-US" i="1">
              <a:solidFill>
                <a:srgbClr val="002060"/>
              </a:solidFill>
            </a:endParaRPr>
          </a:p>
        </p:txBody>
      </p:sp>
      <p:sp>
        <p:nvSpPr>
          <p:cNvPr id="3" name="Content Placeholder 2"/>
          <p:cNvSpPr>
            <a:spLocks noGrp="1"/>
          </p:cNvSpPr>
          <p:nvPr>
            <p:ph idx="1"/>
          </p:nvPr>
        </p:nvSpPr>
        <p:spPr/>
        <p:txBody>
          <a:bodyPr>
            <a:normAutofit fontScale="92500" lnSpcReduction="10000"/>
          </a:bodyPr>
          <a:lstStyle/>
          <a:p>
            <a:pPr>
              <a:buFont typeface="Courier New" pitchFamily="49" charset="0"/>
              <a:buChar char="o"/>
            </a:pPr>
            <a:r>
              <a:rPr lang="en-US" smtClean="0">
                <a:latin typeface="Times New Roman" pitchFamily="18" charset="0"/>
                <a:cs typeface="Times New Roman" pitchFamily="18" charset="0"/>
              </a:rPr>
              <a:t>Rửa dạ dày:</a:t>
            </a:r>
          </a:p>
          <a:p>
            <a:pPr>
              <a:buFontTx/>
              <a:buChar char="-"/>
            </a:pPr>
            <a:r>
              <a:rPr lang="en-US" smtClean="0">
                <a:latin typeface="Times New Roman" pitchFamily="18" charset="0"/>
                <a:cs typeface="Times New Roman" pitchFamily="18" charset="0"/>
              </a:rPr>
              <a:t>Rửa bằng ống Faucher cho đến khi nước trong và không còn mùi cảu chất ngộ độc (nếu bệnh nhân tỉnh).</a:t>
            </a:r>
          </a:p>
          <a:p>
            <a:pPr>
              <a:buFontTx/>
              <a:buChar char="-"/>
            </a:pPr>
            <a:r>
              <a:rPr lang="en-US" smtClean="0">
                <a:latin typeface="Times New Roman" pitchFamily="18" charset="0"/>
                <a:cs typeface="Times New Roman" pitchFamily="18" charset="0"/>
              </a:rPr>
              <a:t>Trường hợp bệnh nhân rối loạn tri giác,bệnh nhân đặt NKQ rửa bằng ống Tubr Levine để ngăn ngừa dịch dạ dày chảy ngược.</a:t>
            </a:r>
          </a:p>
          <a:p>
            <a:pPr>
              <a:buFontTx/>
              <a:buChar char="-"/>
            </a:pPr>
            <a:r>
              <a:rPr lang="en-US" smtClean="0">
                <a:latin typeface="Times New Roman" pitchFamily="18" charset="0"/>
                <a:cs typeface="Times New Roman" pitchFamily="18" charset="0"/>
              </a:rPr>
              <a:t>Chống chỉ định: đến trước 6 giờ, ngộ độc qua đường tiêu hóa, chất hòa tan chậm, bệnh nhan tỉnh.</a:t>
            </a:r>
          </a:p>
          <a:p>
            <a:pPr>
              <a:buFontTx/>
              <a:buChar char="-"/>
            </a:pPr>
            <a:endParaRPr lang="en-US">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solidFill>
                  <a:srgbClr val="002060"/>
                </a:solidFill>
                <a:latin typeface="Times New Roman" pitchFamily="18" charset="0"/>
                <a:cs typeface="Times New Roman" pitchFamily="18" charset="0"/>
              </a:rPr>
              <a:t>VII. QUY TRÌNH CHĂM SÓC</a:t>
            </a:r>
            <a:endParaRPr lang="en-US" i="1">
              <a:solidFill>
                <a:srgbClr val="002060"/>
              </a:solidFill>
            </a:endParaRPr>
          </a:p>
        </p:txBody>
      </p:sp>
      <p:sp>
        <p:nvSpPr>
          <p:cNvPr id="3" name="Content Placeholder 2"/>
          <p:cNvSpPr>
            <a:spLocks noGrp="1"/>
          </p:cNvSpPr>
          <p:nvPr>
            <p:ph idx="1"/>
          </p:nvPr>
        </p:nvSpPr>
        <p:spPr/>
        <p:txBody>
          <a:bodyPr/>
          <a:lstStyle/>
          <a:p>
            <a:pPr>
              <a:buNone/>
            </a:pPr>
            <a:r>
              <a:rPr lang="en-US" smtClean="0">
                <a:solidFill>
                  <a:srgbClr val="FF0000"/>
                </a:solidFill>
                <a:latin typeface="Times New Roman" pitchFamily="18" charset="0"/>
                <a:cs typeface="Times New Roman" pitchFamily="18" charset="0"/>
              </a:rPr>
              <a:t>5. Lượng giá:</a:t>
            </a:r>
          </a:p>
          <a:p>
            <a:pPr>
              <a:buFont typeface="Wingdings" pitchFamily="2" charset="2"/>
              <a:buChar char="v"/>
            </a:pPr>
            <a:r>
              <a:rPr lang="en-US" smtClean="0">
                <a:latin typeface="Times New Roman" pitchFamily="18" charset="0"/>
                <a:cs typeface="Times New Roman" pitchFamily="18" charset="0"/>
              </a:rPr>
              <a:t>Dấu hiệu sinh tồn của bệnh nhân như thế nào?</a:t>
            </a:r>
          </a:p>
          <a:p>
            <a:pPr>
              <a:buFont typeface="Wingdings" pitchFamily="2" charset="2"/>
              <a:buChar char="v"/>
            </a:pPr>
            <a:r>
              <a:rPr lang="en-US" smtClean="0">
                <a:latin typeface="Times New Roman" pitchFamily="18" charset="0"/>
                <a:cs typeface="Times New Roman" pitchFamily="18" charset="0"/>
              </a:rPr>
              <a:t>Tình trạng da, niêm mạc, tri giác của bệnh nhân hư thế nào?</a:t>
            </a:r>
          </a:p>
          <a:p>
            <a:pPr>
              <a:buFont typeface="Wingdings" pitchFamily="2" charset="2"/>
              <a:buChar char="v"/>
            </a:pPr>
            <a:r>
              <a:rPr lang="en-US" smtClean="0">
                <a:latin typeface="Times New Roman" pitchFamily="18" charset="0"/>
                <a:cs typeface="Times New Roman" pitchFamily="18" charset="0"/>
              </a:rPr>
              <a:t>Tình trang hô hấp, vận động của bệnh nhân như thế nào?</a:t>
            </a:r>
          </a:p>
          <a:p>
            <a:pPr>
              <a:buNone/>
            </a:pPr>
            <a:r>
              <a:rPr lang="en-US" smtClean="0">
                <a:latin typeface="Times New Roman" pitchFamily="18" charset="0"/>
                <a:cs typeface="Times New Roman" pitchFamily="18" charset="0"/>
              </a:rPr>
              <a:t>….</a:t>
            </a:r>
          </a:p>
        </p:txBody>
      </p:sp>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solidFill>
                  <a:srgbClr val="002060"/>
                </a:solidFill>
                <a:latin typeface="Times New Roman" pitchFamily="18" charset="0"/>
                <a:cs typeface="Times New Roman" pitchFamily="18" charset="0"/>
              </a:rPr>
              <a:t>CÂU HỎI LƯỢNG GIÁ</a:t>
            </a:r>
            <a:endParaRPr lang="en-US" i="1">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smtClean="0">
                <a:solidFill>
                  <a:srgbClr val="FF0000"/>
                </a:solidFill>
                <a:latin typeface="Times New Roman" pitchFamily="18" charset="0"/>
                <a:cs typeface="Times New Roman" pitchFamily="18" charset="0"/>
              </a:rPr>
              <a:t>Câu 1</a:t>
            </a:r>
            <a:r>
              <a:rPr lang="en-US" smtClean="0">
                <a:latin typeface="Times New Roman" pitchFamily="18" charset="0"/>
                <a:cs typeface="Times New Roman" pitchFamily="18" charset="0"/>
              </a:rPr>
              <a:t>: Chẩn đoán nào sau đây là </a:t>
            </a:r>
            <a:r>
              <a:rPr lang="en-US" b="1" smtClean="0">
                <a:latin typeface="Times New Roman" pitchFamily="18" charset="0"/>
                <a:cs typeface="Times New Roman" pitchFamily="18" charset="0"/>
              </a:rPr>
              <a:t>không</a:t>
            </a:r>
            <a:r>
              <a:rPr lang="en-US" smtClean="0">
                <a:latin typeface="Times New Roman" pitchFamily="18" charset="0"/>
                <a:cs typeface="Times New Roman" pitchFamily="18" charset="0"/>
              </a:rPr>
              <a:t> đúng?</a:t>
            </a:r>
          </a:p>
          <a:p>
            <a:pPr marL="514350" indent="-514350">
              <a:buFont typeface="+mj-lt"/>
              <a:buAutoNum type="alphaLcPeriod"/>
            </a:pPr>
            <a:r>
              <a:rPr lang="en-US" smtClean="0">
                <a:latin typeface="Times New Roman" pitchFamily="18" charset="0"/>
                <a:cs typeface="Times New Roman" pitchFamily="18" charset="0"/>
              </a:rPr>
              <a:t>Bệnh nhân khó thở do tăng tiết đờm.</a:t>
            </a:r>
          </a:p>
          <a:p>
            <a:pPr marL="514350" indent="-514350">
              <a:buFont typeface="+mj-lt"/>
              <a:buAutoNum type="alphaLcPeriod"/>
            </a:pPr>
            <a:r>
              <a:rPr lang="en-US" smtClean="0">
                <a:latin typeface="Times New Roman" pitchFamily="18" charset="0"/>
                <a:cs typeface="Times New Roman" pitchFamily="18" charset="0"/>
              </a:rPr>
              <a:t>Bệnh nhân có nguy cơ té ngã do ngộ độc.</a:t>
            </a:r>
          </a:p>
          <a:p>
            <a:pPr marL="514350" indent="-514350">
              <a:buFont typeface="+mj-lt"/>
              <a:buAutoNum type="alphaLcPeriod"/>
            </a:pPr>
            <a:r>
              <a:rPr lang="en-US" smtClean="0">
                <a:latin typeface="Times New Roman" pitchFamily="18" charset="0"/>
                <a:cs typeface="Times New Roman" pitchFamily="18" charset="0"/>
              </a:rPr>
              <a:t>Bệnh nhân có rối loạn nước và điện giải do non ói, tiêu chảy,…</a:t>
            </a:r>
          </a:p>
          <a:p>
            <a:pPr marL="514350" indent="-514350">
              <a:buFont typeface="+mj-lt"/>
              <a:buAutoNum type="alphaLcPeriod"/>
            </a:pPr>
            <a:r>
              <a:rPr lang="en-US" smtClean="0">
                <a:latin typeface="Times New Roman" pitchFamily="18" charset="0"/>
                <a:cs typeface="Times New Roman" pitchFamily="18" charset="0"/>
              </a:rPr>
              <a:t>Bệnh nhân thay đổi tri giác: lơ mơ, kích động, hôn mê do ngộ độc.</a:t>
            </a:r>
          </a:p>
          <a:p>
            <a:endParaRPr lang="en-US">
              <a:latin typeface="Times New Roman" pitchFamily="18" charset="0"/>
              <a:cs typeface="Times New Roman" pitchFamily="18" charset="0"/>
            </a:endParaRPr>
          </a:p>
        </p:txBody>
      </p:sp>
      <p:sp>
        <p:nvSpPr>
          <p:cNvPr id="4" name="Oval 3"/>
          <p:cNvSpPr/>
          <p:nvPr/>
        </p:nvSpPr>
        <p:spPr>
          <a:xfrm>
            <a:off x="533400" y="28956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2060"/>
                </a:solidFill>
                <a:latin typeface="Times New Roman" pitchFamily="18" charset="0"/>
                <a:cs typeface="Times New Roman" pitchFamily="18" charset="0"/>
              </a:rPr>
              <a:t>CÂU HỎI LƯỢNG GIÁ</a:t>
            </a:r>
            <a:endParaRPr lang="en-US">
              <a:solidFill>
                <a:srgbClr val="002060"/>
              </a:solidFill>
            </a:endParaRPr>
          </a:p>
        </p:txBody>
      </p:sp>
      <p:sp>
        <p:nvSpPr>
          <p:cNvPr id="3" name="Content Placeholder 2"/>
          <p:cNvSpPr>
            <a:spLocks noGrp="1"/>
          </p:cNvSpPr>
          <p:nvPr>
            <p:ph idx="1"/>
          </p:nvPr>
        </p:nvSpPr>
        <p:spPr>
          <a:xfrm>
            <a:off x="304800" y="1143000"/>
            <a:ext cx="8839200" cy="5562600"/>
          </a:xfrm>
        </p:spPr>
        <p:txBody>
          <a:bodyPr/>
          <a:lstStyle/>
          <a:p>
            <a:pPr>
              <a:buNone/>
            </a:pPr>
            <a:r>
              <a:rPr lang="en-US" smtClean="0">
                <a:solidFill>
                  <a:srgbClr val="FF0000"/>
                </a:solidFill>
                <a:latin typeface="Times New Roman" pitchFamily="18" charset="0"/>
                <a:cs typeface="Times New Roman" pitchFamily="18" charset="0"/>
              </a:rPr>
              <a:t>Câu 2:</a:t>
            </a:r>
            <a:r>
              <a:rPr lang="en-US" smtClean="0">
                <a:latin typeface="Times New Roman" pitchFamily="18" charset="0"/>
                <a:cs typeface="Times New Roman" pitchFamily="18" charset="0"/>
              </a:rPr>
              <a:t> Khi khai thác bệnh sử ở một trẻ bị nghi ngờ ngộ độc cấp, cần lưu ý những yếu tố nào sau đây, </a:t>
            </a:r>
            <a:r>
              <a:rPr lang="en-US" b="1" smtClean="0">
                <a:latin typeface="Times New Roman" pitchFamily="18" charset="0"/>
                <a:cs typeface="Times New Roman" pitchFamily="18" charset="0"/>
              </a:rPr>
              <a:t>ngoại trừ</a:t>
            </a:r>
            <a:r>
              <a:rPr lang="en-US" smtClean="0">
                <a:latin typeface="Times New Roman" pitchFamily="18" charset="0"/>
                <a:cs typeface="Times New Roman" pitchFamily="18" charset="0"/>
              </a:rPr>
              <a:t>?</a:t>
            </a:r>
          </a:p>
          <a:p>
            <a:pPr marL="514350" indent="-514350">
              <a:buFont typeface="+mj-lt"/>
              <a:buAutoNum type="alphaUcPeriod"/>
            </a:pPr>
            <a:r>
              <a:rPr lang="en-US" smtClean="0">
                <a:latin typeface="Times New Roman" pitchFamily="18" charset="0"/>
                <a:cs typeface="Times New Roman" pitchFamily="18" charset="0"/>
              </a:rPr>
              <a:t>Nghề nghiệp.</a:t>
            </a:r>
          </a:p>
          <a:p>
            <a:pPr marL="514350" indent="-514350">
              <a:buFont typeface="+mj-lt"/>
              <a:buAutoNum type="alphaUcPeriod"/>
            </a:pPr>
            <a:r>
              <a:rPr lang="en-US" smtClean="0">
                <a:latin typeface="Times New Roman" pitchFamily="18" charset="0"/>
                <a:cs typeface="Times New Roman" pitchFamily="18" charset="0"/>
              </a:rPr>
              <a:t>Các yếu tố xung đột về tâm lý, tình cảm trước đó.</a:t>
            </a:r>
          </a:p>
          <a:p>
            <a:pPr marL="514350" indent="-514350">
              <a:buFont typeface="+mj-lt"/>
              <a:buAutoNum type="alphaUcPeriod"/>
            </a:pPr>
            <a:r>
              <a:rPr lang="en-US" smtClean="0">
                <a:latin typeface="Times New Roman" pitchFamily="18" charset="0"/>
                <a:cs typeface="Times New Roman" pitchFamily="18" charset="0"/>
              </a:rPr>
              <a:t>Tiền sử mắc bệnh mạn tính, đặc biệt là suy thận, suy tim.</a:t>
            </a:r>
          </a:p>
          <a:p>
            <a:pPr marL="514350" indent="-514350">
              <a:buFont typeface="+mj-lt"/>
              <a:buAutoNum type="alphaUcPeriod"/>
            </a:pPr>
            <a:r>
              <a:rPr lang="en-US" smtClean="0">
                <a:latin typeface="Times New Roman" pitchFamily="18" charset="0"/>
                <a:cs typeface="Times New Roman" pitchFamily="18" charset="0"/>
              </a:rPr>
              <a:t>Hoàn cảnh phát hiện và diễn biến của các triệu chứng.</a:t>
            </a:r>
          </a:p>
          <a:p>
            <a:pPr marL="514350" indent="-514350">
              <a:buFont typeface="+mj-lt"/>
              <a:buAutoNum type="alphaUcPeriod"/>
            </a:pPr>
            <a:endParaRPr lang="en-US">
              <a:latin typeface="Times New Roman" pitchFamily="18" charset="0"/>
              <a:cs typeface="Times New Roman" pitchFamily="18" charset="0"/>
            </a:endParaRPr>
          </a:p>
        </p:txBody>
      </p:sp>
      <p:sp>
        <p:nvSpPr>
          <p:cNvPr id="4" name="Oval 3"/>
          <p:cNvSpPr/>
          <p:nvPr/>
        </p:nvSpPr>
        <p:spPr>
          <a:xfrm>
            <a:off x="381000" y="28194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solidFill>
                  <a:srgbClr val="002060"/>
                </a:solidFill>
                <a:latin typeface="Times New Roman" pitchFamily="18" charset="0"/>
                <a:cs typeface="Times New Roman" pitchFamily="18" charset="0"/>
              </a:rPr>
              <a:t>CÂU HỎI LƯỢNG GIÁ</a:t>
            </a:r>
            <a:endParaRPr lang="en-US" i="1">
              <a:solidFill>
                <a:srgbClr val="002060"/>
              </a:solidFill>
            </a:endParaRPr>
          </a:p>
        </p:txBody>
      </p:sp>
      <p:sp>
        <p:nvSpPr>
          <p:cNvPr id="3" name="Content Placeholder 2"/>
          <p:cNvSpPr>
            <a:spLocks noGrp="1"/>
          </p:cNvSpPr>
          <p:nvPr>
            <p:ph idx="1"/>
          </p:nvPr>
        </p:nvSpPr>
        <p:spPr/>
        <p:txBody>
          <a:bodyPr/>
          <a:lstStyle/>
          <a:p>
            <a:pPr>
              <a:buNone/>
            </a:pPr>
            <a:r>
              <a:rPr lang="en-US" smtClean="0">
                <a:solidFill>
                  <a:srgbClr val="FF0000"/>
                </a:solidFill>
                <a:latin typeface="Times New Roman" pitchFamily="18" charset="0"/>
                <a:cs typeface="Times New Roman" pitchFamily="18" charset="0"/>
              </a:rPr>
              <a:t>Câu 3:</a:t>
            </a:r>
            <a:r>
              <a:rPr lang="en-US" smtClean="0">
                <a:latin typeface="Times New Roman" pitchFamily="18" charset="0"/>
                <a:cs typeface="Times New Roman" pitchFamily="18" charset="0"/>
              </a:rPr>
              <a:t> Rửa dạ dày có chỉ định cho các trường hợp sau, </a:t>
            </a:r>
            <a:r>
              <a:rPr lang="en-US" b="1" smtClean="0">
                <a:latin typeface="Times New Roman" pitchFamily="18" charset="0"/>
                <a:cs typeface="Times New Roman" pitchFamily="18" charset="0"/>
              </a:rPr>
              <a:t>ngoại trừ</a:t>
            </a:r>
            <a:r>
              <a:rPr lang="en-US" smtClean="0">
                <a:latin typeface="Times New Roman" pitchFamily="18" charset="0"/>
                <a:cs typeface="Times New Roman" pitchFamily="18" charset="0"/>
              </a:rPr>
              <a:t>?</a:t>
            </a:r>
          </a:p>
          <a:p>
            <a:pPr marL="514350" indent="-514350">
              <a:buFont typeface="+mj-lt"/>
              <a:buAutoNum type="alphaLcPeriod"/>
            </a:pPr>
            <a:r>
              <a:rPr lang="en-US" smtClean="0">
                <a:latin typeface="Times New Roman" pitchFamily="18" charset="0"/>
                <a:cs typeface="Times New Roman" pitchFamily="18" charset="0"/>
              </a:rPr>
              <a:t>Đến trước 6 giờ</a:t>
            </a:r>
          </a:p>
          <a:p>
            <a:pPr marL="514350" indent="-514350">
              <a:buFont typeface="+mj-lt"/>
              <a:buAutoNum type="alphaLcPeriod"/>
            </a:pPr>
            <a:r>
              <a:rPr lang="en-US" smtClean="0">
                <a:latin typeface="Times New Roman" pitchFamily="18" charset="0"/>
                <a:cs typeface="Times New Roman" pitchFamily="18" charset="0"/>
              </a:rPr>
              <a:t>Ngộ độc qua đường tiêu hóa</a:t>
            </a:r>
          </a:p>
          <a:p>
            <a:pPr marL="514350" indent="-514350">
              <a:buFont typeface="+mj-lt"/>
              <a:buAutoNum type="alphaLcPeriod"/>
            </a:pPr>
            <a:r>
              <a:rPr lang="en-US">
                <a:latin typeface="Times New Roman" pitchFamily="18" charset="0"/>
                <a:cs typeface="Times New Roman" pitchFamily="18" charset="0"/>
              </a:rPr>
              <a:t>C</a:t>
            </a:r>
            <a:r>
              <a:rPr lang="en-US" smtClean="0">
                <a:latin typeface="Times New Roman" pitchFamily="18" charset="0"/>
                <a:cs typeface="Times New Roman" pitchFamily="18" charset="0"/>
              </a:rPr>
              <a:t>hất hòa tan nhanh</a:t>
            </a:r>
          </a:p>
          <a:p>
            <a:pPr marL="514350" indent="-514350">
              <a:buFont typeface="+mj-lt"/>
              <a:buAutoNum type="alphaLcPeriod"/>
            </a:pPr>
            <a:r>
              <a:rPr lang="en-US">
                <a:latin typeface="Times New Roman" pitchFamily="18" charset="0"/>
                <a:cs typeface="Times New Roman" pitchFamily="18" charset="0"/>
              </a:rPr>
              <a:t>B</a:t>
            </a:r>
            <a:r>
              <a:rPr lang="en-US" smtClean="0">
                <a:latin typeface="Times New Roman" pitchFamily="18" charset="0"/>
                <a:cs typeface="Times New Roman" pitchFamily="18" charset="0"/>
              </a:rPr>
              <a:t>ệnh nhan tỉnh.</a:t>
            </a:r>
            <a:endParaRPr lang="en-US" smtClean="0">
              <a:solidFill>
                <a:srgbClr val="FF0000"/>
              </a:solidFill>
              <a:latin typeface="Times New Roman" pitchFamily="18" charset="0"/>
              <a:cs typeface="Times New Roman" pitchFamily="18" charset="0"/>
            </a:endParaRPr>
          </a:p>
          <a:p>
            <a:pPr>
              <a:buNone/>
            </a:pPr>
            <a:endParaRPr lang="en-US">
              <a:latin typeface="Times New Roman" pitchFamily="18" charset="0"/>
              <a:cs typeface="Times New Roman" pitchFamily="18" charset="0"/>
            </a:endParaRPr>
          </a:p>
        </p:txBody>
      </p:sp>
      <p:sp>
        <p:nvSpPr>
          <p:cNvPr id="4" name="Oval 3"/>
          <p:cNvSpPr/>
          <p:nvPr/>
        </p:nvSpPr>
        <p:spPr>
          <a:xfrm>
            <a:off x="533400" y="3962400"/>
            <a:ext cx="381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solidFill>
                  <a:srgbClr val="002060"/>
                </a:solidFill>
                <a:latin typeface="Times New Roman" pitchFamily="18" charset="0"/>
                <a:cs typeface="Times New Roman" pitchFamily="18" charset="0"/>
              </a:rPr>
              <a:t>CÂU HỎI LƯỢNG GIÁ</a:t>
            </a:r>
            <a:endParaRPr lang="en-US" i="1">
              <a:solidFill>
                <a:srgbClr val="002060"/>
              </a:solidFill>
            </a:endParaRPr>
          </a:p>
        </p:txBody>
      </p:sp>
      <p:sp>
        <p:nvSpPr>
          <p:cNvPr id="3" name="Content Placeholder 2"/>
          <p:cNvSpPr>
            <a:spLocks noGrp="1"/>
          </p:cNvSpPr>
          <p:nvPr>
            <p:ph idx="1"/>
          </p:nvPr>
        </p:nvSpPr>
        <p:spPr>
          <a:xfrm>
            <a:off x="228600" y="1209822"/>
            <a:ext cx="8686800" cy="5648178"/>
          </a:xfrm>
        </p:spPr>
        <p:txBody>
          <a:bodyPr/>
          <a:lstStyle/>
          <a:p>
            <a:pPr>
              <a:buNone/>
            </a:pPr>
            <a:r>
              <a:rPr lang="en-US" smtClean="0">
                <a:solidFill>
                  <a:srgbClr val="FF0000"/>
                </a:solidFill>
                <a:latin typeface="Times New Roman" pitchFamily="18" charset="0"/>
                <a:cs typeface="Times New Roman" pitchFamily="18" charset="0"/>
              </a:rPr>
              <a:t>Câu 4</a:t>
            </a:r>
            <a:r>
              <a:rPr lang="en-US" smtClean="0">
                <a:latin typeface="Times New Roman" pitchFamily="18" charset="0"/>
                <a:cs typeface="Times New Roman" pitchFamily="18" charset="0"/>
              </a:rPr>
              <a:t>: Cần nghi ngờ đến ngộ độc cấp trong những tình huống nào sau đây, ngoại trừ?</a:t>
            </a:r>
          </a:p>
          <a:p>
            <a:pPr marL="514350" indent="-514350">
              <a:buFont typeface="+mj-lt"/>
              <a:buAutoNum type="alphaLcPeriod"/>
            </a:pPr>
            <a:r>
              <a:rPr lang="en-US" smtClean="0">
                <a:latin typeface="Times New Roman" pitchFamily="18" charset="0"/>
                <a:cs typeface="Times New Roman" pitchFamily="18" charset="0"/>
              </a:rPr>
              <a:t>Mọi trạng thái hôn mê</a:t>
            </a:r>
          </a:p>
          <a:p>
            <a:pPr marL="514350" indent="-514350">
              <a:buFont typeface="+mj-lt"/>
              <a:buAutoNum type="alphaLcPeriod"/>
            </a:pPr>
            <a:r>
              <a:rPr lang="en-US" smtClean="0">
                <a:latin typeface="Times New Roman" pitchFamily="18" charset="0"/>
                <a:cs typeface="Times New Roman" pitchFamily="18" charset="0"/>
              </a:rPr>
              <a:t>Mọi bệnh nhân sốt cao</a:t>
            </a:r>
          </a:p>
          <a:p>
            <a:pPr marL="514350" indent="-514350">
              <a:buFont typeface="+mj-lt"/>
              <a:buAutoNum type="alphaLcPeriod"/>
            </a:pPr>
            <a:r>
              <a:rPr lang="en-US" smtClean="0">
                <a:latin typeface="Times New Roman" pitchFamily="18" charset="0"/>
                <a:cs typeface="Times New Roman" pitchFamily="18" charset="0"/>
              </a:rPr>
              <a:t>Mọi tình trạng suy tim cấp</a:t>
            </a:r>
          </a:p>
          <a:p>
            <a:pPr marL="514350" indent="-514350">
              <a:buFont typeface="+mj-lt"/>
              <a:buAutoNum type="alphaLcPeriod"/>
            </a:pPr>
            <a:r>
              <a:rPr lang="en-US" smtClean="0">
                <a:latin typeface="Times New Roman" pitchFamily="18" charset="0"/>
                <a:cs typeface="Times New Roman" pitchFamily="18" charset="0"/>
              </a:rPr>
              <a:t>Mọi rối loạn chức năng xảy ra ở một người mà trước đó khỏe mạnh </a:t>
            </a:r>
          </a:p>
          <a:p>
            <a:pPr marL="514350" indent="-514350">
              <a:buFont typeface="+mj-lt"/>
              <a:buAutoNum type="alphaLcPeriod"/>
            </a:pPr>
            <a:endParaRPr lang="en-US">
              <a:latin typeface="Times New Roman" pitchFamily="18" charset="0"/>
              <a:cs typeface="Times New Roman" pitchFamily="18" charset="0"/>
            </a:endParaRPr>
          </a:p>
        </p:txBody>
      </p:sp>
      <p:sp>
        <p:nvSpPr>
          <p:cNvPr id="4" name="Oval 3"/>
          <p:cNvSpPr/>
          <p:nvPr/>
        </p:nvSpPr>
        <p:spPr>
          <a:xfrm>
            <a:off x="228600" y="3048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solidFill>
                  <a:srgbClr val="002060"/>
                </a:solidFill>
                <a:latin typeface="Times New Roman" pitchFamily="18" charset="0"/>
                <a:cs typeface="Times New Roman" pitchFamily="18" charset="0"/>
              </a:rPr>
              <a:t>CÂU HỎI LƯỢNG GIÁ</a:t>
            </a:r>
            <a:endParaRPr lang="en-US" i="1">
              <a:solidFill>
                <a:srgbClr val="002060"/>
              </a:solidFill>
            </a:endParaRPr>
          </a:p>
        </p:txBody>
      </p:sp>
      <p:sp>
        <p:nvSpPr>
          <p:cNvPr id="3" name="Content Placeholder 2"/>
          <p:cNvSpPr>
            <a:spLocks noGrp="1"/>
          </p:cNvSpPr>
          <p:nvPr>
            <p:ph idx="1"/>
          </p:nvPr>
        </p:nvSpPr>
        <p:spPr/>
        <p:txBody>
          <a:bodyPr/>
          <a:lstStyle/>
          <a:p>
            <a:pPr>
              <a:buNone/>
            </a:pPr>
            <a:r>
              <a:rPr lang="en-US" smtClean="0">
                <a:solidFill>
                  <a:srgbClr val="FF0000"/>
                </a:solidFill>
                <a:latin typeface="Times New Roman" pitchFamily="18" charset="0"/>
                <a:cs typeface="Times New Roman" pitchFamily="18" charset="0"/>
              </a:rPr>
              <a:t>Câu 5: </a:t>
            </a:r>
            <a:r>
              <a:rPr lang="en-US" smtClean="0">
                <a:latin typeface="Times New Roman" pitchFamily="18" charset="0"/>
                <a:cs typeface="Times New Roman" pitchFamily="18" charset="0"/>
              </a:rPr>
              <a:t>Việc chẩn đoán xác định chắc chắn ngộ độc cấp là dựa vào?</a:t>
            </a:r>
          </a:p>
          <a:p>
            <a:pPr marL="514350" indent="-514350">
              <a:buFont typeface="+mj-lt"/>
              <a:buAutoNum type="alphaLcPeriod"/>
            </a:pPr>
            <a:r>
              <a:rPr lang="en-US" smtClean="0">
                <a:latin typeface="Times New Roman" pitchFamily="18" charset="0"/>
                <a:cs typeface="Times New Roman" pitchFamily="18" charset="0"/>
              </a:rPr>
              <a:t>Bệnh sử và triệu chứng lâm sàng</a:t>
            </a:r>
          </a:p>
          <a:p>
            <a:pPr marL="514350" indent="-514350">
              <a:buFont typeface="+mj-lt"/>
              <a:buAutoNum type="alphaLcPeriod"/>
            </a:pPr>
            <a:r>
              <a:rPr lang="en-US" smtClean="0">
                <a:latin typeface="Times New Roman" pitchFamily="18" charset="0"/>
                <a:cs typeface="Times New Roman" pitchFamily="18" charset="0"/>
              </a:rPr>
              <a:t>Xét nghiệm độc chất hóa học</a:t>
            </a:r>
          </a:p>
          <a:p>
            <a:pPr marL="514350" indent="-514350">
              <a:buFont typeface="+mj-lt"/>
              <a:buAutoNum type="alphaLcPeriod"/>
            </a:pPr>
            <a:r>
              <a:rPr lang="en-US" smtClean="0">
                <a:latin typeface="Times New Roman" pitchFamily="18" charset="0"/>
                <a:cs typeface="Times New Roman" pitchFamily="18" charset="0"/>
              </a:rPr>
              <a:t>Đáp ứng của lâm sàng với điều trị thử</a:t>
            </a:r>
          </a:p>
          <a:p>
            <a:pPr marL="514350" indent="-514350">
              <a:buFont typeface="+mj-lt"/>
              <a:buAutoNum type="alphaLcPeriod"/>
            </a:pPr>
            <a:r>
              <a:rPr lang="en-US" smtClean="0">
                <a:latin typeface="Times New Roman" pitchFamily="18" charset="0"/>
                <a:cs typeface="Times New Roman" pitchFamily="18" charset="0"/>
              </a:rPr>
              <a:t>Tiền sử có uống thuốc hay chất lạ</a:t>
            </a:r>
          </a:p>
        </p:txBody>
      </p:sp>
      <p:sp>
        <p:nvSpPr>
          <p:cNvPr id="4" name="Oval 3"/>
          <p:cNvSpPr/>
          <p:nvPr/>
        </p:nvSpPr>
        <p:spPr>
          <a:xfrm>
            <a:off x="457200" y="3429000"/>
            <a:ext cx="381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90599"/>
          </a:xfrm>
        </p:spPr>
        <p:txBody>
          <a:bodyPr/>
          <a:lstStyle/>
          <a:p>
            <a:r>
              <a:rPr lang="en-US" i="1" dirty="0" smtClean="0">
                <a:solidFill>
                  <a:srgbClr val="002060"/>
                </a:solidFill>
                <a:latin typeface="Times New Roman" pitchFamily="18" charset="0"/>
                <a:cs typeface="Times New Roman" pitchFamily="18" charset="0"/>
              </a:rPr>
              <a:t>I. ĐẠI CƯƠNG</a:t>
            </a:r>
            <a:endParaRPr lang="en-US" i="1" dirty="0">
              <a:solidFill>
                <a:srgbClr val="00206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1143000"/>
            <a:ext cx="9144000" cy="5715000"/>
          </a:xfrm>
        </p:spPr>
        <p:txBody>
          <a:bodyPr>
            <a:normAutofit/>
          </a:bodyPr>
          <a:lstStyle/>
          <a:p>
            <a:pPr algn="just"/>
            <a:r>
              <a:rPr lang="en-US" sz="2800" b="1" dirty="0" err="1" smtClean="0">
                <a:solidFill>
                  <a:schemeClr val="tx1"/>
                </a:solidFill>
                <a:latin typeface="Times New Roman" pitchFamily="18" charset="0"/>
                <a:cs typeface="Times New Roman" pitchFamily="18" charset="0"/>
              </a:rPr>
              <a:t>Định</a:t>
            </a:r>
            <a:r>
              <a:rPr lang="en-US" sz="2800" b="1" smtClean="0">
                <a:solidFill>
                  <a:schemeClr val="tx1"/>
                </a:solidFill>
                <a:latin typeface="Times New Roman" pitchFamily="18" charset="0"/>
                <a:cs typeface="Times New Roman" pitchFamily="18" charset="0"/>
              </a:rPr>
              <a:t> </a:t>
            </a:r>
            <a:r>
              <a:rPr lang="en-US" sz="2800" b="1" err="1" smtClean="0">
                <a:solidFill>
                  <a:schemeClr val="tx1"/>
                </a:solidFill>
                <a:latin typeface="Times New Roman" pitchFamily="18" charset="0"/>
                <a:cs typeface="Times New Roman" pitchFamily="18" charset="0"/>
              </a:rPr>
              <a:t>nghĩa</a:t>
            </a:r>
            <a:r>
              <a:rPr lang="en-US" sz="2800" smtClean="0">
                <a:solidFill>
                  <a:schemeClr val="tx1"/>
                </a:solidFill>
                <a:latin typeface="Times New Roman" pitchFamily="18" charset="0"/>
                <a:cs typeface="Times New Roman" pitchFamily="18" charset="0"/>
              </a:rPr>
              <a:t>: </a:t>
            </a:r>
          </a:p>
          <a:p>
            <a:pPr algn="just">
              <a:buFont typeface="Wingdings" pitchFamily="2" charset="2"/>
              <a:buChar char="v"/>
            </a:pPr>
            <a:r>
              <a:rPr lang="vi-VN" sz="2800" smtClean="0">
                <a:solidFill>
                  <a:schemeClr val="tx1"/>
                </a:solidFill>
                <a:latin typeface="+mj-lt"/>
              </a:rPr>
              <a:t>Ngộ </a:t>
            </a:r>
            <a:r>
              <a:rPr lang="vi-VN" sz="2800">
                <a:solidFill>
                  <a:schemeClr val="tx1"/>
                </a:solidFill>
                <a:latin typeface="+mj-lt"/>
              </a:rPr>
              <a:t>độc cấp (NĐC) là khi 1 lượng có thể rất nhỏ chất độc, hoá chất xâm nhập vào cơ thể gây ra những hội chứng lâm sàng và tổn thương cơ quan đe doạ tử vong</a:t>
            </a:r>
            <a:r>
              <a:rPr lang="vi-VN" sz="2800" smtClean="0">
                <a:solidFill>
                  <a:schemeClr val="tx1"/>
                </a:solidFill>
                <a:latin typeface="+mj-lt"/>
              </a:rPr>
              <a:t>.</a:t>
            </a:r>
            <a:endParaRPr lang="en-US" sz="2800" smtClean="0">
              <a:solidFill>
                <a:schemeClr val="tx1"/>
              </a:solidFill>
              <a:latin typeface="+mj-lt"/>
            </a:endParaRPr>
          </a:p>
          <a:p>
            <a:pPr algn="just">
              <a:buFont typeface="Wingdings" pitchFamily="2" charset="2"/>
              <a:buChar char="v"/>
            </a:pPr>
            <a:r>
              <a:rPr lang="vi-VN" sz="2800" smtClean="0">
                <a:solidFill>
                  <a:schemeClr val="tx1"/>
                </a:solidFill>
                <a:latin typeface="+mj-lt"/>
              </a:rPr>
              <a:t> </a:t>
            </a:r>
            <a:r>
              <a:rPr lang="vi-VN" sz="2800">
                <a:solidFill>
                  <a:schemeClr val="tx1"/>
                </a:solidFill>
                <a:latin typeface="+mj-lt"/>
              </a:rPr>
              <a:t>Chất độc bao gồm: hoá chất, thuốc, nọc độc của động vật, độc tố có sẵn trong cây cỏ, môi trường, độc tố vi khuẩn. Chất độc vào cơ thể bằng đường tiêu hoá, da và niêm mạc hay hô hấp. </a:t>
            </a:r>
            <a:endParaRPr lang="en-US" sz="2800">
              <a:solidFill>
                <a:schemeClr val="tx1"/>
              </a:solidFill>
              <a:latin typeface="+mj-lt"/>
            </a:endParaRPr>
          </a:p>
        </p:txBody>
      </p:sp>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ank-you-note.jpg"/>
          <p:cNvPicPr>
            <a:picLocks noGrp="1" noChangeAspect="1"/>
          </p:cNvPicPr>
          <p:nvPr>
            <p:ph idx="1"/>
          </p:nvPr>
        </p:nvPicPr>
        <p:blipFill>
          <a:blip r:embed="rId2"/>
          <a:stretch>
            <a:fillRect/>
          </a:stretch>
        </p:blipFill>
        <p:spPr>
          <a:xfrm>
            <a:off x="228600" y="228600"/>
            <a:ext cx="8610600" cy="6324600"/>
          </a:xfrm>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solidFill>
                  <a:srgbClr val="002060"/>
                </a:solidFill>
                <a:latin typeface="Times New Roman" pitchFamily="18" charset="0"/>
                <a:cs typeface="Times New Roman" pitchFamily="18" charset="0"/>
              </a:rPr>
              <a:t>II. NGUYÊN NHÂN</a:t>
            </a:r>
            <a:endParaRPr lang="en-US" i="1">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err="1" smtClean="0">
                <a:latin typeface="Times New Roman" pitchFamily="18" charset="0"/>
                <a:cs typeface="Times New Roman" pitchFamily="18" charset="0"/>
              </a:rPr>
              <a:t>Nguyên</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nhân</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gây</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ngộ</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độc</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cấp</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gồm</a:t>
            </a:r>
            <a:r>
              <a:rPr lang="en-US" smtClean="0">
                <a:latin typeface="Times New Roman" pitchFamily="18" charset="0"/>
                <a:cs typeface="Times New Roman" pitchFamily="18" charset="0"/>
              </a:rPr>
              <a:t>:</a:t>
            </a:r>
          </a:p>
          <a:p>
            <a:pPr>
              <a:buFont typeface="Wingdings" pitchFamily="2" charset="2"/>
              <a:buChar char="ü"/>
            </a:pPr>
            <a:r>
              <a:rPr lang="en-US" err="1" smtClean="0">
                <a:latin typeface="Times New Roman" pitchFamily="18" charset="0"/>
                <a:cs typeface="Times New Roman" pitchFamily="18" charset="0"/>
              </a:rPr>
              <a:t>Ngộ</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độc</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thức</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ăn</a:t>
            </a:r>
            <a:endParaRPr lang="en-US" smtClean="0">
              <a:latin typeface="Times New Roman" pitchFamily="18" charset="0"/>
              <a:cs typeface="Times New Roman" pitchFamily="18" charset="0"/>
            </a:endParaRPr>
          </a:p>
          <a:p>
            <a:pPr>
              <a:buFont typeface="Wingdings" pitchFamily="2" charset="2"/>
              <a:buChar char="ü"/>
            </a:pPr>
            <a:r>
              <a:rPr lang="en-US" err="1" smtClean="0">
                <a:latin typeface="Times New Roman" pitchFamily="18" charset="0"/>
                <a:cs typeface="Times New Roman" pitchFamily="18" charset="0"/>
              </a:rPr>
              <a:t>Ngộ</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độc</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thuốc</a:t>
            </a:r>
            <a:r>
              <a:rPr lang="en-US" smtClean="0">
                <a:latin typeface="Times New Roman" pitchFamily="18" charset="0"/>
                <a:cs typeface="Times New Roman" pitchFamily="18" charset="0"/>
              </a:rPr>
              <a:t> </a:t>
            </a:r>
          </a:p>
          <a:p>
            <a:pPr>
              <a:buFont typeface="Wingdings" pitchFamily="2" charset="2"/>
              <a:buChar char="ü"/>
            </a:pPr>
            <a:r>
              <a:rPr lang="en-US" err="1" smtClean="0">
                <a:latin typeface="Times New Roman" pitchFamily="18" charset="0"/>
                <a:cs typeface="Times New Roman" pitchFamily="18" charset="0"/>
              </a:rPr>
              <a:t>Ngộ</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độc</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kim</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loại</a:t>
            </a:r>
            <a:endParaRPr lang="en-US" smtClean="0">
              <a:latin typeface="Times New Roman" pitchFamily="18" charset="0"/>
              <a:cs typeface="Times New Roman" pitchFamily="18" charset="0"/>
            </a:endParaRPr>
          </a:p>
          <a:p>
            <a:pPr>
              <a:buNone/>
            </a:pPr>
            <a:endParaRPr lang="en-US">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solidFill>
                  <a:srgbClr val="002060"/>
                </a:solidFill>
                <a:latin typeface="Times New Roman" pitchFamily="18" charset="0"/>
                <a:cs typeface="Times New Roman" pitchFamily="18" charset="0"/>
              </a:rPr>
              <a:t>II. NGUYÊN NHÂN</a:t>
            </a:r>
            <a:endParaRPr lang="en-US" i="1">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5257800"/>
          </a:xfrm>
        </p:spPr>
        <p:txBody>
          <a:bodyPr/>
          <a:lstStyle/>
          <a:p>
            <a:pPr marL="514350" indent="-514350">
              <a:buFont typeface="+mj-lt"/>
              <a:buAutoNum type="arabicPeriod"/>
            </a:pPr>
            <a:r>
              <a:rPr lang="en-US" err="1" smtClean="0">
                <a:solidFill>
                  <a:srgbClr val="FF0000"/>
                </a:solidFill>
                <a:latin typeface="Times New Roman" pitchFamily="18" charset="0"/>
                <a:cs typeface="Times New Roman" pitchFamily="18" charset="0"/>
              </a:rPr>
              <a:t>Ngộ</a:t>
            </a:r>
            <a:r>
              <a:rPr lang="en-US" smtClean="0">
                <a:solidFill>
                  <a:srgbClr val="FF0000"/>
                </a:solidFill>
                <a:latin typeface="Times New Roman" pitchFamily="18" charset="0"/>
                <a:cs typeface="Times New Roman" pitchFamily="18" charset="0"/>
              </a:rPr>
              <a:t> </a:t>
            </a:r>
            <a:r>
              <a:rPr lang="en-US" err="1" smtClean="0">
                <a:solidFill>
                  <a:srgbClr val="FF0000"/>
                </a:solidFill>
                <a:latin typeface="Times New Roman" pitchFamily="18" charset="0"/>
                <a:cs typeface="Times New Roman" pitchFamily="18" charset="0"/>
              </a:rPr>
              <a:t>độc</a:t>
            </a:r>
            <a:r>
              <a:rPr lang="en-US" smtClean="0">
                <a:solidFill>
                  <a:srgbClr val="FF0000"/>
                </a:solidFill>
                <a:latin typeface="Times New Roman" pitchFamily="18" charset="0"/>
                <a:cs typeface="Times New Roman" pitchFamily="18" charset="0"/>
              </a:rPr>
              <a:t> </a:t>
            </a:r>
            <a:r>
              <a:rPr lang="en-US" err="1" smtClean="0">
                <a:solidFill>
                  <a:srgbClr val="FF0000"/>
                </a:solidFill>
                <a:latin typeface="Times New Roman" pitchFamily="18" charset="0"/>
                <a:cs typeface="Times New Roman" pitchFamily="18" charset="0"/>
              </a:rPr>
              <a:t>thức</a:t>
            </a:r>
            <a:r>
              <a:rPr lang="en-US" smtClean="0">
                <a:solidFill>
                  <a:srgbClr val="FF0000"/>
                </a:solidFill>
                <a:latin typeface="Times New Roman" pitchFamily="18" charset="0"/>
                <a:cs typeface="Times New Roman" pitchFamily="18" charset="0"/>
              </a:rPr>
              <a:t> ăn:</a:t>
            </a:r>
          </a:p>
          <a:p>
            <a:pPr marL="514350" indent="-514350">
              <a:buFont typeface="Wingdings" pitchFamily="2" charset="2"/>
              <a:buChar char="v"/>
            </a:pPr>
            <a:r>
              <a:rPr lang="en-US" smtClean="0">
                <a:latin typeface="Times New Roman" pitchFamily="18" charset="0"/>
                <a:cs typeface="Times New Roman" pitchFamily="18" charset="0"/>
              </a:rPr>
              <a:t>Các loại </a:t>
            </a:r>
            <a:r>
              <a:rPr lang="en-US" err="1" smtClean="0">
                <a:latin typeface="Times New Roman" pitchFamily="18" charset="0"/>
                <a:cs typeface="Times New Roman" pitchFamily="18" charset="0"/>
              </a:rPr>
              <a:t>thức</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ăn</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có</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thể</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gây</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ngộ</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độc</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như</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nấm</a:t>
            </a:r>
            <a:r>
              <a:rPr lang="en-US" smtClean="0">
                <a:latin typeface="Times New Roman" pitchFamily="18" charset="0"/>
                <a:cs typeface="Times New Roman" pitchFamily="18" charset="0"/>
              </a:rPr>
              <a:t>, cá</a:t>
            </a:r>
            <a:r>
              <a:rPr lang="en-US">
                <a:latin typeface="Times New Roman" pitchFamily="18" charset="0"/>
                <a:cs typeface="Times New Roman" pitchFamily="18" charset="0"/>
              </a:rPr>
              <a:t> </a:t>
            </a:r>
            <a:r>
              <a:rPr lang="en-US" smtClean="0">
                <a:latin typeface="Times New Roman" pitchFamily="18" charset="0"/>
                <a:cs typeface="Times New Roman" pitchFamily="18" charset="0"/>
              </a:rPr>
              <a:t>nóc, </a:t>
            </a:r>
            <a:r>
              <a:rPr lang="en-US" err="1" smtClean="0">
                <a:latin typeface="Times New Roman" pitchFamily="18" charset="0"/>
                <a:cs typeface="Times New Roman" pitchFamily="18" charset="0"/>
              </a:rPr>
              <a:t>cóc</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lá</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ngón</a:t>
            </a:r>
            <a:r>
              <a:rPr lang="en-US" smtClean="0">
                <a:latin typeface="Times New Roman" pitchFamily="18" charset="0"/>
                <a:cs typeface="Times New Roman" pitchFamily="18" charset="0"/>
              </a:rPr>
              <a:t>…</a:t>
            </a:r>
          </a:p>
          <a:p>
            <a:pPr>
              <a:buNone/>
            </a:pPr>
            <a:endParaRPr lang="en-US" smtClean="0">
              <a:latin typeface="Times New Roman" pitchFamily="18" charset="0"/>
              <a:cs typeface="Times New Roman" pitchFamily="18" charset="0"/>
            </a:endParaRPr>
          </a:p>
          <a:p>
            <a:pPr>
              <a:buNone/>
            </a:pPr>
            <a:endParaRPr lang="en-US">
              <a:latin typeface="Times New Roman" pitchFamily="18" charset="0"/>
              <a:cs typeface="Times New Roman" pitchFamily="18" charset="0"/>
            </a:endParaRPr>
          </a:p>
        </p:txBody>
      </p:sp>
      <p:pic>
        <p:nvPicPr>
          <p:cNvPr id="4" name="Picture 3" descr="ngo-doc-thuc-pham-1 (1).jpg"/>
          <p:cNvPicPr>
            <a:picLocks noChangeAspect="1"/>
          </p:cNvPicPr>
          <p:nvPr/>
        </p:nvPicPr>
        <p:blipFill>
          <a:blip r:embed="rId2"/>
          <a:stretch>
            <a:fillRect/>
          </a:stretch>
        </p:blipFill>
        <p:spPr>
          <a:xfrm>
            <a:off x="1524000" y="3276600"/>
            <a:ext cx="6096000" cy="3581400"/>
          </a:xfrm>
          <a:prstGeom prst="rect">
            <a:avLst/>
          </a:prstGeom>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solidFill>
                  <a:srgbClr val="002060"/>
                </a:solidFill>
                <a:latin typeface="Times New Roman" pitchFamily="18" charset="0"/>
                <a:cs typeface="Times New Roman" pitchFamily="18" charset="0"/>
              </a:rPr>
              <a:t>II. NGUYÊN NHÂN</a:t>
            </a:r>
            <a:endParaRPr lang="en-US" i="1">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830763"/>
          </a:xfrm>
        </p:spPr>
        <p:txBody>
          <a:bodyPr/>
          <a:lstStyle/>
          <a:p>
            <a:pPr>
              <a:buNone/>
            </a:pPr>
            <a:r>
              <a:rPr lang="en-US" smtClean="0">
                <a:solidFill>
                  <a:srgbClr val="FF0000"/>
                </a:solidFill>
                <a:latin typeface="Times New Roman" pitchFamily="18" charset="0"/>
                <a:cs typeface="Times New Roman" pitchFamily="18" charset="0"/>
              </a:rPr>
              <a:t>2. Ngộ độc thuốc: </a:t>
            </a:r>
          </a:p>
          <a:p>
            <a:pPr>
              <a:buFont typeface="Wingdings" pitchFamily="2" charset="2"/>
              <a:buChar char="v"/>
            </a:pPr>
            <a:r>
              <a:rPr lang="en-US" smtClean="0">
                <a:latin typeface="Times New Roman" pitchFamily="18" charset="0"/>
                <a:cs typeface="Times New Roman" pitchFamily="18" charset="0"/>
              </a:rPr>
              <a:t>Thuốc rầy nhóm photpho hữu cơ, thuốc diệt cỏ paraquat</a:t>
            </a:r>
          </a:p>
          <a:p>
            <a:pPr>
              <a:buFont typeface="Wingdings" pitchFamily="2" charset="2"/>
              <a:buChar char="v"/>
            </a:pPr>
            <a:r>
              <a:rPr lang="en-US" smtClean="0">
                <a:latin typeface="Times New Roman" pitchFamily="18" charset="0"/>
                <a:cs typeface="Times New Roman" pitchFamily="18" charset="0"/>
              </a:rPr>
              <a:t>Ma túy, cloroquin, paracetamol, aspirin, thuốc an thần bezodiazepane, thuốc ngủ, thuốc chuột</a:t>
            </a:r>
          </a:p>
          <a:p>
            <a:pPr>
              <a:buNone/>
            </a:pPr>
            <a:endParaRPr lang="en-US">
              <a:latin typeface="Times New Roman" pitchFamily="18" charset="0"/>
              <a:cs typeface="Times New Roman" pitchFamily="18" charset="0"/>
            </a:endParaRPr>
          </a:p>
        </p:txBody>
      </p:sp>
      <p:pic>
        <p:nvPicPr>
          <p:cNvPr id="4" name="Picture 3" descr="ngo-doc_YOWQ.jpg"/>
          <p:cNvPicPr>
            <a:picLocks noChangeAspect="1"/>
          </p:cNvPicPr>
          <p:nvPr/>
        </p:nvPicPr>
        <p:blipFill>
          <a:blip r:embed="rId2"/>
          <a:stretch>
            <a:fillRect/>
          </a:stretch>
        </p:blipFill>
        <p:spPr>
          <a:xfrm>
            <a:off x="609600" y="3962400"/>
            <a:ext cx="4724400" cy="3124200"/>
          </a:xfrm>
          <a:prstGeom prst="rect">
            <a:avLst/>
          </a:prstGeom>
        </p:spPr>
      </p:pic>
      <p:pic>
        <p:nvPicPr>
          <p:cNvPr id="5" name="Picture 4" descr="tải xuống.jpg"/>
          <p:cNvPicPr>
            <a:picLocks noChangeAspect="1"/>
          </p:cNvPicPr>
          <p:nvPr/>
        </p:nvPicPr>
        <p:blipFill>
          <a:blip r:embed="rId3"/>
          <a:stretch>
            <a:fillRect/>
          </a:stretch>
        </p:blipFill>
        <p:spPr>
          <a:xfrm>
            <a:off x="5791200" y="4114800"/>
            <a:ext cx="3124200" cy="2743200"/>
          </a:xfrm>
          <a:prstGeom prst="rect">
            <a:avLst/>
          </a:prstGeom>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066800"/>
          </a:xfrm>
        </p:spPr>
        <p:txBody>
          <a:bodyPr/>
          <a:lstStyle/>
          <a:p>
            <a:r>
              <a:rPr lang="en-US" i="1" smtClean="0">
                <a:solidFill>
                  <a:srgbClr val="002060"/>
                </a:solidFill>
                <a:latin typeface="Times New Roman" pitchFamily="18" charset="0"/>
                <a:cs typeface="Times New Roman" pitchFamily="18" charset="0"/>
              </a:rPr>
              <a:t>II. NGUYÊN NHÂN</a:t>
            </a:r>
            <a:endParaRPr lang="en-US" i="1">
              <a:solidFill>
                <a:srgbClr val="002060"/>
              </a:solidFill>
              <a:latin typeface="Times New Roman" pitchFamily="18" charset="0"/>
              <a:cs typeface="Times New Roman" pitchFamily="18" charset="0"/>
            </a:endParaRPr>
          </a:p>
        </p:txBody>
      </p:sp>
      <p:sp>
        <p:nvSpPr>
          <p:cNvPr id="3" name="Subtitle 2"/>
          <p:cNvSpPr>
            <a:spLocks noGrp="1"/>
          </p:cNvSpPr>
          <p:nvPr>
            <p:ph type="subTitle" idx="1"/>
          </p:nvPr>
        </p:nvSpPr>
        <p:spPr>
          <a:xfrm>
            <a:off x="228600" y="1371600"/>
            <a:ext cx="8458200" cy="5257800"/>
          </a:xfrm>
        </p:spPr>
        <p:txBody>
          <a:bodyPr>
            <a:normAutofit/>
          </a:bodyPr>
          <a:lstStyle/>
          <a:p>
            <a:pPr marL="514350" indent="-514350" algn="l"/>
            <a:r>
              <a:rPr lang="en-US" smtClean="0">
                <a:solidFill>
                  <a:srgbClr val="FF0000"/>
                </a:solidFill>
                <a:latin typeface="Times New Roman" pitchFamily="18" charset="0"/>
                <a:cs typeface="Times New Roman" pitchFamily="18" charset="0"/>
              </a:rPr>
              <a:t>3. Ngộ độc kim loại:</a:t>
            </a:r>
            <a:r>
              <a:rPr lang="en-US" smtClean="0">
                <a:solidFill>
                  <a:schemeClr val="tx1"/>
                </a:solidFill>
                <a:latin typeface="Times New Roman" pitchFamily="18" charset="0"/>
                <a:cs typeface="Times New Roman" pitchFamily="18" charset="0"/>
              </a:rPr>
              <a:t> chì</a:t>
            </a:r>
            <a:endParaRPr lang="en-US">
              <a:solidFill>
                <a:schemeClr val="tx1"/>
              </a:solidFill>
              <a:latin typeface="Times New Roman" pitchFamily="18" charset="0"/>
              <a:cs typeface="Times New Roman" pitchFamily="18" charset="0"/>
            </a:endParaRPr>
          </a:p>
        </p:txBody>
      </p:sp>
      <p:pic>
        <p:nvPicPr>
          <p:cNvPr id="4" name="Picture 3" descr="nhung-hinh-anh-dang-so-khi-tre-bi-nhiem-doc-chi_1.JPG.jpg"/>
          <p:cNvPicPr>
            <a:picLocks noChangeAspect="1"/>
          </p:cNvPicPr>
          <p:nvPr/>
        </p:nvPicPr>
        <p:blipFill>
          <a:blip r:embed="rId2"/>
          <a:stretch>
            <a:fillRect/>
          </a:stretch>
        </p:blipFill>
        <p:spPr>
          <a:xfrm>
            <a:off x="4495800" y="2362200"/>
            <a:ext cx="4648200" cy="3810000"/>
          </a:xfrm>
          <a:prstGeom prst="rect">
            <a:avLst/>
          </a:prstGeom>
        </p:spPr>
      </p:pic>
      <p:pic>
        <p:nvPicPr>
          <p:cNvPr id="5" name="Picture 4" descr="urc-1470382144819.jpg"/>
          <p:cNvPicPr>
            <a:picLocks noChangeAspect="1"/>
          </p:cNvPicPr>
          <p:nvPr/>
        </p:nvPicPr>
        <p:blipFill>
          <a:blip r:embed="rId3"/>
          <a:stretch>
            <a:fillRect/>
          </a:stretch>
        </p:blipFill>
        <p:spPr>
          <a:xfrm>
            <a:off x="0" y="2438400"/>
            <a:ext cx="4343400" cy="3886200"/>
          </a:xfrm>
          <a:prstGeom prst="rect">
            <a:avLst/>
          </a:prstGeom>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14399"/>
          </a:xfrm>
        </p:spPr>
        <p:txBody>
          <a:bodyPr/>
          <a:lstStyle/>
          <a:p>
            <a:r>
              <a:rPr lang="en-US" i="1" smtClean="0">
                <a:solidFill>
                  <a:srgbClr val="002060"/>
                </a:solidFill>
                <a:latin typeface="Times New Roman" pitchFamily="18" charset="0"/>
                <a:cs typeface="Times New Roman" pitchFamily="18" charset="0"/>
              </a:rPr>
              <a:t>III. CƠ CHẾ</a:t>
            </a:r>
            <a:endParaRPr lang="en-US" i="1">
              <a:solidFill>
                <a:srgbClr val="00206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1371600"/>
            <a:ext cx="9144000" cy="4495800"/>
          </a:xfrm>
        </p:spPr>
        <p:txBody>
          <a:bodyPr>
            <a:normAutofit/>
          </a:bodyPr>
          <a:lstStyle/>
          <a:p>
            <a:pPr algn="just"/>
            <a:r>
              <a:rPr lang="en-US" sz="2800" b="1" smtClean="0">
                <a:solidFill>
                  <a:srgbClr val="FF0000"/>
                </a:solidFill>
                <a:latin typeface="Times New Roman" pitchFamily="18" charset="0"/>
                <a:cs typeface="Times New Roman" pitchFamily="18" charset="0"/>
              </a:rPr>
              <a:t>1. Ngộ độc thức ăn: </a:t>
            </a:r>
          </a:p>
          <a:p>
            <a:pPr algn="just">
              <a:buFont typeface="Wingdings" pitchFamily="2" charset="2"/>
              <a:buChar char="Ø"/>
            </a:pPr>
            <a:r>
              <a:rPr lang="vi-VN" sz="2800" smtClean="0">
                <a:solidFill>
                  <a:schemeClr val="tx1"/>
                </a:solidFill>
                <a:latin typeface="Times New Roman" pitchFamily="18" charset="0"/>
                <a:cs typeface="Times New Roman" pitchFamily="18" charset="0"/>
              </a:rPr>
              <a:t>Cơ chế gây ngộ độc là gây viêm dạ dày ruột bởi vi khuẩn hay bởi độc tố vi khuẩn. Độc tố này có thể được hình thành trong thực phẩm trước khi ăn do kỹ thuật chế biến, tồn trữ trong điều kiện kém vệ sinh, thiếu cẩn thận, hoặc độc tố cũng có thể sinh ra khi vi khuẩn </a:t>
            </a:r>
            <a:r>
              <a:rPr lang="en-US" sz="2800" smtClean="0">
                <a:solidFill>
                  <a:schemeClr val="tx1"/>
                </a:solidFill>
                <a:latin typeface="Times New Roman" pitchFamily="18" charset="0"/>
                <a:cs typeface="Times New Roman" pitchFamily="18" charset="0"/>
              </a:rPr>
              <a:t>đ</a:t>
            </a:r>
            <a:r>
              <a:rPr lang="vi-VN" sz="2800" smtClean="0">
                <a:solidFill>
                  <a:schemeClr val="tx1"/>
                </a:solidFill>
                <a:latin typeface="Times New Roman" pitchFamily="18" charset="0"/>
                <a:cs typeface="Times New Roman" pitchFamily="18" charset="0"/>
              </a:rPr>
              <a:t>ã được ăn vào đường ruột.</a:t>
            </a:r>
            <a:endParaRPr lang="en-US" sz="2800" smtClean="0">
              <a:solidFill>
                <a:schemeClr val="tx1"/>
              </a:solidFill>
              <a:latin typeface="Times New Roman" pitchFamily="18" charset="0"/>
              <a:cs typeface="Times New Roman" pitchFamily="18" charset="0"/>
            </a:endParaRPr>
          </a:p>
          <a:p>
            <a:pPr algn="just"/>
            <a:endParaRPr lang="en-US" sz="2800">
              <a:solidFill>
                <a:schemeClr val="tx1"/>
              </a:solidFill>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2782</Words>
  <Application>Microsoft Office PowerPoint</Application>
  <PresentationFormat>On-screen Show (4:3)</PresentationFormat>
  <Paragraphs>251</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CHỦ ĐỀ: CHĂM SÓC BỆNH NHÂN NGỘ ĐỘC CẤP </vt:lpstr>
      <vt:lpstr>Slide 2</vt:lpstr>
      <vt:lpstr>NỘI DUNG</vt:lpstr>
      <vt:lpstr>I. ĐẠI CƯƠNG</vt:lpstr>
      <vt:lpstr>II. NGUYÊN NHÂN</vt:lpstr>
      <vt:lpstr>II. NGUYÊN NHÂN</vt:lpstr>
      <vt:lpstr>II. NGUYÊN NHÂN</vt:lpstr>
      <vt:lpstr>II. NGUYÊN NHÂN</vt:lpstr>
      <vt:lpstr>III. CƠ CHẾ</vt:lpstr>
      <vt:lpstr>III. CƠ CHẾ</vt:lpstr>
      <vt:lpstr>IV. TRIỆUCHỨNG</vt:lpstr>
      <vt:lpstr>IV. TRIỆUCHỨNG</vt:lpstr>
      <vt:lpstr>IV. TRIỆUCHỨNG</vt:lpstr>
      <vt:lpstr>V. CHẨN ĐOÁN</vt:lpstr>
      <vt:lpstr>1. Ngộ độc thức ăn</vt:lpstr>
      <vt:lpstr>V. CHẨN ĐOÁN</vt:lpstr>
      <vt:lpstr>V. CHẨN ĐOÁN</vt:lpstr>
      <vt:lpstr>VI. ĐIỀU TRỊ</vt:lpstr>
      <vt:lpstr>VI. ĐIỀU TRỊ</vt:lpstr>
      <vt:lpstr>VI. ĐIỀU TRỊ</vt:lpstr>
      <vt:lpstr>VI. ĐIỀU TRỊ</vt:lpstr>
      <vt:lpstr>3.Ngộ độc kim loại </vt:lpstr>
      <vt:lpstr>VII. QUY TRÌNH CHĂM SÓC</vt:lpstr>
      <vt:lpstr>VII. QUY TRÌNH CHĂM SÓC</vt:lpstr>
      <vt:lpstr>VII. QUY TRÌNH CHĂM SÓC</vt:lpstr>
      <vt:lpstr>VII. QUY TRÌNH CHĂM SÓC</vt:lpstr>
      <vt:lpstr>VII. QUY TRÌNH CHĂM SÓC</vt:lpstr>
      <vt:lpstr>VII. QUY TRÌNH CHĂM SÓC</vt:lpstr>
      <vt:lpstr>VII. QUY TRÌNH CHĂM SÓC</vt:lpstr>
      <vt:lpstr>VII. QUY TRÌNH CHĂM SÓC</vt:lpstr>
      <vt:lpstr>VII. QUY TRÌNH CHĂM SÓC</vt:lpstr>
      <vt:lpstr>VII. QUY TRÌNH CHĂM SÓC</vt:lpstr>
      <vt:lpstr>VII. QUY TRÌNH CHĂM SÓC</vt:lpstr>
      <vt:lpstr>VII. QUY TRÌNH CHĂM SÓC</vt:lpstr>
      <vt:lpstr>CÂU HỎI LƯỢNG GIÁ</vt:lpstr>
      <vt:lpstr>CÂU HỎI LƯỢNG GIÁ</vt:lpstr>
      <vt:lpstr>CÂU HỎI LƯỢNG GIÁ</vt:lpstr>
      <vt:lpstr>CÂU HỎI LƯỢNG GIÁ</vt:lpstr>
      <vt:lpstr>CÂU HỎI LƯỢNG GIÁ</vt:lpstr>
      <vt:lpstr>Slide 40</vt:lpstr>
    </vt:vector>
  </TitlesOfParts>
  <Company>Windows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ĐẠI CƯƠNG</dc:title>
  <dc:creator>vinhhoang</dc:creator>
  <cp:lastModifiedBy>vinhhoang</cp:lastModifiedBy>
  <cp:revision>36</cp:revision>
  <dcterms:created xsi:type="dcterms:W3CDTF">2016-08-21T00:10:08Z</dcterms:created>
  <dcterms:modified xsi:type="dcterms:W3CDTF">2016-08-21T05:57:53Z</dcterms:modified>
</cp:coreProperties>
</file>