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260" r:id="rId4"/>
    <p:sldId id="262" r:id="rId5"/>
    <p:sldId id="263" r:id="rId6"/>
    <p:sldId id="264" r:id="rId7"/>
    <p:sldId id="265" r:id="rId8"/>
    <p:sldId id="276" r:id="rId9"/>
    <p:sldId id="266" r:id="rId10"/>
    <p:sldId id="267" r:id="rId11"/>
    <p:sldId id="268" r:id="rId12"/>
    <p:sldId id="269" r:id="rId13"/>
    <p:sldId id="271" r:id="rId14"/>
    <p:sldId id="273" r:id="rId15"/>
    <p:sldId id="274" r:id="rId16"/>
    <p:sldId id="272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3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89191-DF8B-42F2-A4B4-EDAB04B001EF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80D4C-2959-4F82-BE0C-EDB4D4220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50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A1D1-51A5-419F-AE4E-9D8C652FE6A6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37AE-2FB8-45F5-8787-A3A188258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A1D1-51A5-419F-AE4E-9D8C652FE6A6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37AE-2FB8-45F5-8787-A3A188258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A1D1-51A5-419F-AE4E-9D8C652FE6A6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37AE-2FB8-45F5-8787-A3A188258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A1D1-51A5-419F-AE4E-9D8C652FE6A6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37AE-2FB8-45F5-8787-A3A188258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A1D1-51A5-419F-AE4E-9D8C652FE6A6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37AE-2FB8-45F5-8787-A3A188258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A1D1-51A5-419F-AE4E-9D8C652FE6A6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37AE-2FB8-45F5-8787-A3A188258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A1D1-51A5-419F-AE4E-9D8C652FE6A6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37AE-2FB8-45F5-8787-A3A188258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A1D1-51A5-419F-AE4E-9D8C652FE6A6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37AE-2FB8-45F5-8787-A3A188258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A1D1-51A5-419F-AE4E-9D8C652FE6A6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37AE-2FB8-45F5-8787-A3A188258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A1D1-51A5-419F-AE4E-9D8C652FE6A6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37AE-2FB8-45F5-8787-A3A188258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A1D1-51A5-419F-AE4E-9D8C652FE6A6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37AE-2FB8-45F5-8787-A3A188258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BA1D1-51A5-419F-AE4E-9D8C652FE6A6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C37AE-2FB8-45F5-8787-A3A188258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Kết quả hình ảnh cho hình ảnh powerpoint đơn giả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0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0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0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40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sz="4000" b="1" dirty="0" smtClean="0">
              <a:ln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4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352800"/>
            <a:ext cx="8991600" cy="527836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Aft>
                <a:spcPts val="3000"/>
              </a:spcAft>
              <a:buFont typeface="+mj-lt"/>
              <a:buAutoNum type="arabicPeriod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Diễm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Lý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743200"/>
            <a:ext cx="7086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GVHD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Ths.Bs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839055" y="1600200"/>
          <a:ext cx="3465890" cy="4525963"/>
        </p:xfrm>
        <a:graphic>
          <a:graphicData uri="http://schemas.openxmlformats.org/drawingml/2006/table">
            <a:tbl>
              <a:tblPr/>
              <a:tblGrid>
                <a:gridCol w="3465890"/>
              </a:tblGrid>
              <a:tr h="45259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latin typeface="Times New Roman"/>
                          <a:ea typeface="Calibri"/>
                          <a:cs typeface="Times New Roman"/>
                        </a:rPr>
                        <a:t>Bệnh</a:t>
                      </a:r>
                      <a:r>
                        <a:rPr lang="en-US" sz="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Times New Roman"/>
                          <a:ea typeface="Calibri"/>
                          <a:cs typeface="Times New Roman"/>
                        </a:rPr>
                        <a:t>nhân</a:t>
                      </a:r>
                      <a:r>
                        <a:rPr lang="en-US" sz="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Times New Roman"/>
                          <a:ea typeface="Calibri"/>
                          <a:cs typeface="Times New Roman"/>
                        </a:rPr>
                        <a:t>kho</a:t>
                      </a:r>
                      <a:r>
                        <a:rPr lang="en-US" sz="800" dirty="0">
                          <a:latin typeface="Times New Roman"/>
                          <a:ea typeface="Calibri"/>
                          <a:cs typeface="Times New Roman"/>
                        </a:rPr>
                        <a:t>́ </a:t>
                      </a:r>
                      <a:r>
                        <a:rPr lang="en-US" sz="800" dirty="0" err="1"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800" dirty="0">
                          <a:latin typeface="Times New Roman"/>
                          <a:ea typeface="Calibri"/>
                          <a:cs typeface="Times New Roman"/>
                        </a:rPr>
                        <a:t>̉  </a:t>
                      </a:r>
                      <a:endParaRPr lang="en-US" sz="7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latin typeface="Times New Roman"/>
                          <a:ea typeface="Calibri"/>
                          <a:cs typeface="Times New Roman"/>
                        </a:rPr>
                        <a:t>Bệnh</a:t>
                      </a:r>
                      <a:r>
                        <a:rPr lang="en-US" sz="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Times New Roman"/>
                          <a:ea typeface="Calibri"/>
                          <a:cs typeface="Times New Roman"/>
                        </a:rPr>
                        <a:t>nhân</a:t>
                      </a:r>
                      <a:r>
                        <a:rPr lang="en-US" sz="800" dirty="0">
                          <a:latin typeface="Times New Roman"/>
                          <a:ea typeface="Calibri"/>
                          <a:cs typeface="Times New Roman"/>
                        </a:rPr>
                        <a:t> lo </a:t>
                      </a:r>
                      <a:r>
                        <a:rPr lang="en-US" sz="800" dirty="0" err="1">
                          <a:latin typeface="Times New Roman"/>
                          <a:ea typeface="Calibri"/>
                          <a:cs typeface="Times New Roman"/>
                        </a:rPr>
                        <a:t>lắng</a:t>
                      </a:r>
                      <a:endParaRPr lang="en-US" sz="7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latin typeface="Times New Roman"/>
                          <a:ea typeface="Calibri"/>
                          <a:cs typeface="Times New Roman"/>
                        </a:rPr>
                        <a:t>Bệnh</a:t>
                      </a:r>
                      <a:r>
                        <a:rPr lang="en-US" sz="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Times New Roman"/>
                          <a:ea typeface="Calibri"/>
                          <a:cs typeface="Times New Roman"/>
                        </a:rPr>
                        <a:t>nhân</a:t>
                      </a:r>
                      <a:r>
                        <a:rPr lang="en-US" sz="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Times New Roman"/>
                          <a:ea typeface="Calibri"/>
                          <a:cs typeface="Times New Roman"/>
                        </a:rPr>
                        <a:t>kho</a:t>
                      </a:r>
                      <a:r>
                        <a:rPr lang="en-US" sz="800" dirty="0">
                          <a:latin typeface="Times New Roman"/>
                          <a:ea typeface="Calibri"/>
                          <a:cs typeface="Times New Roman"/>
                        </a:rPr>
                        <a:t>́ </a:t>
                      </a:r>
                      <a:r>
                        <a:rPr lang="en-US" sz="800" dirty="0" err="1">
                          <a:latin typeface="Times New Roman"/>
                          <a:ea typeface="Calibri"/>
                          <a:cs typeface="Times New Roman"/>
                        </a:rPr>
                        <a:t>ngu</a:t>
                      </a:r>
                      <a:r>
                        <a:rPr lang="en-US" sz="800" dirty="0">
                          <a:latin typeface="Times New Roman"/>
                          <a:ea typeface="Calibri"/>
                          <a:cs typeface="Times New Roman"/>
                        </a:rPr>
                        <a:t>̉</a:t>
                      </a:r>
                      <a:endParaRPr lang="en-US" sz="7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latin typeface="Times New Roman"/>
                          <a:ea typeface="Calibri"/>
                          <a:cs typeface="Times New Roman"/>
                        </a:rPr>
                        <a:t>Nguy</a:t>
                      </a:r>
                      <a:r>
                        <a:rPr lang="en-US" sz="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Times New Roman"/>
                          <a:ea typeface="Calibri"/>
                          <a:cs typeface="Times New Roman"/>
                        </a:rPr>
                        <a:t>cơ</a:t>
                      </a:r>
                      <a:r>
                        <a:rPr lang="en-US" sz="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Times New Roman"/>
                          <a:ea typeface="Calibri"/>
                          <a:cs typeface="Times New Roman"/>
                        </a:rPr>
                        <a:t>nhiễm</a:t>
                      </a:r>
                      <a:r>
                        <a:rPr lang="en-US" sz="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Times New Roman"/>
                          <a:ea typeface="Calibri"/>
                          <a:cs typeface="Times New Roman"/>
                        </a:rPr>
                        <a:t>trùng</a:t>
                      </a:r>
                      <a:r>
                        <a:rPr lang="en-US" sz="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Times New Roman"/>
                          <a:ea typeface="Calibri"/>
                          <a:cs typeface="Times New Roman"/>
                        </a:rPr>
                        <a:t>xung</a:t>
                      </a:r>
                      <a:r>
                        <a:rPr lang="en-US" sz="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Times New Roman"/>
                          <a:ea typeface="Calibri"/>
                          <a:cs typeface="Times New Roman"/>
                        </a:rPr>
                        <a:t>quanh</a:t>
                      </a:r>
                      <a:r>
                        <a:rPr lang="en-US" sz="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Times New Roman"/>
                          <a:ea typeface="Calibri"/>
                          <a:cs typeface="Times New Roman"/>
                        </a:rPr>
                        <a:t>chân</a:t>
                      </a:r>
                      <a:r>
                        <a:rPr lang="en-US" sz="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Times New Roman"/>
                          <a:ea typeface="Calibri"/>
                          <a:cs typeface="Times New Roman"/>
                        </a:rPr>
                        <a:t>mơ</a:t>
                      </a:r>
                      <a:r>
                        <a:rPr lang="en-US" sz="800" dirty="0">
                          <a:latin typeface="Times New Roman"/>
                          <a:ea typeface="Calibri"/>
                          <a:cs typeface="Times New Roman"/>
                        </a:rPr>
                        <a:t>̉ khí </a:t>
                      </a:r>
                      <a:r>
                        <a:rPr lang="en-US" sz="800" dirty="0" err="1">
                          <a:latin typeface="Times New Roman"/>
                          <a:ea typeface="Calibri"/>
                          <a:cs typeface="Times New Roman"/>
                        </a:rPr>
                        <a:t>quản</a:t>
                      </a:r>
                      <a:r>
                        <a:rPr lang="en-US" sz="8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7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latin typeface="Times New Roman"/>
                          <a:ea typeface="Calibri"/>
                          <a:cs typeface="Times New Roman"/>
                        </a:rPr>
                        <a:t>Nguy</a:t>
                      </a:r>
                      <a:r>
                        <a:rPr lang="en-US" sz="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Times New Roman"/>
                          <a:ea typeface="Calibri"/>
                          <a:cs typeface="Times New Roman"/>
                        </a:rPr>
                        <a:t>cơ</a:t>
                      </a:r>
                      <a:r>
                        <a:rPr lang="en-US" sz="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Times New Roman"/>
                          <a:ea typeface="Calibri"/>
                          <a:cs typeface="Times New Roman"/>
                        </a:rPr>
                        <a:t>suy</a:t>
                      </a:r>
                      <a:r>
                        <a:rPr lang="en-US" sz="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Times New Roman"/>
                          <a:ea typeface="Calibri"/>
                          <a:cs typeface="Times New Roman"/>
                        </a:rPr>
                        <a:t>dinh</a:t>
                      </a:r>
                      <a:r>
                        <a:rPr lang="en-US" sz="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Times New Roman"/>
                          <a:ea typeface="Calibri"/>
                          <a:cs typeface="Times New Roman"/>
                        </a:rPr>
                        <a:t>dưỡng</a:t>
                      </a:r>
                      <a:endParaRPr lang="en-US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488" marR="37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3" descr="hinh-nen-powerpoint-dep-hd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100709clhiemau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533400"/>
            <a:ext cx="533400" cy="533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381000"/>
            <a:ext cx="3352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219200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Bệnh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Bệnh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lắng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Bệnh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nhiễm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trùng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khí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quản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dưỡng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Kết quả hình ảnh cho hình ảnh bệnh nhân khó thở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191000"/>
            <a:ext cx="3810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Biểu hiện của trẻ suy dinh dưỡ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267200"/>
            <a:ext cx="41910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inh-nen-powerpoint-dep-hd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100709clhiemau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533400"/>
            <a:ext cx="533400" cy="53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381000"/>
            <a:ext cx="6781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Chẩn đoán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371600"/>
            <a:ext cx="457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Bệnh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nhiều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đờm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giải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ống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khí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quản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Bệnh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oxy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Bệnh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mệt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mỏi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Kết quả hình ảnh cho hình ảnh người mệt mỏ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8250" y="1295400"/>
            <a:ext cx="4095750" cy="3067050"/>
          </a:xfrm>
          <a:prstGeom prst="rect">
            <a:avLst/>
          </a:prstGeom>
          <a:noFill/>
        </p:spPr>
      </p:pic>
      <p:pic>
        <p:nvPicPr>
          <p:cNvPr id="27652" name="Picture 4" descr="Kết quả hình ảnh cho hình ảnh người mệt mỏ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810000"/>
            <a:ext cx="37338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inh-nen-powerpoint-dep-hd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100709clhiemau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533400"/>
            <a:ext cx="533400" cy="53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381000"/>
            <a:ext cx="7239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 </a:t>
            </a:r>
            <a:r>
              <a:rPr lang="en-US" sz="5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5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5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5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endParaRPr lang="en-US" sz="5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4114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Hút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đờm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giải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bệnh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ngay khi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bệnh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có ứ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đọng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đờm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giải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khí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quản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bệnh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trấn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tĩnh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ổn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thần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bệnh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thoải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mái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Kết quả hình ảnh cho hình ảnh hút đờm giã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447800"/>
            <a:ext cx="3990975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Kết quả hình ảnh cho hình ảnh người bệnh nghỉ ngơ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886200"/>
            <a:ext cx="3952875" cy="2733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inh-nen-powerpoint-dep-hd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100709clhiemau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609600"/>
            <a:ext cx="533400" cy="53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457200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hiện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295400"/>
            <a:ext cx="8915400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endParaRPr lang="en-US" sz="2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bệnh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nằm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phòng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bệnh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sạch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sẽ,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thoáng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mát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Tránh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tiếng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ồn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tránh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kích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thích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mạnh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tránh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bệnh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thoải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mái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Đảm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bảo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đầy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dưỡng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bệnh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sonde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dày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buFont typeface="Wingdings" pitchFamily="2" charset="2"/>
              <a:buChar char="§"/>
            </a:pP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hằng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sạch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sẽ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bệnh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mắt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miệng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sonde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thường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bóp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bệnh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hoặc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lý trị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liệu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bệnh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không bị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cứng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cứng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khớp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en-US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pic>
        <p:nvPicPr>
          <p:cNvPr id="4" name="Picture 3" descr="hinh-nen-powerpoint-dep-hd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7620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hiện y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600200"/>
            <a:ext cx="4267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lệnh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thuốc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đờm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mủ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endParaRPr lang="en-US" sz="2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Vệ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mổ</a:t>
            </a:r>
            <a:endParaRPr lang="en-US" sz="2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canule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nòng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canule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nòng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Vệ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nòng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2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xét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nghiệm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cần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thiết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9200" y="762000"/>
            <a:ext cx="32197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endParaRPr lang="en-US" sz="4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600200"/>
            <a:ext cx="4572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Tình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trạng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BN</a:t>
            </a:r>
            <a:endParaRPr lang="en-US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dõi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xét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nghiệm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dõi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hiệu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tồn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đờm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dõi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ý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nếu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0" y="2078323"/>
          <a:ext cx="6096000" cy="356971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Cung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cấp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một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số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thông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tin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liên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quan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đến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bệnh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để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bệnh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và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nhà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yên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tâm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điều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trị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 fontAlgn="base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Giải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thích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yếu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tố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nguyên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nhân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dẫn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đến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tắc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ống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tuột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ống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 fontAlgn="base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Tránh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chất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kích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thích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rượu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bia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thuốc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lá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...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 fontAlgn="base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Khi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nguy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cơ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phải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biết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cách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xử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trí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 fontAlgn="base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Hướng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dẫn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nhà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tự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làm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vệ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sinh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lỗ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mở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khí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quản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và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rửa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ống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trong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canule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ngày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2-3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lần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sau khi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viện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 fontAlgn="base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Hướng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dẫn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cách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thực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hiện thuốc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theo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đơn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bác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sĩ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 fontAlgn="base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Hướng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dẫn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bệnh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khám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định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kỳ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theo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đúng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hẹn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8255" algn="just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ts val="26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vi-VN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Theo dõi diễn biến trong quá trình hồi phục. nếu có bất cứ thắc mắc liên quan cần liên hệ ngay cho nhân viên y tế hoặc các trung tâm y tế ( nếu bệnh nhân điều trị tại nhà )gần đó để kịp thời giải quyết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3" descr="hinh-nen-powerpoint-dep-hd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096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379577"/>
            <a:ext cx="62484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Tx/>
              <a:buChar char="-"/>
            </a:pP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buFontTx/>
              <a:buChar char="-"/>
            </a:pP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bia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fontAlgn="base"/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thuốc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 fontAlgn="base">
              <a:buFontTx/>
              <a:buChar char="-"/>
            </a:pP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vệ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/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canule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sau khi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buFontTx/>
              <a:buChar char="-"/>
            </a:pP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hiện thuốc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/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2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dẫn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endParaRPr lang="en-US" sz="2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dõi diễn biến trong quá trình hồi phục. </a:t>
            </a:r>
            <a:endParaRPr lang="en-US" sz="2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ung cấp dinh dưỡng đủ cho người bệnh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 người bệnh uống nhiều nước giúp loãng đàm.</a:t>
            </a:r>
            <a:endParaRPr lang="en-US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Kết quả hình ảnh cho hình ảnh tránh rượu bia thuốc l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657600"/>
            <a:ext cx="3352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Kết quả hình ảnh cho hình ảnh uống nhiều nướ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066800"/>
            <a:ext cx="33528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pic>
        <p:nvPicPr>
          <p:cNvPr id="4" name="Picture 3" descr="hinh-nen-powerpoint-dep-hd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100709clhiemau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685800"/>
            <a:ext cx="533400" cy="53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533400"/>
            <a:ext cx="350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752601"/>
            <a:ext cx="861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Bệnh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không bị ứ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đọng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đờm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giải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thoáng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Bệnh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Bệnh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khí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quản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sạch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không bị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ẩm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ướt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Bệnh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cấp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đầy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dưỡng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Kết quả hình ảnh cho slide kết thúc bài thuyết trì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inh-nen-powerpoint-dep-hd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782" y="239872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51012" y="1255536"/>
            <a:ext cx="6992874" cy="701793"/>
            <a:chOff x="1936811" y="2205"/>
            <a:chExt cx="6992874" cy="701793"/>
          </a:xfrm>
          <a:solidFill>
            <a:schemeClr val="accent3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Pentagon 28"/>
            <p:cNvSpPr/>
            <p:nvPr/>
          </p:nvSpPr>
          <p:spPr>
            <a:xfrm rot="10800000">
              <a:off x="1936811" y="2205"/>
              <a:ext cx="6992874" cy="701793"/>
            </a:xfrm>
            <a:prstGeom prst="homePlat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Pentagon 4"/>
            <p:cNvSpPr/>
            <p:nvPr/>
          </p:nvSpPr>
          <p:spPr>
            <a:xfrm rot="21600000">
              <a:off x="2112263" y="2205"/>
              <a:ext cx="6817422" cy="70179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9471" tIns="121920" rIns="227584" bIns="121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err="1" smtClean="0">
                  <a:latin typeface="Times New Roman" pitchFamily="18" charset="0"/>
                  <a:cs typeface="Times New Roman" pitchFamily="18" charset="0"/>
                </a:rPr>
                <a:t>Đại</a:t>
              </a:r>
              <a:r>
                <a:rPr lang="en-US" sz="4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1200" dirty="0" err="1" smtClean="0">
                  <a:latin typeface="Times New Roman" pitchFamily="18" charset="0"/>
                  <a:cs typeface="Times New Roman" pitchFamily="18" charset="0"/>
                </a:rPr>
                <a:t>cương</a:t>
              </a:r>
              <a:endParaRPr lang="en-US" sz="4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900115" y="1255536"/>
            <a:ext cx="701793" cy="701793"/>
          </a:xfrm>
          <a:prstGeom prst="ellipse">
            <a:avLst/>
          </a:prstGeom>
          <a:blipFill>
            <a:blip r:embed="rId3" cstate="print">
              <a:duotone>
                <a:schemeClr val="accent4">
                  <a:hueOff val="0"/>
                  <a:satOff val="0"/>
                  <a:lumOff val="0"/>
                  <a:alphaOff val="0"/>
                  <a:shade val="20000"/>
                  <a:satMod val="200000"/>
                </a:schemeClr>
                <a:schemeClr val="accent4">
                  <a:hueOff val="0"/>
                  <a:satOff val="0"/>
                  <a:lumOff val="0"/>
                  <a:alphaOff val="0"/>
                  <a:tint val="12000"/>
                  <a:satMod val="190000"/>
                </a:schemeClr>
              </a:duotone>
            </a:blip>
            <a:stretch>
              <a:fillRect l="-17000" r="-17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51012" y="2166819"/>
            <a:ext cx="6992874" cy="701793"/>
            <a:chOff x="1936811" y="913488"/>
            <a:chExt cx="6992874" cy="701793"/>
          </a:xfrm>
          <a:solidFill>
            <a:schemeClr val="accent2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Pentagon 26"/>
            <p:cNvSpPr/>
            <p:nvPr/>
          </p:nvSpPr>
          <p:spPr>
            <a:xfrm rot="10800000">
              <a:off x="1936811" y="913488"/>
              <a:ext cx="6992874" cy="701793"/>
            </a:xfrm>
            <a:prstGeom prst="homePlat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2598923"/>
                <a:satOff val="-11992"/>
                <a:lumOff val="441"/>
                <a:alphaOff val="0"/>
              </a:schemeClr>
            </a:fillRef>
            <a:effectRef idx="2">
              <a:schemeClr val="accent4">
                <a:hueOff val="2598923"/>
                <a:satOff val="-11992"/>
                <a:lumOff val="4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Pentagon 7"/>
            <p:cNvSpPr/>
            <p:nvPr/>
          </p:nvSpPr>
          <p:spPr>
            <a:xfrm rot="21600000">
              <a:off x="2112263" y="913488"/>
              <a:ext cx="6817422" cy="70179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9471" tIns="121920" rIns="227584" bIns="121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err="1" smtClean="0"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4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1200" dirty="0" err="1" smtClean="0"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4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900115" y="2166819"/>
            <a:ext cx="701793" cy="701793"/>
          </a:xfrm>
          <a:prstGeom prst="ellipse">
            <a:avLst/>
          </a:prstGeom>
          <a:blipFill>
            <a:blip r:embed="rId4" cstate="print">
              <a:duotone>
                <a:schemeClr val="accent4">
                  <a:hueOff val="2861881"/>
                  <a:satOff val="-15039"/>
                  <a:lumOff val="-1088"/>
                  <a:alphaOff val="0"/>
                  <a:shade val="20000"/>
                  <a:satMod val="200000"/>
                </a:schemeClr>
                <a:schemeClr val="accent4">
                  <a:hueOff val="2861881"/>
                  <a:satOff val="-15039"/>
                  <a:lumOff val="-1088"/>
                  <a:alphaOff val="0"/>
                  <a:tint val="12000"/>
                  <a:satMod val="19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2861881"/>
              <a:satOff val="-15039"/>
              <a:lumOff val="-108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/>
          <p:cNvGrpSpPr/>
          <p:nvPr/>
        </p:nvGrpSpPr>
        <p:grpSpPr>
          <a:xfrm>
            <a:off x="1251012" y="3078103"/>
            <a:ext cx="6992874" cy="701793"/>
            <a:chOff x="1936811" y="1824772"/>
            <a:chExt cx="6992874" cy="701793"/>
          </a:xfr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Pentagon 24"/>
            <p:cNvSpPr/>
            <p:nvPr/>
          </p:nvSpPr>
          <p:spPr>
            <a:xfrm rot="10800000">
              <a:off x="1936811" y="1824772"/>
              <a:ext cx="6992874" cy="701793"/>
            </a:xfrm>
            <a:prstGeom prst="homePlat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5197847"/>
                <a:satOff val="-23984"/>
                <a:lumOff val="883"/>
                <a:alphaOff val="0"/>
              </a:schemeClr>
            </a:fillRef>
            <a:effectRef idx="2">
              <a:schemeClr val="accent4">
                <a:hueOff val="5197847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Pentagon 10"/>
            <p:cNvSpPr/>
            <p:nvPr/>
          </p:nvSpPr>
          <p:spPr>
            <a:xfrm rot="21600000">
              <a:off x="2112263" y="1824772"/>
              <a:ext cx="6817422" cy="70179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9471" tIns="121920" rIns="227584" bIns="121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dirty="0" err="1" smtClean="0"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 và </a:t>
              </a:r>
              <a:r>
                <a:rPr lang="en-US" sz="4000" dirty="0" err="1" smtClean="0">
                  <a:latin typeface="Times New Roman" pitchFamily="18" charset="0"/>
                  <a:cs typeface="Times New Roman" pitchFamily="18" charset="0"/>
                </a:rPr>
                <a:t>chống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latin typeface="Times New Roman" pitchFamily="18" charset="0"/>
                  <a:cs typeface="Times New Roman" pitchFamily="18" charset="0"/>
                </a:rPr>
                <a:t>định</a:t>
              </a:r>
              <a:endParaRPr lang="en-US" sz="4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900115" y="3078103"/>
            <a:ext cx="701793" cy="701793"/>
          </a:xfrm>
          <a:prstGeom prst="ellipse">
            <a:avLst/>
          </a:prstGeom>
          <a:blipFill>
            <a:blip r:embed="rId5" cstate="print">
              <a:duotone>
                <a:schemeClr val="accent4">
                  <a:hueOff val="5723763"/>
                  <a:satOff val="-30078"/>
                  <a:lumOff val="-2176"/>
                  <a:alphaOff val="0"/>
                  <a:shade val="20000"/>
                  <a:satMod val="200000"/>
                </a:schemeClr>
                <a:schemeClr val="accent4">
                  <a:hueOff val="5723763"/>
                  <a:satOff val="-30078"/>
                  <a:lumOff val="-2176"/>
                  <a:alphaOff val="0"/>
                  <a:tint val="12000"/>
                  <a:satMod val="19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5723763"/>
              <a:satOff val="-30078"/>
              <a:lumOff val="-217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oup 16"/>
          <p:cNvGrpSpPr/>
          <p:nvPr/>
        </p:nvGrpSpPr>
        <p:grpSpPr>
          <a:xfrm>
            <a:off x="1251012" y="3989387"/>
            <a:ext cx="6992874" cy="701793"/>
            <a:chOff x="1936811" y="2736056"/>
            <a:chExt cx="6992874" cy="701793"/>
          </a:xfrm>
          <a:solidFill>
            <a:schemeClr val="accent1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Pentagon 22"/>
            <p:cNvSpPr/>
            <p:nvPr/>
          </p:nvSpPr>
          <p:spPr>
            <a:xfrm rot="10800000">
              <a:off x="1936811" y="2736056"/>
              <a:ext cx="6992874" cy="701793"/>
            </a:xfrm>
            <a:prstGeom prst="homePlat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7796770"/>
                <a:satOff val="-35976"/>
                <a:lumOff val="1324"/>
                <a:alphaOff val="0"/>
              </a:schemeClr>
            </a:fillRef>
            <a:effectRef idx="2">
              <a:schemeClr val="accent4">
                <a:hueOff val="7796770"/>
                <a:satOff val="-35976"/>
                <a:lumOff val="13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entagon 13"/>
            <p:cNvSpPr/>
            <p:nvPr/>
          </p:nvSpPr>
          <p:spPr>
            <a:xfrm rot="21600000">
              <a:off x="2112263" y="2736056"/>
              <a:ext cx="6817422" cy="70179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9471" tIns="121920" rIns="227584" bIns="121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Tai biến và biến </a:t>
              </a:r>
              <a:r>
                <a:rPr lang="en-US" sz="4000" dirty="0" err="1" smtClean="0">
                  <a:latin typeface="Times New Roman" pitchFamily="18" charset="0"/>
                  <a:cs typeface="Times New Roman" pitchFamily="18" charset="0"/>
                </a:rPr>
                <a:t>chứng</a:t>
              </a:r>
              <a:endParaRPr lang="en-US" sz="4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900115" y="3989387"/>
            <a:ext cx="701793" cy="701793"/>
          </a:xfrm>
          <a:prstGeom prst="ellipse">
            <a:avLst/>
          </a:prstGeom>
          <a:blipFill>
            <a:blip r:embed="rId6">
              <a:duotone>
                <a:schemeClr val="accent4">
                  <a:hueOff val="8585643"/>
                  <a:satOff val="-45117"/>
                  <a:lumOff val="-3265"/>
                  <a:alphaOff val="0"/>
                  <a:shade val="20000"/>
                  <a:satMod val="200000"/>
                </a:schemeClr>
                <a:schemeClr val="accent4">
                  <a:hueOff val="8585643"/>
                  <a:satOff val="-45117"/>
                  <a:lumOff val="-3265"/>
                  <a:alphaOff val="0"/>
                  <a:tint val="12000"/>
                  <a:satMod val="19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8585643"/>
              <a:satOff val="-45117"/>
              <a:lumOff val="-326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Group 18"/>
          <p:cNvGrpSpPr/>
          <p:nvPr/>
        </p:nvGrpSpPr>
        <p:grpSpPr>
          <a:xfrm>
            <a:off x="1251012" y="4900670"/>
            <a:ext cx="6992874" cy="701793"/>
            <a:chOff x="1936811" y="3647339"/>
            <a:chExt cx="6992874" cy="701793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Pentagon 20"/>
            <p:cNvSpPr/>
            <p:nvPr/>
          </p:nvSpPr>
          <p:spPr>
            <a:xfrm rot="10800000">
              <a:off x="1936811" y="3647339"/>
              <a:ext cx="6992874" cy="701793"/>
            </a:xfrm>
            <a:prstGeom prst="homePlat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3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3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entagon 16"/>
            <p:cNvSpPr/>
            <p:nvPr/>
          </p:nvSpPr>
          <p:spPr>
            <a:xfrm rot="21600000">
              <a:off x="2112263" y="3647339"/>
              <a:ext cx="6817422" cy="70179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9471" tIns="121920" rIns="227584" bIns="121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err="1" smtClean="0"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40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1200" dirty="0" err="1" smtClean="0">
                  <a:latin typeface="Times New Roman" pitchFamily="18" charset="0"/>
                  <a:cs typeface="Times New Roman" pitchFamily="18" charset="0"/>
                </a:rPr>
                <a:t>trị</a:t>
              </a:r>
              <a:endParaRPr lang="en-US" sz="4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900115" y="4900670"/>
            <a:ext cx="701793" cy="701793"/>
          </a:xfrm>
          <a:prstGeom prst="ellipse">
            <a:avLst/>
          </a:prstGeom>
          <a:blipFill>
            <a:blip r:embed="rId4" cstate="print">
              <a:duotone>
                <a:schemeClr val="accent4">
                  <a:hueOff val="11447524"/>
                  <a:satOff val="-60156"/>
                  <a:lumOff val="-4353"/>
                  <a:alphaOff val="0"/>
                  <a:shade val="20000"/>
                  <a:satMod val="200000"/>
                </a:schemeClr>
                <a:schemeClr val="accent4">
                  <a:hueOff val="11447524"/>
                  <a:satOff val="-60156"/>
                  <a:lumOff val="-4353"/>
                  <a:alphaOff val="0"/>
                  <a:tint val="12000"/>
                  <a:satMod val="19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11447525"/>
              <a:satOff val="-60156"/>
              <a:lumOff val="-43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3" name="Group 32"/>
          <p:cNvGrpSpPr/>
          <p:nvPr/>
        </p:nvGrpSpPr>
        <p:grpSpPr>
          <a:xfrm>
            <a:off x="1295400" y="5867400"/>
            <a:ext cx="6992874" cy="701793"/>
            <a:chOff x="1936811" y="1824772"/>
            <a:chExt cx="6992874" cy="701793"/>
          </a:xfrm>
          <a:solidFill>
            <a:schemeClr val="accent5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Pentagon 33"/>
            <p:cNvSpPr/>
            <p:nvPr/>
          </p:nvSpPr>
          <p:spPr>
            <a:xfrm rot="10800000">
              <a:off x="1936811" y="1824772"/>
              <a:ext cx="6992874" cy="701793"/>
            </a:xfrm>
            <a:prstGeom prst="homePlat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5197847"/>
                <a:satOff val="-23984"/>
                <a:lumOff val="883"/>
                <a:alphaOff val="0"/>
              </a:schemeClr>
            </a:fillRef>
            <a:effectRef idx="2">
              <a:schemeClr val="accent4">
                <a:hueOff val="5197847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Pentagon 10"/>
            <p:cNvSpPr/>
            <p:nvPr/>
          </p:nvSpPr>
          <p:spPr>
            <a:xfrm rot="21600000">
              <a:off x="2112263" y="1824772"/>
              <a:ext cx="6817422" cy="70179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9471" tIns="121920" rIns="227584" bIns="121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dirty="0" err="1" smtClean="0"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latin typeface="Times New Roman" pitchFamily="18" charset="0"/>
                  <a:cs typeface="Times New Roman" pitchFamily="18" charset="0"/>
                </a:rPr>
                <a:t>sóc</a:t>
              </a:r>
              <a:endParaRPr lang="en-US" sz="4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838200" y="5867400"/>
            <a:ext cx="701793" cy="701793"/>
          </a:xfrm>
          <a:prstGeom prst="ellipse">
            <a:avLst/>
          </a:prstGeom>
          <a:blipFill>
            <a:blip r:embed="rId5" cstate="print">
              <a:duotone>
                <a:schemeClr val="accent4">
                  <a:hueOff val="5723763"/>
                  <a:satOff val="-30078"/>
                  <a:lumOff val="-2176"/>
                  <a:alphaOff val="0"/>
                  <a:shade val="20000"/>
                  <a:satMod val="200000"/>
                </a:schemeClr>
                <a:schemeClr val="accent4">
                  <a:hueOff val="5723763"/>
                  <a:satOff val="-30078"/>
                  <a:lumOff val="-2176"/>
                  <a:alphaOff val="0"/>
                  <a:tint val="12000"/>
                  <a:satMod val="19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5723763"/>
              <a:satOff val="-30078"/>
              <a:lumOff val="-217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inh-nen-powerpoint-dep-hd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0700" y="262195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CƯƠNG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0888" y="1189672"/>
            <a:ext cx="4191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1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Mở</a:t>
            </a:r>
            <a:r>
              <a:rPr kumimoji="0" lang="en-US" sz="3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1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khí</a:t>
            </a:r>
            <a:r>
              <a:rPr kumimoji="0" lang="en-US" sz="3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1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quản</a:t>
            </a:r>
            <a:r>
              <a:rPr kumimoji="0" lang="en-US" sz="3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là </a:t>
            </a:r>
            <a:r>
              <a:rPr kumimoji="0" lang="en-US" sz="31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3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1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3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1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3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1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kumimoji="0" lang="en-US" sz="3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1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thông</a:t>
            </a:r>
            <a:r>
              <a:rPr kumimoji="0" lang="en-US" sz="3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1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khí</a:t>
            </a:r>
            <a:r>
              <a:rPr kumimoji="0" lang="en-US" sz="3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1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tạm</a:t>
            </a:r>
            <a:r>
              <a:rPr kumimoji="0" lang="en-US" sz="3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thời hoặc </a:t>
            </a:r>
            <a:r>
              <a:rPr kumimoji="0" lang="en-US" sz="31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vĩnh</a:t>
            </a:r>
            <a:r>
              <a:rPr kumimoji="0" lang="en-US" sz="3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1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viễn</a:t>
            </a:r>
            <a:r>
              <a:rPr kumimoji="0" lang="en-US" sz="3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1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</a:t>
            </a:r>
            <a:r>
              <a:rPr kumimoji="0" lang="en-US" sz="3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không </a:t>
            </a:r>
            <a:r>
              <a:rPr kumimoji="0" lang="en-US" sz="31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khí</a:t>
            </a:r>
            <a:r>
              <a:rPr kumimoji="0" lang="en-US" sz="3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không được qua </a:t>
            </a:r>
            <a:r>
              <a:rPr kumimoji="0" lang="en-US" sz="31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mũi</a:t>
            </a:r>
            <a:r>
              <a:rPr kumimoji="0" lang="en-US" sz="3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1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họng</a:t>
            </a:r>
            <a:r>
              <a:rPr kumimoji="0" lang="en-US" sz="3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31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_nh__nh_m__kh__qu_nx283x205x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3743325"/>
            <a:ext cx="3657600" cy="2971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9600" y="1066800"/>
            <a:ext cx="4495800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100" dirty="0" smtClean="0">
                <a:solidFill>
                  <a:srgbClr val="002060"/>
                </a:solidFill>
                <a:latin typeface="+mj-lt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vi-VN" sz="3100" dirty="0" smtClean="0">
                <a:solidFill>
                  <a:srgbClr val="002060"/>
                </a:solidFill>
                <a:latin typeface="+mj-lt"/>
              </a:rPr>
              <a:t>Mở khí quản giúp giảm được khoảng chết (#150 ml).</a:t>
            </a:r>
          </a:p>
          <a:p>
            <a:pPr>
              <a:buFont typeface="Arial" pitchFamily="34" charset="0"/>
              <a:buChar char="•"/>
            </a:pPr>
            <a:r>
              <a:rPr lang="vi-VN" sz="3100" dirty="0" smtClean="0">
                <a:solidFill>
                  <a:srgbClr val="002060"/>
                </a:solidFill>
                <a:latin typeface="+mj-lt"/>
              </a:rPr>
              <a:t>Giúp người bệnh thở dễ dàng hiệu quả</a:t>
            </a:r>
          </a:p>
          <a:p>
            <a:pPr>
              <a:buFont typeface="Arial" pitchFamily="34" charset="0"/>
              <a:buChar char="•"/>
            </a:pPr>
            <a:r>
              <a:rPr lang="vi-VN" sz="3100" dirty="0" smtClean="0">
                <a:solidFill>
                  <a:srgbClr val="002060"/>
                </a:solidFill>
                <a:latin typeface="+mj-lt"/>
              </a:rPr>
              <a:t>Dễ dàng lấy dị vật, hút đàm nhớt.</a:t>
            </a:r>
          </a:p>
          <a:p>
            <a:pPr>
              <a:buFont typeface="Arial" pitchFamily="34" charset="0"/>
              <a:buChar char="•"/>
            </a:pPr>
            <a:r>
              <a:rPr lang="vi-VN" sz="3100" dirty="0" smtClean="0">
                <a:solidFill>
                  <a:srgbClr val="002060"/>
                </a:solidFill>
                <a:latin typeface="+mj-lt"/>
              </a:rPr>
              <a:t>Lắp máy thở dễ dàng.</a:t>
            </a:r>
            <a:endParaRPr lang="en-US" sz="3100" dirty="0" smtClean="0">
              <a:solidFill>
                <a:srgbClr val="002060"/>
              </a:solidFill>
              <a:latin typeface="+mj-lt"/>
            </a:endParaRPr>
          </a:p>
          <a:p>
            <a:pPr lvl="0"/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 ở đốt 2, 3, 4 vòng sụn khí quản.</a:t>
            </a:r>
            <a:endParaRPr lang="en-US" sz="3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vi-VN" sz="3100" dirty="0" smtClean="0">
              <a:solidFill>
                <a:srgbClr val="002060"/>
              </a:solidFill>
              <a:latin typeface="+mj-lt"/>
            </a:endParaRPr>
          </a:p>
          <a:p>
            <a:endParaRPr lang="en-US" sz="31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14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inh-nen-powerpoint-dep-hd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4572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 rot="10800000" flipV="1">
            <a:off x="152400" y="1390402"/>
            <a:ext cx="5638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Hít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máu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thở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đàm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nhớt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vùng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hầu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họng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hít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nôn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ói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Tăng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đàm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nhớt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phế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quản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Mất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khả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ho và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hít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thở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sâu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Hạn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chế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giãn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nở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lồng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ngực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bất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béo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phì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mất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viêm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phổi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tràn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o-nhiem-khong-khi-lai-la-nguyen-nhan-dan-den-beo-phi-va-tieu-duon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600200"/>
            <a:ext cx="3592894" cy="2286000"/>
          </a:xfrm>
          <a:prstGeom prst="rect">
            <a:avLst/>
          </a:prstGeom>
        </p:spPr>
      </p:pic>
      <p:pic>
        <p:nvPicPr>
          <p:cNvPr id="8" name="Picture 7" descr="TKMP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038600"/>
            <a:ext cx="3581400" cy="243840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0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inh-nen-powerpoint-dep-hd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381000"/>
            <a:ext cx="2590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100709clhiemau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57200"/>
            <a:ext cx="533400" cy="685800"/>
          </a:xfrm>
          <a:prstGeom prst="rect">
            <a:avLst/>
          </a:prstGeom>
        </p:spPr>
      </p:pic>
      <p:pic>
        <p:nvPicPr>
          <p:cNvPr id="9" name="Picture 8" descr="100709clhiemau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533400" cy="685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81600" y="304800"/>
            <a:ext cx="396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" y="1295400"/>
            <a:ext cx="5029199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Viêm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thanh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quản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phù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nề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bạch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hầu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thanh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quản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5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Uốn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ván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5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phòng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máu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phẫu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thuật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  <a:endParaRPr kumimoji="0" lang="en-US" sz="25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Thở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máy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kéo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dài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5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Dị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vật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Bạch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hầu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5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U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ác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tính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ở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vùng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mặt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mũi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5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Tổn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thương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ảnh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hưởng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tới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tâm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hấp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5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Các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biến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chứng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sau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mô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̉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não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sau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mổ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lồng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ngực</a:t>
            </a:r>
            <a:endParaRPr lang="en-US" sz="25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Mơ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̉ khí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quản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đê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̉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cắt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bỏ</a:t>
            </a:r>
            <a:r>
              <a:rPr kumimoji="0" lang="en-US" sz="25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khối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đường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hấp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5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105400" y="1828800"/>
            <a:ext cx="4038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Suy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thận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cấp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chống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tương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đối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Phẫu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thuật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cổ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trước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Gãy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cột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sống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cổ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không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ổn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phẫu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khó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khăn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cổ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ngắn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mỡ</a:t>
            </a: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3073" grpId="0"/>
      <p:bldP spid="30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inh-nen-powerpoint-dep-hd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100709clhiemau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533400"/>
            <a:ext cx="533400" cy="53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304801"/>
            <a:ext cx="3124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Tai biến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100709clhiemau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810000"/>
            <a:ext cx="533400" cy="533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219200"/>
            <a:ext cx="5715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ràn khí dưới da</a:t>
            </a:r>
            <a:endParaRPr lang="en-US" sz="2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hảy máu chân mở khí quản</a:t>
            </a:r>
            <a:endParaRPr lang="en-US" sz="2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út ống trong những giờ đầu sau khi đặt</a:t>
            </a:r>
            <a:endParaRPr lang="en-US" sz="2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vi-VN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ắc nghẽn do đàm nhớt, tắc nghẽn do cục máu đông</a:t>
            </a:r>
            <a:endParaRPr lang="en-US" sz="2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Kết quả hình ảnh cho hình ảnh tràn khí dưới 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371600"/>
            <a:ext cx="3209925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066800" y="3581400"/>
            <a:ext cx="426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267200"/>
            <a:ext cx="563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iêm phổi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Xẹp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endParaRPr lang="en-US" sz="2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ghẹt đàm</a:t>
            </a:r>
            <a:endParaRPr lang="en-US" sz="2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hiễm trùng da chung quanh ống</a:t>
            </a:r>
            <a:endParaRPr lang="en-US" sz="2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vi-VN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út ống </a:t>
            </a:r>
            <a:endParaRPr lang="en-US" sz="2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ò khí thực quản </a:t>
            </a:r>
            <a:endParaRPr lang="en-US" sz="2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ẹp khí quản.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Kết quả hình ảnh cho hình ảnh xẹp phổ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191000"/>
            <a:ext cx="3276600" cy="23145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715000" y="5943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Xẹp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inh-nen-powerpoint-dep-hd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3810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6002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" y="1219200"/>
            <a:ext cx="9143999" cy="735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Ngay sau khi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mở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ĐD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hút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đàm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nhớt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5-10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3-4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giờ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đầu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trạng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tắc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nghẽn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đàm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nhớt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dấu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hiệu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khó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thở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tím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,…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phổi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trước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và sau khi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hút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đàm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xác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trạng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bệnh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hút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đàm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không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Hút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đàm:</a:t>
            </a:r>
            <a:r>
              <a:rPr kumimoji="0" lang="en-US" sz="2200" b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2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cung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cấp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oxy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trước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khi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hút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Ống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hút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canule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Hút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không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quá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giây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Ngưng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hút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ngay khi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NB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dấu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hiệu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suy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giảm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hấp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200" b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Cung</a:t>
            </a:r>
            <a:r>
              <a:rPr kumimoji="0" lang="en-US" sz="22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cấp</a:t>
            </a:r>
            <a:r>
              <a:rPr kumimoji="0" lang="en-US" sz="22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oxy </a:t>
            </a:r>
            <a:r>
              <a:rPr kumimoji="0" lang="en-US" sz="2200" b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2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2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en-US" sz="22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en-US" sz="22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en-US" sz="22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en-US" sz="22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en-US" sz="22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en-US" sz="22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en-US" sz="22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en-US" sz="22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en-US" sz="22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en-US" sz="22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an bo y te hut dom dai cham soc BN L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4114800"/>
            <a:ext cx="3886200" cy="2590800"/>
          </a:xfrm>
          <a:prstGeom prst="rect">
            <a:avLst/>
          </a:prstGeom>
        </p:spPr>
      </p:pic>
      <p:pic>
        <p:nvPicPr>
          <p:cNvPr id="9" name="Picture 8" descr="viem-phe-quan-phoi-o-tre-e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114800"/>
            <a:ext cx="3810000" cy="2590800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inh-nen-powerpoint-dep-hd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1295401"/>
            <a:ext cx="52578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Duy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đủ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ẩm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loãng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đàm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bệnh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lý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trị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liệu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lồng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ngực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tùy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trạng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NB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NB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thở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máy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hay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điều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trị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thở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ngắt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quãng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dùng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canule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bóng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chèn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Thường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áp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lực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không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quá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25cm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500" baseline="-30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hay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20mmHg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bệnh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thay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đổi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thường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xuyên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Cung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cấp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đủ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NB.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Duy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nhiệt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bình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thường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Thay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canun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14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ngày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 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Hút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qua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ống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EVAC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giờ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hoặc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thường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xuyên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hàng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giờ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nếu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dịch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tiết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thanh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môn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hơn10ml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/h</a:t>
            </a:r>
            <a:endParaRPr lang="en-US" sz="2500" dirty="0"/>
          </a:p>
        </p:txBody>
      </p:sp>
      <p:sp>
        <p:nvSpPr>
          <p:cNvPr id="6" name="Rectangle 5"/>
          <p:cNvSpPr/>
          <p:nvPr/>
        </p:nvSpPr>
        <p:spPr>
          <a:xfrm>
            <a:off x="2133600" y="381000"/>
            <a:ext cx="419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ttp://4.bp.blogspot.com/-zpjvkJy5M-U/VMEcSzzmRVI/AAAAAAAAA6A/5Nzptkc-BZk/s1600/3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600200"/>
            <a:ext cx="37338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inh-nen-powerpoint-dep-hd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7400" y="4572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Kết quả hình ảnh cho hình ảnh mở khí quả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3810000" cy="4495800"/>
          </a:xfrm>
          <a:prstGeom prst="rect">
            <a:avLst/>
          </a:prstGeom>
          <a:noFill/>
        </p:spPr>
      </p:pic>
      <p:pic>
        <p:nvPicPr>
          <p:cNvPr id="8" name="Picture 7" descr="hq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828800"/>
            <a:ext cx="3886200" cy="44196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1272</Words>
  <Application>Microsoft Office PowerPoint</Application>
  <PresentationFormat>On-screen Show (4:3)</PresentationFormat>
  <Paragraphs>179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</dc:creator>
  <cp:lastModifiedBy>Man Uyen</cp:lastModifiedBy>
  <cp:revision>70</cp:revision>
  <dcterms:created xsi:type="dcterms:W3CDTF">2016-09-10T01:40:11Z</dcterms:created>
  <dcterms:modified xsi:type="dcterms:W3CDTF">2016-09-16T10:11:49Z</dcterms:modified>
</cp:coreProperties>
</file>