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5" r:id="rId3"/>
    <p:sldId id="266" r:id="rId4"/>
    <p:sldId id="257" r:id="rId5"/>
    <p:sldId id="260" r:id="rId6"/>
    <p:sldId id="258" r:id="rId7"/>
    <p:sldId id="259" r:id="rId8"/>
    <p:sldId id="261" r:id="rId9"/>
    <p:sldId id="262" r:id="rId10"/>
    <p:sldId id="263" r:id="rId11"/>
    <p:sldId id="264"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9/17/2016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800604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9/17/2016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9752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9/17/2016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802227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9/17/2016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0180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73E87"/>
                </a:solidFill>
              </a:rPr>
              <a:pPr/>
              <a:t>9/17/2016</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225541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73E87"/>
                </a:solidFill>
              </a:rPr>
              <a:pPr/>
              <a:t>9/17/2016</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039229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1D8BD707-D9CF-40AE-B4C6-C98DA3205C09}" type="datetimeFigureOut">
              <a:rPr lang="en-US" smtClean="0">
                <a:solidFill>
                  <a:srgbClr val="073E87"/>
                </a:solidFill>
              </a:rPr>
              <a:pPr/>
              <a:t>9/17/2016</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623423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9/17/2016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803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9/17/2016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258566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9/17/2016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67726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9/17/2016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124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9/17/2016</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9/17/2016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solidFill>
                  <a:srgbClr val="073E87"/>
                </a:solidFill>
              </a:rPr>
              <a:pPr/>
              <a:t>9/17/2016</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5349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15"/>
            <a:ext cx="8001000" cy="1142985"/>
          </a:xfrm>
        </p:spPr>
        <p:txBody>
          <a:bodyPr>
            <a:normAutofit/>
            <a:scene3d>
              <a:camera prst="isometricOffAxis1Right"/>
              <a:lightRig rig="threePt" dir="t"/>
            </a:scene3d>
          </a:bodyPr>
          <a:lstStyle/>
          <a:p>
            <a:r>
              <a:rPr lang="en-US" sz="4800" dirty="0" smtClean="0">
                <a:solidFill>
                  <a:srgbClr val="FF0000"/>
                </a:solidFill>
                <a:effectLst>
                  <a:glow rad="228600">
                    <a:schemeClr val="accent6">
                      <a:satMod val="175000"/>
                      <a:alpha val="40000"/>
                    </a:schemeClr>
                  </a:glow>
                </a:effectLst>
              </a:rPr>
              <a:t>KÍNH CHÀO THẦY VÀ CÁC BẠN</a:t>
            </a:r>
            <a:endParaRPr lang="en-US" sz="4800" dirty="0">
              <a:solidFill>
                <a:srgbClr val="FF0000"/>
              </a:solidFill>
              <a:effectLst>
                <a:glow rad="228600">
                  <a:schemeClr val="accent6">
                    <a:satMod val="175000"/>
                    <a:alpha val="40000"/>
                  </a:schemeClr>
                </a:glow>
              </a:effectLst>
            </a:endParaRPr>
          </a:p>
        </p:txBody>
      </p:sp>
      <p:sp>
        <p:nvSpPr>
          <p:cNvPr id="3" name="Subtitle 2"/>
          <p:cNvSpPr>
            <a:spLocks noGrp="1"/>
          </p:cNvSpPr>
          <p:nvPr>
            <p:ph type="subTitle" idx="1"/>
          </p:nvPr>
        </p:nvSpPr>
        <p:spPr>
          <a:xfrm>
            <a:off x="0" y="1219200"/>
            <a:ext cx="8077200" cy="5638800"/>
          </a:xfrm>
        </p:spPr>
        <p:txBody>
          <a:bodyPr>
            <a:normAutofit/>
          </a:bodyPr>
          <a:lstStyle/>
          <a:p>
            <a:r>
              <a:rPr lang="en-US" sz="2000" b="1" dirty="0" smtClean="0"/>
              <a:t>                                            </a:t>
            </a:r>
            <a:r>
              <a:rPr lang="en-US" sz="2000" b="1" dirty="0" smtClean="0">
                <a:solidFill>
                  <a:srgbClr val="00B0F0"/>
                </a:solidFill>
              </a:rPr>
              <a:t>            GVHD </a:t>
            </a:r>
            <a:r>
              <a:rPr lang="en-US" sz="2000" dirty="0" smtClean="0">
                <a:solidFill>
                  <a:srgbClr val="00B0F0"/>
                </a:solidFill>
              </a:rPr>
              <a:t>:   </a:t>
            </a:r>
            <a:r>
              <a:rPr lang="en-US" sz="2000" b="1" dirty="0" err="1" smtClean="0">
                <a:solidFill>
                  <a:schemeClr val="tx1"/>
                </a:solidFill>
                <a:latin typeface="Times New Roman" pitchFamily="18" charset="0"/>
                <a:cs typeface="Times New Roman" pitchFamily="18" charset="0"/>
              </a:rPr>
              <a:t>Nguyễn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Phúc</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Học</a:t>
            </a:r>
            <a:endParaRPr lang="en-US" b="1" dirty="0" smtClean="0">
              <a:solidFill>
                <a:schemeClr val="tx1"/>
              </a:solidFill>
              <a:latin typeface="Times New Roman" pitchFamily="18" charset="0"/>
              <a:cs typeface="Times New Roman" pitchFamily="18" charset="0"/>
            </a:endParaRPr>
          </a:p>
          <a:p>
            <a:r>
              <a:rPr lang="en-US" b="1" dirty="0" smtClean="0">
                <a:solidFill>
                  <a:srgbClr val="00B0F0"/>
                </a:solidFill>
                <a:latin typeface="Times New Roman" pitchFamily="18" charset="0"/>
                <a:cs typeface="Times New Roman" pitchFamily="18" charset="0"/>
              </a:rPr>
              <a:t>                                THÀNH VIÊN</a:t>
            </a:r>
            <a:r>
              <a:rPr lang="en-US" sz="2000" b="1" dirty="0" smtClean="0">
                <a:solidFill>
                  <a:srgbClr val="00B0F0"/>
                </a:solidFill>
                <a:latin typeface="Times New Roman" pitchFamily="18" charset="0"/>
                <a:cs typeface="Times New Roman" pitchFamily="18" charset="0"/>
              </a:rPr>
              <a:t> </a:t>
            </a:r>
            <a:r>
              <a:rPr lang="en-US" sz="2000" dirty="0" smtClean="0">
                <a:solidFill>
                  <a:schemeClr val="tx1">
                    <a:lumMod val="95000"/>
                    <a:lumOff val="5000"/>
                  </a:schemeClr>
                </a:solidFill>
                <a:latin typeface="Times New Roman" pitchFamily="18" charset="0"/>
                <a:cs typeface="Times New Roman" pitchFamily="18" charset="0"/>
              </a:rPr>
              <a:t>_</a:t>
            </a:r>
            <a:r>
              <a:rPr lang="en-US" sz="2000" b="1" dirty="0" smtClean="0">
                <a:solidFill>
                  <a:schemeClr val="tx1">
                    <a:lumMod val="95000"/>
                    <a:lumOff val="5000"/>
                  </a:schemeClr>
                </a:solidFill>
                <a:latin typeface="Times New Roman" pitchFamily="18" charset="0"/>
                <a:cs typeface="Times New Roman" pitchFamily="18" charset="0"/>
              </a:rPr>
              <a:t>1: </a:t>
            </a:r>
            <a:r>
              <a:rPr lang="en-US" sz="2000" b="1" dirty="0" err="1" smtClean="0">
                <a:solidFill>
                  <a:schemeClr val="tx1">
                    <a:lumMod val="95000"/>
                    <a:lumOff val="5000"/>
                  </a:schemeClr>
                </a:solidFill>
                <a:latin typeface="Times New Roman" pitchFamily="18" charset="0"/>
                <a:cs typeface="Times New Roman" pitchFamily="18" charset="0"/>
              </a:rPr>
              <a:t>Trần</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Tình</a:t>
            </a:r>
            <a:endParaRPr lang="en-US" sz="2000" b="1" dirty="0" smtClean="0">
              <a:solidFill>
                <a:schemeClr val="tx1">
                  <a:lumMod val="95000"/>
                  <a:lumOff val="5000"/>
                </a:schemeClr>
              </a:solidFill>
              <a:latin typeface="Times New Roman" pitchFamily="18" charset="0"/>
              <a:cs typeface="Times New Roman" pitchFamily="18" charset="0"/>
            </a:endParaRPr>
          </a:p>
          <a:p>
            <a:r>
              <a:rPr lang="en-US" sz="2000" b="1" dirty="0" smtClean="0">
                <a:solidFill>
                  <a:schemeClr val="tx1">
                    <a:lumMod val="95000"/>
                    <a:lumOff val="5000"/>
                  </a:schemeClr>
                </a:solidFill>
                <a:latin typeface="Times New Roman" pitchFamily="18" charset="0"/>
                <a:cs typeface="Times New Roman" pitchFamily="18" charset="0"/>
              </a:rPr>
              <a:t>                                                            2: </a:t>
            </a:r>
            <a:r>
              <a:rPr lang="en-US" sz="2000" b="1" dirty="0" err="1" smtClean="0">
                <a:solidFill>
                  <a:schemeClr val="tx1">
                    <a:lumMod val="95000"/>
                    <a:lumOff val="5000"/>
                  </a:schemeClr>
                </a:solidFill>
                <a:latin typeface="Times New Roman" pitchFamily="18" charset="0"/>
                <a:cs typeface="Times New Roman" pitchFamily="18" charset="0"/>
              </a:rPr>
              <a:t>Đinh</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Thu </a:t>
            </a:r>
            <a:r>
              <a:rPr lang="en-US" sz="2000" b="1" dirty="0" err="1" smtClean="0">
                <a:solidFill>
                  <a:schemeClr val="tx1">
                    <a:lumMod val="95000"/>
                    <a:lumOff val="5000"/>
                  </a:schemeClr>
                </a:solidFill>
                <a:latin typeface="Times New Roman" pitchFamily="18" charset="0"/>
                <a:cs typeface="Times New Roman" pitchFamily="18" charset="0"/>
              </a:rPr>
              <a:t>Thúy</a:t>
            </a:r>
            <a:endParaRPr lang="en-US" sz="2000" b="1" dirty="0" smtClean="0">
              <a:solidFill>
                <a:schemeClr val="tx1">
                  <a:lumMod val="95000"/>
                  <a:lumOff val="5000"/>
                </a:schemeClr>
              </a:solidFill>
              <a:latin typeface="Times New Roman" pitchFamily="18" charset="0"/>
              <a:cs typeface="Times New Roman" pitchFamily="18" charset="0"/>
            </a:endParaRPr>
          </a:p>
          <a:p>
            <a:r>
              <a:rPr lang="en-US" sz="2000" b="1" dirty="0" smtClean="0">
                <a:solidFill>
                  <a:schemeClr val="tx1">
                    <a:lumMod val="95000"/>
                    <a:lumOff val="5000"/>
                  </a:schemeClr>
                </a:solidFill>
                <a:latin typeface="Times New Roman" pitchFamily="18" charset="0"/>
                <a:cs typeface="Times New Roman" pitchFamily="18" charset="0"/>
              </a:rPr>
              <a:t>                                                            3: </a:t>
            </a:r>
            <a:r>
              <a:rPr lang="en-US" sz="2000" b="1" dirty="0" err="1" smtClean="0">
                <a:solidFill>
                  <a:schemeClr val="tx1">
                    <a:lumMod val="95000"/>
                    <a:lumOff val="5000"/>
                  </a:schemeClr>
                </a:solidFill>
                <a:latin typeface="Times New Roman" pitchFamily="18" charset="0"/>
                <a:cs typeface="Times New Roman" pitchFamily="18" charset="0"/>
              </a:rPr>
              <a:t>Phan</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Xuân</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Thủy</a:t>
            </a:r>
            <a:endParaRPr lang="en-US" sz="2000" b="1" dirty="0">
              <a:solidFill>
                <a:schemeClr val="tx1">
                  <a:lumMod val="95000"/>
                  <a:lumOff val="5000"/>
                </a:schemeClr>
              </a:solidFill>
              <a:latin typeface="Times New Roman" pitchFamily="18" charset="0"/>
              <a:cs typeface="Times New Roman" pitchFamily="18" charset="0"/>
            </a:endParaRPr>
          </a:p>
          <a:p>
            <a:r>
              <a:rPr lang="en-US" sz="2000" b="1" dirty="0" smtClean="0">
                <a:solidFill>
                  <a:schemeClr val="tx1">
                    <a:lumMod val="95000"/>
                    <a:lumOff val="5000"/>
                  </a:schemeClr>
                </a:solidFill>
                <a:latin typeface="Times New Roman" pitchFamily="18" charset="0"/>
                <a:cs typeface="Times New Roman" pitchFamily="18" charset="0"/>
              </a:rPr>
              <a:t>                                                            4: Nguyễn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Phương</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Thoa</a:t>
            </a:r>
            <a:r>
              <a:rPr lang="en-US" sz="2000" b="1" dirty="0" smtClean="0">
                <a:solidFill>
                  <a:schemeClr val="tx1">
                    <a:lumMod val="95000"/>
                    <a:lumOff val="5000"/>
                  </a:schemeClr>
                </a:solidFill>
                <a:latin typeface="Times New Roman" pitchFamily="18" charset="0"/>
                <a:cs typeface="Times New Roman" pitchFamily="18" charset="0"/>
              </a:rPr>
              <a:t> </a:t>
            </a:r>
          </a:p>
          <a:p>
            <a:r>
              <a:rPr lang="en-US" sz="2000" b="1" dirty="0" smtClean="0">
                <a:solidFill>
                  <a:schemeClr val="tx1">
                    <a:lumMod val="95000"/>
                    <a:lumOff val="5000"/>
                  </a:schemeClr>
                </a:solidFill>
                <a:latin typeface="Times New Roman" pitchFamily="18" charset="0"/>
                <a:cs typeface="Times New Roman" pitchFamily="18" charset="0"/>
              </a:rPr>
              <a:t>                                                            5: </a:t>
            </a:r>
            <a:r>
              <a:rPr lang="en-US" sz="2000" b="1" dirty="0" err="1" smtClean="0">
                <a:solidFill>
                  <a:schemeClr val="tx1">
                    <a:lumMod val="95000"/>
                    <a:lumOff val="5000"/>
                  </a:schemeClr>
                </a:solidFill>
                <a:latin typeface="Times New Roman" pitchFamily="18" charset="0"/>
                <a:cs typeface="Times New Roman" pitchFamily="18" charset="0"/>
              </a:rPr>
              <a:t>Phan</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Thùy</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Trang</a:t>
            </a:r>
            <a:endParaRPr lang="en-US" sz="2000" b="1" dirty="0" smtClean="0">
              <a:solidFill>
                <a:schemeClr val="tx1">
                  <a:lumMod val="95000"/>
                  <a:lumOff val="5000"/>
                </a:schemeClr>
              </a:solidFill>
              <a:latin typeface="Times New Roman" pitchFamily="18" charset="0"/>
              <a:cs typeface="Times New Roman" pitchFamily="18" charset="0"/>
            </a:endParaRPr>
          </a:p>
          <a:p>
            <a:r>
              <a:rPr lang="en-US" sz="2000" b="1" dirty="0" smtClean="0">
                <a:solidFill>
                  <a:schemeClr val="tx1">
                    <a:lumMod val="95000"/>
                    <a:lumOff val="5000"/>
                  </a:schemeClr>
                </a:solidFill>
                <a:latin typeface="Times New Roman" pitchFamily="18" charset="0"/>
                <a:cs typeface="Times New Roman" pitchFamily="18" charset="0"/>
              </a:rPr>
              <a:t>                                                            6: </a:t>
            </a:r>
            <a:r>
              <a:rPr lang="en-US" sz="2000" b="1" dirty="0" err="1" smtClean="0">
                <a:solidFill>
                  <a:schemeClr val="tx1">
                    <a:lumMod val="95000"/>
                    <a:lumOff val="5000"/>
                  </a:schemeClr>
                </a:solidFill>
                <a:latin typeface="Times New Roman" pitchFamily="18" charset="0"/>
                <a:cs typeface="Times New Roman" pitchFamily="18" charset="0"/>
              </a:rPr>
              <a:t>Tô</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Tuyết</a:t>
            </a:r>
            <a:r>
              <a:rPr lang="en-US" sz="2000" b="1" dirty="0" smtClean="0">
                <a:solidFill>
                  <a:schemeClr val="tx1">
                    <a:lumMod val="95000"/>
                    <a:lumOff val="5000"/>
                  </a:schemeClr>
                </a:solidFill>
                <a:latin typeface="Times New Roman" pitchFamily="18" charset="0"/>
                <a:cs typeface="Times New Roman" pitchFamily="18" charset="0"/>
              </a:rPr>
              <a:t> Trinh </a:t>
            </a:r>
          </a:p>
          <a:p>
            <a:r>
              <a:rPr lang="en-US" sz="2000" b="1" dirty="0" smtClean="0">
                <a:solidFill>
                  <a:schemeClr val="tx1">
                    <a:lumMod val="95000"/>
                    <a:lumOff val="5000"/>
                  </a:schemeClr>
                </a:solidFill>
                <a:latin typeface="Times New Roman" pitchFamily="18" charset="0"/>
                <a:cs typeface="Times New Roman" pitchFamily="18" charset="0"/>
              </a:rPr>
              <a:t>                                                            </a:t>
            </a:r>
            <a:r>
              <a:rPr lang="en-US" b="1" dirty="0" smtClean="0">
                <a:solidFill>
                  <a:schemeClr val="tx1">
                    <a:lumMod val="95000"/>
                    <a:lumOff val="5000"/>
                  </a:schemeClr>
                </a:solidFill>
                <a:latin typeface="Times New Roman" pitchFamily="18" charset="0"/>
                <a:cs typeface="Times New Roman" pitchFamily="18" charset="0"/>
              </a:rPr>
              <a:t>7</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Đinh</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Oanh</a:t>
            </a:r>
            <a:endParaRPr lang="en-US" sz="2000" b="1" dirty="0" smtClean="0">
              <a:solidFill>
                <a:schemeClr val="tx1">
                  <a:lumMod val="95000"/>
                  <a:lumOff val="5000"/>
                </a:schemeClr>
              </a:solidFill>
              <a:latin typeface="Times New Roman" pitchFamily="18" charset="0"/>
              <a:cs typeface="Times New Roman" pitchFamily="18" charset="0"/>
            </a:endParaRPr>
          </a:p>
          <a:p>
            <a:r>
              <a:rPr lang="en-US" sz="2000" b="1" dirty="0" smtClean="0">
                <a:solidFill>
                  <a:schemeClr val="tx1">
                    <a:lumMod val="95000"/>
                    <a:lumOff val="5000"/>
                  </a:schemeClr>
                </a:solidFill>
                <a:latin typeface="Times New Roman" pitchFamily="18" charset="0"/>
                <a:cs typeface="Times New Roman" pitchFamily="18" charset="0"/>
              </a:rPr>
              <a:t>                                                            </a:t>
            </a:r>
            <a:r>
              <a:rPr lang="en-US" b="1" dirty="0" smtClean="0">
                <a:solidFill>
                  <a:schemeClr val="tx1">
                    <a:lumMod val="95000"/>
                    <a:lumOff val="5000"/>
                  </a:schemeClr>
                </a:solidFill>
                <a:latin typeface="Times New Roman" pitchFamily="18" charset="0"/>
                <a:cs typeface="Times New Roman" pitchFamily="18" charset="0"/>
              </a:rPr>
              <a:t>8</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Phạm</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Thanh</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Tuyền</a:t>
            </a:r>
            <a:endParaRPr lang="en-US" sz="2000" b="1" dirty="0" smtClean="0">
              <a:solidFill>
                <a:schemeClr val="tx1">
                  <a:lumMod val="95000"/>
                  <a:lumOff val="5000"/>
                </a:schemeClr>
              </a:solidFill>
              <a:latin typeface="Times New Roman" pitchFamily="18" charset="0"/>
              <a:cs typeface="Times New Roman" pitchFamily="18" charset="0"/>
            </a:endParaRPr>
          </a:p>
          <a:p>
            <a:r>
              <a:rPr lang="en-US" sz="2000" b="1" dirty="0" smtClean="0">
                <a:solidFill>
                  <a:schemeClr val="tx1">
                    <a:lumMod val="95000"/>
                    <a:lumOff val="5000"/>
                  </a:schemeClr>
                </a:solidFill>
                <a:latin typeface="Times New Roman" pitchFamily="18" charset="0"/>
                <a:cs typeface="Times New Roman" pitchFamily="18" charset="0"/>
              </a:rPr>
              <a:t>                                                            </a:t>
            </a:r>
            <a:r>
              <a:rPr lang="en-US" b="1" dirty="0" smtClean="0">
                <a:solidFill>
                  <a:schemeClr val="tx1">
                    <a:lumMod val="95000"/>
                    <a:lumOff val="5000"/>
                  </a:schemeClr>
                </a:solidFill>
                <a:latin typeface="Times New Roman" pitchFamily="18" charset="0"/>
                <a:cs typeface="Times New Roman" pitchFamily="18" charset="0"/>
              </a:rPr>
              <a:t>9</a:t>
            </a:r>
            <a:r>
              <a:rPr lang="en-US" sz="2000" b="1" dirty="0" smtClean="0">
                <a:solidFill>
                  <a:schemeClr val="tx1">
                    <a:lumMod val="95000"/>
                    <a:lumOff val="5000"/>
                  </a:schemeClr>
                </a:solidFill>
                <a:latin typeface="Times New Roman" pitchFamily="18" charset="0"/>
                <a:cs typeface="Times New Roman" pitchFamily="18" charset="0"/>
              </a:rPr>
              <a:t>: Nguyễn </a:t>
            </a:r>
            <a:r>
              <a:rPr lang="en-US" sz="2000" b="1" dirty="0" err="1" smtClean="0">
                <a:solidFill>
                  <a:schemeClr val="tx1">
                    <a:lumMod val="95000"/>
                    <a:lumOff val="5000"/>
                  </a:schemeClr>
                </a:solidFill>
                <a:latin typeface="Times New Roman" pitchFamily="18" charset="0"/>
                <a:cs typeface="Times New Roman" pitchFamily="18" charset="0"/>
              </a:rPr>
              <a:t>Diệu</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Tố</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Uyên</a:t>
            </a:r>
            <a:endParaRPr lang="en-US" sz="2000" b="1" dirty="0" smtClean="0">
              <a:solidFill>
                <a:schemeClr val="tx1">
                  <a:lumMod val="95000"/>
                  <a:lumOff val="5000"/>
                </a:schemeClr>
              </a:solidFill>
              <a:latin typeface="Times New Roman" pitchFamily="18" charset="0"/>
              <a:cs typeface="Times New Roman" pitchFamily="18" charset="0"/>
            </a:endParaRPr>
          </a:p>
          <a:p>
            <a:r>
              <a:rPr lang="en-US" sz="2000" b="1" dirty="0" smtClean="0">
                <a:solidFill>
                  <a:schemeClr val="tx1">
                    <a:lumMod val="95000"/>
                    <a:lumOff val="5000"/>
                  </a:schemeClr>
                </a:solidFill>
                <a:latin typeface="Times New Roman" pitchFamily="18" charset="0"/>
                <a:cs typeface="Times New Roman" pitchFamily="18" charset="0"/>
              </a:rPr>
              <a:t>                                                          </a:t>
            </a:r>
            <a:r>
              <a:rPr lang="en-US" b="1" dirty="0" smtClean="0">
                <a:solidFill>
                  <a:schemeClr val="tx1">
                    <a:lumMod val="95000"/>
                    <a:lumOff val="5000"/>
                  </a:schemeClr>
                </a:solidFill>
                <a:latin typeface="Times New Roman" pitchFamily="18" charset="0"/>
                <a:cs typeface="Times New Roman" pitchFamily="18" charset="0"/>
              </a:rPr>
              <a:t>10</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Nguyễn</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Hồng</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Thắm</a:t>
            </a:r>
            <a:endParaRPr lang="en-US" sz="2000" b="1" dirty="0" smtClean="0">
              <a:solidFill>
                <a:schemeClr val="tx1">
                  <a:lumMod val="95000"/>
                  <a:lumOff val="5000"/>
                </a:schemeClr>
              </a:solidFill>
              <a:latin typeface="Times New Roman" pitchFamily="18" charset="0"/>
              <a:cs typeface="Times New Roman" pitchFamily="18" charset="0"/>
            </a:endParaRPr>
          </a:p>
          <a:p>
            <a:r>
              <a:rPr lang="en-US" b="1" dirty="0" smtClean="0">
                <a:solidFill>
                  <a:schemeClr val="tx1">
                    <a:lumMod val="95000"/>
                    <a:lumOff val="5000"/>
                  </a:schemeClr>
                </a:solidFill>
                <a:latin typeface="Times New Roman" pitchFamily="18" charset="0"/>
                <a:cs typeface="Times New Roman" pitchFamily="18" charset="0"/>
              </a:rPr>
              <a:t>                                                          11: </a:t>
            </a:r>
            <a:r>
              <a:rPr lang="en-US" b="1" dirty="0" err="1" smtClean="0">
                <a:solidFill>
                  <a:schemeClr val="tx1">
                    <a:lumMod val="95000"/>
                    <a:lumOff val="5000"/>
                  </a:schemeClr>
                </a:solidFill>
                <a:latin typeface="Times New Roman" pitchFamily="18" charset="0"/>
                <a:cs typeface="Times New Roman" pitchFamily="18" charset="0"/>
              </a:rPr>
              <a:t>Lê</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Thanh</a:t>
            </a:r>
            <a:r>
              <a:rPr lang="en-US" b="1" dirty="0" smtClean="0">
                <a:solidFill>
                  <a:schemeClr val="tx1">
                    <a:lumMod val="95000"/>
                    <a:lumOff val="5000"/>
                  </a:schemeClr>
                </a:solidFill>
                <a:latin typeface="Times New Roman" pitchFamily="18" charset="0"/>
                <a:cs typeface="Times New Roman" pitchFamily="18" charset="0"/>
              </a:rPr>
              <a:t> Thu </a:t>
            </a:r>
            <a:r>
              <a:rPr lang="en-US" b="1" dirty="0" err="1" smtClean="0">
                <a:solidFill>
                  <a:schemeClr val="tx1">
                    <a:lumMod val="95000"/>
                    <a:lumOff val="5000"/>
                  </a:schemeClr>
                </a:solidFill>
                <a:latin typeface="Times New Roman" pitchFamily="18" charset="0"/>
                <a:cs typeface="Times New Roman" pitchFamily="18" charset="0"/>
              </a:rPr>
              <a:t>Diễn</a:t>
            </a:r>
            <a:endParaRPr lang="en-US" b="1" dirty="0" smtClean="0">
              <a:solidFill>
                <a:schemeClr val="tx1">
                  <a:lumMod val="95000"/>
                  <a:lumOff val="5000"/>
                </a:schemeClr>
              </a:solidFill>
              <a:latin typeface="Times New Roman" pitchFamily="18" charset="0"/>
              <a:cs typeface="Times New Roman" pitchFamily="18" charset="0"/>
            </a:endParaRPr>
          </a:p>
          <a:p>
            <a:r>
              <a:rPr lang="en-US" sz="2000" b="1" dirty="0" smtClean="0">
                <a:solidFill>
                  <a:schemeClr val="tx1">
                    <a:lumMod val="95000"/>
                    <a:lumOff val="5000"/>
                  </a:schemeClr>
                </a:solidFill>
                <a:latin typeface="Times New Roman" pitchFamily="18" charset="0"/>
                <a:cs typeface="Times New Roman" pitchFamily="18" charset="0"/>
              </a:rPr>
              <a:t>                                                          12: </a:t>
            </a:r>
            <a:r>
              <a:rPr lang="en-US" sz="2000" b="1" dirty="0" err="1" smtClean="0">
                <a:solidFill>
                  <a:schemeClr val="tx1">
                    <a:lumMod val="95000"/>
                    <a:lumOff val="5000"/>
                  </a:schemeClr>
                </a:solidFill>
                <a:latin typeface="Times New Roman" pitchFamily="18" charset="0"/>
                <a:cs typeface="Times New Roman" pitchFamily="18" charset="0"/>
              </a:rPr>
              <a:t>Trần</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Cẩm</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Dương</a:t>
            </a:r>
            <a:endParaRPr lang="en-US" sz="2000" b="1" dirty="0" smtClean="0">
              <a:solidFill>
                <a:schemeClr val="tx1">
                  <a:lumMod val="95000"/>
                  <a:lumOff val="5000"/>
                </a:schemeClr>
              </a:solidFill>
              <a:latin typeface="Times New Roman" pitchFamily="18" charset="0"/>
              <a:cs typeface="Times New Roman" pitchFamily="18" charset="0"/>
            </a:endParaRPr>
          </a:p>
          <a:p>
            <a:r>
              <a:rPr lang="en-US" b="1" dirty="0" smtClean="0">
                <a:solidFill>
                  <a:schemeClr val="tx1">
                    <a:lumMod val="95000"/>
                    <a:lumOff val="5000"/>
                  </a:schemeClr>
                </a:solidFill>
                <a:latin typeface="Times New Roman" pitchFamily="18" charset="0"/>
                <a:cs typeface="Times New Roman" pitchFamily="18" charset="0"/>
              </a:rPr>
              <a:t>                                                          13: </a:t>
            </a:r>
            <a:r>
              <a:rPr lang="en-US" b="1" dirty="0" err="1" smtClean="0">
                <a:solidFill>
                  <a:schemeClr val="tx1">
                    <a:lumMod val="95000"/>
                    <a:lumOff val="5000"/>
                  </a:schemeClr>
                </a:solidFill>
                <a:latin typeface="Times New Roman" pitchFamily="18" charset="0"/>
                <a:cs typeface="Times New Roman" pitchFamily="18" charset="0"/>
              </a:rPr>
              <a:t>Nguyễn</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Thị</a:t>
            </a:r>
            <a:r>
              <a:rPr lang="en-US" b="1" dirty="0" smtClean="0">
                <a:solidFill>
                  <a:schemeClr val="tx1">
                    <a:lumMod val="95000"/>
                    <a:lumOff val="5000"/>
                  </a:schemeClr>
                </a:solidFill>
                <a:latin typeface="Times New Roman" pitchFamily="18" charset="0"/>
                <a:cs typeface="Times New Roman" pitchFamily="18" charset="0"/>
              </a:rPr>
              <a:t> Thu </a:t>
            </a:r>
            <a:r>
              <a:rPr lang="en-US" b="1" dirty="0" err="1" smtClean="0">
                <a:solidFill>
                  <a:schemeClr val="tx1">
                    <a:lumMod val="95000"/>
                    <a:lumOff val="5000"/>
                  </a:schemeClr>
                </a:solidFill>
                <a:latin typeface="Times New Roman" pitchFamily="18" charset="0"/>
                <a:cs typeface="Times New Roman" pitchFamily="18" charset="0"/>
              </a:rPr>
              <a:t>Hòa</a:t>
            </a:r>
            <a:endParaRPr lang="en-US" b="1" dirty="0" smtClean="0">
              <a:solidFill>
                <a:schemeClr val="tx1">
                  <a:lumMod val="95000"/>
                  <a:lumOff val="5000"/>
                </a:schemeClr>
              </a:solidFill>
              <a:latin typeface="Times New Roman" pitchFamily="18" charset="0"/>
              <a:cs typeface="Times New Roman" pitchFamily="18" charset="0"/>
            </a:endParaRPr>
          </a:p>
          <a:p>
            <a:r>
              <a:rPr lang="en-US" sz="2000" b="1" dirty="0" smtClean="0">
                <a:solidFill>
                  <a:schemeClr val="tx1">
                    <a:lumMod val="95000"/>
                    <a:lumOff val="5000"/>
                  </a:schemeClr>
                </a:solidFill>
                <a:latin typeface="Times New Roman" pitchFamily="18" charset="0"/>
                <a:cs typeface="Times New Roman" pitchFamily="18" charset="0"/>
              </a:rPr>
              <a:t>                                                          14: </a:t>
            </a:r>
            <a:r>
              <a:rPr lang="en-US" sz="2000" b="1" dirty="0" err="1" smtClean="0">
                <a:solidFill>
                  <a:schemeClr val="tx1">
                    <a:lumMod val="95000"/>
                    <a:lumOff val="5000"/>
                  </a:schemeClr>
                </a:solidFill>
                <a:latin typeface="Times New Roman" pitchFamily="18" charset="0"/>
                <a:cs typeface="Times New Roman" pitchFamily="18" charset="0"/>
              </a:rPr>
              <a:t>Nguyễn</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Ánh</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Thương</a:t>
            </a:r>
            <a:endParaRPr lang="en-US" sz="2000" b="1" dirty="0">
              <a:solidFill>
                <a:schemeClr val="tx1">
                  <a:lumMod val="95000"/>
                  <a:lumOff val="5000"/>
                </a:schemeClr>
              </a:solidFill>
              <a:latin typeface="Times New Roman" pitchFamily="18" charset="0"/>
              <a:cs typeface="Times New Roman" pitchFamily="18" charset="0"/>
            </a:endParaRPr>
          </a:p>
        </p:txBody>
      </p:sp>
      <p:pic>
        <p:nvPicPr>
          <p:cNvPr id="13316" name="Picture 4" descr="http://image.17173.com/bbs/v1/2010/07/08/12785598359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37" y="14785"/>
            <a:ext cx="9144000" cy="688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763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ircle(in)">
                                      <p:cBhvr>
                                        <p:cTn id="30" dur="2000"/>
                                        <p:tgtEl>
                                          <p:spTgt spid="3">
                                            <p:txEl>
                                              <p:pRg st="7" end="7"/>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circle(in)">
                                      <p:cBhvr>
                                        <p:cTn id="33" dur="2000"/>
                                        <p:tgtEl>
                                          <p:spTgt spid="3">
                                            <p:txEl>
                                              <p:pRg st="8" end="8"/>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circle(in)">
                                      <p:cBhvr>
                                        <p:cTn id="36" dur="2000"/>
                                        <p:tgtEl>
                                          <p:spTgt spid="3">
                                            <p:txEl>
                                              <p:pRg st="9" end="9"/>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circle(in)">
                                      <p:cBhvr>
                                        <p:cTn id="39" dur="2000"/>
                                        <p:tgtEl>
                                          <p:spTgt spid="3">
                                            <p:txEl>
                                              <p:pRg st="10" end="10"/>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circle(in)">
                                      <p:cBhvr>
                                        <p:cTn id="42" dur="2000"/>
                                        <p:tgtEl>
                                          <p:spTgt spid="3">
                                            <p:txEl>
                                              <p:pRg st="11" end="11"/>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circle(in)">
                                      <p:cBhvr>
                                        <p:cTn id="45" dur="2000"/>
                                        <p:tgtEl>
                                          <p:spTgt spid="3">
                                            <p:txEl>
                                              <p:pRg st="12" end="12"/>
                                            </p:txEl>
                                          </p:spTgt>
                                        </p:tgtEl>
                                      </p:cBhvr>
                                    </p:animEffect>
                                  </p:childTnLst>
                                </p:cTn>
                              </p:par>
                              <p:par>
                                <p:cTn id="46" presetID="6" presetClass="entr" presetSubtype="16"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circle(in)">
                                      <p:cBhvr>
                                        <p:cTn id="48" dur="2000"/>
                                        <p:tgtEl>
                                          <p:spTgt spid="3">
                                            <p:txEl>
                                              <p:pRg st="13" end="13"/>
                                            </p:txEl>
                                          </p:spTgt>
                                        </p:tgtEl>
                                      </p:cBhvr>
                                    </p:animEffect>
                                  </p:childTnLst>
                                </p:cTn>
                              </p:par>
                              <p:par>
                                <p:cTn id="49" presetID="6" presetClass="entr" presetSubtype="16"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circle(in)">
                                      <p:cBhvr>
                                        <p:cTn id="51"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7924800" cy="6096000"/>
          </a:xfrm>
        </p:spPr>
        <p:txBody>
          <a:bodyPr/>
          <a:lstStyle/>
          <a:p>
            <a:pPr marL="0" indent="0">
              <a:buNone/>
            </a:pPr>
            <a:r>
              <a:rPr lang="en-US" sz="3000" u="sng" dirty="0">
                <a:latin typeface="Times New Roman" pitchFamily="18" charset="0"/>
                <a:cs typeface="Times New Roman" pitchFamily="18" charset="0"/>
              </a:rPr>
              <a:t>7.2.Lợi </a:t>
            </a:r>
            <a:r>
              <a:rPr lang="en-US" sz="3000" u="sng" dirty="0" err="1">
                <a:latin typeface="Times New Roman" pitchFamily="18" charset="0"/>
                <a:cs typeface="Times New Roman" pitchFamily="18" charset="0"/>
              </a:rPr>
              <a:t>ích</a:t>
            </a:r>
            <a:r>
              <a:rPr lang="en-US" sz="3000" u="sng" dirty="0">
                <a:latin typeface="Times New Roman" pitchFamily="18" charset="0"/>
                <a:cs typeface="Times New Roman" pitchFamily="18" charset="0"/>
              </a:rPr>
              <a:t> </a:t>
            </a:r>
            <a:r>
              <a:rPr lang="en-US" sz="3000" u="sng" dirty="0" err="1">
                <a:latin typeface="Times New Roman" pitchFamily="18" charset="0"/>
                <a:cs typeface="Times New Roman" pitchFamily="18" charset="0"/>
              </a:rPr>
              <a:t>của</a:t>
            </a:r>
            <a:r>
              <a:rPr lang="en-US" sz="3000" u="sng" dirty="0">
                <a:latin typeface="Times New Roman" pitchFamily="18" charset="0"/>
                <a:cs typeface="Times New Roman" pitchFamily="18" charset="0"/>
              </a:rPr>
              <a:t> </a:t>
            </a:r>
            <a:r>
              <a:rPr lang="en-US" sz="3000" u="sng" dirty="0" err="1">
                <a:latin typeface="Times New Roman" pitchFamily="18" charset="0"/>
                <a:cs typeface="Times New Roman" pitchFamily="18" charset="0"/>
              </a:rPr>
              <a:t>máy</a:t>
            </a:r>
            <a:r>
              <a:rPr lang="en-US" sz="3000" u="sng" dirty="0">
                <a:latin typeface="Times New Roman" pitchFamily="18" charset="0"/>
                <a:cs typeface="Times New Roman" pitchFamily="18" charset="0"/>
              </a:rPr>
              <a:t> </a:t>
            </a:r>
            <a:r>
              <a:rPr lang="en-US" sz="3000" u="sng" dirty="0" err="1">
                <a:latin typeface="Times New Roman" pitchFamily="18" charset="0"/>
                <a:cs typeface="Times New Roman" pitchFamily="18" charset="0"/>
              </a:rPr>
              <a:t>xông</a:t>
            </a:r>
            <a:r>
              <a:rPr lang="en-US" sz="3000" u="sng" dirty="0">
                <a:latin typeface="Times New Roman" pitchFamily="18" charset="0"/>
                <a:cs typeface="Times New Roman" pitchFamily="18" charset="0"/>
              </a:rPr>
              <a:t> </a:t>
            </a:r>
            <a:r>
              <a:rPr lang="en-US" sz="3000" u="sng" dirty="0" err="1">
                <a:latin typeface="Times New Roman" pitchFamily="18" charset="0"/>
                <a:cs typeface="Times New Roman" pitchFamily="18" charset="0"/>
              </a:rPr>
              <a:t>khí</a:t>
            </a:r>
            <a:r>
              <a:rPr lang="en-US" sz="3000" u="sng" dirty="0">
                <a:latin typeface="Times New Roman" pitchFamily="18" charset="0"/>
                <a:cs typeface="Times New Roman" pitchFamily="18" charset="0"/>
              </a:rPr>
              <a:t> dung :</a:t>
            </a:r>
          </a:p>
          <a:p>
            <a:pPr marL="0" indent="0">
              <a:buNone/>
            </a:pPr>
            <a:r>
              <a:rPr lang="vi-VN" sz="3000" dirty="0">
                <a:latin typeface="Times New Roman" pitchFamily="18" charset="0"/>
                <a:cs typeface="Times New Roman" pitchFamily="18" charset="0"/>
              </a:rPr>
              <a:t>Máy xông khí dung hay máy xông mũi họng đưa thuốc trực tiếp vào cơ thể từ dạng dung dịch sang dạng hơi sương qua đường hít, tác dụng trực tiếp lên chỗ co thắt hay chỗ viêm nhiễm ở đường hô hấp. Xông khí dung sẽ có tác dụng nhanh hơn, làm giãn các phế quản, làm loãng đàm, bệnh nhi có cảm giác dễ thở hơn.</a:t>
            </a:r>
            <a:endParaRPr lang="en-US" sz="30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61431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X9mXntIOU9o/U7RMtPutPHI/AAAAAAAABEo/MeHwHQ0SMrs/s1600/h%C3%ACnh+%E1%BA%A3nh+%C4%91%E1%BA%B9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0" y="0"/>
            <a:ext cx="9144000" cy="6858000"/>
          </a:xfrm>
        </p:spPr>
        <p:txBody>
          <a:bodyPr>
            <a:normAutofit/>
            <a:scene3d>
              <a:camera prst="isometricOffAxis1Right"/>
              <a:lightRig rig="threePt" dir="t"/>
            </a:scene3d>
          </a:bodyPr>
          <a:lstStyle/>
          <a:p>
            <a:r>
              <a:rPr lang="en-US" sz="6000" b="1" dirty="0" smtClean="0">
                <a:solidFill>
                  <a:srgbClr val="FF0000"/>
                </a:solidFill>
                <a:effectLst>
                  <a:glow rad="228600">
                    <a:schemeClr val="accent3">
                      <a:satMod val="175000"/>
                      <a:alpha val="40000"/>
                    </a:schemeClr>
                  </a:glow>
                </a:effectLst>
              </a:rPr>
              <a:t>CẢM ƠN THẦY VÀ CÁC BẠN ĐÃ LẮNG NGHE</a:t>
            </a:r>
            <a:endParaRPr lang="en-US" sz="6000" b="1" dirty="0">
              <a:solidFill>
                <a:srgbClr val="FF0000"/>
              </a:solidFill>
              <a:effectLst>
                <a:glow rad="228600">
                  <a:schemeClr val="accent3">
                    <a:satMod val="175000"/>
                    <a:alpha val="40000"/>
                  </a:schemeClr>
                </a:glow>
              </a:effectLst>
            </a:endParaRPr>
          </a:p>
        </p:txBody>
      </p:sp>
      <p:pic>
        <p:nvPicPr>
          <p:cNvPr id="14338" name="Picture 2" descr="http://image.17173.com/bbs/v1/2010/07/08/12785598359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529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lvl="0" indent="0" algn="ctr">
              <a:spcBef>
                <a:spcPts val="0"/>
              </a:spcBef>
              <a:buClrTx/>
              <a:buNone/>
            </a:pPr>
            <a:r>
              <a:rPr lang="en-US" sz="6000" b="1" u="sng" dirty="0">
                <a:solidFill>
                  <a:schemeClr val="bg2">
                    <a:lumMod val="25000"/>
                  </a:schemeClr>
                </a:solidFill>
                <a:latin typeface="Times New Roman" pitchFamily="18" charset="0"/>
                <a:cs typeface="Times New Roman" pitchFamily="18" charset="0"/>
              </a:rPr>
              <a:t>ĐỀ TÀI: </a:t>
            </a:r>
            <a:r>
              <a:rPr lang="en-US" sz="6000" dirty="0">
                <a:solidFill>
                  <a:schemeClr val="bg2">
                    <a:lumMod val="50000"/>
                  </a:schemeClr>
                </a:solidFill>
                <a:latin typeface="Times New Roman" pitchFamily="18" charset="0"/>
                <a:cs typeface="Times New Roman" pitchFamily="18" charset="0"/>
              </a:rPr>
              <a:t>CHĂM SÓC </a:t>
            </a:r>
            <a:r>
              <a:rPr lang="en-US" sz="6000" dirty="0" smtClean="0">
                <a:solidFill>
                  <a:schemeClr val="bg2">
                    <a:lumMod val="50000"/>
                  </a:schemeClr>
                </a:solidFill>
                <a:latin typeface="Times New Roman" pitchFamily="18" charset="0"/>
                <a:cs typeface="Times New Roman" pitchFamily="18" charset="0"/>
              </a:rPr>
              <a:t>BỆNH NHÂN </a:t>
            </a:r>
            <a:r>
              <a:rPr lang="en-US" sz="6000" dirty="0" smtClean="0">
                <a:solidFill>
                  <a:schemeClr val="bg2">
                    <a:lumMod val="50000"/>
                  </a:schemeClr>
                </a:solidFill>
                <a:latin typeface="Times New Roman" pitchFamily="18" charset="0"/>
                <a:cs typeface="Times New Roman" pitchFamily="18" charset="0"/>
              </a:rPr>
              <a:t>DÙNG KHÍ DUNG</a:t>
            </a:r>
            <a:endParaRPr lang="en-US" sz="6000" dirty="0">
              <a:solidFill>
                <a:schemeClr val="bg2">
                  <a:lumMod val="50000"/>
                </a:schemeClr>
              </a:solidFill>
              <a:latin typeface="Times New Roman" pitchFamily="18" charset="0"/>
              <a:cs typeface="Times New Roman" pitchFamily="18" charset="0"/>
            </a:endParaRPr>
          </a:p>
          <a:p>
            <a:endParaRPr lang="en-US" dirty="0"/>
          </a:p>
        </p:txBody>
      </p:sp>
      <p:pic>
        <p:nvPicPr>
          <p:cNvPr id="4" name="Picture 2" descr="http://i114.photobucket.com/albums/n264/jjfan06/butterflies/flyingbutterfli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496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762000"/>
          </a:xfrm>
        </p:spPr>
        <p:txBody>
          <a:bodyPr/>
          <a:lstStyle/>
          <a:p>
            <a:r>
              <a:rPr lang="en-US" dirty="0"/>
              <a:t>I . ĐẠI CƯƠNG</a:t>
            </a:r>
          </a:p>
        </p:txBody>
      </p:sp>
      <p:sp>
        <p:nvSpPr>
          <p:cNvPr id="3" name="Content Placeholder 2"/>
          <p:cNvSpPr>
            <a:spLocks noGrp="1"/>
          </p:cNvSpPr>
          <p:nvPr>
            <p:ph idx="1"/>
          </p:nvPr>
        </p:nvSpPr>
        <p:spPr>
          <a:xfrm>
            <a:off x="457200" y="990600"/>
            <a:ext cx="7620000" cy="5410200"/>
          </a:xfrm>
        </p:spPr>
        <p:txBody>
          <a:bodyPr/>
          <a:lstStyle/>
          <a:p>
            <a:pPr marL="114300" indent="0">
              <a:buNone/>
            </a:pPr>
            <a:r>
              <a:rPr lang="en-US" sz="2800" b="1" u="sng" dirty="0"/>
              <a:t>1. </a:t>
            </a:r>
            <a:r>
              <a:rPr lang="en-US" sz="2800" b="1" u="sng" dirty="0" err="1"/>
              <a:t>Khí</a:t>
            </a:r>
            <a:r>
              <a:rPr lang="en-US" sz="2800" b="1" u="sng" dirty="0"/>
              <a:t> dung </a:t>
            </a:r>
            <a:r>
              <a:rPr lang="en-US" sz="2800" b="1" u="sng" dirty="0" err="1"/>
              <a:t>là</a:t>
            </a:r>
            <a:r>
              <a:rPr lang="en-US" sz="2800" b="1" u="sng" dirty="0"/>
              <a:t> </a:t>
            </a:r>
            <a:r>
              <a:rPr lang="en-US" sz="2800" b="1" u="sng" dirty="0" err="1"/>
              <a:t>gì</a:t>
            </a:r>
            <a:r>
              <a:rPr lang="en-US" sz="2800" b="1" u="sng" dirty="0"/>
              <a:t> ?</a:t>
            </a:r>
          </a:p>
          <a:p>
            <a:pPr marL="114300" indent="0">
              <a:buNone/>
            </a:pPr>
            <a:r>
              <a:rPr lang="vi-VN" sz="2800" dirty="0">
                <a:latin typeface="+mj-lt"/>
              </a:rPr>
              <a:t>Khí dung</a:t>
            </a:r>
            <a:r>
              <a:rPr lang="en-US" sz="2800" dirty="0">
                <a:latin typeface="+mj-lt"/>
              </a:rPr>
              <a:t> </a:t>
            </a:r>
            <a:r>
              <a:rPr lang="en-US" sz="2800" dirty="0" err="1">
                <a:latin typeface="+mj-lt"/>
              </a:rPr>
              <a:t>là</a:t>
            </a:r>
            <a:r>
              <a:rPr lang="en-US" sz="2800" dirty="0">
                <a:latin typeface="+mj-lt"/>
              </a:rPr>
              <a:t> </a:t>
            </a:r>
            <a:r>
              <a:rPr lang="vi-VN" sz="2800" dirty="0">
                <a:latin typeface="+mj-lt"/>
              </a:rPr>
              <a:t>thuốc </a:t>
            </a:r>
            <a:r>
              <a:rPr lang="en-US" sz="2800" dirty="0" err="1">
                <a:latin typeface="+mj-lt"/>
              </a:rPr>
              <a:t>được</a:t>
            </a:r>
            <a:r>
              <a:rPr lang="vi-VN" sz="2800" dirty="0">
                <a:latin typeface="+mj-lt"/>
              </a:rPr>
              <a:t> sử dụng thuốc dưới dạng sương mù để điều trị chống viêm tại chỗ c</a:t>
            </a:r>
            <a:r>
              <a:rPr lang="en-US" sz="2800" dirty="0">
                <a:latin typeface="+mj-lt"/>
              </a:rPr>
              <a:t>ũ</a:t>
            </a:r>
            <a:r>
              <a:rPr lang="vi-VN" sz="2800" dirty="0">
                <a:latin typeface="+mj-lt"/>
              </a:rPr>
              <a:t>ng như để điều trị co thắt phế quản, tắc nghẽn đường thở</a:t>
            </a:r>
            <a:r>
              <a:rPr lang="vi-VN" sz="2800" dirty="0"/>
              <a:t>.</a:t>
            </a:r>
            <a:endParaRPr lang="en-US" sz="2800" dirty="0"/>
          </a:p>
          <a:p>
            <a:pPr marL="114300" indent="0">
              <a:buNone/>
            </a:pPr>
            <a:r>
              <a:rPr lang="en-US" sz="2800" b="1" u="sng" dirty="0"/>
              <a:t>2. </a:t>
            </a:r>
            <a:r>
              <a:rPr lang="en-US" sz="2800" b="1" u="sng" dirty="0" err="1"/>
              <a:t>Phân</a:t>
            </a:r>
            <a:r>
              <a:rPr lang="en-US" sz="2800" b="1" u="sng" dirty="0"/>
              <a:t> </a:t>
            </a:r>
            <a:r>
              <a:rPr lang="en-US" sz="2800" b="1" u="sng" dirty="0" err="1"/>
              <a:t>loại</a:t>
            </a:r>
            <a:endParaRPr lang="en-US" sz="2800" b="1" u="sng" dirty="0"/>
          </a:p>
          <a:p>
            <a:pPr marL="114300" indent="0">
              <a:buNone/>
            </a:pPr>
            <a:endParaRPr lang="en-US" dirty="0"/>
          </a:p>
          <a:p>
            <a:pPr marL="114300" indent="0">
              <a:buNone/>
            </a:pPr>
            <a:endParaRPr lang="en-US" dirty="0"/>
          </a:p>
        </p:txBody>
      </p:sp>
      <p:sp>
        <p:nvSpPr>
          <p:cNvPr id="4" name="Oval 3"/>
          <p:cNvSpPr/>
          <p:nvPr/>
        </p:nvSpPr>
        <p:spPr>
          <a:xfrm>
            <a:off x="685800" y="3886200"/>
            <a:ext cx="2590800" cy="2362200"/>
          </a:xfrm>
          <a:prstGeom prst="ellipse">
            <a:avLst/>
          </a:prstGeom>
          <a:solidFill>
            <a:schemeClr val="tx2">
              <a:lumMod val="60000"/>
              <a:lumOff val="40000"/>
            </a:schemeClr>
          </a:solidFill>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vi-VN" sz="2400" b="1" dirty="0">
                <a:solidFill>
                  <a:schemeClr val="tx1"/>
                </a:solidFill>
              </a:rPr>
              <a:t>Khí dung trị liệu có thể được cụng cấp bằng</a:t>
            </a:r>
            <a:endParaRPr lang="en-US" sz="2400" b="1" dirty="0">
              <a:solidFill>
                <a:schemeClr val="tx1"/>
              </a:solidFill>
            </a:endParaRPr>
          </a:p>
        </p:txBody>
      </p:sp>
      <p:cxnSp>
        <p:nvCxnSpPr>
          <p:cNvPr id="6" name="Straight Arrow Connector 5"/>
          <p:cNvCxnSpPr>
            <a:stCxn id="4" idx="6"/>
          </p:cNvCxnSpPr>
          <p:nvPr/>
        </p:nvCxnSpPr>
        <p:spPr>
          <a:xfrm flipV="1">
            <a:off x="3276600" y="4038600"/>
            <a:ext cx="685800" cy="1028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6"/>
          </p:cNvCxnSpPr>
          <p:nvPr/>
        </p:nvCxnSpPr>
        <p:spPr>
          <a:xfrm>
            <a:off x="3276600" y="5067300"/>
            <a:ext cx="68580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62400" y="3429000"/>
            <a:ext cx="4495800" cy="990600"/>
          </a:xfrm>
          <a:prstGeom prst="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US" sz="2800" dirty="0" err="1">
                <a:solidFill>
                  <a:schemeClr val="tx1"/>
                </a:solidFill>
              </a:rPr>
              <a:t>Bình</a:t>
            </a:r>
            <a:r>
              <a:rPr lang="en-US" sz="2800" dirty="0">
                <a:solidFill>
                  <a:schemeClr val="tx1"/>
                </a:solidFill>
              </a:rPr>
              <a:t> </a:t>
            </a:r>
            <a:r>
              <a:rPr lang="en-US" sz="2800" dirty="0" err="1">
                <a:solidFill>
                  <a:schemeClr val="tx1"/>
                </a:solidFill>
              </a:rPr>
              <a:t>phun</a:t>
            </a:r>
            <a:r>
              <a:rPr lang="en-US" sz="2800" dirty="0">
                <a:solidFill>
                  <a:schemeClr val="tx1"/>
                </a:solidFill>
              </a:rPr>
              <a:t> </a:t>
            </a:r>
            <a:r>
              <a:rPr lang="en-US" sz="2800" dirty="0" err="1">
                <a:solidFill>
                  <a:schemeClr val="tx1"/>
                </a:solidFill>
              </a:rPr>
              <a:t>thể</a:t>
            </a:r>
            <a:r>
              <a:rPr lang="en-US" sz="2800" dirty="0">
                <a:solidFill>
                  <a:schemeClr val="tx1"/>
                </a:solidFill>
              </a:rPr>
              <a:t> </a:t>
            </a:r>
            <a:r>
              <a:rPr lang="en-US" sz="2800" dirty="0" err="1">
                <a:solidFill>
                  <a:schemeClr val="tx1"/>
                </a:solidFill>
              </a:rPr>
              <a:t>tích</a:t>
            </a:r>
            <a:r>
              <a:rPr lang="en-US" sz="2800" dirty="0">
                <a:solidFill>
                  <a:schemeClr val="tx1"/>
                </a:solidFill>
              </a:rPr>
              <a:t> </a:t>
            </a:r>
            <a:r>
              <a:rPr lang="en-US" sz="2800" dirty="0" err="1">
                <a:solidFill>
                  <a:schemeClr val="tx1"/>
                </a:solidFill>
              </a:rPr>
              <a:t>nhỏ</a:t>
            </a:r>
            <a:r>
              <a:rPr lang="en-US" sz="2800" dirty="0">
                <a:solidFill>
                  <a:schemeClr val="tx1"/>
                </a:solidFill>
              </a:rPr>
              <a:t> (SVN Small-Volume-Nebulizer)</a:t>
            </a:r>
          </a:p>
        </p:txBody>
      </p:sp>
      <p:sp>
        <p:nvSpPr>
          <p:cNvPr id="10" name="Rectangle 9"/>
          <p:cNvSpPr/>
          <p:nvPr/>
        </p:nvSpPr>
        <p:spPr>
          <a:xfrm>
            <a:off x="3962400" y="5657850"/>
            <a:ext cx="4495800" cy="971550"/>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sz="2800" dirty="0" err="1">
                <a:solidFill>
                  <a:schemeClr val="tx1"/>
                </a:solidFill>
              </a:rPr>
              <a:t>Ống</a:t>
            </a:r>
            <a:r>
              <a:rPr lang="en-US" sz="2800" dirty="0">
                <a:solidFill>
                  <a:schemeClr val="tx1"/>
                </a:solidFill>
              </a:rPr>
              <a:t> </a:t>
            </a:r>
            <a:r>
              <a:rPr lang="en-US" sz="2800" dirty="0" err="1">
                <a:solidFill>
                  <a:schemeClr val="tx1"/>
                </a:solidFill>
              </a:rPr>
              <a:t>hít</a:t>
            </a:r>
            <a:r>
              <a:rPr lang="en-US" sz="2800" dirty="0">
                <a:solidFill>
                  <a:schemeClr val="tx1"/>
                </a:solidFill>
              </a:rPr>
              <a:t> </a:t>
            </a:r>
            <a:r>
              <a:rPr lang="en-US" sz="2800" dirty="0" err="1">
                <a:solidFill>
                  <a:schemeClr val="tx1"/>
                </a:solidFill>
              </a:rPr>
              <a:t>có</a:t>
            </a:r>
            <a:r>
              <a:rPr lang="en-US" sz="2800" dirty="0">
                <a:solidFill>
                  <a:schemeClr val="tx1"/>
                </a:solidFill>
              </a:rPr>
              <a:t> </a:t>
            </a:r>
            <a:r>
              <a:rPr lang="en-US" sz="2800" dirty="0" err="1">
                <a:solidFill>
                  <a:schemeClr val="tx1"/>
                </a:solidFill>
              </a:rPr>
              <a:t>phân</a:t>
            </a:r>
            <a:r>
              <a:rPr lang="en-US" sz="2800" dirty="0">
                <a:solidFill>
                  <a:schemeClr val="tx1"/>
                </a:solidFill>
              </a:rPr>
              <a:t> </a:t>
            </a:r>
            <a:r>
              <a:rPr lang="en-US" sz="2800" dirty="0" err="1">
                <a:solidFill>
                  <a:schemeClr val="tx1"/>
                </a:solidFill>
              </a:rPr>
              <a:t>liều</a:t>
            </a:r>
            <a:r>
              <a:rPr lang="en-US" sz="2800" dirty="0">
                <a:solidFill>
                  <a:schemeClr val="tx1"/>
                </a:solidFill>
              </a:rPr>
              <a:t> (MDI Metered-Dose-Inhaler)</a:t>
            </a:r>
          </a:p>
        </p:txBody>
      </p:sp>
    </p:spTree>
    <p:extLst>
      <p:ext uri="{BB962C8B-B14F-4D97-AF65-F5344CB8AC3E}">
        <p14:creationId xmlns:p14="http://schemas.microsoft.com/office/powerpoint/2010/main" val="3087924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220200" cy="6858000"/>
          </a:xfrm>
        </p:spPr>
        <p:txBody>
          <a:bodyPr>
            <a:normAutofit/>
          </a:bodyPr>
          <a:lstStyle/>
          <a:p>
            <a:pPr marL="114300" indent="0">
              <a:buNone/>
            </a:pPr>
            <a:r>
              <a:rPr lang="en-US" sz="3000" b="1" u="sng" dirty="0">
                <a:latin typeface="Times New Roman" pitchFamily="18" charset="0"/>
                <a:cs typeface="Times New Roman" pitchFamily="18" charset="0"/>
              </a:rPr>
              <a:t>3. </a:t>
            </a:r>
            <a:r>
              <a:rPr lang="en-US" sz="3000" b="1" u="sng" dirty="0" err="1">
                <a:latin typeface="Times New Roman" pitchFamily="18" charset="0"/>
                <a:cs typeface="Times New Roman" pitchFamily="18" charset="0"/>
              </a:rPr>
              <a:t>Cơ</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chế</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hoạt</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động</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của</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máy</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xông</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khí</a:t>
            </a:r>
            <a:r>
              <a:rPr lang="en-US" sz="3000" b="1" u="sng" dirty="0">
                <a:latin typeface="Times New Roman" pitchFamily="18" charset="0"/>
                <a:cs typeface="Times New Roman" pitchFamily="18" charset="0"/>
              </a:rPr>
              <a:t> dung</a:t>
            </a:r>
          </a:p>
          <a:p>
            <a:pPr marL="114300" indent="0">
              <a:buNone/>
            </a:pPr>
            <a:r>
              <a:rPr lang="vi-VN" sz="3000" dirty="0">
                <a:latin typeface="Times New Roman" pitchFamily="18" charset="0"/>
                <a:cs typeface="Times New Roman" pitchFamily="18" charset="0"/>
              </a:rPr>
              <a:t>Máy xông khí dung sẽ giúp thuốc điều trị từ dạng dung dịch sang dạng phun sương có kích thước dưới 5µm để cơ thể dễ dàng hấp thụ thuốc trực tiếp một cách nhanh chóng thông qua hơi thở đem lại hiệu quả cao.</a:t>
            </a:r>
            <a:endParaRPr lang="en-US" sz="3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352800"/>
            <a:ext cx="4401623"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07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305800" cy="6096000"/>
          </a:xfrm>
        </p:spPr>
        <p:txBody>
          <a:bodyPr>
            <a:normAutofit/>
          </a:bodyPr>
          <a:lstStyle/>
          <a:p>
            <a:pPr marL="114300" indent="0">
              <a:buNone/>
            </a:pPr>
            <a:r>
              <a:rPr lang="en-US" sz="3000" b="1" u="sng" dirty="0">
                <a:latin typeface="Times New Roman" pitchFamily="18" charset="0"/>
                <a:cs typeface="Times New Roman" pitchFamily="18" charset="0"/>
              </a:rPr>
              <a:t>4. </a:t>
            </a:r>
            <a:r>
              <a:rPr lang="en-US" sz="3000" b="1" u="sng" dirty="0" err="1">
                <a:latin typeface="Times New Roman" pitchFamily="18" charset="0"/>
                <a:cs typeface="Times New Roman" pitchFamily="18" charset="0"/>
              </a:rPr>
              <a:t>Khí</a:t>
            </a:r>
            <a:r>
              <a:rPr lang="en-US" sz="3000" b="1" u="sng" dirty="0">
                <a:latin typeface="Times New Roman" pitchFamily="18" charset="0"/>
                <a:cs typeface="Times New Roman" pitchFamily="18" charset="0"/>
              </a:rPr>
              <a:t> dung </a:t>
            </a:r>
            <a:r>
              <a:rPr lang="en-US" sz="3000" b="1" u="sng" dirty="0" err="1">
                <a:latin typeface="Times New Roman" pitchFamily="18" charset="0"/>
                <a:cs typeface="Times New Roman" pitchFamily="18" charset="0"/>
              </a:rPr>
              <a:t>được</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chỉ</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định</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trong</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các</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trường</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hợp</a:t>
            </a:r>
            <a:r>
              <a:rPr lang="en-US" sz="3000" b="1" u="sng" dirty="0">
                <a:latin typeface="Times New Roman" pitchFamily="18" charset="0"/>
                <a:cs typeface="Times New Roman" pitchFamily="18" charset="0"/>
              </a:rPr>
              <a:t>: </a:t>
            </a:r>
          </a:p>
          <a:p>
            <a:pPr fontAlgn="base"/>
            <a:r>
              <a:rPr lang="vi-VN" sz="3000" dirty="0">
                <a:latin typeface="Times New Roman" pitchFamily="18" charset="0"/>
                <a:cs typeface="Times New Roman" pitchFamily="18" charset="0"/>
              </a:rPr>
              <a:t>Sau rút ống nội phế quản: gây co thắt thanh khí quản.</a:t>
            </a:r>
          </a:p>
          <a:p>
            <a:pPr fontAlgn="base"/>
            <a:r>
              <a:rPr lang="vi-VN" sz="3000" dirty="0">
                <a:latin typeface="Times New Roman" pitchFamily="18" charset="0"/>
                <a:cs typeface="Times New Roman" pitchFamily="18" charset="0"/>
              </a:rPr>
              <a:t>Tiền sử hen phế quản, COPD.</a:t>
            </a:r>
          </a:p>
          <a:p>
            <a:pPr fontAlgn="base"/>
            <a:r>
              <a:rPr lang="vi-VN" sz="3000" dirty="0">
                <a:latin typeface="Times New Roman" pitchFamily="18" charset="0"/>
                <a:cs typeface="Times New Roman" pitchFamily="18" charset="0"/>
              </a:rPr>
              <a:t>Cơn hen phế quản cấp.</a:t>
            </a:r>
          </a:p>
          <a:p>
            <a:pPr fontAlgn="base"/>
            <a:r>
              <a:rPr lang="vi-VN" sz="3000" dirty="0">
                <a:latin typeface="Times New Roman" pitchFamily="18" charset="0"/>
                <a:cs typeface="Times New Roman" pitchFamily="18" charset="0"/>
              </a:rPr>
              <a:t>Đợt cấp COPD.</a:t>
            </a:r>
          </a:p>
          <a:p>
            <a:pPr fontAlgn="base"/>
            <a:r>
              <a:rPr lang="vi-VN" sz="3000" dirty="0">
                <a:latin typeface="Times New Roman" pitchFamily="18" charset="0"/>
                <a:cs typeface="Times New Roman" pitchFamily="18" charset="0"/>
              </a:rPr>
              <a:t>Cần hỗ trợ cho khạc đờm.</a:t>
            </a:r>
          </a:p>
          <a:p>
            <a:pPr fontAlgn="base"/>
            <a:r>
              <a:rPr lang="vi-VN" sz="3000" dirty="0">
                <a:latin typeface="Times New Roman" pitchFamily="18" charset="0"/>
                <a:cs typeface="Times New Roman" pitchFamily="18" charset="0"/>
              </a:rPr>
              <a:t>Co thắt phế quản do nhiễm khuẩn phổi.</a:t>
            </a:r>
          </a:p>
          <a:p>
            <a:pPr fontAlgn="base"/>
            <a:r>
              <a:rPr lang="vi-VN" sz="3000" dirty="0">
                <a:latin typeface="Times New Roman" pitchFamily="18" charset="0"/>
                <a:cs typeface="Times New Roman" pitchFamily="18" charset="0"/>
              </a:rPr>
              <a:t>Bệnh lý sau sặc vào phổi: Hội chứng trào ngược</a:t>
            </a:r>
          </a:p>
          <a:p>
            <a:pPr fontAlgn="base"/>
            <a:r>
              <a:rPr lang="vi-VN" sz="3000" dirty="0">
                <a:latin typeface="Times New Roman" pitchFamily="18" charset="0"/>
                <a:cs typeface="Times New Roman" pitchFamily="18" charset="0"/>
              </a:rPr>
              <a:t>Thở máy.</a:t>
            </a:r>
          </a:p>
          <a:p>
            <a:pPr marL="114300" indent="0">
              <a:buNone/>
            </a:pPr>
            <a:endParaRPr lang="en-US" dirty="0"/>
          </a:p>
        </p:txBody>
      </p:sp>
    </p:spTree>
    <p:extLst>
      <p:ext uri="{BB962C8B-B14F-4D97-AF65-F5344CB8AC3E}">
        <p14:creationId xmlns:p14="http://schemas.microsoft.com/office/powerpoint/2010/main" val="2627761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6705600"/>
          </a:xfrm>
        </p:spPr>
        <p:txBody>
          <a:bodyPr>
            <a:noAutofit/>
          </a:bodyPr>
          <a:lstStyle/>
          <a:p>
            <a:pPr marL="114300" indent="0">
              <a:buNone/>
            </a:pPr>
            <a:r>
              <a:rPr lang="en-US" sz="2800" b="1" u="sng" dirty="0">
                <a:latin typeface="Times New Roman" pitchFamily="18" charset="0"/>
                <a:cs typeface="Times New Roman" pitchFamily="18" charset="0"/>
              </a:rPr>
              <a:t>5. </a:t>
            </a:r>
            <a:r>
              <a:rPr lang="en-US" sz="2800" b="1" u="sng" dirty="0" err="1">
                <a:latin typeface="Times New Roman" pitchFamily="18" charset="0"/>
                <a:cs typeface="Times New Roman" pitchFamily="18" charset="0"/>
              </a:rPr>
              <a:t>Các</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bước</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sử</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dụng</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máy</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xông</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khí</a:t>
            </a:r>
            <a:r>
              <a:rPr lang="en-US" sz="2800" b="1" u="sng" dirty="0">
                <a:latin typeface="Times New Roman" pitchFamily="18" charset="0"/>
                <a:cs typeface="Times New Roman" pitchFamily="18" charset="0"/>
              </a:rPr>
              <a:t> dung</a:t>
            </a:r>
          </a:p>
          <a:p>
            <a:pPr marL="114300" indent="0">
              <a:buNone/>
            </a:pPr>
            <a:r>
              <a:rPr lang="vi-VN" sz="2800" dirty="0"/>
              <a:t>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Sử dụng ống hút lấy một lượng nước muối sinh lý theo liều lượng chỉ định từ bác sĩ cho vào cốc đựng thuốc. Nếu sử dụng thuốc pha sẵn thì bạn không cần làm bước này.</a:t>
            </a:r>
            <a:endParaRPr lang="en-US" sz="2800" dirty="0">
              <a:latin typeface="Times New Roman" pitchFamily="18" charset="0"/>
              <a:cs typeface="Times New Roman" pitchFamily="18" charset="0"/>
            </a:endParaRPr>
          </a:p>
          <a:p>
            <a:pPr marL="114300" indent="0">
              <a:buNone/>
            </a:pP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Tiếp tục cho thuốc với liều lượng theo chỉ định của bác sĩ vào cốc đựng nước muối sinh lý.</a:t>
            </a:r>
            <a:endParaRPr lang="en-US" sz="2800" dirty="0">
              <a:latin typeface="Times New Roman" pitchFamily="18" charset="0"/>
              <a:cs typeface="Times New Roman" pitchFamily="18" charset="0"/>
            </a:endParaRPr>
          </a:p>
          <a:p>
            <a:pPr marL="114300" indent="0">
              <a:buNone/>
            </a:pP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Nối mặt nạ hoặc ống thở vào cốc đựng thuốc</a:t>
            </a:r>
            <a:endParaRPr lang="en-US" sz="2800" dirty="0">
              <a:latin typeface="Times New Roman" pitchFamily="18" charset="0"/>
              <a:cs typeface="Times New Roman" pitchFamily="18" charset="0"/>
            </a:endParaRPr>
          </a:p>
          <a:p>
            <a:pPr marL="114300" indent="0">
              <a:buNone/>
            </a:pP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Đặt mặt nạ lên mặt và chỉnh sao cho mặt nạ vừa khít với mặt hoặc đưa ống thở lên miệng</a:t>
            </a:r>
            <a:endParaRPr lang="en-US" sz="2800" dirty="0">
              <a:latin typeface="Times New Roman" pitchFamily="18" charset="0"/>
              <a:cs typeface="Times New Roman" pitchFamily="18" charset="0"/>
            </a:endParaRPr>
          </a:p>
          <a:p>
            <a:pPr marL="114300" indent="0">
              <a:buNone/>
            </a:pP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Mở công tắc để máy hoạt động</a:t>
            </a:r>
            <a:endParaRPr lang="en-US" sz="2800" dirty="0">
              <a:latin typeface="Times New Roman" pitchFamily="18" charset="0"/>
              <a:cs typeface="Times New Roman" pitchFamily="18" charset="0"/>
            </a:endParaRPr>
          </a:p>
          <a:p>
            <a:pPr marL="114300" indent="0">
              <a:buNone/>
            </a:pP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Thở chậm và hít bằng miệng cho đến khi hết thuốc trong cuốc. Quá trình điều trị có thể mất từ 10 đến 20 phút.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667568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81800"/>
          </a:xfrm>
        </p:spPr>
        <p:txBody>
          <a:bodyPr>
            <a:normAutofit/>
          </a:bodyPr>
          <a:lstStyle/>
          <a:p>
            <a:pPr marL="114300" indent="0">
              <a:buNone/>
            </a:pPr>
            <a:r>
              <a:rPr lang="en-US" sz="3000" b="1" u="sng" dirty="0">
                <a:latin typeface="Times New Roman" pitchFamily="18" charset="0"/>
                <a:cs typeface="Times New Roman" pitchFamily="18" charset="0"/>
              </a:rPr>
              <a:t>6. </a:t>
            </a:r>
            <a:r>
              <a:rPr lang="en-US" sz="3000" b="1" u="sng" dirty="0" err="1">
                <a:latin typeface="Times New Roman" pitchFamily="18" charset="0"/>
                <a:cs typeface="Times New Roman" pitchFamily="18" charset="0"/>
              </a:rPr>
              <a:t>Cách</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vệ</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sinh</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và</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bảo</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quản</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máy</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sau</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khi</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sử</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dụng</a:t>
            </a:r>
            <a:endParaRPr lang="en-US" sz="3000" b="1" u="sng" dirty="0">
              <a:latin typeface="Times New Roman" pitchFamily="18" charset="0"/>
              <a:cs typeface="Times New Roman" pitchFamily="18" charset="0"/>
            </a:endParaRPr>
          </a:p>
          <a:p>
            <a:pPr fontAlgn="base"/>
            <a:r>
              <a:rPr lang="vi-VN" sz="3000" dirty="0">
                <a:latin typeface="Times New Roman" pitchFamily="18" charset="0"/>
                <a:cs typeface="Times New Roman" pitchFamily="18" charset="0"/>
              </a:rPr>
              <a:t>Việc vệ sinh thiết bị sau khi sử dụng là việc quan trọng vừa giúp máy được hoạt động tốt hơn đồng thời còn giúp giữ vệ sinh cho những lần điều trị tiếp theo.</a:t>
            </a:r>
          </a:p>
          <a:p>
            <a:pPr fontAlgn="base"/>
            <a:r>
              <a:rPr lang="vi-VN" sz="3000" dirty="0">
                <a:latin typeface="Times New Roman" pitchFamily="18" charset="0"/>
                <a:cs typeface="Times New Roman" pitchFamily="18" charset="0"/>
              </a:rPr>
              <a:t>Sau khi sử dụng cần tháo mặt nạ hay ống thở miệng cùng với cốc đựng thuốc và ống hút đem rửa sạch với nước và để khô tự nhiên. Lắp trở lại và mở công tắc cho máy hoạt động trong tầm 20s để làm khô bên trong.</a:t>
            </a:r>
          </a:p>
          <a:p>
            <a:pPr marL="114300" indent="0">
              <a:buNone/>
            </a:pPr>
            <a:r>
              <a:rPr lang="vi-VN" dirty="0"/>
              <a:t/>
            </a:r>
            <a:br>
              <a:rPr lang="vi-VN" dirty="0"/>
            </a:br>
            <a:endParaRPr lang="en-US" dirty="0"/>
          </a:p>
        </p:txBody>
      </p:sp>
    </p:spTree>
    <p:extLst>
      <p:ext uri="{BB962C8B-B14F-4D97-AF65-F5344CB8AC3E}">
        <p14:creationId xmlns:p14="http://schemas.microsoft.com/office/powerpoint/2010/main" val="203236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114300" indent="0">
              <a:buNone/>
            </a:pPr>
            <a:r>
              <a:rPr lang="en-US" u="sng" dirty="0">
                <a:latin typeface="Times New Roman" pitchFamily="18" charset="0"/>
                <a:cs typeface="Times New Roman" pitchFamily="18" charset="0"/>
              </a:rPr>
              <a:t>7.Cách </a:t>
            </a:r>
            <a:r>
              <a:rPr lang="en-US" u="sng" dirty="0" err="1">
                <a:latin typeface="Times New Roman" pitchFamily="18" charset="0"/>
                <a:cs typeface="Times New Roman" pitchFamily="18" charset="0"/>
              </a:rPr>
              <a:t>sử</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dụng</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máy</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xông</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khí</a:t>
            </a:r>
            <a:r>
              <a:rPr lang="en-US" u="sng" dirty="0">
                <a:latin typeface="Times New Roman" pitchFamily="18" charset="0"/>
                <a:cs typeface="Times New Roman" pitchFamily="18" charset="0"/>
              </a:rPr>
              <a:t> dung </a:t>
            </a:r>
            <a:r>
              <a:rPr lang="en-US" u="sng" dirty="0" err="1">
                <a:latin typeface="Times New Roman" pitchFamily="18" charset="0"/>
                <a:cs typeface="Times New Roman" pitchFamily="18" charset="0"/>
              </a:rPr>
              <a:t>và</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lợi</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ích</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của</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máy</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xông</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khí</a:t>
            </a:r>
            <a:r>
              <a:rPr lang="en-US" u="sng" dirty="0">
                <a:latin typeface="Times New Roman" pitchFamily="18" charset="0"/>
                <a:cs typeface="Times New Roman" pitchFamily="18" charset="0"/>
              </a:rPr>
              <a:t> dung:</a:t>
            </a:r>
          </a:p>
          <a:p>
            <a:pPr marL="114300" indent="0">
              <a:buNone/>
            </a:pPr>
            <a:r>
              <a:rPr lang="en-US" u="sng" dirty="0">
                <a:latin typeface="Times New Roman" pitchFamily="18" charset="0"/>
                <a:cs typeface="Times New Roman" pitchFamily="18" charset="0"/>
              </a:rPr>
              <a:t>7.1. </a:t>
            </a:r>
            <a:r>
              <a:rPr lang="en-US" u="sng" dirty="0" err="1">
                <a:latin typeface="Times New Roman" pitchFamily="18" charset="0"/>
                <a:cs typeface="Times New Roman" pitchFamily="18" charset="0"/>
              </a:rPr>
              <a:t>Cách</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sử</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dụng</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máy</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xông</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khí</a:t>
            </a:r>
            <a:r>
              <a:rPr lang="en-US" u="sng" dirty="0">
                <a:latin typeface="Times New Roman" pitchFamily="18" charset="0"/>
                <a:cs typeface="Times New Roman" pitchFamily="18" charset="0"/>
              </a:rPr>
              <a:t> dung:</a:t>
            </a:r>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0" y="1216152"/>
            <a:ext cx="8458200" cy="5641848"/>
          </a:xfrm>
          <a:prstGeom prst="rect">
            <a:avLst/>
          </a:prstGeom>
        </p:spPr>
      </p:pic>
    </p:spTree>
    <p:extLst>
      <p:ext uri="{BB962C8B-B14F-4D97-AF65-F5344CB8AC3E}">
        <p14:creationId xmlns:p14="http://schemas.microsoft.com/office/powerpoint/2010/main" val="1643434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458200" cy="6858000"/>
          </a:xfrm>
        </p:spPr>
        <p:txBody>
          <a:bodyPr>
            <a:normAutofit lnSpcReduction="10000"/>
          </a:bodyPr>
          <a:lstStyle/>
          <a:p>
            <a:r>
              <a:rPr lang="vi-VN" dirty="0">
                <a:latin typeface="+mj-lt"/>
              </a:rPr>
              <a:t>Bước 1: Rửa tay thật sạch với xà bông và nước.</a:t>
            </a:r>
          </a:p>
          <a:p>
            <a:r>
              <a:rPr lang="vi-VN" dirty="0">
                <a:latin typeface="+mj-lt"/>
              </a:rPr>
              <a:t>Bước 2: Chuẩn bị máy xông khí dung: Đặt máy xông khí dung trên một bề mặt chắc chắn. Sau đó, hãy kiểm tra xem các bộ lọc không khí đã sạch hay chưa. Nếu bộ lọc không khí bị bẩn thì nên rửa lại bằng nước lạnh và để khô tự nhiên.</a:t>
            </a:r>
          </a:p>
          <a:p>
            <a:r>
              <a:rPr lang="vi-VN" dirty="0">
                <a:latin typeface="+mj-lt"/>
              </a:rPr>
              <a:t>Bước 3: Chuẩn bị các loại thuốc cần thiết: Trường hợp thuốc nhiều thành phần thì nên mở nó ra và đặt vào cốc đựng thuốc. Trường hợp trộn nhiều loại thuốc vào nhau, nên cho vào ống tiêm. </a:t>
            </a:r>
          </a:p>
          <a:p>
            <a:r>
              <a:rPr lang="vi-VN" dirty="0">
                <a:latin typeface="+mj-lt"/>
              </a:rPr>
              <a:t>Bước 4: Thêm nước muối nếu cần thiết: Dùng ống nhỏ giọt hoặc ống tiêm sạch để lấy một lượng nước muối sinh lý 0,9% (theo liều lượng đã được bác sĩ quy định) cho vào cốc đựng thuốc.</a:t>
            </a:r>
          </a:p>
          <a:p>
            <a:r>
              <a:rPr lang="vi-VN" dirty="0">
                <a:latin typeface="+mj-lt"/>
              </a:rPr>
              <a:t>Bước 5: Nối cốc đựng thuốc với máy xông khí dung.</a:t>
            </a:r>
          </a:p>
          <a:p>
            <a:r>
              <a:rPr lang="vi-VN" dirty="0">
                <a:latin typeface="+mj-lt"/>
              </a:rPr>
              <a:t>Bước 6: Nối mặt nạ hoặc ống thở miệng vào cốc đựng thuốc. Ðặt mặt nạ lên mặt và chỉnh dây cột cho vừa khít hoặc đưa ống thở lên miệng. </a:t>
            </a:r>
          </a:p>
          <a:p>
            <a:r>
              <a:rPr lang="vi-VN" dirty="0">
                <a:latin typeface="+mj-lt"/>
              </a:rPr>
              <a:t>Đối với người lớn và trẻ vị thành niên: Đặt ống thở vào miệng. Sau đó, thở chậm và sâu bằng miệng (hít vào sâu, ngưng lại 1-2 giây rồi thở ra) cho đến khi hết thuốc trong cốc đựng, trung bình khoảng 10-20 phút.</a:t>
            </a:r>
          </a:p>
          <a:p>
            <a:r>
              <a:rPr lang="vi-VN" dirty="0">
                <a:latin typeface="+mj-lt"/>
              </a:rPr>
              <a:t>Đối với trẻ sơ sinh và trẻ nhỏ: Gắn mặt nạ dưỡng khí lên mặt.</a:t>
            </a:r>
          </a:p>
          <a:p>
            <a:r>
              <a:rPr lang="vi-VN" dirty="0">
                <a:latin typeface="+mj-lt"/>
              </a:rPr>
              <a:t>Bước 7: Mở công tắc máy. Giữ cốc thuốc thẳng đứng.</a:t>
            </a:r>
          </a:p>
          <a:p>
            <a:endParaRPr lang="en-US" dirty="0"/>
          </a:p>
        </p:txBody>
      </p:sp>
    </p:spTree>
    <p:extLst>
      <p:ext uri="{BB962C8B-B14F-4D97-AF65-F5344CB8AC3E}">
        <p14:creationId xmlns:p14="http://schemas.microsoft.com/office/powerpoint/2010/main" val="4216363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djacenc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88</TotalTime>
  <Words>674</Words>
  <Application>Microsoft Office PowerPoint</Application>
  <PresentationFormat>On-screen Show (4:3)</PresentationFormat>
  <Paragraphs>62</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Adjacency</vt:lpstr>
      <vt:lpstr>Waveform</vt:lpstr>
      <vt:lpstr>KÍNH CHÀO THẦY VÀ CÁC BẠN</vt:lpstr>
      <vt:lpstr>PowerPoint Presentation</vt:lpstr>
      <vt:lpstr>I . ĐẠI CƯƠNG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THẦY VÀ CÁC BẠN ĐÃ LẮNG NGHE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Khí dung</dc:title>
  <dc:creator>Uyen Nguyen</dc:creator>
  <cp:lastModifiedBy>Windows User</cp:lastModifiedBy>
  <cp:revision>10</cp:revision>
  <dcterms:created xsi:type="dcterms:W3CDTF">2006-08-16T00:00:00Z</dcterms:created>
  <dcterms:modified xsi:type="dcterms:W3CDTF">2016-09-16T23:16:36Z</dcterms:modified>
</cp:coreProperties>
</file>