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5" r:id="rId5"/>
    <p:sldId id="263" r:id="rId6"/>
    <p:sldId id="266" r:id="rId7"/>
    <p:sldId id="267" r:id="rId8"/>
    <p:sldId id="268" r:id="rId9"/>
    <p:sldId id="269" r:id="rId10"/>
    <p:sldId id="270" r:id="rId11"/>
    <p:sldId id="271" r:id="rId12"/>
    <p:sldId id="273" r:id="rId13"/>
    <p:sldId id="272" r:id="rId14"/>
    <p:sldId id="274"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022" autoAdjust="0"/>
  </p:normalViewPr>
  <p:slideViewPr>
    <p:cSldViewPr snapToGrid="0">
      <p:cViewPr varScale="1">
        <p:scale>
          <a:sx n="62" d="100"/>
          <a:sy n="62" d="100"/>
        </p:scale>
        <p:origin x="10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84CFE4-6F06-41F7-8550-4C08AD7BE73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EEE12-F125-4B21-B87B-21D5E469DCD6}" type="slidenum">
              <a:rPr lang="en-US" smtClean="0"/>
              <a:t>‹#›</a:t>
            </a:fld>
            <a:endParaRPr lang="en-US"/>
          </a:p>
        </p:txBody>
      </p:sp>
    </p:spTree>
    <p:extLst>
      <p:ext uri="{BB962C8B-B14F-4D97-AF65-F5344CB8AC3E}">
        <p14:creationId xmlns:p14="http://schemas.microsoft.com/office/powerpoint/2010/main" val="1601223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84CFE4-6F06-41F7-8550-4C08AD7BE73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EEE12-F125-4B21-B87B-21D5E469DCD6}" type="slidenum">
              <a:rPr lang="en-US" smtClean="0"/>
              <a:t>‹#›</a:t>
            </a:fld>
            <a:endParaRPr lang="en-US"/>
          </a:p>
        </p:txBody>
      </p:sp>
    </p:spTree>
    <p:extLst>
      <p:ext uri="{BB962C8B-B14F-4D97-AF65-F5344CB8AC3E}">
        <p14:creationId xmlns:p14="http://schemas.microsoft.com/office/powerpoint/2010/main" val="1710361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84CFE4-6F06-41F7-8550-4C08AD7BE73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EEE12-F125-4B21-B87B-21D5E469DCD6}" type="slidenum">
              <a:rPr lang="en-US" smtClean="0"/>
              <a:t>‹#›</a:t>
            </a:fld>
            <a:endParaRPr lang="en-US"/>
          </a:p>
        </p:txBody>
      </p:sp>
    </p:spTree>
    <p:extLst>
      <p:ext uri="{BB962C8B-B14F-4D97-AF65-F5344CB8AC3E}">
        <p14:creationId xmlns:p14="http://schemas.microsoft.com/office/powerpoint/2010/main" val="1589548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84CFE4-6F06-41F7-8550-4C08AD7BE73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EEE12-F125-4B21-B87B-21D5E469DCD6}" type="slidenum">
              <a:rPr lang="en-US" smtClean="0"/>
              <a:t>‹#›</a:t>
            </a:fld>
            <a:endParaRPr lang="en-US"/>
          </a:p>
        </p:txBody>
      </p:sp>
    </p:spTree>
    <p:extLst>
      <p:ext uri="{BB962C8B-B14F-4D97-AF65-F5344CB8AC3E}">
        <p14:creationId xmlns:p14="http://schemas.microsoft.com/office/powerpoint/2010/main" val="3889952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84CFE4-6F06-41F7-8550-4C08AD7BE73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EEE12-F125-4B21-B87B-21D5E469DCD6}" type="slidenum">
              <a:rPr lang="en-US" smtClean="0"/>
              <a:t>‹#›</a:t>
            </a:fld>
            <a:endParaRPr lang="en-US"/>
          </a:p>
        </p:txBody>
      </p:sp>
    </p:spTree>
    <p:extLst>
      <p:ext uri="{BB962C8B-B14F-4D97-AF65-F5344CB8AC3E}">
        <p14:creationId xmlns:p14="http://schemas.microsoft.com/office/powerpoint/2010/main" val="3387176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84CFE4-6F06-41F7-8550-4C08AD7BE73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EEE12-F125-4B21-B87B-21D5E469DCD6}" type="slidenum">
              <a:rPr lang="en-US" smtClean="0"/>
              <a:t>‹#›</a:t>
            </a:fld>
            <a:endParaRPr lang="en-US"/>
          </a:p>
        </p:txBody>
      </p:sp>
    </p:spTree>
    <p:extLst>
      <p:ext uri="{BB962C8B-B14F-4D97-AF65-F5344CB8AC3E}">
        <p14:creationId xmlns:p14="http://schemas.microsoft.com/office/powerpoint/2010/main" val="2147607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84CFE4-6F06-41F7-8550-4C08AD7BE73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6EEE12-F125-4B21-B87B-21D5E469DCD6}" type="slidenum">
              <a:rPr lang="en-US" smtClean="0"/>
              <a:t>‹#›</a:t>
            </a:fld>
            <a:endParaRPr lang="en-US"/>
          </a:p>
        </p:txBody>
      </p:sp>
    </p:spTree>
    <p:extLst>
      <p:ext uri="{BB962C8B-B14F-4D97-AF65-F5344CB8AC3E}">
        <p14:creationId xmlns:p14="http://schemas.microsoft.com/office/powerpoint/2010/main" val="4227833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84CFE4-6F06-41F7-8550-4C08AD7BE73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6EEE12-F125-4B21-B87B-21D5E469DCD6}" type="slidenum">
              <a:rPr lang="en-US" smtClean="0"/>
              <a:t>‹#›</a:t>
            </a:fld>
            <a:endParaRPr lang="en-US"/>
          </a:p>
        </p:txBody>
      </p:sp>
    </p:spTree>
    <p:extLst>
      <p:ext uri="{BB962C8B-B14F-4D97-AF65-F5344CB8AC3E}">
        <p14:creationId xmlns:p14="http://schemas.microsoft.com/office/powerpoint/2010/main" val="1288909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84CFE4-6F06-41F7-8550-4C08AD7BE73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6EEE12-F125-4B21-B87B-21D5E469DCD6}" type="slidenum">
              <a:rPr lang="en-US" smtClean="0"/>
              <a:t>‹#›</a:t>
            </a:fld>
            <a:endParaRPr lang="en-US"/>
          </a:p>
        </p:txBody>
      </p:sp>
    </p:spTree>
    <p:extLst>
      <p:ext uri="{BB962C8B-B14F-4D97-AF65-F5344CB8AC3E}">
        <p14:creationId xmlns:p14="http://schemas.microsoft.com/office/powerpoint/2010/main" val="1531994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84CFE4-6F06-41F7-8550-4C08AD7BE73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EEE12-F125-4B21-B87B-21D5E469DCD6}" type="slidenum">
              <a:rPr lang="en-US" smtClean="0"/>
              <a:t>‹#›</a:t>
            </a:fld>
            <a:endParaRPr lang="en-US"/>
          </a:p>
        </p:txBody>
      </p:sp>
    </p:spTree>
    <p:extLst>
      <p:ext uri="{BB962C8B-B14F-4D97-AF65-F5344CB8AC3E}">
        <p14:creationId xmlns:p14="http://schemas.microsoft.com/office/powerpoint/2010/main" val="1794049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84CFE4-6F06-41F7-8550-4C08AD7BE73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EEE12-F125-4B21-B87B-21D5E469DCD6}" type="slidenum">
              <a:rPr lang="en-US" smtClean="0"/>
              <a:t>‹#›</a:t>
            </a:fld>
            <a:endParaRPr lang="en-US"/>
          </a:p>
        </p:txBody>
      </p:sp>
    </p:spTree>
    <p:extLst>
      <p:ext uri="{BB962C8B-B14F-4D97-AF65-F5344CB8AC3E}">
        <p14:creationId xmlns:p14="http://schemas.microsoft.com/office/powerpoint/2010/main" val="2249478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84CFE4-6F06-41F7-8550-4C08AD7BE73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6EEE12-F125-4B21-B87B-21D5E469DCD6}" type="slidenum">
              <a:rPr lang="en-US" smtClean="0"/>
              <a:t>‹#›</a:t>
            </a:fld>
            <a:endParaRPr lang="en-US"/>
          </a:p>
        </p:txBody>
      </p:sp>
    </p:spTree>
    <p:extLst>
      <p:ext uri="{BB962C8B-B14F-4D97-AF65-F5344CB8AC3E}">
        <p14:creationId xmlns:p14="http://schemas.microsoft.com/office/powerpoint/2010/main" val="684717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11.jpg"/></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37773" cy="6858000"/>
          </a:xfrm>
          <a:prstGeom prst="rect">
            <a:avLst/>
          </a:prstGeom>
        </p:spPr>
      </p:pic>
      <p:sp>
        <p:nvSpPr>
          <p:cNvPr id="5" name="TextBox 4"/>
          <p:cNvSpPr txBox="1"/>
          <p:nvPr/>
        </p:nvSpPr>
        <p:spPr>
          <a:xfrm>
            <a:off x="22886" y="0"/>
            <a:ext cx="12191999" cy="6755696"/>
          </a:xfrm>
          <a:prstGeom prst="rect">
            <a:avLst/>
          </a:prstGeom>
          <a:noFill/>
        </p:spPr>
        <p:txBody>
          <a:bodyPr wrap="square" rtlCol="0">
            <a:spAutoFit/>
          </a:bodyPr>
          <a:lstStyle/>
          <a:p>
            <a:pPr algn="ctr"/>
            <a:r>
              <a:rPr lang="en-US" sz="2400" dirty="0" smtClean="0">
                <a:solidFill>
                  <a:srgbClr val="FF0000"/>
                </a:solidFill>
                <a:latin typeface="Times New Roman" panose="02020603050405020304" pitchFamily="18" charset="0"/>
                <a:cs typeface="Times New Roman" panose="02020603050405020304" pitchFamily="18" charset="0"/>
              </a:rPr>
              <a:t>BÀI THUYẾT TRÌNH MÔN ĐIỀU DƯỠNG CẤP CỨU HỒI SỨC</a:t>
            </a:r>
          </a:p>
          <a:p>
            <a:r>
              <a:rPr lang="en-US" sz="2400" dirty="0" smtClean="0">
                <a:latin typeface="Times New Roman" panose="02020603050405020304" pitchFamily="18" charset="0"/>
                <a:cs typeface="Times New Roman" panose="02020603050405020304" pitchFamily="18" charset="0"/>
              </a:rPr>
              <a:t> </a:t>
            </a:r>
          </a:p>
          <a:p>
            <a:r>
              <a:rPr lang="en-US" sz="2400" u="sng" dirty="0" err="1" smtClean="0">
                <a:latin typeface="Times New Roman" panose="02020603050405020304" pitchFamily="18" charset="0"/>
                <a:cs typeface="Times New Roman" panose="02020603050405020304" pitchFamily="18" charset="0"/>
              </a:rPr>
              <a:t>Đề</a:t>
            </a:r>
            <a:r>
              <a:rPr lang="en-US" sz="2400" u="sng" dirty="0" smtClean="0">
                <a:latin typeface="Times New Roman" panose="02020603050405020304" pitchFamily="18" charset="0"/>
                <a:cs typeface="Times New Roman" panose="02020603050405020304" pitchFamily="18" charset="0"/>
              </a:rPr>
              <a:t> </a:t>
            </a:r>
            <a:r>
              <a:rPr lang="en-US" sz="2400" u="sng" dirty="0" err="1" smtClean="0">
                <a:latin typeface="Times New Roman" panose="02020603050405020304" pitchFamily="18" charset="0"/>
                <a:cs typeface="Times New Roman" panose="02020603050405020304" pitchFamily="18" charset="0"/>
              </a:rPr>
              <a:t>Tài</a:t>
            </a:r>
            <a:r>
              <a:rPr lang="en-US" sz="2400" u="sng" dirty="0" smtClean="0">
                <a:latin typeface="Times New Roman" panose="02020603050405020304" pitchFamily="18" charset="0"/>
                <a:cs typeface="Times New Roman" panose="02020603050405020304" pitchFamily="18" charset="0"/>
              </a:rPr>
              <a:t> :</a:t>
            </a:r>
          </a:p>
          <a:p>
            <a:r>
              <a:rPr lang="en-US" sz="2400" dirty="0" smtClean="0"/>
              <a:t>                  </a:t>
            </a:r>
            <a:r>
              <a:rPr lang="en-US" sz="2400" dirty="0" smtClean="0">
                <a:latin typeface="Times New Roman" panose="02020603050405020304" pitchFamily="18" charset="0"/>
                <a:cs typeface="Times New Roman" panose="02020603050405020304" pitchFamily="18" charset="0"/>
              </a:rPr>
              <a:t>CHĂM SÓC BỆNH NHÂN THỞ KHÍ DUNG</a:t>
            </a: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GVHD: </a:t>
            </a:r>
            <a:r>
              <a:rPr lang="en-US" sz="2400" dirty="0" err="1" smtClean="0">
                <a:latin typeface="Times New Roman" panose="02020603050405020304" pitchFamily="18" charset="0"/>
                <a:cs typeface="Times New Roman" panose="02020603050405020304" pitchFamily="18" charset="0"/>
              </a:rPr>
              <a:t>Ths.Bs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Nguyễn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Phúc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Học</a:t>
            </a:r>
            <a:r>
              <a:rPr lang="en-US" sz="2400" dirty="0" smtClean="0">
                <a:latin typeface="Times New Roman" panose="02020603050405020304" pitchFamily="18" charset="0"/>
                <a:cs typeface="Times New Roman" panose="02020603050405020304" pitchFamily="18" charset="0"/>
              </a:rPr>
              <a:t> </a:t>
            </a:r>
          </a:p>
          <a:p>
            <a:endParaRPr lang="en-US" sz="2400" dirty="0" smtClean="0">
              <a:latin typeface="Times New Roman" panose="02020603050405020304" pitchFamily="18" charset="0"/>
              <a:cs typeface="Times New Roman" panose="02020603050405020304" pitchFamily="18" charset="0"/>
            </a:endParaRPr>
          </a:p>
          <a:p>
            <a:r>
              <a:rPr lang="en-US" sz="2400" dirty="0" err="1" smtClean="0">
                <a:latin typeface="Times New Roman" panose="02020603050405020304" pitchFamily="18" charset="0"/>
                <a:cs typeface="Times New Roman" panose="02020603050405020304" pitchFamily="18" charset="0"/>
              </a:rPr>
              <a:t>Thành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viên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nhóm</a:t>
            </a:r>
            <a:r>
              <a:rPr lang="en-US" sz="2400" dirty="0" smtClean="0">
                <a:latin typeface="Times New Roman" panose="02020603050405020304" pitchFamily="18" charset="0"/>
                <a:cs typeface="Times New Roman" panose="02020603050405020304" pitchFamily="18" charset="0"/>
              </a:rPr>
              <a:t> :</a:t>
            </a:r>
          </a:p>
          <a:p>
            <a:endParaRPr lang="en-US" sz="2400" dirty="0" smtClean="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400" dirty="0" err="1" smtClean="0">
                <a:latin typeface="Times New Roman" panose="02020603050405020304" pitchFamily="18" charset="0"/>
                <a:cs typeface="Times New Roman" panose="02020603050405020304" pitchFamily="18" charset="0"/>
              </a:rPr>
              <a:t>Võ</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Ngọc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Trung</a:t>
            </a:r>
            <a:r>
              <a:rPr lang="en-US" sz="2400" dirty="0" smtClean="0">
                <a:latin typeface="Times New Roman" panose="02020603050405020304" pitchFamily="18" charset="0"/>
                <a:cs typeface="Times New Roman" panose="02020603050405020304" pitchFamily="18" charset="0"/>
              </a:rPr>
              <a:t>                                                         7.    </a:t>
            </a:r>
            <a:r>
              <a:rPr lang="en-US" sz="2400" dirty="0" err="1" smtClean="0">
                <a:latin typeface="Times New Roman" panose="02020603050405020304" pitchFamily="18" charset="0"/>
                <a:cs typeface="Times New Roman" panose="02020603050405020304" pitchFamily="18" charset="0"/>
              </a:rPr>
              <a:t>Dương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Nữ</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Thương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Thương</a:t>
            </a:r>
            <a:endParaRPr lang="en-US" sz="2400" dirty="0" smtClean="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400" dirty="0" err="1" smtClean="0">
                <a:latin typeface="Times New Roman" panose="02020603050405020304" pitchFamily="18" charset="0"/>
                <a:cs typeface="Times New Roman" panose="02020603050405020304" pitchFamily="18" charset="0"/>
              </a:rPr>
              <a:t>Trần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Thị</a:t>
            </a:r>
            <a:r>
              <a:rPr lang="en-US" sz="2400" dirty="0" smtClean="0">
                <a:latin typeface="Times New Roman" panose="02020603050405020304" pitchFamily="18" charset="0"/>
                <a:cs typeface="Times New Roman" panose="02020603050405020304" pitchFamily="18" charset="0"/>
              </a:rPr>
              <a:t> Thu </a:t>
            </a:r>
            <a:r>
              <a:rPr lang="en-US" sz="2400" dirty="0" err="1" smtClean="0">
                <a:latin typeface="Times New Roman" panose="02020603050405020304" pitchFamily="18" charset="0"/>
                <a:cs typeface="Times New Roman" panose="02020603050405020304" pitchFamily="18" charset="0"/>
              </a:rPr>
              <a:t>Hường</a:t>
            </a:r>
            <a:r>
              <a:rPr lang="en-US" sz="2400" dirty="0" smtClean="0">
                <a:latin typeface="Times New Roman" panose="02020603050405020304" pitchFamily="18" charset="0"/>
                <a:cs typeface="Times New Roman" panose="02020603050405020304" pitchFamily="18" charset="0"/>
              </a:rPr>
              <a:t>                                                 8.   </a:t>
            </a:r>
            <a:r>
              <a:rPr lang="en-US" sz="2400" dirty="0" err="1" smtClean="0">
                <a:latin typeface="Times New Roman" panose="02020603050405020304" pitchFamily="18" charset="0"/>
                <a:cs typeface="Times New Roman" panose="02020603050405020304" pitchFamily="18" charset="0"/>
              </a:rPr>
              <a:t>Phan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Mỹ</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Hương</a:t>
            </a:r>
            <a:endParaRPr lang="en-US" sz="2400" dirty="0" smtClean="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400" dirty="0" err="1" smtClean="0">
                <a:latin typeface="Times New Roman" panose="02020603050405020304" pitchFamily="18" charset="0"/>
                <a:cs typeface="Times New Roman" panose="02020603050405020304" pitchFamily="18" charset="0"/>
              </a:rPr>
              <a:t>Nguyễn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Trang</a:t>
            </a:r>
            <a:r>
              <a:rPr lang="en-US" sz="2400" dirty="0" smtClean="0">
                <a:latin typeface="Times New Roman" panose="02020603050405020304" pitchFamily="18" charset="0"/>
                <a:cs typeface="Times New Roman" panose="02020603050405020304" pitchFamily="18" charset="0"/>
              </a:rPr>
              <a:t>                                                     9.   </a:t>
            </a:r>
            <a:r>
              <a:rPr lang="en-US" sz="2400" dirty="0" err="1" smtClean="0">
                <a:latin typeface="Times New Roman" panose="02020603050405020304" pitchFamily="18" charset="0"/>
                <a:cs typeface="Times New Roman" panose="02020603050405020304" pitchFamily="18" charset="0"/>
              </a:rPr>
              <a:t>Nguyễn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Lý</a:t>
            </a:r>
            <a:endParaRPr lang="en-US" sz="2400" dirty="0" smtClean="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400" dirty="0" err="1" smtClean="0">
                <a:latin typeface="Times New Roman" panose="02020603050405020304" pitchFamily="18" charset="0"/>
                <a:cs typeface="Times New Roman" panose="02020603050405020304" pitchFamily="18" charset="0"/>
              </a:rPr>
              <a:t>Nguyễn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Thị</a:t>
            </a:r>
            <a:r>
              <a:rPr lang="en-US" sz="2400" dirty="0" smtClean="0">
                <a:latin typeface="Times New Roman" panose="02020603050405020304" pitchFamily="18" charset="0"/>
                <a:cs typeface="Times New Roman" panose="02020603050405020304" pitchFamily="18" charset="0"/>
              </a:rPr>
              <a:t> Thu </a:t>
            </a:r>
            <a:r>
              <a:rPr lang="en-US" sz="2400" dirty="0" err="1" smtClean="0">
                <a:latin typeface="Times New Roman" panose="02020603050405020304" pitchFamily="18" charset="0"/>
                <a:cs typeface="Times New Roman" panose="02020603050405020304" pitchFamily="18" charset="0"/>
              </a:rPr>
              <a:t>Trang</a:t>
            </a:r>
            <a:r>
              <a:rPr lang="en-US" sz="2400" dirty="0" smtClean="0">
                <a:latin typeface="Times New Roman" panose="02020603050405020304" pitchFamily="18" charset="0"/>
                <a:cs typeface="Times New Roman" panose="02020603050405020304" pitchFamily="18" charset="0"/>
              </a:rPr>
              <a:t>                                             10.  </a:t>
            </a:r>
            <a:r>
              <a:rPr lang="en-US" sz="2400" dirty="0" err="1" smtClean="0">
                <a:latin typeface="Times New Roman" panose="02020603050405020304" pitchFamily="18" charset="0"/>
                <a:cs typeface="Times New Roman" panose="02020603050405020304" pitchFamily="18" charset="0"/>
              </a:rPr>
              <a:t>Trịnh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nguyễn</a:t>
            </a:r>
            <a:r>
              <a:rPr lang="en-US" sz="2400" dirty="0" smtClean="0">
                <a:latin typeface="Times New Roman" panose="02020603050405020304" pitchFamily="18" charset="0"/>
                <a:cs typeface="Times New Roman" panose="02020603050405020304" pitchFamily="18" charset="0"/>
              </a:rPr>
              <a:t> Minh </a:t>
            </a:r>
            <a:r>
              <a:rPr lang="en-US" sz="2400" dirty="0" err="1" smtClean="0">
                <a:latin typeface="Times New Roman" panose="02020603050405020304" pitchFamily="18" charset="0"/>
                <a:cs typeface="Times New Roman" panose="02020603050405020304" pitchFamily="18" charset="0"/>
              </a:rPr>
              <a:t>Châu</a:t>
            </a:r>
            <a:r>
              <a:rPr lang="en-US" sz="2400" dirty="0" smtClean="0">
                <a:latin typeface="Times New Roman" panose="02020603050405020304" pitchFamily="18" charset="0"/>
                <a:cs typeface="Times New Roman" panose="02020603050405020304" pitchFamily="18" charset="0"/>
              </a:rPr>
              <a:t>                            </a:t>
            </a:r>
          </a:p>
          <a:p>
            <a:pPr marL="514350" lvl="0" indent="-514350">
              <a:buFont typeface="+mj-lt"/>
              <a:buAutoNum type="arabicPeriod"/>
            </a:pPr>
            <a:r>
              <a:rPr lang="en-US" sz="2400" dirty="0" err="1" smtClean="0">
                <a:latin typeface="Times New Roman" panose="02020603050405020304" pitchFamily="18" charset="0"/>
                <a:cs typeface="Times New Roman" panose="02020603050405020304" pitchFamily="18" charset="0"/>
              </a:rPr>
              <a:t>Trần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Hải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Yến</a:t>
            </a:r>
            <a:r>
              <a:rPr lang="en-US" sz="2400" dirty="0" smtClean="0">
                <a:latin typeface="Times New Roman" panose="02020603050405020304" pitchFamily="18" charset="0"/>
                <a:cs typeface="Times New Roman" panose="02020603050405020304" pitchFamily="18" charset="0"/>
              </a:rPr>
              <a:t>                                                      11.  </a:t>
            </a:r>
            <a:r>
              <a:rPr lang="en-US" sz="2400" dirty="0" err="1" smtClean="0">
                <a:latin typeface="Times New Roman" panose="02020603050405020304" pitchFamily="18" charset="0"/>
                <a:cs typeface="Times New Roman" panose="02020603050405020304" pitchFamily="18" charset="0"/>
              </a:rPr>
              <a:t>Lê</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Thúy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Lan</a:t>
            </a:r>
            <a:r>
              <a:rPr lang="en-US" sz="2400" dirty="0" smtClean="0">
                <a:latin typeface="Times New Roman" panose="02020603050405020304" pitchFamily="18" charset="0"/>
                <a:cs typeface="Times New Roman" panose="02020603050405020304" pitchFamily="18" charset="0"/>
              </a:rPr>
              <a:t> </a:t>
            </a:r>
          </a:p>
          <a:p>
            <a:pPr marL="514350" lvl="0" indent="-514350">
              <a:spcAft>
                <a:spcPts val="3000"/>
              </a:spcAft>
              <a:buFont typeface="+mj-lt"/>
              <a:buAutoNum type="arabicPeriod"/>
            </a:pPr>
            <a:r>
              <a:rPr lang="en-US" sz="2400" dirty="0" err="1" smtClean="0">
                <a:latin typeface="Times New Roman" panose="02020603050405020304" pitchFamily="18" charset="0"/>
                <a:cs typeface="Times New Roman" panose="02020603050405020304" pitchFamily="18" charset="0"/>
              </a:rPr>
              <a:t>Lê</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Diễm</a:t>
            </a:r>
            <a:r>
              <a:rPr lang="en-US" sz="2400" dirty="0" smtClean="0">
                <a:latin typeface="Times New Roman" panose="02020603050405020304" pitchFamily="18" charset="0"/>
                <a:cs typeface="Times New Roman" panose="02020603050405020304" pitchFamily="18" charset="0"/>
              </a:rPr>
              <a:t>                                                              12.  </a:t>
            </a:r>
            <a:r>
              <a:rPr lang="en-US" sz="2400" dirty="0" err="1" smtClean="0">
                <a:latin typeface="Times New Roman" panose="02020603050405020304" pitchFamily="18" charset="0"/>
                <a:cs typeface="Times New Roman" panose="02020603050405020304" pitchFamily="18" charset="0"/>
              </a:rPr>
              <a:t>Đặng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Nhi</a:t>
            </a:r>
            <a:endParaRPr lang="en-US" sz="2400" dirty="0" smtClean="0">
              <a:latin typeface="Times New Roman" panose="02020603050405020304" pitchFamily="18" charset="0"/>
              <a:cs typeface="Times New Roman" panose="02020603050405020304" pitchFamily="18" charset="0"/>
            </a:endParaRPr>
          </a:p>
          <a:p>
            <a:pPr marL="342900" indent="-342900">
              <a:buAutoNum type="arabicPeriod" startAt="3"/>
            </a:pPr>
            <a:endParaRPr lang="en-US" sz="2400" dirty="0" smtClean="0">
              <a:latin typeface="Times New Roman" charset="0"/>
            </a:endParaRPr>
          </a:p>
          <a:p>
            <a:endParaRPr lang="en-US" sz="2400" dirty="0"/>
          </a:p>
        </p:txBody>
      </p:sp>
    </p:spTree>
    <p:extLst>
      <p:ext uri="{BB962C8B-B14F-4D97-AF65-F5344CB8AC3E}">
        <p14:creationId xmlns:p14="http://schemas.microsoft.com/office/powerpoint/2010/main" val="21436290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4" name="TextBox 3"/>
          <p:cNvSpPr txBox="1"/>
          <p:nvPr/>
        </p:nvSpPr>
        <p:spPr>
          <a:xfrm>
            <a:off x="354728" y="1524462"/>
            <a:ext cx="6162831" cy="4832092"/>
          </a:xfrm>
          <a:prstGeom prst="rect">
            <a:avLst/>
          </a:prstGeom>
          <a:noFill/>
        </p:spPr>
        <p:txBody>
          <a:bodyPr wrap="square" rtlCol="0">
            <a:spAutoFit/>
          </a:bodyPr>
          <a:lstStyle/>
          <a:p>
            <a:pPr fontAlgn="base"/>
            <a:endParaRPr lang="en-US" sz="2800" dirty="0" smtClean="0">
              <a:latin typeface="+mj-lt"/>
            </a:endParaRPr>
          </a:p>
          <a:p>
            <a:pPr fontAlgn="base"/>
            <a:r>
              <a:rPr lang="en-US" sz="2800" dirty="0" smtClean="0">
                <a:solidFill>
                  <a:schemeClr val="accent1">
                    <a:lumMod val="50000"/>
                  </a:schemeClr>
                </a:solidFill>
                <a:latin typeface="Times New Roman" panose="02020603050405020304" pitchFamily="18" charset="0"/>
                <a:cs typeface="Times New Roman" panose="02020603050405020304" pitchFamily="18" charset="0"/>
              </a:rPr>
              <a:t>- </a:t>
            </a:r>
            <a:r>
              <a:rPr lang="vi-VN" sz="2800" dirty="0" smtClean="0">
                <a:solidFill>
                  <a:schemeClr val="accent1">
                    <a:lumMod val="50000"/>
                  </a:schemeClr>
                </a:solidFill>
                <a:latin typeface="Times New Roman" panose="02020603050405020304" pitchFamily="18" charset="0"/>
                <a:cs typeface="Times New Roman" panose="02020603050405020304" pitchFamily="18" charset="0"/>
              </a:rPr>
              <a:t>Khó </a:t>
            </a:r>
            <a:r>
              <a:rPr lang="vi-VN" sz="2800" dirty="0">
                <a:solidFill>
                  <a:schemeClr val="accent1">
                    <a:lumMod val="50000"/>
                  </a:schemeClr>
                </a:solidFill>
                <a:latin typeface="Times New Roman" panose="02020603050405020304" pitchFamily="18" charset="0"/>
                <a:cs typeface="Times New Roman" panose="02020603050405020304" pitchFamily="18" charset="0"/>
              </a:rPr>
              <a:t>thở do co thắt tiểu phế quản</a:t>
            </a:r>
            <a:r>
              <a:rPr lang="vi-VN" sz="2800" dirty="0" smtClean="0">
                <a:solidFill>
                  <a:schemeClr val="accent1">
                    <a:lumMod val="50000"/>
                  </a:schemeClr>
                </a:solidFill>
                <a:latin typeface="Times New Roman" panose="02020603050405020304" pitchFamily="18" charset="0"/>
                <a:cs typeface="Times New Roman" panose="02020603050405020304" pitchFamily="18" charset="0"/>
              </a:rPr>
              <a:t>.</a:t>
            </a:r>
            <a:endParaRPr lang="en-US" sz="2800" dirty="0" smtClean="0">
              <a:solidFill>
                <a:schemeClr val="accent1">
                  <a:lumMod val="50000"/>
                </a:schemeClr>
              </a:solidFill>
              <a:latin typeface="Times New Roman" panose="02020603050405020304" pitchFamily="18" charset="0"/>
              <a:cs typeface="Times New Roman" panose="02020603050405020304" pitchFamily="18" charset="0"/>
            </a:endParaRPr>
          </a:p>
          <a:p>
            <a:pPr fontAlgn="base"/>
            <a:endParaRPr lang="vi-VN" sz="2800" dirty="0">
              <a:solidFill>
                <a:schemeClr val="accent1">
                  <a:lumMod val="50000"/>
                </a:schemeClr>
              </a:solidFill>
              <a:latin typeface="Times New Roman" panose="02020603050405020304" pitchFamily="18" charset="0"/>
              <a:cs typeface="Times New Roman" panose="02020603050405020304" pitchFamily="18" charset="0"/>
            </a:endParaRPr>
          </a:p>
          <a:p>
            <a:pPr fontAlgn="base"/>
            <a:r>
              <a:rPr lang="en-US" sz="2800" dirty="0" smtClean="0">
                <a:solidFill>
                  <a:schemeClr val="accent1">
                    <a:lumMod val="50000"/>
                  </a:schemeClr>
                </a:solidFill>
                <a:latin typeface="Times New Roman" panose="02020603050405020304" pitchFamily="18" charset="0"/>
                <a:cs typeface="Times New Roman" panose="02020603050405020304" pitchFamily="18" charset="0"/>
              </a:rPr>
              <a:t>- </a:t>
            </a:r>
            <a:r>
              <a:rPr lang="vi-VN" sz="2800" dirty="0" smtClean="0">
                <a:solidFill>
                  <a:schemeClr val="accent1">
                    <a:lumMod val="50000"/>
                  </a:schemeClr>
                </a:solidFill>
                <a:latin typeface="Times New Roman" panose="02020603050405020304" pitchFamily="18" charset="0"/>
                <a:cs typeface="Times New Roman" panose="02020603050405020304" pitchFamily="18" charset="0"/>
              </a:rPr>
              <a:t>Kích </a:t>
            </a:r>
            <a:r>
              <a:rPr lang="vi-VN" sz="2800" dirty="0">
                <a:solidFill>
                  <a:schemeClr val="accent1">
                    <a:lumMod val="50000"/>
                  </a:schemeClr>
                </a:solidFill>
                <a:latin typeface="Times New Roman" panose="02020603050405020304" pitchFamily="18" charset="0"/>
                <a:cs typeface="Times New Roman" panose="02020603050405020304" pitchFamily="18" charset="0"/>
              </a:rPr>
              <a:t>thích, vật vã do thiếu khí</a:t>
            </a:r>
            <a:r>
              <a:rPr lang="vi-VN" sz="2800" dirty="0" smtClean="0">
                <a:solidFill>
                  <a:schemeClr val="accent1">
                    <a:lumMod val="50000"/>
                  </a:schemeClr>
                </a:solidFill>
                <a:latin typeface="Times New Roman" panose="02020603050405020304" pitchFamily="18" charset="0"/>
                <a:cs typeface="Times New Roman" panose="02020603050405020304" pitchFamily="18" charset="0"/>
              </a:rPr>
              <a:t>.</a:t>
            </a:r>
            <a:endParaRPr lang="en-US" sz="2800" dirty="0" smtClean="0">
              <a:solidFill>
                <a:schemeClr val="accent1">
                  <a:lumMod val="50000"/>
                </a:schemeClr>
              </a:solidFill>
              <a:latin typeface="Times New Roman" panose="02020603050405020304" pitchFamily="18" charset="0"/>
              <a:cs typeface="Times New Roman" panose="02020603050405020304" pitchFamily="18" charset="0"/>
            </a:endParaRPr>
          </a:p>
          <a:p>
            <a:pPr fontAlgn="base"/>
            <a:endParaRPr lang="vi-VN" sz="2800" dirty="0">
              <a:solidFill>
                <a:schemeClr val="accent1">
                  <a:lumMod val="50000"/>
                </a:schemeClr>
              </a:solidFill>
              <a:latin typeface="Times New Roman" panose="02020603050405020304" pitchFamily="18" charset="0"/>
              <a:cs typeface="Times New Roman" panose="02020603050405020304" pitchFamily="18" charset="0"/>
            </a:endParaRPr>
          </a:p>
          <a:p>
            <a:pPr fontAlgn="base"/>
            <a:r>
              <a:rPr lang="en-US" sz="2800" dirty="0" smtClean="0">
                <a:solidFill>
                  <a:schemeClr val="accent1">
                    <a:lumMod val="50000"/>
                  </a:schemeClr>
                </a:solidFill>
                <a:latin typeface="Times New Roman" panose="02020603050405020304" pitchFamily="18" charset="0"/>
                <a:cs typeface="Times New Roman" panose="02020603050405020304" pitchFamily="18" charset="0"/>
              </a:rPr>
              <a:t>- </a:t>
            </a:r>
            <a:r>
              <a:rPr lang="vi-VN" sz="2800" dirty="0" smtClean="0">
                <a:solidFill>
                  <a:schemeClr val="accent1">
                    <a:lumMod val="50000"/>
                  </a:schemeClr>
                </a:solidFill>
                <a:latin typeface="Times New Roman" panose="02020603050405020304" pitchFamily="18" charset="0"/>
                <a:cs typeface="Times New Roman" panose="02020603050405020304" pitchFamily="18" charset="0"/>
              </a:rPr>
              <a:t>Nguy </a:t>
            </a:r>
            <a:r>
              <a:rPr lang="vi-VN" sz="2800" dirty="0">
                <a:solidFill>
                  <a:schemeClr val="accent1">
                    <a:lumMod val="50000"/>
                  </a:schemeClr>
                </a:solidFill>
                <a:latin typeface="Times New Roman" panose="02020603050405020304" pitchFamily="18" charset="0"/>
                <a:cs typeface="Times New Roman" panose="02020603050405020304" pitchFamily="18" charset="0"/>
              </a:rPr>
              <a:t>cơ tái phát do tiếp xúc lại với dị nguyên</a:t>
            </a:r>
            <a:r>
              <a:rPr lang="vi-VN" sz="2800" dirty="0" smtClean="0">
                <a:solidFill>
                  <a:schemeClr val="accent1">
                    <a:lumMod val="50000"/>
                  </a:schemeClr>
                </a:solidFill>
                <a:latin typeface="Times New Roman" panose="02020603050405020304" pitchFamily="18" charset="0"/>
                <a:cs typeface="Times New Roman" panose="02020603050405020304" pitchFamily="18" charset="0"/>
              </a:rPr>
              <a:t>.</a:t>
            </a:r>
            <a:endParaRPr lang="en-US" sz="2800" dirty="0" smtClean="0">
              <a:solidFill>
                <a:schemeClr val="accent1">
                  <a:lumMod val="50000"/>
                </a:schemeClr>
              </a:solidFill>
              <a:latin typeface="Times New Roman" panose="02020603050405020304" pitchFamily="18" charset="0"/>
              <a:cs typeface="Times New Roman" panose="02020603050405020304" pitchFamily="18" charset="0"/>
            </a:endParaRPr>
          </a:p>
          <a:p>
            <a:pPr fontAlgn="base"/>
            <a:endParaRPr lang="vi-VN" sz="2800" dirty="0">
              <a:solidFill>
                <a:schemeClr val="accent1">
                  <a:lumMod val="50000"/>
                </a:schemeClr>
              </a:solidFill>
              <a:latin typeface="Times New Roman" panose="02020603050405020304" pitchFamily="18" charset="0"/>
              <a:cs typeface="Times New Roman" panose="02020603050405020304" pitchFamily="18" charset="0"/>
            </a:endParaRPr>
          </a:p>
          <a:p>
            <a:pPr fontAlgn="base"/>
            <a:r>
              <a:rPr lang="en-US" sz="2800" dirty="0" smtClean="0">
                <a:solidFill>
                  <a:schemeClr val="accent1">
                    <a:lumMod val="50000"/>
                  </a:schemeClr>
                </a:solidFill>
                <a:latin typeface="Times New Roman" panose="02020603050405020304" pitchFamily="18" charset="0"/>
                <a:cs typeface="Times New Roman" panose="02020603050405020304" pitchFamily="18" charset="0"/>
              </a:rPr>
              <a:t>- </a:t>
            </a:r>
            <a:r>
              <a:rPr lang="vi-VN" sz="2800" dirty="0" smtClean="0">
                <a:solidFill>
                  <a:schemeClr val="accent1">
                    <a:lumMod val="50000"/>
                  </a:schemeClr>
                </a:solidFill>
                <a:latin typeface="Times New Roman" panose="02020603050405020304" pitchFamily="18" charset="0"/>
                <a:cs typeface="Times New Roman" panose="02020603050405020304" pitchFamily="18" charset="0"/>
              </a:rPr>
              <a:t>Nguy </a:t>
            </a:r>
            <a:r>
              <a:rPr lang="vi-VN" sz="2800" dirty="0">
                <a:solidFill>
                  <a:schemeClr val="accent1">
                    <a:lumMod val="50000"/>
                  </a:schemeClr>
                </a:solidFill>
                <a:latin typeface="Times New Roman" panose="02020603050405020304" pitchFamily="18" charset="0"/>
                <a:cs typeface="Times New Roman" panose="02020603050405020304" pitchFamily="18" charset="0"/>
              </a:rPr>
              <a:t>cơ suy hô hấp mạn do tiến triển của bệnh.</a:t>
            </a:r>
          </a:p>
          <a:p>
            <a:endParaRPr lang="en-US" sz="2800"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2288" y="1228725"/>
            <a:ext cx="4614862" cy="270033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72287" y="4120812"/>
            <a:ext cx="4614863" cy="2624762"/>
          </a:xfrm>
          <a:prstGeom prst="rect">
            <a:avLst/>
          </a:prstGeom>
        </p:spPr>
      </p:pic>
      <p:sp>
        <p:nvSpPr>
          <p:cNvPr id="3" name="TextBox 2"/>
          <p:cNvSpPr txBox="1"/>
          <p:nvPr/>
        </p:nvSpPr>
        <p:spPr>
          <a:xfrm>
            <a:off x="974361" y="444579"/>
            <a:ext cx="6071016" cy="1077218"/>
          </a:xfrm>
          <a:prstGeom prst="rect">
            <a:avLst/>
          </a:prstGeom>
          <a:noFill/>
        </p:spPr>
        <p:txBody>
          <a:bodyPr wrap="square" rtlCol="0">
            <a:spAutoFit/>
          </a:bodyPr>
          <a:lstStyle/>
          <a:p>
            <a:r>
              <a:rPr lang="en-US" sz="3200" dirty="0">
                <a:solidFill>
                  <a:srgbClr val="FF0000"/>
                </a:solidFill>
                <a:latin typeface="Times New Roman" panose="02020603050405020304" pitchFamily="18" charset="0"/>
                <a:cs typeface="Times New Roman" panose="02020603050405020304" pitchFamily="18" charset="0"/>
              </a:rPr>
              <a:t>CHUẨN ĐOÁN ĐIỀU DƯỠNG </a:t>
            </a:r>
          </a:p>
          <a:p>
            <a:endParaRPr lang="vi-VN" sz="3200" dirty="0"/>
          </a:p>
        </p:txBody>
      </p:sp>
    </p:spTree>
    <p:extLst>
      <p:ext uri="{BB962C8B-B14F-4D97-AF65-F5344CB8AC3E}">
        <p14:creationId xmlns:p14="http://schemas.microsoft.com/office/powerpoint/2010/main" val="161000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Rectangle 2"/>
          <p:cNvSpPr/>
          <p:nvPr/>
        </p:nvSpPr>
        <p:spPr>
          <a:xfrm>
            <a:off x="0" y="119921"/>
            <a:ext cx="12192000" cy="6986528"/>
          </a:xfrm>
          <a:prstGeom prst="rect">
            <a:avLst/>
          </a:prstGeom>
        </p:spPr>
        <p:txBody>
          <a:bodyPr wrap="square">
            <a:spAutoFit/>
          </a:bodyPr>
          <a:lstStyle/>
          <a:p>
            <a:pPr algn="ctr"/>
            <a:r>
              <a:rPr lang="en-US" sz="2800" b="1" dirty="0" smtClean="0">
                <a:solidFill>
                  <a:srgbClr val="FF0000"/>
                </a:solidFill>
                <a:latin typeface="Times New Roman" pitchFamily="18" charset="0"/>
                <a:cs typeface="Times New Roman" pitchFamily="18" charset="0"/>
              </a:rPr>
              <a:t>THỰC HIỆN KẾ HOẠCH  CHĂM SÓC</a:t>
            </a:r>
          </a:p>
          <a:p>
            <a:r>
              <a:rPr lang="en-US" sz="2800" b="1" i="1" dirty="0" err="1" smtClean="0">
                <a:solidFill>
                  <a:srgbClr val="002060"/>
                </a:solidFill>
                <a:latin typeface="Times New Roman" pitchFamily="18" charset="0"/>
                <a:cs typeface="Times New Roman" pitchFamily="18" charset="0"/>
              </a:rPr>
              <a:t>Chăm</a:t>
            </a:r>
            <a:r>
              <a:rPr lang="en-US" sz="2800" b="1" i="1" dirty="0" smtClean="0">
                <a:solidFill>
                  <a:srgbClr val="002060"/>
                </a:solidFill>
                <a:latin typeface="Times New Roman" pitchFamily="18" charset="0"/>
                <a:cs typeface="Times New Roman" pitchFamily="18" charset="0"/>
              </a:rPr>
              <a:t> </a:t>
            </a:r>
            <a:r>
              <a:rPr lang="en-US" sz="2800" b="1" i="1" dirty="0" err="1" smtClean="0">
                <a:solidFill>
                  <a:srgbClr val="002060"/>
                </a:solidFill>
                <a:latin typeface="Times New Roman" pitchFamily="18" charset="0"/>
                <a:cs typeface="Times New Roman" pitchFamily="18" charset="0"/>
              </a:rPr>
              <a:t>sóc</a:t>
            </a:r>
            <a:r>
              <a:rPr lang="en-US" sz="2800" b="1" i="1" dirty="0" smtClean="0">
                <a:solidFill>
                  <a:srgbClr val="002060"/>
                </a:solidFill>
                <a:latin typeface="Times New Roman" pitchFamily="18" charset="0"/>
                <a:cs typeface="Times New Roman" pitchFamily="18" charset="0"/>
              </a:rPr>
              <a:t> </a:t>
            </a:r>
            <a:r>
              <a:rPr lang="en-US" sz="2800" b="1" i="1" dirty="0" err="1" smtClean="0">
                <a:solidFill>
                  <a:srgbClr val="002060"/>
                </a:solidFill>
                <a:latin typeface="Times New Roman" pitchFamily="18" charset="0"/>
                <a:cs typeface="Times New Roman" pitchFamily="18" charset="0"/>
              </a:rPr>
              <a:t>cơ</a:t>
            </a:r>
            <a:r>
              <a:rPr lang="en-US" sz="2800" b="1" i="1" dirty="0" smtClean="0">
                <a:solidFill>
                  <a:srgbClr val="002060"/>
                </a:solidFill>
                <a:latin typeface="Times New Roman" pitchFamily="18" charset="0"/>
                <a:cs typeface="Times New Roman" pitchFamily="18" charset="0"/>
              </a:rPr>
              <a:t> </a:t>
            </a:r>
            <a:r>
              <a:rPr lang="en-US" sz="2800" b="1" i="1" dirty="0" err="1" smtClean="0">
                <a:solidFill>
                  <a:srgbClr val="002060"/>
                </a:solidFill>
                <a:latin typeface="Times New Roman" pitchFamily="18" charset="0"/>
                <a:cs typeface="Times New Roman" pitchFamily="18" charset="0"/>
              </a:rPr>
              <a:t>bản</a:t>
            </a:r>
            <a:r>
              <a:rPr lang="en-US" sz="2800" b="1" dirty="0" smtClean="0">
                <a:solidFill>
                  <a:srgbClr val="002060"/>
                </a:solidFill>
                <a:latin typeface="Times New Roman" pitchFamily="18" charset="0"/>
                <a:cs typeface="Times New Roman" pitchFamily="18" charset="0"/>
              </a:rPr>
              <a:t>:</a:t>
            </a:r>
          </a:p>
          <a:p>
            <a:pPr>
              <a:buFont typeface="Wingdings" pitchFamily="2" charset="2"/>
              <a:buChar char="§"/>
            </a:pPr>
            <a:r>
              <a:rPr lang="en-US" sz="2800" b="1" dirty="0" err="1" smtClean="0">
                <a:solidFill>
                  <a:srgbClr val="002060"/>
                </a:solidFill>
                <a:latin typeface="Times New Roman" pitchFamily="18" charset="0"/>
                <a:cs typeface="Times New Roman" pitchFamily="18" charset="0"/>
              </a:rPr>
              <a:t>Nghỉ</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ngơi</a:t>
            </a:r>
            <a:endParaRPr lang="en-US" sz="2800" b="1" dirty="0" smtClean="0">
              <a:solidFill>
                <a:srgbClr val="002060"/>
              </a:solidFill>
              <a:latin typeface="Times New Roman" pitchFamily="18" charset="0"/>
              <a:cs typeface="Times New Roman" pitchFamily="18" charset="0"/>
            </a:endParaRPr>
          </a:p>
          <a:p>
            <a:pPr>
              <a:buFont typeface="Wingdings" pitchFamily="2" charset="2"/>
              <a:buChar char="§"/>
            </a:pPr>
            <a:endParaRPr lang="en-US" sz="2800" b="1" dirty="0" smtClean="0">
              <a:solidFill>
                <a:srgbClr val="002060"/>
              </a:solidFill>
              <a:latin typeface="Times New Roman" pitchFamily="18" charset="0"/>
              <a:cs typeface="Times New Roman" pitchFamily="18" charset="0"/>
            </a:endParaRPr>
          </a:p>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Đê</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bệnh</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nhân</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nằm</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phòng</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bệnh</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sạch</a:t>
            </a:r>
            <a:r>
              <a:rPr lang="en-US" sz="2800" dirty="0" smtClean="0">
                <a:solidFill>
                  <a:srgbClr val="002060"/>
                </a:solidFill>
                <a:latin typeface="Times New Roman" pitchFamily="18" charset="0"/>
                <a:cs typeface="Times New Roman" pitchFamily="18" charset="0"/>
              </a:rPr>
              <a:t> sẽ, </a:t>
            </a:r>
            <a:r>
              <a:rPr lang="en-US" sz="2800" dirty="0" err="1" smtClean="0">
                <a:solidFill>
                  <a:srgbClr val="002060"/>
                </a:solidFill>
                <a:latin typeface="Times New Roman" pitchFamily="18" charset="0"/>
                <a:cs typeface="Times New Roman" pitchFamily="18" charset="0"/>
              </a:rPr>
              <a:t>thoáng</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mát</a:t>
            </a:r>
            <a:r>
              <a:rPr lang="en-US" sz="2800" dirty="0" smtClean="0">
                <a:solidFill>
                  <a:srgbClr val="002060"/>
                </a:solidFill>
                <a:latin typeface="Times New Roman" pitchFamily="18" charset="0"/>
                <a:cs typeface="Times New Roman" pitchFamily="18" charset="0"/>
              </a:rPr>
              <a:t>.</a:t>
            </a:r>
            <a:endParaRPr lang="en-US" sz="2800" dirty="0" smtClean="0">
              <a:solidFill>
                <a:srgbClr val="002060"/>
              </a:solidFill>
              <a:latin typeface="Times New Roman" pitchFamily="18" charset="0"/>
              <a:cs typeface="Times New Roman" pitchFamily="18" charset="0"/>
            </a:endParaRPr>
          </a:p>
          <a:p>
            <a:r>
              <a:rPr lang="en-US" sz="2800" dirty="0" smtClean="0">
                <a:solidFill>
                  <a:srgbClr val="002060"/>
                </a:solidFill>
                <a:latin typeface="Times New Roman" pitchFamily="18" charset="0"/>
                <a:cs typeface="Times New Roman" pitchFamily="18" charset="0"/>
              </a:rPr>
              <a:t>+</a:t>
            </a:r>
            <a:r>
              <a:rPr lang="en-US" sz="2800" dirty="0" err="1" smtClean="0">
                <a:solidFill>
                  <a:srgbClr val="002060"/>
                </a:solidFill>
                <a:latin typeface="Times New Roman" pitchFamily="18" charset="0"/>
                <a:cs typeface="Times New Roman" pitchFamily="18" charset="0"/>
              </a:rPr>
              <a:t>Tránh</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các</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tiếng</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ồn</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ào</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tránh</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kích</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thích</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mạnh</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tránh</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đông</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người</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đê</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bệnh</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nhân</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được</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nghi</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ngơi</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thoải</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mái</a:t>
            </a:r>
            <a:r>
              <a:rPr lang="en-US" sz="2800" dirty="0" smtClean="0">
                <a:solidFill>
                  <a:srgbClr val="002060"/>
                </a:solidFill>
                <a:latin typeface="Times New Roman" pitchFamily="18" charset="0"/>
                <a:cs typeface="Times New Roman" pitchFamily="18" charset="0"/>
              </a:rPr>
              <a:t>.</a:t>
            </a:r>
          </a:p>
          <a:p>
            <a:endParaRPr lang="en-US" sz="2800" dirty="0" smtClean="0">
              <a:solidFill>
                <a:srgbClr val="002060"/>
              </a:solidFill>
              <a:latin typeface="Times New Roman" pitchFamily="18" charset="0"/>
              <a:cs typeface="Times New Roman" pitchFamily="18" charset="0"/>
            </a:endParaRPr>
          </a:p>
          <a:p>
            <a:pPr>
              <a:buFont typeface="Wingdings" pitchFamily="2" charset="2"/>
              <a:buChar char="§"/>
            </a:pP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Ăn</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uống</a:t>
            </a:r>
            <a:r>
              <a:rPr lang="en-US" sz="2800" b="1"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Đảm</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bảo</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đầy</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đủ</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các</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chất</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dinh</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dưỡng</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cho</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bệnh</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nhân</a:t>
            </a:r>
            <a:r>
              <a:rPr lang="en-US" sz="2800" dirty="0" smtClean="0">
                <a:solidFill>
                  <a:srgbClr val="002060"/>
                </a:solidFill>
                <a:latin typeface="Times New Roman" pitchFamily="18" charset="0"/>
                <a:cs typeface="Times New Roman" pitchFamily="18" charset="0"/>
              </a:rPr>
              <a:t> qua </a:t>
            </a:r>
            <a:r>
              <a:rPr lang="en-US" sz="2800" dirty="0" err="1" smtClean="0">
                <a:solidFill>
                  <a:srgbClr val="002060"/>
                </a:solidFill>
                <a:latin typeface="Times New Roman" pitchFamily="18" charset="0"/>
                <a:cs typeface="Times New Roman" pitchFamily="18" charset="0"/>
              </a:rPr>
              <a:t>sonde</a:t>
            </a:r>
            <a:r>
              <a:rPr lang="en-US" sz="2800" dirty="0" smtClean="0">
                <a:solidFill>
                  <a:srgbClr val="002060"/>
                </a:solidFill>
                <a:latin typeface="Times New Roman" pitchFamily="18" charset="0"/>
                <a:cs typeface="Times New Roman" pitchFamily="18" charset="0"/>
              </a:rPr>
              <a:t> dạ </a:t>
            </a:r>
            <a:r>
              <a:rPr lang="en-US" sz="2800" dirty="0" err="1" smtClean="0">
                <a:solidFill>
                  <a:srgbClr val="002060"/>
                </a:solidFill>
                <a:latin typeface="Times New Roman" pitchFamily="18" charset="0"/>
                <a:cs typeface="Times New Roman" pitchFamily="18" charset="0"/>
              </a:rPr>
              <a:t>dày</a:t>
            </a:r>
            <a:r>
              <a:rPr lang="en-US" sz="2800" dirty="0" smtClean="0">
                <a:solidFill>
                  <a:srgbClr val="002060"/>
                </a:solidFill>
                <a:latin typeface="Times New Roman" pitchFamily="18" charset="0"/>
                <a:cs typeface="Times New Roman" pitchFamily="18" charset="0"/>
              </a:rPr>
              <a:t>.</a:t>
            </a:r>
          </a:p>
          <a:p>
            <a:pPr>
              <a:buFont typeface="Wingdings" pitchFamily="2" charset="2"/>
              <a:buChar char="§"/>
            </a:pPr>
            <a:endParaRPr lang="en-US" sz="2800" dirty="0" smtClean="0">
              <a:solidFill>
                <a:srgbClr val="002060"/>
              </a:solidFill>
              <a:latin typeface="Times New Roman" pitchFamily="18" charset="0"/>
              <a:cs typeface="Times New Roman" pitchFamily="18" charset="0"/>
            </a:endParaRPr>
          </a:p>
          <a:p>
            <a:pPr fontAlgn="base">
              <a:buFont typeface="Wingdings" pitchFamily="2" charset="2"/>
              <a:buChar char="§"/>
            </a:pPr>
            <a:r>
              <a:rPr lang="en-US" sz="2800"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Vệ</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sinh</a:t>
            </a:r>
            <a:r>
              <a:rPr lang="en-US" sz="2800" b="1"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Vê</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sinh</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hằng</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ngày</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sạch</a:t>
            </a:r>
            <a:r>
              <a:rPr lang="en-US" sz="2800" dirty="0" smtClean="0">
                <a:solidFill>
                  <a:srgbClr val="002060"/>
                </a:solidFill>
                <a:latin typeface="Times New Roman" pitchFamily="18" charset="0"/>
                <a:cs typeface="Times New Roman" pitchFamily="18" charset="0"/>
              </a:rPr>
              <a:t> sẽ </a:t>
            </a:r>
            <a:r>
              <a:rPr lang="en-US" sz="2800" dirty="0" err="1" smtClean="0">
                <a:solidFill>
                  <a:srgbClr val="002060"/>
                </a:solidFill>
                <a:latin typeface="Times New Roman" pitchFamily="18" charset="0"/>
                <a:cs typeface="Times New Roman" pitchFamily="18" charset="0"/>
              </a:rPr>
              <a:t>cho</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người</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bệnh</a:t>
            </a:r>
            <a:r>
              <a:rPr lang="en-US" sz="2800" dirty="0" smtClean="0">
                <a:solidFill>
                  <a:srgbClr val="002060"/>
                </a:solidFill>
                <a:latin typeface="Times New Roman" pitchFamily="18" charset="0"/>
                <a:cs typeface="Times New Roman" pitchFamily="18" charset="0"/>
              </a:rPr>
              <a:t>: da, </a:t>
            </a:r>
            <a:r>
              <a:rPr lang="en-US" sz="2800" dirty="0" err="1" smtClean="0">
                <a:solidFill>
                  <a:srgbClr val="002060"/>
                </a:solidFill>
                <a:latin typeface="Times New Roman" pitchFamily="18" charset="0"/>
                <a:cs typeface="Times New Roman" pitchFamily="18" charset="0"/>
              </a:rPr>
              <a:t>mắt</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răng</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miệng</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chân</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tay</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Vê</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sinh</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sonde</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ăn</a:t>
            </a:r>
            <a:r>
              <a:rPr lang="en-US" sz="2800" dirty="0" smtClean="0">
                <a:solidFill>
                  <a:srgbClr val="002060"/>
                </a:solidFill>
                <a:latin typeface="Times New Roman" pitchFamily="18" charset="0"/>
                <a:cs typeface="Times New Roman" pitchFamily="18" charset="0"/>
              </a:rPr>
              <a:t>.</a:t>
            </a:r>
          </a:p>
          <a:p>
            <a:pPr fontAlgn="base">
              <a:buFont typeface="Wingdings" pitchFamily="2" charset="2"/>
              <a:buChar char="§"/>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
            </a:pPr>
            <a:r>
              <a:rPr lang="en-US" sz="2800"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Vận</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002060"/>
                </a:solidFill>
                <a:latin typeface="Times New Roman" pitchFamily="18" charset="0"/>
                <a:cs typeface="Times New Roman" pitchFamily="18" charset="0"/>
              </a:rPr>
              <a:t>động</a:t>
            </a:r>
            <a:r>
              <a:rPr lang="en-US" sz="2800" b="1"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Người</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nhà</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thường</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xuyên</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xoa</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bóp</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cho</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bệnh</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nhân</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hoặc</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dùng</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vật</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lý</a:t>
            </a:r>
            <a:r>
              <a:rPr lang="en-US" sz="2800" dirty="0" smtClean="0">
                <a:solidFill>
                  <a:srgbClr val="002060"/>
                </a:solidFill>
                <a:latin typeface="Times New Roman" pitchFamily="18" charset="0"/>
                <a:cs typeface="Times New Roman" pitchFamily="18" charset="0"/>
              </a:rPr>
              <a:t> trị </a:t>
            </a:r>
            <a:r>
              <a:rPr lang="en-US" sz="2800" dirty="0" err="1" smtClean="0">
                <a:solidFill>
                  <a:srgbClr val="002060"/>
                </a:solidFill>
                <a:latin typeface="Times New Roman" pitchFamily="18" charset="0"/>
                <a:cs typeface="Times New Roman" pitchFamily="18" charset="0"/>
              </a:rPr>
              <a:t>liệu</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đê</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bệnh</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nhân</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không</a:t>
            </a:r>
            <a:r>
              <a:rPr lang="en-US" sz="2800" dirty="0" smtClean="0">
                <a:solidFill>
                  <a:srgbClr val="002060"/>
                </a:solidFill>
                <a:latin typeface="Times New Roman" pitchFamily="18" charset="0"/>
                <a:cs typeface="Times New Roman" pitchFamily="18" charset="0"/>
              </a:rPr>
              <a:t> bị </a:t>
            </a:r>
            <a:r>
              <a:rPr lang="en-US" sz="2800" dirty="0" err="1" smtClean="0">
                <a:solidFill>
                  <a:srgbClr val="002060"/>
                </a:solidFill>
                <a:latin typeface="Times New Roman" pitchFamily="18" charset="0"/>
                <a:cs typeface="Times New Roman" pitchFamily="18" charset="0"/>
              </a:rPr>
              <a:t>cứng</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xương</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cứng</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khớp</a:t>
            </a:r>
            <a:r>
              <a:rPr lang="en-US" sz="2800" dirty="0" smtClean="0">
                <a:solidFill>
                  <a:srgbClr val="002060"/>
                </a:solidFill>
                <a:latin typeface="Times New Roman" pitchFamily="18" charset="0"/>
                <a:cs typeface="Times New Roman" pitchFamily="18" charset="0"/>
              </a:rPr>
              <a:t>.</a:t>
            </a:r>
          </a:p>
          <a:p>
            <a:r>
              <a:rPr lang="en-US" sz="2800" dirty="0" smtClean="0">
                <a:solidFill>
                  <a:srgbClr val="002060"/>
                </a:solidFill>
                <a:latin typeface="Times New Roman" pitchFamily="18" charset="0"/>
                <a:cs typeface="Times New Roman" pitchFamily="18" charset="0"/>
              </a:rPr>
              <a:t> </a:t>
            </a:r>
          </a:p>
        </p:txBody>
      </p:sp>
    </p:spTree>
    <p:extLst>
      <p:ext uri="{BB962C8B-B14F-4D97-AF65-F5344CB8AC3E}">
        <p14:creationId xmlns:p14="http://schemas.microsoft.com/office/powerpoint/2010/main" val="329357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78"/>
            <a:ext cx="12192000" cy="6864178"/>
          </a:xfrm>
          <a:prstGeom prst="rect">
            <a:avLst/>
          </a:prstGeom>
        </p:spPr>
      </p:pic>
      <p:sp>
        <p:nvSpPr>
          <p:cNvPr id="3" name="Rectangle 2"/>
          <p:cNvSpPr/>
          <p:nvPr/>
        </p:nvSpPr>
        <p:spPr>
          <a:xfrm>
            <a:off x="224851" y="917532"/>
            <a:ext cx="5680003" cy="5016758"/>
          </a:xfrm>
          <a:prstGeom prst="rect">
            <a:avLst/>
          </a:prstGeom>
        </p:spPr>
        <p:txBody>
          <a:bodyPr wrap="square">
            <a:spAutoFit/>
          </a:bodyPr>
          <a:lstStyle/>
          <a:p>
            <a:r>
              <a:rPr lang="en-US" sz="3200" b="1" i="1" dirty="0" err="1" smtClean="0">
                <a:solidFill>
                  <a:srgbClr val="FF0000"/>
                </a:solidFill>
                <a:latin typeface="Times New Roman" pitchFamily="18" charset="0"/>
                <a:cs typeface="Times New Roman" pitchFamily="18" charset="0"/>
              </a:rPr>
              <a:t>Thực</a:t>
            </a:r>
            <a:r>
              <a:rPr lang="en-US" sz="3200" b="1" i="1" dirty="0" smtClean="0">
                <a:solidFill>
                  <a:srgbClr val="FF0000"/>
                </a:solidFill>
                <a:latin typeface="Times New Roman" pitchFamily="18" charset="0"/>
                <a:cs typeface="Times New Roman" pitchFamily="18" charset="0"/>
              </a:rPr>
              <a:t> </a:t>
            </a:r>
            <a:r>
              <a:rPr lang="en-US" sz="3200" b="1" i="1" dirty="0" err="1" smtClean="0">
                <a:solidFill>
                  <a:srgbClr val="FF0000"/>
                </a:solidFill>
                <a:latin typeface="Times New Roman" pitchFamily="18" charset="0"/>
                <a:cs typeface="Times New Roman" pitchFamily="18" charset="0"/>
              </a:rPr>
              <a:t>hiện</a:t>
            </a:r>
            <a:r>
              <a:rPr lang="en-US" sz="3200" b="1" i="1" dirty="0" smtClean="0">
                <a:solidFill>
                  <a:srgbClr val="FF0000"/>
                </a:solidFill>
                <a:latin typeface="Times New Roman" pitchFamily="18" charset="0"/>
                <a:cs typeface="Times New Roman" pitchFamily="18" charset="0"/>
              </a:rPr>
              <a:t> y </a:t>
            </a:r>
            <a:r>
              <a:rPr lang="en-US" sz="3200" b="1" i="1" dirty="0" err="1" smtClean="0">
                <a:solidFill>
                  <a:srgbClr val="FF0000"/>
                </a:solidFill>
                <a:latin typeface="Times New Roman" pitchFamily="18" charset="0"/>
                <a:cs typeface="Times New Roman" pitchFamily="18" charset="0"/>
              </a:rPr>
              <a:t>lệnh</a:t>
            </a:r>
            <a:endParaRPr lang="en-US" sz="3200" b="1" i="1" dirty="0" smtClean="0">
              <a:solidFill>
                <a:srgbClr val="FF0000"/>
              </a:solidFill>
              <a:latin typeface="Times New Roman" pitchFamily="18" charset="0"/>
              <a:cs typeface="Times New Roman" pitchFamily="18" charset="0"/>
            </a:endParaRPr>
          </a:p>
          <a:p>
            <a:pPr algn="just"/>
            <a:endParaRPr lang="en-US" sz="3200" dirty="0">
              <a:solidFill>
                <a:srgbClr val="002060"/>
              </a:solidFill>
              <a:latin typeface="Times New Roman" pitchFamily="18" charset="0"/>
              <a:cs typeface="Times New Roman" pitchFamily="18" charset="0"/>
            </a:endParaRPr>
          </a:p>
          <a:p>
            <a:pPr algn="just"/>
            <a:r>
              <a:rPr lang="en-US" sz="3200" dirty="0" err="1" smtClean="0">
                <a:solidFill>
                  <a:srgbClr val="002060"/>
                </a:solidFill>
                <a:latin typeface="Times New Roman" pitchFamily="18" charset="0"/>
                <a:cs typeface="Times New Roman" pitchFamily="18" charset="0"/>
              </a:rPr>
              <a:t>Thực</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hiện</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đúng</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các</a:t>
            </a:r>
            <a:r>
              <a:rPr lang="en-US" sz="3200" dirty="0" smtClean="0">
                <a:solidFill>
                  <a:srgbClr val="002060"/>
                </a:solidFill>
                <a:latin typeface="Times New Roman" pitchFamily="18" charset="0"/>
                <a:cs typeface="Times New Roman" pitchFamily="18" charset="0"/>
              </a:rPr>
              <a:t> y </a:t>
            </a:r>
            <a:r>
              <a:rPr lang="en-US" sz="3200" dirty="0" err="1" smtClean="0">
                <a:solidFill>
                  <a:srgbClr val="002060"/>
                </a:solidFill>
                <a:latin typeface="Times New Roman" pitchFamily="18" charset="0"/>
                <a:cs typeface="Times New Roman" pitchFamily="18" charset="0"/>
              </a:rPr>
              <a:t>lệnh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thuốc</a:t>
            </a:r>
            <a:r>
              <a:rPr lang="en-US" sz="3200" dirty="0" smtClean="0">
                <a:solidFill>
                  <a:srgbClr val="002060"/>
                </a:solidFill>
                <a:latin typeface="Times New Roman" pitchFamily="18" charset="0"/>
                <a:cs typeface="Times New Roman" pitchFamily="18" charset="0"/>
              </a:rPr>
              <a:t>.</a:t>
            </a:r>
          </a:p>
          <a:p>
            <a:pPr algn="just" fontAlgn="base"/>
            <a:r>
              <a:rPr lang="en-US" sz="3200" dirty="0" smtClean="0">
                <a:solidFill>
                  <a:srgbClr val="002060"/>
                </a:solidFill>
                <a:latin typeface="Times New Roman" pitchFamily="18" charset="0"/>
                <a:cs typeface="Times New Roman" pitchFamily="18" charset="0"/>
              </a:rPr>
              <a:t>-Cho </a:t>
            </a:r>
            <a:r>
              <a:rPr lang="en-US" sz="3200" dirty="0" err="1" smtClean="0">
                <a:solidFill>
                  <a:srgbClr val="002060"/>
                </a:solidFill>
                <a:latin typeface="Times New Roman" pitchFamily="18" charset="0"/>
                <a:cs typeface="Times New Roman" pitchFamily="18" charset="0"/>
              </a:rPr>
              <a:t>thở</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khí</a:t>
            </a:r>
            <a:r>
              <a:rPr lang="en-US" sz="3200" dirty="0" smtClean="0">
                <a:solidFill>
                  <a:srgbClr val="002060"/>
                </a:solidFill>
                <a:latin typeface="Times New Roman" pitchFamily="18" charset="0"/>
                <a:cs typeface="Times New Roman" pitchFamily="18" charset="0"/>
              </a:rPr>
              <a:t> dung </a:t>
            </a:r>
            <a:r>
              <a:rPr lang="en-US" sz="3200" dirty="0" err="1" smtClean="0">
                <a:solidFill>
                  <a:srgbClr val="002060"/>
                </a:solidFill>
                <a:latin typeface="Times New Roman" pitchFamily="18" charset="0"/>
                <a:cs typeface="Times New Roman" pitchFamily="18" charset="0"/>
              </a:rPr>
              <a:t>khi</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có</a:t>
            </a:r>
            <a:r>
              <a:rPr lang="en-US" sz="3200" dirty="0" smtClean="0">
                <a:solidFill>
                  <a:srgbClr val="002060"/>
                </a:solidFill>
                <a:latin typeface="Times New Roman" pitchFamily="18" charset="0"/>
                <a:cs typeface="Times New Roman" pitchFamily="18" charset="0"/>
              </a:rPr>
              <a:t> y </a:t>
            </a:r>
            <a:r>
              <a:rPr lang="en-US" sz="3200" dirty="0" err="1" smtClean="0">
                <a:solidFill>
                  <a:srgbClr val="002060"/>
                </a:solidFill>
                <a:latin typeface="Times New Roman" pitchFamily="18" charset="0"/>
                <a:cs typeface="Times New Roman" pitchFamily="18" charset="0"/>
              </a:rPr>
              <a:t>lệnh</a:t>
            </a:r>
            <a:r>
              <a:rPr lang="en-US" sz="3200" dirty="0" smtClean="0">
                <a:solidFill>
                  <a:srgbClr val="002060"/>
                </a:solidFill>
                <a:latin typeface="Times New Roman" pitchFamily="18" charset="0"/>
                <a:cs typeface="Times New Roman" pitchFamily="18" charset="0"/>
              </a:rPr>
              <a:t> </a:t>
            </a:r>
            <a:endParaRPr lang="en-US" sz="3200" dirty="0" smtClean="0">
              <a:solidFill>
                <a:srgbClr val="002060"/>
              </a:solidFill>
              <a:latin typeface="Times New Roman" pitchFamily="18" charset="0"/>
              <a:cs typeface="Times New Roman" pitchFamily="18" charset="0"/>
            </a:endParaRPr>
          </a:p>
          <a:p>
            <a:pPr algn="just" fontAlgn="base"/>
            <a:r>
              <a:rPr lang="en-US" sz="3200" dirty="0" err="1" smtClean="0">
                <a:solidFill>
                  <a:srgbClr val="002060"/>
                </a:solidFill>
                <a:latin typeface="Times New Roman" pitchFamily="18" charset="0"/>
                <a:cs typeface="Times New Roman" pitchFamily="18" charset="0"/>
              </a:rPr>
              <a:t>của</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Bác</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sĩ</a:t>
            </a:r>
            <a:r>
              <a:rPr lang="en-US" sz="3200" dirty="0" smtClean="0">
                <a:solidFill>
                  <a:srgbClr val="002060"/>
                </a:solidFill>
                <a:latin typeface="Times New Roman" pitchFamily="18" charset="0"/>
                <a:cs typeface="Times New Roman" pitchFamily="18" charset="0"/>
              </a:rPr>
              <a:t> </a:t>
            </a:r>
          </a:p>
          <a:p>
            <a:pPr marL="342900" indent="-342900" algn="just" fontAlgn="base">
              <a:buFontTx/>
              <a:buChar char="-"/>
            </a:pPr>
            <a:r>
              <a:rPr lang="en-US" sz="3200" dirty="0" err="1" smtClean="0">
                <a:solidFill>
                  <a:srgbClr val="002060"/>
                </a:solidFill>
                <a:latin typeface="Times New Roman" pitchFamily="18" charset="0"/>
                <a:cs typeface="Times New Roman" pitchFamily="18" charset="0"/>
              </a:rPr>
              <a:t>Vệ</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sinh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mặt</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nạ</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dây</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khí</a:t>
            </a:r>
            <a:r>
              <a:rPr lang="en-US" sz="3200" dirty="0" smtClean="0">
                <a:solidFill>
                  <a:srgbClr val="002060"/>
                </a:solidFill>
                <a:latin typeface="Times New Roman" pitchFamily="18" charset="0"/>
                <a:cs typeface="Times New Roman" pitchFamily="18" charset="0"/>
              </a:rPr>
              <a:t> dung </a:t>
            </a:r>
          </a:p>
          <a:p>
            <a:pPr algn="just" fontAlgn="base"/>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Tạo</a:t>
            </a:r>
            <a:r>
              <a:rPr lang="en-US" sz="3200" dirty="0" smtClean="0">
                <a:solidFill>
                  <a:srgbClr val="002060"/>
                </a:solidFill>
                <a:latin typeface="Times New Roman" pitchFamily="18" charset="0"/>
                <a:cs typeface="Times New Roman" pitchFamily="18" charset="0"/>
              </a:rPr>
              <a:t> vi </a:t>
            </a:r>
            <a:r>
              <a:rPr lang="en-US" sz="3200" dirty="0" err="1" smtClean="0">
                <a:solidFill>
                  <a:srgbClr val="002060"/>
                </a:solidFill>
                <a:latin typeface="Times New Roman" pitchFamily="18" charset="0"/>
                <a:cs typeface="Times New Roman" pitchFamily="18" charset="0"/>
              </a:rPr>
              <a:t>khí</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hậu</a:t>
            </a:r>
            <a:endParaRPr lang="en-US" sz="3200" dirty="0" smtClean="0">
              <a:solidFill>
                <a:srgbClr val="002060"/>
              </a:solidFill>
              <a:latin typeface="Times New Roman" pitchFamily="18" charset="0"/>
              <a:cs typeface="Times New Roman" pitchFamily="18" charset="0"/>
            </a:endParaRPr>
          </a:p>
          <a:p>
            <a:pPr algn="just"/>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Làm</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các</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xét</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nghiệm</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cần</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thiết</a:t>
            </a:r>
            <a:r>
              <a:rPr lang="en-US" sz="3200" dirty="0" smtClean="0">
                <a:solidFill>
                  <a:srgbClr val="002060"/>
                </a:solidFill>
                <a:latin typeface="Times New Roman" pitchFamily="18" charset="0"/>
                <a:cs typeface="Times New Roman" pitchFamily="18" charset="0"/>
              </a:rPr>
              <a:t>.</a:t>
            </a:r>
          </a:p>
          <a:p>
            <a:pPr algn="just"/>
            <a:r>
              <a:rPr lang="en-US" sz="3200" b="1" dirty="0" smtClean="0">
                <a:solidFill>
                  <a:srgbClr val="002060"/>
                </a:solidFill>
                <a:latin typeface="Times New Roman" pitchFamily="18" charset="0"/>
                <a:cs typeface="Times New Roman" pitchFamily="18" charset="0"/>
              </a:rPr>
              <a:t> </a:t>
            </a:r>
            <a:endParaRPr lang="en-US" sz="3200" dirty="0" smtClean="0">
              <a:solidFill>
                <a:srgbClr val="002060"/>
              </a:solidFill>
              <a:latin typeface="Times New Roman" pitchFamily="18" charset="0"/>
              <a:cs typeface="Times New Roman" pitchFamily="18" charset="0"/>
            </a:endParaRPr>
          </a:p>
          <a:p>
            <a:pPr algn="just"/>
            <a:endParaRPr lang="en-US" sz="3200" dirty="0">
              <a:solidFill>
                <a:srgbClr val="002060"/>
              </a:solidFill>
              <a:latin typeface="Times New Roman" pitchFamily="18" charset="0"/>
              <a:cs typeface="Times New Roman" pitchFamily="18" charset="0"/>
            </a:endParaRPr>
          </a:p>
        </p:txBody>
      </p:sp>
      <p:sp>
        <p:nvSpPr>
          <p:cNvPr id="4" name="Rectangle 3"/>
          <p:cNvSpPr/>
          <p:nvPr/>
        </p:nvSpPr>
        <p:spPr>
          <a:xfrm>
            <a:off x="5904854" y="917532"/>
            <a:ext cx="2863121" cy="584775"/>
          </a:xfrm>
          <a:prstGeom prst="rect">
            <a:avLst/>
          </a:prstGeom>
        </p:spPr>
        <p:txBody>
          <a:bodyPr wrap="square">
            <a:spAutoFit/>
          </a:bodyPr>
          <a:lstStyle/>
          <a:p>
            <a:r>
              <a:rPr lang="en-US" sz="3200" b="1" i="1" dirty="0" smtClean="0">
                <a:solidFill>
                  <a:srgbClr val="FF0000"/>
                </a:solidFill>
                <a:latin typeface="Times New Roman" pitchFamily="18" charset="0"/>
                <a:cs typeface="Times New Roman" pitchFamily="18" charset="0"/>
              </a:rPr>
              <a:t>Theo </a:t>
            </a:r>
            <a:r>
              <a:rPr lang="en-US" sz="3200" b="1" i="1" dirty="0" err="1" smtClean="0">
                <a:solidFill>
                  <a:srgbClr val="FF0000"/>
                </a:solidFill>
                <a:latin typeface="Times New Roman" pitchFamily="18" charset="0"/>
                <a:cs typeface="Times New Roman" pitchFamily="18" charset="0"/>
              </a:rPr>
              <a:t>dõi</a:t>
            </a:r>
            <a:endParaRPr lang="en-US" sz="3200" b="1" i="1" dirty="0" smtClean="0">
              <a:solidFill>
                <a:srgbClr val="FF0000"/>
              </a:solidFill>
              <a:latin typeface="Times New Roman" pitchFamily="18" charset="0"/>
              <a:cs typeface="Times New Roman" pitchFamily="18" charset="0"/>
            </a:endParaRPr>
          </a:p>
        </p:txBody>
      </p:sp>
      <p:sp>
        <p:nvSpPr>
          <p:cNvPr id="5" name="Rectangle 4"/>
          <p:cNvSpPr/>
          <p:nvPr/>
        </p:nvSpPr>
        <p:spPr>
          <a:xfrm>
            <a:off x="6129705" y="1607856"/>
            <a:ext cx="5853024" cy="4031873"/>
          </a:xfrm>
          <a:prstGeom prst="rect">
            <a:avLst/>
          </a:prstGeom>
        </p:spPr>
        <p:txBody>
          <a:bodyPr wrap="square">
            <a:spAutoFit/>
          </a:bodyPr>
          <a:lstStyle/>
          <a:p>
            <a:r>
              <a:rPr lang="en-US" sz="3200" dirty="0" err="1" smtClean="0">
                <a:solidFill>
                  <a:srgbClr val="002060"/>
                </a:solidFill>
                <a:latin typeface="Times New Roman" pitchFamily="18" charset="0"/>
                <a:cs typeface="Times New Roman" pitchFamily="18" charset="0"/>
              </a:rPr>
              <a:t>Tình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trạng</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khó</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thở</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của</a:t>
            </a:r>
            <a:r>
              <a:rPr lang="en-US" sz="3200" dirty="0" smtClean="0">
                <a:solidFill>
                  <a:srgbClr val="002060"/>
                </a:solidFill>
                <a:latin typeface="Times New Roman" pitchFamily="18" charset="0"/>
                <a:cs typeface="Times New Roman" pitchFamily="18" charset="0"/>
              </a:rPr>
              <a:t> BN:</a:t>
            </a:r>
          </a:p>
          <a:p>
            <a:r>
              <a:rPr lang="en-US" sz="3200" dirty="0" smtClean="0">
                <a:solidFill>
                  <a:srgbClr val="002060"/>
                </a:solidFill>
                <a:latin typeface="Times New Roman" pitchFamily="18" charset="0"/>
                <a:cs typeface="Times New Roman" pitchFamily="18" charset="0"/>
              </a:rPr>
              <a:t>- Theo </a:t>
            </a:r>
            <a:r>
              <a:rPr lang="en-US" sz="3200" dirty="0" err="1" smtClean="0">
                <a:solidFill>
                  <a:srgbClr val="002060"/>
                </a:solidFill>
                <a:latin typeface="Times New Roman" pitchFamily="18" charset="0"/>
                <a:cs typeface="Times New Roman" pitchFamily="18" charset="0"/>
              </a:rPr>
              <a:t>dõi</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các</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xét</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nghiệm</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liên</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quan</a:t>
            </a:r>
            <a:r>
              <a:rPr lang="en-US" sz="3200" dirty="0" smtClean="0">
                <a:solidFill>
                  <a:srgbClr val="002060"/>
                </a:solidFill>
                <a:latin typeface="Times New Roman" pitchFamily="18" charset="0"/>
                <a:cs typeface="Times New Roman" pitchFamily="18" charset="0"/>
              </a:rPr>
              <a:t>.</a:t>
            </a:r>
          </a:p>
          <a:p>
            <a:pPr fontAlgn="base"/>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Chụp</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phổi</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kiểm</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tra</a:t>
            </a:r>
            <a:r>
              <a:rPr lang="en-US" sz="3200" dirty="0" smtClean="0">
                <a:solidFill>
                  <a:srgbClr val="002060"/>
                </a:solidFill>
                <a:latin typeface="Times New Roman" pitchFamily="18" charset="0"/>
                <a:cs typeface="Times New Roman" pitchFamily="18" charset="0"/>
              </a:rPr>
              <a:t>.</a:t>
            </a:r>
          </a:p>
          <a:p>
            <a:pPr fontAlgn="base"/>
            <a:r>
              <a:rPr lang="en-US" sz="3200" dirty="0" smtClean="0">
                <a:solidFill>
                  <a:srgbClr val="002060"/>
                </a:solidFill>
                <a:latin typeface="Times New Roman" pitchFamily="18" charset="0"/>
                <a:cs typeface="Times New Roman" pitchFamily="18" charset="0"/>
              </a:rPr>
              <a:t>- Theo </a:t>
            </a:r>
            <a:r>
              <a:rPr lang="en-US" sz="3200" dirty="0" err="1" smtClean="0">
                <a:solidFill>
                  <a:srgbClr val="002060"/>
                </a:solidFill>
                <a:latin typeface="Times New Roman" pitchFamily="18" charset="0"/>
                <a:cs typeface="Times New Roman" pitchFamily="18" charset="0"/>
              </a:rPr>
              <a:t>dõi</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dấu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hiệu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sinh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tồn</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mạch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huyết</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áp</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nhịp</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thở</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sắc</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mặt</a:t>
            </a:r>
            <a:r>
              <a:rPr lang="en-US" sz="3200" dirty="0" smtClean="0">
                <a:solidFill>
                  <a:srgbClr val="002060"/>
                </a:solidFill>
                <a:latin typeface="Times New Roman" pitchFamily="18" charset="0"/>
                <a:cs typeface="Times New Roman" pitchFamily="18" charset="0"/>
              </a:rPr>
              <a:t>.</a:t>
            </a:r>
          </a:p>
          <a:p>
            <a:pPr fontAlgn="base"/>
            <a:r>
              <a:rPr lang="en-US" sz="3200" dirty="0" smtClean="0">
                <a:solidFill>
                  <a:srgbClr val="002060"/>
                </a:solidFill>
                <a:latin typeface="Times New Roman" pitchFamily="18" charset="0"/>
                <a:cs typeface="Times New Roman" pitchFamily="18" charset="0"/>
              </a:rPr>
              <a:t>- Theo </a:t>
            </a:r>
            <a:r>
              <a:rPr lang="en-US" sz="3200" dirty="0" err="1" smtClean="0">
                <a:solidFill>
                  <a:srgbClr val="002060"/>
                </a:solidFill>
                <a:latin typeface="Times New Roman" pitchFamily="18" charset="0"/>
                <a:cs typeface="Times New Roman" pitchFamily="18" charset="0"/>
              </a:rPr>
              <a:t>dõi</a:t>
            </a:r>
            <a:r>
              <a:rPr lang="en-US" sz="3200" dirty="0" smtClean="0">
                <a:solidFill>
                  <a:srgbClr val="002060"/>
                </a:solidFill>
                <a:latin typeface="Times New Roman" pitchFamily="18" charset="0"/>
                <a:cs typeface="Times New Roman" pitchFamily="18" charset="0"/>
              </a:rPr>
              <a:t> ý </a:t>
            </a:r>
            <a:r>
              <a:rPr lang="en-US" sz="3200" dirty="0" err="1" smtClean="0">
                <a:solidFill>
                  <a:srgbClr val="002060"/>
                </a:solidFill>
                <a:latin typeface="Times New Roman" pitchFamily="18" charset="0"/>
                <a:cs typeface="Times New Roman" pitchFamily="18" charset="0"/>
              </a:rPr>
              <a:t>thức</a:t>
            </a:r>
            <a:r>
              <a:rPr lang="en-US" sz="3200" dirty="0" smtClean="0">
                <a:solidFill>
                  <a:srgbClr val="002060"/>
                </a:solidFill>
                <a:latin typeface="Times New Roman" pitchFamily="18" charset="0"/>
                <a:cs typeface="Times New Roman" pitchFamily="18" charset="0"/>
              </a:rPr>
              <a:t>.</a:t>
            </a:r>
          </a:p>
          <a:p>
            <a:pPr fontAlgn="base"/>
            <a:endParaRPr lang="en-US" sz="3200" dirty="0" smtClean="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7470800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990"/>
            <a:ext cx="12191999" cy="6858000"/>
          </a:xfrm>
          <a:prstGeom prst="rect">
            <a:avLst/>
          </a:prstGeom>
        </p:spPr>
      </p:pic>
      <p:sp>
        <p:nvSpPr>
          <p:cNvPr id="3" name="Rectangle 2"/>
          <p:cNvSpPr/>
          <p:nvPr/>
        </p:nvSpPr>
        <p:spPr>
          <a:xfrm>
            <a:off x="2462199" y="216481"/>
            <a:ext cx="6191804" cy="646331"/>
          </a:xfrm>
          <a:prstGeom prst="rect">
            <a:avLst/>
          </a:prstGeom>
        </p:spPr>
        <p:txBody>
          <a:bodyPr wrap="square">
            <a:spAutoFit/>
          </a:bodyPr>
          <a:lstStyle/>
          <a:p>
            <a:pPr algn="ctr">
              <a:buFont typeface="Wingdings" pitchFamily="2" charset="2"/>
              <a:buChar char="Ø"/>
            </a:pPr>
            <a:r>
              <a:rPr lang="en-US" sz="3600" b="1" i="1" dirty="0" err="1" smtClean="0">
                <a:solidFill>
                  <a:srgbClr val="FF0000"/>
                </a:solidFill>
                <a:latin typeface="Times New Roman" pitchFamily="18" charset="0"/>
                <a:cs typeface="Times New Roman" pitchFamily="18" charset="0"/>
              </a:rPr>
              <a:t>Giáo</a:t>
            </a:r>
            <a:r>
              <a:rPr lang="en-US" sz="3600" b="1" i="1" dirty="0" smtClean="0">
                <a:solidFill>
                  <a:srgbClr val="FF0000"/>
                </a:solidFill>
                <a:latin typeface="Times New Roman" pitchFamily="18" charset="0"/>
                <a:cs typeface="Times New Roman" pitchFamily="18" charset="0"/>
              </a:rPr>
              <a:t> </a:t>
            </a:r>
            <a:r>
              <a:rPr lang="en-US" sz="3600" b="1" i="1" dirty="0" err="1" smtClean="0">
                <a:solidFill>
                  <a:srgbClr val="FF0000"/>
                </a:solidFill>
                <a:latin typeface="Times New Roman" pitchFamily="18" charset="0"/>
                <a:cs typeface="Times New Roman" pitchFamily="18" charset="0"/>
              </a:rPr>
              <a:t>dục</a:t>
            </a:r>
            <a:r>
              <a:rPr lang="en-US" sz="3600" b="1" i="1" dirty="0" smtClean="0">
                <a:solidFill>
                  <a:srgbClr val="FF0000"/>
                </a:solidFill>
                <a:latin typeface="Times New Roman" pitchFamily="18" charset="0"/>
                <a:cs typeface="Times New Roman" pitchFamily="18" charset="0"/>
              </a:rPr>
              <a:t> </a:t>
            </a:r>
            <a:r>
              <a:rPr lang="en-US" sz="3600" b="1" i="1" dirty="0" err="1" smtClean="0">
                <a:solidFill>
                  <a:srgbClr val="FF0000"/>
                </a:solidFill>
                <a:latin typeface="Times New Roman" pitchFamily="18" charset="0"/>
                <a:cs typeface="Times New Roman" pitchFamily="18" charset="0"/>
              </a:rPr>
              <a:t>sức</a:t>
            </a:r>
            <a:r>
              <a:rPr lang="en-US" sz="3600" b="1" i="1" dirty="0" smtClean="0">
                <a:solidFill>
                  <a:srgbClr val="FF0000"/>
                </a:solidFill>
                <a:latin typeface="Times New Roman" pitchFamily="18" charset="0"/>
                <a:cs typeface="Times New Roman" pitchFamily="18" charset="0"/>
              </a:rPr>
              <a:t> </a:t>
            </a:r>
            <a:r>
              <a:rPr lang="en-US" sz="3600" b="1" i="1" dirty="0" err="1" smtClean="0">
                <a:solidFill>
                  <a:srgbClr val="FF0000"/>
                </a:solidFill>
                <a:latin typeface="Times New Roman" pitchFamily="18" charset="0"/>
                <a:cs typeface="Times New Roman" pitchFamily="18" charset="0"/>
              </a:rPr>
              <a:t>khỏe</a:t>
            </a:r>
            <a:endParaRPr lang="en-US" sz="3600" b="1" i="1" dirty="0">
              <a:solidFill>
                <a:srgbClr val="FF0000"/>
              </a:solidFill>
              <a:latin typeface="Times New Roman" pitchFamily="18" charset="0"/>
              <a:cs typeface="Times New Roman" pitchFamily="18" charset="0"/>
            </a:endParaRPr>
          </a:p>
        </p:txBody>
      </p:sp>
      <p:sp>
        <p:nvSpPr>
          <p:cNvPr id="4" name="Rectangle 3"/>
          <p:cNvSpPr/>
          <p:nvPr/>
        </p:nvSpPr>
        <p:spPr>
          <a:xfrm>
            <a:off x="449705" y="1094282"/>
            <a:ext cx="11267014" cy="5016758"/>
          </a:xfrm>
          <a:prstGeom prst="rect">
            <a:avLst/>
          </a:prstGeom>
        </p:spPr>
        <p:txBody>
          <a:bodyPr wrap="square">
            <a:spAutoFit/>
          </a:bodyPr>
          <a:lstStyle/>
          <a:p>
            <a:pPr algn="just" fontAlgn="base">
              <a:buFontTx/>
              <a:buChar char="-"/>
            </a:pPr>
            <a:r>
              <a:rPr lang="en-US" sz="3200" dirty="0" err="1" smtClean="0">
                <a:solidFill>
                  <a:srgbClr val="002060"/>
                </a:solidFill>
                <a:latin typeface="Times New Roman" pitchFamily="18" charset="0"/>
                <a:cs typeface="Times New Roman" pitchFamily="18" charset="0"/>
              </a:rPr>
              <a:t>Cung</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cấp</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một</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số</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thông</a:t>
            </a:r>
            <a:r>
              <a:rPr lang="en-US" sz="3200" dirty="0" smtClean="0">
                <a:solidFill>
                  <a:srgbClr val="002060"/>
                </a:solidFill>
                <a:latin typeface="Times New Roman" pitchFamily="18" charset="0"/>
                <a:cs typeface="Times New Roman" pitchFamily="18" charset="0"/>
              </a:rPr>
              <a:t> tin </a:t>
            </a:r>
            <a:r>
              <a:rPr lang="en-US" sz="3200" dirty="0" err="1" smtClean="0">
                <a:solidFill>
                  <a:srgbClr val="002060"/>
                </a:solidFill>
                <a:latin typeface="Times New Roman" pitchFamily="18" charset="0"/>
                <a:cs typeface="Times New Roman" pitchFamily="18" charset="0"/>
              </a:rPr>
              <a:t>liên</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quan</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đến</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bệnh</a:t>
            </a:r>
            <a:r>
              <a:rPr lang="en-US" sz="3200" dirty="0" smtClean="0">
                <a:solidFill>
                  <a:srgbClr val="002060"/>
                </a:solidFill>
                <a:latin typeface="Times New Roman" pitchFamily="18" charset="0"/>
                <a:cs typeface="Times New Roman" pitchFamily="18" charset="0"/>
              </a:rPr>
              <a:t> </a:t>
            </a:r>
          </a:p>
          <a:p>
            <a:pPr algn="just" fontAlgn="base">
              <a:buFontTx/>
              <a:buChar char="-"/>
            </a:pPr>
            <a:r>
              <a:rPr lang="en-US" sz="3200" dirty="0" err="1" smtClean="0">
                <a:solidFill>
                  <a:srgbClr val="002060"/>
                </a:solidFill>
                <a:latin typeface="Times New Roman" pitchFamily="18" charset="0"/>
                <a:cs typeface="Times New Roman" pitchFamily="18" charset="0"/>
              </a:rPr>
              <a:t>Tránh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các</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chất</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kích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thích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rượu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bia</a:t>
            </a:r>
            <a:r>
              <a:rPr lang="en-US" sz="3200" dirty="0" smtClean="0">
                <a:solidFill>
                  <a:srgbClr val="002060"/>
                </a:solidFill>
                <a:latin typeface="Times New Roman" pitchFamily="18" charset="0"/>
                <a:cs typeface="Times New Roman" pitchFamily="18" charset="0"/>
              </a:rPr>
              <a:t>,</a:t>
            </a:r>
          </a:p>
          <a:p>
            <a:pPr algn="just" fontAlgn="base"/>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thuốc</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lá</a:t>
            </a:r>
            <a:r>
              <a:rPr lang="en-US" sz="3200" dirty="0" smtClean="0">
                <a:solidFill>
                  <a:srgbClr val="002060"/>
                </a:solidFill>
                <a:latin typeface="Times New Roman" pitchFamily="18" charset="0"/>
                <a:cs typeface="Times New Roman" pitchFamily="18" charset="0"/>
              </a:rPr>
              <a:t>..</a:t>
            </a:r>
          </a:p>
          <a:p>
            <a:pPr algn="just" fontAlgn="base">
              <a:buFontTx/>
              <a:buChar char="-"/>
            </a:pPr>
            <a:r>
              <a:rPr lang="en-US" sz="3200" dirty="0" err="1" smtClean="0">
                <a:solidFill>
                  <a:srgbClr val="002060"/>
                </a:solidFill>
                <a:latin typeface="Times New Roman" pitchFamily="18" charset="0"/>
                <a:cs typeface="Times New Roman" pitchFamily="18" charset="0"/>
              </a:rPr>
              <a:t>Hướng</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dẫn</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người</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nhà</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vệ</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sinh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đường</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hô</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hấp</a:t>
            </a:r>
            <a:r>
              <a:rPr lang="en-US" sz="3200" dirty="0" smtClean="0">
                <a:solidFill>
                  <a:srgbClr val="002060"/>
                </a:solidFill>
                <a:latin typeface="Times New Roman" pitchFamily="18" charset="0"/>
                <a:cs typeface="Times New Roman" pitchFamily="18" charset="0"/>
              </a:rPr>
              <a:t> </a:t>
            </a:r>
          </a:p>
          <a:p>
            <a:pPr algn="just" fontAlgn="base">
              <a:buFontTx/>
              <a:buChar char="-"/>
            </a:pPr>
            <a:r>
              <a:rPr lang="en-US" sz="3200" dirty="0" err="1" smtClean="0">
                <a:solidFill>
                  <a:srgbClr val="002060"/>
                </a:solidFill>
                <a:latin typeface="Times New Roman" pitchFamily="18" charset="0"/>
                <a:cs typeface="Times New Roman" pitchFamily="18" charset="0"/>
              </a:rPr>
              <a:t>Hướng</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dẫn</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cách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thực</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hiện</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thuốc</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theo</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đơn</a:t>
            </a:r>
            <a:r>
              <a:rPr lang="en-US" sz="3200" dirty="0" smtClean="0">
                <a:solidFill>
                  <a:srgbClr val="002060"/>
                </a:solidFill>
                <a:latin typeface="Times New Roman" pitchFamily="18" charset="0"/>
                <a:cs typeface="Times New Roman" pitchFamily="18" charset="0"/>
              </a:rPr>
              <a:t> </a:t>
            </a:r>
          </a:p>
          <a:p>
            <a:pPr algn="just" fontAlgn="base"/>
            <a:r>
              <a:rPr lang="en-US" sz="3200" dirty="0" err="1" smtClean="0">
                <a:solidFill>
                  <a:srgbClr val="002060"/>
                </a:solidFill>
                <a:latin typeface="Times New Roman" pitchFamily="18" charset="0"/>
                <a:cs typeface="Times New Roman" pitchFamily="18" charset="0"/>
              </a:rPr>
              <a:t>bác</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sĩ</a:t>
            </a:r>
            <a:endParaRPr lang="en-US" sz="3200" dirty="0" smtClean="0">
              <a:solidFill>
                <a:srgbClr val="002060"/>
              </a:solidFill>
              <a:latin typeface="Times New Roman" pitchFamily="18" charset="0"/>
              <a:cs typeface="Times New Roman" pitchFamily="18" charset="0"/>
            </a:endParaRPr>
          </a:p>
          <a:p>
            <a:pPr algn="just" fontAlgn="base"/>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Hướng</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dẫn</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người</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bệnh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khám</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định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kỳ</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theo</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đúng</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hẹn</a:t>
            </a:r>
            <a:endParaRPr lang="en-US" sz="3200" dirty="0" smtClean="0">
              <a:solidFill>
                <a:srgbClr val="002060"/>
              </a:solidFill>
              <a:latin typeface="Times New Roman" pitchFamily="18" charset="0"/>
              <a:cs typeface="Times New Roman" pitchFamily="18" charset="0"/>
            </a:endParaRPr>
          </a:p>
          <a:p>
            <a:pPr algn="just">
              <a:buFontTx/>
              <a:buChar char="-"/>
            </a:pPr>
            <a:r>
              <a:rPr lang="vi-VN" sz="3200" dirty="0" smtClean="0">
                <a:solidFill>
                  <a:srgbClr val="002060"/>
                </a:solidFill>
                <a:latin typeface="Times New Roman" pitchFamily="18" charset="0"/>
                <a:cs typeface="Times New Roman" pitchFamily="18" charset="0"/>
              </a:rPr>
              <a:t>Theo dõi diễn biến trong quá trình hồi phục. </a:t>
            </a:r>
            <a:endParaRPr lang="en-US" sz="3200" dirty="0" smtClean="0">
              <a:solidFill>
                <a:srgbClr val="002060"/>
              </a:solidFill>
              <a:latin typeface="Times New Roman" pitchFamily="18" charset="0"/>
              <a:cs typeface="Times New Roman" pitchFamily="18" charset="0"/>
            </a:endParaRPr>
          </a:p>
          <a:p>
            <a:pPr algn="just">
              <a:buFontTx/>
              <a:buChar char="-"/>
            </a:pPr>
            <a:r>
              <a:rPr lang="en-US" sz="3200" dirty="0" smtClean="0">
                <a:solidFill>
                  <a:srgbClr val="002060"/>
                </a:solidFill>
                <a:latin typeface="Times New Roman" pitchFamily="18" charset="0"/>
                <a:cs typeface="Times New Roman" pitchFamily="18" charset="0"/>
              </a:rPr>
              <a:t>C</a:t>
            </a:r>
            <a:r>
              <a:rPr lang="vi-VN" sz="3200" dirty="0" smtClean="0">
                <a:solidFill>
                  <a:srgbClr val="002060"/>
                </a:solidFill>
                <a:latin typeface="Times New Roman" pitchFamily="18" charset="0"/>
                <a:cs typeface="Times New Roman" pitchFamily="18" charset="0"/>
              </a:rPr>
              <a:t>ung cấp dinh dưỡng đủ cho người bệnh</a:t>
            </a:r>
            <a:r>
              <a:rPr lang="en-US" sz="3200" dirty="0" smtClean="0">
                <a:solidFill>
                  <a:srgbClr val="002060"/>
                </a:solidFill>
                <a:latin typeface="Times New Roman" pitchFamily="18" charset="0"/>
                <a:cs typeface="Times New Roman" pitchFamily="18" charset="0"/>
              </a:rPr>
              <a:t>.</a:t>
            </a:r>
            <a:r>
              <a:rPr lang="vi-VN" sz="3200" dirty="0" smtClean="0">
                <a:solidFill>
                  <a:srgbClr val="002060"/>
                </a:solidFill>
                <a:latin typeface="Times New Roman" pitchFamily="18" charset="0"/>
                <a:cs typeface="Times New Roman" pitchFamily="18" charset="0"/>
              </a:rPr>
              <a:t> </a:t>
            </a:r>
            <a:endParaRPr lang="en-US" sz="3200" dirty="0" smtClean="0">
              <a:solidFill>
                <a:srgbClr val="002060"/>
              </a:solidFill>
              <a:latin typeface="Times New Roman" pitchFamily="18" charset="0"/>
              <a:cs typeface="Times New Roman" pitchFamily="18" charset="0"/>
            </a:endParaRPr>
          </a:p>
          <a:p>
            <a:pPr algn="just"/>
            <a:r>
              <a:rPr lang="en-US" sz="3200" dirty="0" smtClean="0">
                <a:solidFill>
                  <a:srgbClr val="002060"/>
                </a:solidFill>
                <a:latin typeface="Times New Roman" pitchFamily="18" charset="0"/>
                <a:cs typeface="Times New Roman" pitchFamily="18" charset="0"/>
              </a:rPr>
              <a:t>- </a:t>
            </a:r>
            <a:r>
              <a:rPr lang="vi-VN" sz="3200" dirty="0" smtClean="0">
                <a:solidFill>
                  <a:srgbClr val="002060"/>
                </a:solidFill>
                <a:latin typeface="Times New Roman" pitchFamily="18" charset="0"/>
                <a:cs typeface="Times New Roman" pitchFamily="18" charset="0"/>
              </a:rPr>
              <a:t>Cho người bệnh uống nhiều nước giúp loãng đàm.</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9854409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74661"/>
          </a:xfrm>
          <a:prstGeom prst="rect">
            <a:avLst/>
          </a:prstGeom>
        </p:spPr>
      </p:pic>
      <p:sp>
        <p:nvSpPr>
          <p:cNvPr id="3" name="Rectangle 2"/>
          <p:cNvSpPr/>
          <p:nvPr/>
        </p:nvSpPr>
        <p:spPr>
          <a:xfrm>
            <a:off x="1214203" y="1289154"/>
            <a:ext cx="10223546" cy="3970318"/>
          </a:xfrm>
          <a:prstGeom prst="rect">
            <a:avLst/>
          </a:prstGeom>
        </p:spPr>
        <p:txBody>
          <a:bodyPr wrap="square">
            <a:spAutoFit/>
          </a:bodyPr>
          <a:lstStyle/>
          <a:p>
            <a:pPr>
              <a:buFont typeface="Wingdings" pitchFamily="2" charset="2"/>
              <a:buChar char="v"/>
            </a:pPr>
            <a:r>
              <a:rPr lang="en-US" sz="3600" dirty="0" smtClean="0">
                <a:solidFill>
                  <a:srgbClr val="002060"/>
                </a:solidFill>
                <a:latin typeface="Times New Roman" pitchFamily="18" charset="0"/>
                <a:cs typeface="Times New Roman" pitchFamily="18" charset="0"/>
              </a:rPr>
              <a:t>Da </a:t>
            </a:r>
            <a:r>
              <a:rPr lang="en-US" sz="3600" dirty="0" err="1" smtClean="0">
                <a:solidFill>
                  <a:srgbClr val="002060"/>
                </a:solidFill>
                <a:latin typeface="Times New Roman" pitchFamily="18" charset="0"/>
                <a:cs typeface="Times New Roman" pitchFamily="18" charset="0"/>
              </a:rPr>
              <a:t>niêm</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mạc</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hồng</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Bệnh</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nhân</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tỉnh</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táo</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tiếp</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xúc</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tốt</a:t>
            </a:r>
            <a:endParaRPr lang="en-US" sz="3600" dirty="0" smtClean="0">
              <a:solidFill>
                <a:srgbClr val="002060"/>
              </a:solidFill>
              <a:latin typeface="Times New Roman" pitchFamily="18" charset="0"/>
              <a:cs typeface="Times New Roman" pitchFamily="18" charset="0"/>
            </a:endParaRPr>
          </a:p>
          <a:p>
            <a:pPr>
              <a:buFont typeface="Wingdings" pitchFamily="2" charset="2"/>
              <a:buChar char="v"/>
            </a:pPr>
            <a:r>
              <a:rPr lang="en-US" sz="3600" dirty="0" err="1" smtClean="0">
                <a:solidFill>
                  <a:srgbClr val="002060"/>
                </a:solidFill>
                <a:latin typeface="Times New Roman" pitchFamily="18" charset="0"/>
                <a:cs typeface="Times New Roman" pitchFamily="18" charset="0"/>
              </a:rPr>
              <a:t>Bệnh</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nhân</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đỡ</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khó</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thở</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ngủ</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ngon</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giấc</a:t>
            </a:r>
            <a:r>
              <a:rPr lang="en-US" sz="3600" dirty="0" smtClean="0">
                <a:solidFill>
                  <a:srgbClr val="002060"/>
                </a:solidFill>
                <a:latin typeface="Times New Roman" pitchFamily="18" charset="0"/>
                <a:cs typeface="Times New Roman" pitchFamily="18" charset="0"/>
              </a:rPr>
              <a:t>.</a:t>
            </a:r>
          </a:p>
          <a:p>
            <a:pPr>
              <a:buFont typeface="Wingdings" pitchFamily="2" charset="2"/>
              <a:buChar char="v"/>
            </a:pPr>
            <a:r>
              <a:rPr lang="en-US" sz="3600" dirty="0" err="1" smtClean="0">
                <a:solidFill>
                  <a:srgbClr val="002060"/>
                </a:solidFill>
                <a:latin typeface="Times New Roman" pitchFamily="18" charset="0"/>
                <a:cs typeface="Times New Roman" pitchFamily="18" charset="0"/>
              </a:rPr>
              <a:t>Bệnh</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nhân</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không</a:t>
            </a:r>
            <a:r>
              <a:rPr lang="en-US" sz="3600" dirty="0" smtClean="0">
                <a:solidFill>
                  <a:srgbClr val="002060"/>
                </a:solidFill>
                <a:latin typeface="Times New Roman" pitchFamily="18" charset="0"/>
                <a:cs typeface="Times New Roman" pitchFamily="18" charset="0"/>
              </a:rPr>
              <a:t> bị ứ </a:t>
            </a:r>
            <a:r>
              <a:rPr lang="en-US" sz="3600" dirty="0" err="1" smtClean="0">
                <a:solidFill>
                  <a:srgbClr val="002060"/>
                </a:solidFill>
                <a:latin typeface="Times New Roman" pitchFamily="18" charset="0"/>
                <a:cs typeface="Times New Roman" pitchFamily="18" charset="0"/>
              </a:rPr>
              <a:t>đọng</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đờm</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giải</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đường</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thở</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thông</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thoáng</a:t>
            </a:r>
            <a:r>
              <a:rPr lang="en-US" sz="3600" dirty="0" smtClean="0">
                <a:solidFill>
                  <a:srgbClr val="002060"/>
                </a:solidFill>
                <a:latin typeface="Times New Roman" pitchFamily="18" charset="0"/>
                <a:cs typeface="Times New Roman" pitchFamily="18" charset="0"/>
              </a:rPr>
              <a:t>.</a:t>
            </a:r>
          </a:p>
          <a:p>
            <a:pPr>
              <a:buFont typeface="Wingdings" pitchFamily="2" charset="2"/>
              <a:buChar char="v"/>
            </a:pPr>
            <a:r>
              <a:rPr lang="en-US" sz="3600" dirty="0" err="1" smtClean="0">
                <a:solidFill>
                  <a:srgbClr val="002060"/>
                </a:solidFill>
                <a:latin typeface="Times New Roman" pitchFamily="18" charset="0"/>
                <a:cs typeface="Times New Roman" pitchFamily="18" charset="0"/>
              </a:rPr>
              <a:t>Chân</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mở</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khi</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quản</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sạch</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không</a:t>
            </a:r>
            <a:r>
              <a:rPr lang="en-US" sz="3600" dirty="0" smtClean="0">
                <a:solidFill>
                  <a:srgbClr val="002060"/>
                </a:solidFill>
                <a:latin typeface="Times New Roman" pitchFamily="18" charset="0"/>
                <a:cs typeface="Times New Roman" pitchFamily="18" charset="0"/>
              </a:rPr>
              <a:t> bị </a:t>
            </a:r>
            <a:r>
              <a:rPr lang="en-US" sz="3600" dirty="0" err="1" smtClean="0">
                <a:solidFill>
                  <a:srgbClr val="002060"/>
                </a:solidFill>
                <a:latin typeface="Times New Roman" pitchFamily="18" charset="0"/>
                <a:cs typeface="Times New Roman" pitchFamily="18" charset="0"/>
              </a:rPr>
              <a:t>ẩm</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ướt</a:t>
            </a:r>
            <a:endParaRPr lang="en-US" sz="3600" dirty="0" smtClean="0">
              <a:solidFill>
                <a:srgbClr val="002060"/>
              </a:solidFill>
              <a:latin typeface="Times New Roman" pitchFamily="18" charset="0"/>
              <a:cs typeface="Times New Roman" pitchFamily="18" charset="0"/>
            </a:endParaRPr>
          </a:p>
          <a:p>
            <a:pPr>
              <a:buFont typeface="Wingdings" pitchFamily="2" charset="2"/>
              <a:buChar char="v"/>
            </a:pPr>
            <a:r>
              <a:rPr lang="en-US" sz="3600" dirty="0" err="1" smtClean="0">
                <a:solidFill>
                  <a:srgbClr val="002060"/>
                </a:solidFill>
                <a:latin typeface="Times New Roman" pitchFamily="18" charset="0"/>
                <a:cs typeface="Times New Roman" pitchFamily="18" charset="0"/>
              </a:rPr>
              <a:t>Bệnh</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nhân</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được</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cung</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cấp</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đầy</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đủ</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các</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chất</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dinh</a:t>
            </a:r>
            <a:r>
              <a:rPr lang="en-US" sz="3600" dirty="0" smtClean="0">
                <a:solidFill>
                  <a:srgbClr val="002060"/>
                </a:solidFill>
                <a:latin typeface="Times New Roman" pitchFamily="18" charset="0"/>
                <a:cs typeface="Times New Roman" pitchFamily="18" charset="0"/>
              </a:rPr>
              <a:t> </a:t>
            </a:r>
            <a:r>
              <a:rPr lang="en-US" sz="3600" dirty="0" err="1" smtClean="0">
                <a:solidFill>
                  <a:srgbClr val="002060"/>
                </a:solidFill>
                <a:latin typeface="Times New Roman" pitchFamily="18" charset="0"/>
                <a:cs typeface="Times New Roman" pitchFamily="18" charset="0"/>
              </a:rPr>
              <a:t>dưỡng</a:t>
            </a:r>
            <a:endParaRPr lang="en-US" sz="3600" dirty="0">
              <a:solidFill>
                <a:srgbClr val="002060"/>
              </a:solidFill>
              <a:latin typeface="Times New Roman" pitchFamily="18" charset="0"/>
              <a:cs typeface="Times New Roman" pitchFamily="18" charset="0"/>
            </a:endParaRPr>
          </a:p>
        </p:txBody>
      </p:sp>
      <p:sp>
        <p:nvSpPr>
          <p:cNvPr id="4" name="TextBox 3"/>
          <p:cNvSpPr txBox="1"/>
          <p:nvPr/>
        </p:nvSpPr>
        <p:spPr>
          <a:xfrm>
            <a:off x="4608333" y="290634"/>
            <a:ext cx="2440956" cy="707886"/>
          </a:xfrm>
          <a:prstGeom prst="rect">
            <a:avLst/>
          </a:prstGeom>
          <a:noFill/>
        </p:spPr>
        <p:txBody>
          <a:bodyPr wrap="square" rtlCol="0">
            <a:spAutoFit/>
          </a:bodyPr>
          <a:lstStyle/>
          <a:p>
            <a:pPr algn="ctr"/>
            <a:r>
              <a:rPr lang="en-US" sz="4000" dirty="0" err="1" smtClean="0">
                <a:solidFill>
                  <a:srgbClr val="FF0000"/>
                </a:solidFill>
                <a:latin typeface="Times New Roman" panose="02020603050405020304" pitchFamily="18" charset="0"/>
                <a:cs typeface="Times New Roman" panose="02020603050405020304" pitchFamily="18" charset="0"/>
              </a:rPr>
              <a:t>Lượng</a:t>
            </a:r>
            <a:r>
              <a:rPr lang="en-US" sz="4000" dirty="0" smtClean="0">
                <a:solidFill>
                  <a:srgbClr val="FF0000"/>
                </a:solidFill>
                <a:latin typeface="Times New Roman" panose="02020603050405020304" pitchFamily="18" charset="0"/>
                <a:cs typeface="Times New Roman" panose="02020603050405020304" pitchFamily="18" charset="0"/>
              </a:rPr>
              <a:t> </a:t>
            </a:r>
            <a:r>
              <a:rPr lang="en-US" sz="4000" dirty="0" err="1" smtClean="0">
                <a:solidFill>
                  <a:srgbClr val="FF0000"/>
                </a:solidFill>
                <a:latin typeface="Times New Roman" panose="02020603050405020304" pitchFamily="18" charset="0"/>
                <a:cs typeface="Times New Roman" panose="02020603050405020304" pitchFamily="18" charset="0"/>
              </a:rPr>
              <a:t>giá</a:t>
            </a:r>
            <a:r>
              <a:rPr lang="en-US" sz="4000" dirty="0" smtClean="0">
                <a:solidFill>
                  <a:srgbClr val="FF0000"/>
                </a:solidFill>
                <a:latin typeface="Times New Roman" panose="02020603050405020304" pitchFamily="18" charset="0"/>
                <a:cs typeface="Times New Roman" panose="02020603050405020304" pitchFamily="18" charset="0"/>
              </a:rPr>
              <a:t> </a:t>
            </a:r>
            <a:endParaRPr lang="en-US" sz="4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5849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639351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1689315" y="598082"/>
            <a:ext cx="8570563" cy="6186309"/>
          </a:xfrm>
          <a:prstGeom prst="rect">
            <a:avLst/>
          </a:prstGeom>
          <a:noFill/>
        </p:spPr>
        <p:txBody>
          <a:bodyPr wrap="square" rtlCol="0">
            <a:spAutoFit/>
          </a:bodyPr>
          <a:lstStyle/>
          <a:p>
            <a:pPr algn="ctr"/>
            <a:r>
              <a:rPr lang="en-US" sz="3600" dirty="0" smtClean="0">
                <a:solidFill>
                  <a:srgbClr val="FF0000"/>
                </a:solidFill>
                <a:latin typeface="Times New Roman" panose="02020603050405020304" pitchFamily="18" charset="0"/>
                <a:cs typeface="Times New Roman" panose="02020603050405020304" pitchFamily="18" charset="0"/>
              </a:rPr>
              <a:t>NỘI DUNG BÀI HỌC </a:t>
            </a:r>
            <a:endParaRPr lang="en-US" sz="3600" dirty="0" smtClean="0">
              <a:solidFill>
                <a:srgbClr val="FF0000"/>
              </a:solidFill>
              <a:latin typeface="Times New Roman" panose="02020603050405020304" pitchFamily="18" charset="0"/>
              <a:cs typeface="Times New Roman" panose="02020603050405020304" pitchFamily="18" charset="0"/>
            </a:endParaRPr>
          </a:p>
          <a:p>
            <a:pPr algn="ctr"/>
            <a:endParaRPr lang="en-US" sz="3600" dirty="0" smtClean="0">
              <a:solidFill>
                <a:srgbClr val="FF0000"/>
              </a:solidFill>
              <a:latin typeface="Times New Roman" panose="02020603050405020304" pitchFamily="18" charset="0"/>
              <a:cs typeface="Times New Roman" panose="02020603050405020304" pitchFamily="18" charset="0"/>
            </a:endParaRPr>
          </a:p>
          <a:p>
            <a:pPr marL="571500" indent="-571500">
              <a:buFont typeface="Wingdings" panose="05000000000000000000" pitchFamily="2" charset="2"/>
              <a:buChar char="Ø"/>
            </a:pP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Đại</a:t>
            </a: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cương</a:t>
            </a:r>
            <a:endParaRPr lang="en-US" sz="3600" dirty="0" smtClean="0">
              <a:solidFill>
                <a:schemeClr val="accent1">
                  <a:lumMod val="50000"/>
                </a:schemeClr>
              </a:solidFill>
              <a:latin typeface="Times New Roman" panose="02020603050405020304" pitchFamily="18" charset="0"/>
              <a:cs typeface="Times New Roman" panose="02020603050405020304" pitchFamily="18" charset="0"/>
            </a:endParaRPr>
          </a:p>
          <a:p>
            <a:pPr marL="571500" indent="-571500">
              <a:buFont typeface="Wingdings" panose="05000000000000000000" pitchFamily="2" charset="2"/>
              <a:buChar char="Ø"/>
            </a:pP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Nguyên</a:t>
            </a: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nhân</a:t>
            </a:r>
            <a:endParaRPr lang="en-US" sz="3600" dirty="0" smtClean="0">
              <a:solidFill>
                <a:schemeClr val="accent1">
                  <a:lumMod val="50000"/>
                </a:schemeClr>
              </a:solidFill>
              <a:latin typeface="Times New Roman" panose="02020603050405020304" pitchFamily="18" charset="0"/>
              <a:cs typeface="Times New Roman" panose="02020603050405020304" pitchFamily="18" charset="0"/>
            </a:endParaRPr>
          </a:p>
          <a:p>
            <a:pPr marL="571500" indent="-571500">
              <a:buFont typeface="Wingdings" panose="05000000000000000000" pitchFamily="2" charset="2"/>
              <a:buChar char="Ø"/>
            </a:pP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Chỉ</a:t>
            </a: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định</a:t>
            </a: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và</a:t>
            </a: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chống</a:t>
            </a: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chỉ</a:t>
            </a: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định</a:t>
            </a:r>
            <a:endParaRPr lang="en-US" sz="3600" dirty="0" smtClean="0">
              <a:solidFill>
                <a:schemeClr val="accent1">
                  <a:lumMod val="50000"/>
                </a:schemeClr>
              </a:solidFill>
              <a:latin typeface="Times New Roman" panose="02020603050405020304" pitchFamily="18" charset="0"/>
              <a:cs typeface="Times New Roman" panose="02020603050405020304" pitchFamily="18" charset="0"/>
            </a:endParaRPr>
          </a:p>
          <a:p>
            <a:pPr marL="571500" indent="-571500">
              <a:buFont typeface="Wingdings" panose="05000000000000000000" pitchFamily="2" charset="2"/>
              <a:buChar char="Ø"/>
            </a:pP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Phương</a:t>
            </a: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pháp</a:t>
            </a: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tiến</a:t>
            </a: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hành</a:t>
            </a:r>
            <a:endParaRPr lang="en-US" sz="3600" dirty="0" smtClean="0">
              <a:solidFill>
                <a:schemeClr val="accent1">
                  <a:lumMod val="50000"/>
                </a:schemeClr>
              </a:solidFill>
              <a:latin typeface="Times New Roman" panose="02020603050405020304" pitchFamily="18" charset="0"/>
              <a:cs typeface="Times New Roman" panose="02020603050405020304" pitchFamily="18" charset="0"/>
            </a:endParaRPr>
          </a:p>
          <a:p>
            <a:pPr marL="571500" indent="-571500">
              <a:buFont typeface="Wingdings" panose="05000000000000000000" pitchFamily="2" charset="2"/>
              <a:buChar char="Ø"/>
            </a:pP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Tai </a:t>
            </a: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biến</a:t>
            </a: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và</a:t>
            </a: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biến</a:t>
            </a: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chứng</a:t>
            </a:r>
            <a:endParaRPr lang="en-US" sz="3600" dirty="0" smtClean="0">
              <a:solidFill>
                <a:schemeClr val="accent1">
                  <a:lumMod val="50000"/>
                </a:schemeClr>
              </a:solidFill>
              <a:latin typeface="Times New Roman" panose="02020603050405020304" pitchFamily="18" charset="0"/>
              <a:cs typeface="Times New Roman" panose="02020603050405020304" pitchFamily="18" charset="0"/>
            </a:endParaRPr>
          </a:p>
          <a:p>
            <a:pPr marL="571500" indent="-571500">
              <a:buFont typeface="Wingdings" panose="05000000000000000000" pitchFamily="2" charset="2"/>
              <a:buChar char="Ø"/>
            </a:pP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Đánh</a:t>
            </a: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giá</a:t>
            </a: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kết</a:t>
            </a: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quả</a:t>
            </a: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 </a:t>
            </a:r>
          </a:p>
          <a:p>
            <a:pPr marL="571500" indent="-571500">
              <a:buFont typeface="Wingdings" panose="05000000000000000000" pitchFamily="2" charset="2"/>
              <a:buChar char="Ø"/>
            </a:pP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Chăm</a:t>
            </a: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dirty="0" err="1">
                <a:solidFill>
                  <a:schemeClr val="accent1">
                    <a:lumMod val="50000"/>
                  </a:schemeClr>
                </a:solidFill>
                <a:latin typeface="Times New Roman" panose="02020603050405020304" pitchFamily="18" charset="0"/>
                <a:cs typeface="Times New Roman" panose="02020603050405020304" pitchFamily="18" charset="0"/>
              </a:rPr>
              <a:t>s</a:t>
            </a: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óc</a:t>
            </a:r>
            <a:endParaRPr lang="en-US" sz="3600" dirty="0" smtClean="0">
              <a:solidFill>
                <a:schemeClr val="accent1">
                  <a:lumMod val="50000"/>
                </a:schemeClr>
              </a:solidFill>
              <a:latin typeface="Times New Roman" panose="02020603050405020304" pitchFamily="18" charset="0"/>
              <a:cs typeface="Times New Roman" panose="02020603050405020304" pitchFamily="18" charset="0"/>
            </a:endParaRPr>
          </a:p>
          <a:p>
            <a:endParaRPr lang="en-US" sz="3600" dirty="0" smtClean="0"/>
          </a:p>
          <a:p>
            <a:endParaRPr lang="en-US" sz="3600" dirty="0" smtClean="0"/>
          </a:p>
        </p:txBody>
      </p:sp>
    </p:spTree>
    <p:extLst>
      <p:ext uri="{BB962C8B-B14F-4D97-AF65-F5344CB8AC3E}">
        <p14:creationId xmlns:p14="http://schemas.microsoft.com/office/powerpoint/2010/main" val="17161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0921"/>
            <a:ext cx="11110176" cy="1325563"/>
          </a:xfrm>
        </p:spPr>
        <p:txBody>
          <a:bodyPr>
            <a:normAutofit/>
          </a:bodyPr>
          <a:lstStyle/>
          <a:p>
            <a:pPr algn="ctr"/>
            <a:endParaRPr lang="en-US" sz="2400" b="1" dirty="0">
              <a:solidFill>
                <a:srgbClr val="FF0000"/>
              </a:solidFill>
              <a:latin typeface="Times New Roman" panose="02020603050405020304" pitchFamily="18" charset="0"/>
              <a:cs typeface="Times New Roman" panose="02020603050405020304" pitchFamily="18" charset="0"/>
            </a:endParaRP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55233" y="0"/>
            <a:ext cx="6151234" cy="6858000"/>
          </a:xfrm>
        </p:spPr>
      </p:pic>
      <p:pic>
        <p:nvPicPr>
          <p:cNvPr id="6" name="Content Placeholder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096000" y="0"/>
            <a:ext cx="6096000" cy="6857999"/>
          </a:xfrm>
        </p:spPr>
      </p:pic>
      <p:sp>
        <p:nvSpPr>
          <p:cNvPr id="7" name="Rectangle 6"/>
          <p:cNvSpPr/>
          <p:nvPr/>
        </p:nvSpPr>
        <p:spPr>
          <a:xfrm>
            <a:off x="173616" y="1288034"/>
            <a:ext cx="5693536" cy="1569660"/>
          </a:xfrm>
          <a:prstGeom prst="rect">
            <a:avLst/>
          </a:prstGeom>
        </p:spPr>
        <p:txBody>
          <a:bodyPr wrap="square">
            <a:spAutoFit/>
          </a:bodyPr>
          <a:lstStyle/>
          <a:p>
            <a:r>
              <a:rPr lang="en-US" sz="2400" b="1" i="1" dirty="0" err="1" smtClean="0">
                <a:solidFill>
                  <a:schemeClr val="accent1">
                    <a:lumMod val="50000"/>
                  </a:schemeClr>
                </a:solidFill>
                <a:latin typeface="Times New Roman" charset="0"/>
              </a:rPr>
              <a:t>Khí</a:t>
            </a:r>
            <a:r>
              <a:rPr lang="en-US" sz="2400" b="1" i="1" dirty="0" smtClean="0">
                <a:solidFill>
                  <a:schemeClr val="accent1">
                    <a:lumMod val="50000"/>
                  </a:schemeClr>
                </a:solidFill>
                <a:latin typeface="Times New Roman" charset="0"/>
              </a:rPr>
              <a:t> dung </a:t>
            </a:r>
            <a:r>
              <a:rPr lang="en-US" sz="2400" b="1" i="1" dirty="0" err="1" smtClean="0">
                <a:solidFill>
                  <a:schemeClr val="accent1">
                    <a:lumMod val="50000"/>
                  </a:schemeClr>
                </a:solidFill>
                <a:latin typeface="Times New Roman" charset="0"/>
              </a:rPr>
              <a:t>thuốc</a:t>
            </a:r>
            <a:r>
              <a:rPr lang="en-US" sz="2400" b="1" i="1"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nhằm</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sử</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dụng</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thuốc</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dưới</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dạng</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sương</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mù</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để</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điều</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trị</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chống</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viêm</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tại</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chỗ</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cũng</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như</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để</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điều</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trị</a:t>
            </a:r>
            <a:r>
              <a:rPr lang="en-US" sz="2400" dirty="0" smtClean="0">
                <a:solidFill>
                  <a:schemeClr val="accent1">
                    <a:lumMod val="50000"/>
                  </a:schemeClr>
                </a:solidFill>
                <a:latin typeface="Times New Roman" charset="0"/>
              </a:rPr>
              <a:t> co </a:t>
            </a:r>
            <a:r>
              <a:rPr lang="en-US" sz="2400" dirty="0" err="1" smtClean="0">
                <a:solidFill>
                  <a:schemeClr val="accent1">
                    <a:lumMod val="50000"/>
                  </a:schemeClr>
                </a:solidFill>
                <a:latin typeface="Times New Roman" charset="0"/>
              </a:rPr>
              <a:t>thắt</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phế</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quản</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tắc</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nghẽn</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đường</a:t>
            </a:r>
            <a:r>
              <a:rPr lang="en-US" sz="2400" dirty="0" smtClean="0">
                <a:solidFill>
                  <a:schemeClr val="accent1">
                    <a:lumMod val="50000"/>
                  </a:schemeClr>
                </a:solidFill>
                <a:latin typeface="Times New Roman" charset="0"/>
              </a:rPr>
              <a:t> </a:t>
            </a:r>
            <a:r>
              <a:rPr lang="en-US" sz="2400" dirty="0" err="1" smtClean="0">
                <a:solidFill>
                  <a:schemeClr val="accent1">
                    <a:lumMod val="50000"/>
                  </a:schemeClr>
                </a:solidFill>
                <a:latin typeface="Times New Roman" charset="0"/>
              </a:rPr>
              <a:t>thở</a:t>
            </a:r>
            <a:r>
              <a:rPr lang="en-US" sz="2400" dirty="0" smtClean="0">
                <a:solidFill>
                  <a:schemeClr val="accent1">
                    <a:lumMod val="50000"/>
                  </a:schemeClr>
                </a:solidFill>
                <a:latin typeface="Times New Roman" charset="0"/>
              </a:rPr>
              <a:t>.</a:t>
            </a:r>
            <a:endParaRPr lang="en-US" sz="2400" dirty="0">
              <a:solidFill>
                <a:schemeClr val="accent1">
                  <a:lumMod val="50000"/>
                </a:schemeClr>
              </a:solidFill>
            </a:endParaRPr>
          </a:p>
        </p:txBody>
      </p:sp>
      <p:sp>
        <p:nvSpPr>
          <p:cNvPr id="8" name="TextBox 7"/>
          <p:cNvSpPr txBox="1"/>
          <p:nvPr/>
        </p:nvSpPr>
        <p:spPr>
          <a:xfrm>
            <a:off x="6553143" y="544653"/>
            <a:ext cx="5098962" cy="5632311"/>
          </a:xfrm>
          <a:prstGeom prst="rect">
            <a:avLst/>
          </a:prstGeom>
          <a:noFill/>
        </p:spPr>
        <p:txBody>
          <a:bodyPr wrap="square" rtlCol="0">
            <a:spAutoFit/>
          </a:bodyPr>
          <a:lstStyle/>
          <a:p>
            <a:r>
              <a:rPr lang="en-US" sz="2400" b="1" dirty="0" err="1" smtClean="0">
                <a:solidFill>
                  <a:srgbClr val="FF0000"/>
                </a:solidFill>
                <a:latin typeface="Times New Roman" panose="02020603050405020304" pitchFamily="18" charset="0"/>
                <a:cs typeface="Times New Roman" panose="02020603050405020304" pitchFamily="18" charset="0"/>
              </a:rPr>
              <a:t>Mục</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đích</a:t>
            </a:r>
            <a:r>
              <a:rPr lang="en-US" sz="2400" b="1" dirty="0" smtClean="0">
                <a:solidFill>
                  <a:srgbClr val="FF0000"/>
                </a:solidFill>
                <a:latin typeface="Times New Roman" panose="02020603050405020304" pitchFamily="18" charset="0"/>
                <a:cs typeface="Times New Roman" panose="02020603050405020304" pitchFamily="18" charset="0"/>
              </a:rPr>
              <a:t>:</a:t>
            </a:r>
          </a:p>
          <a:p>
            <a:pPr algn="just"/>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Đ</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ưa thuốc trực tiếp vào các hốc mũi, xoang, họng, thanh quản… dưới dạng những hạt thuốc rất nhỏ. </a:t>
            </a:r>
            <a:endParaRPr lang="en-US" sz="2400" dirty="0">
              <a:solidFill>
                <a:schemeClr val="accent1">
                  <a:lumMod val="50000"/>
                </a:schemeClr>
              </a:solidFill>
              <a:latin typeface="Times New Roman" panose="02020603050405020304" pitchFamily="18" charset="0"/>
              <a:cs typeface="Times New Roman" panose="02020603050405020304" pitchFamily="18" charset="0"/>
            </a:endParaRPr>
          </a:p>
          <a:p>
            <a:pPr marL="285750" indent="-285750" algn="just">
              <a:buFontTx/>
              <a:buChar char="-"/>
            </a:pPr>
            <a:r>
              <a:rPr lang="en-US" sz="2400" dirty="0" smtClean="0">
                <a:solidFill>
                  <a:schemeClr val="accent1">
                    <a:lumMod val="50000"/>
                  </a:schemeClr>
                </a:solidFill>
                <a:latin typeface="+mj-lt"/>
              </a:rPr>
              <a:t>G</a:t>
            </a:r>
            <a:r>
              <a:rPr lang="vi-VN" sz="2400" dirty="0" smtClean="0">
                <a:solidFill>
                  <a:schemeClr val="accent1">
                    <a:lumMod val="50000"/>
                  </a:schemeClr>
                </a:solidFill>
                <a:latin typeface="+mj-lt"/>
              </a:rPr>
              <a:t>iúp </a:t>
            </a:r>
            <a:r>
              <a:rPr lang="vi-VN" sz="2400" dirty="0">
                <a:solidFill>
                  <a:schemeClr val="accent1">
                    <a:lumMod val="50000"/>
                  </a:schemeClr>
                </a:solidFill>
                <a:latin typeface="+mj-lt"/>
              </a:rPr>
              <a:t>thuốc lắng đọng trực tiếp vào đường hô hấp, tạo nồng độ cao hơn tại các nhánh phế quản và phế nang, gây ít tác dụng phụ hơn so với sử dụng thuốc bằng đường uống hoặc tiêm</a:t>
            </a:r>
            <a:r>
              <a:rPr lang="vi-VN" sz="2400" dirty="0" smtClean="0">
                <a:solidFill>
                  <a:schemeClr val="accent1">
                    <a:lumMod val="50000"/>
                  </a:schemeClr>
                </a:solidFill>
                <a:latin typeface="+mj-lt"/>
              </a:rPr>
              <a:t>.</a:t>
            </a:r>
            <a:endParaRPr lang="en-US" sz="2400" dirty="0" smtClean="0">
              <a:solidFill>
                <a:schemeClr val="accent1">
                  <a:lumMod val="50000"/>
                </a:schemeClr>
              </a:solidFill>
              <a:latin typeface="+mj-lt"/>
            </a:endParaRPr>
          </a:p>
          <a:p>
            <a:pPr marL="285750" indent="-285750" algn="just">
              <a:buFontTx/>
              <a:buChar char="-"/>
            </a:pPr>
            <a:r>
              <a:rPr lang="en-US" sz="2400" dirty="0">
                <a:solidFill>
                  <a:schemeClr val="accent1">
                    <a:lumMod val="50000"/>
                  </a:schemeClr>
                </a:solidFill>
                <a:latin typeface="+mj-lt"/>
              </a:rPr>
              <a:t>G</a:t>
            </a:r>
            <a:r>
              <a:rPr lang="vi-VN" sz="2400" dirty="0" smtClean="0">
                <a:solidFill>
                  <a:schemeClr val="accent1">
                    <a:lumMod val="50000"/>
                  </a:schemeClr>
                </a:solidFill>
                <a:latin typeface="+mj-lt"/>
              </a:rPr>
              <a:t>iải </a:t>
            </a:r>
            <a:r>
              <a:rPr lang="vi-VN" sz="2400" dirty="0">
                <a:solidFill>
                  <a:schemeClr val="accent1">
                    <a:lumMod val="50000"/>
                  </a:schemeClr>
                </a:solidFill>
                <a:latin typeface="+mj-lt"/>
              </a:rPr>
              <a:t>phẫu đường hô hấp và kỹ thuật hít thở của bệnh nhân</a:t>
            </a:r>
            <a:r>
              <a:rPr lang="vi-VN" sz="2400" dirty="0" smtClean="0">
                <a:solidFill>
                  <a:schemeClr val="accent1">
                    <a:lumMod val="50000"/>
                  </a:schemeClr>
                </a:solidFill>
                <a:latin typeface="+mj-lt"/>
              </a:rPr>
              <a:t>.</a:t>
            </a:r>
            <a:endParaRPr lang="en-US" sz="2400" dirty="0" smtClean="0">
              <a:solidFill>
                <a:schemeClr val="accent1">
                  <a:lumMod val="50000"/>
                </a:schemeClr>
              </a:solidFill>
              <a:latin typeface="+mj-lt"/>
            </a:endParaRPr>
          </a:p>
          <a:p>
            <a:pPr algn="just"/>
            <a:r>
              <a:rPr lang="en-US" sz="2400" dirty="0" smtClean="0">
                <a:solidFill>
                  <a:schemeClr val="accent1">
                    <a:lumMod val="50000"/>
                  </a:schemeClr>
                </a:solidFill>
                <a:latin typeface="+mj-lt"/>
              </a:rPr>
              <a:t>-  </a:t>
            </a:r>
            <a:r>
              <a:rPr lang="vi-VN" sz="2400" dirty="0" smtClean="0">
                <a:solidFill>
                  <a:schemeClr val="accent1">
                    <a:lumMod val="50000"/>
                  </a:schemeClr>
                </a:solidFill>
                <a:latin typeface="+mj-lt"/>
              </a:rPr>
              <a:t> </a:t>
            </a:r>
            <a:r>
              <a:rPr lang="en-US" sz="2400" dirty="0">
                <a:solidFill>
                  <a:schemeClr val="accent1">
                    <a:lumMod val="50000"/>
                  </a:schemeClr>
                </a:solidFill>
                <a:latin typeface="+mj-lt"/>
              </a:rPr>
              <a:t>Đ</a:t>
            </a:r>
            <a:r>
              <a:rPr lang="vi-VN" sz="2400" dirty="0" smtClean="0">
                <a:solidFill>
                  <a:schemeClr val="accent1">
                    <a:lumMod val="50000"/>
                  </a:schemeClr>
                </a:solidFill>
                <a:latin typeface="+mj-lt"/>
              </a:rPr>
              <a:t>iều </a:t>
            </a:r>
            <a:r>
              <a:rPr lang="vi-VN" sz="2400" dirty="0">
                <a:solidFill>
                  <a:schemeClr val="accent1">
                    <a:lumMod val="50000"/>
                  </a:schemeClr>
                </a:solidFill>
                <a:latin typeface="+mj-lt"/>
              </a:rPr>
              <a:t>trị bệnh hen, bệnh </a:t>
            </a:r>
            <a:r>
              <a:rPr lang="vi-VN" sz="2400" dirty="0" smtClean="0">
                <a:solidFill>
                  <a:schemeClr val="accent1">
                    <a:lumMod val="50000"/>
                  </a:schemeClr>
                </a:solidFill>
                <a:latin typeface="+mj-lt"/>
              </a:rPr>
              <a:t>phổi</a:t>
            </a:r>
            <a:r>
              <a:rPr lang="en-US" sz="2400" dirty="0" smtClean="0">
                <a:solidFill>
                  <a:schemeClr val="accent1">
                    <a:lumMod val="50000"/>
                  </a:schemeClr>
                </a:solidFill>
                <a:latin typeface="+mj-lt"/>
              </a:rPr>
              <a:t> </a:t>
            </a:r>
            <a:r>
              <a:rPr lang="vi-VN" sz="2400" dirty="0" smtClean="0">
                <a:solidFill>
                  <a:schemeClr val="accent1">
                    <a:lumMod val="50000"/>
                  </a:schemeClr>
                </a:solidFill>
                <a:latin typeface="+mj-lt"/>
              </a:rPr>
              <a:t>tắc </a:t>
            </a:r>
            <a:r>
              <a:rPr lang="vi-VN" sz="2400" dirty="0">
                <a:solidFill>
                  <a:schemeClr val="accent1">
                    <a:lumMod val="50000"/>
                  </a:schemeClr>
                </a:solidFill>
                <a:latin typeface="+mj-lt"/>
              </a:rPr>
              <a:t>nghẽn </a:t>
            </a:r>
            <a:r>
              <a:rPr lang="vi-VN" sz="2400" dirty="0" smtClean="0">
                <a:solidFill>
                  <a:schemeClr val="accent1">
                    <a:lumMod val="50000"/>
                  </a:schemeClr>
                </a:solidFill>
                <a:latin typeface="+mj-lt"/>
              </a:rPr>
              <a:t>mạn</a:t>
            </a:r>
            <a:r>
              <a:rPr lang="en-US" sz="2400" dirty="0" smtClean="0">
                <a:solidFill>
                  <a:schemeClr val="accent1">
                    <a:lumMod val="50000"/>
                  </a:schemeClr>
                </a:solidFill>
                <a:latin typeface="+mj-lt"/>
              </a:rPr>
              <a:t> </a:t>
            </a:r>
            <a:r>
              <a:rPr lang="vi-VN" sz="2400" dirty="0" smtClean="0">
                <a:solidFill>
                  <a:schemeClr val="accent1">
                    <a:lumMod val="50000"/>
                  </a:schemeClr>
                </a:solidFill>
                <a:latin typeface="+mj-lt"/>
              </a:rPr>
              <a:t>tính </a:t>
            </a:r>
            <a:r>
              <a:rPr lang="vi-VN" sz="2400" dirty="0">
                <a:solidFill>
                  <a:schemeClr val="accent1">
                    <a:lumMod val="50000"/>
                  </a:schemeClr>
                </a:solidFill>
                <a:latin typeface="+mj-lt"/>
              </a:rPr>
              <a:t>và </a:t>
            </a:r>
            <a:r>
              <a:rPr lang="en-US" sz="2400" dirty="0" smtClean="0">
                <a:solidFill>
                  <a:schemeClr val="accent1">
                    <a:lumMod val="50000"/>
                  </a:schemeClr>
                </a:solidFill>
                <a:latin typeface="+mj-lt"/>
              </a:rPr>
              <a:t>    </a:t>
            </a:r>
            <a:r>
              <a:rPr lang="vi-VN" sz="2400" dirty="0" smtClean="0">
                <a:solidFill>
                  <a:schemeClr val="accent1">
                    <a:lumMod val="50000"/>
                  </a:schemeClr>
                </a:solidFill>
                <a:latin typeface="+mj-lt"/>
              </a:rPr>
              <a:t>một </a:t>
            </a:r>
            <a:r>
              <a:rPr lang="vi-VN" sz="2400" dirty="0">
                <a:solidFill>
                  <a:schemeClr val="accent1">
                    <a:lumMod val="50000"/>
                  </a:schemeClr>
                </a:solidFill>
                <a:latin typeface="+mj-lt"/>
              </a:rPr>
              <a:t>số bệnh đường hô hấp khác</a:t>
            </a:r>
            <a:endParaRPr lang="en-US" sz="2400" dirty="0">
              <a:solidFill>
                <a:schemeClr val="accent1">
                  <a:lumMod val="50000"/>
                </a:schemeClr>
              </a:solidFill>
              <a:latin typeface="+mj-lt"/>
              <a:cs typeface="Times New Roman" panose="02020603050405020304" pitchFamily="18"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624" y="2961368"/>
            <a:ext cx="5814276" cy="3215596"/>
          </a:xfrm>
          <a:prstGeom prst="rect">
            <a:avLst/>
          </a:prstGeom>
        </p:spPr>
      </p:pic>
      <p:sp>
        <p:nvSpPr>
          <p:cNvPr id="10" name="TextBox 9"/>
          <p:cNvSpPr txBox="1"/>
          <p:nvPr/>
        </p:nvSpPr>
        <p:spPr>
          <a:xfrm>
            <a:off x="630758" y="267326"/>
            <a:ext cx="7986712" cy="769441"/>
          </a:xfrm>
          <a:prstGeom prst="rect">
            <a:avLst/>
          </a:prstGeom>
          <a:noFill/>
        </p:spPr>
        <p:txBody>
          <a:bodyPr wrap="square" rtlCol="0">
            <a:spAutoFit/>
          </a:bodyPr>
          <a:lstStyle/>
          <a:p>
            <a:r>
              <a:rPr lang="en-US" sz="4400" b="1" dirty="0" smtClean="0">
                <a:solidFill>
                  <a:srgbClr val="FF0000"/>
                </a:solidFill>
                <a:latin typeface="Times New Roman" panose="02020603050405020304" pitchFamily="18" charset="0"/>
                <a:cs typeface="Times New Roman" panose="02020603050405020304" pitchFamily="18" charset="0"/>
              </a:rPr>
              <a:t>ĐẠI  CƯƠNG </a:t>
            </a:r>
            <a:endParaRPr lang="en-US" sz="4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6534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80656"/>
          </a:xfrm>
          <a:prstGeom prst="rect">
            <a:avLst/>
          </a:prstGeom>
        </p:spPr>
      </p:pic>
      <p:sp>
        <p:nvSpPr>
          <p:cNvPr id="3" name="TextBox 2"/>
          <p:cNvSpPr txBox="1"/>
          <p:nvPr/>
        </p:nvSpPr>
        <p:spPr>
          <a:xfrm>
            <a:off x="420039" y="1245202"/>
            <a:ext cx="6310543" cy="4832092"/>
          </a:xfrm>
          <a:prstGeom prst="rect">
            <a:avLst/>
          </a:prstGeom>
          <a:noFill/>
        </p:spPr>
        <p:txBody>
          <a:bodyPr wrap="square" rtlCol="0">
            <a:spAutoFit/>
          </a:bodyPr>
          <a:lstStyle/>
          <a:p>
            <a:endParaRPr lang="en-US" sz="2800" b="1" dirty="0" smtClean="0">
              <a:solidFill>
                <a:srgbClr val="FF0000"/>
              </a:solidFill>
              <a:latin typeface="+mj-lt"/>
            </a:endParaRPr>
          </a:p>
          <a:p>
            <a:pPr algn="just"/>
            <a:r>
              <a:rPr lang="en-US" sz="2800" dirty="0" smtClean="0">
                <a:solidFill>
                  <a:schemeClr val="accent1">
                    <a:lumMod val="50000"/>
                  </a:schemeClr>
                </a:solidFill>
                <a:latin typeface="+mj-lt"/>
              </a:rPr>
              <a:t>- </a:t>
            </a:r>
            <a:r>
              <a:rPr lang="en-US" sz="2800" dirty="0" smtClean="0">
                <a:solidFill>
                  <a:schemeClr val="accent1">
                    <a:lumMod val="50000"/>
                  </a:schemeClr>
                </a:solidFill>
                <a:latin typeface="Times New Roman" panose="02020603050405020304" pitchFamily="18" charset="0"/>
                <a:cs typeface="Times New Roman" panose="02020603050405020304" pitchFamily="18" charset="0"/>
              </a:rPr>
              <a:t>B</a:t>
            </a:r>
            <a:r>
              <a:rPr lang="vi-VN" sz="2800" dirty="0" smtClean="0">
                <a:solidFill>
                  <a:schemeClr val="accent1">
                    <a:lumMod val="50000"/>
                  </a:schemeClr>
                </a:solidFill>
                <a:latin typeface="Times New Roman" panose="02020603050405020304" pitchFamily="18" charset="0"/>
                <a:cs typeface="Times New Roman" panose="02020603050405020304" pitchFamily="18" charset="0"/>
              </a:rPr>
              <a:t>ệnh nhân không ho </a:t>
            </a:r>
            <a:r>
              <a:rPr lang="en-US" sz="2800" dirty="0">
                <a:solidFill>
                  <a:schemeClr val="accent1">
                    <a:lumMod val="50000"/>
                  </a:schemeClr>
                </a:solidFill>
                <a:latin typeface="Times New Roman" panose="02020603050405020304" pitchFamily="18" charset="0"/>
                <a:cs typeface="Times New Roman" panose="02020603050405020304" pitchFamily="18" charset="0"/>
              </a:rPr>
              <a:t>đ</a:t>
            </a:r>
            <a:r>
              <a:rPr lang="vi-VN" sz="2800" dirty="0" smtClean="0">
                <a:solidFill>
                  <a:schemeClr val="accent1">
                    <a:lumMod val="50000"/>
                  </a:schemeClr>
                </a:solidFill>
                <a:latin typeface="Times New Roman" panose="02020603050405020304" pitchFamily="18" charset="0"/>
                <a:cs typeface="Times New Roman" panose="02020603050405020304" pitchFamily="18" charset="0"/>
              </a:rPr>
              <a:t>ược hoặc ho không hiệu quả </a:t>
            </a:r>
            <a:endParaRPr lang="en-US" sz="2800" dirty="0" smtClean="0">
              <a:solidFill>
                <a:schemeClr val="accent1">
                  <a:lumMod val="50000"/>
                </a:schemeClr>
              </a:solidFill>
              <a:latin typeface="Times New Roman" panose="02020603050405020304" pitchFamily="18" charset="0"/>
              <a:cs typeface="Times New Roman" panose="02020603050405020304" pitchFamily="18" charset="0"/>
            </a:endParaRPr>
          </a:p>
          <a:p>
            <a:pPr algn="just"/>
            <a:r>
              <a:rPr lang="en-US" sz="2800" dirty="0" smtClean="0">
                <a:solidFill>
                  <a:schemeClr val="accent1">
                    <a:lumMod val="50000"/>
                  </a:schemeClr>
                </a:solidFill>
                <a:latin typeface="Times New Roman" panose="02020603050405020304" pitchFamily="18" charset="0"/>
                <a:cs typeface="Times New Roman" panose="02020603050405020304" pitchFamily="18" charset="0"/>
              </a:rPr>
              <a:t>- </a:t>
            </a:r>
            <a:r>
              <a:rPr lang="vi-VN" sz="2800" dirty="0" smtClean="0">
                <a:solidFill>
                  <a:schemeClr val="accent1">
                    <a:lumMod val="50000"/>
                  </a:schemeClr>
                </a:solidFill>
                <a:latin typeface="Times New Roman" panose="02020603050405020304" pitchFamily="18" charset="0"/>
                <a:cs typeface="Times New Roman" panose="02020603050405020304" pitchFamily="18" charset="0"/>
              </a:rPr>
              <a:t>Cơ chế: </a:t>
            </a:r>
            <a:endParaRPr lang="en-US" sz="2800" dirty="0" smtClean="0">
              <a:solidFill>
                <a:schemeClr val="accent1">
                  <a:lumMod val="50000"/>
                </a:schemeClr>
              </a:solidFill>
              <a:latin typeface="Times New Roman" panose="02020603050405020304" pitchFamily="18" charset="0"/>
              <a:cs typeface="Times New Roman" panose="02020603050405020304" pitchFamily="18" charset="0"/>
            </a:endParaRPr>
          </a:p>
          <a:p>
            <a:pPr algn="just"/>
            <a:r>
              <a:rPr lang="vi-VN" sz="2800" dirty="0" smtClean="0">
                <a:solidFill>
                  <a:schemeClr val="accent1">
                    <a:lumMod val="50000"/>
                  </a:schemeClr>
                </a:solidFill>
                <a:latin typeface="Times New Roman" panose="02020603050405020304" pitchFamily="18" charset="0"/>
                <a:cs typeface="Times New Roman" panose="02020603050405020304" pitchFamily="18" charset="0"/>
              </a:rPr>
              <a:t>Cung cấp khí dung cho bệnh nhân ho không hiệu quả</a:t>
            </a:r>
            <a:r>
              <a:rPr lang="en-US" sz="2800" dirty="0">
                <a:solidFill>
                  <a:schemeClr val="accent1">
                    <a:lumMod val="50000"/>
                  </a:schemeClr>
                </a:solidFill>
                <a:latin typeface="Times New Roman" panose="02020603050405020304" pitchFamily="18" charset="0"/>
                <a:cs typeface="Times New Roman" panose="02020603050405020304" pitchFamily="18" charset="0"/>
              </a:rPr>
              <a:t> </a:t>
            </a:r>
            <a:r>
              <a:rPr lang="en-US" sz="2800" dirty="0" smtClean="0">
                <a:solidFill>
                  <a:schemeClr val="accent1">
                    <a:lumMod val="50000"/>
                  </a:schemeClr>
                </a:solidFill>
                <a:latin typeface="Times New Roman" panose="02020603050405020304" pitchFamily="18" charset="0"/>
                <a:cs typeface="Times New Roman" panose="02020603050405020304" pitchFamily="18" charset="0"/>
                <a:sym typeface="Wingdings" panose="05000000000000000000" pitchFamily="2" charset="2"/>
              </a:rPr>
              <a:t></a:t>
            </a:r>
            <a:r>
              <a:rPr lang="en-US" sz="2800" dirty="0" smtClean="0">
                <a:solidFill>
                  <a:schemeClr val="accent1">
                    <a:lumMod val="50000"/>
                  </a:schemeClr>
                </a:solidFill>
                <a:latin typeface="Times New Roman" panose="02020603050405020304" pitchFamily="18" charset="0"/>
                <a:cs typeface="Times New Roman" panose="02020603050405020304" pitchFamily="18" charset="0"/>
              </a:rPr>
              <a:t>K</a:t>
            </a:r>
            <a:r>
              <a:rPr lang="vi-VN" sz="2800" dirty="0" smtClean="0">
                <a:solidFill>
                  <a:schemeClr val="accent1">
                    <a:lumMod val="50000"/>
                  </a:schemeClr>
                </a:solidFill>
                <a:latin typeface="Times New Roman" panose="02020603050405020304" pitchFamily="18" charset="0"/>
                <a:cs typeface="Times New Roman" panose="02020603050405020304" pitchFamily="18" charset="0"/>
              </a:rPr>
              <a:t>ích thích làm loãng </a:t>
            </a:r>
            <a:r>
              <a:rPr lang="en-US" sz="2800" dirty="0">
                <a:solidFill>
                  <a:schemeClr val="accent1">
                    <a:lumMod val="50000"/>
                  </a:schemeClr>
                </a:solidFill>
                <a:latin typeface="Times New Roman" panose="02020603050405020304" pitchFamily="18" charset="0"/>
                <a:cs typeface="Times New Roman" panose="02020603050405020304" pitchFamily="18" charset="0"/>
              </a:rPr>
              <a:t>đ</a:t>
            </a:r>
            <a:r>
              <a:rPr lang="vi-VN" sz="2800" dirty="0" smtClean="0">
                <a:solidFill>
                  <a:schemeClr val="accent1">
                    <a:lumMod val="50000"/>
                  </a:schemeClr>
                </a:solidFill>
                <a:latin typeface="Times New Roman" panose="02020603050405020304" pitchFamily="18" charset="0"/>
                <a:cs typeface="Times New Roman" panose="02020603050405020304" pitchFamily="18" charset="0"/>
              </a:rPr>
              <a:t>àm, nhưng BN không ho khạc </a:t>
            </a:r>
            <a:r>
              <a:rPr lang="en-US" sz="2800" dirty="0">
                <a:solidFill>
                  <a:schemeClr val="accent1">
                    <a:lumMod val="50000"/>
                  </a:schemeClr>
                </a:solidFill>
                <a:latin typeface="Times New Roman" panose="02020603050405020304" pitchFamily="18" charset="0"/>
                <a:cs typeface="Times New Roman" panose="02020603050405020304" pitchFamily="18" charset="0"/>
              </a:rPr>
              <a:t>đ</a:t>
            </a:r>
            <a:r>
              <a:rPr lang="vi-VN" sz="2800" dirty="0" smtClean="0">
                <a:solidFill>
                  <a:schemeClr val="accent1">
                    <a:lumMod val="50000"/>
                  </a:schemeClr>
                </a:solidFill>
                <a:latin typeface="Times New Roman" panose="02020603050405020304" pitchFamily="18" charset="0"/>
                <a:cs typeface="Times New Roman" panose="02020603050405020304" pitchFamily="18" charset="0"/>
              </a:rPr>
              <a:t>ược ra ngoà</a:t>
            </a:r>
            <a:r>
              <a:rPr lang="en-US" sz="2800" dirty="0" err="1" smtClean="0">
                <a:solidFill>
                  <a:schemeClr val="accent1">
                    <a:lumMod val="50000"/>
                  </a:schemeClr>
                </a:solidFill>
                <a:latin typeface="Times New Roman" panose="02020603050405020304" pitchFamily="18" charset="0"/>
                <a:cs typeface="Times New Roman" panose="02020603050405020304" pitchFamily="18" charset="0"/>
              </a:rPr>
              <a:t>i</a:t>
            </a:r>
            <a:r>
              <a:rPr lang="en-US" sz="2800" dirty="0">
                <a:solidFill>
                  <a:schemeClr val="accent1">
                    <a:lumMod val="50000"/>
                  </a:schemeClr>
                </a:solidFill>
                <a:latin typeface="Times New Roman" panose="02020603050405020304" pitchFamily="18" charset="0"/>
                <a:cs typeface="Times New Roman" panose="02020603050405020304" pitchFamily="18" charset="0"/>
              </a:rPr>
              <a:t> </a:t>
            </a:r>
            <a:r>
              <a:rPr lang="en-US" sz="2800" dirty="0" smtClean="0">
                <a:solidFill>
                  <a:schemeClr val="accent1">
                    <a:lumMod val="50000"/>
                  </a:schemeClr>
                </a:solidFill>
                <a:latin typeface="Times New Roman" panose="02020603050405020304" pitchFamily="18" charset="0"/>
                <a:cs typeface="Times New Roman" panose="02020603050405020304" pitchFamily="18" charset="0"/>
                <a:sym typeface="Wingdings" panose="05000000000000000000" pitchFamily="2" charset="2"/>
              </a:rPr>
              <a:t></a:t>
            </a:r>
            <a:r>
              <a:rPr lang="vi-VN" sz="2800" dirty="0" smtClean="0">
                <a:solidFill>
                  <a:schemeClr val="accent1">
                    <a:lumMod val="50000"/>
                  </a:schemeClr>
                </a:solidFill>
                <a:latin typeface="Times New Roman" panose="02020603050405020304" pitchFamily="18" charset="0"/>
                <a:cs typeface="Times New Roman" panose="02020603050405020304" pitchFamily="18" charset="0"/>
              </a:rPr>
              <a:t>gây tắc nghẽn một phần hoặc hoàn toàn </a:t>
            </a:r>
            <a:r>
              <a:rPr lang="en-US" sz="2800" dirty="0">
                <a:solidFill>
                  <a:schemeClr val="accent1">
                    <a:lumMod val="50000"/>
                  </a:schemeClr>
                </a:solidFill>
                <a:latin typeface="Times New Roman" panose="02020603050405020304" pitchFamily="18" charset="0"/>
                <a:cs typeface="Times New Roman" panose="02020603050405020304" pitchFamily="18" charset="0"/>
              </a:rPr>
              <a:t>đ</a:t>
            </a:r>
            <a:r>
              <a:rPr lang="vi-VN" sz="2800" dirty="0" smtClean="0">
                <a:solidFill>
                  <a:schemeClr val="accent1">
                    <a:lumMod val="50000"/>
                  </a:schemeClr>
                </a:solidFill>
                <a:latin typeface="Times New Roman" panose="02020603050405020304" pitchFamily="18" charset="0"/>
                <a:cs typeface="Times New Roman" panose="02020603050405020304" pitchFamily="18" charset="0"/>
              </a:rPr>
              <a:t>ường thở, các nút nhầy </a:t>
            </a:r>
            <a:r>
              <a:rPr lang="en-US" sz="2800" dirty="0">
                <a:solidFill>
                  <a:schemeClr val="accent1">
                    <a:lumMod val="50000"/>
                  </a:schemeClr>
                </a:solidFill>
                <a:latin typeface="Times New Roman" panose="02020603050405020304" pitchFamily="18" charset="0"/>
                <a:cs typeface="Times New Roman" panose="02020603050405020304" pitchFamily="18" charset="0"/>
              </a:rPr>
              <a:t>đ</a:t>
            </a:r>
            <a:r>
              <a:rPr lang="vi-VN" sz="2800" dirty="0" smtClean="0">
                <a:solidFill>
                  <a:schemeClr val="accent1">
                    <a:lumMod val="50000"/>
                  </a:schemeClr>
                </a:solidFill>
                <a:latin typeface="Times New Roman" panose="02020603050405020304" pitchFamily="18" charset="0"/>
                <a:cs typeface="Times New Roman" panose="02020603050405020304" pitchFamily="18" charset="0"/>
              </a:rPr>
              <a:t>ặc này khi tiếp xúc với hơi ẩm</a:t>
            </a:r>
            <a:r>
              <a:rPr lang="en-US" sz="28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2800" dirty="0" smtClean="0">
                <a:solidFill>
                  <a:schemeClr val="accent1">
                    <a:lumMod val="50000"/>
                  </a:schemeClr>
                </a:solidFill>
                <a:latin typeface="Times New Roman" panose="02020603050405020304" pitchFamily="18" charset="0"/>
                <a:cs typeface="Times New Roman" panose="02020603050405020304" pitchFamily="18" charset="0"/>
                <a:sym typeface="Wingdings" panose="05000000000000000000" pitchFamily="2" charset="2"/>
              </a:rPr>
              <a:t></a:t>
            </a:r>
            <a:r>
              <a:rPr lang="vi-VN" sz="2800" dirty="0" smtClean="0">
                <a:solidFill>
                  <a:schemeClr val="accent1">
                    <a:lumMod val="50000"/>
                  </a:schemeClr>
                </a:solidFill>
                <a:latin typeface="Times New Roman" panose="02020603050405020304" pitchFamily="18" charset="0"/>
                <a:cs typeface="Times New Roman" panose="02020603050405020304" pitchFamily="18" charset="0"/>
              </a:rPr>
              <a:t>nở ra gây tắc nghẽn bên trong phế quản</a:t>
            </a:r>
            <a:endParaRPr lang="en-US" sz="2800"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5469" y="1033958"/>
            <a:ext cx="4217831" cy="262729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5469" y="4245864"/>
            <a:ext cx="4217830" cy="2472217"/>
          </a:xfrm>
          <a:prstGeom prst="rect">
            <a:avLst/>
          </a:prstGeom>
        </p:spPr>
      </p:pic>
      <p:sp>
        <p:nvSpPr>
          <p:cNvPr id="6" name="TextBox 5"/>
          <p:cNvSpPr txBox="1"/>
          <p:nvPr/>
        </p:nvSpPr>
        <p:spPr>
          <a:xfrm>
            <a:off x="1783830" y="387627"/>
            <a:ext cx="5081665" cy="769441"/>
          </a:xfrm>
          <a:prstGeom prst="rect">
            <a:avLst/>
          </a:prstGeom>
          <a:noFill/>
        </p:spPr>
        <p:txBody>
          <a:bodyPr wrap="square" rtlCol="0">
            <a:spAutoFit/>
          </a:bodyPr>
          <a:lstStyle/>
          <a:p>
            <a:r>
              <a:rPr lang="en-US" sz="4400" b="1" dirty="0">
                <a:solidFill>
                  <a:srgbClr val="FF0000"/>
                </a:solidFill>
                <a:latin typeface="Times New Roman" panose="02020603050405020304" pitchFamily="18" charset="0"/>
                <a:cs typeface="Times New Roman" panose="02020603050405020304" pitchFamily="18" charset="0"/>
              </a:rPr>
              <a:t>NGUYÊN NHÂN </a:t>
            </a:r>
            <a:r>
              <a:rPr lang="vi-VN" sz="4400" b="1" dirty="0">
                <a:solidFill>
                  <a:srgbClr val="FF0000"/>
                </a:solidFill>
                <a:latin typeface="Times New Roman" panose="02020603050405020304" pitchFamily="18" charset="0"/>
                <a:cs typeface="Times New Roman" panose="02020603050405020304" pitchFamily="18" charset="0"/>
              </a:rPr>
              <a:t> </a:t>
            </a:r>
            <a:endParaRPr lang="en-US" sz="4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976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2124" y="682580"/>
            <a:ext cx="5749344" cy="5494383"/>
          </a:xfrm>
        </p:spPr>
        <p:txBody>
          <a:bodyPr/>
          <a:lstStyle/>
          <a:p>
            <a:pPr marL="0" indent="0">
              <a:buNone/>
            </a:pPr>
            <a:endParaRPr lang="en-US" dirty="0" smtClean="0"/>
          </a:p>
          <a:p>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61468" y="0"/>
            <a:ext cx="6030532" cy="6858000"/>
          </a:xfr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6161469" cy="6858000"/>
          </a:xfrm>
          <a:prstGeom prst="rect">
            <a:avLst/>
          </a:prstGeom>
        </p:spPr>
      </p:pic>
      <p:sp>
        <p:nvSpPr>
          <p:cNvPr id="8" name="TextBox 7"/>
          <p:cNvSpPr txBox="1"/>
          <p:nvPr/>
        </p:nvSpPr>
        <p:spPr>
          <a:xfrm>
            <a:off x="1" y="1"/>
            <a:ext cx="6063736" cy="6740307"/>
          </a:xfrm>
          <a:prstGeom prst="rect">
            <a:avLst/>
          </a:prstGeom>
          <a:noFill/>
        </p:spPr>
        <p:txBody>
          <a:bodyPr wrap="square" rtlCol="0">
            <a:spAutoFit/>
          </a:bodyPr>
          <a:lstStyle/>
          <a:p>
            <a:pPr algn="ctr" fontAlgn="base"/>
            <a:r>
              <a:rPr lang="en-US" sz="2800" b="1" dirty="0" err="1" smtClean="0">
                <a:solidFill>
                  <a:srgbClr val="FF0000"/>
                </a:solidFill>
                <a:latin typeface="Times New Roman" panose="02020603050405020304" pitchFamily="18" charset="0"/>
                <a:cs typeface="Times New Roman" panose="02020603050405020304" pitchFamily="18" charset="0"/>
              </a:rPr>
              <a:t>Chỉ</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định</a:t>
            </a:r>
            <a:r>
              <a:rPr lang="en-US" sz="2800" b="1" dirty="0" smtClean="0">
                <a:solidFill>
                  <a:srgbClr val="FF0000"/>
                </a:solidFill>
                <a:latin typeface="Times New Roman" panose="02020603050405020304" pitchFamily="18" charset="0"/>
                <a:cs typeface="Times New Roman" panose="02020603050405020304" pitchFamily="18" charset="0"/>
              </a:rPr>
              <a:t>:</a:t>
            </a:r>
          </a:p>
          <a:p>
            <a:pPr fontAlgn="base"/>
            <a:endParaRPr lang="en-US" sz="2400" b="1" dirty="0" smtClean="0">
              <a:solidFill>
                <a:srgbClr val="FF0000"/>
              </a:solidFill>
              <a:latin typeface="Times New Roman" panose="02020603050405020304" pitchFamily="18" charset="0"/>
              <a:cs typeface="Times New Roman" panose="02020603050405020304" pitchFamily="18" charset="0"/>
            </a:endParaRPr>
          </a:p>
          <a:p>
            <a:pPr algn="just" fontAlgn="base"/>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Sau </a:t>
            </a:r>
            <a:r>
              <a:rPr lang="vi-VN" sz="2400" dirty="0">
                <a:solidFill>
                  <a:schemeClr val="accent1">
                    <a:lumMod val="50000"/>
                  </a:schemeClr>
                </a:solidFill>
                <a:latin typeface="Times New Roman" panose="02020603050405020304" pitchFamily="18" charset="0"/>
                <a:cs typeface="Times New Roman" panose="02020603050405020304" pitchFamily="18" charset="0"/>
              </a:rPr>
              <a:t>rút ống nội phế quản: gây co thắt thanh khí quản</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a:t>
            </a:r>
            <a:endParaRPr lang="en-US" sz="2400" dirty="0" smtClean="0">
              <a:solidFill>
                <a:schemeClr val="accent1">
                  <a:lumMod val="50000"/>
                </a:schemeClr>
              </a:solidFill>
              <a:latin typeface="Times New Roman" panose="02020603050405020304" pitchFamily="18" charset="0"/>
              <a:cs typeface="Times New Roman" panose="02020603050405020304" pitchFamily="18" charset="0"/>
            </a:endParaRPr>
          </a:p>
          <a:p>
            <a:pPr marL="285750" indent="-285750" algn="just" fontAlgn="base">
              <a:buFontTx/>
              <a:buChar char="-"/>
            </a:pPr>
            <a:endParaRPr lang="en-US" sz="2400" dirty="0">
              <a:solidFill>
                <a:schemeClr val="accent1">
                  <a:lumMod val="50000"/>
                </a:schemeClr>
              </a:solidFill>
              <a:latin typeface="Times New Roman" panose="02020603050405020304" pitchFamily="18" charset="0"/>
              <a:cs typeface="Times New Roman" panose="02020603050405020304" pitchFamily="18" charset="0"/>
            </a:endParaRPr>
          </a:p>
          <a:p>
            <a:pPr algn="just" fontAlgn="base"/>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Tiền </a:t>
            </a:r>
            <a:r>
              <a:rPr lang="vi-VN" sz="2400" dirty="0">
                <a:solidFill>
                  <a:schemeClr val="accent1">
                    <a:lumMod val="50000"/>
                  </a:schemeClr>
                </a:solidFill>
                <a:latin typeface="Times New Roman" panose="02020603050405020304" pitchFamily="18" charset="0"/>
                <a:cs typeface="Times New Roman" panose="02020603050405020304" pitchFamily="18" charset="0"/>
              </a:rPr>
              <a:t>sử hen phế quản, COPD</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a:t>
            </a:r>
            <a:endParaRPr lang="en-US" sz="2400" dirty="0" smtClean="0">
              <a:solidFill>
                <a:schemeClr val="accent1">
                  <a:lumMod val="50000"/>
                </a:schemeClr>
              </a:solidFill>
              <a:latin typeface="Times New Roman" panose="02020603050405020304" pitchFamily="18" charset="0"/>
              <a:cs typeface="Times New Roman" panose="02020603050405020304" pitchFamily="18" charset="0"/>
            </a:endParaRPr>
          </a:p>
          <a:p>
            <a:pPr marL="285750" indent="-285750" algn="just" fontAlgn="base">
              <a:buFontTx/>
              <a:buChar char="-"/>
            </a:pPr>
            <a:endParaRPr lang="en-US" sz="2400" dirty="0">
              <a:solidFill>
                <a:schemeClr val="accent1">
                  <a:lumMod val="50000"/>
                </a:schemeClr>
              </a:solidFill>
              <a:latin typeface="Times New Roman" panose="02020603050405020304" pitchFamily="18" charset="0"/>
              <a:cs typeface="Times New Roman" panose="02020603050405020304" pitchFamily="18" charset="0"/>
            </a:endParaRPr>
          </a:p>
          <a:p>
            <a:pPr algn="just" fontAlgn="base"/>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Cơn </a:t>
            </a:r>
            <a:r>
              <a:rPr lang="vi-VN" sz="2400" dirty="0">
                <a:solidFill>
                  <a:schemeClr val="accent1">
                    <a:lumMod val="50000"/>
                  </a:schemeClr>
                </a:solidFill>
                <a:latin typeface="Times New Roman" panose="02020603050405020304" pitchFamily="18" charset="0"/>
                <a:cs typeface="Times New Roman" panose="02020603050405020304" pitchFamily="18" charset="0"/>
              </a:rPr>
              <a:t>hen phế quản cấp.</a:t>
            </a:r>
            <a:endParaRPr lang="en-US" sz="2400" dirty="0">
              <a:solidFill>
                <a:schemeClr val="accent1">
                  <a:lumMod val="50000"/>
                </a:schemeClr>
              </a:solidFill>
              <a:latin typeface="Times New Roman" panose="02020603050405020304" pitchFamily="18" charset="0"/>
              <a:cs typeface="Times New Roman" panose="02020603050405020304" pitchFamily="18" charset="0"/>
            </a:endParaRPr>
          </a:p>
          <a:p>
            <a:pPr algn="just" fontAlgn="base"/>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Đợt </a:t>
            </a:r>
            <a:r>
              <a:rPr lang="vi-VN" sz="2400" dirty="0">
                <a:solidFill>
                  <a:schemeClr val="accent1">
                    <a:lumMod val="50000"/>
                  </a:schemeClr>
                </a:solidFill>
                <a:latin typeface="Times New Roman" panose="02020603050405020304" pitchFamily="18" charset="0"/>
                <a:cs typeface="Times New Roman" panose="02020603050405020304" pitchFamily="18" charset="0"/>
              </a:rPr>
              <a:t>cấp COPD</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a:t>
            </a:r>
            <a:endParaRPr lang="en-US" sz="2400" dirty="0" smtClean="0">
              <a:solidFill>
                <a:schemeClr val="accent1">
                  <a:lumMod val="50000"/>
                </a:schemeClr>
              </a:solidFill>
              <a:latin typeface="Times New Roman" panose="02020603050405020304" pitchFamily="18" charset="0"/>
              <a:cs typeface="Times New Roman" panose="02020603050405020304" pitchFamily="18" charset="0"/>
            </a:endParaRPr>
          </a:p>
          <a:p>
            <a:pPr marL="285750" indent="-285750" algn="just" fontAlgn="base">
              <a:buFontTx/>
              <a:buChar char="-"/>
            </a:pPr>
            <a:endParaRPr lang="en-US" sz="2400" dirty="0" smtClean="0">
              <a:solidFill>
                <a:schemeClr val="accent1">
                  <a:lumMod val="50000"/>
                </a:schemeClr>
              </a:solidFill>
              <a:latin typeface="Times New Roman" panose="02020603050405020304" pitchFamily="18" charset="0"/>
              <a:cs typeface="Times New Roman" panose="02020603050405020304" pitchFamily="18" charset="0"/>
            </a:endParaRPr>
          </a:p>
          <a:p>
            <a:pPr algn="just" fontAlgn="base"/>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Cần </a:t>
            </a:r>
            <a:r>
              <a:rPr lang="vi-VN" sz="2400" dirty="0">
                <a:solidFill>
                  <a:schemeClr val="accent1">
                    <a:lumMod val="50000"/>
                  </a:schemeClr>
                </a:solidFill>
                <a:latin typeface="Times New Roman" panose="02020603050405020304" pitchFamily="18" charset="0"/>
                <a:cs typeface="Times New Roman" panose="02020603050405020304" pitchFamily="18" charset="0"/>
              </a:rPr>
              <a:t>hỗ trợ cho khạc đờm</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a:t>
            </a:r>
            <a:endParaRPr lang="en-US" sz="2400" dirty="0" smtClean="0">
              <a:solidFill>
                <a:schemeClr val="accent1">
                  <a:lumMod val="50000"/>
                </a:schemeClr>
              </a:solidFill>
              <a:latin typeface="Times New Roman" panose="02020603050405020304" pitchFamily="18" charset="0"/>
              <a:cs typeface="Times New Roman" panose="02020603050405020304" pitchFamily="18" charset="0"/>
            </a:endParaRPr>
          </a:p>
          <a:p>
            <a:pPr marL="285750" indent="-285750" algn="just" fontAlgn="base">
              <a:buFontTx/>
              <a:buChar char="-"/>
            </a:pPr>
            <a:endParaRPr lang="en-US" sz="2400" dirty="0">
              <a:solidFill>
                <a:schemeClr val="accent1">
                  <a:lumMod val="50000"/>
                </a:schemeClr>
              </a:solidFill>
              <a:latin typeface="Times New Roman" panose="02020603050405020304" pitchFamily="18" charset="0"/>
              <a:cs typeface="Times New Roman" panose="02020603050405020304" pitchFamily="18" charset="0"/>
            </a:endParaRPr>
          </a:p>
          <a:p>
            <a:pPr algn="just" fontAlgn="base"/>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Co </a:t>
            </a:r>
            <a:r>
              <a:rPr lang="vi-VN" sz="2400" dirty="0">
                <a:solidFill>
                  <a:schemeClr val="accent1">
                    <a:lumMod val="50000"/>
                  </a:schemeClr>
                </a:solidFill>
                <a:latin typeface="Times New Roman" panose="02020603050405020304" pitchFamily="18" charset="0"/>
                <a:cs typeface="Times New Roman" panose="02020603050405020304" pitchFamily="18" charset="0"/>
              </a:rPr>
              <a:t>thắt phế quản do nhiễm khuẩn phổi</a:t>
            </a: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a:t>
            </a:r>
          </a:p>
          <a:p>
            <a:pPr marL="285750" indent="-285750" algn="just" fontAlgn="base">
              <a:buFontTx/>
              <a:buChar char="-"/>
            </a:pPr>
            <a:endParaRPr lang="en-US" sz="2400" dirty="0">
              <a:solidFill>
                <a:schemeClr val="accent1">
                  <a:lumMod val="50000"/>
                </a:schemeClr>
              </a:solidFill>
              <a:latin typeface="Times New Roman" panose="02020603050405020304" pitchFamily="18" charset="0"/>
              <a:cs typeface="Times New Roman" panose="02020603050405020304" pitchFamily="18" charset="0"/>
            </a:endParaRPr>
          </a:p>
          <a:p>
            <a:pPr algn="just" fontAlgn="base"/>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Bệnh </a:t>
            </a:r>
            <a:r>
              <a:rPr lang="vi-VN" sz="2400" dirty="0">
                <a:solidFill>
                  <a:schemeClr val="accent1">
                    <a:lumMod val="50000"/>
                  </a:schemeClr>
                </a:solidFill>
                <a:latin typeface="Times New Roman" panose="02020603050405020304" pitchFamily="18" charset="0"/>
                <a:cs typeface="Times New Roman" panose="02020603050405020304" pitchFamily="18" charset="0"/>
              </a:rPr>
              <a:t>lý sau sặc vào phổi: Hội chứng trào ngược</a:t>
            </a:r>
            <a:endParaRPr lang="en-US" sz="2400" dirty="0">
              <a:solidFill>
                <a:schemeClr val="accent1">
                  <a:lumMod val="50000"/>
                </a:schemeClr>
              </a:solidFill>
              <a:latin typeface="Times New Roman" panose="02020603050405020304" pitchFamily="18" charset="0"/>
              <a:cs typeface="Times New Roman" panose="02020603050405020304" pitchFamily="18" charset="0"/>
            </a:endParaRPr>
          </a:p>
          <a:p>
            <a:pPr algn="just" fontAlgn="base"/>
            <a:r>
              <a:rPr lang="vi-VN" sz="2400" dirty="0">
                <a:solidFill>
                  <a:schemeClr val="accent1">
                    <a:lumMod val="50000"/>
                  </a:schemeClr>
                </a:solidFill>
                <a:latin typeface="Times New Roman" panose="02020603050405020304" pitchFamily="18" charset="0"/>
                <a:cs typeface="Times New Roman" panose="02020603050405020304" pitchFamily="18" charset="0"/>
              </a:rPr>
              <a:t>Thở máy.</a:t>
            </a:r>
            <a:endParaRPr lang="en-US" sz="2400" dirty="0">
              <a:solidFill>
                <a:schemeClr val="accent1">
                  <a:lumMod val="50000"/>
                </a:schemeClr>
              </a:solidFill>
              <a:latin typeface="Times New Roman" panose="02020603050405020304" pitchFamily="18" charset="0"/>
              <a:cs typeface="Times New Roman" panose="02020603050405020304" pitchFamily="18" charset="0"/>
            </a:endParaRPr>
          </a:p>
          <a:p>
            <a:pPr algn="just" fontAlgn="base"/>
            <a:endParaRPr lang="en-US" sz="2400" dirty="0"/>
          </a:p>
        </p:txBody>
      </p:sp>
      <p:sp>
        <p:nvSpPr>
          <p:cNvPr id="9" name="TextBox 8"/>
          <p:cNvSpPr txBox="1"/>
          <p:nvPr/>
        </p:nvSpPr>
        <p:spPr>
          <a:xfrm>
            <a:off x="6259199" y="0"/>
            <a:ext cx="5605998" cy="7109639"/>
          </a:xfrm>
          <a:prstGeom prst="rect">
            <a:avLst/>
          </a:prstGeom>
          <a:noFill/>
        </p:spPr>
        <p:txBody>
          <a:bodyPr wrap="square" rtlCol="0">
            <a:spAutoFit/>
          </a:bodyPr>
          <a:lstStyle/>
          <a:p>
            <a:pPr algn="ctr"/>
            <a:r>
              <a:rPr lang="en-US" sz="2800" b="1" dirty="0" err="1" smtClean="0">
                <a:solidFill>
                  <a:srgbClr val="FF0000"/>
                </a:solidFill>
                <a:latin typeface="Times New Roman" panose="02020603050405020304" pitchFamily="18" charset="0"/>
                <a:cs typeface="Times New Roman" panose="02020603050405020304" pitchFamily="18" charset="0"/>
              </a:rPr>
              <a:t>Chống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chỉ</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định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smtClean="0">
                <a:solidFill>
                  <a:srgbClr val="FF0000"/>
                </a:solidFill>
                <a:latin typeface="Times New Roman" panose="02020603050405020304" pitchFamily="18" charset="0"/>
                <a:cs typeface="Times New Roman" panose="02020603050405020304" pitchFamily="18" charset="0"/>
              </a:rPr>
              <a:t>:</a:t>
            </a:r>
          </a:p>
          <a:p>
            <a:endParaRPr lang="en-US" sz="2400" b="1" dirty="0" smtClean="0">
              <a:solidFill>
                <a:srgbClr val="FF0000"/>
              </a:solidFill>
              <a:latin typeface="Times New Roman" panose="02020603050405020304" pitchFamily="18" charset="0"/>
              <a:cs typeface="Times New Roman" panose="02020603050405020304" pitchFamily="18" charset="0"/>
            </a:endParaRPr>
          </a:p>
          <a:p>
            <a:r>
              <a:rPr lang="vi-VN" sz="2400" b="1" dirty="0">
                <a:solidFill>
                  <a:schemeClr val="accent1">
                    <a:lumMod val="50000"/>
                  </a:schemeClr>
                </a:solidFill>
                <a:latin typeface="Times New Roman" panose="02020603050405020304" pitchFamily="18" charset="0"/>
                <a:cs typeface="Times New Roman" panose="02020603050405020304" pitchFamily="18" charset="0"/>
              </a:rPr>
              <a:t>HẠN CHẾ CỦA OXY LIỆU PHÁP</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
            </a:r>
            <a:br>
              <a:rPr lang="vi-VN" sz="2400" dirty="0" smtClean="0">
                <a:solidFill>
                  <a:schemeClr val="accent1">
                    <a:lumMod val="50000"/>
                  </a:schemeClr>
                </a:solidFill>
                <a:latin typeface="Times New Roman" panose="02020603050405020304" pitchFamily="18" charset="0"/>
                <a:cs typeface="Times New Roman" panose="02020603050405020304" pitchFamily="18" charset="0"/>
              </a:rPr>
            </a:b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
            </a:r>
            <a:br>
              <a:rPr lang="vi-VN" sz="2400" dirty="0" smtClean="0">
                <a:solidFill>
                  <a:schemeClr val="accent1">
                    <a:lumMod val="50000"/>
                  </a:schemeClr>
                </a:solidFill>
                <a:latin typeface="Times New Roman" panose="02020603050405020304" pitchFamily="18" charset="0"/>
                <a:cs typeface="Times New Roman" panose="02020603050405020304" pitchFamily="18" charset="0"/>
              </a:rPr>
            </a:br>
            <a:r>
              <a:rPr lang="vi-VN" sz="2400" dirty="0">
                <a:solidFill>
                  <a:schemeClr val="accent1">
                    <a:lumMod val="50000"/>
                  </a:schemeClr>
                </a:solidFill>
                <a:latin typeface="Times New Roman" panose="02020603050405020304" pitchFamily="18" charset="0"/>
                <a:cs typeface="Times New Roman" panose="02020603050405020304" pitchFamily="18" charset="0"/>
              </a:rPr>
              <a:t>- Ít hiệu quả ở bệnh nhân giảm oxy do thiếu máu và suy tuần hoàn</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
            </a:r>
            <a:br>
              <a:rPr lang="vi-VN" sz="2400" dirty="0" smtClean="0">
                <a:solidFill>
                  <a:schemeClr val="accent1">
                    <a:lumMod val="50000"/>
                  </a:schemeClr>
                </a:solidFill>
                <a:latin typeface="Times New Roman" panose="02020603050405020304" pitchFamily="18" charset="0"/>
                <a:cs typeface="Times New Roman" panose="02020603050405020304" pitchFamily="18" charset="0"/>
              </a:rPr>
            </a:b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
            </a:r>
            <a:br>
              <a:rPr lang="vi-VN" sz="2400" dirty="0" smtClean="0">
                <a:solidFill>
                  <a:schemeClr val="accent1">
                    <a:lumMod val="50000"/>
                  </a:schemeClr>
                </a:solidFill>
                <a:latin typeface="Times New Roman" panose="02020603050405020304" pitchFamily="18" charset="0"/>
                <a:cs typeface="Times New Roman" panose="02020603050405020304" pitchFamily="18" charset="0"/>
              </a:rPr>
            </a:br>
            <a:r>
              <a:rPr lang="vi-VN" sz="2400" dirty="0">
                <a:solidFill>
                  <a:schemeClr val="accent1">
                    <a:lumMod val="50000"/>
                  </a:schemeClr>
                </a:solidFill>
                <a:latin typeface="Times New Roman" panose="02020603050405020304" pitchFamily="18" charset="0"/>
                <a:cs typeface="Times New Roman" panose="02020603050405020304" pitchFamily="18" charset="0"/>
              </a:rPr>
              <a:t>- Oxy liệu pháp không thay thế được thông khí nhân tạo trong trương hợp có chỉ định thông khí nhân </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tạo</a:t>
            </a:r>
            <a:br>
              <a:rPr lang="vi-VN" sz="2400" dirty="0" smtClean="0">
                <a:solidFill>
                  <a:schemeClr val="accent1">
                    <a:lumMod val="50000"/>
                  </a:schemeClr>
                </a:solidFill>
                <a:latin typeface="Times New Roman" panose="02020603050405020304" pitchFamily="18" charset="0"/>
                <a:cs typeface="Times New Roman" panose="02020603050405020304" pitchFamily="18" charset="0"/>
              </a:rPr>
            </a:br>
            <a:r>
              <a:rPr lang="en-US" sz="24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vi-VN" sz="24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vi-VN" sz="2400" dirty="0">
                <a:solidFill>
                  <a:schemeClr val="accent1">
                    <a:lumMod val="50000"/>
                  </a:schemeClr>
                </a:solidFill>
                <a:latin typeface="Times New Roman" panose="02020603050405020304" pitchFamily="18" charset="0"/>
                <a:cs typeface="Times New Roman" panose="02020603050405020304" pitchFamily="18" charset="0"/>
              </a:rPr>
              <a:t>Ngộ </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đ</a:t>
            </a:r>
            <a:r>
              <a:rPr lang="en-US" sz="2400" dirty="0" err="1" smtClean="0">
                <a:solidFill>
                  <a:schemeClr val="accent1">
                    <a:lumMod val="50000"/>
                  </a:schemeClr>
                </a:solidFill>
                <a:latin typeface="Times New Roman" panose="02020603050405020304" pitchFamily="18" charset="0"/>
                <a:cs typeface="Times New Roman" panose="02020603050405020304" pitchFamily="18" charset="0"/>
              </a:rPr>
              <a:t>ộc</a:t>
            </a: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oxy</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
            </a:r>
            <a:br>
              <a:rPr lang="vi-VN" sz="2400" dirty="0" smtClean="0">
                <a:solidFill>
                  <a:schemeClr val="accent1">
                    <a:lumMod val="50000"/>
                  </a:schemeClr>
                </a:solidFill>
                <a:latin typeface="Times New Roman" panose="02020603050405020304" pitchFamily="18" charset="0"/>
                <a:cs typeface="Times New Roman" panose="02020603050405020304" pitchFamily="18" charset="0"/>
              </a:rPr>
            </a:b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vi-VN" sz="2400" dirty="0">
                <a:solidFill>
                  <a:schemeClr val="accent1">
                    <a:lumMod val="50000"/>
                  </a:schemeClr>
                </a:solidFill>
                <a:latin typeface="Times New Roman" panose="02020603050405020304" pitchFamily="18" charset="0"/>
                <a:cs typeface="Times New Roman" panose="02020603050405020304" pitchFamily="18" charset="0"/>
              </a:rPr>
              <a:t>Giảm thông khí do </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oxy</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
            </a:r>
            <a:br>
              <a:rPr lang="vi-VN" sz="2400" dirty="0" smtClean="0">
                <a:solidFill>
                  <a:schemeClr val="accent1">
                    <a:lumMod val="50000"/>
                  </a:schemeClr>
                </a:solidFill>
                <a:latin typeface="Times New Roman" panose="02020603050405020304" pitchFamily="18" charset="0"/>
                <a:cs typeface="Times New Roman" panose="02020603050405020304" pitchFamily="18" charset="0"/>
              </a:rPr>
            </a:b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Xẹp </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phổ</a:t>
            </a:r>
            <a:r>
              <a:rPr lang="en-US" sz="2400" dirty="0" err="1" smtClean="0">
                <a:solidFill>
                  <a:schemeClr val="accent1">
                    <a:lumMod val="50000"/>
                  </a:schemeClr>
                </a:solidFill>
                <a:latin typeface="Times New Roman" panose="02020603050405020304" pitchFamily="18" charset="0"/>
                <a:cs typeface="Times New Roman" panose="02020603050405020304" pitchFamily="18" charset="0"/>
              </a:rPr>
              <a:t>i</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
            </a:r>
            <a:br>
              <a:rPr lang="vi-VN" sz="2400" dirty="0" smtClean="0">
                <a:solidFill>
                  <a:schemeClr val="accent1">
                    <a:lumMod val="50000"/>
                  </a:schemeClr>
                </a:solidFill>
                <a:latin typeface="Times New Roman" panose="02020603050405020304" pitchFamily="18" charset="0"/>
                <a:cs typeface="Times New Roman" panose="02020603050405020304" pitchFamily="18" charset="0"/>
              </a:rPr>
            </a:b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
            </a:r>
            <a:br>
              <a:rPr lang="vi-VN" sz="2400" dirty="0" smtClean="0">
                <a:solidFill>
                  <a:schemeClr val="accent1">
                    <a:lumMod val="50000"/>
                  </a:schemeClr>
                </a:solidFill>
                <a:latin typeface="Times New Roman" panose="02020603050405020304" pitchFamily="18" charset="0"/>
                <a:cs typeface="Times New Roman" panose="02020603050405020304" pitchFamily="18" charset="0"/>
              </a:rPr>
            </a:b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vi-VN" sz="2400" dirty="0">
                <a:solidFill>
                  <a:schemeClr val="accent1">
                    <a:lumMod val="50000"/>
                  </a:schemeClr>
                </a:solidFill>
                <a:latin typeface="Times New Roman" panose="02020603050405020304" pitchFamily="18" charset="0"/>
                <a:cs typeface="Times New Roman" panose="02020603050405020304" pitchFamily="18" charset="0"/>
              </a:rPr>
              <a:t>Bệnh lý võng mạc ở trẻ sơ sinh non </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thán</a:t>
            </a:r>
            <a:br>
              <a:rPr lang="vi-VN" sz="2400" dirty="0" smtClean="0">
                <a:solidFill>
                  <a:schemeClr val="accent1">
                    <a:lumMod val="50000"/>
                  </a:schemeClr>
                </a:solidFill>
                <a:latin typeface="Times New Roman" panose="02020603050405020304" pitchFamily="18" charset="0"/>
                <a:cs typeface="Times New Roman" panose="02020603050405020304" pitchFamily="18" charset="0"/>
              </a:rPr>
            </a:b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
            </a:r>
            <a:br>
              <a:rPr lang="vi-VN" sz="2400" dirty="0" smtClean="0">
                <a:solidFill>
                  <a:schemeClr val="accent1">
                    <a:lumMod val="50000"/>
                  </a:schemeClr>
                </a:solidFill>
                <a:latin typeface="Times New Roman" panose="02020603050405020304" pitchFamily="18" charset="0"/>
                <a:cs typeface="Times New Roman" panose="02020603050405020304" pitchFamily="18" charset="0"/>
              </a:rPr>
            </a:b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Bội </a:t>
            </a:r>
            <a:r>
              <a:rPr lang="vi-VN" sz="2400" dirty="0">
                <a:solidFill>
                  <a:schemeClr val="accent1">
                    <a:lumMod val="50000"/>
                  </a:schemeClr>
                </a:solidFill>
                <a:latin typeface="Times New Roman" panose="02020603050405020304" pitchFamily="18" charset="0"/>
                <a:cs typeface="Times New Roman" panose="02020603050405020304" pitchFamily="18" charset="0"/>
              </a:rPr>
              <a:t>nhiễm vi khuẩn từ dụng cụ làm ẩm hoặc hệ thống khí dung</a:t>
            </a:r>
            <a:r>
              <a:rPr lang="vi-VN" sz="2000" dirty="0" smtClean="0">
                <a:solidFill>
                  <a:schemeClr val="accent1">
                    <a:lumMod val="50000"/>
                  </a:schemeClr>
                </a:solidFill>
                <a:latin typeface="Times New Roman" panose="02020603050405020304" pitchFamily="18" charset="0"/>
                <a:cs typeface="Times New Roman" panose="02020603050405020304" pitchFamily="18" charset="0"/>
              </a:rPr>
              <a:t/>
            </a:r>
            <a:br>
              <a:rPr lang="vi-VN" sz="2000" dirty="0" smtClean="0">
                <a:solidFill>
                  <a:schemeClr val="accent1">
                    <a:lumMod val="50000"/>
                  </a:schemeClr>
                </a:solidFill>
                <a:latin typeface="Times New Roman" panose="02020603050405020304" pitchFamily="18" charset="0"/>
                <a:cs typeface="Times New Roman" panose="02020603050405020304" pitchFamily="18" charset="0"/>
              </a:rPr>
            </a:br>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2045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sp>
        <p:nvSpPr>
          <p:cNvPr id="3" name="TextBox 2"/>
          <p:cNvSpPr txBox="1"/>
          <p:nvPr/>
        </p:nvSpPr>
        <p:spPr>
          <a:xfrm>
            <a:off x="244699" y="321972"/>
            <a:ext cx="11947301" cy="5755422"/>
          </a:xfrm>
          <a:prstGeom prst="rect">
            <a:avLst/>
          </a:prstGeom>
          <a:noFill/>
        </p:spPr>
        <p:txBody>
          <a:bodyPr wrap="square" rtlCol="0">
            <a:spAutoFit/>
          </a:bodyPr>
          <a:lstStyle/>
          <a:p>
            <a:pPr algn="ctr"/>
            <a:r>
              <a:rPr lang="vi-VN" sz="3200" dirty="0" smtClean="0">
                <a:solidFill>
                  <a:srgbClr val="FF0000"/>
                </a:solidFill>
                <a:latin typeface="+mj-lt"/>
              </a:rPr>
              <a:t>PHƯƠNG PHÁP TIẾN </a:t>
            </a:r>
            <a:r>
              <a:rPr lang="vi-VN" sz="3200" dirty="0" smtClean="0">
                <a:solidFill>
                  <a:srgbClr val="FF0000"/>
                </a:solidFill>
                <a:latin typeface="+mj-lt"/>
              </a:rPr>
              <a:t>HÀNH</a:t>
            </a:r>
          </a:p>
          <a:p>
            <a:pPr algn="ctr"/>
            <a:endParaRPr lang="en-US" sz="2800" dirty="0" smtClean="0">
              <a:solidFill>
                <a:srgbClr val="FF0000"/>
              </a:solidFill>
              <a:latin typeface="+mj-lt"/>
            </a:endParaRPr>
          </a:p>
          <a:p>
            <a:pPr algn="just"/>
            <a:r>
              <a:rPr lang="vi-VN" dirty="0" smtClean="0">
                <a:latin typeface="+mj-lt"/>
              </a:rPr>
              <a:t> </a:t>
            </a:r>
            <a:r>
              <a:rPr lang="vi-VN" sz="2800" dirty="0" smtClean="0">
                <a:solidFill>
                  <a:schemeClr val="accent1">
                    <a:lumMod val="50000"/>
                  </a:schemeClr>
                </a:solidFill>
                <a:latin typeface="+mj-lt"/>
              </a:rPr>
              <a:t>Chuẩn bị thuốc: nhỏ ventolin 2mg (20 giọt) và cho thêm NaCl 0,9% sao cho </a:t>
            </a:r>
            <a:r>
              <a:rPr lang="en-US" sz="2800" dirty="0">
                <a:solidFill>
                  <a:schemeClr val="accent1">
                    <a:lumMod val="50000"/>
                  </a:schemeClr>
                </a:solidFill>
                <a:latin typeface="+mj-lt"/>
              </a:rPr>
              <a:t>đ</a:t>
            </a:r>
            <a:r>
              <a:rPr lang="vi-VN" sz="2800" dirty="0" smtClean="0">
                <a:solidFill>
                  <a:schemeClr val="accent1">
                    <a:lumMod val="50000"/>
                  </a:schemeClr>
                </a:solidFill>
                <a:latin typeface="+mj-lt"/>
              </a:rPr>
              <a:t>ủ 3ml vào bầu khí dung. </a:t>
            </a:r>
            <a:endParaRPr lang="en-US" sz="2800" dirty="0" smtClean="0">
              <a:solidFill>
                <a:schemeClr val="accent1">
                  <a:lumMod val="50000"/>
                </a:schemeClr>
              </a:solidFill>
              <a:latin typeface="+mj-lt"/>
            </a:endParaRPr>
          </a:p>
          <a:p>
            <a:pPr marL="285750" indent="-285750" algn="just">
              <a:buFontTx/>
              <a:buChar char="-"/>
            </a:pPr>
            <a:r>
              <a:rPr lang="vi-VN" sz="2800" dirty="0" smtClean="0">
                <a:solidFill>
                  <a:schemeClr val="accent1">
                    <a:lumMod val="50000"/>
                  </a:schemeClr>
                </a:solidFill>
                <a:latin typeface="+mj-lt"/>
              </a:rPr>
              <a:t>Đối chiếu bệnh nhân</a:t>
            </a:r>
            <a:endParaRPr lang="en-US" sz="2800" dirty="0" smtClean="0">
              <a:solidFill>
                <a:schemeClr val="accent1">
                  <a:lumMod val="50000"/>
                </a:schemeClr>
              </a:solidFill>
              <a:latin typeface="+mj-lt"/>
            </a:endParaRPr>
          </a:p>
          <a:p>
            <a:pPr algn="just"/>
            <a:r>
              <a:rPr lang="en-US" sz="2800" dirty="0" smtClean="0">
                <a:solidFill>
                  <a:schemeClr val="accent1">
                    <a:lumMod val="50000"/>
                  </a:schemeClr>
                </a:solidFill>
                <a:latin typeface="+mj-lt"/>
              </a:rPr>
              <a:t>-    </a:t>
            </a:r>
            <a:r>
              <a:rPr lang="vi-VN" sz="2800" dirty="0" smtClean="0">
                <a:solidFill>
                  <a:schemeClr val="accent1">
                    <a:lumMod val="50000"/>
                  </a:schemeClr>
                </a:solidFill>
                <a:latin typeface="+mj-lt"/>
              </a:rPr>
              <a:t>Hướng dẫn bà mẹ tư thế bế em bé </a:t>
            </a:r>
            <a:endParaRPr lang="en-US" sz="2800" dirty="0" smtClean="0">
              <a:solidFill>
                <a:schemeClr val="accent1">
                  <a:lumMod val="50000"/>
                </a:schemeClr>
              </a:solidFill>
              <a:latin typeface="+mj-lt"/>
            </a:endParaRPr>
          </a:p>
          <a:p>
            <a:pPr marL="285750" indent="-285750" algn="just">
              <a:buFontTx/>
              <a:buChar char="-"/>
            </a:pPr>
            <a:r>
              <a:rPr lang="en-US" sz="2800" dirty="0" smtClean="0">
                <a:solidFill>
                  <a:schemeClr val="accent1">
                    <a:lumMod val="50000"/>
                  </a:schemeClr>
                </a:solidFill>
                <a:latin typeface="+mj-lt"/>
              </a:rPr>
              <a:t>  </a:t>
            </a:r>
            <a:r>
              <a:rPr lang="vi-VN" sz="2800" dirty="0" smtClean="0">
                <a:solidFill>
                  <a:schemeClr val="accent1">
                    <a:lumMod val="50000"/>
                  </a:schemeClr>
                </a:solidFill>
                <a:latin typeface="+mj-lt"/>
              </a:rPr>
              <a:t>Nối bộ phun sương vào máy khí dung </a:t>
            </a:r>
            <a:endParaRPr lang="en-US" sz="2800" dirty="0" smtClean="0">
              <a:solidFill>
                <a:schemeClr val="accent1">
                  <a:lumMod val="50000"/>
                </a:schemeClr>
              </a:solidFill>
              <a:latin typeface="+mj-lt"/>
            </a:endParaRPr>
          </a:p>
          <a:p>
            <a:pPr algn="just"/>
            <a:r>
              <a:rPr lang="en-US" sz="2800" dirty="0" smtClean="0">
                <a:solidFill>
                  <a:schemeClr val="accent1">
                    <a:lumMod val="50000"/>
                  </a:schemeClr>
                </a:solidFill>
                <a:latin typeface="+mj-lt"/>
              </a:rPr>
              <a:t>-    </a:t>
            </a:r>
            <a:r>
              <a:rPr lang="vi-VN" sz="2800" dirty="0" smtClean="0">
                <a:solidFill>
                  <a:schemeClr val="accent1">
                    <a:lumMod val="50000"/>
                  </a:schemeClr>
                </a:solidFill>
                <a:latin typeface="+mj-lt"/>
              </a:rPr>
              <a:t>Bật kiểm tra xem máy có phun hay không?tắt máy</a:t>
            </a:r>
            <a:endParaRPr lang="en-US" sz="2800" dirty="0" smtClean="0">
              <a:solidFill>
                <a:schemeClr val="accent1">
                  <a:lumMod val="50000"/>
                </a:schemeClr>
              </a:solidFill>
              <a:latin typeface="+mj-lt"/>
            </a:endParaRPr>
          </a:p>
          <a:p>
            <a:pPr algn="just"/>
            <a:r>
              <a:rPr lang="en-US" sz="2800" dirty="0" smtClean="0">
                <a:solidFill>
                  <a:schemeClr val="accent1">
                    <a:lumMod val="50000"/>
                  </a:schemeClr>
                </a:solidFill>
                <a:latin typeface="+mj-lt"/>
              </a:rPr>
              <a:t>-   </a:t>
            </a:r>
            <a:r>
              <a:rPr lang="vi-VN" sz="2800" dirty="0" smtClean="0">
                <a:solidFill>
                  <a:schemeClr val="accent1">
                    <a:lumMod val="50000"/>
                  </a:schemeClr>
                </a:solidFill>
                <a:latin typeface="+mj-lt"/>
              </a:rPr>
              <a:t> Áp mặt nạ kín vào mũi miệng bệnh nhân</a:t>
            </a:r>
            <a:endParaRPr lang="en-US" sz="2800" dirty="0" smtClean="0">
              <a:solidFill>
                <a:schemeClr val="accent1">
                  <a:lumMod val="50000"/>
                </a:schemeClr>
              </a:solidFill>
              <a:latin typeface="+mj-lt"/>
            </a:endParaRPr>
          </a:p>
          <a:p>
            <a:pPr algn="just"/>
            <a:r>
              <a:rPr lang="en-US" sz="2800" dirty="0" smtClean="0">
                <a:solidFill>
                  <a:schemeClr val="accent1">
                    <a:lumMod val="50000"/>
                  </a:schemeClr>
                </a:solidFill>
                <a:latin typeface="+mj-lt"/>
              </a:rPr>
              <a:t>-    </a:t>
            </a:r>
            <a:r>
              <a:rPr lang="vi-VN" sz="2800" dirty="0" smtClean="0">
                <a:solidFill>
                  <a:schemeClr val="accent1">
                    <a:lumMod val="50000"/>
                  </a:schemeClr>
                </a:solidFill>
                <a:latin typeface="+mj-lt"/>
              </a:rPr>
              <a:t> Bật máy cho bệnh nhân thở.</a:t>
            </a:r>
            <a:endParaRPr lang="en-US" sz="2800" dirty="0" smtClean="0">
              <a:solidFill>
                <a:schemeClr val="accent1">
                  <a:lumMod val="50000"/>
                </a:schemeClr>
              </a:solidFill>
              <a:latin typeface="+mj-lt"/>
            </a:endParaRPr>
          </a:p>
          <a:p>
            <a:pPr marL="285750" indent="-285750" algn="just">
              <a:buFontTx/>
              <a:buChar char="-"/>
            </a:pPr>
            <a:r>
              <a:rPr lang="en-US" sz="2800" dirty="0" smtClean="0">
                <a:solidFill>
                  <a:schemeClr val="accent1">
                    <a:lumMod val="50000"/>
                  </a:schemeClr>
                </a:solidFill>
                <a:latin typeface="+mj-lt"/>
              </a:rPr>
              <a:t>  </a:t>
            </a:r>
            <a:r>
              <a:rPr lang="vi-VN" sz="2800" dirty="0" smtClean="0">
                <a:solidFill>
                  <a:schemeClr val="accent1">
                    <a:lumMod val="50000"/>
                  </a:schemeClr>
                </a:solidFill>
                <a:latin typeface="+mj-lt"/>
              </a:rPr>
              <a:t>Thời gian phun trung bình 10-15 phút </a:t>
            </a:r>
            <a:endParaRPr lang="en-US" sz="2800" dirty="0">
              <a:solidFill>
                <a:schemeClr val="accent1">
                  <a:lumMod val="50000"/>
                </a:schemeClr>
              </a:solidFill>
              <a:latin typeface="+mj-lt"/>
            </a:endParaRPr>
          </a:p>
          <a:p>
            <a:pPr marL="285750" indent="-285750" algn="just">
              <a:buFontTx/>
              <a:buChar char="-"/>
            </a:pPr>
            <a:r>
              <a:rPr lang="en-US" sz="2800" dirty="0" smtClean="0">
                <a:solidFill>
                  <a:schemeClr val="accent1">
                    <a:lumMod val="50000"/>
                  </a:schemeClr>
                </a:solidFill>
                <a:latin typeface="+mj-lt"/>
              </a:rPr>
              <a:t>   </a:t>
            </a:r>
            <a:r>
              <a:rPr lang="vi-VN" sz="2800" dirty="0" smtClean="0">
                <a:solidFill>
                  <a:schemeClr val="accent1">
                    <a:lumMod val="50000"/>
                  </a:schemeClr>
                </a:solidFill>
                <a:latin typeface="+mj-lt"/>
              </a:rPr>
              <a:t>Dụng cụ sau khi phun xong tháo rời từng bộ phận xử lý theo </a:t>
            </a:r>
            <a:r>
              <a:rPr lang="en-US" sz="2800" dirty="0">
                <a:solidFill>
                  <a:schemeClr val="accent1">
                    <a:lumMod val="50000"/>
                  </a:schemeClr>
                </a:solidFill>
                <a:latin typeface="+mj-lt"/>
              </a:rPr>
              <a:t>đ</a:t>
            </a:r>
            <a:r>
              <a:rPr lang="vi-VN" sz="2800" dirty="0" smtClean="0">
                <a:solidFill>
                  <a:schemeClr val="accent1">
                    <a:lumMod val="50000"/>
                  </a:schemeClr>
                </a:solidFill>
                <a:latin typeface="+mj-lt"/>
              </a:rPr>
              <a:t>úng quy trình xử lý dụng cụ tái sử dụng.</a:t>
            </a:r>
            <a:endParaRPr lang="en-US" sz="2800" dirty="0">
              <a:solidFill>
                <a:schemeClr val="accent1">
                  <a:lumMod val="50000"/>
                </a:schemeClr>
              </a:solidFill>
              <a:latin typeface="+mj-lt"/>
            </a:endParaRPr>
          </a:p>
        </p:txBody>
      </p:sp>
    </p:spTree>
    <p:extLst>
      <p:ext uri="{BB962C8B-B14F-4D97-AF65-F5344CB8AC3E}">
        <p14:creationId xmlns:p14="http://schemas.microsoft.com/office/powerpoint/2010/main" val="1124603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172"/>
            <a:ext cx="12192000" cy="6874172"/>
          </a:xfrm>
          <a:prstGeom prst="rect">
            <a:avLst/>
          </a:prstGeom>
        </p:spPr>
      </p:pic>
      <p:sp>
        <p:nvSpPr>
          <p:cNvPr id="3" name="TextBox 2"/>
          <p:cNvSpPr txBox="1"/>
          <p:nvPr/>
        </p:nvSpPr>
        <p:spPr>
          <a:xfrm>
            <a:off x="1107582" y="346083"/>
            <a:ext cx="9530367" cy="646331"/>
          </a:xfrm>
          <a:prstGeom prst="rect">
            <a:avLst/>
          </a:prstGeom>
          <a:noFill/>
        </p:spPr>
        <p:txBody>
          <a:bodyPr wrap="square" rtlCol="0">
            <a:spAutoFit/>
          </a:bodyPr>
          <a:lstStyle/>
          <a:p>
            <a:pPr algn="ctr"/>
            <a:r>
              <a:rPr lang="en-US" sz="3600" b="1" dirty="0" smtClean="0">
                <a:solidFill>
                  <a:srgbClr val="FF0000"/>
                </a:solidFill>
                <a:latin typeface="Times New Roman" panose="02020603050405020304" pitchFamily="18" charset="0"/>
                <a:cs typeface="Times New Roman" panose="02020603050405020304" pitchFamily="18" charset="0"/>
              </a:rPr>
              <a:t>TAI BIẾN VÀ BIẾN CHỨNG</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605307" y="1170002"/>
            <a:ext cx="6440070" cy="5262979"/>
          </a:xfrm>
          <a:prstGeom prst="rect">
            <a:avLst/>
          </a:prstGeom>
        </p:spPr>
        <p:txBody>
          <a:bodyPr wrap="square">
            <a:spAutoFit/>
          </a:bodyPr>
          <a:lstStyle/>
          <a:p>
            <a:pPr algn="just" fontAlgn="base"/>
            <a:r>
              <a:rPr lang="vi-VN" dirty="0" smtClean="0"/>
              <a:t> </a:t>
            </a: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Việc </a:t>
            </a:r>
            <a:r>
              <a:rPr lang="vi-VN" sz="2400" dirty="0">
                <a:solidFill>
                  <a:schemeClr val="accent1">
                    <a:lumMod val="50000"/>
                  </a:schemeClr>
                </a:solidFill>
                <a:latin typeface="Times New Roman" panose="02020603050405020304" pitchFamily="18" charset="0"/>
                <a:cs typeface="Times New Roman" panose="02020603050405020304" pitchFamily="18" charset="0"/>
              </a:rPr>
              <a:t>xông mũi, họng chỉ được chỉ định cho các trường hợp trẻ mắc bệnh viêm đường hô hấp, bị bệnh phổi tắc nghẽn mãn tính. </a:t>
            </a:r>
            <a:endParaRPr lang="en-US" sz="2400" dirty="0" smtClean="0">
              <a:solidFill>
                <a:schemeClr val="accent1">
                  <a:lumMod val="50000"/>
                </a:schemeClr>
              </a:solidFill>
              <a:latin typeface="Times New Roman" panose="02020603050405020304" pitchFamily="18" charset="0"/>
              <a:cs typeface="Times New Roman" panose="02020603050405020304" pitchFamily="18" charset="0"/>
            </a:endParaRPr>
          </a:p>
          <a:p>
            <a:pPr algn="just" fontAlgn="base"/>
            <a:endParaRPr lang="en-US" sz="2400" dirty="0">
              <a:solidFill>
                <a:schemeClr val="accent1">
                  <a:lumMod val="50000"/>
                </a:schemeClr>
              </a:solidFill>
              <a:latin typeface="Times New Roman" panose="02020603050405020304" pitchFamily="18" charset="0"/>
              <a:cs typeface="Times New Roman" panose="02020603050405020304" pitchFamily="18" charset="0"/>
            </a:endParaRPr>
          </a:p>
          <a:p>
            <a:pPr algn="just" fontAlgn="base"/>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K</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hông </a:t>
            </a:r>
            <a:r>
              <a:rPr lang="vi-VN" sz="2400" dirty="0">
                <a:solidFill>
                  <a:schemeClr val="accent1">
                    <a:lumMod val="50000"/>
                  </a:schemeClr>
                </a:solidFill>
                <a:latin typeface="Times New Roman" panose="02020603050405020304" pitchFamily="18" charset="0"/>
                <a:cs typeface="Times New Roman" panose="02020603050405020304" pitchFamily="18" charset="0"/>
              </a:rPr>
              <a:t>chỉ định trong trường hợp trẻ có cơ địa dị ứng. Bởi với trẻ này chỉ cần hít một lần có thể xảy ra sốc quá mẫn, dẫn </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tớ</a:t>
            </a: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I </a:t>
            </a:r>
            <a:r>
              <a:rPr lang="en-US" sz="2400" dirty="0" err="1" smtClean="0">
                <a:solidFill>
                  <a:schemeClr val="accent1">
                    <a:lumMod val="50000"/>
                  </a:schemeClr>
                </a:solidFill>
                <a:latin typeface="Times New Roman" panose="02020603050405020304" pitchFamily="18" charset="0"/>
                <a:cs typeface="Times New Roman" panose="02020603050405020304" pitchFamily="18" charset="0"/>
              </a:rPr>
              <a:t>tử</a:t>
            </a: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smtClean="0">
                <a:solidFill>
                  <a:schemeClr val="accent1">
                    <a:lumMod val="50000"/>
                  </a:schemeClr>
                </a:solidFill>
                <a:latin typeface="Times New Roman" panose="02020603050405020304" pitchFamily="18" charset="0"/>
                <a:cs typeface="Times New Roman" panose="02020603050405020304" pitchFamily="18" charset="0"/>
              </a:rPr>
              <a:t>vong</a:t>
            </a:r>
            <a:endParaRPr lang="en-US" sz="2400" dirty="0" smtClean="0">
              <a:solidFill>
                <a:schemeClr val="accent1">
                  <a:lumMod val="50000"/>
                </a:schemeClr>
              </a:solidFill>
              <a:latin typeface="Times New Roman" panose="02020603050405020304" pitchFamily="18" charset="0"/>
              <a:cs typeface="Times New Roman" panose="02020603050405020304" pitchFamily="18" charset="0"/>
            </a:endParaRPr>
          </a:p>
          <a:p>
            <a:pPr algn="just" fontAlgn="base"/>
            <a:endParaRPr lang="en-US" sz="2400" dirty="0">
              <a:solidFill>
                <a:schemeClr val="accent1">
                  <a:lumMod val="50000"/>
                </a:schemeClr>
              </a:solidFill>
              <a:latin typeface="Times New Roman" panose="02020603050405020304" pitchFamily="18" charset="0"/>
              <a:cs typeface="Times New Roman" panose="02020603050405020304" pitchFamily="18" charset="0"/>
            </a:endParaRPr>
          </a:p>
          <a:p>
            <a:pPr algn="just"/>
            <a:r>
              <a:rPr lang="vi-VN" sz="2400" dirty="0">
                <a:solidFill>
                  <a:schemeClr val="accent1">
                    <a:lumMod val="50000"/>
                  </a:schemeClr>
                </a:solidFill>
                <a:latin typeface="Times New Roman" panose="02020603050405020304" pitchFamily="18" charset="0"/>
                <a:cs typeface="Times New Roman" panose="02020603050405020304" pitchFamily="18" charset="0"/>
              </a:rPr>
              <a:t>Việc sử dụng khí dung tràn lan </a:t>
            </a:r>
            <a:r>
              <a:rPr lang="en-US" sz="2400" dirty="0" err="1" smtClean="0">
                <a:solidFill>
                  <a:schemeClr val="accent1">
                    <a:lumMod val="50000"/>
                  </a:schemeClr>
                </a:solidFill>
                <a:latin typeface="Times New Roman" panose="02020603050405020304" pitchFamily="18" charset="0"/>
                <a:cs typeface="Times New Roman" panose="02020603050405020304" pitchFamily="18" charset="0"/>
              </a:rPr>
              <a:t>không</a:t>
            </a: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smtClean="0">
                <a:solidFill>
                  <a:schemeClr val="accent1">
                    <a:lumMod val="50000"/>
                  </a:schemeClr>
                </a:solidFill>
                <a:latin typeface="Times New Roman" panose="02020603050405020304" pitchFamily="18" charset="0"/>
                <a:cs typeface="Times New Roman" panose="02020603050405020304" pitchFamily="18" charset="0"/>
              </a:rPr>
              <a:t>theo</a:t>
            </a: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smtClean="0">
                <a:solidFill>
                  <a:schemeClr val="accent1">
                    <a:lumMod val="50000"/>
                  </a:schemeClr>
                </a:solidFill>
                <a:latin typeface="Times New Roman" panose="02020603050405020304" pitchFamily="18" charset="0"/>
                <a:cs typeface="Times New Roman" panose="02020603050405020304" pitchFamily="18" charset="0"/>
              </a:rPr>
              <a:t>chỉ</a:t>
            </a: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smtClean="0">
                <a:solidFill>
                  <a:schemeClr val="accent1">
                    <a:lumMod val="50000"/>
                  </a:schemeClr>
                </a:solidFill>
                <a:latin typeface="Times New Roman" panose="02020603050405020304" pitchFamily="18" charset="0"/>
                <a:cs typeface="Times New Roman" panose="02020603050405020304" pitchFamily="18" charset="0"/>
              </a:rPr>
              <a:t>định</a:t>
            </a: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smtClean="0">
                <a:solidFill>
                  <a:schemeClr val="accent1">
                    <a:lumMod val="50000"/>
                  </a:schemeClr>
                </a:solidFill>
                <a:latin typeface="Times New Roman" panose="02020603050405020304" pitchFamily="18" charset="0"/>
                <a:cs typeface="Times New Roman" panose="02020603050405020304" pitchFamily="18" charset="0"/>
              </a:rPr>
              <a:t>của</a:t>
            </a: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smtClean="0">
                <a:solidFill>
                  <a:schemeClr val="accent1">
                    <a:lumMod val="50000"/>
                  </a:schemeClr>
                </a:solidFill>
                <a:latin typeface="Times New Roman" panose="02020603050405020304" pitchFamily="18" charset="0"/>
                <a:cs typeface="Times New Roman" panose="02020603050405020304" pitchFamily="18" charset="0"/>
              </a:rPr>
              <a:t>bác</a:t>
            </a: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smtClean="0">
                <a:solidFill>
                  <a:schemeClr val="accent1">
                    <a:lumMod val="50000"/>
                  </a:schemeClr>
                </a:solidFill>
                <a:latin typeface="Times New Roman" panose="02020603050405020304" pitchFamily="18" charset="0"/>
                <a:cs typeface="Times New Roman" panose="02020603050405020304" pitchFamily="18" charset="0"/>
              </a:rPr>
              <a:t>sĩ</a:t>
            </a: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smtClean="0">
                <a:solidFill>
                  <a:schemeClr val="accent1">
                    <a:lumMod val="50000"/>
                  </a:schemeClr>
                </a:solidFill>
                <a:latin typeface="Times New Roman" panose="02020603050405020304" pitchFamily="18" charset="0"/>
                <a:cs typeface="Times New Roman" panose="02020603050405020304" pitchFamily="18" charset="0"/>
              </a:rPr>
              <a:t>có</a:t>
            </a: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vi-VN" sz="2400" dirty="0">
                <a:solidFill>
                  <a:schemeClr val="accent1">
                    <a:lumMod val="50000"/>
                  </a:schemeClr>
                </a:solidFill>
                <a:latin typeface="Times New Roman" panose="02020603050405020304" pitchFamily="18" charset="0"/>
                <a:cs typeface="Times New Roman" panose="02020603050405020304" pitchFamily="18" charset="0"/>
              </a:rPr>
              <a:t>thể khiến bệnh viêm phổi nặng hơn. </a:t>
            </a:r>
            <a:endParaRPr lang="en-US" sz="2400" dirty="0" smtClean="0">
              <a:solidFill>
                <a:schemeClr val="accent1">
                  <a:lumMod val="50000"/>
                </a:schemeClr>
              </a:solidFill>
              <a:latin typeface="Times New Roman" panose="02020603050405020304" pitchFamily="18" charset="0"/>
              <a:cs typeface="Times New Roman" panose="02020603050405020304" pitchFamily="18" charset="0"/>
            </a:endParaRPr>
          </a:p>
          <a:p>
            <a:pPr algn="just"/>
            <a:endParaRPr lang="en-US" sz="2400" dirty="0">
              <a:solidFill>
                <a:schemeClr val="accent1">
                  <a:lumMod val="50000"/>
                </a:schemeClr>
              </a:solidFill>
              <a:latin typeface="Times New Roman" panose="02020603050405020304" pitchFamily="18" charset="0"/>
              <a:cs typeface="Times New Roman" panose="02020603050405020304" pitchFamily="18" charset="0"/>
            </a:endParaRPr>
          </a:p>
          <a:p>
            <a:pPr algn="just"/>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vi-VN" sz="2400" dirty="0">
                <a:solidFill>
                  <a:schemeClr val="accent1">
                    <a:lumMod val="50000"/>
                  </a:schemeClr>
                </a:solidFill>
                <a:latin typeface="Times New Roman" panose="02020603050405020304" pitchFamily="18" charset="0"/>
                <a:cs typeface="Times New Roman" panose="02020603050405020304" pitchFamily="18" charset="0"/>
              </a:rPr>
              <a:t>Khí dung không được vệ sinh sạch sẽ, chất lượng kém có thể mang vi khuẩn, bụi bẩn vào phổi gây viêm phổi, đặc biệt là ở trẻ em. </a:t>
            </a:r>
            <a:endParaRPr lang="vi-VN" sz="2400" b="0" u="none" dirty="0" smtClean="0">
              <a:solidFill>
                <a:schemeClr val="accent1">
                  <a:lumMod val="50000"/>
                </a:schemeClr>
              </a:solidFill>
              <a:highlight>
                <a:srgbClr val="FFFFFF"/>
              </a:highlight>
              <a:latin typeface="Times New Roman" panose="02020603050405020304" pitchFamily="18" charset="0"/>
              <a:ea typeface="Calibri Light" charset="0"/>
              <a:cs typeface="Times New Roman" panose="02020603050405020304" pitchFamily="18" charset="0"/>
            </a:endParaRPr>
          </a:p>
        </p:txBody>
      </p:sp>
      <p:pic>
        <p:nvPicPr>
          <p:cNvPr id="5" name="Picture 4" descr="mua-benh-ho-hap-con-tu-vong-do-me-chu-quan-lam-dung-khang-sinh_111456277"/>
          <p:cNvPicPr>
            <a:picLocks noChangeAspect="1"/>
          </p:cNvPicPr>
          <p:nvPr/>
        </p:nvPicPr>
        <p:blipFill>
          <a:blip r:embed="rId3"/>
          <a:stretch>
            <a:fillRect/>
          </a:stretch>
        </p:blipFill>
        <p:spPr>
          <a:xfrm>
            <a:off x="7845662" y="1170002"/>
            <a:ext cx="3998891" cy="4805795"/>
          </a:xfrm>
          <a:prstGeom prst="rect">
            <a:avLst/>
          </a:prstGeom>
        </p:spPr>
      </p:pic>
    </p:spTree>
    <p:extLst>
      <p:ext uri="{BB962C8B-B14F-4D97-AF65-F5344CB8AC3E}">
        <p14:creationId xmlns:p14="http://schemas.microsoft.com/office/powerpoint/2010/main" val="601540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4" name="TextBox 3"/>
          <p:cNvSpPr txBox="1"/>
          <p:nvPr/>
        </p:nvSpPr>
        <p:spPr>
          <a:xfrm>
            <a:off x="309093" y="875763"/>
            <a:ext cx="10058400" cy="3416320"/>
          </a:xfrm>
          <a:prstGeom prst="rect">
            <a:avLst/>
          </a:prstGeom>
          <a:noFill/>
        </p:spPr>
        <p:txBody>
          <a:bodyPr wrap="square" rtlCol="0">
            <a:spAutoFit/>
          </a:bodyPr>
          <a:lstStyle/>
          <a:p>
            <a:r>
              <a:rPr lang="en-US" sz="2400" dirty="0" err="1" smtClean="0">
                <a:solidFill>
                  <a:schemeClr val="accent1">
                    <a:lumMod val="50000"/>
                  </a:schemeClr>
                </a:solidFill>
                <a:latin typeface="Times New Roman" panose="02020603050405020304" pitchFamily="18" charset="0"/>
                <a:cs typeface="Times New Roman" panose="02020603050405020304" pitchFamily="18" charset="0"/>
              </a:rPr>
              <a:t>Tình</a:t>
            </a: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trạng</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thiếu</a:t>
            </a:r>
            <a:r>
              <a:rPr lang="en-US" sz="2400" dirty="0">
                <a:solidFill>
                  <a:schemeClr val="accent1">
                    <a:lumMod val="50000"/>
                  </a:schemeClr>
                </a:solidFill>
                <a:latin typeface="Times New Roman" panose="02020603050405020304" pitchFamily="18" charset="0"/>
                <a:cs typeface="Times New Roman" panose="02020603050405020304" pitchFamily="18" charset="0"/>
              </a:rPr>
              <a:t> oxy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hiện</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tại</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khó</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thở</a:t>
            </a:r>
            <a:r>
              <a:rPr lang="en-US" sz="2400" dirty="0">
                <a:solidFill>
                  <a:schemeClr val="accent1">
                    <a:lumMod val="50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a:r>
            <a:br>
              <a:rPr lang="en-US" sz="2400" dirty="0" smtClean="0">
                <a:solidFill>
                  <a:schemeClr val="accent1">
                    <a:lumMod val="50000"/>
                  </a:schemeClr>
                </a:solidFill>
                <a:latin typeface="Times New Roman" panose="02020603050405020304" pitchFamily="18" charset="0"/>
                <a:cs typeface="Times New Roman" panose="02020603050405020304" pitchFamily="18" charset="0"/>
              </a:rPr>
            </a:b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Vị</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trí</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của</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nội</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khí</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quản</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độ</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sâu</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nội</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khí</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quản</a:t>
            </a:r>
            <a:r>
              <a:rPr lang="en-US" sz="2400" dirty="0">
                <a:solidFill>
                  <a:schemeClr val="accent1">
                    <a:lumMod val="50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a:r>
            <a:br>
              <a:rPr lang="en-US" sz="2400" dirty="0" smtClean="0">
                <a:solidFill>
                  <a:schemeClr val="accent1">
                    <a:lumMod val="50000"/>
                  </a:schemeClr>
                </a:solidFill>
                <a:latin typeface="Times New Roman" panose="02020603050405020304" pitchFamily="18" charset="0"/>
                <a:cs typeface="Times New Roman" panose="02020603050405020304" pitchFamily="18" charset="0"/>
              </a:rPr>
            </a:b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Thông</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khí</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đều</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cả</a:t>
            </a:r>
            <a:r>
              <a:rPr lang="en-US" sz="2400" dirty="0">
                <a:solidFill>
                  <a:schemeClr val="accent1">
                    <a:lumMod val="50000"/>
                  </a:schemeClr>
                </a:solidFill>
                <a:latin typeface="Times New Roman" panose="02020603050405020304" pitchFamily="18" charset="0"/>
                <a:cs typeface="Times New Roman" panose="02020603050405020304" pitchFamily="18" charset="0"/>
              </a:rPr>
              <a:t> 2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phổi</a:t>
            </a:r>
            <a:r>
              <a:rPr lang="en-US" sz="2400" dirty="0">
                <a:solidFill>
                  <a:schemeClr val="accent1">
                    <a:lumMod val="50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
            </a:r>
            <a:br>
              <a:rPr lang="en-US" sz="2400" dirty="0" smtClean="0">
                <a:solidFill>
                  <a:schemeClr val="accent1">
                    <a:lumMod val="50000"/>
                  </a:schemeClr>
                </a:solidFill>
                <a:latin typeface="Times New Roman" panose="02020603050405020304" pitchFamily="18" charset="0"/>
                <a:cs typeface="Times New Roman" panose="02020603050405020304" pitchFamily="18" charset="0"/>
              </a:rPr>
            </a:b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Biểu</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hiện</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của</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tràn</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khí</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màng</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phổi</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phù</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phổi</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tràn</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dịch</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màng</a:t>
            </a:r>
            <a:r>
              <a:rPr lang="en-US" sz="2400" dirty="0">
                <a:solidFill>
                  <a:schemeClr val="accent1">
                    <a:lumMod val="50000"/>
                  </a:schemeClr>
                </a:solidFill>
                <a:latin typeface="Times New Roman" panose="02020603050405020304" pitchFamily="18" charset="0"/>
                <a:cs typeface="Times New Roman" panose="02020603050405020304" pitchFamily="18" charset="0"/>
              </a:rPr>
              <a:t> </a:t>
            </a:r>
            <a:r>
              <a:rPr lang="en-US" sz="2400" dirty="0" err="1">
                <a:solidFill>
                  <a:schemeClr val="accent1">
                    <a:lumMod val="50000"/>
                  </a:schemeClr>
                </a:solidFill>
                <a:latin typeface="Times New Roman" panose="02020603050405020304" pitchFamily="18" charset="0"/>
                <a:cs typeface="Times New Roman" panose="02020603050405020304" pitchFamily="18" charset="0"/>
              </a:rPr>
              <a:t>phổi</a:t>
            </a:r>
            <a:r>
              <a:rPr lang="en-US" sz="2400" dirty="0" smtClean="0">
                <a:solidFill>
                  <a:schemeClr val="accent1">
                    <a:lumMod val="50000"/>
                  </a:schemeClr>
                </a:solidFill>
                <a:latin typeface="Times New Roman" panose="02020603050405020304" pitchFamily="18" charset="0"/>
                <a:cs typeface="Times New Roman" panose="02020603050405020304" pitchFamily="18" charset="0"/>
              </a:rPr>
              <a:t>?</a:t>
            </a:r>
          </a:p>
          <a:p>
            <a:r>
              <a:rPr lang="vi-VN" sz="2400" dirty="0">
                <a:solidFill>
                  <a:schemeClr val="accent1">
                    <a:lumMod val="50000"/>
                  </a:schemeClr>
                </a:solidFill>
                <a:latin typeface="Times New Roman" panose="02020603050405020304" pitchFamily="18" charset="0"/>
                <a:cs typeface="Times New Roman" panose="02020603050405020304" pitchFamily="18" charset="0"/>
              </a:rPr>
              <a:t>- Kiểm tra vị trí nội khí quản</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
            </a:r>
            <a:br>
              <a:rPr lang="vi-VN" sz="2400" dirty="0" smtClean="0">
                <a:solidFill>
                  <a:schemeClr val="accent1">
                    <a:lumMod val="50000"/>
                  </a:schemeClr>
                </a:solidFill>
                <a:latin typeface="Times New Roman" panose="02020603050405020304" pitchFamily="18" charset="0"/>
                <a:cs typeface="Times New Roman" panose="02020603050405020304" pitchFamily="18" charset="0"/>
              </a:rPr>
            </a:br>
            <a:r>
              <a:rPr lang="vi-VN" sz="2400" dirty="0">
                <a:solidFill>
                  <a:schemeClr val="accent1">
                    <a:lumMod val="50000"/>
                  </a:schemeClr>
                </a:solidFill>
                <a:latin typeface="Times New Roman" panose="02020603050405020304" pitchFamily="18" charset="0"/>
                <a:cs typeface="Times New Roman" panose="02020603050405020304" pitchFamily="18" charset="0"/>
              </a:rPr>
              <a:t>- Tình trang mạng lưới khí phế quản, mạch máu phổi</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
            </a:r>
            <a:br>
              <a:rPr lang="vi-VN" sz="2400" dirty="0" smtClean="0">
                <a:solidFill>
                  <a:schemeClr val="accent1">
                    <a:lumMod val="50000"/>
                  </a:schemeClr>
                </a:solidFill>
                <a:latin typeface="Times New Roman" panose="02020603050405020304" pitchFamily="18" charset="0"/>
                <a:cs typeface="Times New Roman" panose="02020603050405020304" pitchFamily="18" charset="0"/>
              </a:rPr>
            </a:br>
            <a:r>
              <a:rPr lang="vi-VN" sz="2400" dirty="0">
                <a:solidFill>
                  <a:schemeClr val="accent1">
                    <a:lumMod val="50000"/>
                  </a:schemeClr>
                </a:solidFill>
                <a:latin typeface="Times New Roman" panose="02020603050405020304" pitchFamily="18" charset="0"/>
                <a:cs typeface="Times New Roman" panose="02020603050405020304" pitchFamily="18" charset="0"/>
              </a:rPr>
              <a:t>- Bệnh lý: xẹp phổi, viêm phổi, phù phổi</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
            </a:r>
            <a:br>
              <a:rPr lang="vi-VN" sz="2400" dirty="0" smtClean="0">
                <a:solidFill>
                  <a:schemeClr val="accent1">
                    <a:lumMod val="50000"/>
                  </a:schemeClr>
                </a:solidFill>
                <a:latin typeface="Times New Roman" panose="02020603050405020304" pitchFamily="18" charset="0"/>
                <a:cs typeface="Times New Roman" panose="02020603050405020304" pitchFamily="18" charset="0"/>
              </a:rPr>
            </a:br>
            <a:r>
              <a:rPr lang="vi-VN" sz="2400" dirty="0">
                <a:solidFill>
                  <a:schemeClr val="accent1">
                    <a:lumMod val="50000"/>
                  </a:schemeClr>
                </a:solidFill>
                <a:latin typeface="Times New Roman" panose="02020603050405020304" pitchFamily="18" charset="0"/>
                <a:cs typeface="Times New Roman" panose="02020603050405020304" pitchFamily="18" charset="0"/>
              </a:rPr>
              <a:t>- Tràn khí, tràn dịch màng phổi?</a:t>
            </a:r>
            <a:r>
              <a:rPr lang="vi-VN" sz="2400" dirty="0" smtClean="0">
                <a:solidFill>
                  <a:schemeClr val="accent1">
                    <a:lumMod val="50000"/>
                  </a:schemeClr>
                </a:solidFill>
                <a:latin typeface="Times New Roman" panose="02020603050405020304" pitchFamily="18" charset="0"/>
                <a:cs typeface="Times New Roman" panose="02020603050405020304" pitchFamily="18" charset="0"/>
              </a:rPr>
              <a:t/>
            </a:r>
            <a:br>
              <a:rPr lang="vi-VN" sz="2400" dirty="0" smtClean="0">
                <a:solidFill>
                  <a:schemeClr val="accent1">
                    <a:lumMod val="50000"/>
                  </a:schemeClr>
                </a:solidFill>
                <a:latin typeface="Times New Roman" panose="02020603050405020304" pitchFamily="18" charset="0"/>
                <a:cs typeface="Times New Roman" panose="02020603050405020304" pitchFamily="18" charset="0"/>
              </a:rPr>
            </a:br>
            <a:endParaRPr lang="en-US"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3239" y="4020479"/>
            <a:ext cx="4600575" cy="26780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48306" y="4020479"/>
            <a:ext cx="5029200" cy="2776537"/>
          </a:xfrm>
          <a:prstGeom prst="rect">
            <a:avLst/>
          </a:prstGeom>
        </p:spPr>
      </p:pic>
      <p:sp>
        <p:nvSpPr>
          <p:cNvPr id="3" name="TextBox 2"/>
          <p:cNvSpPr txBox="1"/>
          <p:nvPr/>
        </p:nvSpPr>
        <p:spPr>
          <a:xfrm>
            <a:off x="4857592" y="229432"/>
            <a:ext cx="2248525" cy="646331"/>
          </a:xfrm>
          <a:prstGeom prst="rect">
            <a:avLst/>
          </a:prstGeom>
          <a:noFill/>
        </p:spPr>
        <p:txBody>
          <a:bodyPr wrap="square" rtlCol="0">
            <a:spAutoFit/>
          </a:bodyPr>
          <a:lstStyle/>
          <a:p>
            <a:r>
              <a:rPr lang="en-US" sz="3600" dirty="0">
                <a:solidFill>
                  <a:srgbClr val="FF0000"/>
                </a:solidFill>
                <a:latin typeface="Times New Roman" panose="02020603050405020304" pitchFamily="18" charset="0"/>
                <a:cs typeface="Times New Roman" panose="02020603050405020304" pitchFamily="18" charset="0"/>
              </a:rPr>
              <a:t>ĐIỀU TRỊ </a:t>
            </a:r>
          </a:p>
        </p:txBody>
      </p:sp>
    </p:spTree>
    <p:extLst>
      <p:ext uri="{BB962C8B-B14F-4D97-AF65-F5344CB8AC3E}">
        <p14:creationId xmlns:p14="http://schemas.microsoft.com/office/powerpoint/2010/main" val="3092382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Rectangle 2"/>
          <p:cNvSpPr/>
          <p:nvPr/>
        </p:nvSpPr>
        <p:spPr>
          <a:xfrm>
            <a:off x="3342807" y="199017"/>
            <a:ext cx="6514864" cy="707886"/>
          </a:xfrm>
          <a:prstGeom prst="rect">
            <a:avLst/>
          </a:prstGeom>
        </p:spPr>
        <p:txBody>
          <a:bodyPr wrap="square">
            <a:spAutoFit/>
          </a:bodyPr>
          <a:lstStyle/>
          <a:p>
            <a:r>
              <a:rPr lang="en-US" sz="4000" b="1" dirty="0" smtClean="0">
                <a:solidFill>
                  <a:srgbClr val="FF0000"/>
                </a:solidFill>
                <a:latin typeface="Times New Roman" pitchFamily="18" charset="0"/>
                <a:cs typeface="Times New Roman" pitchFamily="18" charset="0"/>
              </a:rPr>
              <a:t>        CHĂM </a:t>
            </a:r>
            <a:r>
              <a:rPr lang="en-US" sz="4000" b="1" dirty="0" smtClean="0">
                <a:solidFill>
                  <a:srgbClr val="FF0000"/>
                </a:solidFill>
                <a:latin typeface="Times New Roman" pitchFamily="18" charset="0"/>
                <a:cs typeface="Times New Roman" pitchFamily="18" charset="0"/>
              </a:rPr>
              <a:t>SÓC</a:t>
            </a:r>
            <a:endParaRPr lang="en-US" sz="4000" b="1" dirty="0" smtClean="0">
              <a:solidFill>
                <a:srgbClr val="FF0000"/>
              </a:solidFill>
              <a:latin typeface="Times New Roman" pitchFamily="18" charset="0"/>
              <a:cs typeface="Times New Roman" pitchFamily="18" charset="0"/>
            </a:endParaRPr>
          </a:p>
        </p:txBody>
      </p:sp>
      <p:sp>
        <p:nvSpPr>
          <p:cNvPr id="4" name="Rectangle 3"/>
          <p:cNvSpPr/>
          <p:nvPr/>
        </p:nvSpPr>
        <p:spPr>
          <a:xfrm>
            <a:off x="3342806" y="1012434"/>
            <a:ext cx="4916773" cy="2246769"/>
          </a:xfrm>
          <a:prstGeom prst="rect">
            <a:avLst/>
          </a:prstGeom>
        </p:spPr>
        <p:txBody>
          <a:bodyPr wrap="square">
            <a:spAutoFit/>
          </a:bodyPr>
          <a:lstStyle/>
          <a:p>
            <a:pPr lvl="2">
              <a:buFont typeface="Wingdings" pitchFamily="2" charset="2"/>
              <a:buChar char="v"/>
            </a:pPr>
            <a:endParaRPr lang="en-US" sz="2800" dirty="0" smtClean="0">
              <a:solidFill>
                <a:srgbClr val="002060"/>
              </a:solidFill>
              <a:latin typeface="Times New Roman" pitchFamily="18" charset="0"/>
              <a:cs typeface="Times New Roman" pitchFamily="18" charset="0"/>
            </a:endParaRPr>
          </a:p>
          <a:p>
            <a:pPr>
              <a:buFont typeface="Wingdings" pitchFamily="2" charset="2"/>
              <a:buChar char="v"/>
            </a:pPr>
            <a:r>
              <a:rPr lang="en-US" sz="2800" dirty="0" err="1" smtClean="0">
                <a:solidFill>
                  <a:srgbClr val="002060"/>
                </a:solidFill>
                <a:latin typeface="Times New Roman" pitchFamily="18" charset="0"/>
                <a:cs typeface="Times New Roman" pitchFamily="18" charset="0"/>
              </a:rPr>
              <a:t>Bệnh</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nhân</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khó</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thở</a:t>
            </a:r>
            <a:r>
              <a:rPr lang="en-US" sz="2800" dirty="0" smtClean="0">
                <a:solidFill>
                  <a:srgbClr val="002060"/>
                </a:solidFill>
                <a:latin typeface="Times New Roman" pitchFamily="18" charset="0"/>
                <a:cs typeface="Times New Roman" pitchFamily="18" charset="0"/>
              </a:rPr>
              <a:t> </a:t>
            </a:r>
          </a:p>
          <a:p>
            <a:pPr>
              <a:buFont typeface="Wingdings" pitchFamily="2" charset="2"/>
              <a:buChar char="v"/>
            </a:pPr>
            <a:r>
              <a:rPr lang="en-US" sz="2800" dirty="0" err="1" smtClean="0">
                <a:solidFill>
                  <a:srgbClr val="002060"/>
                </a:solidFill>
                <a:latin typeface="Times New Roman" pitchFamily="18" charset="0"/>
                <a:cs typeface="Times New Roman" pitchFamily="18" charset="0"/>
              </a:rPr>
              <a:t>Bệnh</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nhân</a:t>
            </a:r>
            <a:r>
              <a:rPr lang="en-US" sz="2800" dirty="0" smtClean="0">
                <a:solidFill>
                  <a:srgbClr val="002060"/>
                </a:solidFill>
                <a:latin typeface="Times New Roman" pitchFamily="18" charset="0"/>
                <a:cs typeface="Times New Roman" pitchFamily="18" charset="0"/>
              </a:rPr>
              <a:t> lo </a:t>
            </a:r>
            <a:r>
              <a:rPr lang="en-US" sz="2800" dirty="0" err="1" smtClean="0">
                <a:solidFill>
                  <a:srgbClr val="002060"/>
                </a:solidFill>
                <a:latin typeface="Times New Roman" pitchFamily="18" charset="0"/>
                <a:cs typeface="Times New Roman" pitchFamily="18" charset="0"/>
              </a:rPr>
              <a:t>lắng</a:t>
            </a:r>
            <a:endParaRPr lang="en-US" sz="2800" dirty="0" smtClean="0">
              <a:solidFill>
                <a:srgbClr val="002060"/>
              </a:solidFill>
              <a:latin typeface="Times New Roman" pitchFamily="18" charset="0"/>
              <a:cs typeface="Times New Roman" pitchFamily="18" charset="0"/>
            </a:endParaRPr>
          </a:p>
          <a:p>
            <a:pPr>
              <a:buFont typeface="Wingdings" pitchFamily="2" charset="2"/>
              <a:buChar char="v"/>
            </a:pPr>
            <a:r>
              <a:rPr lang="en-US" sz="2800" dirty="0" err="1" smtClean="0">
                <a:solidFill>
                  <a:srgbClr val="002060"/>
                </a:solidFill>
                <a:latin typeface="Times New Roman" pitchFamily="18" charset="0"/>
                <a:cs typeface="Times New Roman" pitchFamily="18" charset="0"/>
              </a:rPr>
              <a:t>Bệnh</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nhân</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khó</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ngủ</a:t>
            </a:r>
            <a:endParaRPr lang="en-US" sz="2800" dirty="0" smtClean="0">
              <a:solidFill>
                <a:srgbClr val="002060"/>
              </a:solidFill>
              <a:latin typeface="Times New Roman" pitchFamily="18" charset="0"/>
              <a:cs typeface="Times New Roman" pitchFamily="18" charset="0"/>
            </a:endParaRPr>
          </a:p>
          <a:p>
            <a:pPr>
              <a:buFont typeface="Wingdings" pitchFamily="2" charset="2"/>
              <a:buChar char="v"/>
            </a:pPr>
            <a:r>
              <a:rPr lang="en-US" sz="2800" dirty="0" err="1" smtClean="0">
                <a:solidFill>
                  <a:srgbClr val="002060"/>
                </a:solidFill>
                <a:latin typeface="Times New Roman" pitchFamily="18" charset="0"/>
                <a:cs typeface="Times New Roman" pitchFamily="18" charset="0"/>
              </a:rPr>
              <a:t>Nguy</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cơ</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suy</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dinh</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dưỡng</a:t>
            </a:r>
            <a:endParaRPr lang="en-US" sz="2800" dirty="0">
              <a:solidFill>
                <a:srgbClr val="002060"/>
              </a:solidFill>
              <a:latin typeface="Times New Roman" pitchFamily="18" charset="0"/>
              <a:cs typeface="Times New Roman"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7970" y="3402767"/>
            <a:ext cx="4495801" cy="345523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98604" y="3402767"/>
            <a:ext cx="4729163" cy="3455232"/>
          </a:xfrm>
          <a:prstGeom prst="rect">
            <a:avLst/>
          </a:prstGeom>
        </p:spPr>
      </p:pic>
      <p:sp>
        <p:nvSpPr>
          <p:cNvPr id="7" name="TextBox 6"/>
          <p:cNvSpPr txBox="1"/>
          <p:nvPr/>
        </p:nvSpPr>
        <p:spPr>
          <a:xfrm>
            <a:off x="1304143" y="820827"/>
            <a:ext cx="2428407" cy="523220"/>
          </a:xfrm>
          <a:prstGeom prst="rect">
            <a:avLst/>
          </a:prstGeom>
          <a:noFill/>
        </p:spPr>
        <p:txBody>
          <a:bodyPr wrap="square" rtlCol="0">
            <a:spAutoFit/>
          </a:bodyPr>
          <a:lstStyle/>
          <a:p>
            <a:r>
              <a:rPr lang="en-US" sz="2800" b="1" i="1" dirty="0" err="1">
                <a:solidFill>
                  <a:srgbClr val="FF0000"/>
                </a:solidFill>
                <a:latin typeface="Times New Roman" pitchFamily="18" charset="0"/>
                <a:cs typeface="Times New Roman" pitchFamily="18" charset="0"/>
              </a:rPr>
              <a:t>Nhận</a:t>
            </a:r>
            <a:r>
              <a:rPr lang="en-US" sz="2800" b="1" i="1" dirty="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định</a:t>
            </a:r>
            <a:endParaRPr lang="en-US" sz="2800" b="1" i="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285681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TotalTime>
  <Words>958</Words>
  <Application>Microsoft Office PowerPoint</Application>
  <PresentationFormat>Widescreen</PresentationFormat>
  <Paragraphs>137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Man Uyen</cp:lastModifiedBy>
  <cp:revision>39</cp:revision>
  <dcterms:created xsi:type="dcterms:W3CDTF">2016-09-16T11:54:59Z</dcterms:created>
  <dcterms:modified xsi:type="dcterms:W3CDTF">2016-09-16T15:51:01Z</dcterms:modified>
</cp:coreProperties>
</file>