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8"/>
  </p:notesMasterIdLst>
  <p:sldIdLst>
    <p:sldId id="266" r:id="rId2"/>
    <p:sldId id="267" r:id="rId3"/>
    <p:sldId id="256" r:id="rId4"/>
    <p:sldId id="257" r:id="rId5"/>
    <p:sldId id="258" r:id="rId6"/>
    <p:sldId id="259" r:id="rId7"/>
    <p:sldId id="260" r:id="rId8"/>
    <p:sldId id="261" r:id="rId9"/>
    <p:sldId id="283" r:id="rId10"/>
    <p:sldId id="262" r:id="rId11"/>
    <p:sldId id="263" r:id="rId12"/>
    <p:sldId id="282" r:id="rId13"/>
    <p:sldId id="264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321" r:id="rId29"/>
    <p:sldId id="285" r:id="rId30"/>
    <p:sldId id="322" r:id="rId31"/>
    <p:sldId id="301" r:id="rId32"/>
    <p:sldId id="303" r:id="rId33"/>
    <p:sldId id="304" r:id="rId34"/>
    <p:sldId id="306" r:id="rId35"/>
    <p:sldId id="315" r:id="rId36"/>
    <p:sldId id="308" r:id="rId37"/>
    <p:sldId id="286" r:id="rId38"/>
    <p:sldId id="312" r:id="rId39"/>
    <p:sldId id="319" r:id="rId40"/>
    <p:sldId id="320" r:id="rId41"/>
    <p:sldId id="313" r:id="rId42"/>
    <p:sldId id="314" r:id="rId43"/>
    <p:sldId id="324" r:id="rId44"/>
    <p:sldId id="325" r:id="rId45"/>
    <p:sldId id="326" r:id="rId46"/>
    <p:sldId id="29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049E8-07A4-43DE-8171-9CB78C6B0725}" type="datetimeFigureOut">
              <a:rPr lang="en-US" smtClean="0"/>
              <a:t>9/2/2015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E8E9B-D85C-429D-942F-51360E24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62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279" y="949220"/>
            <a:ext cx="9633397" cy="1646302"/>
          </a:xfrm>
        </p:spPr>
        <p:txBody>
          <a:bodyPr>
            <a:prstTxWarp prst="textTriangle">
              <a:avLst/>
            </a:prstTxWarp>
          </a:bodyPr>
          <a:lstStyle/>
          <a:p>
            <a:pPr algn="l"/>
            <a:r>
              <a:rPr lang="en-US" sz="4800" b="1" dirty="0" smtClean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ĐẠI HỌC DUY TÂN </a:t>
            </a:r>
            <a:endParaRPr lang="en-US" sz="4800" b="1" dirty="0"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8583" y="3806134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ĐIỀU DƯỠNG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3059" y="5357611"/>
            <a:ext cx="5499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K18YDD</a:t>
            </a:r>
          </a:p>
          <a:p>
            <a:r>
              <a:rPr lang="en-US" sz="2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 VIÊN: NGUYỄN PHÚC HỌC</a:t>
            </a:r>
            <a:endParaRPr lang="en-US" sz="2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772" y="-92702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5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591" y="466299"/>
            <a:ext cx="8596668" cy="96162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021" y="1331843"/>
            <a:ext cx="4590390" cy="3432928"/>
          </a:xfrm>
        </p:spPr>
      </p:pic>
      <p:sp>
        <p:nvSpPr>
          <p:cNvPr id="5" name="TextBox 4"/>
          <p:cNvSpPr txBox="1"/>
          <p:nvPr/>
        </p:nvSpPr>
        <p:spPr>
          <a:xfrm>
            <a:off x="1030310" y="4943963"/>
            <a:ext cx="892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caosu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silicon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41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698" y="1047482"/>
            <a:ext cx="8596668" cy="691166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50" y="2292441"/>
            <a:ext cx="9973494" cy="216365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603" y="3571282"/>
            <a:ext cx="4360304" cy="311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9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42483" y="434820"/>
            <a:ext cx="859666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33" y="232489"/>
            <a:ext cx="4038600" cy="2838450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13" y="3984262"/>
            <a:ext cx="3642038" cy="2496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19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sert a nasopharynge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216" y="235382"/>
            <a:ext cx="10599313" cy="5887137"/>
          </a:xfrm>
        </p:spPr>
      </p:pic>
    </p:spTree>
    <p:extLst>
      <p:ext uri="{BB962C8B-B14F-4D97-AF65-F5344CB8AC3E}">
        <p14:creationId xmlns:p14="http://schemas.microsoft.com/office/powerpoint/2010/main" val="367566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72586" y="514439"/>
            <a:ext cx="9144000" cy="996156"/>
          </a:xfrm>
        </p:spPr>
        <p:txBody>
          <a:bodyPr>
            <a:prstTxWarp prst="textChevron">
              <a:avLst/>
            </a:prstTxWarp>
          </a:bodyPr>
          <a:lstStyle/>
          <a:p>
            <a:pPr algn="l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2.GIẢI PHÓNG DỊ VẬT ĐƯỜNG THỞ</a:t>
            </a:r>
          </a:p>
        </p:txBody>
      </p:sp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446088" y="2595563"/>
            <a:ext cx="3276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722688" y="2190772"/>
            <a:ext cx="6846887" cy="187325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Bệnh nhân tỉnh táo và ho được.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 khí gần như bình thường.</a:t>
            </a:r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446088" y="5018088"/>
            <a:ext cx="2706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Khó thở thanh quản.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722688" y="4468813"/>
            <a:ext cx="6846887" cy="190817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Cần phải lấy dị vật ra khỏi đường thở bằng các nghiệm pháp.</a:t>
            </a:r>
          </a:p>
        </p:txBody>
      </p:sp>
    </p:spTree>
    <p:extLst>
      <p:ext uri="{BB962C8B-B14F-4D97-AF65-F5344CB8AC3E}">
        <p14:creationId xmlns:p14="http://schemas.microsoft.com/office/powerpoint/2010/main" val="13077732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Heim lich</a:t>
            </a: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677334" y="1781046"/>
            <a:ext cx="15985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Cơ chế: </a:t>
            </a: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2236789" y="1724025"/>
            <a:ext cx="752539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1068947" y="3101846"/>
            <a:ext cx="3756830" cy="257505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Oval 8"/>
          <p:cNvSpPr/>
          <p:nvPr/>
        </p:nvSpPr>
        <p:spPr>
          <a:xfrm>
            <a:off x="5248164" y="3101846"/>
            <a:ext cx="4025838" cy="257505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bệnh nhân  suy sụp hoặc hôn mê.</a:t>
            </a:r>
          </a:p>
        </p:txBody>
      </p:sp>
    </p:spTree>
    <p:extLst>
      <p:ext uri="{BB962C8B-B14F-4D97-AF65-F5344CB8AC3E}">
        <p14:creationId xmlns:p14="http://schemas.microsoft.com/office/powerpoint/2010/main" val="7811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d9GcTEd5A0vYnv740L6kfx-iAmfiInrxu89vTZ423Bi0uKevvA9Lw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3" y="800863"/>
            <a:ext cx="9182122" cy="55390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591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268288"/>
            <a:ext cx="9812337" cy="6321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5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 rot="10800000" flipV="1">
            <a:off x="780826" y="762045"/>
            <a:ext cx="8491962" cy="809625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639160" y="2416198"/>
            <a:ext cx="96124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639159" y="4423827"/>
            <a:ext cx="1066849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236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723900" y="515938"/>
            <a:ext cx="82862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Inflat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1122587" y="2153903"/>
            <a:ext cx="34371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2" name="Picture 2" descr="ANd9GcSELU4eg8LKd4g4YU_5ayFtNv0BO1zPlxA474r0OjDa27vPxzi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365" y="1622627"/>
            <a:ext cx="6134100" cy="49958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111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/>
          <p:cNvSpPr/>
          <p:nvPr/>
        </p:nvSpPr>
        <p:spPr>
          <a:xfrm>
            <a:off x="6529589" y="1934174"/>
            <a:ext cx="2996257" cy="125281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smtClean="0">
                <a:ln w="0">
                  <a:solidFill>
                    <a:schemeClr val="accent4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ÁNH SƯƠNG</a:t>
            </a:r>
            <a:endParaRPr lang="en-US" sz="2200" b="1" dirty="0">
              <a:ln w="0">
                <a:solidFill>
                  <a:schemeClr val="accent4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461" y="1672794"/>
            <a:ext cx="2564539" cy="23067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9490" y="485653"/>
            <a:ext cx="2147473" cy="660400"/>
          </a:xfrm>
        </p:spPr>
        <p:txBody>
          <a:bodyPr>
            <a:prstTxWarp prst="textInflateBottom">
              <a:avLst/>
            </a:prstTxWarp>
            <a:no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40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9156879" y="149547"/>
            <a:ext cx="2900150" cy="1399145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ĐÌNH KHÁNH ĐAN</a:t>
            </a:r>
            <a:endParaRPr lang="en-US" sz="2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" y="1259990"/>
            <a:ext cx="2291636" cy="21664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loud Callout 9"/>
          <p:cNvSpPr/>
          <p:nvPr/>
        </p:nvSpPr>
        <p:spPr>
          <a:xfrm>
            <a:off x="52319" y="149547"/>
            <a:ext cx="3005796" cy="1041758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ln>
                  <a:solidFill>
                    <a:srgbClr val="0070C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THÚY LIỄU</a:t>
            </a:r>
            <a:endParaRPr lang="en-US" sz="2200" dirty="0">
              <a:ln>
                <a:solidFill>
                  <a:srgbClr val="0070C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17" y="3495161"/>
            <a:ext cx="2633313" cy="23909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Explosion 2 11"/>
          <p:cNvSpPr/>
          <p:nvPr/>
        </p:nvSpPr>
        <p:spPr>
          <a:xfrm>
            <a:off x="2363694" y="1095393"/>
            <a:ext cx="3098591" cy="2399768"/>
          </a:xfrm>
          <a:prstGeom prst="irregularSeal2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TRÚC LINH</a:t>
            </a:r>
            <a:endParaRPr lang="en-US" sz="2000" dirty="0">
              <a:ln w="0">
                <a:solidFill>
                  <a:srgbClr val="FF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90" y="4403862"/>
            <a:ext cx="2513787" cy="24541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Rounded Rectangular Callout 13"/>
          <p:cNvSpPr/>
          <p:nvPr/>
        </p:nvSpPr>
        <p:spPr>
          <a:xfrm>
            <a:off x="4437732" y="3348153"/>
            <a:ext cx="2472117" cy="990954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200" b="1" dirty="0" smtClean="0">
                <a:ln>
                  <a:solidFill>
                    <a:srgbClr val="FFFF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 THỊ PHƯƠNG LY</a:t>
            </a:r>
            <a:endParaRPr lang="en-US" sz="2200" b="1" dirty="0">
              <a:ln>
                <a:solidFill>
                  <a:srgbClr val="FFFF00"/>
                </a:solidFill>
              </a:ln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038" y="3249037"/>
            <a:ext cx="2568423" cy="25684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1086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 rot="10800000" flipH="1" flipV="1">
            <a:off x="919163" y="690563"/>
            <a:ext cx="3143250" cy="6096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tiến hành:</a:t>
            </a:r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687343" y="1300163"/>
            <a:ext cx="98599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687343" y="2392363"/>
            <a:ext cx="100409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2. Dùng phần phẳng của bàn tay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nhẹ và nhanh 5 cái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lên vùng giữa hai xương bả vai.</a:t>
            </a:r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687343" y="3584575"/>
            <a:ext cx="100409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3. Nếu vỗ lưng không đẩy được dị vật ra,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trẻ nằm ngửa và ép ngực 5 cái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và cách ép như với ép tim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nhưng với nhịp độ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 hơn.</a:t>
            </a: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687343" y="4969570"/>
            <a:ext cx="100409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33910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/>
          <p:cNvSpPr txBox="1">
            <a:spLocks noChangeArrowheads="1"/>
          </p:cNvSpPr>
          <p:nvPr/>
        </p:nvSpPr>
        <p:spPr bwMode="auto">
          <a:xfrm>
            <a:off x="808038" y="906463"/>
            <a:ext cx="33650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808038" y="1514475"/>
            <a:ext cx="71112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243013" y="2308225"/>
            <a:ext cx="51635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Dị vật đã được tống ra hay chưa?</a:t>
            </a:r>
          </a:p>
        </p:txBody>
      </p:sp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243013" y="3133725"/>
            <a:ext cx="57470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668207" y="4293393"/>
            <a:ext cx="7313613" cy="1682403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TextBox 14"/>
          <p:cNvSpPr txBox="1">
            <a:spLocks noChangeArrowheads="1"/>
          </p:cNvSpPr>
          <p:nvPr/>
        </p:nvSpPr>
        <p:spPr bwMode="auto">
          <a:xfrm>
            <a:off x="936625" y="4722813"/>
            <a:ext cx="15632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838200" y="976313"/>
            <a:ext cx="6219825" cy="69056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1179513" y="2101850"/>
            <a:ext cx="761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1179513" y="3176588"/>
            <a:ext cx="5878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1179513" y="4338638"/>
            <a:ext cx="4745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3. Bệnh nhân tỉnh hơn.</a:t>
            </a: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1179513" y="5499100"/>
            <a:ext cx="6124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87" y="3330261"/>
            <a:ext cx="3283442" cy="32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2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978794" y="1229191"/>
            <a:ext cx="9285668" cy="114935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1257300" y="2530475"/>
            <a:ext cx="8476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Dùng đèn soi thanh quản và lấy dị vật bằng kẹp Margill.</a:t>
            </a:r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1257300" y="3355975"/>
            <a:ext cx="42370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catheter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1257300" y="4183063"/>
            <a:ext cx="6011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62" y="3355975"/>
            <a:ext cx="3217190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32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768" y="1751526"/>
            <a:ext cx="6482339" cy="399245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đờm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ứ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sạch dịch xuất tiết để khai thông đường hô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hấp.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Lưu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thông khí tốt hơn và đề phòng nhiễm trùng do ứ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đọng.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0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																													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30" y="2279560"/>
            <a:ext cx="4305836" cy="3709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1455313" y="386366"/>
            <a:ext cx="6941712" cy="850006"/>
          </a:xfrm>
          <a:prstGeom prst="rect">
            <a:avLst/>
          </a:prstGeom>
        </p:spPr>
        <p:txBody>
          <a:bodyPr wrap="none">
            <a:prstTxWarp prst="textWave2">
              <a:avLst>
                <a:gd name="adj1" fmla="val 12500"/>
                <a:gd name="adj2" fmla="val 519"/>
              </a:avLst>
            </a:prstTxWarp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GIẢI QUYẾT ĐỜM DÃI Ứ ĐỌNG</a:t>
            </a:r>
          </a:p>
        </p:txBody>
      </p:sp>
    </p:spTree>
    <p:extLst>
      <p:ext uri="{BB962C8B-B14F-4D97-AF65-F5344CB8AC3E}">
        <p14:creationId xmlns:p14="http://schemas.microsoft.com/office/powerpoint/2010/main" val="28556574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492" y="394953"/>
            <a:ext cx="9365087" cy="582136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 dịch xuất tiết xét nghiệm chẩn đoán.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 sâu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(hút đường hô hấp dưới )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kích thích phản xạ ho.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2" y="4090408"/>
            <a:ext cx="4279001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76" y="993995"/>
            <a:ext cx="3946071" cy="2407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9947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154" y="782550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♫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vi-V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٥Bệnh nhân có nhiều đờm dãi không tự khạc ra được</a:t>
            </a: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٥ Bệnh nhân hôn mê, co giật có xuất tiết nhiều đờm dãi</a:t>
            </a:r>
          </a:p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54" y="3335627"/>
            <a:ext cx="3711620" cy="2432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70" y="3494123"/>
            <a:ext cx="3493050" cy="2274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922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555939"/>
            <a:ext cx="9066727" cy="3256207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Bệnh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nhân hít phải chất nôn, trẻ em bị sặc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bột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Trẻ sơ sinh sặc nước ối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ngạt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Bệnh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nhân mở khí quản, đặt ống nội khí quản thở máy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41" y="2836773"/>
            <a:ext cx="5702121" cy="3786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808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407" y="334850"/>
            <a:ext cx="6955805" cy="745544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n 3"/>
          <p:cNvSpPr/>
          <p:nvPr/>
        </p:nvSpPr>
        <p:spPr>
          <a:xfrm>
            <a:off x="296213" y="2478235"/>
            <a:ext cx="2021983" cy="3168203"/>
          </a:xfrm>
          <a:prstGeom prst="ca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n 5"/>
          <p:cNvSpPr/>
          <p:nvPr/>
        </p:nvSpPr>
        <p:spPr>
          <a:xfrm>
            <a:off x="7184871" y="1269534"/>
            <a:ext cx="2021983" cy="3168203"/>
          </a:xfrm>
          <a:prstGeom prst="ca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n 6"/>
          <p:cNvSpPr/>
          <p:nvPr/>
        </p:nvSpPr>
        <p:spPr>
          <a:xfrm>
            <a:off x="2594159" y="1269534"/>
            <a:ext cx="2021983" cy="3168203"/>
          </a:xfrm>
          <a:prstGeom prst="ca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n 7"/>
          <p:cNvSpPr/>
          <p:nvPr/>
        </p:nvSpPr>
        <p:spPr>
          <a:xfrm>
            <a:off x="4889515" y="2478234"/>
            <a:ext cx="2021983" cy="3168203"/>
          </a:xfrm>
          <a:prstGeom prst="ca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482817" y="671384"/>
            <a:ext cx="2394258" cy="1196303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482817" y="2255485"/>
            <a:ext cx="2394258" cy="1196303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482817" y="4062336"/>
            <a:ext cx="2394258" cy="1196303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Hút đường hô hấp dưới qua canul khí quản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385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8 KT hút thông mũi miệng 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8566" y="264203"/>
            <a:ext cx="9313625" cy="5855096"/>
          </a:xfrm>
        </p:spPr>
      </p:pic>
    </p:spTree>
    <p:extLst>
      <p:ext uri="{BB962C8B-B14F-4D97-AF65-F5344CB8AC3E}">
        <p14:creationId xmlns:p14="http://schemas.microsoft.com/office/powerpoint/2010/main" val="2678354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1679" y="485581"/>
            <a:ext cx="7432324" cy="2540954"/>
          </a:xfrm>
        </p:spPr>
        <p:txBody>
          <a:bodyPr>
            <a:prstTxWarp prst="textInflate">
              <a:avLst/>
            </a:prstTxWarp>
          </a:bodyPr>
          <a:lstStyle/>
          <a:p>
            <a:pPr algn="ctr"/>
            <a:r>
              <a:rPr lang="en-US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 TRÌNH KỸ THUẬT KHAI THÔNG ĐƯỜNG THỞ</a:t>
            </a:r>
            <a:endParaRPr lang="en-US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273" y="3922047"/>
            <a:ext cx="7766936" cy="72341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8273" y="4645458"/>
            <a:ext cx="9272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nghẽn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7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181776" cy="1320800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737278" y="2361041"/>
            <a:ext cx="2560320" cy="11887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trẻ  nhỏ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80-100mmHg.</a:t>
            </a:r>
          </a:p>
        </p:txBody>
      </p:sp>
      <p:sp>
        <p:nvSpPr>
          <p:cNvPr id="7" name="Oval 6"/>
          <p:cNvSpPr/>
          <p:nvPr/>
        </p:nvSpPr>
        <p:spPr>
          <a:xfrm>
            <a:off x="4737278" y="944533"/>
            <a:ext cx="2560320" cy="11887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trẻ sơ sinh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60-80mmHg</a:t>
            </a:r>
            <a:endParaRPr lang="en-US" sz="2000" b="1" dirty="0"/>
          </a:p>
        </p:txBody>
      </p:sp>
      <p:sp>
        <p:nvSpPr>
          <p:cNvPr id="9" name="Oval 8"/>
          <p:cNvSpPr/>
          <p:nvPr/>
        </p:nvSpPr>
        <p:spPr>
          <a:xfrm>
            <a:off x="4737278" y="3859724"/>
            <a:ext cx="2560320" cy="11887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trẻ lớn  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100-120mmHg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10991" y="2358695"/>
            <a:ext cx="2253803" cy="188500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37278" y="5442438"/>
            <a:ext cx="2560320" cy="11887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người lớn: 100-150mmHg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75" y="3111321"/>
            <a:ext cx="3193290" cy="31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2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184" y="365125"/>
            <a:ext cx="10663706" cy="793974"/>
          </a:xfrm>
        </p:spPr>
        <p:txBody>
          <a:bodyPr>
            <a:prstTxWarp prst="textStop">
              <a:avLst/>
            </a:prstTxWarp>
          </a:bodyPr>
          <a:lstStyle/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4.TRỢ GIÚP THẦY THUỐC ĐẶT NỘI KHÍ QUẢN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39401" y="1970466"/>
            <a:ext cx="7960357" cy="9644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9401" y="3309868"/>
            <a:ext cx="71992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hấp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cấp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bất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Shock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nặng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75" y="3111321"/>
            <a:ext cx="3193290" cy="31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13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55" y="249216"/>
            <a:ext cx="10515600" cy="832609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852" y="1394474"/>
            <a:ext cx="92727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thích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trước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giãi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oxy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mũi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3-5l/p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10-15p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trước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bóp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mũi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trước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10-15p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ngữa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mỏng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quản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thẳng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943" y="3909810"/>
            <a:ext cx="2678135" cy="267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9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216" y="274750"/>
            <a:ext cx="8596668" cy="781318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cụ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1216" y="965916"/>
            <a:ext cx="1125613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inox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Ống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quản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dẻo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ống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8mm; 7,5mm; 7mm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quản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có 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lưỡi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thẳng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ống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NKQ(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Magill)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quản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Thuốc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antropin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sexduxen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5ml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Dầu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paraffin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mayo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oxy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13" y="2619824"/>
            <a:ext cx="5106071" cy="3806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479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231" y="94670"/>
            <a:ext cx="10515600" cy="652306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Tiến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231" y="1429554"/>
            <a:ext cx="1109836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dưỡng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cụ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nằm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Hút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đờm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giãi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 (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khuẩn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khuẩn</a:t>
            </a:r>
            <a:endParaRPr lang="en-US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thuốc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thuốc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endParaRPr lang="en-US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ĐD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lắp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quản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kiểm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rộng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lưỡi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phía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hầu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lưỡi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lưỡi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lưỡi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lưỡi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thnah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lưỡi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thẳng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92255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629" y="415522"/>
            <a:ext cx="10063646" cy="1320800"/>
          </a:xfrm>
        </p:spPr>
        <p:txBody>
          <a:bodyPr>
            <a:no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kéo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lưới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hướng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41629" y="1345343"/>
            <a:ext cx="10225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trái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cầm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ống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41629" y="199937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Rút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41629" y="2560386"/>
            <a:ext cx="10624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ống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quản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thắt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quản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ĐD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khẩn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hút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đờm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ãi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41629" y="3494152"/>
            <a:ext cx="6017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Bóp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ống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kiểm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2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phổi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41629" y="3997271"/>
            <a:ext cx="7404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Dùng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chèn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41629" y="498642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mạch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nhịp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huyết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áp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75" y="3111321"/>
            <a:ext cx="3193290" cy="31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108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Biến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chứng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924" y="1700011"/>
            <a:ext cx="100573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Chảy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gãy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quản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là: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mũi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quản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phổi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loét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quản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quản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phổi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NKQ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nhánh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quản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NKQ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phản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̣,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oxy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NKQ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dội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toàn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28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58533" y="276896"/>
            <a:ext cx="7772400" cy="990599"/>
          </a:xfrm>
          <a:prstGeom prst="rect">
            <a:avLst/>
          </a:prstGeom>
        </p:spPr>
        <p:txBody>
          <a:bodyPr vert="horz" lIns="91440" tIns="45720" rIns="91440" bIns="45720" rtlCol="0" anchor="t">
            <a:prstTxWarp prst="textChevronInverted">
              <a:avLst/>
            </a:prstTxWarp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MỞ KHÍ QUẢN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119" y="1403837"/>
            <a:ext cx="85258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nghẽn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05119" y="3078052"/>
            <a:ext cx="9007579" cy="33367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nghẽn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do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ứ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75" y="3111321"/>
            <a:ext cx="3193290" cy="31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716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485" y="1323462"/>
            <a:ext cx="9213641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75" y="3111321"/>
            <a:ext cx="3193290" cy="31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871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huẩn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752600" y="990600"/>
            <a:ext cx="4040188" cy="41910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Kềm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kocher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6131571" y="5181600"/>
            <a:ext cx="4185618" cy="576262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farabeuf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15" descr="Farabeuf_Retractor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792787" y="2215166"/>
            <a:ext cx="4191653" cy="2579479"/>
          </a:xfrm>
        </p:spPr>
      </p:pic>
    </p:spTree>
    <p:extLst>
      <p:ext uri="{BB962C8B-B14F-4D97-AF65-F5344CB8AC3E}">
        <p14:creationId xmlns:p14="http://schemas.microsoft.com/office/powerpoint/2010/main" val="24835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  <a:normAutofit/>
          </a:bodyPr>
          <a:lstStyle/>
          <a:p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I.ĐẠI CƯƠNG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nghẽn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nghẽn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nghẽn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2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760" y="5261060"/>
            <a:ext cx="4185623" cy="576262"/>
          </a:xfrm>
        </p:spPr>
        <p:txBody>
          <a:bodyPr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 descr="dụng cụ phẩu tích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1180" y="1313645"/>
            <a:ext cx="4510674" cy="392432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755" y="5261060"/>
            <a:ext cx="4185618" cy="576262"/>
          </a:xfrm>
        </p:spPr>
        <p:txBody>
          <a:bodyPr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laborde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 descr="banh-lam-gian-khi-quan-laborde-14cm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666749" y="2150772"/>
            <a:ext cx="4041775" cy="2551287"/>
          </a:xfrm>
        </p:spPr>
      </p:pic>
    </p:spTree>
    <p:extLst>
      <p:ext uri="{BB962C8B-B14F-4D97-AF65-F5344CB8AC3E}">
        <p14:creationId xmlns:p14="http://schemas.microsoft.com/office/powerpoint/2010/main" val="92798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313" y="534474"/>
            <a:ext cx="8229600" cy="5668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ĐDV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ĐDV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ĐDV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oxy,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ĐDV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ĐDV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183" y="3562082"/>
            <a:ext cx="3193290" cy="31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83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094" y="1094704"/>
            <a:ext cx="9015211" cy="479964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ĐDV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lidocan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ĐDV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ĐDV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11" y="3657600"/>
            <a:ext cx="3193290" cy="303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09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70932"/>
            <a:ext cx="8596668" cy="768439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 GIÁ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61344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lphaUcPeriod"/>
            </a:pP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lphaUcPeriod"/>
            </a:pP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lphaUcPeriod"/>
            </a:pP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Ngữa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lphaUcPeriod"/>
            </a:pP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lphaUcPeriod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4" y="4005572"/>
            <a:ext cx="606380" cy="602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64" y="2909618"/>
            <a:ext cx="47625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3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023" y="859823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lphaUcPeriod"/>
            </a:pP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– 80 mmHg</a:t>
            </a:r>
          </a:p>
          <a:p>
            <a:pPr>
              <a:buFont typeface="+mj-lt"/>
              <a:buAutoNum type="alphaUcPeriod"/>
            </a:pP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– 100 mmHg</a:t>
            </a:r>
          </a:p>
          <a:p>
            <a:pPr>
              <a:buFont typeface="+mj-lt"/>
              <a:buAutoNum type="alphaUcPeriod"/>
            </a:pP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– 120 mmHg</a:t>
            </a:r>
          </a:p>
          <a:p>
            <a:pPr>
              <a:buFont typeface="+mj-lt"/>
              <a:buAutoNum type="alphaUcPeriod"/>
            </a:pP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– 60 mmHg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0893" flipV="1">
            <a:off x="329066" y="1771919"/>
            <a:ext cx="593501" cy="791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57" y="2394464"/>
            <a:ext cx="47625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9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182" y="1117400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>
              <a:buFont typeface="+mj-lt"/>
              <a:buAutoNum type="alphaUcPeriod"/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lvl="4">
              <a:buFont typeface="+mj-lt"/>
              <a:buAutoNum type="alphaUcPeriod"/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lvl="4">
              <a:buFont typeface="+mj-lt"/>
              <a:buAutoNum type="alphaUcPeriod"/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lvl="4">
              <a:buFont typeface="+mj-lt"/>
              <a:buAutoNum type="alphaUcPeriod"/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92" y="2228287"/>
            <a:ext cx="606380" cy="602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53" y="2529752"/>
            <a:ext cx="47625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4" y="0"/>
            <a:ext cx="12211143" cy="6858000"/>
          </a:xfrm>
        </p:spPr>
      </p:pic>
    </p:spTree>
    <p:extLst>
      <p:ext uri="{BB962C8B-B14F-4D97-AF65-F5344CB8AC3E}">
        <p14:creationId xmlns:p14="http://schemas.microsoft.com/office/powerpoint/2010/main" val="231255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754" y="398872"/>
            <a:ext cx="8596668" cy="1320800"/>
          </a:xfrm>
        </p:spPr>
        <p:txBody>
          <a:bodyPr>
            <a:prstTxWarp prst="textDoubleWave1">
              <a:avLst/>
            </a:prstTxWarp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NGUYÊN NHÂN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n 2"/>
          <p:cNvSpPr/>
          <p:nvPr/>
        </p:nvSpPr>
        <p:spPr>
          <a:xfrm>
            <a:off x="215554" y="2292625"/>
            <a:ext cx="1484243" cy="2703444"/>
          </a:xfrm>
          <a:prstGeom prst="can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TỤT LƯỠI</a:t>
            </a:r>
            <a:endParaRPr lang="en-US" sz="2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n 4"/>
          <p:cNvSpPr/>
          <p:nvPr/>
        </p:nvSpPr>
        <p:spPr>
          <a:xfrm>
            <a:off x="1835427" y="3087757"/>
            <a:ext cx="1557334" cy="2703444"/>
          </a:xfrm>
          <a:prstGeom prst="can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 VẬT ĐƯỜNG THỞ</a:t>
            </a:r>
            <a:endParaRPr lang="en-US" sz="2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n 6"/>
          <p:cNvSpPr/>
          <p:nvPr/>
        </p:nvSpPr>
        <p:spPr>
          <a:xfrm>
            <a:off x="3565119" y="2292624"/>
            <a:ext cx="1515969" cy="2703444"/>
          </a:xfrm>
          <a:prstGeom prst="can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SẶC THỨC ĂN</a:t>
            </a:r>
            <a:endParaRPr lang="en-US" sz="2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n 7"/>
          <p:cNvSpPr/>
          <p:nvPr/>
        </p:nvSpPr>
        <p:spPr>
          <a:xfrm>
            <a:off x="8805438" y="3087757"/>
            <a:ext cx="1584266" cy="2703444"/>
          </a:xfrm>
          <a:prstGeom prst="can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 LÝ THANH KHÍ QUẢN</a:t>
            </a:r>
            <a:endParaRPr lang="en-US" sz="2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n 8"/>
          <p:cNvSpPr/>
          <p:nvPr/>
        </p:nvSpPr>
        <p:spPr>
          <a:xfrm>
            <a:off x="5249808" y="3087757"/>
            <a:ext cx="1502561" cy="2703444"/>
          </a:xfrm>
          <a:prstGeom prst="can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 ĐỌNG ĐỜM GIÃI</a:t>
            </a:r>
            <a:endParaRPr lang="en-US" sz="2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n 9"/>
          <p:cNvSpPr/>
          <p:nvPr/>
        </p:nvSpPr>
        <p:spPr>
          <a:xfrm>
            <a:off x="7013510" y="2130285"/>
            <a:ext cx="1560637" cy="3028121"/>
          </a:xfrm>
          <a:prstGeom prst="can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U, POLYP THANH KHÍ QUẢN</a:t>
            </a:r>
            <a:endParaRPr lang="en-US" sz="2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7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116" y="997848"/>
            <a:ext cx="2697858" cy="575256"/>
          </a:xfrm>
        </p:spPr>
        <p:txBody>
          <a:bodyPr>
            <a:prstTxWarp prst="textCircle">
              <a:avLst/>
            </a:prstTxWarp>
            <a:noAutofit/>
          </a:bodyPr>
          <a:lstStyle/>
          <a:p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XỬ TRÍ</a:t>
            </a:r>
            <a:b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9948" y="4568518"/>
            <a:ext cx="8521148" cy="9655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1354667" y="2272934"/>
            <a:ext cx="210562" cy="1994265"/>
          </a:xfrm>
          <a:prstGeom prst="leftBrac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8656" y="2840018"/>
            <a:ext cx="1466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38647" y="2090896"/>
            <a:ext cx="101894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Hôn mê sâu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Liệt hầu họng trong các trường hợp tổn thương khu vực thân não,  bệnh lí thần kinh cơ (nhược cơ, hội chứng Guillain-Barré…), rắn cạp nia cắn, ngộ độc cá nóc…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Rối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loạn vùng hầu họng: hội chứng ngưng thở khi ngủ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15716" y="4600989"/>
            <a:ext cx="1232452" cy="466587"/>
          </a:xfrm>
          <a:prstGeom prst="rightArrow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8696" y="5714538"/>
            <a:ext cx="90100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3490175" y="4748943"/>
            <a:ext cx="143721" cy="778199"/>
          </a:xfrm>
          <a:prstGeom prst="leftBrac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05795" y="1056065"/>
            <a:ext cx="2241896" cy="40011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VỚI TỤT LƯỠI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28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  <p:bldP spid="6" grpId="0"/>
      <p:bldP spid="7" grpId="0"/>
      <p:bldP spid="8" grpId="0" animBg="1"/>
      <p:bldP spid="9" grpId="0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94812"/>
            <a:ext cx="8596668" cy="1320800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52" y="1294855"/>
            <a:ext cx="8596668" cy="5826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3825" y="2149778"/>
            <a:ext cx="4511843" cy="3104802"/>
            <a:chOff x="422718" y="3078318"/>
            <a:chExt cx="4552950" cy="26384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18" y="3078318"/>
              <a:ext cx="4552950" cy="26384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39403" y="5241701"/>
              <a:ext cx="32197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Gueded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airway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90099" y="1953744"/>
            <a:ext cx="4814685" cy="3300835"/>
            <a:chOff x="5230284" y="2640169"/>
            <a:chExt cx="4814685" cy="30931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0284" y="2640169"/>
              <a:ext cx="4814685" cy="273716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93983" y="5271620"/>
              <a:ext cx="2680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Berman airway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060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98" y="770453"/>
            <a:ext cx="5397461" cy="762133"/>
          </a:xfrm>
        </p:spPr>
        <p:txBody>
          <a:bodyPr/>
          <a:lstStyle/>
          <a:p>
            <a:pPr marL="742950" indent="-742950">
              <a:buFont typeface="Courier New" panose="02070309020205020404" pitchFamily="49" charset="0"/>
              <a:buChar char="o"/>
            </a:pP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812859"/>
            <a:ext cx="9097731" cy="4162938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180◦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180◦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canuyn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65" y="237630"/>
            <a:ext cx="3387144" cy="315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2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839789"/>
            <a:ext cx="8596668" cy="1320800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57527"/>
            <a:ext cx="8596668" cy="388077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206" y="3810000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1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557</TotalTime>
  <Words>2104</Words>
  <Application>Microsoft Office PowerPoint</Application>
  <PresentationFormat>Widescreen</PresentationFormat>
  <Paragraphs>251</Paragraphs>
  <Slides>46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Courier New</vt:lpstr>
      <vt:lpstr>Times New Roman</vt:lpstr>
      <vt:lpstr>Trebuchet MS</vt:lpstr>
      <vt:lpstr>Wingdings</vt:lpstr>
      <vt:lpstr>Wingdings 3</vt:lpstr>
      <vt:lpstr>Facet</vt:lpstr>
      <vt:lpstr>TRƯỜNG ĐẠI HỌC DUY TÂN </vt:lpstr>
      <vt:lpstr>Nhóm 1:</vt:lpstr>
      <vt:lpstr>QUY TRÌNH KỸ THUẬT KHAI THÔNG ĐƯỜNG THỞ</vt:lpstr>
      <vt:lpstr>I.ĐẠI CƯƠNG</vt:lpstr>
      <vt:lpstr>II. NGUYÊN NHÂN</vt:lpstr>
      <vt:lpstr>III. XỬ TRÍ </vt:lpstr>
      <vt:lpstr>Canuyn miệng hầu</vt:lpstr>
      <vt:lpstr>Kỹ thuật đặt</vt:lpstr>
      <vt:lpstr>Chống chỉ định </vt:lpstr>
      <vt:lpstr>Canuyn mũi hầu</vt:lpstr>
      <vt:lpstr>Chỉ định: khi không đặt được canuyn miệng hầu</vt:lpstr>
      <vt:lpstr>PowerPoint Presentation</vt:lpstr>
      <vt:lpstr>PowerPoint Presentation</vt:lpstr>
      <vt:lpstr>2.GIẢI PHÓNG DỊ VẬT ĐƯỜNG THỞ</vt:lpstr>
      <vt:lpstr>Nghiệm pháp Heim lich</vt:lpstr>
      <vt:lpstr>PowerPoint Presentation</vt:lpstr>
      <vt:lpstr>PowerPoint Presentation</vt:lpstr>
      <vt:lpstr>Sau mỗi đợt ép bụng : dùng 2 đến 3 ngón tay để móc khoang miệng kiểm tra. </vt:lpstr>
      <vt:lpstr>PowerPoint Presentation</vt:lpstr>
      <vt:lpstr>Cách tiến hành:</vt:lpstr>
      <vt:lpstr>PowerPoint Presentation</vt:lpstr>
      <vt:lpstr>Loại trừ dị vật thành công khi thấy:</vt:lpstr>
      <vt:lpstr>Nếu các động tác này được làm liên tục mà không có hiệu quả thì nhanh chóng thực hiện các biện pháp mạnh mẽ hơn nếu có.</vt:lpstr>
      <vt:lpstr>PowerPoint Presentation</vt:lpstr>
      <vt:lpstr>PowerPoint Presentation</vt:lpstr>
      <vt:lpstr>PowerPoint Presentation</vt:lpstr>
      <vt:lpstr>PowerPoint Presentation</vt:lpstr>
      <vt:lpstr>Quy trình tiến hành</vt:lpstr>
      <vt:lpstr>PowerPoint Presentation</vt:lpstr>
      <vt:lpstr>Lưu ý</vt:lpstr>
      <vt:lpstr>4.TRỢ GIÚP THẦY THUỐC ĐẶT NỘI KHÍ QUẢN</vt:lpstr>
      <vt:lpstr>Chuẩn bị người bệnh</vt:lpstr>
      <vt:lpstr>Chuẩn bị dụng cụ</vt:lpstr>
      <vt:lpstr>Tiến hành:</vt:lpstr>
      <vt:lpstr>Cầm cán đèn kéo lưới đèn lên, hướng cán đèn theo phương vuông góc với xương hàm dưới để bộc lộ dây thanh âm.   </vt:lpstr>
      <vt:lpstr>Biến chứng:</vt:lpstr>
      <vt:lpstr>PowerPoint Presentation</vt:lpstr>
      <vt:lpstr>PowerPoint Presentation</vt:lpstr>
      <vt:lpstr> Chuẩn bị dụng cụ</vt:lpstr>
      <vt:lpstr>PowerPoint Presentation</vt:lpstr>
      <vt:lpstr>PowerPoint Presentation</vt:lpstr>
      <vt:lpstr>PowerPoint Presentation</vt:lpstr>
      <vt:lpstr>LƯỢNG GIÁ</vt:lpstr>
      <vt:lpstr>PowerPoint Presentation</vt:lpstr>
      <vt:lpstr>PowerPoint Presentation</vt:lpstr>
      <vt:lpstr>PowerPoint Presentation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Các kỹ thuật khai thông đường thở</dc:title>
  <dc:creator>Mr</dc:creator>
  <cp:lastModifiedBy>Mr</cp:lastModifiedBy>
  <cp:revision>61</cp:revision>
  <dcterms:created xsi:type="dcterms:W3CDTF">2015-08-24T06:36:03Z</dcterms:created>
  <dcterms:modified xsi:type="dcterms:W3CDTF">2015-09-02T15:55:25Z</dcterms:modified>
</cp:coreProperties>
</file>