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0"/>
            <a:ext cx="11430000" cy="1853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ĐIỀU DƯỠNG</a:t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GVHD: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2540000"/>
            <a:ext cx="11074399" cy="3955422"/>
          </a:xfrm>
        </p:spPr>
        <p:txBody>
          <a:bodyPr numCol="2">
            <a:normAutofit fontScale="77500" lnSpcReduction="20000"/>
          </a:bodyPr>
          <a:lstStyle/>
          <a:p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SVTH:</a:t>
            </a:r>
          </a:p>
          <a:p>
            <a:endParaRPr lang="en-US" dirty="0" smtClean="0"/>
          </a:p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Ly</a:t>
            </a:r>
          </a:p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Bùi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Oanh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  <a:p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Cẩm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Anh</a:t>
            </a:r>
          </a:p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endParaRPr lang="en-US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60465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29" y="0"/>
            <a:ext cx="8911687" cy="802354"/>
          </a:xfrm>
        </p:spPr>
        <p:txBody>
          <a:bodyPr/>
          <a:lstStyle/>
          <a:p>
            <a:pPr algn="ctr"/>
            <a:r>
              <a:rPr lang="vi-VN" b="1" dirty="0" smtClean="0"/>
              <a:t>Kế hoạch chăm sóc</a:t>
            </a:r>
            <a:endParaRPr lang="vi-VN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7824" y="1755648"/>
            <a:ext cx="10777728" cy="4389120"/>
          </a:xfrm>
        </p:spPr>
        <p:txBody>
          <a:bodyPr>
            <a:normAutofit/>
          </a:bodyPr>
          <a:lstStyle/>
          <a:p>
            <a:r>
              <a:rPr lang="vi-VN" sz="2800" dirty="0" smtClean="0"/>
              <a:t>Đảm </a:t>
            </a:r>
            <a:r>
              <a:rPr lang="vi-VN" sz="2800" dirty="0"/>
              <a:t>bảo hô hấp. Đảm bảo tuần hoàn. Đảm bảo dinh dưỡng.</a:t>
            </a:r>
          </a:p>
          <a:p>
            <a:r>
              <a:rPr lang="vi-VN" sz="2800" dirty="0" smtClean="0"/>
              <a:t>Phòng </a:t>
            </a:r>
            <a:r>
              <a:rPr lang="vi-VN" sz="2800" dirty="0"/>
              <a:t>chống nhiễm khuẩn (nhiễm khuẩn hô hấp, tiết niệu, da).</a:t>
            </a:r>
          </a:p>
          <a:p>
            <a:r>
              <a:rPr lang="vi-VN" sz="2800" dirty="0" smtClean="0"/>
              <a:t>Chống </a:t>
            </a:r>
            <a:r>
              <a:rPr lang="vi-VN" sz="2800" dirty="0"/>
              <a:t>loét. Chống teo cơ, tắc mạch.</a:t>
            </a:r>
          </a:p>
          <a:p>
            <a:r>
              <a:rPr lang="vi-VN" sz="2800" dirty="0" smtClean="0"/>
              <a:t>Thực </a:t>
            </a:r>
            <a:r>
              <a:rPr lang="vi-VN" sz="2800" dirty="0"/>
              <a:t>hiện nghiêm túc các y lệnh.</a:t>
            </a:r>
          </a:p>
          <a:p>
            <a:r>
              <a:rPr lang="vi-VN" sz="2800" dirty="0" smtClean="0"/>
              <a:t>Theo </a:t>
            </a:r>
            <a:r>
              <a:rPr lang="vi-VN" sz="2800" dirty="0"/>
              <a:t>dõi tiến triển bệnh</a:t>
            </a:r>
          </a:p>
        </p:txBody>
      </p:sp>
      <p:sp>
        <p:nvSpPr>
          <p:cNvPr id="6" name="Rectangle 5"/>
          <p:cNvSpPr/>
          <p:nvPr/>
        </p:nvSpPr>
        <p:spPr>
          <a:xfrm>
            <a:off x="3194304" y="692626"/>
            <a:ext cx="6096000" cy="709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/>
              <a:t>Lập kế hoạch chăm sóc</a:t>
            </a:r>
          </a:p>
        </p:txBody>
      </p:sp>
    </p:spTree>
    <p:extLst>
      <p:ext uri="{BB962C8B-B14F-4D97-AF65-F5344CB8AC3E}">
        <p14:creationId xmlns:p14="http://schemas.microsoft.com/office/powerpoint/2010/main" val="4039098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61277" y="0"/>
            <a:ext cx="8911687" cy="682752"/>
          </a:xfrm>
        </p:spPr>
        <p:txBody>
          <a:bodyPr/>
          <a:lstStyle/>
          <a:p>
            <a:pPr algn="ctr"/>
            <a:r>
              <a:rPr lang="vi-VN" b="1" dirty="0" smtClean="0"/>
              <a:t>Kế hoạch chăm sóc</a:t>
            </a:r>
            <a:endParaRPr lang="vi-VN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7264" y="1658112"/>
            <a:ext cx="11984736" cy="5199888"/>
          </a:xfrm>
        </p:spPr>
        <p:txBody>
          <a:bodyPr/>
          <a:lstStyle/>
          <a:p>
            <a:pPr marL="0" indent="0">
              <a:buNone/>
            </a:pPr>
            <a:r>
              <a:rPr lang="vi-VN" sz="2800" b="1" dirty="0" smtClean="0"/>
              <a:t>Đảm bảo hô hấp:</a:t>
            </a:r>
            <a:endParaRPr lang="vi-VN" sz="2800" b="1" dirty="0"/>
          </a:p>
          <a:p>
            <a:r>
              <a:rPr lang="vi-VN" sz="2800" dirty="0" smtClean="0"/>
              <a:t>Theo </a:t>
            </a:r>
            <a:r>
              <a:rPr lang="vi-VN" sz="2800" dirty="0"/>
              <a:t>dõi sát nhịp thở, SpO2- tình trạng tụt lưỡi, ứ đọng đờm dãi.</a:t>
            </a:r>
          </a:p>
          <a:p>
            <a:r>
              <a:rPr lang="vi-VN" sz="2800" dirty="0" smtClean="0"/>
              <a:t>Nằm </a:t>
            </a:r>
            <a:r>
              <a:rPr lang="vi-VN" sz="2800" dirty="0"/>
              <a:t>nghiêng an toàn, đặt canuyn miệng tránh tụt lưỡi.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Phải báo ngay cho bác sỹ nếu thấy bệnh nhân có phản xạ nuốt kém (</a:t>
            </a:r>
            <a:r>
              <a:rPr lang="vi-VN" sz="2800" dirty="0" smtClean="0"/>
              <a:t>để đặt </a:t>
            </a:r>
            <a:r>
              <a:rPr lang="vi-VN" sz="2800" dirty="0"/>
              <a:t>xông dạ dày), ho kém hoặc ứ đọng đờm dãi (để đặt nội khí quản).</a:t>
            </a:r>
          </a:p>
          <a:p>
            <a:r>
              <a:rPr lang="vi-VN" sz="2800" dirty="0" smtClean="0"/>
              <a:t>Hút </a:t>
            </a:r>
            <a:r>
              <a:rPr lang="vi-VN" sz="2800" dirty="0"/>
              <a:t>đờm dãi họng miệng, mũi- hút dịch khí phế quản, chăm sóc ống </a:t>
            </a:r>
            <a:r>
              <a:rPr lang="vi-VN" sz="2800" dirty="0" smtClean="0"/>
              <a:t>nội khí </a:t>
            </a:r>
            <a:r>
              <a:rPr lang="vi-VN" sz="2800" dirty="0"/>
              <a:t>quản nếu đã đặt nội khí quản .</a:t>
            </a:r>
          </a:p>
          <a:p>
            <a:r>
              <a:rPr lang="vi-VN" sz="2800" dirty="0" smtClean="0"/>
              <a:t>Chuẩn </a:t>
            </a:r>
            <a:r>
              <a:rPr lang="vi-VN" sz="2800" dirty="0"/>
              <a:t>bị dụng cụ và máy thở, hỗ trợ bác sỹ đặt nội khí quản và cho </a:t>
            </a:r>
            <a:r>
              <a:rPr lang="vi-VN" sz="2800" dirty="0" smtClean="0"/>
              <a:t>bệnh nhân </a:t>
            </a:r>
            <a:r>
              <a:rPr lang="vi-VN" sz="2800" dirty="0"/>
              <a:t>thở máy nếu có chỉ định bệnh nhân</a:t>
            </a:r>
            <a:endParaRPr lang="vi-VN" dirty="0"/>
          </a:p>
        </p:txBody>
      </p:sp>
      <p:sp>
        <p:nvSpPr>
          <p:cNvPr id="8" name="Rectangle 7"/>
          <p:cNvSpPr/>
          <p:nvPr/>
        </p:nvSpPr>
        <p:spPr>
          <a:xfrm>
            <a:off x="2889504" y="682752"/>
            <a:ext cx="6766560" cy="707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/>
              <a:t>Thực hiện kế hoạch chăm sóc</a:t>
            </a:r>
          </a:p>
        </p:txBody>
      </p:sp>
    </p:spTree>
    <p:extLst>
      <p:ext uri="{BB962C8B-B14F-4D97-AF65-F5344CB8AC3E}">
        <p14:creationId xmlns:p14="http://schemas.microsoft.com/office/powerpoint/2010/main" val="609446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8125" y="0"/>
            <a:ext cx="8911687" cy="682752"/>
          </a:xfrm>
        </p:spPr>
        <p:txBody>
          <a:bodyPr/>
          <a:lstStyle/>
          <a:p>
            <a:pPr algn="ctr"/>
            <a:r>
              <a:rPr lang="vi-VN" b="1" dirty="0" smtClean="0"/>
              <a:t>Kế hoạch chăm sóc</a:t>
            </a:r>
            <a:endParaRPr lang="vi-V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426464"/>
            <a:ext cx="11753088" cy="5315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800" dirty="0"/>
              <a:t>Đ</a:t>
            </a:r>
            <a:r>
              <a:rPr lang="vi-VN" sz="2800" dirty="0" smtClean="0"/>
              <a:t>ảm </a:t>
            </a:r>
            <a:r>
              <a:rPr lang="vi-VN" sz="2800" dirty="0"/>
              <a:t>bảo tuần hoàn: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Theo dõi sát mạch, huyết áp (nhịp độ theo dõi tuỳ theo tình trạng bệnh</a:t>
            </a:r>
          </a:p>
          <a:p>
            <a:r>
              <a:rPr lang="vi-VN" sz="2800" dirty="0"/>
              <a:t>nhân).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Dùng thuốc nâng huyết áp hoặc thuốc hạ huyết áp và truyền dịch theo </a:t>
            </a:r>
            <a:r>
              <a:rPr lang="vi-VN" sz="2800" dirty="0" smtClean="0"/>
              <a:t>y lệnh </a:t>
            </a:r>
            <a:r>
              <a:rPr lang="vi-VN" sz="2800" dirty="0"/>
              <a:t>bác sỹ.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Cần thông báo cho bác sỹ nếu phát hiện thấy nhịp chậm (&lt;60 </a:t>
            </a:r>
            <a:r>
              <a:rPr lang="vi-VN" sz="2800" dirty="0" smtClean="0"/>
              <a:t>nhịp/ph) hoặc </a:t>
            </a:r>
            <a:r>
              <a:rPr lang="vi-VN" sz="2800" dirty="0"/>
              <a:t>nhanh (&gt;120 nhịp/ph), rối loạn nhịp hoặc huyết áp tối </a:t>
            </a:r>
            <a:r>
              <a:rPr lang="vi-VN" sz="2800" dirty="0" smtClean="0"/>
              <a:t>đã tụt </a:t>
            </a:r>
            <a:r>
              <a:rPr lang="vi-VN" sz="2800" dirty="0"/>
              <a:t>(&gt;</a:t>
            </a:r>
            <a:r>
              <a:rPr lang="vi-VN" sz="2800" dirty="0" smtClean="0"/>
              <a:t>90 mmHg </a:t>
            </a:r>
            <a:r>
              <a:rPr lang="vi-VN" sz="2800" dirty="0"/>
              <a:t>hoặc giảm quá 40 mmHg so với huyết áp nền) hoặc huyết áp </a:t>
            </a:r>
            <a:r>
              <a:rPr lang="vi-VN" sz="2800" dirty="0" smtClean="0"/>
              <a:t>quá cao </a:t>
            </a:r>
            <a:r>
              <a:rPr lang="vi-VN" sz="2800" dirty="0"/>
              <a:t>(&gt;160/90 mmHg hoặc tăng thêm trên 40 mmHg so với huyết áp nền)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5952" y="682752"/>
            <a:ext cx="6571488" cy="743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/>
              <a:t>Thực hiện kế hoạch chăm sóc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1374424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1277" y="0"/>
            <a:ext cx="8911687" cy="682752"/>
          </a:xfrm>
        </p:spPr>
        <p:txBody>
          <a:bodyPr>
            <a:normAutofit fontScale="90000"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vi-VN" b="1" dirty="0" smtClean="0"/>
              <a:t>Kế hoạch chăm sóc</a:t>
            </a:r>
            <a:r>
              <a:rPr lang="vi-VN" dirty="0" smtClean="0"/>
              <a:t/>
            </a:r>
            <a:br>
              <a:rPr lang="vi-VN" dirty="0" smtClean="0"/>
            </a:b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72" y="1365504"/>
            <a:ext cx="11838432" cy="5492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200" b="1" dirty="0"/>
              <a:t>Đảm bảo dinh dưỡng:</a:t>
            </a:r>
          </a:p>
          <a:p>
            <a:r>
              <a:rPr lang="vi-VN" sz="2200" dirty="0" smtClean="0"/>
              <a:t>Đặt </a:t>
            </a:r>
            <a:r>
              <a:rPr lang="vi-VN" sz="2200" dirty="0"/>
              <a:t>xông dạ dày cho ăn nếu bệnh nhân có rối loạn nuốt.</a:t>
            </a:r>
          </a:p>
          <a:p>
            <a:r>
              <a:rPr lang="vi-VN" sz="2200" dirty="0" smtClean="0"/>
              <a:t>Chế </a:t>
            </a:r>
            <a:r>
              <a:rPr lang="vi-VN" sz="2200" dirty="0"/>
              <a:t>độ ăn đủ calo phù hợp với bệnh nhân: 25-30 </a:t>
            </a:r>
            <a:r>
              <a:rPr lang="vi-VN" sz="2200" dirty="0" smtClean="0"/>
              <a:t>calo/kg/ngày chia </a:t>
            </a:r>
            <a:r>
              <a:rPr lang="vi-VN" sz="2200" dirty="0"/>
              <a:t>4-6 bữa (ăn nhạt nếu tăng HA, suy thận, suy tim).</a:t>
            </a:r>
          </a:p>
          <a:p>
            <a:r>
              <a:rPr lang="vi-VN" sz="2200" dirty="0" smtClean="0"/>
              <a:t>Đảm </a:t>
            </a:r>
            <a:r>
              <a:rPr lang="vi-VN" sz="2200" dirty="0"/>
              <a:t>bảo đủ nước</a:t>
            </a:r>
            <a:r>
              <a:rPr lang="vi-VN" sz="2200" dirty="0" smtClean="0"/>
              <a:t>.</a:t>
            </a:r>
          </a:p>
          <a:p>
            <a:pPr marL="0" indent="0">
              <a:buNone/>
            </a:pPr>
            <a:r>
              <a:rPr lang="vi-VN" sz="2200" b="1" dirty="0" smtClean="0"/>
              <a:t>Chống </a:t>
            </a:r>
            <a:r>
              <a:rPr lang="vi-VN" sz="2200" b="1" dirty="0"/>
              <a:t>loét:</a:t>
            </a:r>
          </a:p>
          <a:p>
            <a:r>
              <a:rPr lang="vi-VN" sz="2200" dirty="0" smtClean="0"/>
              <a:t>Nằm </a:t>
            </a:r>
            <a:r>
              <a:rPr lang="vi-VN" sz="2200" dirty="0"/>
              <a:t>đệm chống loét hoặc phao giường nếu bệnh nhân bị </a:t>
            </a:r>
            <a:r>
              <a:rPr lang="vi-VN" sz="2200" dirty="0" smtClean="0"/>
              <a:t>bất động </a:t>
            </a:r>
            <a:r>
              <a:rPr lang="vi-VN" sz="2200" dirty="0"/>
              <a:t>nhiều ngày tại giường.</a:t>
            </a:r>
          </a:p>
          <a:p>
            <a:r>
              <a:rPr lang="vi-VN" sz="2200" dirty="0" smtClean="0"/>
              <a:t>Giữ </a:t>
            </a:r>
            <a:r>
              <a:rPr lang="vi-VN" sz="2200" dirty="0"/>
              <a:t>ga trải giường khô, sạch, không có nếp nhăn.</a:t>
            </a:r>
          </a:p>
          <a:p>
            <a:r>
              <a:rPr lang="vi-VN" sz="2200" dirty="0" smtClean="0"/>
              <a:t>Thay </a:t>
            </a:r>
            <a:r>
              <a:rPr lang="vi-VN" sz="2200" dirty="0"/>
              <a:t>đổi tư thế thường xuyên định kỳ (2-3 h/lần).</a:t>
            </a:r>
          </a:p>
          <a:p>
            <a:r>
              <a:rPr lang="vi-VN" sz="2200" dirty="0" smtClean="0"/>
              <a:t>Xoa </a:t>
            </a:r>
            <a:r>
              <a:rPr lang="vi-VN" sz="2200" dirty="0"/>
              <a:t>bóp và xoa bột talk vào các điểm tỳ đè.</a:t>
            </a:r>
          </a:p>
          <a:p>
            <a:r>
              <a:rPr lang="vi-VN" sz="2200" dirty="0" smtClean="0"/>
              <a:t>Nếu </a:t>
            </a:r>
            <a:r>
              <a:rPr lang="vi-VN" sz="2200" dirty="0"/>
              <a:t>đã có vết loét: cắt lọc, rửa sạch, đắp đường...</a:t>
            </a:r>
          </a:p>
          <a:p>
            <a:r>
              <a:rPr lang="vi-VN" sz="2200" dirty="0" smtClean="0"/>
              <a:t>Nuôi </a:t>
            </a:r>
            <a:r>
              <a:rPr lang="vi-VN" sz="2200" dirty="0"/>
              <a:t>dưỡng đủ calo và protit.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81984" y="682752"/>
            <a:ext cx="6108192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/>
              <a:t>Thực hiện kế hoạch chăm sóc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2560743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085" y="0"/>
            <a:ext cx="8911687" cy="658368"/>
          </a:xfrm>
        </p:spPr>
        <p:txBody>
          <a:bodyPr/>
          <a:lstStyle/>
          <a:p>
            <a:pPr algn="ctr"/>
            <a:r>
              <a:rPr lang="vi-VN" b="1" dirty="0" smtClean="0"/>
              <a:t>Kế hoạch chăm sóc</a:t>
            </a:r>
            <a:endParaRPr lang="vi-V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316736"/>
            <a:ext cx="11948160" cy="5541264"/>
          </a:xfrm>
        </p:spPr>
        <p:txBody>
          <a:bodyPr/>
          <a:lstStyle/>
          <a:p>
            <a:pPr marL="0" indent="0">
              <a:buNone/>
            </a:pPr>
            <a:r>
              <a:rPr lang="vi-VN" sz="2800" b="1" dirty="0" smtClean="0"/>
              <a:t>Chống </a:t>
            </a:r>
            <a:r>
              <a:rPr lang="vi-VN" sz="2800" b="1" dirty="0"/>
              <a:t>nhiễm khuẩn: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Đảm bảo tuyệt đối khi chăm sóc ống nội khí quản, canuyn </a:t>
            </a:r>
            <a:r>
              <a:rPr lang="vi-VN" sz="2800" dirty="0" smtClean="0"/>
              <a:t>mở khí </a:t>
            </a:r>
            <a:r>
              <a:rPr lang="vi-VN" sz="2800" dirty="0"/>
              <a:t>quản.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Hút đờm nhẹ nhàng tránh gây thương tích cho khí phế quản.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Đảm bảo vô khuẩn tuyệt đối khi đặt ống thông bàng quang, </a:t>
            </a:r>
            <a:r>
              <a:rPr lang="vi-VN" sz="2800" dirty="0" smtClean="0"/>
              <a:t>túi đựng </a:t>
            </a:r>
            <a:r>
              <a:rPr lang="vi-VN" sz="2800" dirty="0"/>
              <a:t>nước tiểu phải kín, đặt ở thấp tránh nhiễm khuẩn </a:t>
            </a:r>
            <a:r>
              <a:rPr lang="vi-VN" sz="2800" dirty="0" smtClean="0"/>
              <a:t>ngược dòng</a:t>
            </a:r>
            <a:r>
              <a:rPr lang="vi-VN" sz="2800" dirty="0"/>
              <a:t>.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Chú ý giữ vệ sinh da (tắm, gội đầu, vệ sinh bộ phân sinh </a:t>
            </a:r>
            <a:r>
              <a:rPr lang="vi-VN" sz="2800" dirty="0" smtClean="0"/>
              <a:t>dục; thay </a:t>
            </a:r>
            <a:r>
              <a:rPr lang="vi-VN" sz="2800" dirty="0"/>
              <a:t>ga trải giường và quần áo thường xuyên).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Chăm sóc mắt: thường xuyên rửa mắt, nhỏ mắt bằng các </a:t>
            </a:r>
            <a:r>
              <a:rPr lang="vi-VN" sz="2800" dirty="0" smtClean="0"/>
              <a:t>thuốc kháng </a:t>
            </a:r>
            <a:r>
              <a:rPr lang="vi-VN" sz="2800" dirty="0"/>
              <a:t>sinh dùng cho mắt (chloramphenicol 0,4%, cipro </a:t>
            </a:r>
            <a:r>
              <a:rPr lang="vi-VN" sz="2800" dirty="0" smtClean="0"/>
              <a:t>nhỏ mắt</a:t>
            </a:r>
            <a:r>
              <a:rPr lang="vi-VN" sz="2800" dirty="0"/>
              <a:t>...); băng mắt và dán mi nếu bệnh nhân không chớp </a:t>
            </a:r>
            <a:r>
              <a:rPr lang="vi-VN" sz="2800" dirty="0" smtClean="0"/>
              <a:t>mắt được</a:t>
            </a:r>
            <a:r>
              <a:rPr lang="vi-VN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474720" y="658368"/>
            <a:ext cx="6217920" cy="646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/>
              <a:t>Thực hiện kế hoạch chăm sóc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2014219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005" y="0"/>
            <a:ext cx="8911687" cy="646176"/>
          </a:xfrm>
        </p:spPr>
        <p:txBody>
          <a:bodyPr/>
          <a:lstStyle/>
          <a:p>
            <a:pPr algn="ctr"/>
            <a:r>
              <a:rPr lang="vi-VN" b="1" dirty="0" smtClean="0"/>
              <a:t>Kế hoạch chăm sóc</a:t>
            </a:r>
            <a:endParaRPr lang="vi-V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648" y="1402080"/>
            <a:ext cx="11960352" cy="5455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b="1" dirty="0"/>
              <a:t>Chống teo cơ, cứng khớp, tắc mạch: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Thường xuyên xoa bóp, tập vận động cho các chi và cơ </a:t>
            </a:r>
            <a:r>
              <a:rPr lang="vi-VN" sz="2800" dirty="0" smtClean="0"/>
              <a:t>của bệnh </a:t>
            </a:r>
            <a:r>
              <a:rPr lang="vi-VN" sz="2800" dirty="0"/>
              <a:t>nhân.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Đặt các khớp ở tư thế cơ năng.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Thực hiện y lệnh dùng thuốc chống đông dự phòng tắc </a:t>
            </a:r>
            <a:r>
              <a:rPr lang="vi-VN" sz="2800" dirty="0" smtClean="0"/>
              <a:t>mạch: fraxiparin</a:t>
            </a:r>
            <a:r>
              <a:rPr lang="vi-VN" sz="2800" dirty="0"/>
              <a:t>, lovenox...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Thực hiện nghiêm túc các y lệnh một cách tự giác (vì </a:t>
            </a:r>
            <a:r>
              <a:rPr lang="vi-VN" sz="2800" dirty="0" smtClean="0"/>
              <a:t>bệnh nhân </a:t>
            </a:r>
            <a:r>
              <a:rPr lang="vi-VN" sz="2800" dirty="0"/>
              <a:t>hôn mê hoàn toàn phó thác tính mạng cho y tá và </a:t>
            </a:r>
            <a:r>
              <a:rPr lang="vi-VN" sz="2800" dirty="0" smtClean="0"/>
              <a:t>các thầy </a:t>
            </a:r>
            <a:r>
              <a:rPr lang="vi-VN" sz="2800" dirty="0"/>
              <a:t>thuốc). </a:t>
            </a:r>
            <a:endParaRPr lang="vi-VN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316224" y="646176"/>
            <a:ext cx="5705856" cy="658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/>
              <a:t>Thực hiện kế hoạch chăm sóc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2639076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045" y="0"/>
            <a:ext cx="9094567" cy="780288"/>
          </a:xfrm>
        </p:spPr>
        <p:txBody>
          <a:bodyPr>
            <a:normAutofit/>
          </a:bodyPr>
          <a:lstStyle/>
          <a:p>
            <a:pPr algn="ctr"/>
            <a:r>
              <a:rPr lang="vi-VN" b="1" dirty="0" smtClean="0"/>
              <a:t>Kế hoạch chăm sóc</a:t>
            </a:r>
            <a:endParaRPr lang="vi-V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8" y="1901952"/>
            <a:ext cx="11472672" cy="474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b="1" dirty="0"/>
              <a:t>Kiểm soát tình trạng ý thức và các dấu hiệu thần kinh: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Theo dõi tiến triển của mức độ hôn mê (theo dõi theo </a:t>
            </a:r>
            <a:r>
              <a:rPr lang="vi-VN" sz="2800" dirty="0" smtClean="0"/>
              <a:t>bảng điểm </a:t>
            </a:r>
            <a:r>
              <a:rPr lang="vi-VN" sz="2800" dirty="0"/>
              <a:t>Glasgow); và các chức năng sống, kịp thời báo cho </a:t>
            </a:r>
            <a:r>
              <a:rPr lang="vi-VN" sz="2800" dirty="0" smtClean="0"/>
              <a:t>các bác </a:t>
            </a:r>
            <a:r>
              <a:rPr lang="vi-VN" sz="2800" dirty="0"/>
              <a:t>sỹ khi có biến động lớn.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Theo dõi các biến chứng.</a:t>
            </a:r>
          </a:p>
          <a:p>
            <a:r>
              <a:rPr lang="vi-VN" sz="2800" dirty="0" smtClean="0"/>
              <a:t> </a:t>
            </a:r>
            <a:r>
              <a:rPr lang="vi-VN" sz="2800" dirty="0"/>
              <a:t>Đánh giá quá trình chăm sóc</a:t>
            </a:r>
          </a:p>
        </p:txBody>
      </p:sp>
      <p:sp>
        <p:nvSpPr>
          <p:cNvPr id="4" name="Rectangle 3"/>
          <p:cNvSpPr/>
          <p:nvPr/>
        </p:nvSpPr>
        <p:spPr>
          <a:xfrm>
            <a:off x="3913632" y="780288"/>
            <a:ext cx="5644896" cy="633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/>
              <a:t>Thực hiện kế hoạch chăm sóc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3296105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" y="0"/>
            <a:ext cx="12189876" cy="685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01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717" y="209582"/>
            <a:ext cx="8911687" cy="1280890"/>
          </a:xfrm>
        </p:spPr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dirty="0"/>
              <a:t>: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0717" y="1609344"/>
            <a:ext cx="8915400" cy="3777622"/>
          </a:xfrm>
        </p:spPr>
        <p:txBody>
          <a:bodyPr/>
          <a:lstStyle/>
          <a:p>
            <a:endParaRPr lang="vi-VN" dirty="0"/>
          </a:p>
        </p:txBody>
      </p:sp>
      <p:sp>
        <p:nvSpPr>
          <p:cNvPr id="4" name="Pentagon 3"/>
          <p:cNvSpPr/>
          <p:nvPr/>
        </p:nvSpPr>
        <p:spPr>
          <a:xfrm>
            <a:off x="2767584" y="1490472"/>
            <a:ext cx="6364224" cy="1416170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 dirty="0" smtClean="0"/>
          </a:p>
          <a:p>
            <a:pPr algn="ctr"/>
            <a:endParaRPr lang="vi-VN" dirty="0" smtClean="0"/>
          </a:p>
          <a:p>
            <a:pPr algn="ctr"/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Trình bày được khái niệm, các</a:t>
            </a:r>
            <a:b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nguyên nhân, triệu chứng,nguyên tắc xử lý cấp cứu</a:t>
            </a:r>
            <a:b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vi-V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767584" y="3084978"/>
            <a:ext cx="6364224" cy="1328928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Trình bày được các bước lập</a:t>
            </a:r>
          </a:p>
          <a:p>
            <a:pPr algn="ctr"/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kế hoạch và thực hiện chăm</a:t>
            </a:r>
          </a:p>
          <a:p>
            <a:pPr algn="ctr"/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</a:p>
        </p:txBody>
      </p:sp>
      <p:sp>
        <p:nvSpPr>
          <p:cNvPr id="6" name="Pentagon 5"/>
          <p:cNvSpPr/>
          <p:nvPr/>
        </p:nvSpPr>
        <p:spPr>
          <a:xfrm>
            <a:off x="2767584" y="4592242"/>
            <a:ext cx="6364224" cy="1443602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bày được cách theo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dõi, đánh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 diễn biến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kết quảchăm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sóc người bệnh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hôn mê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96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740" y="256032"/>
            <a:ext cx="8911687" cy="816864"/>
          </a:xfrm>
        </p:spPr>
        <p:txBody>
          <a:bodyPr/>
          <a:lstStyle/>
          <a:p>
            <a:r>
              <a:rPr lang="vi-VN" dirty="0" smtClean="0"/>
              <a:t>Khái niệm: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649" y="1072896"/>
            <a:ext cx="7534656" cy="54498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Hôn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mê là tình trạng 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không đáp ứng chủ động với kích thích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từ bên ngoài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Là tình trạng suy giảm về 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tri giác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, cảm giác, vận động và 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rối loạn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các chức năng thực vật ...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Hôn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mê là tình trạng mất 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ý thức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và mất sự thức 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tỉnh, không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hồi phục lại hoàn 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toàn khi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được kích 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thích.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Từ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điển Larousse đã định nghĩa về hôn mê rất ngắn gọn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: "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Mất ý thức từng phần hoặc toàn phần".</a:t>
            </a:r>
          </a:p>
          <a:p>
            <a:pPr marL="0" indent="0">
              <a:buNone/>
            </a:pP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232" y="0"/>
            <a:ext cx="4620768" cy="652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82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397" y="0"/>
            <a:ext cx="8911687" cy="1280890"/>
          </a:xfrm>
        </p:spPr>
        <p:txBody>
          <a:bodyPr/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44" y="5360037"/>
            <a:ext cx="11434568" cy="1497963"/>
          </a:xfrm>
        </p:spPr>
        <p:txBody>
          <a:bodyPr/>
          <a:lstStyle/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 smtClean="0"/>
              <a:t>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Ngoài ra còn có tình trạng bắt chước hôn mê như:Tình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trạng trì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trệ, tình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trạng căng trương lực; giả vờ; hysteria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61388" y="372215"/>
            <a:ext cx="11269224" cy="5210244"/>
            <a:chOff x="227832" y="763834"/>
            <a:chExt cx="11269224" cy="5673542"/>
          </a:xfrm>
        </p:grpSpPr>
        <p:sp>
          <p:nvSpPr>
            <p:cNvPr id="4" name="Rectangle 3"/>
            <p:cNvSpPr/>
            <p:nvPr/>
          </p:nvSpPr>
          <p:spPr>
            <a:xfrm>
              <a:off x="3230700" y="763834"/>
              <a:ext cx="3816096" cy="9509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Nguyên nhân hôn mê</a:t>
              </a:r>
              <a:endParaRPr lang="vi-VN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6019440" y="1664366"/>
              <a:ext cx="500795" cy="4692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3380204" y="1653383"/>
              <a:ext cx="480356" cy="5111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227832" y="3340608"/>
              <a:ext cx="3391400" cy="30967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vi-VN" sz="2000" dirty="0">
                  <a:latin typeface="Arial" panose="020B0604020202020204" pitchFamily="34" charset="0"/>
                  <a:cs typeface="Arial" panose="020B0604020202020204" pitchFamily="34" charset="0"/>
                </a:rPr>
                <a:t>­­­­ờng do nhiễm độc, chuyển hoá, chấn thư­­­­ơng, tuần hoàn (chảy máu d­­ư­­ới nhện, chảy </a:t>
              </a:r>
              <a:r>
                <a:rPr lang="vi-V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máu </a:t>
              </a:r>
              <a:r>
                <a:rPr lang="vi-VN" sz="2000" dirty="0">
                  <a:latin typeface="Arial" panose="020B0604020202020204" pitchFamily="34" charset="0"/>
                  <a:cs typeface="Arial" panose="020B0604020202020204" pitchFamily="34" charset="0"/>
                </a:rPr>
                <a:t>não thất, bệnh não tăng huyết áp), nhiễm khuẩn (viêm màng não, viêm não), động kinh (trạng thái động kinh)....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95852" y="2164515"/>
              <a:ext cx="4181856" cy="7263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400" dirty="0"/>
                <a:t>Tổn th­­ư­­ơng não khu trú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8331903" y="2732417"/>
              <a:ext cx="784948" cy="6081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5815685" y="2749990"/>
              <a:ext cx="908304" cy="6100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950208" y="3340608"/>
              <a:ext cx="3550026" cy="30967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0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Tổn th­­ư­­ơng trên </a:t>
              </a:r>
              <a:r>
                <a:rPr lang="vi-VN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lều</a:t>
              </a:r>
              <a:r>
                <a:rPr lang="vi-V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algn="ctr"/>
              <a:endParaRPr lang="vi-VN" sz="2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vi-VN" sz="2000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vi-V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 </a:t>
              </a:r>
              <a:r>
                <a:rPr lang="vi-VN" sz="2000" dirty="0">
                  <a:latin typeface="Arial" panose="020B0604020202020204" pitchFamily="34" charset="0"/>
                  <a:cs typeface="Arial" panose="020B0604020202020204" pitchFamily="34" charset="0"/>
                </a:rPr>
                <a:t>tổn thư­­­­ơng lan rộng của bán cầu não nh­­ư­­ ổ máu tụ, nhồi máu não ổ lớn hoặc áp xe bán cầu não, trong đó vai trò của phù nề não đặc biệt quan </a:t>
              </a:r>
              <a:r>
                <a:rPr lang="vi-V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trọng.</a:t>
              </a:r>
              <a:endParaRPr lang="vi-VN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719328" y="3340608"/>
              <a:ext cx="3777728" cy="30967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Tổn </a:t>
              </a:r>
              <a:r>
                <a:rPr lang="vi-VN" sz="20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th­­ư­­ơng khu trú d­­ư­­ới lều</a:t>
              </a:r>
              <a:r>
                <a:rPr lang="vi-VN" sz="200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vi-VN" sz="2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vi-VN" sz="2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vi-VN" sz="20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vi-V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ác qúa </a:t>
              </a:r>
              <a:r>
                <a:rPr lang="vi-VN" sz="2000" dirty="0">
                  <a:latin typeface="Arial" panose="020B0604020202020204" pitchFamily="34" charset="0"/>
                  <a:cs typeface="Arial" panose="020B0604020202020204" pitchFamily="34" charset="0"/>
                </a:rPr>
                <a:t>trình bệnh lý th­­ư­­ờng là nhồi máu vùng mái não giữa,  chảy máu thân não, hoặc một tổn th­­ư­­ơng ngoài thân não </a:t>
              </a:r>
              <a:r>
                <a:rPr lang="vi-VN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như</a:t>
              </a:r>
              <a:r>
                <a:rPr lang="vi-VN" sz="2000" dirty="0">
                  <a:latin typeface="Arial" panose="020B0604020202020204" pitchFamily="34" charset="0"/>
                  <a:cs typeface="Arial" panose="020B0604020202020204" pitchFamily="34" charset="0"/>
                </a:rPr>
                <a:t>­­ng gây chèn ép thân não...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271196" y="2133600"/>
              <a:ext cx="2927872" cy="7573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Tổn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th­­ương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lan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toả</a:t>
              </a:r>
              <a:endParaRPr lang="vi-VN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2406128" y="2915616"/>
              <a:ext cx="0" cy="4249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81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437" y="0"/>
            <a:ext cx="8911687" cy="1280890"/>
          </a:xfrm>
        </p:spPr>
        <p:txBody>
          <a:bodyPr/>
          <a:lstStyle/>
          <a:p>
            <a:r>
              <a:rPr lang="vi-VN" dirty="0" smtClean="0"/>
              <a:t>Triệu chứng &amp; phân độ hôn mê:</a:t>
            </a:r>
            <a:endParaRPr lang="vi-VN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344553"/>
              </p:ext>
            </p:extLst>
          </p:nvPr>
        </p:nvGraphicFramePr>
        <p:xfrm>
          <a:off x="0" y="709992"/>
          <a:ext cx="12192001" cy="606094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07467"/>
                <a:gridCol w="2930429"/>
                <a:gridCol w="7054105"/>
              </a:tblGrid>
              <a:tr h="731725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Phân</a:t>
                      </a:r>
                      <a:r>
                        <a:rPr lang="vi-VN" baseline="0" dirty="0" smtClean="0"/>
                        <a:t> độ</a:t>
                      </a:r>
                      <a:endParaRPr lang="vi-V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Khái</a:t>
                      </a:r>
                      <a:r>
                        <a:rPr lang="vi-VN" baseline="0" dirty="0" smtClean="0"/>
                        <a:t> niệm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Triệu chứng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535">
                <a:tc>
                  <a:txBody>
                    <a:bodyPr/>
                    <a:lstStyle/>
                    <a:p>
                      <a:pPr algn="l"/>
                      <a:r>
                        <a:rPr lang="vi-VN" dirty="0" smtClean="0"/>
                        <a:t>Hôn</a:t>
                      </a:r>
                      <a:r>
                        <a:rPr lang="vi-VN" baseline="0" dirty="0" smtClean="0"/>
                        <a:t> mê độ I</a:t>
                      </a:r>
                    </a:p>
                    <a:p>
                      <a:pPr algn="l"/>
                      <a:r>
                        <a:rPr lang="vi-VN" baseline="0" dirty="0" smtClean="0"/>
                        <a:t>(coma sopor)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Hôn mê nhẹ, do ức chế vỏ não lan rộng.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Ý thức mất - gọi không đáp ứng, kích thích đau mạnh có</a:t>
                      </a:r>
                      <a:r>
                        <a:rPr lang="vi-VN" baseline="0" dirty="0" smtClean="0"/>
                        <a:t> </a:t>
                      </a:r>
                      <a:r>
                        <a:rPr lang="vi-VN" dirty="0" smtClean="0"/>
                        <a:t>thể nhăn mặt, rên</a:t>
                      </a:r>
                    </a:p>
                    <a:p>
                      <a:r>
                        <a:rPr lang="vi-VN" dirty="0" smtClean="0"/>
                        <a:t>Phản xạ - đồng tử với ánh sáng, Phản xạ giác mạc, Phản xạ</a:t>
                      </a:r>
                      <a:r>
                        <a:rPr lang="vi-VN" baseline="0" dirty="0" smtClean="0"/>
                        <a:t> </a:t>
                      </a:r>
                      <a:r>
                        <a:rPr lang="vi-VN" dirty="0" smtClean="0"/>
                        <a:t>nuốt còn nhưng chậm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674">
                <a:tc>
                  <a:txBody>
                    <a:bodyPr/>
                    <a:lstStyle/>
                    <a:p>
                      <a:r>
                        <a:rPr lang="vi-VN" dirty="0" smtClean="0"/>
                        <a:t>Hôn</a:t>
                      </a:r>
                      <a:r>
                        <a:rPr lang="vi-VN" baseline="0" dirty="0" smtClean="0"/>
                        <a:t> mê độ II</a:t>
                      </a:r>
                    </a:p>
                    <a:p>
                      <a:r>
                        <a:rPr lang="vi-VN" baseline="0" dirty="0" smtClean="0"/>
                        <a:t>(coma confirme)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Hôn mê vừa, thực sự, do ức chế lần tới gian não, não giữa.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Ý</a:t>
                      </a:r>
                      <a:r>
                        <a:rPr lang="vi-VN" baseline="0" dirty="0" smtClean="0"/>
                        <a:t> </a:t>
                      </a:r>
                      <a:r>
                        <a:rPr lang="vi-VN" dirty="0" smtClean="0"/>
                        <a:t>thức - gọi hỏi không trả lời, kích thích đau mạnh không</a:t>
                      </a:r>
                    </a:p>
                    <a:p>
                      <a:r>
                        <a:rPr lang="vi-VN" dirty="0" smtClean="0"/>
                        <a:t>đáp ứng.</a:t>
                      </a:r>
                    </a:p>
                    <a:p>
                      <a:r>
                        <a:rPr lang="vi-VN" dirty="0" smtClean="0"/>
                        <a:t>Phản xạ - đồng tử, giác mạc kém hoặc mất, Phản xạ nuốt</a:t>
                      </a:r>
                      <a:r>
                        <a:rPr lang="vi-VN" baseline="0" dirty="0" smtClean="0"/>
                        <a:t> </a:t>
                      </a:r>
                      <a:r>
                        <a:rPr lang="vi-VN" dirty="0" smtClean="0"/>
                        <a:t>chỉ còn thì miệng</a:t>
                      </a:r>
                    </a:p>
                    <a:p>
                      <a:r>
                        <a:rPr lang="vi-VN" dirty="0" smtClean="0"/>
                        <a:t>TKTV - rối loạn nhịp thở (kussmalt, Cheyne-Stokes), loạn</a:t>
                      </a:r>
                      <a:r>
                        <a:rPr lang="vi-VN" baseline="0" dirty="0" smtClean="0"/>
                        <a:t> </a:t>
                      </a:r>
                      <a:r>
                        <a:rPr lang="vi-VN" dirty="0" smtClean="0"/>
                        <a:t>nhịp tim, huyết áp giao động, loạn thân nhiệt, đại tiểu tiện</a:t>
                      </a:r>
                      <a:r>
                        <a:rPr lang="vi-VN" baseline="0" dirty="0" smtClean="0"/>
                        <a:t> </a:t>
                      </a:r>
                      <a:r>
                        <a:rPr lang="vi-VN" dirty="0" smtClean="0"/>
                        <a:t>không tự chủ, có thể thấy co cứng mất não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535">
                <a:tc>
                  <a:txBody>
                    <a:bodyPr/>
                    <a:lstStyle/>
                    <a:p>
                      <a:r>
                        <a:rPr lang="vi-VN" dirty="0" smtClean="0"/>
                        <a:t>Hôn</a:t>
                      </a:r>
                      <a:r>
                        <a:rPr lang="vi-VN" baseline="0" dirty="0" smtClean="0"/>
                        <a:t> mê độ III</a:t>
                      </a:r>
                    </a:p>
                    <a:p>
                      <a:r>
                        <a:rPr lang="vi-VN" baseline="0" dirty="0" smtClean="0"/>
                        <a:t>(coma carus)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Hôn mê sâu, do ức chế lan cầu não, một phần hành não.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Ý thức - không đáp ứng với mọi kích thích.</a:t>
                      </a:r>
                    </a:p>
                    <a:p>
                      <a:r>
                        <a:rPr lang="vi-VN" dirty="0" smtClean="0"/>
                        <a:t>Phản xạ - mất hết tất cả phản xạ nuốt, đồng tử giãn.</a:t>
                      </a:r>
                    </a:p>
                    <a:p>
                      <a:r>
                        <a:rPr lang="vi-VN" dirty="0" smtClean="0"/>
                        <a:t>TKTV - suy tim, tụt huyết áp, thở yếu, loạn nhiệt, ỉa đái dầm</a:t>
                      </a:r>
                    </a:p>
                    <a:p>
                      <a:r>
                        <a:rPr lang="vi-VN" dirty="0" smtClean="0"/>
                        <a:t>dề, duỗi mất não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099">
                <a:tc>
                  <a:txBody>
                    <a:bodyPr/>
                    <a:lstStyle/>
                    <a:p>
                      <a:r>
                        <a:rPr lang="vi-VN" dirty="0" smtClean="0"/>
                        <a:t>Hôn</a:t>
                      </a:r>
                      <a:r>
                        <a:rPr lang="vi-VN" baseline="0" dirty="0" smtClean="0"/>
                        <a:t> mê độ IV</a:t>
                      </a:r>
                    </a:p>
                    <a:p>
                      <a:r>
                        <a:rPr lang="vi-VN" baseline="0" dirty="0" smtClean="0"/>
                        <a:t>(coma depasse)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Hôn mê quá mức, do ức chế hành não.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Thở máy do không còn tự thở được, đồng tử giãn, lạnh, tim</a:t>
                      </a:r>
                    </a:p>
                    <a:p>
                      <a:r>
                        <a:rPr lang="vi-VN" dirty="0" smtClean="0"/>
                        <a:t>yếu, huyết áp bằng 0.</a:t>
                      </a:r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6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557" y="319310"/>
            <a:ext cx="8911687" cy="1280890"/>
          </a:xfrm>
        </p:spPr>
        <p:txBody>
          <a:bodyPr/>
          <a:lstStyle/>
          <a:p>
            <a:r>
              <a:rPr lang="vi-VN" dirty="0" smtClean="0"/>
              <a:t>Các loại hôn mê thường gặp:</a:t>
            </a:r>
            <a:br>
              <a:rPr lang="vi-VN" dirty="0" smtClean="0"/>
            </a:b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895012" cy="4154424"/>
          </a:xfrm>
        </p:spPr>
        <p:txBody>
          <a:bodyPr numCol="2">
            <a:normAutofit fontScale="77500" lnSpcReduction="20000"/>
          </a:bodyPr>
          <a:lstStyle/>
          <a:p>
            <a:pPr marL="0" indent="0">
              <a:buNone/>
            </a:pPr>
            <a:r>
              <a:rPr lang="vi-VN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Hôn mê nội sinh:</a:t>
            </a:r>
          </a:p>
          <a:p>
            <a:r>
              <a:rPr lang="vi-VN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Hôn mê do tiểu đường (coma diabeticum)</a:t>
            </a:r>
          </a:p>
          <a:p>
            <a:r>
              <a:rPr lang="vi-VN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Hôn mê do tăng ure máu (coma ureemicum)</a:t>
            </a:r>
          </a:p>
          <a:p>
            <a:r>
              <a:rPr lang="vi-VN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Hôn mê do cường giáp (coma hyperthyreoticum)</a:t>
            </a:r>
          </a:p>
          <a:p>
            <a:r>
              <a:rPr lang="vi-VN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Hôn mê do thiểu năng giáp (coma hypothyreoticum)</a:t>
            </a:r>
          </a:p>
          <a:p>
            <a:r>
              <a:rPr lang="vi-VN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Suy tuyến thượng thận cấp, con Addidon.</a:t>
            </a:r>
          </a:p>
          <a:p>
            <a:r>
              <a:rPr lang="vi-VN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Hôn mê tuyến yên.</a:t>
            </a:r>
          </a:p>
          <a:p>
            <a:r>
              <a:rPr lang="vi-VN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Hôn mê gan</a:t>
            </a:r>
          </a:p>
          <a:p>
            <a:endParaRPr lang="vi-VN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vi-VN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Hôn </a:t>
            </a:r>
            <a:r>
              <a:rPr lang="vi-VN" sz="2600" b="1" dirty="0">
                <a:latin typeface="Arial" panose="020B0604020202020204" pitchFamily="34" charset="0"/>
                <a:cs typeface="Arial" panose="020B0604020202020204" pitchFamily="34" charset="0"/>
              </a:rPr>
              <a:t>mê ngoại </a:t>
            </a:r>
            <a:r>
              <a:rPr lang="vi-VN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sinh: </a:t>
            </a:r>
          </a:p>
          <a:p>
            <a:r>
              <a:rPr lang="vi-VN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hôn mê sau chấn thương sọ não</a:t>
            </a:r>
          </a:p>
          <a:p>
            <a:r>
              <a:rPr lang="vi-VN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Hôn mê do chảy máu não</a:t>
            </a:r>
          </a:p>
          <a:p>
            <a:r>
              <a:rPr lang="vi-VN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Hôn mê do viêm não virus</a:t>
            </a:r>
          </a:p>
          <a:p>
            <a:r>
              <a:rPr lang="vi-VN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Hôn mê do ngộ độc thuốc ngủ</a:t>
            </a:r>
          </a:p>
          <a:p>
            <a:endParaRPr lang="vi-VN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vi-VN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vi-VN" sz="2800" dirty="0" smtClean="0"/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5989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1405" y="268224"/>
            <a:ext cx="8911687" cy="1307592"/>
          </a:xfrm>
        </p:spPr>
        <p:txBody>
          <a:bodyPr/>
          <a:lstStyle/>
          <a:p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Nguyên tắc xử trí cấp cứu:</a:t>
            </a:r>
            <a:r>
              <a:rPr lang="vi-VN" dirty="0" smtClean="0"/>
              <a:t/>
            </a:r>
            <a:br>
              <a:rPr lang="vi-VN" dirty="0" smtClean="0"/>
            </a:b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9888" y="1365504"/>
            <a:ext cx="10802112" cy="5492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Đảm bảo chức năng sống cho bệnh nhân: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Kiểm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soát tốt chức năng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hô hấp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; tuần hoàn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Điều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trị các bệnh lý nội khoa đi kèm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Cân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bằng nước, điện giải, toan kiềm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Đảm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bảo năng lượng, dinh dưỡng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Chống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phù não, tăng ALNS, co giật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Kiểm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soát bệnh lý nhiễm trùng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Lọc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máu và giải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Chỉ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định phẫu thuật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Các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biện pháp điều trị khác: chống loét, chăm sóc mắt, giữ thân</a:t>
            </a:r>
          </a:p>
          <a:p>
            <a:pPr marL="0" indent="0">
              <a:buNone/>
            </a:pP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nhiệt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ổn định</a:t>
            </a:r>
          </a:p>
        </p:txBody>
      </p:sp>
    </p:spTree>
    <p:extLst>
      <p:ext uri="{BB962C8B-B14F-4D97-AF65-F5344CB8AC3E}">
        <p14:creationId xmlns:p14="http://schemas.microsoft.com/office/powerpoint/2010/main" val="1331624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324" y="0"/>
            <a:ext cx="8911687" cy="826738"/>
          </a:xfrm>
        </p:spPr>
        <p:txBody>
          <a:bodyPr/>
          <a:lstStyle/>
          <a:p>
            <a:pPr algn="ctr"/>
            <a:r>
              <a:rPr lang="vi-VN" b="1" dirty="0" smtClean="0"/>
              <a:t>Kế hoạch chăm sóc</a:t>
            </a:r>
            <a:endParaRPr lang="vi-V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448530"/>
            <a:ext cx="10907204" cy="5001038"/>
          </a:xfrm>
        </p:spPr>
        <p:txBody>
          <a:bodyPr numCol="2">
            <a:normAutofit/>
          </a:bodyPr>
          <a:lstStyle/>
          <a:p>
            <a:r>
              <a:rPr lang="vi-VN" sz="2200" dirty="0"/>
              <a:t> Nhận định tình trạng sinh hiệu,chức năng </a:t>
            </a:r>
            <a:r>
              <a:rPr lang="vi-VN" sz="2200" dirty="0" smtClean="0"/>
              <a:t>sống</a:t>
            </a:r>
          </a:p>
          <a:p>
            <a:pPr marL="0" indent="0">
              <a:buNone/>
            </a:pPr>
            <a:r>
              <a:rPr lang="vi-VN" sz="2200" dirty="0" smtClean="0"/>
              <a:t>− </a:t>
            </a:r>
            <a:r>
              <a:rPr lang="vi-VN" sz="2200" dirty="0"/>
              <a:t>Mức độ hôn mê (theo điểm Glasgow).</a:t>
            </a:r>
          </a:p>
          <a:p>
            <a:r>
              <a:rPr lang="vi-VN" sz="2200" dirty="0"/>
              <a:t>Nhận định tình trạng sinh hiệu &amp; các chức năng sống</a:t>
            </a:r>
          </a:p>
          <a:p>
            <a:pPr marL="0" indent="0">
              <a:buNone/>
            </a:pPr>
            <a:r>
              <a:rPr lang="vi-VN" sz="2200" dirty="0"/>
              <a:t>− Hô hấp:</a:t>
            </a:r>
          </a:p>
          <a:p>
            <a:pPr marL="0" indent="0">
              <a:buNone/>
            </a:pPr>
            <a:r>
              <a:rPr lang="vi-VN" sz="2200" dirty="0"/>
              <a:t>+ Đường thở: tụt lưỡi, ứ đọng đờm dãi?.</a:t>
            </a:r>
          </a:p>
          <a:p>
            <a:pPr marL="0" indent="0">
              <a:buNone/>
            </a:pPr>
            <a:r>
              <a:rPr lang="vi-VN" sz="2200" dirty="0"/>
              <a:t>+ Nhịp thở: rối loạn nhịp thở? ngừng thở?.</a:t>
            </a:r>
          </a:p>
          <a:p>
            <a:pPr marL="0" indent="0">
              <a:buNone/>
            </a:pPr>
            <a:r>
              <a:rPr lang="vi-VN" sz="2200" dirty="0"/>
              <a:t>+ Triệu chứng suy hô hấp: tím, vã mồ hôi, SpO2 thấp</a:t>
            </a:r>
            <a:r>
              <a:rPr lang="vi-VN" sz="2200" dirty="0" smtClean="0"/>
              <a:t>.</a:t>
            </a:r>
            <a:endParaRPr lang="vi-VN" sz="2200" dirty="0"/>
          </a:p>
          <a:p>
            <a:pPr marL="0" indent="0">
              <a:buNone/>
            </a:pPr>
            <a:r>
              <a:rPr lang="vi-VN" sz="2200" dirty="0"/>
              <a:t>− Tuần hoàn: Nhịp tim? Huyết áp?.</a:t>
            </a:r>
          </a:p>
          <a:p>
            <a:pPr marL="0" indent="0">
              <a:buNone/>
            </a:pPr>
            <a:r>
              <a:rPr lang="vi-VN" sz="2200" dirty="0"/>
              <a:t>− Nhiệt độ: Hạ thân nhiệt? tăng thân nhiệt?.</a:t>
            </a:r>
          </a:p>
          <a:p>
            <a:pPr marL="0" indent="0">
              <a:buNone/>
            </a:pPr>
            <a:r>
              <a:rPr lang="vi-VN" sz="2200" dirty="0"/>
              <a:t>− Các biến chứng: Bội nhiễm, sặc phổi, loét mục</a:t>
            </a:r>
            <a:r>
              <a:rPr lang="vi-VN" sz="2200" dirty="0" smtClean="0"/>
              <a:t>...</a:t>
            </a:r>
          </a:p>
          <a:p>
            <a:pPr marL="0" indent="0">
              <a:buNone/>
            </a:pPr>
            <a:endParaRPr lang="vi-VN" sz="2200" dirty="0"/>
          </a:p>
          <a:p>
            <a:r>
              <a:rPr lang="vi-VN" sz="2200" dirty="0"/>
              <a:t>Mức độ hôn mê ~ Theo điểm Glasgow</a:t>
            </a:r>
          </a:p>
          <a:p>
            <a:pPr marL="0" indent="0">
              <a:buNone/>
            </a:pPr>
            <a:r>
              <a:rPr lang="vi-VN" sz="2200" dirty="0"/>
              <a:t>− 3 điểm: Hôn mê sâu</a:t>
            </a:r>
          </a:p>
          <a:p>
            <a:pPr marL="0" indent="0">
              <a:buNone/>
            </a:pPr>
            <a:r>
              <a:rPr lang="vi-VN" sz="2200" dirty="0"/>
              <a:t>− 4-5 điểm: Tình trạng xấu</a:t>
            </a:r>
          </a:p>
          <a:p>
            <a:pPr marL="0" indent="0">
              <a:buNone/>
            </a:pPr>
            <a:r>
              <a:rPr lang="vi-VN" sz="2200" dirty="0"/>
              <a:t>− &lt; 7: Hôn mê</a:t>
            </a:r>
          </a:p>
          <a:p>
            <a:pPr marL="0" indent="0">
              <a:buNone/>
            </a:pPr>
            <a:r>
              <a:rPr lang="vi-VN" sz="2200" dirty="0"/>
              <a:t>− 6-10 điểm: Tiến triển xấu</a:t>
            </a:r>
          </a:p>
          <a:p>
            <a:pPr marL="0" indent="0">
              <a:buNone/>
            </a:pPr>
            <a:r>
              <a:rPr lang="vi-VN" sz="2200" dirty="0"/>
              <a:t>− 10 điểm: Rối loạn ý thức.</a:t>
            </a:r>
          </a:p>
        </p:txBody>
      </p:sp>
      <p:sp>
        <p:nvSpPr>
          <p:cNvPr id="5" name="Rectangle 4"/>
          <p:cNvSpPr/>
          <p:nvPr/>
        </p:nvSpPr>
        <p:spPr>
          <a:xfrm>
            <a:off x="2316480" y="702500"/>
            <a:ext cx="5827776" cy="58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/>
              <a:t>Nhận định điều dưỡng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1019155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780" y="48768"/>
            <a:ext cx="8911687" cy="753586"/>
          </a:xfrm>
        </p:spPr>
        <p:txBody>
          <a:bodyPr/>
          <a:lstStyle/>
          <a:p>
            <a:pPr algn="ctr"/>
            <a:r>
              <a:rPr lang="vi-VN" b="1" dirty="0" smtClean="0"/>
              <a:t>Kế hoạch chăm sóc</a:t>
            </a:r>
            <a:endParaRPr lang="vi-V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8384"/>
            <a:ext cx="11484864" cy="5145024"/>
          </a:xfrm>
        </p:spPr>
        <p:txBody>
          <a:bodyPr>
            <a:noAutofit/>
          </a:bodyPr>
          <a:lstStyle/>
          <a:p>
            <a:r>
              <a:rPr lang="vi-VN" sz="2400" dirty="0" smtClean="0"/>
              <a:t>Tắc </a:t>
            </a:r>
            <a:r>
              <a:rPr lang="vi-VN" sz="2400" dirty="0"/>
              <a:t>nghẽn đường thở liên quan đến tăng tiết đờm dãi, dị </a:t>
            </a:r>
            <a:r>
              <a:rPr lang="vi-VN" sz="2400" dirty="0" smtClean="0"/>
              <a:t>vật đường </a:t>
            </a:r>
            <a:r>
              <a:rPr lang="vi-VN" sz="2400" dirty="0"/>
              <a:t>thở, tụt lưỡi.</a:t>
            </a:r>
          </a:p>
          <a:p>
            <a:r>
              <a:rPr lang="vi-VN" sz="2400" dirty="0" smtClean="0"/>
              <a:t>Hô </a:t>
            </a:r>
            <a:r>
              <a:rPr lang="vi-VN" sz="2400" dirty="0"/>
              <a:t>hấp không hiệu quả liên quan đến rối loạn nhịp thở.</a:t>
            </a:r>
          </a:p>
          <a:p>
            <a:r>
              <a:rPr lang="vi-VN" sz="2400" dirty="0" smtClean="0"/>
              <a:t>Rối </a:t>
            </a:r>
            <a:r>
              <a:rPr lang="vi-VN" sz="2400" dirty="0"/>
              <a:t>loạn nhịp tim &amp; huyết áp liên quan đến thiếu máu não, </a:t>
            </a:r>
            <a:r>
              <a:rPr lang="vi-VN" sz="2400" dirty="0" smtClean="0"/>
              <a:t>tai biến </a:t>
            </a:r>
            <a:r>
              <a:rPr lang="vi-VN" sz="2400" dirty="0"/>
              <a:t>mạch não, thiếu nước điện giải…</a:t>
            </a:r>
          </a:p>
          <a:p>
            <a:r>
              <a:rPr lang="vi-VN" sz="2400" dirty="0" smtClean="0"/>
              <a:t>Rối </a:t>
            </a:r>
            <a:r>
              <a:rPr lang="vi-VN" sz="2400" dirty="0"/>
              <a:t>loạn thân nhiệt liên quan đến tổn thương trung khu </a:t>
            </a:r>
            <a:r>
              <a:rPr lang="vi-VN" sz="2400" dirty="0" smtClean="0"/>
              <a:t>điều nhiệt </a:t>
            </a:r>
            <a:r>
              <a:rPr lang="vi-VN" sz="2400" dirty="0"/>
              <a:t>do độc chất hoặc môi trường.</a:t>
            </a:r>
          </a:p>
          <a:p>
            <a:r>
              <a:rPr lang="vi-VN" sz="2400" dirty="0" smtClean="0"/>
              <a:t>Loét </a:t>
            </a:r>
            <a:r>
              <a:rPr lang="vi-VN" sz="2400" dirty="0"/>
              <a:t>vùng tỳ đè, teo cơ, cứng khớp liên quan đến bất động lâu.</a:t>
            </a:r>
          </a:p>
          <a:p>
            <a:r>
              <a:rPr lang="vi-VN" sz="2400" dirty="0" smtClean="0"/>
              <a:t>Nguy </a:t>
            </a:r>
            <a:r>
              <a:rPr lang="vi-VN" sz="2400" dirty="0"/>
              <a:t>cơ bội nhiễm liên quan đến tình trạng nhiễm trùng </a:t>
            </a:r>
            <a:r>
              <a:rPr lang="vi-VN" sz="2400" dirty="0" smtClean="0"/>
              <a:t>đường hô </a:t>
            </a:r>
            <a:r>
              <a:rPr lang="vi-VN" sz="2400" dirty="0"/>
              <a:t>hấp, loét mục…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8812" y="707136"/>
            <a:ext cx="6758339" cy="573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/>
              <a:t>Chẩn đoán điều dưỡng</a:t>
            </a:r>
            <a:endParaRPr lang="vi-VN" sz="2800" dirty="0"/>
          </a:p>
        </p:txBody>
      </p:sp>
    </p:spTree>
    <p:extLst>
      <p:ext uri="{BB962C8B-B14F-4D97-AF65-F5344CB8AC3E}">
        <p14:creationId xmlns:p14="http://schemas.microsoft.com/office/powerpoint/2010/main" val="40262816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285</TotalTime>
  <Words>1943</Words>
  <Application>Microsoft Office PowerPoint</Application>
  <PresentationFormat>Widescreen</PresentationFormat>
  <Paragraphs>185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Century Gothic</vt:lpstr>
      <vt:lpstr>Tahoma</vt:lpstr>
      <vt:lpstr>Times New Roman</vt:lpstr>
      <vt:lpstr>Wingdings</vt:lpstr>
      <vt:lpstr>Wingdings 3</vt:lpstr>
      <vt:lpstr>Wisp</vt:lpstr>
      <vt:lpstr>KHOA ĐIỀU DƯỠNG MÔN: Điều Dưỡng Cấp Cứu- Hồi sức Đề Tài: Chăm sóc người bệnh Hôn Mê GVHD: Nguyễn Phúc Học </vt:lpstr>
      <vt:lpstr>Mục tiêu:</vt:lpstr>
      <vt:lpstr>Khái niệm:</vt:lpstr>
      <vt:lpstr>PowerPoint Presentation</vt:lpstr>
      <vt:lpstr>Triệu chứng &amp; phân độ hôn mê:</vt:lpstr>
      <vt:lpstr>Các loại hôn mê thường gặp: </vt:lpstr>
      <vt:lpstr>Nguyên tắc xử trí cấp cứu: </vt:lpstr>
      <vt:lpstr>Kế hoạch chăm sóc</vt:lpstr>
      <vt:lpstr>Kế hoạch chăm sóc</vt:lpstr>
      <vt:lpstr>Kế hoạch chăm sóc</vt:lpstr>
      <vt:lpstr>Kế hoạch chăm sóc</vt:lpstr>
      <vt:lpstr>Kế hoạch chăm sóc</vt:lpstr>
      <vt:lpstr>Kế hoạch chăm sóc </vt:lpstr>
      <vt:lpstr>Kế hoạch chăm sóc</vt:lpstr>
      <vt:lpstr>Kế hoạch chăm sóc</vt:lpstr>
      <vt:lpstr>Kế hoạch chăm sóc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Belly 22</dc:creator>
  <cp:lastModifiedBy>Belly 22</cp:lastModifiedBy>
  <cp:revision>27</cp:revision>
  <dcterms:created xsi:type="dcterms:W3CDTF">2016-09-16T03:19:26Z</dcterms:created>
  <dcterms:modified xsi:type="dcterms:W3CDTF">2016-09-16T13:57:51Z</dcterms:modified>
</cp:coreProperties>
</file>