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16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949AFF-06C6-46D9-81DB-4C4E54D1979A}"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8635B-48A6-4C4E-8896-D09159C119C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949AFF-06C6-46D9-81DB-4C4E54D1979A}"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8635B-48A6-4C4E-8896-D09159C119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949AFF-06C6-46D9-81DB-4C4E54D1979A}"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8635B-48A6-4C4E-8896-D09159C119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949AFF-06C6-46D9-81DB-4C4E54D1979A}"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8635B-48A6-4C4E-8896-D09159C119C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949AFF-06C6-46D9-81DB-4C4E54D1979A}"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8635B-48A6-4C4E-8896-D09159C119C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949AFF-06C6-46D9-81DB-4C4E54D1979A}"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8635B-48A6-4C4E-8896-D09159C119C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949AFF-06C6-46D9-81DB-4C4E54D1979A}"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58635B-48A6-4C4E-8896-D09159C119C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949AFF-06C6-46D9-81DB-4C4E54D1979A}"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58635B-48A6-4C4E-8896-D09159C119C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949AFF-06C6-46D9-81DB-4C4E54D1979A}"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58635B-48A6-4C4E-8896-D09159C119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949AFF-06C6-46D9-81DB-4C4E54D1979A}"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8635B-48A6-4C4E-8896-D09159C119C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949AFF-06C6-46D9-81DB-4C4E54D1979A}"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8635B-48A6-4C4E-8896-D09159C119C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949AFF-06C6-46D9-81DB-4C4E54D1979A}" type="datetimeFigureOut">
              <a:rPr lang="en-US" smtClean="0"/>
              <a:t>9/15/2016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8635B-48A6-4C4E-8896-D09159C119C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1524000" y="2057400"/>
            <a:ext cx="6172200" cy="1077218"/>
          </a:xfrm>
          <a:prstGeom prst="rect">
            <a:avLst/>
          </a:prstGeom>
          <a:noFill/>
        </p:spPr>
        <p:txBody>
          <a:bodyPr wrap="square" rtlCol="0">
            <a:spAutoFit/>
          </a:bodyPr>
          <a:lstStyle/>
          <a:p>
            <a:pPr algn="ctr"/>
            <a:r>
              <a:rPr lang="en-US" sz="3200" b="1" u="sng" dirty="0" smtClean="0">
                <a:latin typeface="Times New Roman" pitchFamily="18" charset="0"/>
                <a:cs typeface="Times New Roman" pitchFamily="18" charset="0"/>
              </a:rPr>
              <a:t>CVP – ĐO ÁP LỰC TĨNH MẠCH TRUNG TÂM</a:t>
            </a:r>
            <a:endParaRPr lang="en-US" sz="3200" b="1" u="sng" dirty="0" smtClean="0">
              <a:latin typeface="Times New Roman" pitchFamily="18" charset="0"/>
              <a:cs typeface="Times New Roman" pitchFamily="18" charset="0"/>
            </a:endParaRPr>
          </a:p>
        </p:txBody>
      </p:sp>
      <p:sp>
        <p:nvSpPr>
          <p:cNvPr id="6" name="TextBox 5"/>
          <p:cNvSpPr txBox="1"/>
          <p:nvPr/>
        </p:nvSpPr>
        <p:spPr>
          <a:xfrm>
            <a:off x="5029200" y="4419600"/>
            <a:ext cx="2819400" cy="369332"/>
          </a:xfrm>
          <a:prstGeom prst="rect">
            <a:avLst/>
          </a:prstGeom>
          <a:noFill/>
        </p:spPr>
        <p:txBody>
          <a:bodyPr wrap="square" rtlCol="0">
            <a:spAutoFit/>
          </a:bodyPr>
          <a:lstStyle/>
          <a:p>
            <a:r>
              <a:rPr lang="en-US" dirty="0" err="1" smtClean="0"/>
              <a:t>GV:Nguyễn</a:t>
            </a:r>
            <a:r>
              <a:rPr lang="en-US" dirty="0" smtClean="0"/>
              <a:t> </a:t>
            </a:r>
            <a:r>
              <a:rPr lang="en-US" dirty="0" err="1" smtClean="0"/>
              <a:t>Phúc</a:t>
            </a:r>
            <a:r>
              <a:rPr lang="en-US" dirty="0" smtClean="0"/>
              <a:t> </a:t>
            </a:r>
            <a:r>
              <a:rPr lang="en-US" dirty="0" err="1" smtClean="0"/>
              <a:t>Học</a:t>
            </a:r>
            <a:endParaRPr lang="en-US"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990600" y="914400"/>
            <a:ext cx="4114800" cy="5262979"/>
          </a:xfrm>
          <a:prstGeom prst="rect">
            <a:avLst/>
          </a:prstGeom>
          <a:noFill/>
        </p:spPr>
        <p:txBody>
          <a:bodyPr wrap="square" rtlCol="0">
            <a:spAutoFit/>
          </a:bodyPr>
          <a:lstStyle/>
          <a:p>
            <a:r>
              <a:rPr lang="vi-VN" sz="2800" b="1" i="1" dirty="0">
                <a:latin typeface="Times New Roman" pitchFamily="18" charset="0"/>
                <a:cs typeface="Times New Roman" pitchFamily="18" charset="0"/>
              </a:rPr>
              <a:t>b . Đo khi không có thước đo áp lực :</a:t>
            </a:r>
            <a:endParaRPr lang="vi-VN" sz="2800" b="1" dirty="0">
              <a:latin typeface="Times New Roman" pitchFamily="18" charset="0"/>
              <a:cs typeface="Times New Roman" pitchFamily="18" charset="0"/>
            </a:endParaRPr>
          </a:p>
          <a:p>
            <a:r>
              <a:rPr lang="vi-VN" sz="2800" dirty="0">
                <a:latin typeface="Times New Roman" pitchFamily="18" charset="0"/>
                <a:cs typeface="Times New Roman" pitchFamily="18" charset="0"/>
              </a:rPr>
              <a:t>– Rút dây truyền ra khỏi chai dịch để cho chảy hết tới khi không còn chảy nữa. Đo chiều cao của cột nước từ ngang mốc tim phải bệnh nhân lên ( đường giữa nách ). Chiều cao của cột nước chính là CVP.</a:t>
            </a:r>
          </a:p>
          <a:p>
            <a:r>
              <a:rPr lang="vi-VN" sz="2800" b="1" i="1" dirty="0">
                <a:latin typeface="Times New Roman" pitchFamily="18" charset="0"/>
                <a:cs typeface="Times New Roman" pitchFamily="18" charset="0"/>
              </a:rPr>
              <a:t>c. Đo trên máy theo dõi </a:t>
            </a:r>
            <a:r>
              <a:rPr lang="vi-VN" sz="2800" i="1" dirty="0">
                <a:latin typeface="Times New Roman" pitchFamily="18" charset="0"/>
                <a:cs typeface="Times New Roman" pitchFamily="18" charset="0"/>
              </a:rPr>
              <a:t>( Monitor )</a:t>
            </a:r>
            <a:endParaRPr lang="vi-VN" sz="2800" dirty="0">
              <a:latin typeface="Times New Roman" pitchFamily="18" charset="0"/>
              <a:cs typeface="Times New Roman" pitchFamily="18" charset="0"/>
            </a:endParaRPr>
          </a:p>
        </p:txBody>
      </p:sp>
      <p:pic>
        <p:nvPicPr>
          <p:cNvPr id="6" name="Picture 5" descr="tải xuống (1).jpg"/>
          <p:cNvPicPr>
            <a:picLocks noChangeAspect="1"/>
          </p:cNvPicPr>
          <p:nvPr/>
        </p:nvPicPr>
        <p:blipFill>
          <a:blip r:embed="rId3"/>
          <a:stretch>
            <a:fillRect/>
          </a:stretch>
        </p:blipFill>
        <p:spPr>
          <a:xfrm>
            <a:off x="5715000" y="3505200"/>
            <a:ext cx="3200400" cy="2828925"/>
          </a:xfrm>
          <a:prstGeom prst="rect">
            <a:avLst/>
          </a:prstGeom>
        </p:spPr>
      </p:pic>
      <p:pic>
        <p:nvPicPr>
          <p:cNvPr id="7" name="Picture 6" descr="images (6).jpg"/>
          <p:cNvPicPr>
            <a:picLocks noChangeAspect="1"/>
          </p:cNvPicPr>
          <p:nvPr/>
        </p:nvPicPr>
        <p:blipFill>
          <a:blip r:embed="rId4"/>
          <a:stretch>
            <a:fillRect/>
          </a:stretch>
        </p:blipFill>
        <p:spPr>
          <a:xfrm>
            <a:off x="5715000" y="1066800"/>
            <a:ext cx="3124200" cy="2286000"/>
          </a:xfrm>
          <a:prstGeom prst="rect">
            <a:avLst/>
          </a:prstGeom>
        </p:spPr>
      </p:pic>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990600" y="685801"/>
            <a:ext cx="7391400" cy="1508105"/>
          </a:xfrm>
          <a:prstGeom prst="rect">
            <a:avLst/>
          </a:prstGeom>
          <a:noFill/>
        </p:spPr>
        <p:txBody>
          <a:bodyPr wrap="square" rtlCol="0">
            <a:spAutoFit/>
          </a:bodyPr>
          <a:lstStyle/>
          <a:p>
            <a:pPr algn="ctr"/>
            <a:r>
              <a:rPr lang="vi-VN" sz="2800" b="1" dirty="0">
                <a:latin typeface="Times New Roman" pitchFamily="18" charset="0"/>
                <a:cs typeface="Times New Roman" pitchFamily="18" charset="0"/>
              </a:rPr>
              <a:t>CHĂM SÓC VỊ TRÍ CHỌC TĨNH MẠCH TRUNG TÂM:</a:t>
            </a:r>
            <a:endParaRPr lang="vi-VN" sz="2800" dirty="0">
              <a:latin typeface="Times New Roman" pitchFamily="18" charset="0"/>
              <a:cs typeface="Times New Roman" pitchFamily="18" charset="0"/>
            </a:endParaRPr>
          </a:p>
          <a:p>
            <a:endParaRPr lang="en-US" u="sng" dirty="0" smtClean="0"/>
          </a:p>
          <a:p>
            <a:endParaRPr lang="en-US" u="sng" dirty="0"/>
          </a:p>
        </p:txBody>
      </p:sp>
      <p:sp>
        <p:nvSpPr>
          <p:cNvPr id="6" name="TextBox 5"/>
          <p:cNvSpPr txBox="1"/>
          <p:nvPr/>
        </p:nvSpPr>
        <p:spPr>
          <a:xfrm>
            <a:off x="609600" y="2743200"/>
            <a:ext cx="4800600" cy="2677656"/>
          </a:xfrm>
          <a:prstGeom prst="rect">
            <a:avLst/>
          </a:prstGeom>
          <a:noFill/>
        </p:spPr>
        <p:txBody>
          <a:bodyPr wrap="square" rtlCol="0">
            <a:spAutoFit/>
          </a:bodyPr>
          <a:lstStyle/>
          <a:p>
            <a:r>
              <a:rPr lang="en-US" sz="2800" u="sng" dirty="0" smtClean="0">
                <a:latin typeface="Times New Roman" pitchFamily="18" charset="0"/>
                <a:cs typeface="Times New Roman" pitchFamily="18" charset="0"/>
              </a:rPr>
              <a:t>1, </a:t>
            </a:r>
            <a:r>
              <a:rPr lang="vi-VN" sz="2800" u="sng" dirty="0" smtClean="0">
                <a:latin typeface="Times New Roman" pitchFamily="18" charset="0"/>
                <a:cs typeface="Times New Roman" pitchFamily="18" charset="0"/>
              </a:rPr>
              <a:t>Nguyên tắc:</a:t>
            </a:r>
            <a:endParaRPr lang="vi-VN" sz="2800" dirty="0" smtClean="0">
              <a:latin typeface="Times New Roman" pitchFamily="18" charset="0"/>
              <a:cs typeface="Times New Roman" pitchFamily="18" charset="0"/>
            </a:endParaRPr>
          </a:p>
          <a:p>
            <a:r>
              <a:rPr lang="vi-VN" sz="2800" dirty="0" smtClean="0">
                <a:latin typeface="Times New Roman" pitchFamily="18" charset="0"/>
                <a:cs typeface="Times New Roman" pitchFamily="18" charset="0"/>
              </a:rPr>
              <a:t>– Luôn giữ vị trí chọc catheter sạch sẽ vô trùng.</a:t>
            </a:r>
          </a:p>
          <a:p>
            <a:r>
              <a:rPr lang="vi-VN" sz="2800" dirty="0" smtClean="0">
                <a:latin typeface="Times New Roman" pitchFamily="18" charset="0"/>
                <a:cs typeface="Times New Roman" pitchFamily="18" charset="0"/>
              </a:rPr>
              <a:t>– Luôn giữ đường truyền thông, tránh gây tắc “ tạo huyết khối gây nguy hiểm cho bệnh nhân.</a:t>
            </a:r>
            <a:endParaRPr lang="vi-VN" sz="2800" dirty="0">
              <a:latin typeface="Times New Roman" pitchFamily="18" charset="0"/>
              <a:cs typeface="Times New Roman" pitchFamily="18" charset="0"/>
            </a:endParaRPr>
          </a:p>
        </p:txBody>
      </p:sp>
      <p:pic>
        <p:nvPicPr>
          <p:cNvPr id="7" name="Picture 6" descr="images (7).jpg"/>
          <p:cNvPicPr>
            <a:picLocks noChangeAspect="1"/>
          </p:cNvPicPr>
          <p:nvPr/>
        </p:nvPicPr>
        <p:blipFill>
          <a:blip r:embed="rId3"/>
          <a:stretch>
            <a:fillRect/>
          </a:stretch>
        </p:blipFill>
        <p:spPr>
          <a:xfrm>
            <a:off x="5334000" y="2895600"/>
            <a:ext cx="3657600" cy="2667000"/>
          </a:xfrm>
          <a:prstGeom prst="rect">
            <a:avLst/>
          </a:prstGeom>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533400" y="1066800"/>
            <a:ext cx="8153400" cy="5324535"/>
          </a:xfrm>
          <a:prstGeom prst="rect">
            <a:avLst/>
          </a:prstGeom>
          <a:noFill/>
        </p:spPr>
        <p:txBody>
          <a:bodyPr wrap="square" rtlCol="0">
            <a:spAutoFit/>
          </a:bodyPr>
          <a:lstStyle/>
          <a:p>
            <a:r>
              <a:rPr lang="vi-VN" sz="3200" dirty="0" smtClean="0">
                <a:latin typeface="Times New Roman" pitchFamily="18" charset="0"/>
                <a:cs typeface="Times New Roman" pitchFamily="18" charset="0"/>
              </a:rPr>
              <a:t>2 . </a:t>
            </a:r>
            <a:r>
              <a:rPr lang="vi-VN" sz="3200" u="sng" dirty="0" smtClean="0">
                <a:latin typeface="Times New Roman" pitchFamily="18" charset="0"/>
                <a:cs typeface="Times New Roman" pitchFamily="18" charset="0"/>
              </a:rPr>
              <a:t>Chăm sóc</a:t>
            </a:r>
            <a:r>
              <a:rPr lang="vi-VN" sz="2800" u="sng" dirty="0" smtClean="0">
                <a:latin typeface="Times New Roman" pitchFamily="18" charset="0"/>
                <a:cs typeface="Times New Roman" pitchFamily="18" charset="0"/>
              </a:rPr>
              <a:t>:</a:t>
            </a:r>
            <a:endParaRPr lang="vi-VN" sz="2800" dirty="0" smtClean="0">
              <a:latin typeface="Times New Roman" pitchFamily="18" charset="0"/>
              <a:cs typeface="Times New Roman" pitchFamily="18" charset="0"/>
            </a:endParaRPr>
          </a:p>
          <a:p>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Thay băng mỗi ngày hay khi dơ, có thể 2 ngày thay 1 lần khi băng vẫn còn kín.</a:t>
            </a:r>
          </a:p>
          <a:p>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 Luôn giữ băng keo kín không hở, khi tróc và thay băng lại ngay vì có thể dẫn đến nhiễm trùng huyết =&gt; bệnh nhân có thể tử vong do nhiễm trùng catheter.</a:t>
            </a:r>
            <a:r>
              <a:rPr lang="vi-VN" sz="2800" dirty="0"/>
              <a:t> </a:t>
            </a:r>
            <a:endParaRPr lang="en-US" sz="2800" dirty="0" smtClean="0"/>
          </a:p>
          <a:p>
            <a:r>
              <a:rPr lang="en-US" sz="2800" dirty="0" smtClean="0">
                <a:latin typeface="Times New Roman" pitchFamily="18" charset="0"/>
                <a:cs typeface="Times New Roman" pitchFamily="18" charset="0"/>
              </a:rPr>
              <a:t> - </a:t>
            </a:r>
            <a:r>
              <a:rPr lang="vi-VN" sz="2800" dirty="0" smtClean="0">
                <a:latin typeface="Times New Roman" pitchFamily="18" charset="0"/>
                <a:cs typeface="Times New Roman" pitchFamily="18" charset="0"/>
              </a:rPr>
              <a:t>Theo </a:t>
            </a:r>
            <a:r>
              <a:rPr lang="vi-VN" sz="2800" dirty="0">
                <a:latin typeface="Times New Roman" pitchFamily="18" charset="0"/>
                <a:cs typeface="Times New Roman" pitchFamily="18" charset="0"/>
              </a:rPr>
              <a:t>dõi dấu hiệu nhiễm trùng tại chân Catheter.</a:t>
            </a:r>
          </a:p>
          <a:p>
            <a:r>
              <a:rPr lang="en-US" sz="2800" dirty="0" smtClean="0">
                <a:latin typeface="Times New Roman" pitchFamily="18" charset="0"/>
                <a:cs typeface="Times New Roman" pitchFamily="18" charset="0"/>
              </a:rPr>
              <a:t> - </a:t>
            </a:r>
            <a:r>
              <a:rPr lang="vi-VN" sz="2800" dirty="0">
                <a:latin typeface="Times New Roman" pitchFamily="18" charset="0"/>
                <a:cs typeface="Times New Roman" pitchFamily="18" charset="0"/>
              </a:rPr>
              <a:t> Khi có dấu hiệu nhiễm trùng báo cáo ngay cho bác sĩ điều trị để có hướng giải quyết.</a:t>
            </a:r>
          </a:p>
          <a:p>
            <a:r>
              <a:rPr lang="en-US" sz="2800" dirty="0" smtClean="0">
                <a:latin typeface="Times New Roman" pitchFamily="18" charset="0"/>
                <a:cs typeface="Times New Roman" pitchFamily="18" charset="0"/>
              </a:rPr>
              <a:t> - </a:t>
            </a:r>
            <a:r>
              <a:rPr lang="vi-VN" sz="2800" dirty="0">
                <a:latin typeface="Times New Roman" pitchFamily="18" charset="0"/>
                <a:cs typeface="Times New Roman" pitchFamily="18" charset="0"/>
              </a:rPr>
              <a:t> Khi tiêm thuốc, thủ thuật phải tuyệt đối vô khuẩn, đuổi khí tốt.</a:t>
            </a:r>
          </a:p>
          <a:p>
            <a:endParaRPr lang="vi-VN" sz="2800" dirty="0">
              <a:latin typeface="Times New Roman" pitchFamily="18" charset="0"/>
              <a:cs typeface="Times New Roman" pitchFamily="18" charset="0"/>
            </a:endParaRPr>
          </a:p>
        </p:txBody>
      </p:sp>
    </p:spTree>
  </p:cSld>
  <p:clrMapOvr>
    <a:masterClrMapping/>
  </p:clrMapOvr>
  <p:transition>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838200" y="609600"/>
            <a:ext cx="7010400" cy="584775"/>
          </a:xfrm>
          <a:prstGeom prst="rect">
            <a:avLst/>
          </a:prstGeom>
          <a:noFill/>
        </p:spPr>
        <p:txBody>
          <a:bodyPr wrap="square" rtlCol="0">
            <a:spAutoFit/>
          </a:bodyPr>
          <a:lstStyle/>
          <a:p>
            <a:pPr algn="ctr"/>
            <a:r>
              <a:rPr lang="en-US" sz="3200" b="1" u="sng" dirty="0" smtClean="0">
                <a:latin typeface="Times New Roman" pitchFamily="18" charset="0"/>
                <a:cs typeface="Times New Roman" pitchFamily="18" charset="0"/>
              </a:rPr>
              <a:t>CHỐNG CHỈ ĐỊNH:</a:t>
            </a:r>
            <a:endParaRPr lang="en-US" sz="3200" b="1" u="sng" dirty="0">
              <a:latin typeface="Times New Roman" pitchFamily="18" charset="0"/>
              <a:cs typeface="Times New Roman" pitchFamily="18" charset="0"/>
            </a:endParaRPr>
          </a:p>
        </p:txBody>
      </p:sp>
      <p:sp>
        <p:nvSpPr>
          <p:cNvPr id="6" name="TextBox 5"/>
          <p:cNvSpPr txBox="1"/>
          <p:nvPr/>
        </p:nvSpPr>
        <p:spPr>
          <a:xfrm>
            <a:off x="609600" y="1828800"/>
            <a:ext cx="7391400" cy="369332"/>
          </a:xfrm>
          <a:prstGeom prst="rect">
            <a:avLst/>
          </a:prstGeom>
          <a:noFill/>
        </p:spPr>
        <p:txBody>
          <a:bodyPr wrap="square" rtlCol="0">
            <a:spAutoFit/>
          </a:bodyPr>
          <a:lstStyle/>
          <a:p>
            <a:endParaRPr lang="en-US" dirty="0"/>
          </a:p>
        </p:txBody>
      </p:sp>
      <p:sp>
        <p:nvSpPr>
          <p:cNvPr id="7" name="TextBox 6"/>
          <p:cNvSpPr txBox="1"/>
          <p:nvPr/>
        </p:nvSpPr>
        <p:spPr>
          <a:xfrm>
            <a:off x="1066800" y="1676400"/>
            <a:ext cx="4267200" cy="4524315"/>
          </a:xfrm>
          <a:prstGeom prst="rect">
            <a:avLst/>
          </a:prstGeom>
          <a:noFill/>
        </p:spPr>
        <p:txBody>
          <a:bodyPr wrap="square" rtlCol="0">
            <a:spAutoFit/>
          </a:bodyPr>
          <a:lstStyle/>
          <a:p>
            <a:r>
              <a:rPr lang="en-US"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ngực</a:t>
            </a:r>
            <a:r>
              <a:rPr lang="en-US" sz="2400" dirty="0" smtClean="0">
                <a:latin typeface="Times New Roman" pitchFamily="18" charset="0"/>
                <a:cs typeface="Times New Roman" pitchFamily="18" charset="0"/>
              </a:rPr>
              <a:t>.</a:t>
            </a:r>
          </a:p>
          <a:p>
            <a:pPr>
              <a:buFont typeface="Symbol"/>
              <a:buChar char="·"/>
            </a:pP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cổ</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ngực</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phế</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thủng</a:t>
            </a:r>
            <a:endParaRPr lang="en-US" sz="2400" dirty="0" smtClean="0">
              <a:latin typeface="Times New Roman" pitchFamily="18" charset="0"/>
              <a:cs typeface="Times New Roman" pitchFamily="18" charset="0"/>
            </a:endParaRPr>
          </a:p>
          <a:p>
            <a:pPr>
              <a:buFont typeface="Symbol"/>
              <a:buChar char="·"/>
            </a:pP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chảy</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máu</a:t>
            </a:r>
            <a:endParaRPr lang="en-US" sz="2400" dirty="0" smtClean="0">
              <a:latin typeface="Times New Roman" pitchFamily="18" charset="0"/>
              <a:cs typeface="Times New Roman" pitchFamily="18" charset="0"/>
              <a:sym typeface="Symbol"/>
            </a:endParaRPr>
          </a:p>
          <a:p>
            <a:pPr>
              <a:buFont typeface="Symbol"/>
              <a:buChar char="·"/>
            </a:pP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đông</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sym typeface="Symbol"/>
            </a:endParaRPr>
          </a:p>
          <a:p>
            <a:pPr>
              <a:buFont typeface="Symbol"/>
              <a:buChar char="·"/>
            </a:pP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tĩnh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soát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tụ</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máu</a:t>
            </a:r>
            <a:endParaRPr lang="en-US" sz="2400" dirty="0" smtClean="0">
              <a:latin typeface="Times New Roman" pitchFamily="18" charset="0"/>
              <a:cs typeface="Times New Roman" pitchFamily="18" charset="0"/>
            </a:endParaRPr>
          </a:p>
          <a:p>
            <a:pPr>
              <a:buFont typeface="Symbol"/>
              <a:buChar char="·"/>
            </a:pP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Bênh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bướu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tỏa</a:t>
            </a:r>
            <a:endParaRPr lang="en-US" sz="2400" dirty="0">
              <a:latin typeface="Times New Roman" pitchFamily="18" charset="0"/>
              <a:cs typeface="Times New Roman" pitchFamily="18" charset="0"/>
            </a:endParaRPr>
          </a:p>
        </p:txBody>
      </p:sp>
      <p:pic>
        <p:nvPicPr>
          <p:cNvPr id="8" name="Picture 7" descr="images (8).jpg"/>
          <p:cNvPicPr>
            <a:picLocks noChangeAspect="1"/>
          </p:cNvPicPr>
          <p:nvPr/>
        </p:nvPicPr>
        <p:blipFill>
          <a:blip r:embed="rId3"/>
          <a:stretch>
            <a:fillRect/>
          </a:stretch>
        </p:blipFill>
        <p:spPr>
          <a:xfrm>
            <a:off x="5715000" y="1752600"/>
            <a:ext cx="2781300" cy="1905000"/>
          </a:xfrm>
          <a:prstGeom prst="rect">
            <a:avLst/>
          </a:prstGeom>
        </p:spPr>
      </p:pic>
      <p:pic>
        <p:nvPicPr>
          <p:cNvPr id="9" name="Picture 8" descr="images (9).jpg"/>
          <p:cNvPicPr>
            <a:picLocks noChangeAspect="1"/>
          </p:cNvPicPr>
          <p:nvPr/>
        </p:nvPicPr>
        <p:blipFill>
          <a:blip r:embed="rId4"/>
          <a:stretch>
            <a:fillRect/>
          </a:stretch>
        </p:blipFill>
        <p:spPr>
          <a:xfrm>
            <a:off x="5715000" y="3962400"/>
            <a:ext cx="2819400" cy="2486025"/>
          </a:xfrm>
          <a:prstGeom prst="rect">
            <a:avLst/>
          </a:prstGeom>
        </p:spPr>
      </p:pic>
    </p:spTree>
  </p:cSld>
  <p:clrMapOvr>
    <a:masterClrMapping/>
  </p:clrMapOvr>
  <p:transition>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533400" y="609600"/>
            <a:ext cx="4267200" cy="5693866"/>
          </a:xfrm>
          <a:prstGeom prst="rect">
            <a:avLst/>
          </a:prstGeom>
          <a:noFill/>
        </p:spPr>
        <p:txBody>
          <a:bodyPr wrap="square" rtlCol="0">
            <a:spAutoFit/>
          </a:bodyPr>
          <a:lstStyle/>
          <a:p>
            <a:r>
              <a:rPr lang="en-US" sz="2800" b="1" dirty="0" err="1" smtClean="0">
                <a:latin typeface="Times New Roman" pitchFamily="18" charset="0"/>
                <a:cs typeface="Times New Roman" pitchFamily="18" charset="0"/>
              </a:rPr>
              <a:t>Chỉ</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định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rút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sonde</a:t>
            </a:r>
            <a:r>
              <a:rPr lang="en-US" sz="2800" b="1" dirty="0" smtClean="0">
                <a:latin typeface="Times New Roman" pitchFamily="18" charset="0"/>
                <a:cs typeface="Times New Roman" pitchFamily="18" charset="0"/>
              </a:rPr>
              <a:t>: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Sonde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ngay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xét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nữa</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đỏ</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kim</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tĩnh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đặt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sonde</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tĩnh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sonde</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rõ</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rút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sonde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sonde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tìm</a:t>
            </a:r>
            <a:r>
              <a:rPr lang="en-US" sz="2400" dirty="0" smtClean="0">
                <a:latin typeface="Times New Roman" pitchFamily="18" charset="0"/>
                <a:cs typeface="Times New Roman" pitchFamily="18" charset="0"/>
              </a:rPr>
              <a:t> vi </a:t>
            </a:r>
            <a:r>
              <a:rPr lang="en-US" sz="2400" dirty="0" err="1" smtClean="0">
                <a:latin typeface="Times New Roman" pitchFamily="18" charset="0"/>
                <a:cs typeface="Times New Roman" pitchFamily="18" charset="0"/>
              </a:rPr>
              <a:t>khuẩn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6" name="Picture 5" descr="images (10).jpg"/>
          <p:cNvPicPr>
            <a:picLocks noChangeAspect="1"/>
          </p:cNvPicPr>
          <p:nvPr/>
        </p:nvPicPr>
        <p:blipFill>
          <a:blip r:embed="rId3"/>
          <a:stretch>
            <a:fillRect/>
          </a:stretch>
        </p:blipFill>
        <p:spPr>
          <a:xfrm>
            <a:off x="5486400" y="990600"/>
            <a:ext cx="2895600" cy="2209800"/>
          </a:xfrm>
          <a:prstGeom prst="rect">
            <a:avLst/>
          </a:prstGeom>
        </p:spPr>
      </p:pic>
    </p:spTree>
  </p:cSld>
  <p:clrMapOvr>
    <a:masterClrMapping/>
  </p:clrMapOvr>
  <p:transition>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ải xuống (2).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descr="images (3).jpg"/>
          <p:cNvPicPr>
            <a:picLocks noGrp="1" noChangeAspect="1"/>
          </p:cNvPicPr>
          <p:nvPr>
            <p:ph idx="1"/>
          </p:nvPr>
        </p:nvPicPr>
        <p:blipFill>
          <a:blip r:embed="rId2"/>
          <a:stretch>
            <a:fillRect/>
          </a:stretch>
        </p:blipFill>
        <p:spPr>
          <a:xfrm>
            <a:off x="0" y="0"/>
            <a:ext cx="9144000" cy="6857999"/>
          </a:xfrm>
        </p:spPr>
      </p:pic>
      <p:sp>
        <p:nvSpPr>
          <p:cNvPr id="8" name="TextBox 7"/>
          <p:cNvSpPr txBox="1"/>
          <p:nvPr/>
        </p:nvSpPr>
        <p:spPr>
          <a:xfrm>
            <a:off x="685800" y="381000"/>
            <a:ext cx="4038600" cy="4585871"/>
          </a:xfrm>
          <a:prstGeom prst="rect">
            <a:avLst/>
          </a:prstGeom>
          <a:noFill/>
        </p:spPr>
        <p:txBody>
          <a:bodyPr wrap="square" rtlCol="0">
            <a:spAutoFit/>
          </a:bodyPr>
          <a:lstStyle/>
          <a:p>
            <a:pPr marL="1371600" lvl="2" indent="-457200"/>
            <a:r>
              <a:rPr lang="en-US" sz="2000" b="1" u="sng" dirty="0" err="1" smtClean="0">
                <a:latin typeface="Times New Roman" pitchFamily="18" charset="0"/>
                <a:cs typeface="Times New Roman" pitchFamily="18" charset="0"/>
              </a:rPr>
              <a:t>Danh</a:t>
            </a:r>
            <a:r>
              <a:rPr lang="en-US" sz="2000" b="1" u="sng" dirty="0" smtClean="0">
                <a:latin typeface="Times New Roman" pitchFamily="18" charset="0"/>
                <a:cs typeface="Times New Roman" pitchFamily="18" charset="0"/>
              </a:rPr>
              <a:t> </a:t>
            </a:r>
            <a:r>
              <a:rPr lang="en-US" sz="2000" b="1" u="sng" dirty="0" err="1" smtClean="0">
                <a:latin typeface="Times New Roman" pitchFamily="18" charset="0"/>
                <a:cs typeface="Times New Roman" pitchFamily="18" charset="0"/>
              </a:rPr>
              <a:t>sách</a:t>
            </a:r>
            <a:r>
              <a:rPr lang="en-US" sz="2000" b="1" u="sng" dirty="0" smtClean="0">
                <a:latin typeface="Times New Roman" pitchFamily="18" charset="0"/>
                <a:cs typeface="Times New Roman" pitchFamily="18" charset="0"/>
              </a:rPr>
              <a:t> </a:t>
            </a:r>
            <a:r>
              <a:rPr lang="en-US" sz="2000" b="1" u="sng" dirty="0" err="1" smtClean="0">
                <a:latin typeface="Times New Roman" pitchFamily="18" charset="0"/>
                <a:cs typeface="Times New Roman" pitchFamily="18" charset="0"/>
              </a:rPr>
              <a:t>sinh</a:t>
            </a:r>
            <a:r>
              <a:rPr lang="en-US" sz="2000" b="1" u="sng" dirty="0" smtClean="0">
                <a:latin typeface="Times New Roman" pitchFamily="18" charset="0"/>
                <a:cs typeface="Times New Roman" pitchFamily="18" charset="0"/>
              </a:rPr>
              <a:t> </a:t>
            </a:r>
            <a:r>
              <a:rPr lang="en-US" sz="2000" b="1" u="sng" dirty="0" err="1" smtClean="0">
                <a:latin typeface="Times New Roman" pitchFamily="18" charset="0"/>
                <a:cs typeface="Times New Roman" pitchFamily="18" charset="0"/>
              </a:rPr>
              <a:t>viên</a:t>
            </a:r>
            <a:r>
              <a:rPr lang="en-US" sz="2000" b="1" u="sng" dirty="0" smtClean="0">
                <a:latin typeface="Times New Roman" pitchFamily="18" charset="0"/>
                <a:cs typeface="Times New Roman" pitchFamily="18" charset="0"/>
              </a:rPr>
              <a:t> :</a:t>
            </a:r>
          </a:p>
          <a:p>
            <a:pPr marL="1371600" lvl="2" indent="-457200"/>
            <a:endParaRPr lang="en-US" sz="2000" b="1" u="sng" dirty="0" smtClean="0">
              <a:latin typeface="Times New Roman" pitchFamily="18" charset="0"/>
              <a:cs typeface="Times New Roman" pitchFamily="18" charset="0"/>
            </a:endParaRPr>
          </a:p>
          <a:p>
            <a:pPr marL="1371600" lvl="2" indent="-457200">
              <a:buFont typeface="Wingdings" pitchFamily="2" charset="2"/>
              <a:buChar char="Ø"/>
            </a:pPr>
            <a:r>
              <a:rPr lang="en-US" dirty="0" err="1" smtClean="0">
                <a:solidFill>
                  <a:schemeClr val="tx1"/>
                </a:solidFill>
                <a:latin typeface="Times New Roman" pitchFamily="18" charset="0"/>
                <a:cs typeface="Times New Roman" pitchFamily="18" charset="0"/>
              </a:rPr>
              <a:t>Trần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Thị</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Hoài</a:t>
            </a:r>
            <a:endParaRPr lang="en-US" dirty="0" smtClean="0">
              <a:solidFill>
                <a:schemeClr val="tx1"/>
              </a:solidFill>
              <a:latin typeface="Times New Roman" pitchFamily="18" charset="0"/>
              <a:cs typeface="Times New Roman" pitchFamily="18" charset="0"/>
            </a:endParaRPr>
          </a:p>
          <a:p>
            <a:pPr marL="1371600" lvl="2" indent="-457200">
              <a:buFont typeface="Wingdings" pitchFamily="2" charset="2"/>
              <a:buChar char="Ø"/>
            </a:pPr>
            <a:r>
              <a:rPr lang="en-US" dirty="0" err="1" smtClean="0">
                <a:solidFill>
                  <a:schemeClr val="tx1"/>
                </a:solidFill>
                <a:latin typeface="Times New Roman" pitchFamily="18" charset="0"/>
                <a:cs typeface="Times New Roman" pitchFamily="18" charset="0"/>
              </a:rPr>
              <a:t>Đoàn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Kiều</a:t>
            </a:r>
            <a:r>
              <a:rPr lang="en-US" dirty="0" smtClean="0">
                <a:solidFill>
                  <a:schemeClr val="tx1"/>
                </a:solidFill>
                <a:latin typeface="Times New Roman" pitchFamily="18" charset="0"/>
                <a:cs typeface="Times New Roman" pitchFamily="18" charset="0"/>
              </a:rPr>
              <a:t> Thu </a:t>
            </a:r>
            <a:r>
              <a:rPr lang="en-US" dirty="0" err="1" smtClean="0">
                <a:solidFill>
                  <a:schemeClr val="tx1"/>
                </a:solidFill>
                <a:latin typeface="Times New Roman" pitchFamily="18" charset="0"/>
                <a:cs typeface="Times New Roman" pitchFamily="18" charset="0"/>
              </a:rPr>
              <a:t>Hằng</a:t>
            </a:r>
            <a:endParaRPr lang="en-US" dirty="0" smtClean="0">
              <a:solidFill>
                <a:schemeClr val="tx1"/>
              </a:solidFill>
              <a:latin typeface="Times New Roman" pitchFamily="18" charset="0"/>
              <a:cs typeface="Times New Roman" pitchFamily="18" charset="0"/>
            </a:endParaRPr>
          </a:p>
          <a:p>
            <a:pPr marL="1371600" lvl="2" indent="-457200">
              <a:buFont typeface="Wingdings" pitchFamily="2" charset="2"/>
              <a:buChar char="Ø"/>
            </a:pPr>
            <a:r>
              <a:rPr lang="en-US" dirty="0" err="1" smtClean="0">
                <a:solidFill>
                  <a:schemeClr val="tx1"/>
                </a:solidFill>
                <a:latin typeface="Times New Roman" pitchFamily="18" charset="0"/>
                <a:cs typeface="Times New Roman" pitchFamily="18" charset="0"/>
              </a:rPr>
              <a:t>Trần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Thị</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Ánh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Tuyết</a:t>
            </a:r>
            <a:endParaRPr lang="en-US" dirty="0" smtClean="0">
              <a:solidFill>
                <a:schemeClr val="tx1"/>
              </a:solidFill>
              <a:latin typeface="Times New Roman" pitchFamily="18" charset="0"/>
              <a:cs typeface="Times New Roman" pitchFamily="18" charset="0"/>
            </a:endParaRPr>
          </a:p>
          <a:p>
            <a:pPr marL="1371600" lvl="2" indent="-457200">
              <a:buFont typeface="Wingdings" pitchFamily="2" charset="2"/>
              <a:buChar char="Ø"/>
            </a:pPr>
            <a:r>
              <a:rPr lang="en-US" dirty="0" err="1" smtClean="0">
                <a:solidFill>
                  <a:schemeClr val="tx1"/>
                </a:solidFill>
                <a:latin typeface="Times New Roman" pitchFamily="18" charset="0"/>
                <a:cs typeface="Times New Roman" pitchFamily="18" charset="0"/>
              </a:rPr>
              <a:t>Đỗ</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Vân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Anh</a:t>
            </a:r>
            <a:endParaRPr lang="en-US" dirty="0" smtClean="0">
              <a:solidFill>
                <a:schemeClr val="tx1"/>
              </a:solidFill>
              <a:latin typeface="Times New Roman" pitchFamily="18" charset="0"/>
              <a:cs typeface="Times New Roman" pitchFamily="18" charset="0"/>
            </a:endParaRPr>
          </a:p>
          <a:p>
            <a:pPr marL="1371600" lvl="2" indent="-457200">
              <a:buFont typeface="Wingdings" pitchFamily="2" charset="2"/>
              <a:buChar char="Ø"/>
            </a:pPr>
            <a:r>
              <a:rPr lang="en-US" dirty="0" err="1" smtClean="0">
                <a:solidFill>
                  <a:schemeClr val="tx1"/>
                </a:solidFill>
                <a:latin typeface="Times New Roman" pitchFamily="18" charset="0"/>
                <a:cs typeface="Times New Roman" pitchFamily="18" charset="0"/>
              </a:rPr>
              <a:t>Đinh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Nguyễn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Anh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Bách</a:t>
            </a:r>
            <a:endParaRPr lang="en-US" dirty="0" smtClean="0">
              <a:solidFill>
                <a:schemeClr val="tx1"/>
              </a:solidFill>
              <a:latin typeface="Times New Roman" pitchFamily="18" charset="0"/>
              <a:cs typeface="Times New Roman" pitchFamily="18" charset="0"/>
            </a:endParaRPr>
          </a:p>
          <a:p>
            <a:pPr marL="1371600" lvl="2" indent="-457200">
              <a:buFont typeface="Wingdings" pitchFamily="2" charset="2"/>
              <a:buChar char="Ø"/>
            </a:pPr>
            <a:r>
              <a:rPr lang="en-US" dirty="0" err="1" smtClean="0">
                <a:solidFill>
                  <a:schemeClr val="tx1"/>
                </a:solidFill>
                <a:latin typeface="Times New Roman" pitchFamily="18" charset="0"/>
                <a:cs typeface="Times New Roman" pitchFamily="18" charset="0"/>
              </a:rPr>
              <a:t>Lê</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Ngọc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Tân</a:t>
            </a:r>
            <a:endParaRPr lang="en-US" dirty="0" smtClean="0">
              <a:solidFill>
                <a:schemeClr val="tx1"/>
              </a:solidFill>
              <a:latin typeface="Times New Roman" pitchFamily="18" charset="0"/>
              <a:cs typeface="Times New Roman" pitchFamily="18" charset="0"/>
            </a:endParaRPr>
          </a:p>
          <a:p>
            <a:pPr marL="1371600" lvl="2" indent="-457200">
              <a:buFont typeface="Wingdings" pitchFamily="2" charset="2"/>
              <a:buChar char="Ø"/>
            </a:pPr>
            <a:r>
              <a:rPr lang="en-US" dirty="0" smtClean="0">
                <a:solidFill>
                  <a:schemeClr val="tx1"/>
                </a:solidFill>
                <a:latin typeface="Times New Roman" pitchFamily="18" charset="0"/>
                <a:cs typeface="Times New Roman" pitchFamily="18" charset="0"/>
              </a:rPr>
              <a:t>Mai </a:t>
            </a:r>
            <a:r>
              <a:rPr lang="en-US" dirty="0" err="1" smtClean="0">
                <a:solidFill>
                  <a:schemeClr val="tx1"/>
                </a:solidFill>
                <a:latin typeface="Times New Roman" pitchFamily="18" charset="0"/>
                <a:cs typeface="Times New Roman" pitchFamily="18" charset="0"/>
              </a:rPr>
              <a:t>Thị</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Mỹ</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Linh</a:t>
            </a:r>
            <a:endParaRPr lang="en-US" dirty="0" smtClean="0">
              <a:solidFill>
                <a:schemeClr val="tx1"/>
              </a:solidFill>
              <a:latin typeface="Times New Roman" pitchFamily="18" charset="0"/>
              <a:cs typeface="Times New Roman" pitchFamily="18" charset="0"/>
            </a:endParaRPr>
          </a:p>
          <a:p>
            <a:pPr marL="1371600" lvl="2" indent="-457200">
              <a:buFont typeface="Wingdings" pitchFamily="2" charset="2"/>
              <a:buChar char="Ø"/>
            </a:pPr>
            <a:r>
              <a:rPr lang="en-US" dirty="0" err="1" smtClean="0">
                <a:solidFill>
                  <a:schemeClr val="tx1"/>
                </a:solidFill>
                <a:latin typeface="Times New Roman" pitchFamily="18" charset="0"/>
                <a:cs typeface="Times New Roman" pitchFamily="18" charset="0"/>
              </a:rPr>
              <a:t>Bùi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Thị</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Hồng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Nhung</a:t>
            </a:r>
            <a:endParaRPr lang="en-US" dirty="0" smtClean="0">
              <a:solidFill>
                <a:schemeClr val="tx1"/>
              </a:solidFill>
              <a:latin typeface="Times New Roman" pitchFamily="18" charset="0"/>
              <a:cs typeface="Times New Roman" pitchFamily="18" charset="0"/>
            </a:endParaRPr>
          </a:p>
          <a:p>
            <a:pPr marL="1371600" lvl="2" indent="-457200">
              <a:buFont typeface="Wingdings" pitchFamily="2" charset="2"/>
              <a:buChar char="Ø"/>
            </a:pPr>
            <a:r>
              <a:rPr lang="en-US" dirty="0" err="1" smtClean="0">
                <a:solidFill>
                  <a:schemeClr val="tx1"/>
                </a:solidFill>
                <a:latin typeface="Times New Roman" pitchFamily="18" charset="0"/>
                <a:cs typeface="Times New Roman" pitchFamily="18" charset="0"/>
              </a:rPr>
              <a:t>Đặng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Thị</a:t>
            </a:r>
            <a:r>
              <a:rPr lang="en-US" dirty="0" smtClean="0">
                <a:solidFill>
                  <a:schemeClr val="tx1"/>
                </a:solidFill>
                <a:latin typeface="Times New Roman" pitchFamily="18" charset="0"/>
                <a:cs typeface="Times New Roman" pitchFamily="18" charset="0"/>
              </a:rPr>
              <a:t> Thu</a:t>
            </a:r>
          </a:p>
          <a:p>
            <a:pPr marL="1371600" lvl="2" indent="-457200">
              <a:buFont typeface="Wingdings" pitchFamily="2" charset="2"/>
              <a:buChar char="Ø"/>
            </a:pPr>
            <a:r>
              <a:rPr lang="en-US" dirty="0" err="1" smtClean="0">
                <a:solidFill>
                  <a:schemeClr val="tx1"/>
                </a:solidFill>
                <a:latin typeface="Times New Roman" pitchFamily="18" charset="0"/>
                <a:cs typeface="Times New Roman" pitchFamily="18" charset="0"/>
              </a:rPr>
              <a:t>Huỳnh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Thị</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Thúy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Hậu</a:t>
            </a:r>
            <a:endParaRPr lang="en-US" dirty="0" smtClean="0">
              <a:solidFill>
                <a:schemeClr val="tx1"/>
              </a:solidFill>
              <a:latin typeface="Times New Roman" pitchFamily="18" charset="0"/>
              <a:cs typeface="Times New Roman" pitchFamily="18" charset="0"/>
            </a:endParaRPr>
          </a:p>
          <a:p>
            <a:pPr marL="1371600" lvl="2" indent="-457200">
              <a:buFont typeface="Wingdings" pitchFamily="2" charset="2"/>
              <a:buChar char="Ø"/>
            </a:pPr>
            <a:r>
              <a:rPr lang="en-US" dirty="0" err="1" smtClean="0">
                <a:solidFill>
                  <a:schemeClr val="tx1"/>
                </a:solidFill>
                <a:latin typeface="Times New Roman" pitchFamily="18" charset="0"/>
                <a:cs typeface="Times New Roman" pitchFamily="18" charset="0"/>
              </a:rPr>
              <a:t>Nguyễn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Thị</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Diễm</a:t>
            </a:r>
            <a:r>
              <a:rPr lang="en-US" dirty="0" smtClean="0">
                <a:solidFill>
                  <a:schemeClr val="tx1"/>
                </a:solidFill>
                <a:latin typeface="Times New Roman" pitchFamily="18" charset="0"/>
                <a:cs typeface="Times New Roman" pitchFamily="18" charset="0"/>
              </a:rPr>
              <a:t> My</a:t>
            </a:r>
          </a:p>
          <a:p>
            <a:pPr marL="1371600" lvl="2" indent="-457200">
              <a:buFont typeface="Wingdings" pitchFamily="2" charset="2"/>
              <a:buChar char="Ø"/>
            </a:pPr>
            <a:r>
              <a:rPr lang="en-US" dirty="0" err="1" smtClean="0">
                <a:solidFill>
                  <a:schemeClr val="tx1"/>
                </a:solidFill>
                <a:latin typeface="Times New Roman" pitchFamily="18" charset="0"/>
                <a:cs typeface="Times New Roman" pitchFamily="18" charset="0"/>
              </a:rPr>
              <a:t>Nguyễn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Huỳnh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Thùy</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Diễm</a:t>
            </a:r>
            <a:endParaRPr lang="en-US" dirty="0" smtClean="0">
              <a:solidFill>
                <a:schemeClr val="tx1"/>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4).jpg"/>
          <p:cNvPicPr>
            <a:picLocks noGrp="1" noChangeAspect="1"/>
          </p:cNvPicPr>
          <p:nvPr>
            <p:ph idx="1"/>
          </p:nvPr>
        </p:nvPicPr>
        <p:blipFill>
          <a:blip r:embed="rId2"/>
          <a:stretch>
            <a:fillRect/>
          </a:stretch>
        </p:blipFill>
        <p:spPr>
          <a:xfrm>
            <a:off x="1" y="0"/>
            <a:ext cx="9143999" cy="6858000"/>
          </a:xfrm>
        </p:spPr>
      </p:pic>
      <p:sp>
        <p:nvSpPr>
          <p:cNvPr id="5" name="TextBox 4"/>
          <p:cNvSpPr txBox="1"/>
          <p:nvPr/>
        </p:nvSpPr>
        <p:spPr>
          <a:xfrm>
            <a:off x="1600200" y="1143000"/>
            <a:ext cx="5715000" cy="861774"/>
          </a:xfrm>
          <a:prstGeom prst="rect">
            <a:avLst/>
          </a:prstGeom>
          <a:noFill/>
        </p:spPr>
        <p:txBody>
          <a:bodyPr wrap="square" rtlCol="0">
            <a:spAutoFit/>
          </a:bodyPr>
          <a:lstStyle/>
          <a:p>
            <a:pPr algn="ctr"/>
            <a:r>
              <a:rPr lang="en-US" sz="3200" b="1" u="sng" dirty="0" smtClean="0">
                <a:latin typeface="Times New Roman" pitchFamily="18" charset="0"/>
                <a:cs typeface="Times New Roman" pitchFamily="18" charset="0"/>
              </a:rPr>
              <a:t>NỘI DUNG:</a:t>
            </a:r>
          </a:p>
          <a:p>
            <a:endParaRPr lang="en-US" dirty="0"/>
          </a:p>
        </p:txBody>
      </p:sp>
      <p:sp>
        <p:nvSpPr>
          <p:cNvPr id="7" name="TextBox 6"/>
          <p:cNvSpPr txBox="1"/>
          <p:nvPr/>
        </p:nvSpPr>
        <p:spPr>
          <a:xfrm>
            <a:off x="-1752600" y="1143000"/>
            <a:ext cx="184731" cy="369332"/>
          </a:xfrm>
          <a:prstGeom prst="rect">
            <a:avLst/>
          </a:prstGeom>
          <a:noFill/>
        </p:spPr>
        <p:txBody>
          <a:bodyPr wrap="none" rtlCol="0">
            <a:spAutoFit/>
          </a:bodyPr>
          <a:lstStyle/>
          <a:p>
            <a:endParaRPr lang="en-US" dirty="0"/>
          </a:p>
        </p:txBody>
      </p:sp>
      <p:sp>
        <p:nvSpPr>
          <p:cNvPr id="8" name="Rectangle 7"/>
          <p:cNvSpPr/>
          <p:nvPr/>
        </p:nvSpPr>
        <p:spPr>
          <a:xfrm>
            <a:off x="1143000" y="1981200"/>
            <a:ext cx="64770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latin typeface="Times New Roman" pitchFamily="18" charset="0"/>
                <a:cs typeface="Times New Roman" pitchFamily="18" charset="0"/>
              </a:rPr>
              <a:t>TỔNG QUAN</a:t>
            </a:r>
            <a:endParaRPr lang="en-US" b="1" dirty="0">
              <a:latin typeface="Times New Roman" pitchFamily="18" charset="0"/>
              <a:cs typeface="Times New Roman" pitchFamily="18" charset="0"/>
            </a:endParaRPr>
          </a:p>
        </p:txBody>
      </p:sp>
      <p:sp>
        <p:nvSpPr>
          <p:cNvPr id="9" name="Rectangle 8"/>
          <p:cNvSpPr/>
          <p:nvPr/>
        </p:nvSpPr>
        <p:spPr>
          <a:xfrm>
            <a:off x="1143000" y="2895600"/>
            <a:ext cx="6477000" cy="838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a:latin typeface="Times New Roman" pitchFamily="18" charset="0"/>
                <a:cs typeface="Times New Roman" pitchFamily="18" charset="0"/>
              </a:rPr>
              <a:t> ĐẶT CATHETER TĨNH MẠCH TRUNG TÂM VÀ HỆ THỐNG ĐO ÁP LỰC TĨNH MẠCH TRUNG </a:t>
            </a:r>
            <a:r>
              <a:rPr lang="en-US" b="1" dirty="0" smtClean="0">
                <a:latin typeface="Times New Roman" pitchFamily="18" charset="0"/>
                <a:cs typeface="Times New Roman" pitchFamily="18" charset="0"/>
              </a:rPr>
              <a:t>TÂM</a:t>
            </a:r>
            <a:endParaRPr lang="en-US" dirty="0">
              <a:latin typeface="Times New Roman" pitchFamily="18" charset="0"/>
              <a:cs typeface="Times New Roman" pitchFamily="18" charset="0"/>
            </a:endParaRPr>
          </a:p>
        </p:txBody>
      </p:sp>
      <p:sp>
        <p:nvSpPr>
          <p:cNvPr id="10" name="Rectangle 9"/>
          <p:cNvSpPr/>
          <p:nvPr/>
        </p:nvSpPr>
        <p:spPr>
          <a:xfrm>
            <a:off x="1143000" y="4038600"/>
            <a:ext cx="6477000" cy="533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a:latin typeface="Times New Roman" pitchFamily="18" charset="0"/>
                <a:cs typeface="Times New Roman" pitchFamily="18" charset="0"/>
              </a:rPr>
              <a:t>CHĂM SÓC VỊ TRÍ CHỌC TĨNH MẠCH TRUNG </a:t>
            </a:r>
            <a:r>
              <a:rPr lang="en-US" b="1" dirty="0" smtClean="0">
                <a:latin typeface="Times New Roman" pitchFamily="18" charset="0"/>
                <a:cs typeface="Times New Roman" pitchFamily="18" charset="0"/>
              </a:rPr>
              <a:t>TÂM</a:t>
            </a:r>
            <a:endParaRPr lang="en-US" dirty="0">
              <a:latin typeface="Times New Roman" pitchFamily="18" charset="0"/>
              <a:cs typeface="Times New Roman" pitchFamily="18" charset="0"/>
            </a:endParaRPr>
          </a:p>
        </p:txBody>
      </p:sp>
      <p:sp>
        <p:nvSpPr>
          <p:cNvPr id="11" name="Rectangle 10"/>
          <p:cNvSpPr/>
          <p:nvPr/>
        </p:nvSpPr>
        <p:spPr>
          <a:xfrm>
            <a:off x="1143000" y="4953000"/>
            <a:ext cx="6477000" cy="533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latin typeface="Times New Roman" pitchFamily="18" charset="0"/>
                <a:cs typeface="Times New Roman" pitchFamily="18" charset="0"/>
              </a:rPr>
              <a:t>CHỈ ĐỊNH VÀ CHỐNG CHỈ ĐỊNH</a:t>
            </a:r>
            <a:endParaRPr lang="en-US"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images (5).jpg"/>
          <p:cNvPicPr>
            <a:picLocks noGrp="1" noChangeAspect="1"/>
          </p:cNvPicPr>
          <p:nvPr>
            <p:ph idx="1"/>
          </p:nvPr>
        </p:nvPicPr>
        <p:blipFill>
          <a:blip r:embed="rId2"/>
          <a:stretch>
            <a:fillRect/>
          </a:stretch>
        </p:blipFill>
        <p:spPr>
          <a:xfrm>
            <a:off x="0" y="0"/>
            <a:ext cx="9144000" cy="6858000"/>
          </a:xfrm>
        </p:spPr>
      </p:pic>
      <p:sp>
        <p:nvSpPr>
          <p:cNvPr id="5" name="TextBox 4"/>
          <p:cNvSpPr txBox="1"/>
          <p:nvPr/>
        </p:nvSpPr>
        <p:spPr>
          <a:xfrm>
            <a:off x="2057400" y="838200"/>
            <a:ext cx="4114800" cy="707886"/>
          </a:xfrm>
          <a:prstGeom prst="rect">
            <a:avLst/>
          </a:prstGeom>
          <a:noFill/>
        </p:spPr>
        <p:txBody>
          <a:bodyPr wrap="square" rtlCol="0">
            <a:spAutoFit/>
          </a:bodyPr>
          <a:lstStyle/>
          <a:p>
            <a:pPr algn="ctr"/>
            <a:r>
              <a:rPr lang="en-US" sz="4000" b="1" u="sng" dirty="0" smtClean="0">
                <a:latin typeface="Times New Roman" pitchFamily="18" charset="0"/>
                <a:cs typeface="Times New Roman" pitchFamily="18" charset="0"/>
              </a:rPr>
              <a:t>TỔNG QUAN:</a:t>
            </a:r>
            <a:endParaRPr lang="en-US" sz="4000" b="1" u="sng" dirty="0">
              <a:latin typeface="Times New Roman" pitchFamily="18" charset="0"/>
              <a:cs typeface="Times New Roman" pitchFamily="18" charset="0"/>
            </a:endParaRPr>
          </a:p>
        </p:txBody>
      </p:sp>
      <p:sp>
        <p:nvSpPr>
          <p:cNvPr id="6" name="TextBox 5"/>
          <p:cNvSpPr txBox="1"/>
          <p:nvPr/>
        </p:nvSpPr>
        <p:spPr>
          <a:xfrm>
            <a:off x="1143000" y="1828800"/>
            <a:ext cx="7086600" cy="3046988"/>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Áp </a:t>
            </a:r>
            <a:r>
              <a:rPr lang="vi-VN" sz="2400" dirty="0">
                <a:latin typeface="Times New Roman" pitchFamily="18" charset="0"/>
                <a:cs typeface="Times New Roman" pitchFamily="18" charset="0"/>
              </a:rPr>
              <a:t>lực tĩnh mạch trung tâm – Central Vennous Pressure- viết tắt là CVP hay PVC.</a:t>
            </a:r>
          </a:p>
          <a:p>
            <a:r>
              <a:rPr lang="en-US" sz="2400" dirty="0" smtClean="0">
                <a:latin typeface="Times New Roman" pitchFamily="18" charset="0"/>
                <a:cs typeface="Times New Roman" pitchFamily="18" charset="0"/>
              </a:rPr>
              <a:t>*</a:t>
            </a:r>
            <a:r>
              <a:rPr lang="vi-VN" sz="2400" dirty="0">
                <a:latin typeface="Times New Roman" pitchFamily="18" charset="0"/>
                <a:cs typeface="Times New Roman" pitchFamily="18" charset="0"/>
              </a:rPr>
              <a:t> Chỉ số CVP thể hiện khối lượng tuần hoàn (thể tích trong lòng mạch máu , và khả năng làm việc của tim.</a:t>
            </a:r>
          </a:p>
          <a:p>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Chỉ </a:t>
            </a:r>
            <a:r>
              <a:rPr lang="vi-VN" sz="2400" dirty="0">
                <a:latin typeface="Times New Roman" pitchFamily="18" charset="0"/>
                <a:cs typeface="Times New Roman" pitchFamily="18" charset="0"/>
              </a:rPr>
              <a:t>số bình thường của CVP 8 – 12 cmH</a:t>
            </a:r>
            <a:r>
              <a:rPr lang="vi-VN" sz="2400" cap="small" baseline="-25000" dirty="0">
                <a:latin typeface="Times New Roman" pitchFamily="18" charset="0"/>
                <a:cs typeface="Times New Roman" pitchFamily="18" charset="0"/>
              </a:rPr>
              <a:t>2</a:t>
            </a:r>
            <a:r>
              <a:rPr lang="vi-VN" sz="2400" cap="small" dirty="0">
                <a:latin typeface="Times New Roman" pitchFamily="18" charset="0"/>
                <a:cs typeface="Times New Roman" pitchFamily="18" charset="0"/>
              </a:rPr>
              <a:t>0.</a:t>
            </a:r>
            <a:r>
              <a:rPr lang="vi-VN" sz="2400" dirty="0">
                <a:latin typeface="Times New Roman" pitchFamily="18" charset="0"/>
                <a:cs typeface="Times New Roman" pitchFamily="18" charset="0"/>
              </a:rPr>
              <a:t> Khi CVP lên cao trên 12 cmH</a:t>
            </a:r>
            <a:r>
              <a:rPr lang="vi-VN" sz="2400" baseline="-25000" dirty="0">
                <a:latin typeface="Times New Roman" pitchFamily="18" charset="0"/>
                <a:cs typeface="Times New Roman" pitchFamily="18" charset="0"/>
              </a:rPr>
              <a:t>2</a:t>
            </a:r>
            <a:r>
              <a:rPr lang="vi-VN" sz="2400" dirty="0">
                <a:latin typeface="Times New Roman" pitchFamily="18" charset="0"/>
                <a:cs typeface="Times New Roman" pitchFamily="18" charset="0"/>
              </a:rPr>
              <a:t>0 có thể do giảm co bóp của tim hoặc do truyền dịch. quá nhiều. Khi CVP thấp hơn 8 cmH</a:t>
            </a:r>
            <a:r>
              <a:rPr lang="vi-VN" sz="2400" baseline="-25000" dirty="0">
                <a:latin typeface="Times New Roman" pitchFamily="18" charset="0"/>
                <a:cs typeface="Times New Roman" pitchFamily="18" charset="0"/>
              </a:rPr>
              <a:t>2</a:t>
            </a:r>
            <a:r>
              <a:rPr lang="vi-VN" sz="2400" dirty="0">
                <a:latin typeface="Times New Roman" pitchFamily="18" charset="0"/>
                <a:cs typeface="Times New Roman" pitchFamily="18" charset="0"/>
              </a:rPr>
              <a:t>0 chứng tỏ thiếu khối lượng tuần hoàn.</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838200" y="685800"/>
            <a:ext cx="75438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 </a:t>
            </a:r>
            <a:endParaRPr lang="en-US" dirty="0"/>
          </a:p>
        </p:txBody>
      </p:sp>
      <p:sp>
        <p:nvSpPr>
          <p:cNvPr id="6" name="TextBox 5"/>
          <p:cNvSpPr txBox="1"/>
          <p:nvPr/>
        </p:nvSpPr>
        <p:spPr>
          <a:xfrm>
            <a:off x="1447800" y="838200"/>
            <a:ext cx="70104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 </a:t>
            </a:r>
            <a:endParaRPr lang="en-US" dirty="0"/>
          </a:p>
        </p:txBody>
      </p:sp>
      <p:sp>
        <p:nvSpPr>
          <p:cNvPr id="7" name="TextBox 6"/>
          <p:cNvSpPr txBox="1"/>
          <p:nvPr/>
        </p:nvSpPr>
        <p:spPr>
          <a:xfrm>
            <a:off x="1143000" y="381000"/>
            <a:ext cx="6934200" cy="954107"/>
          </a:xfrm>
          <a:prstGeom prst="rect">
            <a:avLst/>
          </a:prstGeom>
          <a:noFill/>
        </p:spPr>
        <p:txBody>
          <a:bodyPr wrap="square" rtlCol="0">
            <a:spAutoFit/>
          </a:bodyPr>
          <a:lstStyle/>
          <a:p>
            <a:pPr algn="ctr"/>
            <a:r>
              <a:rPr lang="en-US" sz="2000" b="1" dirty="0">
                <a:latin typeface="Times New Roman" pitchFamily="18" charset="0"/>
                <a:cs typeface="Times New Roman" pitchFamily="18" charset="0"/>
              </a:rPr>
              <a:t> </a:t>
            </a:r>
            <a:r>
              <a:rPr lang="en-US" sz="2800" b="1" u="sng" dirty="0">
                <a:latin typeface="Times New Roman" pitchFamily="18" charset="0"/>
                <a:cs typeface="Times New Roman" pitchFamily="18" charset="0"/>
              </a:rPr>
              <a:t>ĐẶT CATHETER TĨNH MẠCH TRUNG TÂM </a:t>
            </a:r>
            <a:r>
              <a:rPr lang="en-US" sz="2800" b="1" u="sng" dirty="0" smtClean="0">
                <a:latin typeface="Times New Roman" pitchFamily="18" charset="0"/>
                <a:cs typeface="Times New Roman" pitchFamily="18" charset="0"/>
              </a:rPr>
              <a:t>:</a:t>
            </a:r>
            <a:endParaRPr lang="en-US" sz="2800" u="sng" dirty="0">
              <a:latin typeface="Times New Roman" pitchFamily="18" charset="0"/>
              <a:cs typeface="Times New Roman" pitchFamily="18" charset="0"/>
            </a:endParaRPr>
          </a:p>
        </p:txBody>
      </p:sp>
      <p:sp>
        <p:nvSpPr>
          <p:cNvPr id="8" name="TextBox 7"/>
          <p:cNvSpPr txBox="1"/>
          <p:nvPr/>
        </p:nvSpPr>
        <p:spPr>
          <a:xfrm>
            <a:off x="914400" y="1524000"/>
            <a:ext cx="4876800" cy="4832092"/>
          </a:xfrm>
          <a:prstGeom prst="rect">
            <a:avLst/>
          </a:prstGeom>
          <a:noFill/>
        </p:spPr>
        <p:txBody>
          <a:bodyPr wrap="square" rtlCol="0">
            <a:spAutoFit/>
          </a:bodyPr>
          <a:lstStyle/>
          <a:p>
            <a:r>
              <a:rPr lang="vi-VN" sz="2400" b="1" dirty="0">
                <a:latin typeface="Times New Roman" pitchFamily="18" charset="0"/>
                <a:cs typeface="Times New Roman" pitchFamily="18" charset="0"/>
              </a:rPr>
              <a:t>1/ </a:t>
            </a:r>
            <a:r>
              <a:rPr lang="vi-VN" sz="2400" b="1" u="sng" dirty="0">
                <a:latin typeface="Times New Roman" pitchFamily="18" charset="0"/>
                <a:cs typeface="Times New Roman" pitchFamily="18" charset="0"/>
              </a:rPr>
              <a:t>Chuẩn bị:</a:t>
            </a:r>
            <a:endParaRPr lang="vi-VN" sz="2400" b="1" dirty="0">
              <a:latin typeface="Times New Roman" pitchFamily="18" charset="0"/>
              <a:cs typeface="Times New Roman" pitchFamily="18" charset="0"/>
            </a:endParaRPr>
          </a:p>
          <a:p>
            <a:r>
              <a:rPr lang="vi-VN" sz="2200" b="1" i="1" dirty="0">
                <a:latin typeface="Times New Roman" pitchFamily="18" charset="0"/>
                <a:cs typeface="Times New Roman" pitchFamily="18" charset="0"/>
              </a:rPr>
              <a:t>a . Bệnh nhân</a:t>
            </a:r>
            <a:r>
              <a:rPr lang="vi-VN" sz="2200" i="1" dirty="0">
                <a:latin typeface="Times New Roman" pitchFamily="18" charset="0"/>
                <a:cs typeface="Times New Roman" pitchFamily="18" charset="0"/>
              </a:rPr>
              <a:t>:</a:t>
            </a:r>
            <a:endParaRPr lang="vi-VN" sz="2200" dirty="0">
              <a:latin typeface="Times New Roman" pitchFamily="18" charset="0"/>
              <a:cs typeface="Times New Roman" pitchFamily="18" charset="0"/>
            </a:endParaRPr>
          </a:p>
          <a:p>
            <a:r>
              <a:rPr lang="vi-VN" sz="2200" dirty="0">
                <a:latin typeface="Times New Roman" pitchFamily="18" charset="0"/>
                <a:cs typeface="Times New Roman" pitchFamily="18" charset="0"/>
              </a:rPr>
              <a:t>– Chuẩn bị bệnh nhân tư thế nằm ở tư thế đầu thấp chân cao.</a:t>
            </a:r>
          </a:p>
          <a:p>
            <a:r>
              <a:rPr lang="vi-VN" sz="2200" b="1" i="1" dirty="0">
                <a:latin typeface="Times New Roman" pitchFamily="18" charset="0"/>
                <a:cs typeface="Times New Roman" pitchFamily="18" charset="0"/>
              </a:rPr>
              <a:t>b. Dụng cụ</a:t>
            </a:r>
          </a:p>
          <a:p>
            <a:r>
              <a:rPr lang="vi-VN" sz="2200" dirty="0">
                <a:latin typeface="Times New Roman" pitchFamily="18" charset="0"/>
                <a:cs typeface="Times New Roman" pitchFamily="18" charset="0"/>
              </a:rPr>
              <a:t>– Bộ dụng cụ vô khuẩn lấy từ thanh trùng (CSSD) gồm có:</a:t>
            </a:r>
          </a:p>
          <a:p>
            <a:r>
              <a:rPr lang="vi-VN" sz="2200" dirty="0">
                <a:latin typeface="Times New Roman" pitchFamily="18" charset="0"/>
                <a:cs typeface="Times New Roman" pitchFamily="18" charset="0"/>
              </a:rPr>
              <a:t>+ 01 áo vô khuẩn.</a:t>
            </a:r>
          </a:p>
          <a:p>
            <a:r>
              <a:rPr lang="vi-VN" sz="2200" dirty="0">
                <a:latin typeface="Times New Roman" pitchFamily="18" charset="0"/>
                <a:cs typeface="Times New Roman" pitchFamily="18" charset="0"/>
              </a:rPr>
              <a:t>+ 01 đôi gant vô khuẩn.</a:t>
            </a:r>
          </a:p>
          <a:p>
            <a:r>
              <a:rPr lang="vi-VN" sz="2200" dirty="0">
                <a:latin typeface="Times New Roman" pitchFamily="18" charset="0"/>
                <a:cs typeface="Times New Roman" pitchFamily="18" charset="0"/>
              </a:rPr>
              <a:t>+ 02 chum: 01 chum đựng dd sát khuẩn, 01 chum đựng nước cất.</a:t>
            </a:r>
          </a:p>
          <a:p>
            <a:r>
              <a:rPr lang="vi-VN" sz="2200" dirty="0">
                <a:latin typeface="Times New Roman" pitchFamily="18" charset="0"/>
                <a:cs typeface="Times New Roman" pitchFamily="18" charset="0"/>
              </a:rPr>
              <a:t>+ 01 khăn lỗ.</a:t>
            </a:r>
          </a:p>
          <a:p>
            <a:r>
              <a:rPr lang="vi-VN" sz="2200" dirty="0">
                <a:latin typeface="Times New Roman" pitchFamily="18" charset="0"/>
                <a:cs typeface="Times New Roman" pitchFamily="18" charset="0"/>
              </a:rPr>
              <a:t>+ 01 kelly.</a:t>
            </a:r>
          </a:p>
          <a:p>
            <a:r>
              <a:rPr lang="vi-VN" sz="2200" dirty="0">
                <a:latin typeface="Times New Roman" pitchFamily="18" charset="0"/>
                <a:cs typeface="Times New Roman" pitchFamily="18" charset="0"/>
              </a:rPr>
              <a:t>+ gạc vô khuẩn</a:t>
            </a:r>
            <a:r>
              <a:rPr lang="vi-VN" sz="2200" dirty="0" smtClean="0">
                <a:latin typeface="Times New Roman" pitchFamily="18" charset="0"/>
                <a:cs typeface="Times New Roman" pitchFamily="18" charset="0"/>
              </a:rPr>
              <a:t>.</a:t>
            </a:r>
            <a:endParaRPr lang="vi-VN" sz="2200" dirty="0">
              <a:latin typeface="Times New Roman" pitchFamily="18" charset="0"/>
              <a:cs typeface="Times New Roman" pitchFamily="18" charset="0"/>
            </a:endParaRPr>
          </a:p>
        </p:txBody>
      </p:sp>
      <p:pic>
        <p:nvPicPr>
          <p:cNvPr id="9" name="Picture 2"/>
          <p:cNvPicPr>
            <a:picLocks noChangeAspect="1" noChangeArrowheads="1"/>
          </p:cNvPicPr>
          <p:nvPr/>
        </p:nvPicPr>
        <p:blipFill>
          <a:blip r:embed="rId3"/>
          <a:srcRect/>
          <a:stretch>
            <a:fillRect/>
          </a:stretch>
        </p:blipFill>
        <p:spPr bwMode="auto">
          <a:xfrm>
            <a:off x="5715000" y="1524000"/>
            <a:ext cx="3124200" cy="2286000"/>
          </a:xfrm>
          <a:prstGeom prst="rect">
            <a:avLst/>
          </a:prstGeom>
          <a:noFill/>
          <a:ln w="9525">
            <a:noFill/>
            <a:miter lim="800000"/>
            <a:headEnd/>
            <a:tailEnd/>
          </a:ln>
        </p:spPr>
      </p:pic>
      <p:pic>
        <p:nvPicPr>
          <p:cNvPr id="10" name="Picture 2"/>
          <p:cNvPicPr>
            <a:picLocks noChangeAspect="1" noChangeArrowheads="1"/>
          </p:cNvPicPr>
          <p:nvPr/>
        </p:nvPicPr>
        <p:blipFill>
          <a:blip r:embed="rId4"/>
          <a:srcRect/>
          <a:stretch>
            <a:fillRect/>
          </a:stretch>
        </p:blipFill>
        <p:spPr bwMode="auto">
          <a:xfrm>
            <a:off x="5715000" y="3962400"/>
            <a:ext cx="3124200" cy="24003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533400" y="228600"/>
            <a:ext cx="4953000" cy="5632311"/>
          </a:xfrm>
          <a:prstGeom prst="rect">
            <a:avLst/>
          </a:prstGeom>
          <a:noFill/>
        </p:spPr>
        <p:txBody>
          <a:bodyPr wrap="square" rtlCol="0">
            <a:spAutoFit/>
          </a:bodyPr>
          <a:lstStyle/>
          <a:p>
            <a:pPr algn="just"/>
            <a:r>
              <a:rPr lang="vi-VN" sz="2400" dirty="0">
                <a:latin typeface="Times New Roman" pitchFamily="18" charset="0"/>
                <a:cs typeface="Times New Roman" pitchFamily="18" charset="0"/>
              </a:rPr>
              <a:t>– Bộ kim luồn tĩnh mạch và ống thông </a:t>
            </a:r>
            <a:r>
              <a:rPr lang="vi-VN" sz="2400" dirty="0" smtClean="0">
                <a:latin typeface="Times New Roman" pitchFamily="18" charset="0"/>
                <a:cs typeface="Times New Roman" pitchFamily="18" charset="0"/>
              </a:rPr>
              <a:t>tĩnh </a:t>
            </a:r>
            <a:r>
              <a:rPr lang="vi-VN" sz="2400" dirty="0">
                <a:latin typeface="Times New Roman" pitchFamily="18" charset="0"/>
                <a:cs typeface="Times New Roman" pitchFamily="18" charset="0"/>
              </a:rPr>
              <a:t>mạch: Thường dùng kim của bộ catheter sản xuất sẵn </a:t>
            </a:r>
            <a:r>
              <a:rPr lang="vi-VN" sz="2400" dirty="0" smtClean="0">
                <a:latin typeface="Times New Roman" pitchFamily="18" charset="0"/>
                <a:cs typeface="Times New Roman" pitchFamily="18" charset="0"/>
              </a:rPr>
              <a:t>từ </a:t>
            </a:r>
            <a:r>
              <a:rPr lang="vi-VN" sz="2400" dirty="0">
                <a:latin typeface="Times New Roman" pitchFamily="18" charset="0"/>
                <a:cs typeface="Times New Roman" pitchFamily="18" charset="0"/>
              </a:rPr>
              <a:t>14G đến 18G (tùy bệnh nhân), loại </a:t>
            </a:r>
            <a:r>
              <a:rPr lang="vi-VN"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2, 3, </a:t>
            </a:r>
            <a:r>
              <a:rPr lang="vi-VN" sz="2400" dirty="0">
                <a:latin typeface="Times New Roman" pitchFamily="18" charset="0"/>
                <a:cs typeface="Times New Roman" pitchFamily="18" charset="0"/>
              </a:rPr>
              <a:t>4 nòng.</a:t>
            </a:r>
          </a:p>
          <a:p>
            <a:pPr algn="just"/>
            <a:r>
              <a:rPr lang="vi-VN" sz="2400" dirty="0">
                <a:latin typeface="Times New Roman" pitchFamily="18" charset="0"/>
                <a:cs typeface="Times New Roman" pitchFamily="18" charset="0"/>
              </a:rPr>
              <a:t>– 01 thước đo áp lực tĩnh mạch có chia vạch cm.</a:t>
            </a:r>
          </a:p>
          <a:p>
            <a:pPr algn="just"/>
            <a:r>
              <a:rPr lang="vi-VN" sz="2400" dirty="0">
                <a:latin typeface="Times New Roman" pitchFamily="18" charset="0"/>
                <a:cs typeface="Times New Roman" pitchFamily="18" charset="0"/>
              </a:rPr>
              <a:t>– Thuốc tê tại chỗ: lidocain 1 -2 %.</a:t>
            </a:r>
          </a:p>
          <a:p>
            <a:pPr algn="just"/>
            <a:r>
              <a:rPr lang="vi-VN" sz="2400" dirty="0">
                <a:latin typeface="Times New Roman" pitchFamily="18" charset="0"/>
                <a:cs typeface="Times New Roman" pitchFamily="18" charset="0"/>
              </a:rPr>
              <a:t>– Bơm tiêm 5cc, 10cc </a:t>
            </a:r>
            <a:r>
              <a:rPr lang="vi-VN" sz="2400" dirty="0" smtClean="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01 dây truyền dịch.</a:t>
            </a:r>
          </a:p>
          <a:p>
            <a:pPr algn="just"/>
            <a:r>
              <a:rPr lang="vi-VN" sz="2400" dirty="0">
                <a:latin typeface="Times New Roman" pitchFamily="18" charset="0"/>
                <a:cs typeface="Times New Roman" pitchFamily="18" charset="0"/>
              </a:rPr>
              <a:t>– 01 chai dịch truyền (</a:t>
            </a:r>
            <a:r>
              <a:rPr lang="vi-VN" sz="2400" dirty="0" smtClean="0">
                <a:latin typeface="Times New Roman" pitchFamily="18" charset="0"/>
                <a:cs typeface="Times New Roman" pitchFamily="18" charset="0"/>
              </a:rPr>
              <a:t>d</a:t>
            </a:r>
            <a:r>
              <a:rPr lang="en-US" sz="2400" dirty="0">
                <a:latin typeface="Times New Roman" pitchFamily="18" charset="0"/>
                <a:cs typeface="Times New Roman" pitchFamily="18" charset="0"/>
              </a:rPr>
              <a:t>d</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đẳng trương).</a:t>
            </a:r>
          </a:p>
          <a:p>
            <a:pPr algn="just"/>
            <a:r>
              <a:rPr lang="vi-VN" sz="2400" dirty="0">
                <a:latin typeface="Times New Roman" pitchFamily="18" charset="0"/>
                <a:cs typeface="Times New Roman" pitchFamily="18" charset="0"/>
              </a:rPr>
              <a:t>– 01 dây 3 chạc có van 3 đầu.</a:t>
            </a:r>
          </a:p>
          <a:p>
            <a:pPr algn="just"/>
            <a:r>
              <a:rPr lang="vi-VN" sz="2400" dirty="0">
                <a:latin typeface="Times New Roman" pitchFamily="18" charset="0"/>
                <a:cs typeface="Times New Roman" pitchFamily="18" charset="0"/>
              </a:rPr>
              <a:t>– Dung dịch sát khuẩn: Betadin10%.</a:t>
            </a:r>
          </a:p>
          <a:p>
            <a:pPr algn="just"/>
            <a:r>
              <a:rPr lang="vi-VN" sz="2400" dirty="0">
                <a:latin typeface="Times New Roman" pitchFamily="18" charset="0"/>
                <a:cs typeface="Times New Roman" pitchFamily="18" charset="0"/>
              </a:rPr>
              <a:t>– Kim khâu nylon 2/0 – 3/0.</a:t>
            </a:r>
          </a:p>
          <a:p>
            <a:pPr algn="just"/>
            <a:r>
              <a:rPr lang="vi-VN" sz="2400" dirty="0">
                <a:latin typeface="Times New Roman" pitchFamily="18" charset="0"/>
                <a:cs typeface="Times New Roman" pitchFamily="18" charset="0"/>
              </a:rPr>
              <a:t>– Miếng dán vô khuẩn.</a:t>
            </a:r>
          </a:p>
        </p:txBody>
      </p:sp>
      <p:pic>
        <p:nvPicPr>
          <p:cNvPr id="6" name="Picture 5" descr="dung cu cvc"/>
          <p:cNvPicPr>
            <a:picLocks noChangeAspect="1" noChangeArrowheads="1"/>
          </p:cNvPicPr>
          <p:nvPr/>
        </p:nvPicPr>
        <p:blipFill>
          <a:blip r:embed="rId3"/>
          <a:srcRect/>
          <a:stretch>
            <a:fillRect/>
          </a:stretch>
        </p:blipFill>
        <p:spPr bwMode="auto">
          <a:xfrm>
            <a:off x="5791200" y="381000"/>
            <a:ext cx="3124200" cy="2743200"/>
          </a:xfrm>
          <a:prstGeom prst="rect">
            <a:avLst/>
          </a:prstGeom>
          <a:noFill/>
          <a:ln w="9525">
            <a:noFill/>
            <a:miter lim="800000"/>
            <a:headEnd/>
            <a:tailEnd/>
          </a:ln>
        </p:spPr>
      </p:pic>
      <p:pic>
        <p:nvPicPr>
          <p:cNvPr id="7" name="Picture 6" descr="tải xuống.jpg"/>
          <p:cNvPicPr>
            <a:picLocks noChangeAspect="1"/>
          </p:cNvPicPr>
          <p:nvPr/>
        </p:nvPicPr>
        <p:blipFill>
          <a:blip r:embed="rId4"/>
          <a:stretch>
            <a:fillRect/>
          </a:stretch>
        </p:blipFill>
        <p:spPr>
          <a:xfrm>
            <a:off x="5791200" y="3429000"/>
            <a:ext cx="3124200" cy="2286000"/>
          </a:xfrm>
          <a:prstGeom prst="rect">
            <a:avLst/>
          </a:prstGeom>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533400" y="762000"/>
            <a:ext cx="5486400" cy="5262979"/>
          </a:xfrm>
          <a:prstGeom prst="rect">
            <a:avLst/>
          </a:prstGeom>
          <a:noFill/>
        </p:spPr>
        <p:txBody>
          <a:bodyPr wrap="square" rtlCol="0">
            <a:spAutoFit/>
          </a:bodyPr>
          <a:lstStyle/>
          <a:p>
            <a:r>
              <a:rPr lang="en-US" sz="2400" b="1" u="sng" dirty="0" smtClean="0">
                <a:latin typeface="Times New Roman" pitchFamily="18" charset="0"/>
                <a:cs typeface="Times New Roman" pitchFamily="18" charset="0"/>
              </a:rPr>
              <a:t> 2</a:t>
            </a:r>
            <a:r>
              <a:rPr lang="vi-VN" sz="2400" b="1" u="sng" dirty="0" smtClean="0">
                <a:latin typeface="Times New Roman" pitchFamily="18" charset="0"/>
                <a:cs typeface="Times New Roman" pitchFamily="18" charset="0"/>
              </a:rPr>
              <a:t> </a:t>
            </a:r>
            <a:r>
              <a:rPr lang="vi-VN" sz="2400" b="1" u="sng" dirty="0">
                <a:latin typeface="Times New Roman" pitchFamily="18" charset="0"/>
                <a:cs typeface="Times New Roman" pitchFamily="18" charset="0"/>
              </a:rPr>
              <a:t>. Chọn tĩnh mạch:</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Người </a:t>
            </a:r>
            <a:r>
              <a:rPr lang="vi-VN" sz="2400" dirty="0">
                <a:latin typeface="Times New Roman" pitchFamily="18" charset="0"/>
                <a:cs typeface="Times New Roman" pitchFamily="18" charset="0"/>
              </a:rPr>
              <a:t>ta thường chọn vị trí đặt catheter là tĩnh mạch cảnh trong , tĩnh mạch dưới đòn.</a:t>
            </a:r>
          </a:p>
          <a:p>
            <a:r>
              <a:rPr lang="en-US" sz="2400" b="1" u="sng" dirty="0" smtClean="0">
                <a:latin typeface="Times New Roman" pitchFamily="18" charset="0"/>
                <a:cs typeface="Times New Roman" pitchFamily="18" charset="0"/>
              </a:rPr>
              <a:t> 3 . </a:t>
            </a:r>
            <a:r>
              <a:rPr lang="vi-VN" sz="2400" b="1" u="sng" dirty="0">
                <a:latin typeface="Times New Roman" pitchFamily="18" charset="0"/>
                <a:cs typeface="Times New Roman" pitchFamily="18" charset="0"/>
              </a:rPr>
              <a:t> Kỹ thuật chọc kim luồn vào tĩnh mạch trung tâm </a:t>
            </a:r>
            <a:r>
              <a:rPr lang="vi-VN" sz="2400" dirty="0">
                <a:latin typeface="Times New Roman" pitchFamily="18" charset="0"/>
                <a:cs typeface="Times New Roman" pitchFamily="18" charset="0"/>
              </a:rPr>
              <a:t>(BS thực hiện</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endParaRPr lang="vi-VN" sz="2400" dirty="0">
              <a:latin typeface="Times New Roman" pitchFamily="18" charset="0"/>
              <a:cs typeface="Times New Roman" pitchFamily="18" charset="0"/>
            </a:endParaRPr>
          </a:p>
          <a:p>
            <a:r>
              <a:rPr lang="en-US" sz="2400" b="1" u="sng" dirty="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4. </a:t>
            </a:r>
            <a:r>
              <a:rPr lang="vi-VN" sz="2400" b="1" u="sng" dirty="0">
                <a:latin typeface="Times New Roman" pitchFamily="18" charset="0"/>
                <a:cs typeface="Times New Roman" pitchFamily="18" charset="0"/>
              </a:rPr>
              <a:t> Sau khi chọc có thể kiểm tra lại băng XQ ngực</a:t>
            </a:r>
            <a:r>
              <a:rPr lang="vi-VN"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 Đ</a:t>
            </a:r>
            <a:r>
              <a:rPr lang="vi-VN" sz="2400" dirty="0" smtClean="0">
                <a:latin typeface="Times New Roman" pitchFamily="18" charset="0"/>
                <a:cs typeface="Times New Roman" pitchFamily="18" charset="0"/>
              </a:rPr>
              <a:t>ể </a:t>
            </a:r>
            <a:r>
              <a:rPr lang="vi-VN" sz="2400" dirty="0">
                <a:latin typeface="Times New Roman" pitchFamily="18" charset="0"/>
                <a:cs typeface="Times New Roman" pitchFamily="18" charset="0"/>
              </a:rPr>
              <a:t>kiểm tra xem. catheter có vào đúng vị trí </a:t>
            </a:r>
            <a:r>
              <a:rPr lang="vi-VN"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 </a:t>
            </a:r>
            <a:r>
              <a:rPr lang="vi-VN" sz="2400" dirty="0">
                <a:latin typeface="Times New Roman" pitchFamily="18" charset="0"/>
                <a:cs typeface="Times New Roman" pitchFamily="18" charset="0"/>
              </a:rPr>
              <a:t> Xác định có tràn máu, tràn khí ? (nằm ở tĩnh mạch chủ trên hay tĩnh mạch dưới đòn )(thường là vị trí D4 )</a:t>
            </a:r>
          </a:p>
        </p:txBody>
      </p:sp>
      <p:pic>
        <p:nvPicPr>
          <p:cNvPr id="6" name="Picture 2"/>
          <p:cNvPicPr>
            <a:picLocks noChangeAspect="1" noChangeArrowheads="1"/>
          </p:cNvPicPr>
          <p:nvPr/>
        </p:nvPicPr>
        <p:blipFill>
          <a:blip r:embed="rId3"/>
          <a:srcRect/>
          <a:stretch>
            <a:fillRect/>
          </a:stretch>
        </p:blipFill>
        <p:spPr bwMode="auto">
          <a:xfrm>
            <a:off x="6019800" y="990600"/>
            <a:ext cx="3048000" cy="2667000"/>
          </a:xfrm>
          <a:prstGeom prst="rect">
            <a:avLst/>
          </a:prstGeom>
          <a:noFill/>
          <a:ln w="9525">
            <a:noFill/>
            <a:miter lim="800000"/>
            <a:headEnd/>
            <a:tailEnd/>
          </a:ln>
        </p:spPr>
      </p:pic>
      <p:pic>
        <p:nvPicPr>
          <p:cNvPr id="7" name="Picture 2"/>
          <p:cNvPicPr>
            <a:picLocks noChangeAspect="1" noChangeArrowheads="1"/>
          </p:cNvPicPr>
          <p:nvPr/>
        </p:nvPicPr>
        <p:blipFill>
          <a:blip r:embed="rId4"/>
          <a:srcRect/>
          <a:stretch>
            <a:fillRect/>
          </a:stretch>
        </p:blipFill>
        <p:spPr bwMode="auto">
          <a:xfrm>
            <a:off x="6019800" y="3810000"/>
            <a:ext cx="2971801" cy="22860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533400" y="533400"/>
            <a:ext cx="4876800" cy="5262979"/>
          </a:xfrm>
          <a:prstGeom prst="rect">
            <a:avLst/>
          </a:prstGeom>
          <a:noFill/>
        </p:spPr>
        <p:txBody>
          <a:bodyPr wrap="square" rtlCol="0">
            <a:spAutoFit/>
          </a:bodyPr>
          <a:lstStyle/>
          <a:p>
            <a:pPr algn="just"/>
            <a:r>
              <a:rPr lang="en-US" sz="2400" b="1" u="sng" dirty="0" smtClean="0">
                <a:latin typeface="Times New Roman" pitchFamily="18" charset="0"/>
                <a:cs typeface="Times New Roman" pitchFamily="18" charset="0"/>
              </a:rPr>
              <a:t>5. </a:t>
            </a:r>
            <a:r>
              <a:rPr lang="vi-VN" sz="2400" b="1" u="sng" dirty="0">
                <a:latin typeface="Times New Roman" pitchFamily="18" charset="0"/>
                <a:cs typeface="Times New Roman" pitchFamily="18" charset="0"/>
              </a:rPr>
              <a:t> Kỹ thuật đo CVP</a:t>
            </a:r>
            <a:r>
              <a:rPr lang="vi-VN" sz="2400" dirty="0">
                <a:latin typeface="Times New Roman" pitchFamily="18" charset="0"/>
                <a:cs typeface="Times New Roman" pitchFamily="18" charset="0"/>
              </a:rPr>
              <a:t> (áp dụng nguyên tắc bình thông nhau).</a:t>
            </a:r>
          </a:p>
          <a:p>
            <a:pPr algn="just"/>
            <a:r>
              <a:rPr lang="vi-VN" sz="2400" b="1" i="1" dirty="0" smtClean="0">
                <a:latin typeface="Times New Roman" pitchFamily="18" charset="0"/>
                <a:cs typeface="Times New Roman" pitchFamily="18" charset="0"/>
              </a:rPr>
              <a:t>a</a:t>
            </a:r>
            <a:r>
              <a:rPr lang="en-US" sz="2400" b="1" i="1" dirty="0" smtClean="0">
                <a:latin typeface="Times New Roman" pitchFamily="18" charset="0"/>
                <a:cs typeface="Times New Roman" pitchFamily="18" charset="0"/>
              </a:rPr>
              <a:t>)</a:t>
            </a:r>
            <a:r>
              <a:rPr lang="vi-VN" sz="2400" b="1" i="1" dirty="0" smtClean="0">
                <a:latin typeface="Times New Roman" pitchFamily="18" charset="0"/>
                <a:cs typeface="Times New Roman" pitchFamily="18" charset="0"/>
              </a:rPr>
              <a:t> </a:t>
            </a:r>
            <a:r>
              <a:rPr lang="vi-VN" sz="2400" b="1" i="1" dirty="0">
                <a:latin typeface="Times New Roman" pitchFamily="18" charset="0"/>
                <a:cs typeface="Times New Roman" pitchFamily="18" charset="0"/>
              </a:rPr>
              <a:t>. Đo với thước đo áp lực:</a:t>
            </a:r>
            <a:endParaRPr lang="vi-VN" sz="2400" b="1"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Trên đường truyền dịch có lắp khóa 3 đầu: 1đầu thông với đường truyền BN, 1 đầu thông với chai truyền, 1 đầu thông với thước đo áp lưc.</a:t>
            </a:r>
          </a:p>
          <a:p>
            <a:pPr algn="just"/>
            <a:r>
              <a:rPr lang="vi-VN" sz="2400" dirty="0">
                <a:latin typeface="Times New Roman" pitchFamily="18" charset="0"/>
                <a:cs typeface="Times New Roman" pitchFamily="18" charset="0"/>
              </a:rPr>
              <a:t>– Chai truyền được dùng khi đo CVP là dung dịch đẳng trương: Nacl 0,9%, Ringer lactat … Tránh dùng dung dịch ưu trương, dung dịch cao phân tử, chất béo vì dễ gây sai số khi đo.</a:t>
            </a:r>
          </a:p>
          <a:p>
            <a:pPr algn="just"/>
            <a:r>
              <a:rPr lang="vi-VN" sz="2400" dirty="0">
                <a:latin typeface="Times New Roman" pitchFamily="18" charset="0"/>
                <a:cs typeface="Times New Roman" pitchFamily="18" charset="0"/>
              </a:rPr>
              <a:t>– Khi chưa đo thì xoay van cho dịch chảy vào bệnh nhân</a:t>
            </a:r>
            <a:r>
              <a:rPr lang="vi-VN" sz="2400" dirty="0" smtClean="0">
                <a:latin typeface="Times New Roman" pitchFamily="18" charset="0"/>
                <a:cs typeface="Times New Roman" pitchFamily="18" charset="0"/>
              </a:rPr>
              <a:t>.</a:t>
            </a:r>
            <a:endParaRPr lang="vi-VN" sz="2400" dirty="0">
              <a:latin typeface="Times New Roman" pitchFamily="18" charset="0"/>
              <a:cs typeface="Times New Roman" pitchFamily="18" charset="0"/>
            </a:endParaRPr>
          </a:p>
        </p:txBody>
      </p:sp>
      <p:grpSp>
        <p:nvGrpSpPr>
          <p:cNvPr id="6" name="Group 6"/>
          <p:cNvGrpSpPr>
            <a:grpSpLocks/>
          </p:cNvGrpSpPr>
          <p:nvPr/>
        </p:nvGrpSpPr>
        <p:grpSpPr bwMode="auto">
          <a:xfrm>
            <a:off x="5562600" y="1143000"/>
            <a:ext cx="3352800" cy="2590800"/>
            <a:chOff x="2928" y="1104"/>
            <a:chExt cx="2688" cy="2224"/>
          </a:xfrm>
        </p:grpSpPr>
        <p:pic>
          <p:nvPicPr>
            <p:cNvPr id="7" name="Picture 5" descr="dd"/>
            <p:cNvPicPr>
              <a:picLocks noChangeAspect="1" noChangeArrowheads="1"/>
            </p:cNvPicPr>
            <p:nvPr/>
          </p:nvPicPr>
          <p:blipFill>
            <a:blip r:embed="rId3"/>
            <a:srcRect/>
            <a:stretch>
              <a:fillRect/>
            </a:stretch>
          </p:blipFill>
          <p:spPr bwMode="auto">
            <a:xfrm>
              <a:off x="2928" y="1104"/>
              <a:ext cx="2688" cy="2224"/>
            </a:xfrm>
            <a:prstGeom prst="rect">
              <a:avLst/>
            </a:prstGeom>
            <a:noFill/>
            <a:ln w="9525">
              <a:noFill/>
              <a:miter lim="800000"/>
              <a:headEnd/>
              <a:tailEnd/>
            </a:ln>
          </p:spPr>
        </p:pic>
        <p:sp>
          <p:nvSpPr>
            <p:cNvPr id="8" name="Line 5"/>
            <p:cNvSpPr>
              <a:spLocks noChangeShapeType="1"/>
            </p:cNvSpPr>
            <p:nvPr/>
          </p:nvSpPr>
          <p:spPr bwMode="auto">
            <a:xfrm flipV="1">
              <a:off x="4473" y="2325"/>
              <a:ext cx="384" cy="336"/>
            </a:xfrm>
            <a:prstGeom prst="line">
              <a:avLst/>
            </a:prstGeom>
            <a:noFill/>
            <a:ln w="9525">
              <a:solidFill>
                <a:srgbClr val="FF0000"/>
              </a:solidFill>
              <a:prstDash val="dashDot"/>
              <a:round/>
              <a:headEnd/>
              <a:tailEnd type="triangle" w="med" len="med"/>
            </a:ln>
          </p:spPr>
          <p:txBody>
            <a:bodyPr/>
            <a:lstStyle/>
            <a:p>
              <a:endParaRPr lang="en-US"/>
            </a:p>
          </p:txBody>
        </p:sp>
      </p:grpSp>
      <p:pic>
        <p:nvPicPr>
          <p:cNvPr id="9" name="Picture 2"/>
          <p:cNvPicPr>
            <a:picLocks noChangeAspect="1" noChangeArrowheads="1"/>
          </p:cNvPicPr>
          <p:nvPr/>
        </p:nvPicPr>
        <p:blipFill>
          <a:blip r:embed="rId4"/>
          <a:srcRect/>
          <a:stretch>
            <a:fillRect/>
          </a:stretch>
        </p:blipFill>
        <p:spPr bwMode="auto">
          <a:xfrm>
            <a:off x="5562600" y="3810000"/>
            <a:ext cx="3352800" cy="27432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4).jpg"/>
          <p:cNvPicPr>
            <a:picLocks noGrp="1" noChangeAspect="1"/>
          </p:cNvPicPr>
          <p:nvPr>
            <p:ph idx="1"/>
          </p:nvPr>
        </p:nvPicPr>
        <p:blipFill>
          <a:blip r:embed="rId2"/>
          <a:stretch>
            <a:fillRect/>
          </a:stretch>
        </p:blipFill>
        <p:spPr>
          <a:xfrm>
            <a:off x="0" y="0"/>
            <a:ext cx="9143999" cy="6858000"/>
          </a:xfrm>
        </p:spPr>
      </p:pic>
      <p:sp>
        <p:nvSpPr>
          <p:cNvPr id="5" name="TextBox 4"/>
          <p:cNvSpPr txBox="1"/>
          <p:nvPr/>
        </p:nvSpPr>
        <p:spPr>
          <a:xfrm>
            <a:off x="457200" y="609600"/>
            <a:ext cx="8001000" cy="5632311"/>
          </a:xfrm>
          <a:prstGeom prst="rect">
            <a:avLst/>
          </a:prstGeom>
          <a:noFill/>
        </p:spPr>
        <p:txBody>
          <a:bodyPr wrap="square" rtlCol="0">
            <a:spAutoFit/>
          </a:bodyPr>
          <a:lstStyle/>
          <a:p>
            <a:r>
              <a:rPr lang="vi-VN" sz="3000" dirty="0">
                <a:latin typeface="Times New Roman" pitchFamily="18" charset="0"/>
                <a:cs typeface="Times New Roman" pitchFamily="18" charset="0"/>
              </a:rPr>
              <a:t>– Khi cần đo khoá đường vào bệnh nhân , cho dịch chảy vào cột nước làm đầy cột nước. Sau đó xoay van đóng trở lại chai dịch, lúc này có sự lưu thông giữa thước đo áp lực với bệnh nhân, đầu tiên cột nước rơi nhanh, sau đó dừng lại và dao động nhẹ nhàng trong thước theo nhịp thở: giảm khi hít vào, tăng khi thở ra ( nếu không nhấp nhô =&gt; tắc catheter, nhấp nhô theo nhịp tim =&gt; catherter vào buồng tim, cần rút bớt catheter đến khi cột nước di động theo nhịp thở ). Độ cao của mức nước trong thước chính là áp lực tĩnh mạch trung tâm (tính theo cm).</a:t>
            </a:r>
            <a:endParaRPr lang="en-US" sz="30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558</Words>
  <Application>Microsoft Office PowerPoint</Application>
  <PresentationFormat>On-screen Show (4:3)</PresentationFormat>
  <Paragraphs>89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GCafe</dc:creator>
  <cp:lastModifiedBy>GCafe</cp:lastModifiedBy>
  <cp:revision>20</cp:revision>
  <dcterms:created xsi:type="dcterms:W3CDTF">2016-09-15T08:02:45Z</dcterms:created>
  <dcterms:modified xsi:type="dcterms:W3CDTF">2016-09-15T09:45:41Z</dcterms:modified>
</cp:coreProperties>
</file>