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4" r:id="rId6"/>
    <p:sldId id="260" r:id="rId7"/>
    <p:sldId id="263" r:id="rId8"/>
    <p:sldId id="265" r:id="rId9"/>
    <p:sldId id="266" r:id="rId10"/>
    <p:sldId id="267" r:id="rId11"/>
    <p:sldId id="271"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1D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50863F-2C6B-49B6-A2FD-50EEA671B035}"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US"/>
        </a:p>
      </dgm:t>
    </dgm:pt>
    <dgm:pt modelId="{23AA0CFE-2C0F-46D8-97C6-8F05D33977B3}">
      <dgm:prSet custT="1"/>
      <dgm:spPr/>
      <dgm:t>
        <a:bodyPr/>
        <a:lstStyle/>
        <a:p>
          <a:pPr rtl="0"/>
          <a:r>
            <a:rPr lang="en-US" sz="2400" dirty="0" smtClean="0">
              <a:latin typeface="Times New Roman" panose="02020603050405020304" pitchFamily="18" charset="0"/>
              <a:cs typeface="Times New Roman" panose="02020603050405020304" pitchFamily="18" charset="0"/>
            </a:rPr>
            <a:t>T</a:t>
          </a:r>
          <a:r>
            <a:rPr lang="vi-VN" sz="2400" dirty="0" smtClean="0">
              <a:latin typeface="Times New Roman" panose="02020603050405020304" pitchFamily="18" charset="0"/>
              <a:cs typeface="Times New Roman" panose="02020603050405020304" pitchFamily="18" charset="0"/>
            </a:rPr>
            <a:t>rước khi đo CVP, kiểm tra catheter thông bằng cách nhỏ giọt tĩnh mạch (hệ thống 1: từ chai dịch vào bệnh nhân). </a:t>
          </a:r>
          <a:endParaRPr lang="en-US" sz="2400" dirty="0">
            <a:latin typeface="Times New Roman" panose="02020603050405020304" pitchFamily="18" charset="0"/>
            <a:cs typeface="Times New Roman" panose="02020603050405020304" pitchFamily="18" charset="0"/>
          </a:endParaRPr>
        </a:p>
      </dgm:t>
    </dgm:pt>
    <dgm:pt modelId="{D836E5C3-8311-455A-A132-A0CA89D4F41B}" type="parTrans" cxnId="{DA3325D7-891D-4DD5-8670-40DD4BFED004}">
      <dgm:prSet/>
      <dgm:spPr/>
      <dgm:t>
        <a:bodyPr/>
        <a:lstStyle/>
        <a:p>
          <a:endParaRPr lang="en-US"/>
        </a:p>
      </dgm:t>
    </dgm:pt>
    <dgm:pt modelId="{0F4F4A48-A1D1-4301-8A83-2C9186ACFE37}" type="sibTrans" cxnId="{DA3325D7-891D-4DD5-8670-40DD4BFED004}">
      <dgm:prSet/>
      <dgm:spPr/>
      <dgm:t>
        <a:bodyPr/>
        <a:lstStyle/>
        <a:p>
          <a:endParaRPr lang="en-US"/>
        </a:p>
      </dgm:t>
    </dgm:pt>
    <dgm:pt modelId="{C2E584E8-181F-44BC-8B4E-AE440535392B}">
      <dgm:prSet custT="1"/>
      <dgm:spPr/>
      <dgm:t>
        <a:bodyPr/>
        <a:lstStyle/>
        <a:p>
          <a:pPr rtl="0"/>
          <a:r>
            <a:rPr lang="vi-VN" sz="2400" dirty="0" smtClean="0">
              <a:latin typeface="Times New Roman" panose="02020603050405020304" pitchFamily="18" charset="0"/>
              <a:cs typeface="Times New Roman" panose="02020603050405020304" pitchFamily="18" charset="0"/>
            </a:rPr>
            <a:t>Khóa đường vào Bn, cho dịch chảy từ chai dịch vào cột nước làm đầy cột nước (hệ thống 2), thường khoảng 20 cmH2O. </a:t>
          </a:r>
          <a:endParaRPr lang="en-US" sz="2400" dirty="0">
            <a:latin typeface="Times New Roman" panose="02020603050405020304" pitchFamily="18" charset="0"/>
            <a:cs typeface="Times New Roman" panose="02020603050405020304" pitchFamily="18" charset="0"/>
          </a:endParaRPr>
        </a:p>
      </dgm:t>
    </dgm:pt>
    <dgm:pt modelId="{B8FBE6A2-0DD2-4AA2-AAC7-7B47E6073D21}" type="parTrans" cxnId="{47FE5644-499E-469B-B36F-325F8C5F793C}">
      <dgm:prSet/>
      <dgm:spPr/>
      <dgm:t>
        <a:bodyPr/>
        <a:lstStyle/>
        <a:p>
          <a:endParaRPr lang="en-US"/>
        </a:p>
      </dgm:t>
    </dgm:pt>
    <dgm:pt modelId="{43176E54-6F1D-417A-9FF3-C3015A5018DA}" type="sibTrans" cxnId="{47FE5644-499E-469B-B36F-325F8C5F793C}">
      <dgm:prSet/>
      <dgm:spPr/>
      <dgm:t>
        <a:bodyPr/>
        <a:lstStyle/>
        <a:p>
          <a:endParaRPr lang="en-US"/>
        </a:p>
      </dgm:t>
    </dgm:pt>
    <dgm:pt modelId="{A623DA0B-C99C-4519-BAA6-C5982FC1E446}">
      <dgm:prSet custT="1"/>
      <dgm:spPr/>
      <dgm:t>
        <a:bodyPr/>
        <a:lstStyle/>
        <a:p>
          <a:pPr rtl="0"/>
          <a:r>
            <a:rPr lang="vi-VN" sz="2400" dirty="0" smtClean="0">
              <a:latin typeface="Times New Roman" panose="02020603050405020304" pitchFamily="18" charset="0"/>
              <a:cs typeface="Times New Roman" panose="02020603050405020304" pitchFamily="18" charset="0"/>
            </a:rPr>
            <a:t>Khóa đường dịch truyền, cho dịch chảy từ cột nước vào bệnh nhân (hệ thống 3). Đầu tiên cột nước rơi nhanh. Sau đó dừng lại và di động theo nhịp thở: ↓ khi hít vào, ↑ khi thở ra. (nếu không nhấp nhô: tắc catheter, nếu nhấp nhô theo mạch: catheter vào buồng tim, cần rút bớt catheter đến khi cột nước di động theo nhịp thở). </a:t>
          </a:r>
          <a:endParaRPr lang="en-US" sz="2400" dirty="0">
            <a:latin typeface="Times New Roman" panose="02020603050405020304" pitchFamily="18" charset="0"/>
            <a:cs typeface="Times New Roman" panose="02020603050405020304" pitchFamily="18" charset="0"/>
          </a:endParaRPr>
        </a:p>
      </dgm:t>
    </dgm:pt>
    <dgm:pt modelId="{9AF220CF-2A65-47EE-A11D-00BF067EA2E3}" type="parTrans" cxnId="{B56E10B7-9444-44F2-A41D-9116106435C8}">
      <dgm:prSet/>
      <dgm:spPr/>
      <dgm:t>
        <a:bodyPr/>
        <a:lstStyle/>
        <a:p>
          <a:endParaRPr lang="en-US"/>
        </a:p>
      </dgm:t>
    </dgm:pt>
    <dgm:pt modelId="{2F98C35E-0CB9-45E3-B73C-40B4AC6964B5}" type="sibTrans" cxnId="{B56E10B7-9444-44F2-A41D-9116106435C8}">
      <dgm:prSet/>
      <dgm:spPr/>
      <dgm:t>
        <a:bodyPr/>
        <a:lstStyle/>
        <a:p>
          <a:endParaRPr lang="en-US"/>
        </a:p>
      </dgm:t>
    </dgm:pt>
    <dgm:pt modelId="{6B835E03-1F56-4D59-AE1F-E6C489DDFA22}" type="pres">
      <dgm:prSet presAssocID="{6850863F-2C6B-49B6-A2FD-50EEA671B035}" presName="linearFlow" presStyleCnt="0">
        <dgm:presLayoutVars>
          <dgm:dir/>
          <dgm:resizeHandles val="exact"/>
        </dgm:presLayoutVars>
      </dgm:prSet>
      <dgm:spPr/>
      <dgm:t>
        <a:bodyPr/>
        <a:lstStyle/>
        <a:p>
          <a:endParaRPr lang="en-US"/>
        </a:p>
      </dgm:t>
    </dgm:pt>
    <dgm:pt modelId="{17DA37E4-13A1-431D-A33F-17FA90305E46}" type="pres">
      <dgm:prSet presAssocID="{23AA0CFE-2C0F-46D8-97C6-8F05D33977B3}" presName="composite" presStyleCnt="0"/>
      <dgm:spPr/>
    </dgm:pt>
    <dgm:pt modelId="{EADA6F66-0163-47B2-9D6B-6D0B783A5BB5}" type="pres">
      <dgm:prSet presAssocID="{23AA0CFE-2C0F-46D8-97C6-8F05D33977B3}" presName="imgShp" presStyleLbl="fgImgPlace1" presStyleIdx="0" presStyleCnt="3" custLinFactX="-4424" custLinFactNeighborX="-100000" custLinFactNeighborY="-43"/>
      <dgm:spPr>
        <a:blipFill rotWithShape="0">
          <a:blip xmlns:r="http://schemas.openxmlformats.org/officeDocument/2006/relationships" r:embed="rId1"/>
          <a:stretch>
            <a:fillRect/>
          </a:stretch>
        </a:blipFill>
      </dgm:spPr>
    </dgm:pt>
    <dgm:pt modelId="{8AAB6955-4A20-45AE-9B39-54ED75087A93}" type="pres">
      <dgm:prSet presAssocID="{23AA0CFE-2C0F-46D8-97C6-8F05D33977B3}" presName="txShp" presStyleLbl="node1" presStyleIdx="0" presStyleCnt="3" custScaleX="125597">
        <dgm:presLayoutVars>
          <dgm:bulletEnabled val="1"/>
        </dgm:presLayoutVars>
      </dgm:prSet>
      <dgm:spPr/>
      <dgm:t>
        <a:bodyPr/>
        <a:lstStyle/>
        <a:p>
          <a:endParaRPr lang="en-US"/>
        </a:p>
      </dgm:t>
    </dgm:pt>
    <dgm:pt modelId="{85B28D2A-39C1-4DAF-82A1-F2B2E0B9F4DC}" type="pres">
      <dgm:prSet presAssocID="{0F4F4A48-A1D1-4301-8A83-2C9186ACFE37}" presName="spacing" presStyleCnt="0"/>
      <dgm:spPr/>
    </dgm:pt>
    <dgm:pt modelId="{E965D101-E06E-4EAE-8367-E9D91AFA8BEC}" type="pres">
      <dgm:prSet presAssocID="{C2E584E8-181F-44BC-8B4E-AE440535392B}" presName="composite" presStyleCnt="0"/>
      <dgm:spPr/>
    </dgm:pt>
    <dgm:pt modelId="{48229A04-F2D9-4906-979D-B043A99CC488}" type="pres">
      <dgm:prSet presAssocID="{C2E584E8-181F-44BC-8B4E-AE440535392B}" presName="imgShp" presStyleLbl="fgImgPlace1" presStyleIdx="1" presStyleCnt="3" custLinFactNeighborX="-97929" custLinFactNeighborY="-1958"/>
      <dgm:spPr>
        <a:blipFill rotWithShape="0">
          <a:blip xmlns:r="http://schemas.openxmlformats.org/officeDocument/2006/relationships" r:embed="rId2"/>
          <a:stretch>
            <a:fillRect/>
          </a:stretch>
        </a:blipFill>
      </dgm:spPr>
    </dgm:pt>
    <dgm:pt modelId="{460CEF7B-16C8-4FB0-B8C3-69D42922B61E}" type="pres">
      <dgm:prSet presAssocID="{C2E584E8-181F-44BC-8B4E-AE440535392B}" presName="txShp" presStyleLbl="node1" presStyleIdx="1" presStyleCnt="3" custScaleX="126422">
        <dgm:presLayoutVars>
          <dgm:bulletEnabled val="1"/>
        </dgm:presLayoutVars>
      </dgm:prSet>
      <dgm:spPr/>
      <dgm:t>
        <a:bodyPr/>
        <a:lstStyle/>
        <a:p>
          <a:endParaRPr lang="en-US"/>
        </a:p>
      </dgm:t>
    </dgm:pt>
    <dgm:pt modelId="{1DF7626F-A0D9-4AC7-B4B3-A9373F3FE0FF}" type="pres">
      <dgm:prSet presAssocID="{43176E54-6F1D-417A-9FF3-C3015A5018DA}" presName="spacing" presStyleCnt="0"/>
      <dgm:spPr/>
    </dgm:pt>
    <dgm:pt modelId="{6CC98613-B765-4530-82A7-BB635AAC241C}" type="pres">
      <dgm:prSet presAssocID="{A623DA0B-C99C-4519-BAA6-C5982FC1E446}" presName="composite" presStyleCnt="0"/>
      <dgm:spPr/>
    </dgm:pt>
    <dgm:pt modelId="{8EA22433-0A77-4396-A4E1-7AB6E3410B62}" type="pres">
      <dgm:prSet presAssocID="{A623DA0B-C99C-4519-BAA6-C5982FC1E446}" presName="imgShp" presStyleLbl="fgImgPlace1" presStyleIdx="2" presStyleCnt="3" custLinFactX="-64306" custLinFactNeighborX="-100000" custLinFactNeighborY="-6059"/>
      <dgm:spPr>
        <a:blipFill rotWithShape="0">
          <a:blip xmlns:r="http://schemas.openxmlformats.org/officeDocument/2006/relationships" r:embed="rId3"/>
          <a:stretch>
            <a:fillRect/>
          </a:stretch>
        </a:blipFill>
      </dgm:spPr>
    </dgm:pt>
    <dgm:pt modelId="{DD7BFB80-7A3C-416F-A982-7BD1B06755AC}" type="pres">
      <dgm:prSet presAssocID="{A623DA0B-C99C-4519-BAA6-C5982FC1E446}" presName="txShp" presStyleLbl="node1" presStyleIdx="2" presStyleCnt="3" custScaleX="126422" custScaleY="249956">
        <dgm:presLayoutVars>
          <dgm:bulletEnabled val="1"/>
        </dgm:presLayoutVars>
      </dgm:prSet>
      <dgm:spPr/>
      <dgm:t>
        <a:bodyPr/>
        <a:lstStyle/>
        <a:p>
          <a:endParaRPr lang="en-US"/>
        </a:p>
      </dgm:t>
    </dgm:pt>
  </dgm:ptLst>
  <dgm:cxnLst>
    <dgm:cxn modelId="{47FE5644-499E-469B-B36F-325F8C5F793C}" srcId="{6850863F-2C6B-49B6-A2FD-50EEA671B035}" destId="{C2E584E8-181F-44BC-8B4E-AE440535392B}" srcOrd="1" destOrd="0" parTransId="{B8FBE6A2-0DD2-4AA2-AAC7-7B47E6073D21}" sibTransId="{43176E54-6F1D-417A-9FF3-C3015A5018DA}"/>
    <dgm:cxn modelId="{B56E10B7-9444-44F2-A41D-9116106435C8}" srcId="{6850863F-2C6B-49B6-A2FD-50EEA671B035}" destId="{A623DA0B-C99C-4519-BAA6-C5982FC1E446}" srcOrd="2" destOrd="0" parTransId="{9AF220CF-2A65-47EE-A11D-00BF067EA2E3}" sibTransId="{2F98C35E-0CB9-45E3-B73C-40B4AC6964B5}"/>
    <dgm:cxn modelId="{BCC052AC-6501-4542-A004-893F595F386E}" type="presOf" srcId="{C2E584E8-181F-44BC-8B4E-AE440535392B}" destId="{460CEF7B-16C8-4FB0-B8C3-69D42922B61E}" srcOrd="0" destOrd="0" presId="urn:microsoft.com/office/officeart/2005/8/layout/vList3#1"/>
    <dgm:cxn modelId="{D9C6A7D2-D103-43A9-A507-59AD02B8539D}" type="presOf" srcId="{23AA0CFE-2C0F-46D8-97C6-8F05D33977B3}" destId="{8AAB6955-4A20-45AE-9B39-54ED75087A93}" srcOrd="0" destOrd="0" presId="urn:microsoft.com/office/officeart/2005/8/layout/vList3#1"/>
    <dgm:cxn modelId="{DA3325D7-891D-4DD5-8670-40DD4BFED004}" srcId="{6850863F-2C6B-49B6-A2FD-50EEA671B035}" destId="{23AA0CFE-2C0F-46D8-97C6-8F05D33977B3}" srcOrd="0" destOrd="0" parTransId="{D836E5C3-8311-455A-A132-A0CA89D4F41B}" sibTransId="{0F4F4A48-A1D1-4301-8A83-2C9186ACFE37}"/>
    <dgm:cxn modelId="{B7DA0CD8-D631-4498-8681-EF78CA785F8A}" type="presOf" srcId="{6850863F-2C6B-49B6-A2FD-50EEA671B035}" destId="{6B835E03-1F56-4D59-AE1F-E6C489DDFA22}" srcOrd="0" destOrd="0" presId="urn:microsoft.com/office/officeart/2005/8/layout/vList3#1"/>
    <dgm:cxn modelId="{EABEBC3E-967C-4621-86FE-25FA1A802759}" type="presOf" srcId="{A623DA0B-C99C-4519-BAA6-C5982FC1E446}" destId="{DD7BFB80-7A3C-416F-A982-7BD1B06755AC}" srcOrd="0" destOrd="0" presId="urn:microsoft.com/office/officeart/2005/8/layout/vList3#1"/>
    <dgm:cxn modelId="{D3BB550D-167E-481F-BD9E-DFE8957A3977}" type="presParOf" srcId="{6B835E03-1F56-4D59-AE1F-E6C489DDFA22}" destId="{17DA37E4-13A1-431D-A33F-17FA90305E46}" srcOrd="0" destOrd="0" presId="urn:microsoft.com/office/officeart/2005/8/layout/vList3#1"/>
    <dgm:cxn modelId="{19A37E99-07D0-4A73-B542-1924CAA85DF0}" type="presParOf" srcId="{17DA37E4-13A1-431D-A33F-17FA90305E46}" destId="{EADA6F66-0163-47B2-9D6B-6D0B783A5BB5}" srcOrd="0" destOrd="0" presId="urn:microsoft.com/office/officeart/2005/8/layout/vList3#1"/>
    <dgm:cxn modelId="{08879591-E8CA-41CF-BBCF-A44355681B74}" type="presParOf" srcId="{17DA37E4-13A1-431D-A33F-17FA90305E46}" destId="{8AAB6955-4A20-45AE-9B39-54ED75087A93}" srcOrd="1" destOrd="0" presId="urn:microsoft.com/office/officeart/2005/8/layout/vList3#1"/>
    <dgm:cxn modelId="{70BCCBA1-4BFA-463E-9876-516D504CDA24}" type="presParOf" srcId="{6B835E03-1F56-4D59-AE1F-E6C489DDFA22}" destId="{85B28D2A-39C1-4DAF-82A1-F2B2E0B9F4DC}" srcOrd="1" destOrd="0" presId="urn:microsoft.com/office/officeart/2005/8/layout/vList3#1"/>
    <dgm:cxn modelId="{C76D5FCB-9B5D-4B9B-B495-4F4DF2B72CA2}" type="presParOf" srcId="{6B835E03-1F56-4D59-AE1F-E6C489DDFA22}" destId="{E965D101-E06E-4EAE-8367-E9D91AFA8BEC}" srcOrd="2" destOrd="0" presId="urn:microsoft.com/office/officeart/2005/8/layout/vList3#1"/>
    <dgm:cxn modelId="{CD12CF37-8524-4AEF-ABF5-B461558B6CCA}" type="presParOf" srcId="{E965D101-E06E-4EAE-8367-E9D91AFA8BEC}" destId="{48229A04-F2D9-4906-979D-B043A99CC488}" srcOrd="0" destOrd="0" presId="urn:microsoft.com/office/officeart/2005/8/layout/vList3#1"/>
    <dgm:cxn modelId="{E220A1BD-0FB2-48D4-A865-BF00B8473B7D}" type="presParOf" srcId="{E965D101-E06E-4EAE-8367-E9D91AFA8BEC}" destId="{460CEF7B-16C8-4FB0-B8C3-69D42922B61E}" srcOrd="1" destOrd="0" presId="urn:microsoft.com/office/officeart/2005/8/layout/vList3#1"/>
    <dgm:cxn modelId="{838E0E34-D270-47A0-A6E9-DF48DB440D9F}" type="presParOf" srcId="{6B835E03-1F56-4D59-AE1F-E6C489DDFA22}" destId="{1DF7626F-A0D9-4AC7-B4B3-A9373F3FE0FF}" srcOrd="3" destOrd="0" presId="urn:microsoft.com/office/officeart/2005/8/layout/vList3#1"/>
    <dgm:cxn modelId="{609D62F9-BE19-41AA-A72F-261C97138074}" type="presParOf" srcId="{6B835E03-1F56-4D59-AE1F-E6C489DDFA22}" destId="{6CC98613-B765-4530-82A7-BB635AAC241C}" srcOrd="4" destOrd="0" presId="urn:microsoft.com/office/officeart/2005/8/layout/vList3#1"/>
    <dgm:cxn modelId="{6D008C53-216A-48DE-8F92-48505DEC6731}" type="presParOf" srcId="{6CC98613-B765-4530-82A7-BB635AAC241C}" destId="{8EA22433-0A77-4396-A4E1-7AB6E3410B62}" srcOrd="0" destOrd="0" presId="urn:microsoft.com/office/officeart/2005/8/layout/vList3#1"/>
    <dgm:cxn modelId="{1C3CA37A-7E8C-4ACD-BE3A-AF806AEE19F3}" type="presParOf" srcId="{6CC98613-B765-4530-82A7-BB635AAC241C}" destId="{DD7BFB80-7A3C-416F-A982-7BD1B06755AC}"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B6955-4A20-45AE-9B39-54ED75087A93}">
      <dsp:nvSpPr>
        <dsp:cNvPr id="0" name=""/>
        <dsp:cNvSpPr/>
      </dsp:nvSpPr>
      <dsp:spPr>
        <a:xfrm rot="10800000">
          <a:off x="721983" y="1530"/>
          <a:ext cx="7319033" cy="98617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4878" tIns="91440" rIns="170688" bIns="91440" numCol="1" spcCol="1270" anchor="ctr" anchorCtr="0">
          <a:noAutofit/>
        </a:bodyPr>
        <a:lstStyle/>
        <a:p>
          <a:pPr lvl="0" algn="ctr" defTabSz="1066800" rtl="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T</a:t>
          </a:r>
          <a:r>
            <a:rPr lang="vi-VN" sz="2400" kern="1200" dirty="0" smtClean="0">
              <a:latin typeface="Times New Roman" panose="02020603050405020304" pitchFamily="18" charset="0"/>
              <a:cs typeface="Times New Roman" panose="02020603050405020304" pitchFamily="18" charset="0"/>
            </a:rPr>
            <a:t>rước khi đo CVP, kiểm tra catheter thông bằng cách nhỏ giọt tĩnh mạch (hệ thống 1: từ chai dịch vào bệnh nhân). </a:t>
          </a:r>
          <a:endParaRPr lang="en-US" sz="2400" kern="1200" dirty="0">
            <a:latin typeface="Times New Roman" panose="02020603050405020304" pitchFamily="18" charset="0"/>
            <a:cs typeface="Times New Roman" panose="02020603050405020304" pitchFamily="18" charset="0"/>
          </a:endParaRPr>
        </a:p>
      </dsp:txBody>
      <dsp:txXfrm rot="10800000">
        <a:off x="968528" y="1530"/>
        <a:ext cx="7072488" cy="986179"/>
      </dsp:txXfrm>
    </dsp:sp>
    <dsp:sp modelId="{EADA6F66-0163-47B2-9D6B-6D0B783A5BB5}">
      <dsp:nvSpPr>
        <dsp:cNvPr id="0" name=""/>
        <dsp:cNvSpPr/>
      </dsp:nvSpPr>
      <dsp:spPr>
        <a:xfrm>
          <a:off x="0" y="1106"/>
          <a:ext cx="986179" cy="98617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0CEF7B-16C8-4FB0-B8C3-69D42922B61E}">
      <dsp:nvSpPr>
        <dsp:cNvPr id="0" name=""/>
        <dsp:cNvSpPr/>
      </dsp:nvSpPr>
      <dsp:spPr>
        <a:xfrm rot="10800000">
          <a:off x="697945" y="1282092"/>
          <a:ext cx="7367109" cy="98617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4878" tIns="91440" rIns="170688" bIns="91440" numCol="1" spcCol="1270" anchor="ctr" anchorCtr="0">
          <a:noAutofit/>
        </a:bodyPr>
        <a:lstStyle/>
        <a:p>
          <a:pPr lvl="0" algn="ctr" defTabSz="1066800" rtl="0">
            <a:lnSpc>
              <a:spcPct val="90000"/>
            </a:lnSpc>
            <a:spcBef>
              <a:spcPct val="0"/>
            </a:spcBef>
            <a:spcAft>
              <a:spcPct val="35000"/>
            </a:spcAft>
          </a:pPr>
          <a:r>
            <a:rPr lang="vi-VN" sz="2400" kern="1200" dirty="0" smtClean="0">
              <a:latin typeface="Times New Roman" panose="02020603050405020304" pitchFamily="18" charset="0"/>
              <a:cs typeface="Times New Roman" panose="02020603050405020304" pitchFamily="18" charset="0"/>
            </a:rPr>
            <a:t>Khóa đường vào Bn, cho dịch chảy từ chai dịch vào cột nước làm đầy cột nước (hệ thống 2), thường khoảng 20 cmH2O. </a:t>
          </a:r>
          <a:endParaRPr lang="en-US" sz="2400" kern="1200" dirty="0">
            <a:latin typeface="Times New Roman" panose="02020603050405020304" pitchFamily="18" charset="0"/>
            <a:cs typeface="Times New Roman" panose="02020603050405020304" pitchFamily="18" charset="0"/>
          </a:endParaRPr>
        </a:p>
      </dsp:txBody>
      <dsp:txXfrm rot="10800000">
        <a:off x="944490" y="1282092"/>
        <a:ext cx="7120564" cy="986179"/>
      </dsp:txXfrm>
    </dsp:sp>
    <dsp:sp modelId="{48229A04-F2D9-4906-979D-B043A99CC488}">
      <dsp:nvSpPr>
        <dsp:cNvPr id="0" name=""/>
        <dsp:cNvSpPr/>
      </dsp:nvSpPr>
      <dsp:spPr>
        <a:xfrm>
          <a:off x="8956" y="1262782"/>
          <a:ext cx="986179" cy="986179"/>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7BFB80-7A3C-416F-A982-7BD1B06755AC}">
      <dsp:nvSpPr>
        <dsp:cNvPr id="0" name=""/>
        <dsp:cNvSpPr/>
      </dsp:nvSpPr>
      <dsp:spPr>
        <a:xfrm rot="10800000">
          <a:off x="697945" y="2562654"/>
          <a:ext cx="7367109" cy="246501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4878" tIns="91440" rIns="170688" bIns="91440" numCol="1" spcCol="1270" anchor="ctr" anchorCtr="0">
          <a:noAutofit/>
        </a:bodyPr>
        <a:lstStyle/>
        <a:p>
          <a:pPr lvl="0" algn="ctr" defTabSz="1066800" rtl="0">
            <a:lnSpc>
              <a:spcPct val="90000"/>
            </a:lnSpc>
            <a:spcBef>
              <a:spcPct val="0"/>
            </a:spcBef>
            <a:spcAft>
              <a:spcPct val="35000"/>
            </a:spcAft>
          </a:pPr>
          <a:r>
            <a:rPr lang="vi-VN" sz="2400" kern="1200" dirty="0" smtClean="0">
              <a:latin typeface="Times New Roman" panose="02020603050405020304" pitchFamily="18" charset="0"/>
              <a:cs typeface="Times New Roman" panose="02020603050405020304" pitchFamily="18" charset="0"/>
            </a:rPr>
            <a:t>Khóa đường dịch truyền, cho dịch chảy từ cột nước vào bệnh nhân (hệ thống 3). Đầu tiên cột nước rơi nhanh. Sau đó dừng lại và di động theo nhịp thở: ↓ khi hít vào, ↑ khi thở ra. (nếu không nhấp nhô: tắc catheter, nếu nhấp nhô theo mạch: catheter vào buồng tim, cần rút bớt catheter đến khi cột nước di động theo nhịp thở). </a:t>
          </a:r>
          <a:endParaRPr lang="en-US" sz="2400" kern="1200" dirty="0">
            <a:latin typeface="Times New Roman" panose="02020603050405020304" pitchFamily="18" charset="0"/>
            <a:cs typeface="Times New Roman" panose="02020603050405020304" pitchFamily="18" charset="0"/>
          </a:endParaRPr>
        </a:p>
      </dsp:txBody>
      <dsp:txXfrm rot="10800000">
        <a:off x="1314199" y="2562654"/>
        <a:ext cx="6750855" cy="2465015"/>
      </dsp:txXfrm>
    </dsp:sp>
    <dsp:sp modelId="{8EA22433-0A77-4396-A4E1-7AB6E3410B62}">
      <dsp:nvSpPr>
        <dsp:cNvPr id="0" name=""/>
        <dsp:cNvSpPr/>
      </dsp:nvSpPr>
      <dsp:spPr>
        <a:xfrm>
          <a:off x="0" y="3242319"/>
          <a:ext cx="986179" cy="986179"/>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8E8FAF6-2641-457A-A2F9-AA22302476D4}" type="datetimeFigureOut">
              <a:rPr lang="en-US" smtClean="0"/>
              <a:pPr/>
              <a:t>9/15/2016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7C41D96-322A-450C-9CD5-08DA86A507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8FAF6-2641-457A-A2F9-AA22302476D4}"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41D96-322A-450C-9CD5-08DA86A50725}"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8FAF6-2641-457A-A2F9-AA22302476D4}"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41D96-322A-450C-9CD5-08DA86A50725}"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8E8FAF6-2641-457A-A2F9-AA22302476D4}" type="datetimeFigureOut">
              <a:rPr lang="en-US" smtClean="0"/>
              <a:pPr/>
              <a:t>9/15/2016</a:t>
            </a:fld>
            <a:endParaRPr lang="en-US"/>
          </a:p>
        </p:txBody>
      </p:sp>
      <p:sp>
        <p:nvSpPr>
          <p:cNvPr id="9" name="Slide Number Placeholder 8"/>
          <p:cNvSpPr>
            <a:spLocks noGrp="1"/>
          </p:cNvSpPr>
          <p:nvPr>
            <p:ph type="sldNum" sz="quarter" idx="15"/>
          </p:nvPr>
        </p:nvSpPr>
        <p:spPr/>
        <p:txBody>
          <a:bodyPr rtlCol="0"/>
          <a:lstStyle/>
          <a:p>
            <a:fld id="{F7C41D96-322A-450C-9CD5-08DA86A5072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8E8FAF6-2641-457A-A2F9-AA22302476D4}" type="datetimeFigureOut">
              <a:rPr lang="en-US" smtClean="0"/>
              <a:pPr/>
              <a:t>9/15/2016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7C41D96-322A-450C-9CD5-08DA86A507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E8FAF6-2641-457A-A2F9-AA22302476D4}" type="datetimeFigureOut">
              <a:rPr lang="en-US" smtClean="0"/>
              <a:pPr/>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41D96-322A-450C-9CD5-08DA86A5072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8E8FAF6-2641-457A-A2F9-AA22302476D4}" type="datetimeFigureOut">
              <a:rPr lang="en-US" smtClean="0"/>
              <a:pPr/>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41D96-322A-450C-9CD5-08DA86A5072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8E8FAF6-2641-457A-A2F9-AA22302476D4}" type="datetimeFigureOut">
              <a:rPr lang="en-US" smtClean="0"/>
              <a:pPr/>
              <a:t>9/15/2016</a:t>
            </a:fld>
            <a:endParaRPr lang="en-US"/>
          </a:p>
        </p:txBody>
      </p:sp>
      <p:sp>
        <p:nvSpPr>
          <p:cNvPr id="7" name="Slide Number Placeholder 6"/>
          <p:cNvSpPr>
            <a:spLocks noGrp="1"/>
          </p:cNvSpPr>
          <p:nvPr>
            <p:ph type="sldNum" sz="quarter" idx="11"/>
          </p:nvPr>
        </p:nvSpPr>
        <p:spPr/>
        <p:txBody>
          <a:bodyPr rtlCol="0"/>
          <a:lstStyle/>
          <a:p>
            <a:fld id="{F7C41D96-322A-450C-9CD5-08DA86A5072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8FAF6-2641-457A-A2F9-AA22302476D4}" type="datetimeFigureOut">
              <a:rPr lang="en-US" smtClean="0"/>
              <a:pPr/>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41D96-322A-450C-9CD5-08DA86A50725}"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8E8FAF6-2641-457A-A2F9-AA22302476D4}" type="datetimeFigureOut">
              <a:rPr lang="en-US" smtClean="0"/>
              <a:pPr/>
              <a:t>9/15/2016</a:t>
            </a:fld>
            <a:endParaRPr lang="en-US"/>
          </a:p>
        </p:txBody>
      </p:sp>
      <p:sp>
        <p:nvSpPr>
          <p:cNvPr id="22" name="Slide Number Placeholder 21"/>
          <p:cNvSpPr>
            <a:spLocks noGrp="1"/>
          </p:cNvSpPr>
          <p:nvPr>
            <p:ph type="sldNum" sz="quarter" idx="15"/>
          </p:nvPr>
        </p:nvSpPr>
        <p:spPr/>
        <p:txBody>
          <a:bodyPr rtlCol="0"/>
          <a:lstStyle/>
          <a:p>
            <a:fld id="{F7C41D96-322A-450C-9CD5-08DA86A5072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8E8FAF6-2641-457A-A2F9-AA22302476D4}" type="datetimeFigureOut">
              <a:rPr lang="en-US" smtClean="0"/>
              <a:pPr/>
              <a:t>9/15/2016</a:t>
            </a:fld>
            <a:endParaRPr lang="en-US"/>
          </a:p>
        </p:txBody>
      </p:sp>
      <p:sp>
        <p:nvSpPr>
          <p:cNvPr id="18" name="Slide Number Placeholder 17"/>
          <p:cNvSpPr>
            <a:spLocks noGrp="1"/>
          </p:cNvSpPr>
          <p:nvPr>
            <p:ph type="sldNum" sz="quarter" idx="11"/>
          </p:nvPr>
        </p:nvSpPr>
        <p:spPr/>
        <p:txBody>
          <a:bodyPr rtlCol="0"/>
          <a:lstStyle/>
          <a:p>
            <a:fld id="{F7C41D96-322A-450C-9CD5-08DA86A5072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8E8FAF6-2641-457A-A2F9-AA22302476D4}" type="datetimeFigureOut">
              <a:rPr lang="en-US" smtClean="0"/>
              <a:pPr/>
              <a:t>9/15/2016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7C41D96-322A-450C-9CD5-08DA86A507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ipe di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295400"/>
            <a:ext cx="6172200" cy="1894362"/>
          </a:xfrm>
        </p:spPr>
        <p:txBody>
          <a:bodyPr>
            <a:normAutofit/>
          </a:bodyPr>
          <a:lstStyle/>
          <a:p>
            <a:r>
              <a:rPr lang="en-US" sz="1800" dirty="0" smtClean="0">
                <a:solidFill>
                  <a:schemeClr val="tx1"/>
                </a:solidFill>
                <a:latin typeface="Times New Roman" pitchFamily="18" charset="0"/>
                <a:cs typeface="Times New Roman" pitchFamily="18" charset="0"/>
              </a:rPr>
              <a:t>GVGD </a:t>
            </a:r>
            <a:r>
              <a:rPr lang="en-US" sz="1800" dirty="0" smtClean="0">
                <a:solidFill>
                  <a:schemeClr val="tx1"/>
                </a:solidFill>
                <a:latin typeface="Times New Roman" pitchFamily="18" charset="0"/>
                <a:cs typeface="Times New Roman" pitchFamily="18" charset="0"/>
              </a:rPr>
              <a:t>: NGUYỄN PHÚC HỌC </a:t>
            </a:r>
            <a:br>
              <a:rPr lang="en-US" sz="1800" dirty="0" smtClean="0">
                <a:solidFill>
                  <a:schemeClr val="tx1"/>
                </a:solidFill>
                <a:latin typeface="Times New Roman" pitchFamily="18" charset="0"/>
                <a:cs typeface="Times New Roman" pitchFamily="18" charset="0"/>
              </a:rPr>
            </a:br>
            <a:r>
              <a:rPr lang="en-US" sz="1800" dirty="0" err="1" smtClean="0">
                <a:solidFill>
                  <a:schemeClr val="tx1"/>
                </a:solidFill>
                <a:latin typeface="Times New Roman" pitchFamily="18" charset="0"/>
                <a:cs typeface="Times New Roman" pitchFamily="18" charset="0"/>
              </a:rPr>
              <a:t>lớp</a:t>
            </a:r>
            <a:r>
              <a:rPr lang="en-US" sz="1800" dirty="0" smtClean="0">
                <a:solidFill>
                  <a:schemeClr val="tx1"/>
                </a:solidFill>
                <a:latin typeface="Times New Roman" pitchFamily="18" charset="0"/>
                <a:cs typeface="Times New Roman" pitchFamily="18" charset="0"/>
              </a:rPr>
              <a:t>       : k19 ydd1 – </a:t>
            </a:r>
            <a:r>
              <a:rPr lang="en-US" sz="1800" dirty="0" err="1" smtClean="0">
                <a:solidFill>
                  <a:schemeClr val="tx1"/>
                </a:solidFill>
                <a:latin typeface="Times New Roman" pitchFamily="18" charset="0"/>
                <a:cs typeface="Times New Roman" pitchFamily="18" charset="0"/>
              </a:rPr>
              <a:t>nur</a:t>
            </a:r>
            <a:r>
              <a:rPr lang="en-US" sz="1800" dirty="0" smtClean="0">
                <a:solidFill>
                  <a:schemeClr val="tx1"/>
                </a:solidFill>
                <a:latin typeface="Times New Roman" pitchFamily="18" charset="0"/>
                <a:cs typeface="Times New Roman" pitchFamily="18" charset="0"/>
              </a:rPr>
              <a:t> 313 c</a:t>
            </a:r>
            <a:r>
              <a:rPr lang="en-US" sz="1300" dirty="0" smtClean="0">
                <a:latin typeface="Times New Roman" pitchFamily="18" charset="0"/>
                <a:cs typeface="Times New Roman" pitchFamily="18" charset="0"/>
              </a:rPr>
              <a:t>	</a:t>
            </a:r>
            <a:endParaRPr lang="en-US" sz="1300" dirty="0">
              <a:latin typeface="Times New Roman" pitchFamily="18" charset="0"/>
              <a:cs typeface="Times New Roman" pitchFamily="18" charset="0"/>
            </a:endParaRPr>
          </a:p>
        </p:txBody>
      </p:sp>
      <p:sp>
        <p:nvSpPr>
          <p:cNvPr id="3" name="Subtitle 2"/>
          <p:cNvSpPr>
            <a:spLocks noGrp="1"/>
          </p:cNvSpPr>
          <p:nvPr>
            <p:ph type="subTitle" idx="1"/>
          </p:nvPr>
        </p:nvSpPr>
        <p:spPr>
          <a:xfrm>
            <a:off x="1447800" y="1066800"/>
            <a:ext cx="7010400" cy="1371600"/>
          </a:xfrm>
        </p:spPr>
        <p:txBody>
          <a:bodyPr>
            <a:normAutofit fontScale="92500"/>
          </a:bodyPr>
          <a:lstStyle/>
          <a:p>
            <a:pPr algn="ctr"/>
            <a:r>
              <a:rPr lang="en-US" sz="3600" dirty="0" smtClean="0">
                <a:solidFill>
                  <a:srgbClr val="B11D4B"/>
                </a:solidFill>
                <a:latin typeface="Times New Roman" pitchFamily="18" charset="0"/>
                <a:cs typeface="Times New Roman" pitchFamily="18" charset="0"/>
              </a:rPr>
              <a:t>KĨ THUẬT ĐO ÁP LỰC</a:t>
            </a:r>
          </a:p>
          <a:p>
            <a:pPr algn="ctr"/>
            <a:r>
              <a:rPr lang="en-US" sz="3600" dirty="0" smtClean="0">
                <a:solidFill>
                  <a:srgbClr val="B11D4B"/>
                </a:solidFill>
                <a:latin typeface="Times New Roman" pitchFamily="18" charset="0"/>
                <a:cs typeface="Times New Roman" pitchFamily="18" charset="0"/>
              </a:rPr>
              <a:t> TĨNH MẠCH TRUNG TÂM (CVP)</a:t>
            </a:r>
          </a:p>
          <a:p>
            <a:endParaRPr lang="en-US" dirty="0"/>
          </a:p>
        </p:txBody>
      </p:sp>
      <p:sp>
        <p:nvSpPr>
          <p:cNvPr id="4" name="TextBox 3"/>
          <p:cNvSpPr txBox="1"/>
          <p:nvPr/>
        </p:nvSpPr>
        <p:spPr>
          <a:xfrm>
            <a:off x="2209800" y="228600"/>
            <a:ext cx="6400800" cy="461665"/>
          </a:xfrm>
          <a:prstGeom prst="rect">
            <a:avLst/>
          </a:prstGeom>
          <a:noFill/>
        </p:spPr>
        <p:txBody>
          <a:bodyPr wrap="square" rtlCol="0">
            <a:spAutoFit/>
          </a:bodyPr>
          <a:lstStyle/>
          <a:p>
            <a:r>
              <a:rPr lang="en-US" sz="24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ĐiỀU</a:t>
            </a:r>
            <a:r>
              <a:rPr lang="en-US" sz="24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DƯỠNG CẤP CỨU – HỒI SỨC</a:t>
            </a:r>
            <a:endParaRPr lang="en-US" sz="24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4" descr="logo_en.jpg"/>
          <p:cNvPicPr>
            <a:picLocks noChangeAspect="1"/>
          </p:cNvPicPr>
          <p:nvPr/>
        </p:nvPicPr>
        <p:blipFill>
          <a:blip r:embed="rId2"/>
          <a:stretch>
            <a:fillRect/>
          </a:stretch>
        </p:blipFill>
        <p:spPr>
          <a:xfrm>
            <a:off x="0" y="0"/>
            <a:ext cx="1752600" cy="838200"/>
          </a:xfrm>
          <a:prstGeom prst="rect">
            <a:avLst/>
          </a:prstGeom>
        </p:spPr>
      </p:pic>
      <p:sp>
        <p:nvSpPr>
          <p:cNvPr id="7" name="TextBox 6"/>
          <p:cNvSpPr txBox="1"/>
          <p:nvPr/>
        </p:nvSpPr>
        <p:spPr>
          <a:xfrm>
            <a:off x="2237096" y="3418362"/>
            <a:ext cx="7135504" cy="3416320"/>
          </a:xfrm>
          <a:prstGeom prst="rect">
            <a:avLst/>
          </a:prstGeom>
          <a:noFill/>
        </p:spPr>
        <p:txBody>
          <a:bodyPr wrap="square" numCol="2" rtlCol="0">
            <a:spAutoFit/>
          </a:bodyPr>
          <a:lstStyle/>
          <a:p>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nhóm</a:t>
            </a:r>
            <a:r>
              <a:rPr lang="en-US" sz="2400" b="1" dirty="0" smtClean="0">
                <a:latin typeface="Times New Roman" pitchFamily="18" charset="0"/>
                <a:cs typeface="Times New Roman" pitchFamily="18" charset="0"/>
              </a:rPr>
              <a:t> :</a:t>
            </a:r>
          </a:p>
          <a:p>
            <a:pPr>
              <a:buFont typeface="Arial" pitchFamily="34" charset="0"/>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Huỳnh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Quốc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Đạt</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Huyền</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Nhi</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a:t>
            </a:r>
            <a:r>
              <a:rPr lang="en-US" sz="2400" dirty="0" smtClean="0">
                <a:latin typeface="Times New Roman" pitchFamily="18" charset="0"/>
                <a:cs typeface="Times New Roman" pitchFamily="18" charset="0"/>
              </a:rPr>
              <a:t> Thu </a:t>
            </a:r>
            <a:r>
              <a:rPr lang="en-US" sz="2400" dirty="0" err="1" smtClean="0">
                <a:latin typeface="Times New Roman" pitchFamily="18" charset="0"/>
                <a:cs typeface="Times New Roman" pitchFamily="18" charset="0"/>
              </a:rPr>
              <a:t>Hương</a:t>
            </a:r>
            <a:endParaRPr lang="en-US" sz="2400" dirty="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Huỳnh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Lan</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Đoàn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Bùi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Quỳnh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Như</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Hồng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Hạnh</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Cao </a:t>
            </a:r>
            <a:r>
              <a:rPr lang="en-US" sz="2400" dirty="0" err="1" smtClean="0">
                <a:latin typeface="Times New Roman" pitchFamily="18" charset="0"/>
                <a:cs typeface="Times New Roman" pitchFamily="18" charset="0"/>
              </a:rPr>
              <a:t>Nguyên</a:t>
            </a:r>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Lê</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thị</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Bích</a:t>
            </a:r>
            <a:r>
              <a:rPr lang="en-US" sz="2400" dirty="0" smtClean="0">
                <a:latin typeface="Times New Roman" pitchFamily="18" charset="0"/>
                <a:cs typeface="Times New Roman" pitchFamily="18" charset="0"/>
              </a:rPr>
              <a:t> Loan </a:t>
            </a:r>
            <a:endParaRPr lang="en-US" sz="2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14300" y="568088"/>
            <a:ext cx="8877300" cy="6463308"/>
          </a:xfrm>
          <a:prstGeom prst="rect">
            <a:avLst/>
          </a:prstGeom>
          <a:noFill/>
          <a:ln w="9525">
            <a:noFill/>
            <a:miter lim="800000"/>
            <a:headEnd/>
            <a:tailEnd/>
          </a:ln>
        </p:spPr>
        <p:txBody>
          <a:bodyPr wrap="square">
            <a:spAutoFit/>
          </a:bodyPr>
          <a:lstStyle/>
          <a:p>
            <a:pPr>
              <a:buFontTx/>
              <a:buChar char="-"/>
            </a:pPr>
            <a:r>
              <a:rPr lang="en-US" sz="2300" dirty="0" err="1" smtClean="0">
                <a:latin typeface="Times New Roman" pitchFamily="18" charset="0"/>
                <a:cs typeface="Times New Roman" pitchFamily="18" charset="0"/>
              </a:rPr>
              <a:t>Nguyên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tắc</a:t>
            </a:r>
            <a:r>
              <a:rPr lang="en-US" sz="2300" dirty="0" smtClean="0">
                <a:latin typeface="Times New Roman" pitchFamily="18" charset="0"/>
                <a:cs typeface="Times New Roman" pitchFamily="18" charset="0"/>
              </a:rPr>
              <a:t> : </a:t>
            </a:r>
            <a:r>
              <a:rPr lang="en-US" sz="2300" dirty="0" err="1" smtClean="0">
                <a:latin typeface="Times New Roman" pitchFamily="18" charset="0"/>
                <a:cs typeface="Times New Roman" pitchFamily="18" charset="0"/>
              </a:rPr>
              <a:t>Vô</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trùng</a:t>
            </a:r>
            <a:r>
              <a:rPr lang="en-US" sz="2300" dirty="0" smtClean="0">
                <a:latin typeface="Times New Roman" pitchFamily="18" charset="0"/>
                <a:cs typeface="Times New Roman" pitchFamily="18" charset="0"/>
              </a:rPr>
              <a:t> </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Không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được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gắn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threeway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trực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tiếp</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vào</a:t>
            </a:r>
            <a:r>
              <a:rPr lang="en-US" sz="2300" dirty="0" smtClean="0">
                <a:latin typeface="Times New Roman" pitchFamily="18" charset="0"/>
                <a:cs typeface="Times New Roman" pitchFamily="18" charset="0"/>
              </a:rPr>
              <a:t> catheter </a:t>
            </a:r>
            <a:r>
              <a:rPr lang="en-US" sz="2300" dirty="0" err="1" smtClean="0">
                <a:latin typeface="Times New Roman" pitchFamily="18" charset="0"/>
                <a:cs typeface="Times New Roman" pitchFamily="18" charset="0"/>
              </a:rPr>
              <a:t>mà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phải</a:t>
            </a:r>
            <a:r>
              <a:rPr lang="en-US" sz="2300" dirty="0" smtClean="0">
                <a:latin typeface="Times New Roman" pitchFamily="18" charset="0"/>
                <a:cs typeface="Times New Roman" pitchFamily="18" charset="0"/>
              </a:rPr>
              <a:t> qua </a:t>
            </a:r>
            <a:r>
              <a:rPr lang="en-US" sz="2300" dirty="0" err="1" smtClean="0">
                <a:latin typeface="Times New Roman" pitchFamily="18" charset="0"/>
                <a:cs typeface="Times New Roman" pitchFamily="18" charset="0"/>
              </a:rPr>
              <a:t>dây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nối,hoặc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dùng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threeway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có</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dây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nối</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Khi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mở</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threeway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lấy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chích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thuốc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luôn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dùng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miếng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vô</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trùng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cầm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threeway</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Dùng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vô</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trùng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bọc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threeway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giữ</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vô</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trùng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gạc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bọc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threewaynếu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bị</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ướt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thấm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và</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sau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mỗi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lần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drap</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Luôn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xả</a:t>
            </a:r>
            <a:r>
              <a:rPr lang="en-US" sz="2300" dirty="0" smtClean="0">
                <a:latin typeface="Times New Roman" pitchFamily="18" charset="0"/>
                <a:cs typeface="Times New Roman" pitchFamily="18" charset="0"/>
              </a:rPr>
              <a:t> 1 </a:t>
            </a:r>
            <a:r>
              <a:rPr lang="en-US" sz="2300" dirty="0" err="1" smtClean="0">
                <a:latin typeface="Times New Roman" pitchFamily="18" charset="0"/>
                <a:cs typeface="Times New Roman" pitchFamily="18" charset="0"/>
              </a:rPr>
              <a:t>ít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dịch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truyền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sau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mỗi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lần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tiêm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thuốc</a:t>
            </a:r>
            <a:r>
              <a:rPr lang="en-US" sz="2300" dirty="0" smtClean="0">
                <a:latin typeface="Times New Roman" pitchFamily="18" charset="0"/>
                <a:cs typeface="Times New Roman" pitchFamily="18" charset="0"/>
              </a:rPr>
              <a:t> qua </a:t>
            </a:r>
            <a:r>
              <a:rPr lang="en-US" sz="2300" dirty="0" err="1" smtClean="0">
                <a:latin typeface="Times New Roman" pitchFamily="18" charset="0"/>
                <a:cs typeface="Times New Roman" pitchFamily="18" charset="0"/>
              </a:rPr>
              <a:t>threeway</a:t>
            </a:r>
            <a:r>
              <a:rPr lang="en-US" sz="2300" dirty="0" smtClean="0">
                <a:latin typeface="Times New Roman" pitchFamily="18" charset="0"/>
                <a:cs typeface="Times New Roman" pitchFamily="18" charset="0"/>
              </a:rPr>
              <a:t>.</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Nếu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lấy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xét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nghiệm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phải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rút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bỏ</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đủ</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lượng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dịch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trong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đường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ống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tránh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làm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lõang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máu</a:t>
            </a:r>
            <a:r>
              <a:rPr lang="en-US" sz="2300" dirty="0" smtClean="0">
                <a:latin typeface="Times New Roman" pitchFamily="18" charset="0"/>
                <a:cs typeface="Times New Roman" pitchFamily="18" charset="0"/>
              </a:rPr>
              <a:t> =&gt; </a:t>
            </a:r>
            <a:r>
              <a:rPr lang="en-US" sz="2300" dirty="0" err="1" smtClean="0">
                <a:latin typeface="Times New Roman" pitchFamily="18" charset="0"/>
                <a:cs typeface="Times New Roman" pitchFamily="18" charset="0"/>
              </a:rPr>
              <a:t>sai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lệch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kết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quả</a:t>
            </a:r>
            <a:r>
              <a:rPr lang="en-US" sz="2300" dirty="0" smtClean="0">
                <a:latin typeface="Times New Roman" pitchFamily="18" charset="0"/>
                <a:cs typeface="Times New Roman" pitchFamily="18" charset="0"/>
              </a:rPr>
              <a:t>.</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Luôn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tráng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đường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truyền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sau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mỗi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lần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rút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ngược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kiểm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tra</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để</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tránh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làm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nghẹt</a:t>
            </a:r>
            <a:r>
              <a:rPr lang="en-US" sz="2300" dirty="0" smtClean="0">
                <a:latin typeface="Times New Roman" pitchFamily="18" charset="0"/>
                <a:cs typeface="Times New Roman" pitchFamily="18" charset="0"/>
              </a:rPr>
              <a:t> catheter.</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băng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mỗi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ngày</a:t>
            </a:r>
            <a:r>
              <a:rPr lang="en-US" sz="2300" dirty="0" smtClean="0">
                <a:latin typeface="Times New Roman" pitchFamily="18" charset="0"/>
                <a:cs typeface="Times New Roman" pitchFamily="18" charset="0"/>
              </a:rPr>
              <a:t> hay </a:t>
            </a:r>
            <a:r>
              <a:rPr lang="en-US" sz="2300" dirty="0" err="1" smtClean="0">
                <a:latin typeface="Times New Roman" pitchFamily="18" charset="0"/>
                <a:cs typeface="Times New Roman" pitchFamily="18" charset="0"/>
              </a:rPr>
              <a:t>khi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băng</a:t>
            </a:r>
            <a:r>
              <a:rPr lang="en-US" sz="2300" dirty="0" smtClean="0">
                <a:latin typeface="Times New Roman" pitchFamily="18" charset="0"/>
                <a:cs typeface="Times New Roman" pitchFamily="18" charset="0"/>
              </a:rPr>
              <a:t> ở catheter </a:t>
            </a:r>
            <a:r>
              <a:rPr lang="en-US" sz="2300" dirty="0" err="1" smtClean="0">
                <a:latin typeface="Times New Roman" pitchFamily="18" charset="0"/>
                <a:cs typeface="Times New Roman" pitchFamily="18" charset="0"/>
              </a:rPr>
              <a:t>bị</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ướt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dơ</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thấm</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máu</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hệ</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thống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đường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truyền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mỗi</a:t>
            </a:r>
            <a:r>
              <a:rPr lang="en-US" sz="2300" dirty="0" smtClean="0">
                <a:latin typeface="Times New Roman" pitchFamily="18" charset="0"/>
                <a:cs typeface="Times New Roman" pitchFamily="18" charset="0"/>
              </a:rPr>
              <a:t> 2 </a:t>
            </a:r>
            <a:r>
              <a:rPr lang="en-US" sz="2300" dirty="0" err="1" smtClean="0">
                <a:latin typeface="Times New Roman" pitchFamily="18" charset="0"/>
                <a:cs typeface="Times New Roman" pitchFamily="18" charset="0"/>
              </a:rPr>
              <a:t>tuần</a:t>
            </a:r>
            <a:endParaRPr lang="en-US" sz="2300" dirty="0" smtClean="0">
              <a:latin typeface="Times New Roman" pitchFamily="18" charset="0"/>
              <a:cs typeface="Times New Roman" pitchFamily="18" charset="0"/>
            </a:endParaRP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Thay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dây</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dịch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truyền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mỗi</a:t>
            </a:r>
            <a:r>
              <a:rPr lang="en-US" sz="2300" dirty="0" smtClean="0">
                <a:latin typeface="Times New Roman" pitchFamily="18" charset="0"/>
                <a:cs typeface="Times New Roman" pitchFamily="18" charset="0"/>
              </a:rPr>
              <a:t> 24h</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Nếu</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người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bệnh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không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dùng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thuốc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phải</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giữ</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đường</a:t>
            </a:r>
            <a:r>
              <a:rPr lang="en-US" sz="2300" dirty="0" smtClean="0">
                <a:latin typeface="Times New Roman" pitchFamily="18" charset="0"/>
                <a:cs typeface="Times New Roman" pitchFamily="18" charset="0"/>
              </a:rPr>
              <a:t> catheter </a:t>
            </a:r>
            <a:r>
              <a:rPr lang="en-US" sz="2300" dirty="0" err="1" smtClean="0">
                <a:latin typeface="Times New Roman" pitchFamily="18" charset="0"/>
                <a:cs typeface="Times New Roman" pitchFamily="18" charset="0"/>
              </a:rPr>
              <a:t>tĩnh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mạch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bằngNaCl</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có</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hoặc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không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có</a:t>
            </a:r>
            <a:r>
              <a:rPr lang="en-US" sz="2300" dirty="0" smtClean="0">
                <a:latin typeface="Times New Roman" pitchFamily="18" charset="0"/>
                <a:cs typeface="Times New Roman" pitchFamily="18" charset="0"/>
              </a:rPr>
              <a:t> Heparin) </a:t>
            </a:r>
            <a:r>
              <a:rPr lang="en-US" sz="2300" dirty="0" err="1" smtClean="0">
                <a:latin typeface="Times New Roman" pitchFamily="18" charset="0"/>
                <a:cs typeface="Times New Roman" pitchFamily="18" charset="0"/>
              </a:rPr>
              <a:t>tốc</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độ</a:t>
            </a:r>
            <a:r>
              <a:rPr lang="en-US" sz="2300" dirty="0" smtClean="0">
                <a:latin typeface="Times New Roman" pitchFamily="18" charset="0"/>
                <a:cs typeface="Times New Roman" pitchFamily="18" charset="0"/>
              </a:rPr>
              <a:t> 15-20 ml/h.</a:t>
            </a:r>
          </a:p>
          <a:p>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Luôn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tráng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sạch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đường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truyền</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bằng</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NaCl</a:t>
            </a:r>
            <a:r>
              <a:rPr lang="en-US" sz="2300" dirty="0" smtClean="0">
                <a:latin typeface="Times New Roman" pitchFamily="18" charset="0"/>
                <a:cs typeface="Times New Roman" pitchFamily="18" charset="0"/>
              </a:rPr>
              <a:t> 9o/</a:t>
            </a:r>
            <a:r>
              <a:rPr lang="en-US" sz="2300" dirty="0" err="1" smtClean="0">
                <a:latin typeface="Times New Roman" pitchFamily="18" charset="0"/>
                <a:cs typeface="Times New Roman" pitchFamily="18" charset="0"/>
              </a:rPr>
              <a:t>oo</a:t>
            </a:r>
            <a:r>
              <a:rPr lang="en-US" sz="2300" dirty="0" smtClean="0">
                <a:latin typeface="Times New Roman" pitchFamily="18" charset="0"/>
                <a:cs typeface="Times New Roman" pitchFamily="18" charset="0"/>
              </a:rPr>
              <a:t> </a:t>
            </a:r>
            <a:endParaRPr lang="en-US" sz="2300" dirty="0">
              <a:latin typeface="Times New Roman" pitchFamily="18" charset="0"/>
              <a:cs typeface="Times New Roman" pitchFamily="18" charset="0"/>
            </a:endParaRPr>
          </a:p>
        </p:txBody>
      </p:sp>
      <p:sp>
        <p:nvSpPr>
          <p:cNvPr id="3" name="Title 1"/>
          <p:cNvSpPr txBox="1">
            <a:spLocks/>
          </p:cNvSpPr>
          <p:nvPr/>
        </p:nvSpPr>
        <p:spPr>
          <a:xfrm>
            <a:off x="457200" y="-3412"/>
            <a:ext cx="7467600" cy="1143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small" spc="0" normalizeH="0" baseline="0" noProof="0" dirty="0" smtClean="0">
                <a:ln>
                  <a:noFill/>
                </a:ln>
                <a:solidFill>
                  <a:schemeClr val="accent1">
                    <a:lumMod val="75000"/>
                  </a:schemeClr>
                </a:solidFill>
                <a:effectLst/>
                <a:uLnTx/>
                <a:uFillTx/>
                <a:latin typeface="Times New Roman" panose="02020603050405020304" pitchFamily="18" charset="0"/>
                <a:ea typeface="+mj-ea"/>
                <a:cs typeface="Times New Roman" panose="02020603050405020304" pitchFamily="18" charset="0"/>
              </a:rPr>
              <a:t>5. </a:t>
            </a:r>
            <a:r>
              <a:rPr lang="en-US" sz="4000" b="1" cap="small" dirty="0" err="1" smtClean="0">
                <a:solidFill>
                  <a:schemeClr val="accent1">
                    <a:lumMod val="75000"/>
                  </a:schemeClr>
                </a:solidFill>
                <a:latin typeface="Times New Roman" panose="02020603050405020304" pitchFamily="18" charset="0"/>
                <a:ea typeface="+mj-ea"/>
                <a:cs typeface="Times New Roman" panose="02020603050405020304" pitchFamily="18" charset="0"/>
              </a:rPr>
              <a:t>Vệ</a:t>
            </a:r>
            <a:r>
              <a:rPr lang="en-US" sz="4000" b="1" cap="small" dirty="0" smtClean="0">
                <a:solidFill>
                  <a:schemeClr val="accent1">
                    <a:lumMod val="75000"/>
                  </a:schemeClr>
                </a:solidFill>
                <a:latin typeface="Times New Roman" panose="02020603050405020304" pitchFamily="18" charset="0"/>
                <a:ea typeface="+mj-ea"/>
                <a:cs typeface="Times New Roman" panose="02020603050405020304" pitchFamily="18" charset="0"/>
              </a:rPr>
              <a:t> </a:t>
            </a:r>
            <a:r>
              <a:rPr lang="en-US" sz="4000" b="1" cap="small" dirty="0" err="1" smtClean="0">
                <a:solidFill>
                  <a:schemeClr val="accent1">
                    <a:lumMod val="75000"/>
                  </a:schemeClr>
                </a:solidFill>
                <a:latin typeface="Times New Roman" panose="02020603050405020304" pitchFamily="18" charset="0"/>
                <a:ea typeface="+mj-ea"/>
                <a:cs typeface="Times New Roman" panose="02020603050405020304" pitchFamily="18" charset="0"/>
              </a:rPr>
              <a:t>sinh</a:t>
            </a:r>
            <a:r>
              <a:rPr lang="en-US" sz="4000" b="1" cap="small" dirty="0" smtClean="0">
                <a:solidFill>
                  <a:schemeClr val="accent1">
                    <a:lumMod val="75000"/>
                  </a:schemeClr>
                </a:solidFill>
                <a:latin typeface="Times New Roman" panose="02020603050405020304" pitchFamily="18" charset="0"/>
                <a:ea typeface="+mj-ea"/>
                <a:cs typeface="Times New Roman" panose="02020603050405020304" pitchFamily="18" charset="0"/>
              </a:rPr>
              <a:t> catheter</a:t>
            </a:r>
            <a:endParaRPr kumimoji="0" lang="en-US" sz="4400" b="1" i="0" u="none" strike="noStrike" kern="1200" cap="small" spc="0" normalizeH="0" baseline="0" noProof="0" dirty="0" smtClean="0">
              <a:ln>
                <a:noFill/>
              </a:ln>
              <a:solidFill>
                <a:schemeClr val="accent1">
                  <a:lumMod val="75000"/>
                </a:schemeClr>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down)">
                                      <p:cBhvr>
                                        <p:cTn id="28" dur="500"/>
                                        <p:tgtEl>
                                          <p:spTgt spid="2">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ipe(down)">
                                      <p:cBhvr>
                                        <p:cTn id="31" dur="500"/>
                                        <p:tgtEl>
                                          <p:spTgt spid="2">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wipe(down)">
                                      <p:cBhvr>
                                        <p:cTn id="34" dur="500"/>
                                        <p:tgtEl>
                                          <p:spTgt spid="2">
                                            <p:txEl>
                                              <p:pRg st="9" end="9"/>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wipe(down)">
                                      <p:cBhvr>
                                        <p:cTn id="37" dur="500"/>
                                        <p:tgtEl>
                                          <p:spTgt spid="2">
                                            <p:txEl>
                                              <p:pRg st="10" end="10"/>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wipe(down)">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1"/>
          <p:cNvSpPr txBox="1">
            <a:spLocks noChangeArrowheads="1"/>
          </p:cNvSpPr>
          <p:nvPr/>
        </p:nvSpPr>
        <p:spPr bwMode="auto">
          <a:xfrm>
            <a:off x="2819400" y="304800"/>
            <a:ext cx="3581400" cy="707886"/>
          </a:xfrm>
          <a:prstGeom prst="rect">
            <a:avLst/>
          </a:prstGeom>
          <a:noFill/>
          <a:ln w="9525">
            <a:noFill/>
            <a:miter lim="800000"/>
            <a:headEnd/>
            <a:tailEnd/>
          </a:ln>
        </p:spPr>
        <p:txBody>
          <a:bodyPr>
            <a:spAutoFit/>
          </a:bodyPr>
          <a:lstStyle/>
          <a:p>
            <a:r>
              <a:rPr lang="en-US" sz="4000" b="1" dirty="0">
                <a:solidFill>
                  <a:srgbClr val="FF0000"/>
                </a:solidFill>
                <a:latin typeface="Times New Roman" pitchFamily="18" charset="0"/>
                <a:cs typeface="Times New Roman" pitchFamily="18" charset="0"/>
              </a:rPr>
              <a:t>BIẾN CHỨNG</a:t>
            </a:r>
          </a:p>
        </p:txBody>
      </p:sp>
      <p:graphicFrame>
        <p:nvGraphicFramePr>
          <p:cNvPr id="47126" name="Group 22"/>
          <p:cNvGraphicFramePr>
            <a:graphicFrameLocks noGrp="1"/>
          </p:cNvGraphicFramePr>
          <p:nvPr>
            <p:extLst>
              <p:ext uri="{D42A27DB-BD31-4B8C-83A1-F6EECF244321}">
                <p14:modId xmlns:p14="http://schemas.microsoft.com/office/powerpoint/2010/main" val="151381945"/>
              </p:ext>
            </p:extLst>
          </p:nvPr>
        </p:nvGraphicFramePr>
        <p:xfrm>
          <a:off x="228600" y="1027113"/>
          <a:ext cx="8458200" cy="5303520"/>
        </p:xfrm>
        <a:graphic>
          <a:graphicData uri="http://schemas.openxmlformats.org/drawingml/2006/table">
            <a:tbl>
              <a:tblPr/>
              <a:tblGrid>
                <a:gridCol w="3066848"/>
                <a:gridCol w="2571952"/>
                <a:gridCol w="2819400"/>
              </a:tblGrid>
              <a:tr h="4549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Times New Roman" pitchFamily="18" charset="0"/>
                          <a:cs typeface="Times New Roman" pitchFamily="18" charset="0"/>
                        </a:rPr>
                        <a:t>CƠ HỌC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NHIỄM KHUẨN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Times New Roman" pitchFamily="18" charset="0"/>
                          <a:cs typeface="Times New Roman" pitchFamily="18" charset="0"/>
                        </a:rPr>
                        <a:t>THUYÊN TẮC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4156719">
                <a:tc>
                  <a:txBody>
                    <a:bodyPr/>
                    <a:lstStyle/>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Loạn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nhịp</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Chọc</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động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mạch</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Hematome</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Tràn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máu</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màng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phổi</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Tràn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khí</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màng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phổi</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Thuyên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tắc</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khí</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Thủng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tim</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Chẹn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tim</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Tổn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thương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ống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ngực</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Thủng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khí</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quản</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Tổn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thương</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thần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kinh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Nhiễm</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khuẫn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catheter</a:t>
                      </a: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Nhiễm</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khuẩn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huyết</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do catheter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Thuyên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tắc</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tĩnh</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mạch</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sâu</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Thuyên</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tắc</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phổi</a:t>
                      </a: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r>
                        <a:rPr kumimoji="0" lang="en-US" sz="2400" b="0" i="0" u="none" strike="noStrike" cap="none" normalizeH="0" baseline="0" dirty="0" err="1" smtClean="0">
                          <a:ln>
                            <a:noFill/>
                          </a:ln>
                          <a:solidFill>
                            <a:srgbClr val="000000"/>
                          </a:solidFill>
                          <a:effectLst/>
                          <a:latin typeface="Times New Roman" pitchFamily="18" charset="0"/>
                          <a:cs typeface="Times New Roman" pitchFamily="18" charset="0"/>
                        </a:rPr>
                        <a:t>Tắc</a:t>
                      </a:r>
                      <a:r>
                        <a:rPr kumimoji="0" lang="en-US" sz="2400" b="0" i="0" u="none" strike="noStrike" cap="none" normalizeH="0" baseline="0" dirty="0" smtClean="0">
                          <a:ln>
                            <a:noFill/>
                          </a:ln>
                          <a:solidFill>
                            <a:srgbClr val="000000"/>
                          </a:solidFill>
                          <a:effectLst/>
                          <a:latin typeface="Times New Roman" pitchFamily="18" charset="0"/>
                          <a:cs typeface="Times New Roman" pitchFamily="18" charset="0"/>
                        </a:rPr>
                        <a:t> catheter</a:t>
                      </a:r>
                    </a:p>
                    <a:p>
                      <a:pPr marL="342900" marR="0" lvl="0" indent="-342900" algn="l" defTabSz="914400" rtl="0" eaLnBrk="1" fontAlgn="base" latinLnBrk="0" hangingPunct="1">
                        <a:lnSpc>
                          <a:spcPct val="100000"/>
                        </a:lnSpc>
                        <a:spcBef>
                          <a:spcPct val="0"/>
                        </a:spcBef>
                        <a:spcAft>
                          <a:spcPct val="0"/>
                        </a:spcAft>
                        <a:buClrTx/>
                        <a:buSzTx/>
                        <a:buFont typeface="VNI-Helve" pitchFamily="2" charset="0"/>
                        <a:buAutoNum type="arabicPeriod"/>
                        <a:tabLst/>
                      </a:pPr>
                      <a:endParaRPr kumimoji="0" lang="en-US" sz="2400" b="0" i="0" u="none" strike="noStrike" cap="none" normalizeH="0" baseline="0" dirty="0" smtClean="0">
                        <a:ln>
                          <a:noFill/>
                        </a:ln>
                        <a:solidFill>
                          <a:srgbClr val="00000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r>
            </a:tbl>
          </a:graphicData>
        </a:graphic>
      </p:graphicFrame>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Yêu, Tim, Đánh Bại, Nhịp Tim, Màn Hình, Valentine, Neon"/>
          <p:cNvPicPr>
            <a:picLocks noChangeAspect="1" noChangeArrowheads="1"/>
          </p:cNvPicPr>
          <p:nvPr/>
        </p:nvPicPr>
        <p:blipFill>
          <a:blip r:embed="rId2"/>
          <a:srcRect/>
          <a:stretch>
            <a:fillRect/>
          </a:stretch>
        </p:blipFill>
        <p:spPr bwMode="auto">
          <a:xfrm>
            <a:off x="381000" y="2971800"/>
            <a:ext cx="8305800" cy="3657600"/>
          </a:xfrm>
          <a:prstGeom prst="rect">
            <a:avLst/>
          </a:prstGeom>
          <a:noFill/>
        </p:spPr>
      </p:pic>
      <p:sp>
        <p:nvSpPr>
          <p:cNvPr id="4" name="Rectangle 3"/>
          <p:cNvSpPr/>
          <p:nvPr/>
        </p:nvSpPr>
        <p:spPr>
          <a:xfrm>
            <a:off x="1066800" y="533400"/>
            <a:ext cx="6934200" cy="1523999"/>
          </a:xfrm>
          <a:prstGeom prst="rect">
            <a:avLst/>
          </a:prstGeom>
          <a:noFill/>
        </p:spPr>
        <p:txBody>
          <a:bodyPr wrap="none" lIns="91440" tIns="45720" rIns="91440" bIns="45720">
            <a:prstTxWarp prst="textChevron">
              <a:avLst/>
            </a:prstTxWarp>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reflection blurRad="6350" stA="50000" endA="300" endPos="50000" dist="29997" dir="5400000" sy="-100000" algn="bl" rotWithShape="0"/>
                </a:effectLst>
              </a:rPr>
              <a:t>THANK YOU</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reflection blurRad="6350" stA="50000" endA="300" endPos="50000" dist="29997" dir="5400000" sy="-100000" algn="bl" rotWithShape="0"/>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accent1">
                    <a:lumMod val="75000"/>
                  </a:schemeClr>
                </a:solidFill>
                <a:latin typeface="Times New Roman" panose="02020603050405020304" pitchFamily="18" charset="0"/>
                <a:cs typeface="Times New Roman" panose="02020603050405020304" pitchFamily="18" charset="0"/>
              </a:rPr>
              <a:t>1.Khái </a:t>
            </a:r>
            <a:r>
              <a:rPr lang="en-US" sz="4400" b="1" dirty="0" err="1" smtClean="0">
                <a:solidFill>
                  <a:schemeClr val="accent1">
                    <a:lumMod val="75000"/>
                  </a:schemeClr>
                </a:solidFill>
                <a:latin typeface="Times New Roman" panose="02020603050405020304" pitchFamily="18" charset="0"/>
                <a:cs typeface="Times New Roman" panose="02020603050405020304" pitchFamily="18" charset="0"/>
              </a:rPr>
              <a:t>niệm</a:t>
            </a:r>
            <a:r>
              <a:rPr lang="en-US" sz="4400" b="1" dirty="0" smtClean="0">
                <a:solidFill>
                  <a:schemeClr val="accent1">
                    <a:lumMod val="75000"/>
                  </a:schemeClr>
                </a:solidFill>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sz="quarter" idx="1"/>
          </p:nvPr>
        </p:nvSpPr>
        <p:spPr>
          <a:xfrm>
            <a:off x="457200" y="1600200"/>
            <a:ext cx="8305800" cy="4873752"/>
          </a:xfrm>
        </p:spPr>
        <p:txBody>
          <a:bodyPr>
            <a:noAutofit/>
          </a:bodyPr>
          <a:lstStyle/>
          <a:p>
            <a:pPr>
              <a:buFont typeface="Wingdings" pitchFamily="2" charset="2"/>
              <a:buChar char="Ø"/>
            </a:pP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Áp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tĩnh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tâm</a:t>
            </a:r>
            <a:r>
              <a:rPr lang="en-US" sz="2800" dirty="0" smtClean="0">
                <a:latin typeface="Times New Roman" panose="02020603050405020304" pitchFamily="18" charset="0"/>
                <a:cs typeface="Times New Roman" panose="02020603050405020304" pitchFamily="18" charset="0"/>
              </a:rPr>
              <a:t> - central </a:t>
            </a:r>
            <a:r>
              <a:rPr lang="en-US" sz="2800" dirty="0" err="1" smtClean="0">
                <a:latin typeface="Times New Roman" panose="02020603050405020304" pitchFamily="18" charset="0"/>
                <a:cs typeface="Times New Roman" panose="02020603050405020304" pitchFamily="18" charset="0"/>
              </a:rPr>
              <a:t>vennous</a:t>
            </a:r>
            <a:r>
              <a:rPr lang="en-US" sz="2800" dirty="0" smtClean="0">
                <a:latin typeface="Times New Roman" panose="02020603050405020304" pitchFamily="18" charset="0"/>
                <a:cs typeface="Times New Roman" panose="02020603050405020304" pitchFamily="18" charset="0"/>
              </a:rPr>
              <a:t> pressure, </a:t>
            </a:r>
            <a:r>
              <a:rPr lang="en-US" sz="2800" dirty="0" err="1" smtClean="0">
                <a:latin typeface="Times New Roman" panose="02020603050405020304" pitchFamily="18" charset="0"/>
                <a:cs typeface="Times New Roman" panose="02020603050405020304" pitchFamily="18" charset="0"/>
              </a:rPr>
              <a:t>viết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tắt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CVP </a:t>
            </a:r>
            <a:r>
              <a:rPr lang="en-US" sz="2800" dirty="0" err="1" smtClean="0">
                <a:latin typeface="Times New Roman" panose="02020603050405020304" pitchFamily="18" charset="0"/>
                <a:cs typeface="Times New Roman" panose="02020603050405020304" pitchFamily="18" charset="0"/>
              </a:rPr>
              <a:t>hoặc</a:t>
            </a:r>
            <a:r>
              <a:rPr lang="en-US" sz="2800" dirty="0" smtClean="0">
                <a:latin typeface="Times New Roman" panose="02020603050405020304" pitchFamily="18" charset="0"/>
                <a:cs typeface="Times New Roman" panose="02020603050405020304" pitchFamily="18" charset="0"/>
              </a:rPr>
              <a:t> PVC. </a:t>
            </a:r>
          </a:p>
          <a:p>
            <a:pPr>
              <a:buFont typeface="Wingdings" pitchFamily="2" charset="2"/>
              <a:buChar char="Ø"/>
            </a:pPr>
            <a:r>
              <a:rPr lang="en-US" sz="2800" dirty="0" err="1" smtClean="0">
                <a:latin typeface="Times New Roman" panose="02020603050405020304" pitchFamily="18" charset="0"/>
                <a:cs typeface="Times New Roman" panose="02020603050405020304" pitchFamily="18" charset="0"/>
              </a:rPr>
              <a:t>Nó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lượng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tuần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hoàn</a:t>
            </a:r>
            <a:r>
              <a:rPr lang="en-US" sz="2800" dirty="0" smtClean="0">
                <a:latin typeface="Times New Roman" panose="02020603050405020304" pitchFamily="18" charset="0"/>
                <a:cs typeface="Times New Roman" panose="02020603050405020304" pitchFamily="18" charset="0"/>
              </a:rPr>
              <a:t>(</a:t>
            </a:r>
            <a:r>
              <a:rPr lang="en-US" sz="2800" dirty="0" err="1" smtClean="0">
                <a:latin typeface="Times New Roman" panose="02020603050405020304" pitchFamily="18" charset="0"/>
                <a:cs typeface="Times New Roman" panose="02020603050405020304" pitchFamily="18" charset="0"/>
              </a:rPr>
              <a:t>thể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lòng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máu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năng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việc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tim</a:t>
            </a:r>
            <a:r>
              <a:rPr lang="en-US" sz="2800" dirty="0" smtClean="0">
                <a:latin typeface="Times New Roman" panose="02020603050405020304" pitchFamily="18" charset="0"/>
                <a:cs typeface="Times New Roman" panose="02020603050405020304" pitchFamily="18" charset="0"/>
              </a:rPr>
              <a:t>.</a:t>
            </a:r>
          </a:p>
          <a:p>
            <a:pPr>
              <a:buFont typeface="Wingdings" pitchFamily="2" charset="2"/>
              <a:buChar char="Ø"/>
            </a:pPr>
            <a:r>
              <a:rPr lang="en-US" sz="2800" dirty="0" err="1" smtClean="0">
                <a:latin typeface="Times New Roman" panose="02020603050405020304" pitchFamily="18" charset="0"/>
                <a:cs typeface="Times New Roman" panose="02020603050405020304" pitchFamily="18" charset="0"/>
              </a:rPr>
              <a:t>Chỉ</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CVP </a:t>
            </a:r>
            <a:r>
              <a:rPr lang="en-US" sz="2800" dirty="0" err="1" smtClean="0">
                <a:latin typeface="Times New Roman" panose="02020603050405020304" pitchFamily="18" charset="0"/>
                <a:cs typeface="Times New Roman" panose="02020603050405020304" pitchFamily="18" charset="0"/>
              </a:rPr>
              <a:t>là</a:t>
            </a:r>
            <a:r>
              <a:rPr lang="en-US" sz="2800" dirty="0" smtClean="0">
                <a:latin typeface="Times New Roman" panose="02020603050405020304" pitchFamily="18" charset="0"/>
                <a:cs typeface="Times New Roman" panose="02020603050405020304" pitchFamily="18" charset="0"/>
              </a:rPr>
              <a:t> : 4-10 cmH2O.</a:t>
            </a:r>
          </a:p>
          <a:p>
            <a:pPr>
              <a:buFont typeface="Wingdings" pitchFamily="2" charset="2"/>
              <a:buChar char="Ø"/>
            </a:pPr>
            <a:r>
              <a:rPr lang="en-US" sz="2800" dirty="0" err="1" smtClean="0">
                <a:latin typeface="Times New Roman" panose="02020603050405020304" pitchFamily="18" charset="0"/>
                <a:cs typeface="Times New Roman" panose="02020603050405020304" pitchFamily="18" charset="0"/>
              </a:rPr>
              <a:t>Việc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đo</a:t>
            </a:r>
            <a:r>
              <a:rPr lang="en-US" sz="2800" dirty="0" smtClean="0">
                <a:latin typeface="Times New Roman" panose="02020603050405020304" pitchFamily="18" charset="0"/>
                <a:cs typeface="Times New Roman" panose="02020603050405020304" pitchFamily="18" charset="0"/>
              </a:rPr>
              <a:t> CVP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áp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bệnh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mổ</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nặng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những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hợp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hồi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sử</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dụng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thuốc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hỗ</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mạch</a:t>
            </a:r>
            <a:r>
              <a:rPr lang="en-US" sz="2800" dirty="0" smtClean="0">
                <a:latin typeface="Times New Roman" panose="02020603050405020304" pitchFamily="18" charset="0"/>
                <a:cs typeface="Times New Roman" panose="02020603050405020304" pitchFamily="18" charset="0"/>
              </a:rPr>
              <a:t> ...</a:t>
            </a:r>
          </a:p>
          <a:p>
            <a:pPr>
              <a:buNone/>
            </a:pPr>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4000" b="1" dirty="0" smtClean="0">
                <a:solidFill>
                  <a:schemeClr val="accent1">
                    <a:lumMod val="75000"/>
                  </a:schemeClr>
                </a:solidFill>
                <a:latin typeface="Times New Roman" panose="02020603050405020304" pitchFamily="18" charset="0"/>
                <a:cs typeface="Times New Roman" panose="02020603050405020304" pitchFamily="18" charset="0"/>
              </a:rPr>
              <a:t>2.Chuẩn </a:t>
            </a:r>
            <a:r>
              <a:rPr lang="en-US" sz="4000" b="1" dirty="0" err="1" smtClean="0">
                <a:solidFill>
                  <a:schemeClr val="accent1">
                    <a:lumMod val="75000"/>
                  </a:schemeClr>
                </a:solidFill>
                <a:latin typeface="Times New Roman" panose="02020603050405020304" pitchFamily="18" charset="0"/>
                <a:cs typeface="Times New Roman" panose="02020603050405020304" pitchFamily="18" charset="0"/>
              </a:rPr>
              <a:t>bị</a:t>
            </a:r>
            <a:r>
              <a:rPr lang="en-US" sz="40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4000" b="1" dirty="0" err="1" smtClean="0">
                <a:solidFill>
                  <a:schemeClr val="accent1">
                    <a:lumMod val="75000"/>
                  </a:schemeClr>
                </a:solidFill>
                <a:latin typeface="Times New Roman" panose="02020603050405020304" pitchFamily="18" charset="0"/>
                <a:cs typeface="Times New Roman" panose="02020603050405020304" pitchFamily="18" charset="0"/>
              </a:rPr>
              <a:t>đo</a:t>
            </a:r>
            <a:r>
              <a:rPr lang="en-US" sz="4000" b="1" dirty="0" smtClean="0">
                <a:solidFill>
                  <a:schemeClr val="accent1">
                    <a:lumMod val="75000"/>
                  </a:schemeClr>
                </a:solidFill>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sz="quarter" idx="1"/>
          </p:nvPr>
        </p:nvSpPr>
        <p:spPr>
          <a:xfrm>
            <a:off x="152400" y="1119116"/>
            <a:ext cx="3810000" cy="4873752"/>
          </a:xfrm>
        </p:spPr>
        <p:txBody>
          <a:bodyPr>
            <a:noAutofit/>
          </a:bodyPr>
          <a:lstStyle/>
          <a:p>
            <a:pPr>
              <a:buNone/>
            </a:pPr>
            <a:r>
              <a:rPr lang="en-US" sz="2800" dirty="0" smtClean="0">
                <a:latin typeface="Times New Roman" pitchFamily="18" charset="0"/>
                <a:cs typeface="Times New Roman" pitchFamily="18" charset="0"/>
              </a:rPr>
              <a:t>2.1. </a:t>
            </a:r>
            <a:r>
              <a:rPr lang="en-US" sz="2800" u="sng" dirty="0" err="1" smtClean="0">
                <a:latin typeface="Times New Roman" pitchFamily="18" charset="0"/>
                <a:cs typeface="Times New Roman" pitchFamily="18" charset="0"/>
              </a:rPr>
              <a:t>Chuẩn</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bị</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dụng</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cụ</a:t>
            </a:r>
            <a:endParaRPr lang="en-US" sz="2800" u="sng" dirty="0" smtClean="0">
              <a:latin typeface="Times New Roman" pitchFamily="18" charset="0"/>
              <a:cs typeface="Times New Roman" pitchFamily="18" charset="0"/>
            </a:endParaRPr>
          </a:p>
          <a:p>
            <a:pPr>
              <a:buNone/>
            </a:pPr>
            <a:r>
              <a:rPr lang="vi-VN"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CVP catheter</a:t>
            </a:r>
            <a:endParaRPr lang="en-US" sz="2800" dirty="0" smtClean="0">
              <a:latin typeface="Times New Roman" pitchFamily="18" charset="0"/>
              <a:cs typeface="Times New Roman" pitchFamily="18" charset="0"/>
            </a:endParaRPr>
          </a:p>
          <a:p>
            <a:pPr>
              <a:buNone/>
            </a:pPr>
            <a:r>
              <a:rPr lang="vi-VN" sz="2800" dirty="0" smtClean="0">
                <a:latin typeface="Times New Roman" pitchFamily="18" charset="0"/>
                <a:cs typeface="Times New Roman" pitchFamily="18" charset="0"/>
              </a:rPr>
              <a:t> • Áp kế nước hoặc 1 bộ dây truyền</a:t>
            </a:r>
            <a:r>
              <a:rPr lang="en-US" sz="2800" dirty="0" smtClean="0">
                <a:latin typeface="Times New Roman" pitchFamily="18" charset="0"/>
                <a:cs typeface="Times New Roman" pitchFamily="18" charset="0"/>
              </a:rPr>
              <a:t> &amp;</a:t>
            </a:r>
            <a:r>
              <a:rPr lang="vi-VN" sz="2800" dirty="0" smtClean="0">
                <a:latin typeface="Times New Roman" pitchFamily="18" charset="0"/>
                <a:cs typeface="Times New Roman" pitchFamily="18" charset="0"/>
              </a:rPr>
              <a:t> thước đo (cm). </a:t>
            </a:r>
            <a:endParaRPr lang="en-US" sz="2800" dirty="0" smtClean="0">
              <a:latin typeface="Times New Roman" pitchFamily="18" charset="0"/>
              <a:cs typeface="Times New Roman" pitchFamily="18" charset="0"/>
            </a:endParaRPr>
          </a:p>
          <a:p>
            <a:pPr>
              <a:buNone/>
            </a:pPr>
            <a:r>
              <a:rPr lang="vi-VN" sz="2800" dirty="0" smtClean="0">
                <a:latin typeface="Times New Roman" pitchFamily="18" charset="0"/>
                <a:cs typeface="Times New Roman" pitchFamily="18" charset="0"/>
              </a:rPr>
              <a:t>• Thước thăng bằng để lấy mức Zero.</a:t>
            </a:r>
            <a:endParaRPr lang="en-US" sz="2800" dirty="0" smtClean="0">
              <a:latin typeface="Times New Roman" pitchFamily="18" charset="0"/>
              <a:cs typeface="Times New Roman" pitchFamily="18" charset="0"/>
            </a:endParaRPr>
          </a:p>
          <a:p>
            <a:pPr>
              <a:buNone/>
            </a:pPr>
            <a:r>
              <a:rPr lang="vi-VN" sz="2800" dirty="0" smtClean="0">
                <a:latin typeface="Times New Roman" pitchFamily="18" charset="0"/>
                <a:cs typeface="Times New Roman" pitchFamily="18" charset="0"/>
              </a:rPr>
              <a:t> • Bơm truyền dịch để giữ thông catheter.</a:t>
            </a:r>
            <a:endParaRPr lang="en-US" sz="2800" dirty="0" smtClean="0">
              <a:latin typeface="Times New Roman" pitchFamily="18" charset="0"/>
              <a:cs typeface="Times New Roman" pitchFamily="18" charset="0"/>
            </a:endParaRPr>
          </a:p>
          <a:p>
            <a:pPr>
              <a:buNone/>
            </a:pPr>
            <a:r>
              <a:rPr lang="vi-VN" sz="2800" dirty="0" smtClean="0">
                <a:latin typeface="Times New Roman" pitchFamily="18" charset="0"/>
                <a:cs typeface="Times New Roman" pitchFamily="18" charset="0"/>
              </a:rPr>
              <a:t> • Dung dịch sát trùng.</a:t>
            </a:r>
            <a:endParaRPr lang="en-US" sz="2800" dirty="0" smtClean="0">
              <a:latin typeface="Times New Roman" pitchFamily="18" charset="0"/>
              <a:cs typeface="Times New Roman" pitchFamily="18" charset="0"/>
            </a:endParaRPr>
          </a:p>
          <a:p>
            <a:pPr>
              <a:buNone/>
            </a:pPr>
            <a:r>
              <a:rPr lang="vi-VN" sz="2800" dirty="0" smtClean="0">
                <a:latin typeface="Times New Roman" pitchFamily="18" charset="0"/>
                <a:cs typeface="Times New Roman" pitchFamily="18" charset="0"/>
              </a:rPr>
              <a:t> • Găng sạch, gạc, băng keo.</a:t>
            </a:r>
            <a:endParaRPr lang="en-US" sz="2800" dirty="0" smtClean="0">
              <a:latin typeface="Times New Roman" pitchFamily="18" charset="0"/>
              <a:cs typeface="Times New Roman" pitchFamily="18" charset="0"/>
            </a:endParaRPr>
          </a:p>
          <a:p>
            <a:pPr>
              <a:buNone/>
            </a:pPr>
            <a:endParaRPr lang="en-US" sz="2800" dirty="0"/>
          </a:p>
        </p:txBody>
      </p:sp>
      <p:pic>
        <p:nvPicPr>
          <p:cNvPr id="5" name="Picture 2"/>
          <p:cNvPicPr>
            <a:picLocks noChangeAspect="1" noChangeArrowheads="1"/>
          </p:cNvPicPr>
          <p:nvPr/>
        </p:nvPicPr>
        <p:blipFill>
          <a:blip r:embed="rId2"/>
          <a:srcRect/>
          <a:stretch>
            <a:fillRect/>
          </a:stretch>
        </p:blipFill>
        <p:spPr bwMode="auto">
          <a:xfrm>
            <a:off x="3810000" y="1442659"/>
            <a:ext cx="5029199" cy="3924300"/>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sz="4000" b="1" dirty="0" smtClean="0">
                <a:solidFill>
                  <a:schemeClr val="accent1">
                    <a:lumMod val="75000"/>
                  </a:schemeClr>
                </a:solidFill>
                <a:latin typeface="Times New Roman" panose="02020603050405020304" pitchFamily="18" charset="0"/>
                <a:cs typeface="Times New Roman" panose="02020603050405020304" pitchFamily="18" charset="0"/>
              </a:rPr>
              <a:t>2.Chuẩn </a:t>
            </a:r>
            <a:r>
              <a:rPr lang="en-US" sz="4000" b="1" dirty="0" err="1" smtClean="0">
                <a:solidFill>
                  <a:schemeClr val="accent1">
                    <a:lumMod val="75000"/>
                  </a:schemeClr>
                </a:solidFill>
                <a:latin typeface="Times New Roman" panose="02020603050405020304" pitchFamily="18" charset="0"/>
                <a:cs typeface="Times New Roman" panose="02020603050405020304" pitchFamily="18" charset="0"/>
              </a:rPr>
              <a:t>bị</a:t>
            </a:r>
            <a:r>
              <a:rPr lang="en-US" sz="40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4000" b="1" dirty="0" err="1" smtClean="0">
                <a:solidFill>
                  <a:schemeClr val="accent1">
                    <a:lumMod val="75000"/>
                  </a:schemeClr>
                </a:solidFill>
                <a:latin typeface="Times New Roman" panose="02020603050405020304" pitchFamily="18" charset="0"/>
                <a:cs typeface="Times New Roman" panose="02020603050405020304" pitchFamily="18" charset="0"/>
              </a:rPr>
              <a:t>đo</a:t>
            </a:r>
            <a:r>
              <a:rPr lang="en-US" sz="4000" b="1" dirty="0" smtClean="0">
                <a:solidFill>
                  <a:schemeClr val="accent1">
                    <a:lumMod val="75000"/>
                  </a:schemeClr>
                </a:solidFill>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95300" y="1524000"/>
            <a:ext cx="7467600" cy="1676400"/>
          </a:xfrm>
        </p:spPr>
        <p:txBody>
          <a:bodyPr numCol="2" spcCol="0">
            <a:noAutofit/>
          </a:bodyPr>
          <a:lstStyle/>
          <a:p>
            <a:pPr>
              <a:buFont typeface="Wingdings" pitchFamily="2" charset="2"/>
              <a:buChar char="v"/>
            </a:pP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ngoài</a:t>
            </a: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đòn</a:t>
            </a:r>
            <a:endParaRPr lang="en-US" sz="28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Font typeface="Wingdings" pitchFamily="2" charset="2"/>
              <a:buChar char="v"/>
            </a:pP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đùi</a:t>
            </a: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nền</a:t>
            </a:r>
            <a:endParaRPr lang="en-US" sz="2800" dirty="0" smtClean="0">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tay</a:t>
            </a:r>
            <a:endParaRPr lang="en-US" sz="2800" dirty="0" smtClean="0">
              <a:latin typeface="Times New Roman" pitchFamily="18" charset="0"/>
              <a:cs typeface="Times New Roman" pitchFamily="18" charset="0"/>
            </a:endParaRPr>
          </a:p>
          <a:p>
            <a:pPr>
              <a:buNone/>
            </a:pPr>
            <a:endParaRPr lang="en-US" sz="2800" dirty="0" smtClean="0"/>
          </a:p>
        </p:txBody>
      </p:sp>
      <p:sp>
        <p:nvSpPr>
          <p:cNvPr id="6" name="TextBox 5"/>
          <p:cNvSpPr txBox="1"/>
          <p:nvPr/>
        </p:nvSpPr>
        <p:spPr>
          <a:xfrm>
            <a:off x="457200" y="921722"/>
            <a:ext cx="3352800" cy="523220"/>
          </a:xfrm>
          <a:prstGeom prst="rect">
            <a:avLst/>
          </a:prstGeom>
          <a:noFill/>
        </p:spPr>
        <p:txBody>
          <a:bodyPr wrap="square" rtlCol="0">
            <a:spAutoFit/>
          </a:bodyPr>
          <a:lstStyle/>
          <a:p>
            <a:pPr>
              <a:buNone/>
            </a:pPr>
            <a:r>
              <a:rPr lang="en-US" sz="2800" dirty="0" smtClean="0">
                <a:latin typeface="Times New Roman" pitchFamily="18" charset="0"/>
                <a:cs typeface="Times New Roman" pitchFamily="18" charset="0"/>
              </a:rPr>
              <a:t>2.2. </a:t>
            </a:r>
            <a:r>
              <a:rPr lang="en-US" sz="2800" u="sng" dirty="0" err="1" smtClean="0">
                <a:latin typeface="Times New Roman" pitchFamily="18" charset="0"/>
                <a:cs typeface="Times New Roman" pitchFamily="18" charset="0"/>
              </a:rPr>
              <a:t>Chọn</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vị</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trí</a:t>
            </a:r>
            <a:r>
              <a:rPr lang="en-US" sz="2800" u="sng" dirty="0" smtClean="0">
                <a:latin typeface="Times New Roman" pitchFamily="18" charset="0"/>
                <a:cs typeface="Times New Roman" pitchFamily="18" charset="0"/>
              </a:rPr>
              <a:t> </a:t>
            </a:r>
            <a:r>
              <a:rPr lang="en-US" sz="2800" u="sng" dirty="0" err="1" smtClean="0">
                <a:latin typeface="Times New Roman" pitchFamily="18" charset="0"/>
                <a:cs typeface="Times New Roman" pitchFamily="18" charset="0"/>
              </a:rPr>
              <a:t>đặt</a:t>
            </a:r>
            <a:r>
              <a:rPr lang="en-US" sz="2800" u="sng" dirty="0" smtClean="0">
                <a:latin typeface="Times New Roman" pitchFamily="18" charset="0"/>
                <a:cs typeface="Times New Roman" pitchFamily="18" charset="0"/>
              </a:rPr>
              <a:t> </a:t>
            </a:r>
          </a:p>
        </p:txBody>
      </p:sp>
      <p:pic>
        <p:nvPicPr>
          <p:cNvPr id="8" name="Picture 2"/>
          <p:cNvPicPr>
            <a:picLocks noChangeAspect="1" noChangeArrowheads="1"/>
          </p:cNvPicPr>
          <p:nvPr/>
        </p:nvPicPr>
        <p:blipFill>
          <a:blip r:embed="rId2"/>
          <a:srcRect/>
          <a:stretch>
            <a:fillRect/>
          </a:stretch>
        </p:blipFill>
        <p:spPr bwMode="auto">
          <a:xfrm>
            <a:off x="457200" y="3200400"/>
            <a:ext cx="3876674" cy="2819400"/>
          </a:xfrm>
          <a:prstGeom prst="rect">
            <a:avLst/>
          </a:prstGeom>
          <a:noFill/>
          <a:ln w="9525">
            <a:noFill/>
            <a:miter lim="800000"/>
            <a:headEnd/>
            <a:tailEnd/>
          </a:ln>
        </p:spPr>
      </p:pic>
      <p:pic>
        <p:nvPicPr>
          <p:cNvPr id="9" name="Picture 2"/>
          <p:cNvPicPr>
            <a:picLocks noChangeAspect="1" noChangeArrowheads="1"/>
          </p:cNvPicPr>
          <p:nvPr/>
        </p:nvPicPr>
        <p:blipFill>
          <a:blip r:embed="rId3"/>
          <a:srcRect/>
          <a:stretch>
            <a:fillRect/>
          </a:stretch>
        </p:blipFill>
        <p:spPr bwMode="auto">
          <a:xfrm>
            <a:off x="4465519" y="3206086"/>
            <a:ext cx="3868855" cy="2813713"/>
          </a:xfrm>
          <a:prstGeom prst="rect">
            <a:avLst/>
          </a:prstGeom>
          <a:noFill/>
          <a:ln w="9525">
            <a:noFill/>
            <a:miter lim="800000"/>
            <a:headEnd/>
            <a:tailEnd/>
          </a:ln>
        </p:spPr>
      </p:pic>
      <p:sp>
        <p:nvSpPr>
          <p:cNvPr id="10" name="TextBox 9"/>
          <p:cNvSpPr txBox="1"/>
          <p:nvPr/>
        </p:nvSpPr>
        <p:spPr>
          <a:xfrm>
            <a:off x="1209674" y="6019800"/>
            <a:ext cx="3124200" cy="369332"/>
          </a:xfrm>
          <a:prstGeom prst="rect">
            <a:avLst/>
          </a:prstGeom>
          <a:noFill/>
        </p:spPr>
        <p:txBody>
          <a:bodyPr wrap="square" rtlCol="0">
            <a:spAutoFit/>
          </a:bodyPr>
          <a:lstStyle/>
          <a:p>
            <a:r>
              <a:rPr lang="en-US" dirty="0" err="1" smtClean="0"/>
              <a:t>Vị</a:t>
            </a:r>
            <a:r>
              <a:rPr lang="en-US" dirty="0" smtClean="0"/>
              <a:t> </a:t>
            </a:r>
            <a:r>
              <a:rPr lang="en-US" dirty="0" err="1" smtClean="0"/>
              <a:t>trí</a:t>
            </a:r>
            <a:r>
              <a:rPr lang="en-US" dirty="0" smtClean="0"/>
              <a:t> TM </a:t>
            </a:r>
            <a:r>
              <a:rPr lang="en-US" dirty="0" err="1" smtClean="0"/>
              <a:t>dưới</a:t>
            </a:r>
            <a:r>
              <a:rPr lang="en-US" dirty="0" smtClean="0"/>
              <a:t> </a:t>
            </a:r>
            <a:r>
              <a:rPr lang="en-US" dirty="0" err="1" smtClean="0"/>
              <a:t>đòn</a:t>
            </a:r>
            <a:r>
              <a:rPr lang="en-US" dirty="0" smtClean="0"/>
              <a:t> </a:t>
            </a:r>
            <a:endParaRPr lang="en-US" dirty="0"/>
          </a:p>
        </p:txBody>
      </p:sp>
      <p:sp>
        <p:nvSpPr>
          <p:cNvPr id="11" name="TextBox 10"/>
          <p:cNvSpPr txBox="1"/>
          <p:nvPr/>
        </p:nvSpPr>
        <p:spPr>
          <a:xfrm>
            <a:off x="5310187" y="6019800"/>
            <a:ext cx="2286000" cy="381000"/>
          </a:xfrm>
          <a:prstGeom prst="rect">
            <a:avLst/>
          </a:prstGeom>
          <a:noFill/>
        </p:spPr>
        <p:txBody>
          <a:bodyPr wrap="square" rtlCol="0">
            <a:spAutoFit/>
          </a:bodyPr>
          <a:lstStyle/>
          <a:p>
            <a:r>
              <a:rPr lang="en-US" dirty="0" err="1" smtClean="0"/>
              <a:t>Vị</a:t>
            </a:r>
            <a:r>
              <a:rPr lang="en-US" dirty="0" smtClean="0"/>
              <a:t> </a:t>
            </a:r>
            <a:r>
              <a:rPr lang="en-US" dirty="0" err="1" smtClean="0"/>
              <a:t>trí</a:t>
            </a:r>
            <a:r>
              <a:rPr lang="en-US" dirty="0" smtClean="0"/>
              <a:t> TM </a:t>
            </a:r>
            <a:r>
              <a:rPr lang="en-US" dirty="0" err="1" smtClean="0"/>
              <a:t>cảnh</a:t>
            </a:r>
            <a:r>
              <a:rPr lang="en-US" dirty="0" smtClean="0"/>
              <a:t> </a:t>
            </a:r>
            <a:r>
              <a:rPr lang="en-US" dirty="0" err="1" smtClean="0"/>
              <a:t>trong</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 presetClass="entr" presetSubtype="4"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7" fill="hold">
                            <p:stCondLst>
                              <p:cond delay="3500"/>
                            </p:stCondLst>
                            <p:childTnLst>
                              <p:par>
                                <p:cTn id="38" presetID="2" presetClass="entr" presetSubtype="4"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467600" cy="1143000"/>
          </a:xfrm>
        </p:spPr>
        <p:txBody>
          <a:bodyPr>
            <a:noAutofit/>
          </a:bodyPr>
          <a:lstStyle/>
          <a:p>
            <a:r>
              <a:rPr lang="en-US" sz="4000" b="1" dirty="0" smtClean="0">
                <a:solidFill>
                  <a:srgbClr val="FF0000"/>
                </a:solidFill>
                <a:latin typeface="Times New Roman" pitchFamily="18" charset="0"/>
                <a:cs typeface="Times New Roman" pitchFamily="18" charset="0"/>
              </a:rPr>
              <a:t>KỸ THUẬT THỰC HIỆN</a:t>
            </a:r>
            <a:endParaRPr lang="en-US" sz="4000" b="1" dirty="0"/>
          </a:p>
        </p:txBody>
      </p:sp>
      <p:sp>
        <p:nvSpPr>
          <p:cNvPr id="3" name="Content Placeholder 2"/>
          <p:cNvSpPr>
            <a:spLocks noGrp="1"/>
          </p:cNvSpPr>
          <p:nvPr>
            <p:ph sz="quarter" idx="1"/>
          </p:nvPr>
        </p:nvSpPr>
        <p:spPr>
          <a:xfrm>
            <a:off x="457200" y="1219200"/>
            <a:ext cx="4191000" cy="4873752"/>
          </a:xfrm>
        </p:spPr>
        <p:txBody>
          <a:bodyPr>
            <a:normAutofit/>
          </a:bodyPr>
          <a:lstStyle/>
          <a:p>
            <a:pPr>
              <a:buFont typeface="Wingdings" pitchFamily="2" charset="2"/>
              <a:buChar char="ü"/>
            </a:pPr>
            <a:r>
              <a:rPr lang="en-US" sz="2800" dirty="0" err="1" smtClean="0">
                <a:latin typeface="Times New Roman" pitchFamily="18" charset="0"/>
                <a:cs typeface="Times New Roman" pitchFamily="18" charset="0"/>
              </a:rPr>
              <a:t>Tuân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nguyên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tắc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rửa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đội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mũ</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khẩu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găng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choàng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sát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rộng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vùng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khăn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trùng</a:t>
            </a:r>
            <a:endParaRPr lang="en-US" sz="2800" dirty="0" smtClean="0">
              <a:latin typeface="Times New Roman" pitchFamily="18" charset="0"/>
              <a:cs typeface="Times New Roman" pitchFamily="18" charset="0"/>
            </a:endParaRPr>
          </a:p>
          <a:p>
            <a:pPr>
              <a:buFont typeface="Wingdings" pitchFamily="2" charset="2"/>
              <a:buChar char="ü"/>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tê</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chỗ</a:t>
            </a:r>
            <a:endParaRPr lang="en-US" sz="2800" dirty="0" smtClean="0">
              <a:latin typeface="Times New Roman" pitchFamily="18" charset="0"/>
              <a:cs typeface="Times New Roman" pitchFamily="18" charset="0"/>
            </a:endParaRPr>
          </a:p>
          <a:p>
            <a:pPr>
              <a:buFont typeface="Wingdings" pitchFamily="2" charset="2"/>
              <a:buChar char="ü"/>
            </a:pP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ký</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giấy</a:t>
            </a:r>
            <a:r>
              <a:rPr lang="en-US" sz="2800" dirty="0" smtClean="0">
                <a:latin typeface="Times New Roman" pitchFamily="18" charset="0"/>
                <a:cs typeface="Times New Roman" pitchFamily="18" charset="0"/>
              </a:rPr>
              <a:t> cam </a:t>
            </a:r>
            <a:r>
              <a:rPr lang="en-US" sz="2800" dirty="0" err="1" smtClean="0">
                <a:latin typeface="Times New Roman" pitchFamily="18" charset="0"/>
                <a:cs typeface="Times New Roman" pitchFamily="18" charset="0"/>
              </a:rPr>
              <a:t>kết</a:t>
            </a:r>
            <a:endParaRPr lang="en-US" sz="2800" dirty="0" smtClean="0">
              <a:latin typeface="Times New Roman" pitchFamily="18" charset="0"/>
              <a:cs typeface="Times New Roman" pitchFamily="18" charset="0"/>
            </a:endParaRPr>
          </a:p>
          <a:p>
            <a:endParaRPr lang="en-US" sz="2800" dirty="0"/>
          </a:p>
        </p:txBody>
      </p:sp>
      <p:pic>
        <p:nvPicPr>
          <p:cNvPr id="8198" name="Picture 6" descr="Kết quả hình ảnh cho bác sĩ nữ hoạt hình"/>
          <p:cNvPicPr>
            <a:picLocks noChangeAspect="1" noChangeArrowheads="1"/>
          </p:cNvPicPr>
          <p:nvPr/>
        </p:nvPicPr>
        <p:blipFill>
          <a:blip r:embed="rId2"/>
          <a:srcRect l="7759" t="47748" r="50862"/>
          <a:stretch>
            <a:fillRect/>
          </a:stretch>
        </p:blipFill>
        <p:spPr bwMode="auto">
          <a:xfrm>
            <a:off x="4737538" y="1143000"/>
            <a:ext cx="3720662" cy="44958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fade">
                                      <p:cBhvr>
                                        <p:cTn id="7" dur="2000"/>
                                        <p:tgtEl>
                                          <p:spTgt spid="8198"/>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315200" cy="1143000"/>
          </a:xfrm>
        </p:spPr>
        <p:txBody>
          <a:bodyPr>
            <a:normAutofit/>
          </a:bodyPr>
          <a:lstStyle/>
          <a:p>
            <a:r>
              <a:rPr lang="en-US" sz="3200" b="1" dirty="0" smtClean="0">
                <a:solidFill>
                  <a:schemeClr val="accent1">
                    <a:lumMod val="75000"/>
                  </a:schemeClr>
                </a:solidFill>
                <a:latin typeface="Times New Roman" pitchFamily="18" charset="0"/>
                <a:cs typeface="Times New Roman" pitchFamily="18" charset="0"/>
              </a:rPr>
              <a:t>3. KỸ THUẬT CHỌC KIM LUỒN VÀO </a:t>
            </a:r>
            <a:br>
              <a:rPr lang="en-US" sz="3200" b="1" dirty="0" smtClean="0">
                <a:solidFill>
                  <a:schemeClr val="accent1">
                    <a:lumMod val="75000"/>
                  </a:schemeClr>
                </a:solidFill>
                <a:latin typeface="Times New Roman" pitchFamily="18" charset="0"/>
                <a:cs typeface="Times New Roman" pitchFamily="18" charset="0"/>
              </a:rPr>
            </a:br>
            <a:r>
              <a:rPr lang="en-US" sz="3200" b="1" dirty="0" smtClean="0">
                <a:solidFill>
                  <a:schemeClr val="accent1">
                    <a:lumMod val="75000"/>
                  </a:schemeClr>
                </a:solidFill>
                <a:latin typeface="Times New Roman" pitchFamily="18" charset="0"/>
                <a:cs typeface="Times New Roman" pitchFamily="18" charset="0"/>
              </a:rPr>
              <a:t>TĨNH MẠCH TRUNG TÂM</a:t>
            </a:r>
            <a:endParaRPr lang="en-US" sz="32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19100" y="1143000"/>
            <a:ext cx="8001000" cy="5334000"/>
          </a:xfrm>
        </p:spPr>
        <p:txBody>
          <a:bodyPr>
            <a:noAutofit/>
          </a:bodyPr>
          <a:lstStyle/>
          <a:p>
            <a:pPr>
              <a:buNone/>
            </a:pP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Chọc</a:t>
            </a:r>
            <a:r>
              <a:rPr lang="en-US" sz="2800" b="1" dirty="0" smtClean="0">
                <a:latin typeface="Times New Roman" pitchFamily="18" charset="0"/>
                <a:cs typeface="Times New Roman" pitchFamily="18" charset="0"/>
              </a:rPr>
              <a:t> qua </a:t>
            </a:r>
            <a:r>
              <a:rPr lang="en-US" sz="2800" b="1" dirty="0" err="1" smtClean="0">
                <a:latin typeface="Times New Roman" pitchFamily="18" charset="0"/>
                <a:cs typeface="Times New Roman" pitchFamily="18" charset="0"/>
              </a:rPr>
              <a:t>đường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tĩnh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mạch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u="sng" dirty="0" smtClean="0">
                <a:latin typeface="Times New Roman" pitchFamily="18" charset="0"/>
                <a:cs typeface="Times New Roman" pitchFamily="18" charset="0"/>
              </a:rPr>
              <a:t/>
            </a:r>
            <a:br>
              <a:rPr lang="en-US" sz="2800" u="sng" dirty="0" smtClean="0">
                <a:latin typeface="Times New Roman" pitchFamily="18" charset="0"/>
                <a:cs typeface="Times New Roman" pitchFamily="18" charset="0"/>
              </a:rPr>
            </a:br>
            <a:r>
              <a:rPr lang="en-US" sz="2000" u="sng" dirty="0" smtClean="0">
                <a:latin typeface="Times New Roman" pitchFamily="18" charset="0"/>
                <a:cs typeface="Times New Roman" pitchFamily="18" charset="0"/>
              </a:rPr>
              <a:t>(</a:t>
            </a:r>
            <a:r>
              <a:rPr lang="en-US" sz="2000" u="sng" dirty="0" err="1" smtClean="0">
                <a:latin typeface="Times New Roman" pitchFamily="18" charset="0"/>
                <a:cs typeface="Times New Roman" pitchFamily="18" charset="0"/>
              </a:rPr>
              <a:t>đ</a:t>
            </a:r>
            <a:r>
              <a:rPr lang="en-US" sz="2000" dirty="0" err="1" smtClean="0">
                <a:latin typeface="Times New Roman" pitchFamily="18" charset="0"/>
                <a:cs typeface="Times New Roman" pitchFamily="18" charset="0"/>
              </a:rPr>
              <a:t>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áp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dụng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cả</a:t>
            </a:r>
            <a:r>
              <a:rPr lang="en-US" sz="2000" dirty="0" smtClean="0">
                <a:latin typeface="Times New Roman" pitchFamily="18" charset="0"/>
                <a:cs typeface="Times New Roman" pitchFamily="18" charset="0"/>
              </a:rPr>
              <a:t>)</a:t>
            </a:r>
            <a:endParaRPr lang="en-US" sz="2800" u="sng"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ngón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sờ</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cảnh</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ngang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tam </a:t>
            </a:r>
            <a:r>
              <a:rPr lang="en-US" dirty="0" err="1" smtClean="0">
                <a:latin typeface="Times New Roman" pitchFamily="18" charset="0"/>
                <a:cs typeface="Times New Roman" pitchFamily="18" charset="0"/>
              </a:rPr>
              <a:t>giác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sedilot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bộ</a:t>
            </a:r>
            <a:r>
              <a:rPr lang="en-US" dirty="0" smtClean="0">
                <a:latin typeface="Times New Roman" pitchFamily="18" charset="0"/>
                <a:cs typeface="Times New Roman" pitchFamily="18" charset="0"/>
              </a:rPr>
              <a:t> catheter </a:t>
            </a:r>
            <a:r>
              <a:rPr lang="en-US" dirty="0" err="1" smtClean="0">
                <a:latin typeface="Times New Roman" pitchFamily="18" charset="0"/>
                <a:cs typeface="Times New Roman" pitchFamily="18" charset="0"/>
              </a:rPr>
              <a:t>chọc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đỉnh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tam </a:t>
            </a:r>
            <a:r>
              <a:rPr lang="en-US" dirty="0" err="1" smtClean="0">
                <a:latin typeface="Times New Roman" pitchFamily="18" charset="0"/>
                <a:cs typeface="Times New Roman" pitchFamily="18" charset="0"/>
              </a:rPr>
              <a:t>giác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sedilot</a:t>
            </a:r>
            <a:r>
              <a:rPr lang="en-US" dirty="0" smtClean="0">
                <a:latin typeface="Times New Roman" pitchFamily="18" charset="0"/>
                <a:cs typeface="Times New Roman" pitchFamily="18" charset="0"/>
              </a:rPr>
              <a:t> qua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tạo</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góc</a:t>
            </a:r>
            <a:r>
              <a:rPr lang="en-US" dirty="0" smtClean="0">
                <a:latin typeface="Times New Roman" pitchFamily="18" charset="0"/>
                <a:cs typeface="Times New Roman" pitchFamily="18" charset="0"/>
              </a:rPr>
              <a:t> 30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bờ</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núm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vú</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sâu</a:t>
            </a:r>
            <a:r>
              <a:rPr lang="en-US" dirty="0" smtClean="0">
                <a:latin typeface="Times New Roman" pitchFamily="18" charset="0"/>
                <a:cs typeface="Times New Roman" pitchFamily="18" charset="0"/>
              </a:rPr>
              <a:t> 1,5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3 cm </a:t>
            </a:r>
            <a:r>
              <a:rPr lang="en-US" dirty="0" err="1" smtClean="0">
                <a:latin typeface="Times New Roman" pitchFamily="18" charset="0"/>
                <a:cs typeface="Times New Roman" pitchFamily="18" charset="0"/>
              </a:rPr>
              <a:t>vừa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vừa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bơm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lắp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tĩnh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dừng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lại</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cố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Luồn</a:t>
            </a:r>
            <a:r>
              <a:rPr lang="en-US" dirty="0" smtClean="0">
                <a:latin typeface="Times New Roman" pitchFamily="18" charset="0"/>
                <a:cs typeface="Times New Roman" pitchFamily="18" charset="0"/>
              </a:rPr>
              <a:t> catheter qua </a:t>
            </a:r>
            <a:r>
              <a:rPr lang="en-US" dirty="0" err="1" smtClean="0">
                <a:latin typeface="Times New Roman" pitchFamily="18" charset="0"/>
                <a:cs typeface="Times New Roman" pitchFamily="18" charset="0"/>
              </a:rPr>
              <a:t>kim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chọc</a:t>
            </a:r>
            <a:r>
              <a:rPr lang="en-US" dirty="0" smtClean="0">
                <a:latin typeface="Times New Roman" pitchFamily="18" charset="0"/>
                <a:cs typeface="Times New Roman" pitchFamily="18" charset="0"/>
              </a:rPr>
              <a:t>. Catheter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luồn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8- 15 cm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Nối</a:t>
            </a:r>
            <a:r>
              <a:rPr lang="en-US" dirty="0" smtClean="0">
                <a:latin typeface="Times New Roman" pitchFamily="18" charset="0"/>
                <a:cs typeface="Times New Roman" pitchFamily="18" charset="0"/>
              </a:rPr>
              <a:t> catheter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đường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chuyền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chuẩn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sẵn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catheter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khâu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chắc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chắn</a:t>
            </a:r>
            <a:r>
              <a:rPr lang="en-US" dirty="0" smtClean="0">
                <a:latin typeface="Times New Roman" pitchFamily="18" charset="0"/>
                <a:cs typeface="Times New Roman" pitchFamily="18" charset="0"/>
              </a:rPr>
              <a:t>.</a:t>
            </a:r>
          </a:p>
          <a:p>
            <a:pPr>
              <a:buNone/>
            </a:pPr>
            <a:endParaRPr lang="en-US"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hinh giai phau co"/>
          <p:cNvPicPr>
            <a:picLocks noChangeAspect="1" noChangeArrowheads="1"/>
          </p:cNvPicPr>
          <p:nvPr/>
        </p:nvPicPr>
        <p:blipFill>
          <a:blip r:embed="rId2">
            <a:lum bright="-24000" contrast="36000"/>
          </a:blip>
          <a:srcRect/>
          <a:stretch>
            <a:fillRect/>
          </a:stretch>
        </p:blipFill>
        <p:spPr bwMode="auto">
          <a:xfrm>
            <a:off x="1143000" y="1676400"/>
            <a:ext cx="6934200" cy="4572000"/>
          </a:xfrm>
          <a:prstGeom prst="rect">
            <a:avLst/>
          </a:prstGeom>
          <a:noFill/>
          <a:ln w="9525">
            <a:noFill/>
            <a:miter lim="800000"/>
            <a:headEnd/>
            <a:tailEnd/>
          </a:ln>
        </p:spPr>
      </p:pic>
      <p:sp>
        <p:nvSpPr>
          <p:cNvPr id="19459" name="TextBox 2"/>
          <p:cNvSpPr txBox="1">
            <a:spLocks noChangeArrowheads="1"/>
          </p:cNvSpPr>
          <p:nvPr/>
        </p:nvSpPr>
        <p:spPr bwMode="auto">
          <a:xfrm>
            <a:off x="22746" y="304800"/>
            <a:ext cx="9265693" cy="646331"/>
          </a:xfrm>
          <a:prstGeom prst="rect">
            <a:avLst/>
          </a:prstGeom>
          <a:noFill/>
          <a:ln w="9525">
            <a:noFill/>
            <a:miter lim="800000"/>
            <a:headEnd/>
            <a:tailEnd/>
          </a:ln>
        </p:spPr>
        <p:txBody>
          <a:bodyPr wrap="square">
            <a:spAutoFit/>
          </a:bodyPr>
          <a:lstStyle/>
          <a:p>
            <a:r>
              <a:rPr lang="en-US" sz="3600" b="1" dirty="0">
                <a:solidFill>
                  <a:srgbClr val="FF0000"/>
                </a:solidFill>
                <a:latin typeface="Times New Roman" pitchFamily="18" charset="0"/>
                <a:cs typeface="Times New Roman" pitchFamily="18" charset="0"/>
              </a:rPr>
              <a:t>GIẢI PHẨU TĨNH MẠCH CẢNH TRONG</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additive="base">
                                        <p:cTn id="7" dur="500" fill="hold"/>
                                        <p:tgtEl>
                                          <p:spTgt spid="19458"/>
                                        </p:tgtEl>
                                        <p:attrNameLst>
                                          <p:attrName>ppt_x</p:attrName>
                                        </p:attrNameLst>
                                      </p:cBhvr>
                                      <p:tavLst>
                                        <p:tav tm="0">
                                          <p:val>
                                            <p:strVal val="#ppt_x"/>
                                          </p:val>
                                        </p:tav>
                                        <p:tav tm="100000">
                                          <p:val>
                                            <p:strVal val="#ppt_x"/>
                                          </p:val>
                                        </p:tav>
                                      </p:tavLst>
                                    </p:anim>
                                    <p:anim calcmode="lin" valueType="num">
                                      <p:cBhvr additive="base">
                                        <p:cTn id="8"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844980750"/>
              </p:ext>
            </p:extLst>
          </p:nvPr>
        </p:nvGraphicFramePr>
        <p:xfrm>
          <a:off x="152400" y="1828800"/>
          <a:ext cx="8763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1"/>
          <p:cNvSpPr txBox="1">
            <a:spLocks noChangeArrowheads="1"/>
          </p:cNvSpPr>
          <p:nvPr/>
        </p:nvSpPr>
        <p:spPr bwMode="auto">
          <a:xfrm>
            <a:off x="22746" y="130314"/>
            <a:ext cx="9121254" cy="954107"/>
          </a:xfrm>
          <a:prstGeom prst="rect">
            <a:avLst/>
          </a:prstGeom>
          <a:noFill/>
          <a:ln w="9525">
            <a:noFill/>
            <a:miter lim="800000"/>
            <a:headEnd/>
            <a:tailEnd/>
          </a:ln>
        </p:spPr>
        <p:txBody>
          <a:bodyPr wrap="square">
            <a:spAutoFit/>
          </a:bodyPr>
          <a:lstStyle/>
          <a:p>
            <a:r>
              <a:rPr lang="en-US" sz="3600" b="1" dirty="0" smtClean="0">
                <a:solidFill>
                  <a:srgbClr val="FF0000"/>
                </a:solidFill>
                <a:latin typeface="Times New Roman" pitchFamily="18" charset="0"/>
                <a:cs typeface="Times New Roman" pitchFamily="18" charset="0"/>
              </a:rPr>
              <a:t>4. ĐO </a:t>
            </a:r>
            <a:r>
              <a:rPr lang="en-US" sz="3600" b="1" dirty="0">
                <a:solidFill>
                  <a:srgbClr val="FF0000"/>
                </a:solidFill>
                <a:latin typeface="Times New Roman" pitchFamily="18" charset="0"/>
                <a:cs typeface="Times New Roman" pitchFamily="18" charset="0"/>
              </a:rPr>
              <a:t>ÁP LỰC TĨNH MẠCH TRUNG TÂM</a:t>
            </a:r>
          </a:p>
          <a:p>
            <a:endParaRPr lang="en-US" sz="2000" dirty="0">
              <a:latin typeface="Times New Roman" pitchFamily="18" charset="0"/>
              <a:cs typeface="Times New Roman" pitchFamily="18" charset="0"/>
            </a:endParaRPr>
          </a:p>
        </p:txBody>
      </p:sp>
      <p:sp>
        <p:nvSpPr>
          <p:cNvPr id="7" name="TextBox 1"/>
          <p:cNvSpPr txBox="1">
            <a:spLocks noChangeArrowheads="1"/>
          </p:cNvSpPr>
          <p:nvPr/>
        </p:nvSpPr>
        <p:spPr bwMode="auto">
          <a:xfrm>
            <a:off x="457200" y="838200"/>
            <a:ext cx="7924800" cy="1292662"/>
          </a:xfrm>
          <a:prstGeom prst="rect">
            <a:avLst/>
          </a:prstGeom>
          <a:noFill/>
          <a:ln w="9525">
            <a:noFill/>
            <a:miter lim="800000"/>
            <a:headEnd/>
            <a:tailEnd/>
          </a:ln>
        </p:spPr>
        <p:txBody>
          <a:bodyPr wrap="square">
            <a:spAutoFit/>
          </a:bodyPr>
          <a:lstStyle/>
          <a:p>
            <a:pPr>
              <a:buFont typeface="Arial" pitchFamily="34" charset="0"/>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mức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0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ngang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tâm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bệnh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điểm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nối</a:t>
            </a:r>
            <a:r>
              <a:rPr lang="en-US" sz="2000" dirty="0">
                <a:latin typeface="Times New Roman" pitchFamily="18" charset="0"/>
                <a:cs typeface="Times New Roman" pitchFamily="18" charset="0"/>
              </a:rPr>
              <a:t> 2/5 </a:t>
            </a:r>
            <a:r>
              <a:rPr lang="en-US" sz="2000" dirty="0" err="1">
                <a:latin typeface="Times New Roman" pitchFamily="18" charset="0"/>
                <a:cs typeface="Times New Roman" pitchFamily="18" charset="0"/>
              </a:rPr>
              <a:t>trên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3/5 </a:t>
            </a:r>
            <a:r>
              <a:rPr lang="en-US" sz="2000" dirty="0" err="1">
                <a:latin typeface="Times New Roman" pitchFamily="18" charset="0"/>
                <a:cs typeface="Times New Roman" pitchFamily="18" charset="0"/>
              </a:rPr>
              <a:t>dưới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bề</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dầy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lồng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ngực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bệnh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nhân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nằm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ngửa</a:t>
            </a:r>
            <a:r>
              <a:rPr lang="en-US" sz="2000" dirty="0" smtClean="0">
                <a:latin typeface="Times New Roman" pitchFamily="18" charset="0"/>
                <a:cs typeface="Times New Roman" pitchFamily="18" charset="0"/>
              </a:rPr>
              <a:t>)</a:t>
            </a:r>
          </a:p>
          <a:p>
            <a:pPr>
              <a:buFont typeface="Arial" pitchFamily="34" charset="0"/>
              <a:buChar cha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3 </a:t>
            </a:r>
            <a:r>
              <a:rPr lang="en-US" sz="2000" dirty="0" err="1" smtClean="0">
                <a:latin typeface="Times New Roman" pitchFamily="18" charset="0"/>
                <a:cs typeface="Times New Roman" pitchFamily="18" charset="0"/>
              </a:rPr>
              <a:t>giai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đo</a:t>
            </a:r>
            <a:r>
              <a:rPr lang="en-US" sz="2000" dirty="0" smtClean="0">
                <a:latin typeface="Times New Roman" pitchFamily="18" charset="0"/>
                <a:cs typeface="Times New Roman" pitchFamily="18" charset="0"/>
              </a:rPr>
              <a:t> CVP : </a:t>
            </a:r>
            <a:endParaRPr lang="en-US" sz="20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066800"/>
            <a:ext cx="8153400" cy="4832092"/>
          </a:xfrm>
          <a:prstGeom prst="rect">
            <a:avLst/>
          </a:prstGeom>
        </p:spPr>
        <p:txBody>
          <a:bodyPr wrap="square">
            <a:spAutoFit/>
          </a:bodyPr>
          <a:lstStyle/>
          <a:p>
            <a:r>
              <a:rPr lang="vi-VN" sz="2800" b="1" dirty="0" smtClean="0">
                <a:latin typeface="Times New Roman" pitchFamily="18" charset="0"/>
                <a:cs typeface="Times New Roman" pitchFamily="18" charset="0"/>
              </a:rPr>
              <a:t>Đọc trị số CVP</a:t>
            </a:r>
            <a:r>
              <a:rPr lang="vi-VN" sz="2800" dirty="0" smtClean="0">
                <a:latin typeface="Times New Roman" pitchFamily="18" charset="0"/>
                <a:cs typeface="Times New Roman" pitchFamily="18" charset="0"/>
              </a:rPr>
              <a:t>: chiều cao cột nước (cm) tính từ mức 0.</a:t>
            </a:r>
            <a:endParaRPr lang="en-US" sz="2800" dirty="0" smtClean="0">
              <a:latin typeface="Times New Roman" pitchFamily="18" charset="0"/>
              <a:cs typeface="Times New Roman" pitchFamily="18" charset="0"/>
            </a:endParaRPr>
          </a:p>
          <a:p>
            <a:r>
              <a:rPr lang="vi-VN" sz="2800" dirty="0" smtClean="0">
                <a:latin typeface="Times New Roman" pitchFamily="18" charset="0"/>
                <a:cs typeface="Times New Roman" pitchFamily="18" charset="0"/>
              </a:rPr>
              <a:t>Sau khi đọc, xoay ba chia cho hệ thống 1 hoạt động. </a:t>
            </a:r>
            <a:endParaRPr lang="en-US" sz="2800" dirty="0" smtClean="0">
              <a:latin typeface="Times New Roman" pitchFamily="18" charset="0"/>
              <a:cs typeface="Times New Roman" pitchFamily="18" charset="0"/>
            </a:endParaRPr>
          </a:p>
          <a:p>
            <a:r>
              <a:rPr lang="vi-VN" sz="2800" dirty="0" smtClean="0">
                <a:latin typeface="Times New Roman" pitchFamily="18" charset="0"/>
                <a:cs typeface="Times New Roman" pitchFamily="18" charset="0"/>
              </a:rPr>
              <a:t>Chỉnh tốc độ dịch truyền hoặc đặt tốc độ máy truyền dịch, thường là </a:t>
            </a:r>
            <a:r>
              <a:rPr lang="vi-VN" sz="2800" b="1" dirty="0" smtClean="0">
                <a:latin typeface="Times New Roman" pitchFamily="18" charset="0"/>
                <a:cs typeface="Times New Roman" pitchFamily="18" charset="0"/>
              </a:rPr>
              <a:t>5 ml/giờ</a:t>
            </a:r>
            <a:r>
              <a:rPr lang="vi-V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r>
              <a:rPr lang="vi-VN" sz="2800" b="1" dirty="0" smtClean="0">
                <a:latin typeface="Times New Roman" pitchFamily="18" charset="0"/>
                <a:cs typeface="Times New Roman" pitchFamily="18" charset="0"/>
              </a:rPr>
              <a:t>Những trị số của CVP</a:t>
            </a:r>
            <a:r>
              <a:rPr lang="vi-VN" sz="28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buFont typeface="Wingdings" pitchFamily="2" charset="2"/>
              <a:buChar char="ü"/>
            </a:pPr>
            <a:r>
              <a:rPr lang="vi-VN" sz="2800" dirty="0" smtClean="0">
                <a:latin typeface="Times New Roman" pitchFamily="18" charset="0"/>
                <a:cs typeface="Times New Roman" pitchFamily="18" charset="0"/>
              </a:rPr>
              <a:t>5-10 cm H2O : đủ dịch </a:t>
            </a:r>
            <a:endParaRPr lang="en-US" sz="2800" dirty="0" smtClean="0">
              <a:latin typeface="Times New Roman" pitchFamily="18" charset="0"/>
              <a:cs typeface="Times New Roman" pitchFamily="18" charset="0"/>
            </a:endParaRPr>
          </a:p>
          <a:p>
            <a:pPr>
              <a:buFont typeface="Wingdings" pitchFamily="2" charset="2"/>
              <a:buChar char="ü"/>
            </a:pPr>
            <a:r>
              <a:rPr lang="vi-VN" sz="2800" dirty="0" smtClean="0">
                <a:latin typeface="Times New Roman" pitchFamily="18" charset="0"/>
                <a:cs typeface="Times New Roman" pitchFamily="18" charset="0"/>
              </a:rPr>
              <a:t>&lt; 5 cm H2O : thiếu dịch → cần bù dịch. </a:t>
            </a:r>
            <a:endParaRPr lang="en-US" sz="2800" dirty="0" smtClean="0">
              <a:latin typeface="Times New Roman" pitchFamily="18" charset="0"/>
              <a:cs typeface="Times New Roman" pitchFamily="18" charset="0"/>
            </a:endParaRPr>
          </a:p>
          <a:p>
            <a:pPr>
              <a:buFont typeface="Wingdings" pitchFamily="2" charset="2"/>
              <a:buChar char="ü"/>
            </a:pPr>
            <a:r>
              <a:rPr lang="vi-VN" sz="2800" dirty="0" smtClean="0">
                <a:latin typeface="Times New Roman" pitchFamily="18" charset="0"/>
                <a:cs typeface="Times New Roman" pitchFamily="18" charset="0"/>
              </a:rPr>
              <a:t>&gt; 10 cm H2O : quá tải hay suy tim ứ huyết. </a:t>
            </a:r>
            <a:endParaRPr lang="en-US" sz="2800" dirty="0">
              <a:latin typeface="Times New Roman" pitchFamily="18" charset="0"/>
              <a:cs typeface="Times New Roman" pitchFamily="18" charset="0"/>
            </a:endParaRPr>
          </a:p>
        </p:txBody>
      </p:sp>
      <p:sp>
        <p:nvSpPr>
          <p:cNvPr id="4" name="TextBox 1"/>
          <p:cNvSpPr txBox="1">
            <a:spLocks noChangeArrowheads="1"/>
          </p:cNvSpPr>
          <p:nvPr/>
        </p:nvSpPr>
        <p:spPr bwMode="auto">
          <a:xfrm>
            <a:off x="228600" y="228600"/>
            <a:ext cx="8610600" cy="1015663"/>
          </a:xfrm>
          <a:prstGeom prst="rect">
            <a:avLst/>
          </a:prstGeom>
          <a:noFill/>
          <a:ln w="9525">
            <a:noFill/>
            <a:miter lim="800000"/>
            <a:headEnd/>
            <a:tailEnd/>
          </a:ln>
        </p:spPr>
        <p:txBody>
          <a:bodyPr wrap="square">
            <a:spAutoFit/>
          </a:bodyPr>
          <a:lstStyle/>
          <a:p>
            <a:r>
              <a:rPr lang="en-US" sz="3600" b="1" dirty="0">
                <a:solidFill>
                  <a:srgbClr val="FF0000"/>
                </a:solidFill>
                <a:latin typeface="Times New Roman" pitchFamily="18" charset="0"/>
                <a:cs typeface="Times New Roman" pitchFamily="18" charset="0"/>
              </a:rPr>
              <a:t>ĐO ÁP LỰC TĨNH MẠCH TRUNG TÂM</a:t>
            </a:r>
          </a:p>
          <a:p>
            <a:endParaRPr lang="en-US" sz="24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174</TotalTime>
  <Words>897</Words>
  <Application>Microsoft Office PowerPoint</Application>
  <PresentationFormat>On-screen Show (4:3)</PresentationFormat>
  <Paragraphs>105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Times New Roman</vt:lpstr>
      <vt:lpstr>VNI-Helve</vt:lpstr>
      <vt:lpstr>Wingdings</vt:lpstr>
      <vt:lpstr>Wingdings 2</vt:lpstr>
      <vt:lpstr>Oriel</vt:lpstr>
      <vt:lpstr>GVGD : NGUYỄN PHÚC HỌC  lớp       : k19 ydd1 – nur 313 c </vt:lpstr>
      <vt:lpstr>1.Khái niệm </vt:lpstr>
      <vt:lpstr>2.Chuẩn bị đo </vt:lpstr>
      <vt:lpstr>2.Chuẩn bị đo </vt:lpstr>
      <vt:lpstr>KỸ THUẬT THỰC HIỆN</vt:lpstr>
      <vt:lpstr>3. KỸ THUẬT CHỌC KIM LUỒN VÀO  TĨNH MẠCH TRUNG TÂM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Quốc Đạt Huỳnh</cp:lastModifiedBy>
  <cp:revision>26</cp:revision>
  <dcterms:created xsi:type="dcterms:W3CDTF">2016-09-12T04:36:37Z</dcterms:created>
  <dcterms:modified xsi:type="dcterms:W3CDTF">2016-09-15T02:37:38Z</dcterms:modified>
</cp:coreProperties>
</file>