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83" r:id="rId3"/>
    <p:sldId id="285" r:id="rId4"/>
    <p:sldId id="259" r:id="rId5"/>
    <p:sldId id="260" r:id="rId6"/>
    <p:sldId id="261" r:id="rId7"/>
    <p:sldId id="263" r:id="rId8"/>
    <p:sldId id="264" r:id="rId9"/>
    <p:sldId id="266" r:id="rId10"/>
    <p:sldId id="269" r:id="rId11"/>
    <p:sldId id="271" r:id="rId12"/>
    <p:sldId id="272" r:id="rId13"/>
    <p:sldId id="273" r:id="rId14"/>
    <p:sldId id="274" r:id="rId15"/>
    <p:sldId id="286" r:id="rId16"/>
    <p:sldId id="28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1FC34C-BDBF-4D61-BFAA-17A138E0283F}" type="doc">
      <dgm:prSet loTypeId="urn:microsoft.com/office/officeart/2005/8/layout/chevron2" loCatId="list" qsTypeId="urn:microsoft.com/office/officeart/2005/8/quickstyle/simple5" qsCatId="simple" csTypeId="urn:microsoft.com/office/officeart/2005/8/colors/accent1_2" csCatId="accent1" phldr="1"/>
      <dgm:spPr/>
      <dgm:t>
        <a:bodyPr/>
        <a:lstStyle/>
        <a:p>
          <a:endParaRPr lang="en-US"/>
        </a:p>
      </dgm:t>
    </dgm:pt>
    <dgm:pt modelId="{ECFA9B4D-3332-4E38-987E-0DA11567272B}">
      <dgm:prSet phldrT="[Text]"/>
      <dgm:spPr/>
      <dgm:t>
        <a:bodyPr/>
        <a:lstStyle/>
        <a:p>
          <a:endParaRPr lang="en-US" dirty="0"/>
        </a:p>
      </dgm:t>
    </dgm:pt>
    <dgm:pt modelId="{02C90526-CB97-4503-AB09-701A11366F2B}" type="parTrans" cxnId="{F8FC1AB7-2973-4C95-B9E4-E60D751F349A}">
      <dgm:prSet/>
      <dgm:spPr/>
      <dgm:t>
        <a:bodyPr/>
        <a:lstStyle/>
        <a:p>
          <a:endParaRPr lang="en-US"/>
        </a:p>
      </dgm:t>
    </dgm:pt>
    <dgm:pt modelId="{2C3F6515-42FA-4AF9-9FD6-2A14CB367F6C}" type="sibTrans" cxnId="{F8FC1AB7-2973-4C95-B9E4-E60D751F349A}">
      <dgm:prSet/>
      <dgm:spPr/>
      <dgm:t>
        <a:bodyPr/>
        <a:lstStyle/>
        <a:p>
          <a:endParaRPr lang="en-US"/>
        </a:p>
      </dgm:t>
    </dgm:pt>
    <dgm:pt modelId="{DF1A2623-A59F-4AAA-8005-EEA7BCFDE1CE}">
      <dgm:prSet phldrT="[Text]" custT="1"/>
      <dgm:spPr/>
      <dgm:t>
        <a:bodyPr/>
        <a:lstStyle/>
        <a:p>
          <a:r>
            <a:rPr lang="vi-VN" sz="3200" b="0" i="0" dirty="0" smtClean="0">
              <a:solidFill>
                <a:schemeClr val="tx1"/>
              </a:solidFill>
              <a:latin typeface="Times New Roman" pitchFamily="18" charset="0"/>
              <a:ea typeface="+mn-ea"/>
              <a:cs typeface="Times New Roman" pitchFamily="18" charset="0"/>
            </a:rPr>
            <a:t>Thực hành được kỹ thuật chăm sóc</a:t>
          </a:r>
          <a:r>
            <a:rPr lang="en-US" sz="3200" b="0" i="0" dirty="0" smtClean="0">
              <a:solidFill>
                <a:schemeClr val="tx1"/>
              </a:solidFill>
              <a:latin typeface="Times New Roman" pitchFamily="18" charset="0"/>
              <a:ea typeface="+mn-ea"/>
              <a:cs typeface="Times New Roman" pitchFamily="18" charset="0"/>
            </a:rPr>
            <a:t> </a:t>
          </a:r>
          <a:r>
            <a:rPr lang="en-US" sz="3200" b="0" i="0" dirty="0" err="1" smtClean="0">
              <a:solidFill>
                <a:schemeClr val="tx1"/>
              </a:solidFill>
              <a:latin typeface="Times New Roman" pitchFamily="18" charset="0"/>
              <a:ea typeface="+mn-ea"/>
              <a:cs typeface="Times New Roman" pitchFamily="18" charset="0"/>
            </a:rPr>
            <a:t>người</a:t>
          </a:r>
          <a:r>
            <a:rPr lang="en-US" sz="3200" b="0" i="0" dirty="0" smtClean="0">
              <a:solidFill>
                <a:schemeClr val="tx1"/>
              </a:solidFill>
              <a:latin typeface="Times New Roman" pitchFamily="18" charset="0"/>
              <a:ea typeface="+mn-ea"/>
              <a:cs typeface="Times New Roman" pitchFamily="18" charset="0"/>
            </a:rPr>
            <a:t> </a:t>
          </a:r>
          <a:r>
            <a:rPr lang="en-US" sz="3200" b="0" i="0" dirty="0" err="1" smtClean="0">
              <a:solidFill>
                <a:schemeClr val="tx1"/>
              </a:solidFill>
              <a:latin typeface="Times New Roman" pitchFamily="18" charset="0"/>
              <a:ea typeface="+mn-ea"/>
              <a:cs typeface="Times New Roman" pitchFamily="18" charset="0"/>
            </a:rPr>
            <a:t>bệnh</a:t>
          </a:r>
          <a:r>
            <a:rPr lang="en-US" sz="3200" b="0" i="0" dirty="0" smtClean="0">
              <a:solidFill>
                <a:schemeClr val="tx1"/>
              </a:solidFill>
              <a:latin typeface="Times New Roman" pitchFamily="18" charset="0"/>
              <a:ea typeface="+mn-ea"/>
              <a:cs typeface="Times New Roman" pitchFamily="18" charset="0"/>
            </a:rPr>
            <a:t> </a:t>
          </a:r>
          <a:r>
            <a:rPr lang="en-US" sz="3200" b="0" i="0" dirty="0" err="1" smtClean="0">
              <a:solidFill>
                <a:schemeClr val="tx1"/>
              </a:solidFill>
              <a:latin typeface="Times New Roman" pitchFamily="18" charset="0"/>
              <a:ea typeface="+mn-ea"/>
              <a:cs typeface="Times New Roman" pitchFamily="18" charset="0"/>
            </a:rPr>
            <a:t>có</a:t>
          </a:r>
          <a:r>
            <a:rPr lang="vi-VN" sz="3200" b="0" i="0" dirty="0" smtClean="0">
              <a:solidFill>
                <a:schemeClr val="tx1"/>
              </a:solidFill>
              <a:latin typeface="Times New Roman" pitchFamily="18" charset="0"/>
              <a:ea typeface="+mn-ea"/>
              <a:cs typeface="Times New Roman" pitchFamily="18" charset="0"/>
            </a:rPr>
            <a:t> mở khí quản</a:t>
          </a:r>
          <a:endParaRPr lang="en-US" sz="3200" b="0" i="0" dirty="0" smtClean="0">
            <a:solidFill>
              <a:schemeClr val="tx1"/>
            </a:solidFill>
            <a:latin typeface="Times New Roman" pitchFamily="18" charset="0"/>
            <a:ea typeface="+mn-ea"/>
            <a:cs typeface="Times New Roman" pitchFamily="18" charset="0"/>
          </a:endParaRPr>
        </a:p>
      </dgm:t>
    </dgm:pt>
    <dgm:pt modelId="{CBC26A2B-0B9E-46D0-8684-177AADD904EE}" type="parTrans" cxnId="{AE7049F4-55FF-4AF3-8C0D-A881B7CF9B6E}">
      <dgm:prSet/>
      <dgm:spPr/>
      <dgm:t>
        <a:bodyPr/>
        <a:lstStyle/>
        <a:p>
          <a:endParaRPr lang="en-US"/>
        </a:p>
      </dgm:t>
    </dgm:pt>
    <dgm:pt modelId="{18E104F4-8DDD-4014-9C58-56A8EA580F4A}" type="sibTrans" cxnId="{AE7049F4-55FF-4AF3-8C0D-A881B7CF9B6E}">
      <dgm:prSet/>
      <dgm:spPr/>
      <dgm:t>
        <a:bodyPr/>
        <a:lstStyle/>
        <a:p>
          <a:endParaRPr lang="en-US"/>
        </a:p>
      </dgm:t>
    </dgm:pt>
    <dgm:pt modelId="{D3BA0A3E-7312-4E1D-A084-6619206ADF4F}">
      <dgm:prSet phldrT="[Text]"/>
      <dgm:spPr/>
      <dgm:t>
        <a:bodyPr/>
        <a:lstStyle/>
        <a:p>
          <a:endParaRPr lang="en-US" dirty="0"/>
        </a:p>
      </dgm:t>
    </dgm:pt>
    <dgm:pt modelId="{B456E193-0690-4A9F-9B0B-186CAD8E0D0D}" type="sibTrans" cxnId="{F557762A-0D88-494E-9485-5F80F59FA5CA}">
      <dgm:prSet/>
      <dgm:spPr/>
      <dgm:t>
        <a:bodyPr/>
        <a:lstStyle/>
        <a:p>
          <a:endParaRPr lang="en-US"/>
        </a:p>
      </dgm:t>
    </dgm:pt>
    <dgm:pt modelId="{766B635B-8A44-4911-8198-07F68A7D6E11}" type="parTrans" cxnId="{F557762A-0D88-494E-9485-5F80F59FA5CA}">
      <dgm:prSet/>
      <dgm:spPr/>
      <dgm:t>
        <a:bodyPr/>
        <a:lstStyle/>
        <a:p>
          <a:endParaRPr lang="en-US"/>
        </a:p>
      </dgm:t>
    </dgm:pt>
    <dgm:pt modelId="{60DF279A-6B8E-422C-88D7-5F8AB226E0EE}">
      <dgm:prSet custT="1"/>
      <dgm:spPr/>
      <dgm:t>
        <a:bodyPr/>
        <a:lstStyle/>
        <a:p>
          <a:r>
            <a:rPr lang="en-GB" sz="3200" dirty="0" err="1" smtClean="0">
              <a:latin typeface="Times New Roman" pitchFamily="18" charset="0"/>
              <a:cs typeface="Times New Roman" pitchFamily="18" charset="0"/>
            </a:rPr>
            <a:t>Nêu</a:t>
          </a:r>
          <a:r>
            <a:rPr lang="en-GB" sz="3200" dirty="0" smtClean="0">
              <a:latin typeface="Times New Roman" pitchFamily="18" charset="0"/>
              <a:cs typeface="Times New Roman" pitchFamily="18" charset="0"/>
            </a:rPr>
            <a:t> </a:t>
          </a:r>
          <a:r>
            <a:rPr lang="en-GB" sz="3200" dirty="0" err="1" smtClean="0">
              <a:latin typeface="Times New Roman" pitchFamily="18" charset="0"/>
              <a:cs typeface="Times New Roman" pitchFamily="18" charset="0"/>
            </a:rPr>
            <a:t>được</a:t>
          </a:r>
          <a:r>
            <a:rPr lang="en-GB" sz="3200" dirty="0" smtClean="0">
              <a:latin typeface="Times New Roman" pitchFamily="18" charset="0"/>
              <a:cs typeface="Times New Roman" pitchFamily="18" charset="0"/>
            </a:rPr>
            <a:t> </a:t>
          </a:r>
          <a:r>
            <a:rPr lang="en-GB" sz="3200" dirty="0" err="1" smtClean="0">
              <a:latin typeface="Times New Roman" pitchFamily="18" charset="0"/>
              <a:cs typeface="Times New Roman" pitchFamily="18" charset="0"/>
            </a:rPr>
            <a:t>định</a:t>
          </a:r>
          <a:r>
            <a:rPr lang="en-GB" sz="3200" dirty="0" smtClean="0">
              <a:latin typeface="Times New Roman" pitchFamily="18" charset="0"/>
              <a:cs typeface="Times New Roman" pitchFamily="18" charset="0"/>
            </a:rPr>
            <a:t> </a:t>
          </a:r>
          <a:r>
            <a:rPr lang="en-GB" sz="3200" dirty="0" err="1" smtClean="0">
              <a:latin typeface="Times New Roman" pitchFamily="18" charset="0"/>
              <a:cs typeface="Times New Roman" pitchFamily="18" charset="0"/>
            </a:rPr>
            <a:t>nghĩa</a:t>
          </a:r>
          <a:r>
            <a:rPr lang="en-GB" sz="3200" dirty="0" smtClean="0">
              <a:latin typeface="Times New Roman" pitchFamily="18" charset="0"/>
              <a:cs typeface="Times New Roman" pitchFamily="18" charset="0"/>
            </a:rPr>
            <a:t> </a:t>
          </a:r>
          <a:r>
            <a:rPr lang="en-GB" sz="3200" dirty="0" err="1" smtClean="0">
              <a:latin typeface="Times New Roman" pitchFamily="18" charset="0"/>
              <a:cs typeface="Times New Roman" pitchFamily="18" charset="0"/>
            </a:rPr>
            <a:t>và</a:t>
          </a:r>
          <a:r>
            <a:rPr lang="en-GB" sz="3200" dirty="0" smtClean="0">
              <a:latin typeface="Times New Roman" pitchFamily="18" charset="0"/>
              <a:cs typeface="Times New Roman" pitchFamily="18" charset="0"/>
            </a:rPr>
            <a:t> </a:t>
          </a:r>
          <a:r>
            <a:rPr lang="en-GB" sz="3200" dirty="0" err="1" smtClean="0">
              <a:latin typeface="Times New Roman" pitchFamily="18" charset="0"/>
              <a:cs typeface="Times New Roman" pitchFamily="18" charset="0"/>
            </a:rPr>
            <a:t>lợi</a:t>
          </a:r>
          <a:r>
            <a:rPr lang="en-GB" sz="3200" dirty="0" smtClean="0">
              <a:latin typeface="Times New Roman" pitchFamily="18" charset="0"/>
              <a:cs typeface="Times New Roman" pitchFamily="18" charset="0"/>
            </a:rPr>
            <a:t> </a:t>
          </a:r>
          <a:r>
            <a:rPr lang="en-GB" sz="3200" dirty="0" err="1" smtClean="0">
              <a:latin typeface="Times New Roman" pitchFamily="18" charset="0"/>
              <a:cs typeface="Times New Roman" pitchFamily="18" charset="0"/>
            </a:rPr>
            <a:t>ích</a:t>
          </a:r>
          <a:r>
            <a:rPr lang="en-GB" sz="3200" dirty="0" smtClean="0">
              <a:latin typeface="Times New Roman" pitchFamily="18" charset="0"/>
              <a:cs typeface="Times New Roman" pitchFamily="18" charset="0"/>
            </a:rPr>
            <a:t> </a:t>
          </a:r>
          <a:r>
            <a:rPr lang="en-GB" sz="3200" dirty="0" err="1" smtClean="0">
              <a:latin typeface="Times New Roman" pitchFamily="18" charset="0"/>
              <a:cs typeface="Times New Roman" pitchFamily="18" charset="0"/>
            </a:rPr>
            <a:t>của</a:t>
          </a:r>
          <a:r>
            <a:rPr lang="en-GB" sz="3200" dirty="0" smtClean="0">
              <a:latin typeface="Times New Roman" pitchFamily="18" charset="0"/>
              <a:cs typeface="Times New Roman" pitchFamily="18" charset="0"/>
            </a:rPr>
            <a:t> </a:t>
          </a:r>
          <a:r>
            <a:rPr lang="en-GB" sz="3200" dirty="0" err="1" smtClean="0">
              <a:latin typeface="Times New Roman" pitchFamily="18" charset="0"/>
              <a:cs typeface="Times New Roman" pitchFamily="18" charset="0"/>
            </a:rPr>
            <a:t>mở</a:t>
          </a:r>
          <a:r>
            <a:rPr lang="en-GB" sz="3200" dirty="0" smtClean="0">
              <a:latin typeface="Times New Roman" pitchFamily="18" charset="0"/>
              <a:cs typeface="Times New Roman" pitchFamily="18" charset="0"/>
            </a:rPr>
            <a:t> </a:t>
          </a:r>
          <a:r>
            <a:rPr lang="en-GB" sz="3200" dirty="0" err="1" smtClean="0">
              <a:latin typeface="Times New Roman" pitchFamily="18" charset="0"/>
              <a:cs typeface="Times New Roman" pitchFamily="18" charset="0"/>
            </a:rPr>
            <a:t>khí</a:t>
          </a:r>
          <a:r>
            <a:rPr lang="en-GB" sz="3200" dirty="0" smtClean="0">
              <a:latin typeface="Times New Roman" pitchFamily="18" charset="0"/>
              <a:cs typeface="Times New Roman" pitchFamily="18" charset="0"/>
            </a:rPr>
            <a:t> </a:t>
          </a:r>
          <a:r>
            <a:rPr lang="en-GB" sz="3200" dirty="0" err="1" smtClean="0">
              <a:latin typeface="Times New Roman" pitchFamily="18" charset="0"/>
              <a:cs typeface="Times New Roman" pitchFamily="18" charset="0"/>
            </a:rPr>
            <a:t>quản</a:t>
          </a:r>
          <a:endParaRPr lang="en-US" sz="3200" b="0" i="0" dirty="0">
            <a:solidFill>
              <a:schemeClr val="tx1"/>
            </a:solidFill>
            <a:latin typeface="Times New Roman" pitchFamily="18" charset="0"/>
            <a:ea typeface="+mn-ea"/>
            <a:cs typeface="Times New Roman" pitchFamily="18" charset="0"/>
          </a:endParaRPr>
        </a:p>
      </dgm:t>
    </dgm:pt>
    <dgm:pt modelId="{0251D2DC-C1A8-4FCE-862A-946D511C2359}" type="parTrans" cxnId="{47E13A95-CFC8-4087-A527-4E9736AA4B60}">
      <dgm:prSet/>
      <dgm:spPr/>
      <dgm:t>
        <a:bodyPr/>
        <a:lstStyle/>
        <a:p>
          <a:endParaRPr lang="en-US"/>
        </a:p>
      </dgm:t>
    </dgm:pt>
    <dgm:pt modelId="{CA0C92BF-1BD4-44DF-AE8B-9CED035EA062}" type="sibTrans" cxnId="{47E13A95-CFC8-4087-A527-4E9736AA4B60}">
      <dgm:prSet/>
      <dgm:spPr/>
      <dgm:t>
        <a:bodyPr/>
        <a:lstStyle/>
        <a:p>
          <a:endParaRPr lang="en-US"/>
        </a:p>
      </dgm:t>
    </dgm:pt>
    <dgm:pt modelId="{29C0C67E-1011-4C91-910A-0211336A0154}">
      <dgm:prSet phldrT="[Text]"/>
      <dgm:spPr/>
      <dgm:t>
        <a:bodyPr/>
        <a:lstStyle/>
        <a:p>
          <a:r>
            <a:rPr lang="en-US" dirty="0" smtClean="0"/>
            <a:t> </a:t>
          </a:r>
          <a:endParaRPr lang="en-US" dirty="0"/>
        </a:p>
      </dgm:t>
    </dgm:pt>
    <dgm:pt modelId="{411D2188-5251-4DC5-A6E9-DB1E92F25449}" type="sibTrans" cxnId="{AB6E5FE8-2A7B-408D-B15E-3FD644664AFF}">
      <dgm:prSet/>
      <dgm:spPr/>
      <dgm:t>
        <a:bodyPr/>
        <a:lstStyle/>
        <a:p>
          <a:endParaRPr lang="en-US"/>
        </a:p>
      </dgm:t>
    </dgm:pt>
    <dgm:pt modelId="{A4A904B5-FEE9-4D38-B903-8BA0BB4EA08F}" type="parTrans" cxnId="{AB6E5FE8-2A7B-408D-B15E-3FD644664AFF}">
      <dgm:prSet/>
      <dgm:spPr/>
      <dgm:t>
        <a:bodyPr/>
        <a:lstStyle/>
        <a:p>
          <a:endParaRPr lang="en-US"/>
        </a:p>
      </dgm:t>
    </dgm:pt>
    <dgm:pt modelId="{EA562941-A801-4974-88A8-F3FF2861574A}">
      <dgm:prSet custT="1"/>
      <dgm:spPr/>
      <dgm:t>
        <a:bodyPr/>
        <a:lstStyle/>
        <a:p>
          <a:r>
            <a:rPr lang="vi-VN" sz="3200" dirty="0" smtClean="0">
              <a:latin typeface="Times New Roman" pitchFamily="18" charset="0"/>
              <a:cs typeface="Times New Roman" pitchFamily="18" charset="0"/>
            </a:rPr>
            <a:t>Chăm sóc được người bệnh có mở khí quản</a:t>
          </a:r>
          <a:endParaRPr lang="en-US" sz="3200" dirty="0">
            <a:latin typeface="Times New Roman" pitchFamily="18" charset="0"/>
            <a:cs typeface="Times New Roman" pitchFamily="18" charset="0"/>
          </a:endParaRPr>
        </a:p>
      </dgm:t>
    </dgm:pt>
    <dgm:pt modelId="{595924C9-A7EE-4DB8-89FE-E70AEFBCE2C1}" type="parTrans" cxnId="{20DD0C03-0868-4239-8BDB-B4BF20A73B64}">
      <dgm:prSet/>
      <dgm:spPr/>
      <dgm:t>
        <a:bodyPr/>
        <a:lstStyle/>
        <a:p>
          <a:endParaRPr lang="en-US"/>
        </a:p>
      </dgm:t>
    </dgm:pt>
    <dgm:pt modelId="{FFCCE557-EC20-46FE-AFE0-DF56550E4CCB}" type="sibTrans" cxnId="{20DD0C03-0868-4239-8BDB-B4BF20A73B64}">
      <dgm:prSet/>
      <dgm:spPr/>
      <dgm:t>
        <a:bodyPr/>
        <a:lstStyle/>
        <a:p>
          <a:endParaRPr lang="en-US"/>
        </a:p>
      </dgm:t>
    </dgm:pt>
    <dgm:pt modelId="{12B76028-7558-4FEB-BEEA-102F3557C6DC}" type="pres">
      <dgm:prSet presAssocID="{7A1FC34C-BDBF-4D61-BFAA-17A138E0283F}" presName="linearFlow" presStyleCnt="0">
        <dgm:presLayoutVars>
          <dgm:dir/>
          <dgm:animLvl val="lvl"/>
          <dgm:resizeHandles val="exact"/>
        </dgm:presLayoutVars>
      </dgm:prSet>
      <dgm:spPr/>
      <dgm:t>
        <a:bodyPr/>
        <a:lstStyle/>
        <a:p>
          <a:endParaRPr lang="en-US"/>
        </a:p>
      </dgm:t>
    </dgm:pt>
    <dgm:pt modelId="{DBB9FE7C-60A9-4E8A-91B6-29EE7186182F}" type="pres">
      <dgm:prSet presAssocID="{ECFA9B4D-3332-4E38-987E-0DA11567272B}" presName="composite" presStyleCnt="0"/>
      <dgm:spPr/>
    </dgm:pt>
    <dgm:pt modelId="{E3058314-174E-4207-B047-868B78FD6706}" type="pres">
      <dgm:prSet presAssocID="{ECFA9B4D-3332-4E38-987E-0DA11567272B}" presName="parentText" presStyleLbl="alignNode1" presStyleIdx="0" presStyleCnt="3">
        <dgm:presLayoutVars>
          <dgm:chMax val="1"/>
          <dgm:bulletEnabled val="1"/>
        </dgm:presLayoutVars>
      </dgm:prSet>
      <dgm:spPr/>
      <dgm:t>
        <a:bodyPr/>
        <a:lstStyle/>
        <a:p>
          <a:endParaRPr lang="en-US"/>
        </a:p>
      </dgm:t>
    </dgm:pt>
    <dgm:pt modelId="{2B1FCE97-A341-4F23-8727-E4C3158E2C69}" type="pres">
      <dgm:prSet presAssocID="{ECFA9B4D-3332-4E38-987E-0DA11567272B}" presName="descendantText" presStyleLbl="alignAcc1" presStyleIdx="0" presStyleCnt="3" custLinFactNeighborX="0" custLinFactNeighborY="-210">
        <dgm:presLayoutVars>
          <dgm:bulletEnabled val="1"/>
        </dgm:presLayoutVars>
      </dgm:prSet>
      <dgm:spPr/>
      <dgm:t>
        <a:bodyPr/>
        <a:lstStyle/>
        <a:p>
          <a:endParaRPr lang="en-US"/>
        </a:p>
      </dgm:t>
    </dgm:pt>
    <dgm:pt modelId="{59739D9C-6575-4263-9958-3657E36DF9D4}" type="pres">
      <dgm:prSet presAssocID="{2C3F6515-42FA-4AF9-9FD6-2A14CB367F6C}" presName="sp" presStyleCnt="0"/>
      <dgm:spPr/>
    </dgm:pt>
    <dgm:pt modelId="{6905E7D2-43E7-49AD-BD15-ADFC8AAFB9CD}" type="pres">
      <dgm:prSet presAssocID="{D3BA0A3E-7312-4E1D-A084-6619206ADF4F}" presName="composite" presStyleCnt="0"/>
      <dgm:spPr/>
    </dgm:pt>
    <dgm:pt modelId="{0B90B570-3A86-4055-8C11-F9BC0888AA06}" type="pres">
      <dgm:prSet presAssocID="{D3BA0A3E-7312-4E1D-A084-6619206ADF4F}" presName="parentText" presStyleLbl="alignNode1" presStyleIdx="1" presStyleCnt="3">
        <dgm:presLayoutVars>
          <dgm:chMax val="1"/>
          <dgm:bulletEnabled val="1"/>
        </dgm:presLayoutVars>
      </dgm:prSet>
      <dgm:spPr/>
      <dgm:t>
        <a:bodyPr/>
        <a:lstStyle/>
        <a:p>
          <a:endParaRPr lang="en-US"/>
        </a:p>
      </dgm:t>
    </dgm:pt>
    <dgm:pt modelId="{9BF87276-0B1E-4552-BD6D-6C24A2265B73}" type="pres">
      <dgm:prSet presAssocID="{D3BA0A3E-7312-4E1D-A084-6619206ADF4F}" presName="descendantText" presStyleLbl="alignAcc1" presStyleIdx="1" presStyleCnt="3">
        <dgm:presLayoutVars>
          <dgm:bulletEnabled val="1"/>
        </dgm:presLayoutVars>
      </dgm:prSet>
      <dgm:spPr/>
      <dgm:t>
        <a:bodyPr/>
        <a:lstStyle/>
        <a:p>
          <a:endParaRPr lang="en-US"/>
        </a:p>
      </dgm:t>
    </dgm:pt>
    <dgm:pt modelId="{30701264-3469-4485-905D-E53A924536A3}" type="pres">
      <dgm:prSet presAssocID="{B456E193-0690-4A9F-9B0B-186CAD8E0D0D}" presName="sp" presStyleCnt="0"/>
      <dgm:spPr/>
    </dgm:pt>
    <dgm:pt modelId="{56A77874-20A5-4F8A-AD7D-646B83D23BB1}" type="pres">
      <dgm:prSet presAssocID="{29C0C67E-1011-4C91-910A-0211336A0154}" presName="composite" presStyleCnt="0"/>
      <dgm:spPr/>
    </dgm:pt>
    <dgm:pt modelId="{DCB0A433-D2DA-4CD7-A1C3-AAC70383F111}" type="pres">
      <dgm:prSet presAssocID="{29C0C67E-1011-4C91-910A-0211336A0154}" presName="parentText" presStyleLbl="alignNode1" presStyleIdx="2" presStyleCnt="3">
        <dgm:presLayoutVars>
          <dgm:chMax val="1"/>
          <dgm:bulletEnabled val="1"/>
        </dgm:presLayoutVars>
      </dgm:prSet>
      <dgm:spPr/>
      <dgm:t>
        <a:bodyPr/>
        <a:lstStyle/>
        <a:p>
          <a:endParaRPr lang="en-US"/>
        </a:p>
      </dgm:t>
    </dgm:pt>
    <dgm:pt modelId="{EA7DE62B-ABEA-48AE-9510-0B243B12721B}" type="pres">
      <dgm:prSet presAssocID="{29C0C67E-1011-4C91-910A-0211336A0154}" presName="descendantText" presStyleLbl="alignAcc1" presStyleIdx="2" presStyleCnt="3" custScaleY="100138">
        <dgm:presLayoutVars>
          <dgm:bulletEnabled val="1"/>
        </dgm:presLayoutVars>
      </dgm:prSet>
      <dgm:spPr/>
      <dgm:t>
        <a:bodyPr/>
        <a:lstStyle/>
        <a:p>
          <a:endParaRPr lang="en-US"/>
        </a:p>
      </dgm:t>
    </dgm:pt>
  </dgm:ptLst>
  <dgm:cxnLst>
    <dgm:cxn modelId="{F557762A-0D88-494E-9485-5F80F59FA5CA}" srcId="{7A1FC34C-BDBF-4D61-BFAA-17A138E0283F}" destId="{D3BA0A3E-7312-4E1D-A084-6619206ADF4F}" srcOrd="1" destOrd="0" parTransId="{766B635B-8A44-4911-8198-07F68A7D6E11}" sibTransId="{B456E193-0690-4A9F-9B0B-186CAD8E0D0D}"/>
    <dgm:cxn modelId="{20DD0C03-0868-4239-8BDB-B4BF20A73B64}" srcId="{D3BA0A3E-7312-4E1D-A084-6619206ADF4F}" destId="{EA562941-A801-4974-88A8-F3FF2861574A}" srcOrd="0" destOrd="0" parTransId="{595924C9-A7EE-4DB8-89FE-E70AEFBCE2C1}" sibTransId="{FFCCE557-EC20-46FE-AFE0-DF56550E4CCB}"/>
    <dgm:cxn modelId="{32103F2C-6FED-4588-94D8-229E174ED266}" type="presOf" srcId="{7A1FC34C-BDBF-4D61-BFAA-17A138E0283F}" destId="{12B76028-7558-4FEB-BEEA-102F3557C6DC}" srcOrd="0" destOrd="0" presId="urn:microsoft.com/office/officeart/2005/8/layout/chevron2"/>
    <dgm:cxn modelId="{08D615FD-8EA7-4FDC-8E3C-79E03EB6C178}" type="presOf" srcId="{DF1A2623-A59F-4AAA-8005-EEA7BCFDE1CE}" destId="{EA7DE62B-ABEA-48AE-9510-0B243B12721B}" srcOrd="0" destOrd="0" presId="urn:microsoft.com/office/officeart/2005/8/layout/chevron2"/>
    <dgm:cxn modelId="{AE7049F4-55FF-4AF3-8C0D-A881B7CF9B6E}" srcId="{29C0C67E-1011-4C91-910A-0211336A0154}" destId="{DF1A2623-A59F-4AAA-8005-EEA7BCFDE1CE}" srcOrd="0" destOrd="0" parTransId="{CBC26A2B-0B9E-46D0-8684-177AADD904EE}" sibTransId="{18E104F4-8DDD-4014-9C58-56A8EA580F4A}"/>
    <dgm:cxn modelId="{F8FC1AB7-2973-4C95-B9E4-E60D751F349A}" srcId="{7A1FC34C-BDBF-4D61-BFAA-17A138E0283F}" destId="{ECFA9B4D-3332-4E38-987E-0DA11567272B}" srcOrd="0" destOrd="0" parTransId="{02C90526-CB97-4503-AB09-701A11366F2B}" sibTransId="{2C3F6515-42FA-4AF9-9FD6-2A14CB367F6C}"/>
    <dgm:cxn modelId="{EB6120C3-2E1C-4341-AE2D-016F2006DBA1}" type="presOf" srcId="{60DF279A-6B8E-422C-88D7-5F8AB226E0EE}" destId="{2B1FCE97-A341-4F23-8727-E4C3158E2C69}" srcOrd="0" destOrd="0" presId="urn:microsoft.com/office/officeart/2005/8/layout/chevron2"/>
    <dgm:cxn modelId="{5D2B35B2-43BF-4A18-8D28-DAF0367AD2E6}" type="presOf" srcId="{D3BA0A3E-7312-4E1D-A084-6619206ADF4F}" destId="{0B90B570-3A86-4055-8C11-F9BC0888AA06}" srcOrd="0" destOrd="0" presId="urn:microsoft.com/office/officeart/2005/8/layout/chevron2"/>
    <dgm:cxn modelId="{AB6E5FE8-2A7B-408D-B15E-3FD644664AFF}" srcId="{7A1FC34C-BDBF-4D61-BFAA-17A138E0283F}" destId="{29C0C67E-1011-4C91-910A-0211336A0154}" srcOrd="2" destOrd="0" parTransId="{A4A904B5-FEE9-4D38-B903-8BA0BB4EA08F}" sibTransId="{411D2188-5251-4DC5-A6E9-DB1E92F25449}"/>
    <dgm:cxn modelId="{47E13A95-CFC8-4087-A527-4E9736AA4B60}" srcId="{ECFA9B4D-3332-4E38-987E-0DA11567272B}" destId="{60DF279A-6B8E-422C-88D7-5F8AB226E0EE}" srcOrd="0" destOrd="0" parTransId="{0251D2DC-C1A8-4FCE-862A-946D511C2359}" sibTransId="{CA0C92BF-1BD4-44DF-AE8B-9CED035EA062}"/>
    <dgm:cxn modelId="{8617EF93-AD0D-4AF9-B4EC-61ED1900B033}" type="presOf" srcId="{EA562941-A801-4974-88A8-F3FF2861574A}" destId="{9BF87276-0B1E-4552-BD6D-6C24A2265B73}" srcOrd="0" destOrd="0" presId="urn:microsoft.com/office/officeart/2005/8/layout/chevron2"/>
    <dgm:cxn modelId="{6AE98BAF-867B-45EC-8EE0-5B40248731FC}" type="presOf" srcId="{29C0C67E-1011-4C91-910A-0211336A0154}" destId="{DCB0A433-D2DA-4CD7-A1C3-AAC70383F111}" srcOrd="0" destOrd="0" presId="urn:microsoft.com/office/officeart/2005/8/layout/chevron2"/>
    <dgm:cxn modelId="{D97B273A-8654-4F34-9D36-FE1D9431A229}" type="presOf" srcId="{ECFA9B4D-3332-4E38-987E-0DA11567272B}" destId="{E3058314-174E-4207-B047-868B78FD6706}" srcOrd="0" destOrd="0" presId="urn:microsoft.com/office/officeart/2005/8/layout/chevron2"/>
    <dgm:cxn modelId="{2F1076EE-E1C1-4579-8842-DA778FBEA129}" type="presParOf" srcId="{12B76028-7558-4FEB-BEEA-102F3557C6DC}" destId="{DBB9FE7C-60A9-4E8A-91B6-29EE7186182F}" srcOrd="0" destOrd="0" presId="urn:microsoft.com/office/officeart/2005/8/layout/chevron2"/>
    <dgm:cxn modelId="{BDD5C4E0-A0CC-4019-AD9D-828F4364868C}" type="presParOf" srcId="{DBB9FE7C-60A9-4E8A-91B6-29EE7186182F}" destId="{E3058314-174E-4207-B047-868B78FD6706}" srcOrd="0" destOrd="0" presId="urn:microsoft.com/office/officeart/2005/8/layout/chevron2"/>
    <dgm:cxn modelId="{6EF4E619-A571-46E4-89D3-B3F01BE5F3D6}" type="presParOf" srcId="{DBB9FE7C-60A9-4E8A-91B6-29EE7186182F}" destId="{2B1FCE97-A341-4F23-8727-E4C3158E2C69}" srcOrd="1" destOrd="0" presId="urn:microsoft.com/office/officeart/2005/8/layout/chevron2"/>
    <dgm:cxn modelId="{2550B218-B05C-4B9E-975D-0426060F6A65}" type="presParOf" srcId="{12B76028-7558-4FEB-BEEA-102F3557C6DC}" destId="{59739D9C-6575-4263-9958-3657E36DF9D4}" srcOrd="1" destOrd="0" presId="urn:microsoft.com/office/officeart/2005/8/layout/chevron2"/>
    <dgm:cxn modelId="{2AB7442E-657A-4D97-A705-52BD511D2911}" type="presParOf" srcId="{12B76028-7558-4FEB-BEEA-102F3557C6DC}" destId="{6905E7D2-43E7-49AD-BD15-ADFC8AAFB9CD}" srcOrd="2" destOrd="0" presId="urn:microsoft.com/office/officeart/2005/8/layout/chevron2"/>
    <dgm:cxn modelId="{C924391A-A706-4B93-B163-69468B7D1F4D}" type="presParOf" srcId="{6905E7D2-43E7-49AD-BD15-ADFC8AAFB9CD}" destId="{0B90B570-3A86-4055-8C11-F9BC0888AA06}" srcOrd="0" destOrd="0" presId="urn:microsoft.com/office/officeart/2005/8/layout/chevron2"/>
    <dgm:cxn modelId="{125E4763-6E5E-4499-B9B4-09EBA856DDB4}" type="presParOf" srcId="{6905E7D2-43E7-49AD-BD15-ADFC8AAFB9CD}" destId="{9BF87276-0B1E-4552-BD6D-6C24A2265B73}" srcOrd="1" destOrd="0" presId="urn:microsoft.com/office/officeart/2005/8/layout/chevron2"/>
    <dgm:cxn modelId="{BF6B5DE6-2C40-4812-B440-7B455348CE9B}" type="presParOf" srcId="{12B76028-7558-4FEB-BEEA-102F3557C6DC}" destId="{30701264-3469-4485-905D-E53A924536A3}" srcOrd="3" destOrd="0" presId="urn:microsoft.com/office/officeart/2005/8/layout/chevron2"/>
    <dgm:cxn modelId="{4AC970FA-1B68-430B-8CD1-667A3FEBFB8C}" type="presParOf" srcId="{12B76028-7558-4FEB-BEEA-102F3557C6DC}" destId="{56A77874-20A5-4F8A-AD7D-646B83D23BB1}" srcOrd="4" destOrd="0" presId="urn:microsoft.com/office/officeart/2005/8/layout/chevron2"/>
    <dgm:cxn modelId="{9DC84C74-2039-49A4-8772-34C8786CBB07}" type="presParOf" srcId="{56A77874-20A5-4F8A-AD7D-646B83D23BB1}" destId="{DCB0A433-D2DA-4CD7-A1C3-AAC70383F111}" srcOrd="0" destOrd="0" presId="urn:microsoft.com/office/officeart/2005/8/layout/chevron2"/>
    <dgm:cxn modelId="{0256D345-DEA2-4A68-815C-EE9FBB4086ED}" type="presParOf" srcId="{56A77874-20A5-4F8A-AD7D-646B83D23BB1}" destId="{EA7DE62B-ABEA-48AE-9510-0B243B12721B}"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058314-174E-4207-B047-868B78FD6706}">
      <dsp:nvSpPr>
        <dsp:cNvPr id="0" name=""/>
        <dsp:cNvSpPr/>
      </dsp:nvSpPr>
      <dsp:spPr>
        <a:xfrm rot="5400000">
          <a:off x="-300662" y="303404"/>
          <a:ext cx="2004417" cy="1403092"/>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endParaRPr lang="en-US" sz="3600" kern="1200" dirty="0"/>
        </a:p>
      </dsp:txBody>
      <dsp:txXfrm rot="-5400000">
        <a:off x="1" y="704287"/>
        <a:ext cx="1403092" cy="601325"/>
      </dsp:txXfrm>
    </dsp:sp>
    <dsp:sp modelId="{2B1FCE97-A341-4F23-8727-E4C3158E2C69}">
      <dsp:nvSpPr>
        <dsp:cNvPr id="0" name=""/>
        <dsp:cNvSpPr/>
      </dsp:nvSpPr>
      <dsp:spPr>
        <a:xfrm rot="5400000">
          <a:off x="4622110" y="-3219012"/>
          <a:ext cx="1302871" cy="7740907"/>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GB" sz="3200" kern="1200" dirty="0" err="1" smtClean="0">
              <a:latin typeface="Times New Roman" pitchFamily="18" charset="0"/>
              <a:cs typeface="Times New Roman" pitchFamily="18" charset="0"/>
            </a:rPr>
            <a:t>Nêu</a:t>
          </a:r>
          <a:r>
            <a:rPr lang="en-GB" sz="3200" kern="1200" dirty="0" smtClean="0">
              <a:latin typeface="Times New Roman" pitchFamily="18" charset="0"/>
              <a:cs typeface="Times New Roman" pitchFamily="18" charset="0"/>
            </a:rPr>
            <a:t> </a:t>
          </a:r>
          <a:r>
            <a:rPr lang="en-GB" sz="3200" kern="1200" dirty="0" err="1" smtClean="0">
              <a:latin typeface="Times New Roman" pitchFamily="18" charset="0"/>
              <a:cs typeface="Times New Roman" pitchFamily="18" charset="0"/>
            </a:rPr>
            <a:t>được</a:t>
          </a:r>
          <a:r>
            <a:rPr lang="en-GB" sz="3200" kern="1200" dirty="0" smtClean="0">
              <a:latin typeface="Times New Roman" pitchFamily="18" charset="0"/>
              <a:cs typeface="Times New Roman" pitchFamily="18" charset="0"/>
            </a:rPr>
            <a:t> </a:t>
          </a:r>
          <a:r>
            <a:rPr lang="en-GB" sz="3200" kern="1200" dirty="0" err="1" smtClean="0">
              <a:latin typeface="Times New Roman" pitchFamily="18" charset="0"/>
              <a:cs typeface="Times New Roman" pitchFamily="18" charset="0"/>
            </a:rPr>
            <a:t>định</a:t>
          </a:r>
          <a:r>
            <a:rPr lang="en-GB" sz="3200" kern="1200" dirty="0" smtClean="0">
              <a:latin typeface="Times New Roman" pitchFamily="18" charset="0"/>
              <a:cs typeface="Times New Roman" pitchFamily="18" charset="0"/>
            </a:rPr>
            <a:t> </a:t>
          </a:r>
          <a:r>
            <a:rPr lang="en-GB" sz="3200" kern="1200" dirty="0" err="1" smtClean="0">
              <a:latin typeface="Times New Roman" pitchFamily="18" charset="0"/>
              <a:cs typeface="Times New Roman" pitchFamily="18" charset="0"/>
            </a:rPr>
            <a:t>nghĩa</a:t>
          </a:r>
          <a:r>
            <a:rPr lang="en-GB" sz="3200" kern="1200" dirty="0" smtClean="0">
              <a:latin typeface="Times New Roman" pitchFamily="18" charset="0"/>
              <a:cs typeface="Times New Roman" pitchFamily="18" charset="0"/>
            </a:rPr>
            <a:t> </a:t>
          </a:r>
          <a:r>
            <a:rPr lang="en-GB" sz="3200" kern="1200" dirty="0" err="1" smtClean="0">
              <a:latin typeface="Times New Roman" pitchFamily="18" charset="0"/>
              <a:cs typeface="Times New Roman" pitchFamily="18" charset="0"/>
            </a:rPr>
            <a:t>và</a:t>
          </a:r>
          <a:r>
            <a:rPr lang="en-GB" sz="3200" kern="1200" dirty="0" smtClean="0">
              <a:latin typeface="Times New Roman" pitchFamily="18" charset="0"/>
              <a:cs typeface="Times New Roman" pitchFamily="18" charset="0"/>
            </a:rPr>
            <a:t> </a:t>
          </a:r>
          <a:r>
            <a:rPr lang="en-GB" sz="3200" kern="1200" dirty="0" err="1" smtClean="0">
              <a:latin typeface="Times New Roman" pitchFamily="18" charset="0"/>
              <a:cs typeface="Times New Roman" pitchFamily="18" charset="0"/>
            </a:rPr>
            <a:t>lợi</a:t>
          </a:r>
          <a:r>
            <a:rPr lang="en-GB" sz="3200" kern="1200" dirty="0" smtClean="0">
              <a:latin typeface="Times New Roman" pitchFamily="18" charset="0"/>
              <a:cs typeface="Times New Roman" pitchFamily="18" charset="0"/>
            </a:rPr>
            <a:t> </a:t>
          </a:r>
          <a:r>
            <a:rPr lang="en-GB" sz="3200" kern="1200" dirty="0" err="1" smtClean="0">
              <a:latin typeface="Times New Roman" pitchFamily="18" charset="0"/>
              <a:cs typeface="Times New Roman" pitchFamily="18" charset="0"/>
            </a:rPr>
            <a:t>ích</a:t>
          </a:r>
          <a:r>
            <a:rPr lang="en-GB" sz="3200" kern="1200" dirty="0" smtClean="0">
              <a:latin typeface="Times New Roman" pitchFamily="18" charset="0"/>
              <a:cs typeface="Times New Roman" pitchFamily="18" charset="0"/>
            </a:rPr>
            <a:t> </a:t>
          </a:r>
          <a:r>
            <a:rPr lang="en-GB" sz="3200" kern="1200" dirty="0" err="1" smtClean="0">
              <a:latin typeface="Times New Roman" pitchFamily="18" charset="0"/>
              <a:cs typeface="Times New Roman" pitchFamily="18" charset="0"/>
            </a:rPr>
            <a:t>của</a:t>
          </a:r>
          <a:r>
            <a:rPr lang="en-GB" sz="3200" kern="1200" dirty="0" smtClean="0">
              <a:latin typeface="Times New Roman" pitchFamily="18" charset="0"/>
              <a:cs typeface="Times New Roman" pitchFamily="18" charset="0"/>
            </a:rPr>
            <a:t> </a:t>
          </a:r>
          <a:r>
            <a:rPr lang="en-GB" sz="3200" kern="1200" dirty="0" err="1" smtClean="0">
              <a:latin typeface="Times New Roman" pitchFamily="18" charset="0"/>
              <a:cs typeface="Times New Roman" pitchFamily="18" charset="0"/>
            </a:rPr>
            <a:t>mở</a:t>
          </a:r>
          <a:r>
            <a:rPr lang="en-GB" sz="3200" kern="1200" dirty="0" smtClean="0">
              <a:latin typeface="Times New Roman" pitchFamily="18" charset="0"/>
              <a:cs typeface="Times New Roman" pitchFamily="18" charset="0"/>
            </a:rPr>
            <a:t> </a:t>
          </a:r>
          <a:r>
            <a:rPr lang="en-GB" sz="3200" kern="1200" dirty="0" err="1" smtClean="0">
              <a:latin typeface="Times New Roman" pitchFamily="18" charset="0"/>
              <a:cs typeface="Times New Roman" pitchFamily="18" charset="0"/>
            </a:rPr>
            <a:t>khí</a:t>
          </a:r>
          <a:r>
            <a:rPr lang="en-GB" sz="3200" kern="1200" dirty="0" smtClean="0">
              <a:latin typeface="Times New Roman" pitchFamily="18" charset="0"/>
              <a:cs typeface="Times New Roman" pitchFamily="18" charset="0"/>
            </a:rPr>
            <a:t> </a:t>
          </a:r>
          <a:r>
            <a:rPr lang="en-GB" sz="3200" kern="1200" dirty="0" err="1" smtClean="0">
              <a:latin typeface="Times New Roman" pitchFamily="18" charset="0"/>
              <a:cs typeface="Times New Roman" pitchFamily="18" charset="0"/>
            </a:rPr>
            <a:t>quản</a:t>
          </a:r>
          <a:endParaRPr lang="en-US" sz="3200" b="0" i="0" kern="1200" dirty="0">
            <a:solidFill>
              <a:schemeClr val="tx1"/>
            </a:solidFill>
            <a:latin typeface="Times New Roman" pitchFamily="18" charset="0"/>
            <a:ea typeface="+mn-ea"/>
            <a:cs typeface="Times New Roman" pitchFamily="18" charset="0"/>
          </a:endParaRPr>
        </a:p>
      </dsp:txBody>
      <dsp:txXfrm rot="-5400000">
        <a:off x="1403093" y="63606"/>
        <a:ext cx="7677306" cy="1175669"/>
      </dsp:txXfrm>
    </dsp:sp>
    <dsp:sp modelId="{0B90B570-3A86-4055-8C11-F9BC0888AA06}">
      <dsp:nvSpPr>
        <dsp:cNvPr id="0" name=""/>
        <dsp:cNvSpPr/>
      </dsp:nvSpPr>
      <dsp:spPr>
        <a:xfrm rot="5400000">
          <a:off x="-300662" y="2117404"/>
          <a:ext cx="2004417" cy="1403092"/>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endParaRPr lang="en-US" sz="3600" kern="1200" dirty="0"/>
        </a:p>
      </dsp:txBody>
      <dsp:txXfrm rot="-5400000">
        <a:off x="1" y="2518287"/>
        <a:ext cx="1403092" cy="601325"/>
      </dsp:txXfrm>
    </dsp:sp>
    <dsp:sp modelId="{9BF87276-0B1E-4552-BD6D-6C24A2265B73}">
      <dsp:nvSpPr>
        <dsp:cNvPr id="0" name=""/>
        <dsp:cNvSpPr/>
      </dsp:nvSpPr>
      <dsp:spPr>
        <a:xfrm rot="5400000">
          <a:off x="4622110" y="-1402276"/>
          <a:ext cx="1302871" cy="7740907"/>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vi-VN" sz="3200" kern="1200" dirty="0" smtClean="0">
              <a:latin typeface="Times New Roman" pitchFamily="18" charset="0"/>
              <a:cs typeface="Times New Roman" pitchFamily="18" charset="0"/>
            </a:rPr>
            <a:t>Chăm sóc được người bệnh có mở khí quản</a:t>
          </a:r>
          <a:endParaRPr lang="en-US" sz="3200" kern="1200" dirty="0">
            <a:latin typeface="Times New Roman" pitchFamily="18" charset="0"/>
            <a:cs typeface="Times New Roman" pitchFamily="18" charset="0"/>
          </a:endParaRPr>
        </a:p>
      </dsp:txBody>
      <dsp:txXfrm rot="-5400000">
        <a:off x="1403093" y="1880342"/>
        <a:ext cx="7677306" cy="1175669"/>
      </dsp:txXfrm>
    </dsp:sp>
    <dsp:sp modelId="{DCB0A433-D2DA-4CD7-A1C3-AAC70383F111}">
      <dsp:nvSpPr>
        <dsp:cNvPr id="0" name=""/>
        <dsp:cNvSpPr/>
      </dsp:nvSpPr>
      <dsp:spPr>
        <a:xfrm rot="5400000">
          <a:off x="-300662" y="3932303"/>
          <a:ext cx="2004417" cy="1403092"/>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 </a:t>
          </a:r>
          <a:endParaRPr lang="en-US" sz="3600" kern="1200" dirty="0"/>
        </a:p>
      </dsp:txBody>
      <dsp:txXfrm rot="-5400000">
        <a:off x="1" y="4333186"/>
        <a:ext cx="1403092" cy="601325"/>
      </dsp:txXfrm>
    </dsp:sp>
    <dsp:sp modelId="{EA7DE62B-ABEA-48AE-9510-0B243B12721B}">
      <dsp:nvSpPr>
        <dsp:cNvPr id="0" name=""/>
        <dsp:cNvSpPr/>
      </dsp:nvSpPr>
      <dsp:spPr>
        <a:xfrm rot="5400000">
          <a:off x="4621211" y="412622"/>
          <a:ext cx="1304669" cy="7740907"/>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vi-VN" sz="3200" b="0" i="0" kern="1200" dirty="0" smtClean="0">
              <a:solidFill>
                <a:schemeClr val="tx1"/>
              </a:solidFill>
              <a:latin typeface="Times New Roman" pitchFamily="18" charset="0"/>
              <a:ea typeface="+mn-ea"/>
              <a:cs typeface="Times New Roman" pitchFamily="18" charset="0"/>
            </a:rPr>
            <a:t>Thực hành được kỹ thuật chăm sóc</a:t>
          </a:r>
          <a:r>
            <a:rPr lang="en-US" sz="3200" b="0" i="0" kern="1200" dirty="0" smtClean="0">
              <a:solidFill>
                <a:schemeClr val="tx1"/>
              </a:solidFill>
              <a:latin typeface="Times New Roman" pitchFamily="18" charset="0"/>
              <a:ea typeface="+mn-ea"/>
              <a:cs typeface="Times New Roman" pitchFamily="18" charset="0"/>
            </a:rPr>
            <a:t> </a:t>
          </a:r>
          <a:r>
            <a:rPr lang="en-US" sz="3200" b="0" i="0" kern="1200" dirty="0" err="1" smtClean="0">
              <a:solidFill>
                <a:schemeClr val="tx1"/>
              </a:solidFill>
              <a:latin typeface="Times New Roman" pitchFamily="18" charset="0"/>
              <a:ea typeface="+mn-ea"/>
              <a:cs typeface="Times New Roman" pitchFamily="18" charset="0"/>
            </a:rPr>
            <a:t>người</a:t>
          </a:r>
          <a:r>
            <a:rPr lang="en-US" sz="3200" b="0" i="0" kern="1200" dirty="0" smtClean="0">
              <a:solidFill>
                <a:schemeClr val="tx1"/>
              </a:solidFill>
              <a:latin typeface="Times New Roman" pitchFamily="18" charset="0"/>
              <a:ea typeface="+mn-ea"/>
              <a:cs typeface="Times New Roman" pitchFamily="18" charset="0"/>
            </a:rPr>
            <a:t> </a:t>
          </a:r>
          <a:r>
            <a:rPr lang="en-US" sz="3200" b="0" i="0" kern="1200" dirty="0" err="1" smtClean="0">
              <a:solidFill>
                <a:schemeClr val="tx1"/>
              </a:solidFill>
              <a:latin typeface="Times New Roman" pitchFamily="18" charset="0"/>
              <a:ea typeface="+mn-ea"/>
              <a:cs typeface="Times New Roman" pitchFamily="18" charset="0"/>
            </a:rPr>
            <a:t>bệnh</a:t>
          </a:r>
          <a:r>
            <a:rPr lang="en-US" sz="3200" b="0" i="0" kern="1200" dirty="0" smtClean="0">
              <a:solidFill>
                <a:schemeClr val="tx1"/>
              </a:solidFill>
              <a:latin typeface="Times New Roman" pitchFamily="18" charset="0"/>
              <a:ea typeface="+mn-ea"/>
              <a:cs typeface="Times New Roman" pitchFamily="18" charset="0"/>
            </a:rPr>
            <a:t> </a:t>
          </a:r>
          <a:r>
            <a:rPr lang="en-US" sz="3200" b="0" i="0" kern="1200" dirty="0" err="1" smtClean="0">
              <a:solidFill>
                <a:schemeClr val="tx1"/>
              </a:solidFill>
              <a:latin typeface="Times New Roman" pitchFamily="18" charset="0"/>
              <a:ea typeface="+mn-ea"/>
              <a:cs typeface="Times New Roman" pitchFamily="18" charset="0"/>
            </a:rPr>
            <a:t>có</a:t>
          </a:r>
          <a:r>
            <a:rPr lang="vi-VN" sz="3200" b="0" i="0" kern="1200" dirty="0" smtClean="0">
              <a:solidFill>
                <a:schemeClr val="tx1"/>
              </a:solidFill>
              <a:latin typeface="Times New Roman" pitchFamily="18" charset="0"/>
              <a:ea typeface="+mn-ea"/>
              <a:cs typeface="Times New Roman" pitchFamily="18" charset="0"/>
            </a:rPr>
            <a:t> mở khí quản</a:t>
          </a:r>
          <a:endParaRPr lang="en-US" sz="3200" b="0" i="0" kern="1200" dirty="0" smtClean="0">
            <a:solidFill>
              <a:schemeClr val="tx1"/>
            </a:solidFill>
            <a:latin typeface="Times New Roman" pitchFamily="18" charset="0"/>
            <a:ea typeface="+mn-ea"/>
            <a:cs typeface="Times New Roman" pitchFamily="18" charset="0"/>
          </a:endParaRPr>
        </a:p>
      </dsp:txBody>
      <dsp:txXfrm rot="-5400000">
        <a:off x="1403093" y="3694430"/>
        <a:ext cx="7677218" cy="1177291"/>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9CC59A-537A-4FE0-BEC4-EBF4A1EAEB98}" type="datetimeFigureOut">
              <a:rPr lang="en-US" smtClean="0"/>
              <a:t>09-09-2016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70F570-8DB3-4C5F-BA76-9580D175824E}" type="slidenum">
              <a:rPr lang="en-US" smtClean="0"/>
              <a:t>‹#›</a:t>
            </a:fld>
            <a:endParaRPr lang="en-US"/>
          </a:p>
        </p:txBody>
      </p:sp>
    </p:spTree>
    <p:extLst>
      <p:ext uri="{BB962C8B-B14F-4D97-AF65-F5344CB8AC3E}">
        <p14:creationId xmlns:p14="http://schemas.microsoft.com/office/powerpoint/2010/main" val="533730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B770F570-8DB3-4C5F-BA76-9580D175824E}" type="slidenum">
              <a:rPr lang="en-US" smtClean="0"/>
              <a:t>2</a:t>
            </a:fld>
            <a:endParaRPr lang="en-US"/>
          </a:p>
        </p:txBody>
      </p:sp>
    </p:spTree>
    <p:extLst>
      <p:ext uri="{BB962C8B-B14F-4D97-AF65-F5344CB8AC3E}">
        <p14:creationId xmlns:p14="http://schemas.microsoft.com/office/powerpoint/2010/main" val="118983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B770F570-8DB3-4C5F-BA76-9580D175824E}" type="slidenum">
              <a:rPr lang="en-US" smtClean="0"/>
              <a:t>10</a:t>
            </a:fld>
            <a:endParaRPr lang="en-US"/>
          </a:p>
        </p:txBody>
      </p:sp>
    </p:spTree>
    <p:extLst>
      <p:ext uri="{BB962C8B-B14F-4D97-AF65-F5344CB8AC3E}">
        <p14:creationId xmlns:p14="http://schemas.microsoft.com/office/powerpoint/2010/main" val="3681587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79257302-D1D4-40F7-BC5F-11535213211B}" type="datetimeFigureOut">
              <a:rPr lang="en-US" smtClean="0"/>
              <a:t>09-09-2016</a:t>
            </a:fld>
            <a:endParaRPr lang="en-US"/>
          </a:p>
        </p:txBody>
      </p:sp>
      <p:sp>
        <p:nvSpPr>
          <p:cNvPr id="8" name="Slide Number Placeholder 7"/>
          <p:cNvSpPr>
            <a:spLocks noGrp="1"/>
          </p:cNvSpPr>
          <p:nvPr>
            <p:ph type="sldNum" sz="quarter" idx="11"/>
          </p:nvPr>
        </p:nvSpPr>
        <p:spPr/>
        <p:txBody>
          <a:bodyPr/>
          <a:lstStyle/>
          <a:p>
            <a:fld id="{B5D2B82A-51F0-4269-A9A2-585AE0CDF7EA}"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257302-D1D4-40F7-BC5F-11535213211B}" type="datetimeFigureOut">
              <a:rPr lang="en-US" smtClean="0"/>
              <a:t>09-09-2016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D2B82A-51F0-4269-A9A2-585AE0CDF7E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257302-D1D4-40F7-BC5F-11535213211B}" type="datetimeFigureOut">
              <a:rPr lang="en-US" smtClean="0"/>
              <a:t>09-09-2016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D2B82A-51F0-4269-A9A2-585AE0CDF7E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79257302-D1D4-40F7-BC5F-11535213211B}" type="datetimeFigureOut">
              <a:rPr lang="en-US" smtClean="0"/>
              <a:t>09-09-2016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D2B82A-51F0-4269-A9A2-585AE0CDF7E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257302-D1D4-40F7-BC5F-11535213211B}" type="datetimeFigureOut">
              <a:rPr lang="en-US" smtClean="0"/>
              <a:t>09-09-2016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D2B82A-51F0-4269-A9A2-585AE0CDF7EA}"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79257302-D1D4-40F7-BC5F-11535213211B}" type="datetimeFigureOut">
              <a:rPr lang="en-US" smtClean="0"/>
              <a:t>09-09-2016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D2B82A-51F0-4269-A9A2-585AE0CDF7EA}"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9257302-D1D4-40F7-BC5F-11535213211B}" type="datetimeFigureOut">
              <a:rPr lang="en-US" smtClean="0"/>
              <a:t>09-09-2016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D2B82A-51F0-4269-A9A2-585AE0CDF7EA}"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9257302-D1D4-40F7-BC5F-11535213211B}" type="datetimeFigureOut">
              <a:rPr lang="en-US" smtClean="0"/>
              <a:t>09-09-2016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D2B82A-51F0-4269-A9A2-585AE0CDF7E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257302-D1D4-40F7-BC5F-11535213211B}" type="datetimeFigureOut">
              <a:rPr lang="en-US" smtClean="0"/>
              <a:t>09-09-2016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D2B82A-51F0-4269-A9A2-585AE0CDF7E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257302-D1D4-40F7-BC5F-11535213211B}" type="datetimeFigureOut">
              <a:rPr lang="en-US" smtClean="0"/>
              <a:t>09-09-2016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D2B82A-51F0-4269-A9A2-585AE0CDF7E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257302-D1D4-40F7-BC5F-11535213211B}" type="datetimeFigureOut">
              <a:rPr lang="en-US" smtClean="0"/>
              <a:t>09-09-2016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D2B82A-51F0-4269-A9A2-585AE0CDF7E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79257302-D1D4-40F7-BC5F-11535213211B}" type="datetimeFigureOut">
              <a:rPr lang="en-US" smtClean="0"/>
              <a:t>09-09-2016</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5D2B82A-51F0-4269-A9A2-585AE0CDF7EA}"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0"/>
            <a:ext cx="8458200" cy="1470025"/>
          </a:xfrm>
        </p:spPr>
        <p:txBody>
          <a:bodyPr>
            <a:normAutofit/>
          </a:bodyPr>
          <a:lstStyle/>
          <a:p>
            <a:r>
              <a:rPr lang="en-US" sz="4000" dirty="0" smtClean="0">
                <a:latin typeface="Times New Roman" pitchFamily="18" charset="0"/>
                <a:cs typeface="Times New Roman" pitchFamily="18" charset="0"/>
              </a:rPr>
              <a:t>KHOA ĐIỀU DƯỠNG</a:t>
            </a:r>
            <a:br>
              <a:rPr lang="en-US" sz="4000" dirty="0" smtClean="0">
                <a:latin typeface="Times New Roman" pitchFamily="18" charset="0"/>
                <a:cs typeface="Times New Roman" pitchFamily="18" charset="0"/>
              </a:rPr>
            </a:br>
            <a:r>
              <a:rPr lang="en-US" sz="4000" dirty="0" err="1" smtClean="0">
                <a:latin typeface="Times New Roman" pitchFamily="18" charset="0"/>
                <a:cs typeface="Times New Roman" pitchFamily="18" charset="0"/>
              </a:rPr>
              <a:t>Môn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Điều</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Dưỡng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Hồi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Sức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Cấp</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Cứu</a:t>
            </a:r>
            <a:endParaRPr lang="en-US" sz="4000" dirty="0">
              <a:latin typeface="Times New Roman" pitchFamily="18" charset="0"/>
              <a:cs typeface="Times New Roman" pitchFamily="18" charset="0"/>
            </a:endParaRPr>
          </a:p>
        </p:txBody>
      </p:sp>
      <p:sp>
        <p:nvSpPr>
          <p:cNvPr id="3" name="Subtitle 2"/>
          <p:cNvSpPr>
            <a:spLocks noGrp="1"/>
          </p:cNvSpPr>
          <p:nvPr>
            <p:ph type="subTitle" idx="1"/>
          </p:nvPr>
        </p:nvSpPr>
        <p:spPr>
          <a:xfrm>
            <a:off x="685800" y="1752600"/>
            <a:ext cx="7924800" cy="4724400"/>
          </a:xfrm>
        </p:spPr>
        <p:txBody>
          <a:bodyPr/>
          <a:lstStyle/>
          <a:p>
            <a:pPr algn="just"/>
            <a:r>
              <a:rPr lang="en-US" sz="2800" dirty="0" err="1" smtClean="0">
                <a:solidFill>
                  <a:schemeClr val="tx1"/>
                </a:solidFill>
                <a:latin typeface="Times New Roman" pitchFamily="18" charset="0"/>
                <a:cs typeface="Times New Roman" pitchFamily="18" charset="0"/>
              </a:rPr>
              <a:t>Đề</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tài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Chăm</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sóc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bệnh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nhân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mở</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khí</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quản</a:t>
            </a:r>
            <a:endParaRPr lang="en-US" sz="2800" dirty="0" smtClean="0">
              <a:solidFill>
                <a:schemeClr val="tx1"/>
              </a:solidFill>
              <a:latin typeface="Times New Roman" pitchFamily="18" charset="0"/>
              <a:cs typeface="Times New Roman" pitchFamily="18" charset="0"/>
            </a:endParaRPr>
          </a:p>
          <a:p>
            <a:pPr algn="just"/>
            <a:r>
              <a:rPr lang="en-US" sz="2800" dirty="0" smtClean="0">
                <a:solidFill>
                  <a:schemeClr val="tx1"/>
                </a:solidFill>
                <a:latin typeface="Times New Roman" pitchFamily="18" charset="0"/>
                <a:cs typeface="Times New Roman" pitchFamily="18" charset="0"/>
              </a:rPr>
              <a:t>GVHD: </a:t>
            </a:r>
            <a:r>
              <a:rPr lang="en-US" sz="2800" dirty="0" err="1" smtClean="0">
                <a:solidFill>
                  <a:schemeClr val="tx1"/>
                </a:solidFill>
                <a:latin typeface="Times New Roman" pitchFamily="18" charset="0"/>
                <a:cs typeface="Times New Roman" pitchFamily="18" charset="0"/>
              </a:rPr>
              <a:t>Nguyễn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Phúc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Học</a:t>
            </a:r>
            <a:endParaRPr lang="en-US" sz="2800" dirty="0" smtClean="0">
              <a:solidFill>
                <a:schemeClr val="tx1"/>
              </a:solidFill>
              <a:latin typeface="Times New Roman" pitchFamily="18" charset="0"/>
              <a:cs typeface="Times New Roman" pitchFamily="18" charset="0"/>
            </a:endParaRPr>
          </a:p>
          <a:p>
            <a:pPr algn="just"/>
            <a:r>
              <a:rPr lang="en-US" dirty="0" smtClean="0">
                <a:solidFill>
                  <a:schemeClr val="tx1"/>
                </a:solidFill>
                <a:latin typeface="Times New Roman" pitchFamily="18" charset="0"/>
                <a:cs typeface="Times New Roman" pitchFamily="18" charset="0"/>
              </a:rPr>
              <a:t>SVTH:</a:t>
            </a:r>
            <a:endParaRPr lang="en-US" dirty="0">
              <a:solidFill>
                <a:schemeClr val="tx1"/>
              </a:solidFill>
              <a:latin typeface="Times New Roman" pitchFamily="18" charset="0"/>
              <a:cs typeface="Times New Roman" pitchFamily="18" charset="0"/>
            </a:endParaRPr>
          </a:p>
        </p:txBody>
      </p:sp>
      <p:sp>
        <p:nvSpPr>
          <p:cNvPr id="4" name="Rectangle 3"/>
          <p:cNvSpPr/>
          <p:nvPr/>
        </p:nvSpPr>
        <p:spPr>
          <a:xfrm>
            <a:off x="609600" y="3124200"/>
            <a:ext cx="3886200" cy="3505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err="1" smtClean="0">
                <a:solidFill>
                  <a:schemeClr val="tx1"/>
                </a:solidFill>
                <a:latin typeface="Times New Roman" pitchFamily="18" charset="0"/>
                <a:cs typeface="Times New Roman" pitchFamily="18" charset="0"/>
              </a:rPr>
              <a:t>Nguyễn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Thị</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Thảo</a:t>
            </a:r>
            <a:r>
              <a:rPr lang="en-US" sz="2800" dirty="0" smtClean="0">
                <a:solidFill>
                  <a:schemeClr val="tx1"/>
                </a:solidFill>
                <a:latin typeface="Times New Roman" pitchFamily="18" charset="0"/>
                <a:cs typeface="Times New Roman" pitchFamily="18" charset="0"/>
              </a:rPr>
              <a:t> Ly</a:t>
            </a:r>
          </a:p>
          <a:p>
            <a:r>
              <a:rPr lang="en-US" sz="2800" dirty="0" err="1" smtClean="0">
                <a:solidFill>
                  <a:schemeClr val="tx1"/>
                </a:solidFill>
                <a:latin typeface="Times New Roman" pitchFamily="18" charset="0"/>
                <a:cs typeface="Times New Roman" pitchFamily="18" charset="0"/>
              </a:rPr>
              <a:t>Nguyễn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Thị</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Cẩm</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Hằng</a:t>
            </a:r>
            <a:endParaRPr lang="en-US" sz="2800" dirty="0" smtClean="0">
              <a:solidFill>
                <a:schemeClr val="tx1"/>
              </a:solidFill>
              <a:latin typeface="Times New Roman" pitchFamily="18" charset="0"/>
              <a:cs typeface="Times New Roman" pitchFamily="18" charset="0"/>
            </a:endParaRPr>
          </a:p>
          <a:p>
            <a:r>
              <a:rPr lang="en-US" sz="2800" dirty="0" err="1" smtClean="0">
                <a:solidFill>
                  <a:schemeClr val="tx1"/>
                </a:solidFill>
                <a:latin typeface="Times New Roman" pitchFamily="18" charset="0"/>
                <a:cs typeface="Times New Roman" pitchFamily="18" charset="0"/>
              </a:rPr>
              <a:t>Hoàng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Thị</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Thương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Hiền</a:t>
            </a:r>
            <a:endParaRPr lang="en-US" sz="2800" dirty="0" smtClean="0">
              <a:solidFill>
                <a:schemeClr val="tx1"/>
              </a:solidFill>
              <a:latin typeface="Times New Roman" pitchFamily="18" charset="0"/>
              <a:cs typeface="Times New Roman" pitchFamily="18" charset="0"/>
            </a:endParaRPr>
          </a:p>
          <a:p>
            <a:r>
              <a:rPr lang="en-US" sz="2800" dirty="0" err="1" smtClean="0">
                <a:solidFill>
                  <a:schemeClr val="tx1"/>
                </a:solidFill>
                <a:latin typeface="Times New Roman" pitchFamily="18" charset="0"/>
                <a:cs typeface="Times New Roman" pitchFamily="18" charset="0"/>
              </a:rPr>
              <a:t>Nguyễn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Tăng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Thị</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Linh</a:t>
            </a:r>
            <a:endParaRPr lang="en-US" sz="2800" dirty="0" smtClean="0">
              <a:solidFill>
                <a:schemeClr val="tx1"/>
              </a:solidFill>
              <a:latin typeface="Times New Roman" pitchFamily="18" charset="0"/>
              <a:cs typeface="Times New Roman" pitchFamily="18" charset="0"/>
            </a:endParaRPr>
          </a:p>
          <a:p>
            <a:r>
              <a:rPr lang="en-US" sz="2800" dirty="0" err="1" smtClean="0">
                <a:solidFill>
                  <a:schemeClr val="tx1"/>
                </a:solidFill>
                <a:latin typeface="Times New Roman" pitchFamily="18" charset="0"/>
                <a:cs typeface="Times New Roman" pitchFamily="18" charset="0"/>
              </a:rPr>
              <a:t>Bùi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Thị</a:t>
            </a:r>
            <a:r>
              <a:rPr lang="en-US" sz="2800" dirty="0" smtClean="0">
                <a:solidFill>
                  <a:schemeClr val="tx1"/>
                </a:solidFill>
                <a:latin typeface="Times New Roman" pitchFamily="18" charset="0"/>
                <a:cs typeface="Times New Roman" pitchFamily="18" charset="0"/>
              </a:rPr>
              <a:t> Na </a:t>
            </a:r>
            <a:r>
              <a:rPr lang="en-US" sz="2800" dirty="0" err="1" smtClean="0">
                <a:solidFill>
                  <a:schemeClr val="tx1"/>
                </a:solidFill>
                <a:latin typeface="Times New Roman" pitchFamily="18" charset="0"/>
                <a:cs typeface="Times New Roman" pitchFamily="18" charset="0"/>
              </a:rPr>
              <a:t>Na</a:t>
            </a:r>
            <a:endParaRPr lang="en-US" sz="2800" dirty="0" smtClean="0">
              <a:solidFill>
                <a:schemeClr val="tx1"/>
              </a:solidFill>
              <a:latin typeface="Times New Roman" pitchFamily="18" charset="0"/>
              <a:cs typeface="Times New Roman" pitchFamily="18" charset="0"/>
            </a:endParaRPr>
          </a:p>
          <a:p>
            <a:r>
              <a:rPr lang="en-US" sz="2800" dirty="0" err="1" smtClean="0">
                <a:solidFill>
                  <a:schemeClr val="tx1"/>
                </a:solidFill>
                <a:latin typeface="Times New Roman" pitchFamily="18" charset="0"/>
                <a:cs typeface="Times New Roman" pitchFamily="18" charset="0"/>
              </a:rPr>
              <a:t>Trần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Thị</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Hoài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Thương</a:t>
            </a:r>
            <a:endParaRPr lang="en-US" sz="2800" dirty="0" smtClean="0">
              <a:solidFill>
                <a:schemeClr val="tx1"/>
              </a:solidFill>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5" name="Rectangle 4"/>
          <p:cNvSpPr/>
          <p:nvPr/>
        </p:nvSpPr>
        <p:spPr>
          <a:xfrm>
            <a:off x="4724400" y="3352800"/>
            <a:ext cx="4114800" cy="281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err="1" smtClean="0">
                <a:solidFill>
                  <a:schemeClr val="tx1"/>
                </a:solidFill>
                <a:latin typeface="Times New Roman" pitchFamily="18" charset="0"/>
                <a:cs typeface="Times New Roman" pitchFamily="18" charset="0"/>
              </a:rPr>
              <a:t>Trần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Thị</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Như</a:t>
            </a:r>
            <a:r>
              <a:rPr lang="en-US" sz="2800" dirty="0" smtClean="0">
                <a:solidFill>
                  <a:schemeClr val="tx1"/>
                </a:solidFill>
                <a:latin typeface="Times New Roman" pitchFamily="18" charset="0"/>
                <a:cs typeface="Times New Roman" pitchFamily="18" charset="0"/>
              </a:rPr>
              <a:t> Ý</a:t>
            </a:r>
          </a:p>
          <a:p>
            <a:r>
              <a:rPr lang="en-US" sz="2800" dirty="0" err="1" smtClean="0">
                <a:solidFill>
                  <a:schemeClr val="tx1"/>
                </a:solidFill>
                <a:latin typeface="Times New Roman" pitchFamily="18" charset="0"/>
                <a:cs typeface="Times New Roman" pitchFamily="18" charset="0"/>
              </a:rPr>
              <a:t>Nguyễn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Thị</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Vân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Anh</a:t>
            </a:r>
            <a:endParaRPr lang="en-US" sz="2800" dirty="0" smtClean="0">
              <a:solidFill>
                <a:schemeClr val="tx1"/>
              </a:solidFill>
              <a:latin typeface="Times New Roman" pitchFamily="18" charset="0"/>
              <a:cs typeface="Times New Roman" pitchFamily="18" charset="0"/>
            </a:endParaRPr>
          </a:p>
          <a:p>
            <a:r>
              <a:rPr lang="en-US" sz="2800" dirty="0" err="1" smtClean="0">
                <a:solidFill>
                  <a:schemeClr val="tx1"/>
                </a:solidFill>
                <a:latin typeface="Times New Roman" pitchFamily="18" charset="0"/>
                <a:cs typeface="Times New Roman" pitchFamily="18" charset="0"/>
              </a:rPr>
              <a:t>Trần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Thị</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Ngọc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Oanh</a:t>
            </a:r>
            <a:endParaRPr lang="en-US" sz="2800" dirty="0" smtClean="0">
              <a:solidFill>
                <a:schemeClr val="tx1"/>
              </a:solidFill>
              <a:latin typeface="Times New Roman" pitchFamily="18" charset="0"/>
              <a:cs typeface="Times New Roman" pitchFamily="18" charset="0"/>
            </a:endParaRPr>
          </a:p>
          <a:p>
            <a:r>
              <a:rPr lang="en-US" sz="2800" dirty="0" err="1" smtClean="0">
                <a:solidFill>
                  <a:schemeClr val="tx1"/>
                </a:solidFill>
                <a:latin typeface="Times New Roman" pitchFamily="18" charset="0"/>
                <a:cs typeface="Times New Roman" pitchFamily="18" charset="0"/>
              </a:rPr>
              <a:t>Lê</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Xuân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Cường</a:t>
            </a:r>
            <a:endParaRPr lang="en-US" sz="2800" dirty="0" smtClean="0">
              <a:solidFill>
                <a:schemeClr val="tx1"/>
              </a:solidFill>
              <a:latin typeface="Times New Roman" pitchFamily="18" charset="0"/>
              <a:cs typeface="Times New Roman" pitchFamily="18" charset="0"/>
            </a:endParaRPr>
          </a:p>
          <a:p>
            <a:r>
              <a:rPr lang="en-US" sz="2800" dirty="0" err="1" smtClean="0">
                <a:solidFill>
                  <a:schemeClr val="tx1"/>
                </a:solidFill>
                <a:latin typeface="Times New Roman" pitchFamily="18" charset="0"/>
                <a:cs typeface="Times New Roman" pitchFamily="18" charset="0"/>
              </a:rPr>
              <a:t>Trần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Hoài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Thương</a:t>
            </a:r>
            <a:endParaRPr lang="en-US" sz="2800" dirty="0" smtClean="0">
              <a:solidFill>
                <a:schemeClr val="tx1"/>
              </a:solidFill>
              <a:latin typeface="Times New Roman" pitchFamily="18" charset="0"/>
              <a:cs typeface="Times New Roman" pitchFamily="18" charset="0"/>
            </a:endParaRPr>
          </a:p>
          <a:p>
            <a:r>
              <a:rPr lang="en-US" sz="2800" dirty="0" err="1" smtClean="0">
                <a:solidFill>
                  <a:schemeClr val="tx1"/>
                </a:solidFill>
                <a:latin typeface="Times New Roman" pitchFamily="18" charset="0"/>
                <a:cs typeface="Times New Roman" pitchFamily="18" charset="0"/>
              </a:rPr>
              <a:t>Nguyễn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Thị</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Hạnh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Phương</a:t>
            </a: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5893404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81000"/>
            <a:ext cx="8229600" cy="838200"/>
          </a:xfrm>
        </p:spPr>
        <p:txBody>
          <a:bodyPr/>
          <a:lstStyle/>
          <a:p>
            <a:r>
              <a:rPr lang="en-US" sz="4000" b="1" dirty="0" err="1" smtClean="0">
                <a:effectLst/>
                <a:latin typeface="Times New Roman" pitchFamily="18" charset="0"/>
                <a:cs typeface="Times New Roman" pitchFamily="18" charset="0"/>
              </a:rPr>
              <a:t>Quy</a:t>
            </a:r>
            <a:r>
              <a:rPr lang="en-US" sz="4000" b="1" dirty="0" smtClean="0">
                <a:effectLst/>
                <a:latin typeface="Times New Roman" pitchFamily="18" charset="0"/>
                <a:cs typeface="Times New Roman" pitchFamily="18" charset="0"/>
              </a:rPr>
              <a:t> </a:t>
            </a:r>
            <a:r>
              <a:rPr lang="en-US" sz="4000" b="1" dirty="0" err="1" smtClean="0">
                <a:effectLst/>
                <a:latin typeface="Times New Roman" pitchFamily="18" charset="0"/>
                <a:cs typeface="Times New Roman" pitchFamily="18" charset="0"/>
              </a:rPr>
              <a:t>trình</a:t>
            </a:r>
            <a:r>
              <a:rPr lang="en-US" sz="4000" b="1" dirty="0" smtClean="0">
                <a:effectLst/>
                <a:latin typeface="Times New Roman" pitchFamily="18" charset="0"/>
                <a:cs typeface="Times New Roman" pitchFamily="18" charset="0"/>
              </a:rPr>
              <a:t> </a:t>
            </a:r>
            <a:r>
              <a:rPr lang="en-US" sz="4000" b="1" dirty="0" err="1" smtClean="0">
                <a:effectLst/>
                <a:latin typeface="Times New Roman" pitchFamily="18" charset="0"/>
                <a:cs typeface="Times New Roman" pitchFamily="18" charset="0"/>
              </a:rPr>
              <a:t>chăm</a:t>
            </a:r>
            <a:r>
              <a:rPr lang="en-US" sz="4000" b="1" dirty="0" smtClean="0">
                <a:effectLst/>
                <a:latin typeface="Times New Roman" pitchFamily="18" charset="0"/>
                <a:cs typeface="Times New Roman" pitchFamily="18" charset="0"/>
              </a:rPr>
              <a:t> </a:t>
            </a:r>
            <a:r>
              <a:rPr lang="en-US" sz="4000" b="1" dirty="0" err="1" smtClean="0">
                <a:effectLst/>
                <a:latin typeface="Times New Roman" pitchFamily="18" charset="0"/>
                <a:cs typeface="Times New Roman" pitchFamily="18" charset="0"/>
              </a:rPr>
              <a:t>sóc</a:t>
            </a:r>
            <a:endParaRPr lang="en-US" sz="4000" b="1" dirty="0">
              <a:effectLst/>
              <a:latin typeface="Times New Roman" pitchFamily="18" charset="0"/>
              <a:cs typeface="Times New Roman" pitchFamily="18" charset="0"/>
            </a:endParaRPr>
          </a:p>
        </p:txBody>
      </p:sp>
      <p:sp>
        <p:nvSpPr>
          <p:cNvPr id="6" name="Content Placeholder 5"/>
          <p:cNvSpPr>
            <a:spLocks noGrp="1"/>
          </p:cNvSpPr>
          <p:nvPr>
            <p:ph idx="1"/>
          </p:nvPr>
        </p:nvSpPr>
        <p:spPr>
          <a:xfrm>
            <a:off x="533400" y="1295400"/>
            <a:ext cx="8229600" cy="4830763"/>
          </a:xfrm>
        </p:spPr>
        <p:txBody>
          <a:bodyPr>
            <a:normAutofit/>
          </a:bodyPr>
          <a:lstStyle/>
          <a:p>
            <a:pPr marL="0" indent="0">
              <a:buNone/>
            </a:pPr>
            <a:r>
              <a:rPr lang="en-US" sz="2800" b="1" dirty="0" err="1" smtClean="0">
                <a:solidFill>
                  <a:schemeClr val="tx1"/>
                </a:solidFill>
                <a:latin typeface="Times New Roman" pitchFamily="18" charset="0"/>
                <a:cs typeface="Times New Roman" pitchFamily="18" charset="0"/>
              </a:rPr>
              <a:t>Nhận</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định</a:t>
            </a:r>
            <a:r>
              <a:rPr lang="en-US" sz="2800" b="1" dirty="0" smtClean="0">
                <a:solidFill>
                  <a:schemeClr val="tx1"/>
                </a:solidFill>
                <a:latin typeface="Times New Roman" pitchFamily="18" charset="0"/>
                <a:cs typeface="Times New Roman" pitchFamily="18" charset="0"/>
              </a:rPr>
              <a:t>:</a:t>
            </a:r>
            <a:endParaRPr lang="en-US" sz="2800" b="1" dirty="0" smtClean="0">
              <a:solidFill>
                <a:schemeClr val="tx1"/>
              </a:solidFill>
              <a:latin typeface="Times New Roman" pitchFamily="18" charset="0"/>
              <a:cs typeface="Times New Roman" pitchFamily="18" charset="0"/>
            </a:endParaRPr>
          </a:p>
          <a:p>
            <a:pPr marL="0" indent="0">
              <a:buNone/>
            </a:pPr>
            <a:r>
              <a:rPr lang="vi-VN" sz="2800" dirty="0">
                <a:solidFill>
                  <a:schemeClr val="tx1"/>
                </a:solidFill>
                <a:latin typeface="Times New Roman" pitchFamily="18" charset="0"/>
                <a:cs typeface="Times New Roman" pitchFamily="18" charset="0"/>
              </a:rPr>
              <a:t>•	Toàn trạng: tri giác, da, niêm mạc, dấu hiệu sinh tồn</a:t>
            </a:r>
          </a:p>
          <a:p>
            <a:pPr marL="0" indent="0">
              <a:buNone/>
            </a:pPr>
            <a:r>
              <a:rPr lang="vi-VN" sz="2800" dirty="0">
                <a:solidFill>
                  <a:schemeClr val="tx1"/>
                </a:solidFill>
                <a:latin typeface="Times New Roman" pitchFamily="18" charset="0"/>
                <a:cs typeface="Times New Roman" pitchFamily="18" charset="0"/>
              </a:rPr>
              <a:t>•	Các hệ thống cơ quan khác: tuần hoàn, hô hấp, tiêu hóa…</a:t>
            </a:r>
          </a:p>
          <a:p>
            <a:pPr marL="0" indent="0">
              <a:buNone/>
            </a:pPr>
            <a:r>
              <a:rPr lang="vi-VN" sz="2800" dirty="0">
                <a:solidFill>
                  <a:schemeClr val="tx1"/>
                </a:solidFill>
                <a:latin typeface="Times New Roman" pitchFamily="18" charset="0"/>
                <a:cs typeface="Times New Roman" pitchFamily="18" charset="0"/>
              </a:rPr>
              <a:t>•	Các vấn đề khác: vệ sinh, sự hiểu biết về bệnh…</a:t>
            </a:r>
          </a:p>
          <a:p>
            <a:pPr marL="0" indent="0">
              <a:buNone/>
            </a:pPr>
            <a:r>
              <a:rPr lang="vi-VN" sz="2800" dirty="0">
                <a:solidFill>
                  <a:schemeClr val="tx1"/>
                </a:solidFill>
                <a:latin typeface="Times New Roman" pitchFamily="18" charset="0"/>
                <a:cs typeface="Times New Roman" pitchFamily="18" charset="0"/>
              </a:rPr>
              <a:t>•	Tham khảo hồ sơ bệnh </a:t>
            </a:r>
            <a:r>
              <a:rPr lang="vi-VN" sz="2800" dirty="0" smtClean="0">
                <a:solidFill>
                  <a:schemeClr val="tx1"/>
                </a:solidFill>
                <a:latin typeface="Times New Roman" pitchFamily="18" charset="0"/>
                <a:cs typeface="Times New Roman" pitchFamily="18" charset="0"/>
              </a:rPr>
              <a:t>án</a:t>
            </a:r>
            <a:endParaRPr lang="en-US" sz="2800" dirty="0" smtClean="0">
              <a:solidFill>
                <a:schemeClr val="tx1"/>
              </a:solidFill>
              <a:latin typeface="Times New Roman" pitchFamily="18" charset="0"/>
              <a:cs typeface="Times New Roman" pitchFamily="18" charset="0"/>
            </a:endParaRPr>
          </a:p>
          <a:p>
            <a:pPr marL="0" indent="0">
              <a:buNone/>
            </a:pPr>
            <a:endParaRPr lang="en-US" dirty="0" smtClean="0">
              <a:solidFill>
                <a:schemeClr val="tx1"/>
              </a:solidFill>
            </a:endParaRPr>
          </a:p>
          <a:p>
            <a:pPr marL="0" indent="0">
              <a:buNone/>
            </a:pPr>
            <a:endParaRPr lang="vi-VN" dirty="0"/>
          </a:p>
          <a:p>
            <a:endParaRPr lang="en-US" dirty="0" smtClean="0"/>
          </a:p>
          <a:p>
            <a:endParaRPr lang="en-US" dirty="0"/>
          </a:p>
        </p:txBody>
      </p:sp>
    </p:spTree>
    <p:extLst>
      <p:ext uri="{BB962C8B-B14F-4D97-AF65-F5344CB8AC3E}">
        <p14:creationId xmlns:p14="http://schemas.microsoft.com/office/powerpoint/2010/main" val="2786047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r>
              <a:rPr lang="en-US" sz="4000" b="1" dirty="0" err="1" smtClean="0">
                <a:effectLst/>
                <a:latin typeface="Times New Roman" pitchFamily="18" charset="0"/>
                <a:cs typeface="Times New Roman" pitchFamily="18" charset="0"/>
              </a:rPr>
              <a:t>Chuẩn</a:t>
            </a:r>
            <a:r>
              <a:rPr lang="en-US" sz="4000" b="1" dirty="0" smtClean="0">
                <a:effectLst/>
                <a:latin typeface="Times New Roman" pitchFamily="18" charset="0"/>
                <a:cs typeface="Times New Roman" pitchFamily="18" charset="0"/>
              </a:rPr>
              <a:t> </a:t>
            </a:r>
            <a:r>
              <a:rPr lang="en-US" sz="4000" b="1" dirty="0" err="1" smtClean="0">
                <a:effectLst/>
                <a:latin typeface="Times New Roman" pitchFamily="18" charset="0"/>
                <a:cs typeface="Times New Roman" pitchFamily="18" charset="0"/>
              </a:rPr>
              <a:t>đoán</a:t>
            </a:r>
            <a:r>
              <a:rPr lang="en-US" sz="4000" b="1" dirty="0" smtClean="0">
                <a:effectLst/>
                <a:latin typeface="Times New Roman" pitchFamily="18" charset="0"/>
                <a:cs typeface="Times New Roman" pitchFamily="18" charset="0"/>
              </a:rPr>
              <a:t> </a:t>
            </a:r>
            <a:r>
              <a:rPr lang="en-US" sz="4000" b="1" dirty="0" err="1" smtClean="0">
                <a:effectLst/>
                <a:latin typeface="Times New Roman" pitchFamily="18" charset="0"/>
                <a:cs typeface="Times New Roman" pitchFamily="18" charset="0"/>
              </a:rPr>
              <a:t>điều</a:t>
            </a:r>
            <a:r>
              <a:rPr lang="en-US" sz="4000" b="1" dirty="0" smtClean="0">
                <a:effectLst/>
                <a:latin typeface="Times New Roman" pitchFamily="18" charset="0"/>
                <a:cs typeface="Times New Roman" pitchFamily="18" charset="0"/>
              </a:rPr>
              <a:t> </a:t>
            </a:r>
            <a:r>
              <a:rPr lang="en-US" sz="4000" b="1" dirty="0" err="1" smtClean="0">
                <a:effectLst/>
                <a:latin typeface="Times New Roman" pitchFamily="18" charset="0"/>
                <a:cs typeface="Times New Roman" pitchFamily="18" charset="0"/>
              </a:rPr>
              <a:t>dưỡng</a:t>
            </a:r>
            <a:endParaRPr lang="en-US" sz="4000" b="1"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pPr marL="0" indent="0">
              <a:buNone/>
            </a:pPr>
            <a:r>
              <a:rPr lang="vi-VN" sz="2800" dirty="0">
                <a:solidFill>
                  <a:schemeClr val="tx1"/>
                </a:solidFill>
                <a:latin typeface="Times New Roman" pitchFamily="18" charset="0"/>
                <a:cs typeface="Times New Roman" pitchFamily="18" charset="0"/>
              </a:rPr>
              <a:t>•	Thở không hiệu quả liên quan đến tăng tiết nhiều đờm dãi qua ống MKQ</a:t>
            </a:r>
          </a:p>
          <a:p>
            <a:pPr marL="0" indent="0">
              <a:buNone/>
            </a:pPr>
            <a:r>
              <a:rPr lang="vi-VN" sz="2800" dirty="0">
                <a:solidFill>
                  <a:schemeClr val="tx1"/>
                </a:solidFill>
                <a:latin typeface="Times New Roman" pitchFamily="18" charset="0"/>
                <a:cs typeface="Times New Roman" pitchFamily="18" charset="0"/>
              </a:rPr>
              <a:t>•	Nhiễm trùng xung quanh chân MKQ liên quan đến xuất tiết nhiều đờm dãi xung quanh chân MKQ</a:t>
            </a:r>
          </a:p>
          <a:p>
            <a:pPr marL="0" indent="0">
              <a:buNone/>
            </a:pPr>
            <a:r>
              <a:rPr lang="vi-VN" sz="2800" dirty="0">
                <a:solidFill>
                  <a:schemeClr val="tx1"/>
                </a:solidFill>
                <a:latin typeface="Times New Roman" pitchFamily="18" charset="0"/>
                <a:cs typeface="Times New Roman" pitchFamily="18" charset="0"/>
              </a:rPr>
              <a:t>•	Chảy máu chân canule liên quan đến sau phẫu thuật cầm máu chưa tốt</a:t>
            </a:r>
          </a:p>
          <a:p>
            <a:pPr marL="0" indent="0">
              <a:buNone/>
            </a:pPr>
            <a:r>
              <a:rPr lang="vi-VN" sz="2800" dirty="0">
                <a:solidFill>
                  <a:schemeClr val="tx1"/>
                </a:solidFill>
                <a:latin typeface="Times New Roman" pitchFamily="18" charset="0"/>
                <a:cs typeface="Times New Roman" pitchFamily="18" charset="0"/>
              </a:rPr>
              <a:t>•	Tuột ống liên quan đến buộc  dây canule lỏng</a:t>
            </a:r>
          </a:p>
          <a:p>
            <a:pPr marL="0" indent="0">
              <a:buNone/>
            </a:pPr>
            <a:r>
              <a:rPr lang="vi-VN" sz="2800" dirty="0">
                <a:solidFill>
                  <a:schemeClr val="tx1"/>
                </a:solidFill>
                <a:latin typeface="Times New Roman" pitchFamily="18" charset="0"/>
                <a:cs typeface="Times New Roman" pitchFamily="18" charset="0"/>
              </a:rPr>
              <a:t>•	Nguy cơ bội nhiễm phổi liên quan đến bệnh nhân nằm bất động lâu tại giường </a:t>
            </a:r>
          </a:p>
          <a:p>
            <a:pPr marL="0" indent="0">
              <a:buNone/>
            </a:pPr>
            <a:r>
              <a:rPr lang="vi-VN" sz="2800" dirty="0">
                <a:solidFill>
                  <a:schemeClr val="tx1"/>
                </a:solidFill>
                <a:latin typeface="Times New Roman" pitchFamily="18" charset="0"/>
                <a:cs typeface="Times New Roman" pitchFamily="18" charset="0"/>
              </a:rPr>
              <a:t>•	Hạn chế giao tiếp liên quan đến tình trạng bệnh nhân đặt canule MKQ</a:t>
            </a:r>
          </a:p>
          <a:p>
            <a:pPr marL="0" indent="0">
              <a:buNone/>
            </a:pPr>
            <a:r>
              <a:rPr lang="vi-VN" sz="2800" dirty="0">
                <a:solidFill>
                  <a:schemeClr val="tx1"/>
                </a:solidFill>
                <a:latin typeface="Times New Roman" pitchFamily="18" charset="0"/>
                <a:cs typeface="Times New Roman" pitchFamily="18" charset="0"/>
              </a:rPr>
              <a:t>•	Gia đình lo lắng liên quan đến chưa được tư vấn đầy đủ về tình trạng bệnh</a:t>
            </a:r>
          </a:p>
          <a:p>
            <a:pPr marL="0" indent="0">
              <a:buNone/>
            </a:pP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343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447800"/>
          </a:xfrm>
        </p:spPr>
        <p:txBody>
          <a:bodyPr/>
          <a:lstStyle/>
          <a:p>
            <a:r>
              <a:rPr lang="en-US" sz="4000" b="1" dirty="0" err="1" smtClean="0">
                <a:effectLst/>
                <a:latin typeface="Times New Roman" pitchFamily="18" charset="0"/>
                <a:cs typeface="Times New Roman" pitchFamily="18" charset="0"/>
              </a:rPr>
              <a:t>Lập</a:t>
            </a:r>
            <a:r>
              <a:rPr lang="en-US" sz="4000" b="1" dirty="0" smtClean="0">
                <a:effectLst/>
                <a:latin typeface="Times New Roman" pitchFamily="18" charset="0"/>
                <a:cs typeface="Times New Roman" pitchFamily="18" charset="0"/>
              </a:rPr>
              <a:t> </a:t>
            </a:r>
            <a:r>
              <a:rPr lang="en-US" sz="4000" b="1" dirty="0" err="1" smtClean="0">
                <a:effectLst/>
                <a:latin typeface="Times New Roman" pitchFamily="18" charset="0"/>
                <a:cs typeface="Times New Roman" pitchFamily="18" charset="0"/>
              </a:rPr>
              <a:t>kế</a:t>
            </a:r>
            <a:r>
              <a:rPr lang="en-US" sz="4000" b="1" dirty="0" smtClean="0">
                <a:effectLst/>
                <a:latin typeface="Times New Roman" pitchFamily="18" charset="0"/>
                <a:cs typeface="Times New Roman" pitchFamily="18" charset="0"/>
              </a:rPr>
              <a:t> </a:t>
            </a:r>
            <a:r>
              <a:rPr lang="en-US" sz="4000" b="1" dirty="0" err="1" smtClean="0">
                <a:effectLst/>
                <a:latin typeface="Times New Roman" pitchFamily="18" charset="0"/>
                <a:cs typeface="Times New Roman" pitchFamily="18" charset="0"/>
              </a:rPr>
              <a:t>hoạch</a:t>
            </a:r>
            <a:r>
              <a:rPr lang="en-US" sz="4000" b="1" dirty="0" smtClean="0">
                <a:effectLst/>
                <a:latin typeface="Times New Roman" pitchFamily="18" charset="0"/>
                <a:cs typeface="Times New Roman" pitchFamily="18" charset="0"/>
              </a:rPr>
              <a:t> </a:t>
            </a:r>
            <a:r>
              <a:rPr lang="en-US" sz="4000" b="1" dirty="0" err="1" smtClean="0">
                <a:effectLst/>
                <a:latin typeface="Times New Roman" pitchFamily="18" charset="0"/>
                <a:cs typeface="Times New Roman" pitchFamily="18" charset="0"/>
              </a:rPr>
              <a:t>chăm</a:t>
            </a:r>
            <a:r>
              <a:rPr lang="en-US" sz="4000" b="1" dirty="0" smtClean="0">
                <a:effectLst/>
                <a:latin typeface="Times New Roman" pitchFamily="18" charset="0"/>
                <a:cs typeface="Times New Roman" pitchFamily="18" charset="0"/>
              </a:rPr>
              <a:t> </a:t>
            </a:r>
            <a:r>
              <a:rPr lang="en-US" sz="4000" b="1" dirty="0" err="1" smtClean="0">
                <a:effectLst/>
                <a:latin typeface="Times New Roman" pitchFamily="18" charset="0"/>
                <a:cs typeface="Times New Roman" pitchFamily="18" charset="0"/>
              </a:rPr>
              <a:t>sóc</a:t>
            </a:r>
            <a:endParaRPr lang="en-US" sz="4000" b="1" dirty="0">
              <a:effectLst/>
              <a:latin typeface="Times New Roman" pitchFamily="18" charset="0"/>
              <a:cs typeface="Times New Roman" pitchFamily="18" charset="0"/>
            </a:endParaRPr>
          </a:p>
        </p:txBody>
      </p:sp>
      <p:sp>
        <p:nvSpPr>
          <p:cNvPr id="5" name="Content Placeholder 4"/>
          <p:cNvSpPr>
            <a:spLocks noGrp="1"/>
          </p:cNvSpPr>
          <p:nvPr>
            <p:ph idx="1"/>
          </p:nvPr>
        </p:nvSpPr>
        <p:spPr/>
        <p:txBody>
          <a:bodyPr>
            <a:normAutofit/>
          </a:bodyPr>
          <a:lstStyle/>
          <a:p>
            <a:pPr marL="0" indent="0" fontAlgn="base">
              <a:buNone/>
            </a:pPr>
            <a:r>
              <a:rPr lang="vi-VN" sz="2800" dirty="0">
                <a:solidFill>
                  <a:schemeClr val="tx1"/>
                </a:solidFill>
                <a:latin typeface="Times New Roman" pitchFamily="18" charset="0"/>
                <a:cs typeface="Times New Roman" pitchFamily="18" charset="0"/>
              </a:rPr>
              <a:t>•	Theo dõi tình trạng người bệnh </a:t>
            </a:r>
          </a:p>
          <a:p>
            <a:pPr marL="0" indent="0" fontAlgn="base">
              <a:buNone/>
            </a:pPr>
            <a:r>
              <a:rPr lang="vi-VN" sz="2800" dirty="0">
                <a:solidFill>
                  <a:schemeClr val="tx1"/>
                </a:solidFill>
                <a:latin typeface="Times New Roman" pitchFamily="18" charset="0"/>
                <a:cs typeface="Times New Roman" pitchFamily="18" charset="0"/>
              </a:rPr>
              <a:t>•	Đảm bảo thông thoáng đường thở</a:t>
            </a:r>
          </a:p>
          <a:p>
            <a:pPr marL="0" indent="0" fontAlgn="base">
              <a:buNone/>
            </a:pPr>
            <a:r>
              <a:rPr lang="vi-VN" sz="2800" dirty="0">
                <a:solidFill>
                  <a:schemeClr val="tx1"/>
                </a:solidFill>
                <a:latin typeface="Times New Roman" pitchFamily="18" charset="0"/>
                <a:cs typeface="Times New Roman" pitchFamily="18" charset="0"/>
              </a:rPr>
              <a:t>•	Kiểm soát tình trạng nhiễm trùng MKQ</a:t>
            </a:r>
          </a:p>
          <a:p>
            <a:pPr marL="0" indent="0" fontAlgn="base">
              <a:buNone/>
            </a:pPr>
            <a:r>
              <a:rPr lang="vi-VN" sz="2800" dirty="0">
                <a:solidFill>
                  <a:schemeClr val="tx1"/>
                </a:solidFill>
                <a:latin typeface="Times New Roman" pitchFamily="18" charset="0"/>
                <a:cs typeface="Times New Roman" pitchFamily="18" charset="0"/>
              </a:rPr>
              <a:t>•	Phòng ngừa viêm phổi cho người bệnh </a:t>
            </a:r>
          </a:p>
          <a:p>
            <a:pPr marL="0" indent="0" fontAlgn="base">
              <a:buNone/>
            </a:pPr>
            <a:r>
              <a:rPr lang="vi-VN" sz="2800" dirty="0">
                <a:solidFill>
                  <a:schemeClr val="tx1"/>
                </a:solidFill>
                <a:latin typeface="Times New Roman" pitchFamily="18" charset="0"/>
                <a:cs typeface="Times New Roman" pitchFamily="18" charset="0"/>
              </a:rPr>
              <a:t>•	Giúp người bệnh giao tiếp bằng ngôn ngữ không lời</a:t>
            </a:r>
          </a:p>
          <a:p>
            <a:pPr marL="0" indent="0" fontAlgn="base">
              <a:buNone/>
            </a:pPr>
            <a:r>
              <a:rPr lang="vi-VN" sz="2800" dirty="0">
                <a:solidFill>
                  <a:schemeClr val="tx1"/>
                </a:solidFill>
                <a:latin typeface="Times New Roman" pitchFamily="18" charset="0"/>
                <a:cs typeface="Times New Roman" pitchFamily="18" charset="0"/>
              </a:rPr>
              <a:t>•	Tư vấn tình trạng bệnh của bệnh nhân cho gia đình</a:t>
            </a:r>
          </a:p>
          <a:p>
            <a:pPr marL="0" indent="0" fontAlgn="base">
              <a:buNone/>
            </a:pPr>
            <a:endParaRPr lang="vi-VN" sz="2800" dirty="0">
              <a:solidFill>
                <a:schemeClr val="tx1"/>
              </a:solidFill>
              <a:latin typeface="Times New Roman" pitchFamily="18" charset="0"/>
              <a:cs typeface="Times New Roman" pitchFamily="18" charset="0"/>
            </a:endParaRPr>
          </a:p>
          <a:p>
            <a:pPr marL="0" indent="0" fontAlgn="base">
              <a:buNone/>
            </a:pPr>
            <a:endParaRPr lang="vi-VN"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9121249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55"/>
            <a:ext cx="8229600" cy="671945"/>
          </a:xfrm>
        </p:spPr>
        <p:txBody>
          <a:bodyPr/>
          <a:lstStyle/>
          <a:p>
            <a:r>
              <a:rPr lang="en-US" sz="3600" b="1" dirty="0" err="1" smtClean="0">
                <a:effectLst/>
                <a:latin typeface="Times New Roman" pitchFamily="18" charset="0"/>
                <a:cs typeface="Times New Roman" pitchFamily="18" charset="0"/>
              </a:rPr>
              <a:t>Thực</a:t>
            </a:r>
            <a:r>
              <a:rPr lang="en-US" sz="3600" b="1" dirty="0" smtClean="0">
                <a:effectLst/>
                <a:latin typeface="Times New Roman" pitchFamily="18" charset="0"/>
                <a:cs typeface="Times New Roman" pitchFamily="18" charset="0"/>
              </a:rPr>
              <a:t> </a:t>
            </a:r>
            <a:r>
              <a:rPr lang="en-US" sz="3600" b="1" dirty="0" err="1" smtClean="0">
                <a:effectLst/>
                <a:latin typeface="Times New Roman" pitchFamily="18" charset="0"/>
                <a:cs typeface="Times New Roman" pitchFamily="18" charset="0"/>
              </a:rPr>
              <a:t>hiện</a:t>
            </a:r>
            <a:r>
              <a:rPr lang="en-US" sz="3600" b="1" dirty="0" smtClean="0">
                <a:effectLst/>
                <a:latin typeface="Times New Roman" pitchFamily="18" charset="0"/>
                <a:cs typeface="Times New Roman" pitchFamily="18" charset="0"/>
              </a:rPr>
              <a:t> </a:t>
            </a:r>
            <a:r>
              <a:rPr lang="en-US" sz="3600" b="1" dirty="0" err="1" smtClean="0">
                <a:effectLst/>
                <a:latin typeface="Times New Roman" pitchFamily="18" charset="0"/>
                <a:cs typeface="Times New Roman" pitchFamily="18" charset="0"/>
              </a:rPr>
              <a:t>kế</a:t>
            </a:r>
            <a:r>
              <a:rPr lang="en-US" sz="3600" b="1" dirty="0" smtClean="0">
                <a:effectLst/>
                <a:latin typeface="Times New Roman" pitchFamily="18" charset="0"/>
                <a:cs typeface="Times New Roman" pitchFamily="18" charset="0"/>
              </a:rPr>
              <a:t> </a:t>
            </a:r>
            <a:r>
              <a:rPr lang="en-US" sz="3600" b="1" dirty="0" err="1" smtClean="0">
                <a:effectLst/>
                <a:latin typeface="Times New Roman" pitchFamily="18" charset="0"/>
                <a:cs typeface="Times New Roman" pitchFamily="18" charset="0"/>
              </a:rPr>
              <a:t>hoạch</a:t>
            </a:r>
            <a:r>
              <a:rPr lang="en-US" sz="3600" b="1" dirty="0" smtClean="0">
                <a:effectLst/>
                <a:latin typeface="Times New Roman" pitchFamily="18" charset="0"/>
                <a:cs typeface="Times New Roman" pitchFamily="18" charset="0"/>
              </a:rPr>
              <a:t> </a:t>
            </a:r>
            <a:r>
              <a:rPr lang="en-US" sz="3600" b="1" dirty="0" err="1" smtClean="0">
                <a:effectLst/>
                <a:latin typeface="Times New Roman" pitchFamily="18" charset="0"/>
                <a:cs typeface="Times New Roman" pitchFamily="18" charset="0"/>
              </a:rPr>
              <a:t>chăm</a:t>
            </a:r>
            <a:r>
              <a:rPr lang="en-US" sz="3600" b="1" dirty="0" smtClean="0">
                <a:effectLst/>
                <a:latin typeface="Times New Roman" pitchFamily="18" charset="0"/>
                <a:cs typeface="Times New Roman" pitchFamily="18" charset="0"/>
              </a:rPr>
              <a:t> </a:t>
            </a:r>
            <a:r>
              <a:rPr lang="en-US" sz="3600" b="1" dirty="0" err="1" smtClean="0">
                <a:effectLst/>
                <a:latin typeface="Times New Roman" pitchFamily="18" charset="0"/>
                <a:cs typeface="Times New Roman" pitchFamily="18" charset="0"/>
              </a:rPr>
              <a:t>sóc</a:t>
            </a:r>
            <a:endParaRPr lang="en-US" sz="3600" b="1"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0" y="609600"/>
            <a:ext cx="9144000" cy="6248400"/>
          </a:xfrm>
        </p:spPr>
        <p:txBody>
          <a:bodyPr>
            <a:noAutofit/>
          </a:bodyPr>
          <a:lstStyle/>
          <a:p>
            <a:pPr marL="0" indent="0" algn="just" fontAlgn="base">
              <a:buNone/>
            </a:pPr>
            <a:r>
              <a:rPr lang="vi-VN" dirty="0">
                <a:solidFill>
                  <a:schemeClr val="tx1"/>
                </a:solidFill>
                <a:latin typeface="Times New Roman" pitchFamily="18" charset="0"/>
                <a:cs typeface="Times New Roman" pitchFamily="18" charset="0"/>
              </a:rPr>
              <a:t>a.</a:t>
            </a:r>
            <a:r>
              <a:rPr lang="vi-VN" sz="2300" dirty="0">
                <a:solidFill>
                  <a:schemeClr val="tx1"/>
                </a:solidFill>
                <a:latin typeface="Times New Roman" pitchFamily="18" charset="0"/>
                <a:cs typeface="Times New Roman" pitchFamily="18" charset="0"/>
              </a:rPr>
              <a:t>	Theo dõi tình trạng bệnh nhân</a:t>
            </a:r>
          </a:p>
          <a:p>
            <a:pPr marL="0" indent="0" algn="just" fontAlgn="base">
              <a:buNone/>
            </a:pPr>
            <a:r>
              <a:rPr lang="vi-VN" sz="2300" dirty="0">
                <a:solidFill>
                  <a:schemeClr val="tx1"/>
                </a:solidFill>
                <a:latin typeface="Times New Roman" pitchFamily="18" charset="0"/>
                <a:cs typeface="Times New Roman" pitchFamily="18" charset="0"/>
              </a:rPr>
              <a:t>•	Theo dõi các DHST của người bệnh</a:t>
            </a:r>
          </a:p>
          <a:p>
            <a:pPr marL="0" indent="0" algn="just" fontAlgn="base">
              <a:buNone/>
            </a:pPr>
            <a:r>
              <a:rPr lang="vi-VN" sz="2300" dirty="0">
                <a:solidFill>
                  <a:schemeClr val="tx1"/>
                </a:solidFill>
                <a:latin typeface="Times New Roman" pitchFamily="18" charset="0"/>
                <a:cs typeface="Times New Roman" pitchFamily="18" charset="0"/>
              </a:rPr>
              <a:t>•	Theo dõi tình trạng chảy máu vết mổ</a:t>
            </a:r>
          </a:p>
          <a:p>
            <a:pPr marL="0" indent="0" algn="just" fontAlgn="base">
              <a:buNone/>
            </a:pPr>
            <a:r>
              <a:rPr lang="vi-VN" sz="2300" dirty="0">
                <a:solidFill>
                  <a:schemeClr val="tx1"/>
                </a:solidFill>
                <a:latin typeface="Times New Roman" pitchFamily="18" charset="0"/>
                <a:cs typeface="Times New Roman" pitchFamily="18" charset="0"/>
              </a:rPr>
              <a:t>•	Theo dõi xem bn có bị khó thở không ?</a:t>
            </a:r>
          </a:p>
          <a:p>
            <a:pPr marL="0" indent="0" algn="just" fontAlgn="base">
              <a:buNone/>
            </a:pPr>
            <a:r>
              <a:rPr lang="vi-VN" sz="2300" dirty="0">
                <a:solidFill>
                  <a:schemeClr val="tx1"/>
                </a:solidFill>
                <a:latin typeface="Times New Roman" pitchFamily="18" charset="0"/>
                <a:cs typeface="Times New Roman" pitchFamily="18" charset="0"/>
              </a:rPr>
              <a:t>b.	Đảm bảo thông thoáng đường thở</a:t>
            </a:r>
          </a:p>
          <a:p>
            <a:pPr marL="0" indent="0" algn="just" fontAlgn="base">
              <a:buNone/>
            </a:pPr>
            <a:r>
              <a:rPr lang="vi-VN" sz="2300" dirty="0">
                <a:solidFill>
                  <a:schemeClr val="tx1"/>
                </a:solidFill>
                <a:latin typeface="Times New Roman" pitchFamily="18" charset="0"/>
                <a:cs typeface="Times New Roman" pitchFamily="18" charset="0"/>
              </a:rPr>
              <a:t>•	Cho người bệnh thở oxy ngắt quãng 2l/phút</a:t>
            </a:r>
          </a:p>
          <a:p>
            <a:pPr marL="0" indent="0" algn="just" fontAlgn="base">
              <a:buNone/>
            </a:pPr>
            <a:r>
              <a:rPr lang="vi-VN" sz="2300" dirty="0">
                <a:solidFill>
                  <a:schemeClr val="tx1"/>
                </a:solidFill>
                <a:latin typeface="Times New Roman" pitchFamily="18" charset="0"/>
                <a:cs typeface="Times New Roman" pitchFamily="18" charset="0"/>
              </a:rPr>
              <a:t>•	Hút đờm dãi 2h/lần (khi bn có xuất tiết đờm dãi)</a:t>
            </a:r>
          </a:p>
          <a:p>
            <a:pPr marL="0" indent="0" algn="just" fontAlgn="base">
              <a:buNone/>
            </a:pPr>
            <a:r>
              <a:rPr lang="vi-VN" sz="2300" dirty="0">
                <a:solidFill>
                  <a:schemeClr val="tx1"/>
                </a:solidFill>
                <a:latin typeface="Times New Roman" pitchFamily="18" charset="0"/>
                <a:cs typeface="Times New Roman" pitchFamily="18" charset="0"/>
              </a:rPr>
              <a:t>•	Tư thế đầu cao </a:t>
            </a:r>
          </a:p>
          <a:p>
            <a:pPr marL="0" indent="0" algn="just" fontAlgn="base">
              <a:buNone/>
            </a:pPr>
            <a:r>
              <a:rPr lang="vi-VN" sz="2300" dirty="0">
                <a:solidFill>
                  <a:schemeClr val="tx1"/>
                </a:solidFill>
                <a:latin typeface="Times New Roman" pitchFamily="18" charset="0"/>
                <a:cs typeface="Times New Roman" pitchFamily="18" charset="0"/>
              </a:rPr>
              <a:t>•	Theo dõi SPO2 :24/24h</a:t>
            </a:r>
          </a:p>
          <a:p>
            <a:pPr marL="0" indent="0" algn="just" fontAlgn="base">
              <a:buNone/>
            </a:pPr>
            <a:r>
              <a:rPr lang="vi-VN" sz="2300" dirty="0">
                <a:solidFill>
                  <a:schemeClr val="tx1"/>
                </a:solidFill>
                <a:latin typeface="Times New Roman" pitchFamily="18" charset="0"/>
                <a:cs typeface="Times New Roman" pitchFamily="18" charset="0"/>
              </a:rPr>
              <a:t>c.	Kiểm soát tình trạng nhiễm trùng mở khí quản</a:t>
            </a:r>
          </a:p>
          <a:p>
            <a:pPr marL="0" indent="0" algn="just" fontAlgn="base">
              <a:buNone/>
            </a:pPr>
            <a:r>
              <a:rPr lang="vi-VN" sz="2300" dirty="0">
                <a:solidFill>
                  <a:schemeClr val="tx1"/>
                </a:solidFill>
                <a:latin typeface="Times New Roman" pitchFamily="18" charset="0"/>
                <a:cs typeface="Times New Roman" pitchFamily="18" charset="0"/>
              </a:rPr>
              <a:t>•	Thay băng MKQ 2l/ngày( hoặc khi băng ẩm ướt)</a:t>
            </a:r>
          </a:p>
          <a:p>
            <a:pPr marL="0" indent="0" algn="just" fontAlgn="base">
              <a:buNone/>
            </a:pPr>
            <a:r>
              <a:rPr lang="vi-VN" sz="2300" dirty="0">
                <a:solidFill>
                  <a:schemeClr val="tx1"/>
                </a:solidFill>
                <a:latin typeface="Times New Roman" pitchFamily="18" charset="0"/>
                <a:cs typeface="Times New Roman" pitchFamily="18" charset="0"/>
              </a:rPr>
              <a:t>•	Đánh giá tình trạng vết thương sau mỗi lần thay băng, áp lực bóng chèn</a:t>
            </a:r>
          </a:p>
          <a:p>
            <a:pPr marL="0" indent="0" algn="just" fontAlgn="base">
              <a:buNone/>
            </a:pPr>
            <a:r>
              <a:rPr lang="vi-VN" sz="2300" dirty="0">
                <a:solidFill>
                  <a:schemeClr val="tx1"/>
                </a:solidFill>
                <a:latin typeface="Times New Roman" pitchFamily="18" charset="0"/>
                <a:cs typeface="Times New Roman" pitchFamily="18" charset="0"/>
              </a:rPr>
              <a:t>•	Theo dõi nhiệt độ 2 lần /ngày</a:t>
            </a:r>
          </a:p>
          <a:p>
            <a:pPr marL="0" indent="0" algn="just" fontAlgn="base">
              <a:buNone/>
            </a:pPr>
            <a:r>
              <a:rPr lang="vi-VN" sz="2300" dirty="0">
                <a:solidFill>
                  <a:schemeClr val="tx1"/>
                </a:solidFill>
                <a:latin typeface="Times New Roman" pitchFamily="18" charset="0"/>
                <a:cs typeface="Times New Roman" pitchFamily="18" charset="0"/>
              </a:rPr>
              <a:t>•	Can thiệp thuốc theo y lệnh</a:t>
            </a:r>
          </a:p>
          <a:p>
            <a:pPr marL="0" indent="0" algn="just" fontAlgn="base">
              <a:buNone/>
            </a:pPr>
            <a:endParaRPr lang="vi-VN"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5436205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152400"/>
            <a:ext cx="8839200" cy="6324600"/>
          </a:xfrm>
        </p:spPr>
        <p:txBody>
          <a:bodyPr>
            <a:noAutofit/>
          </a:bodyPr>
          <a:lstStyle/>
          <a:p>
            <a:pPr marL="0" indent="0" algn="just" fontAlgn="base">
              <a:buNone/>
            </a:pPr>
            <a:r>
              <a:rPr lang="en-US" sz="3000" b="1" dirty="0" smtClean="0">
                <a:solidFill>
                  <a:schemeClr val="tx2"/>
                </a:solidFill>
                <a:latin typeface="Times New Roman" pitchFamily="18" charset="0"/>
                <a:cs typeface="Times New Roman" pitchFamily="18" charset="0"/>
              </a:rPr>
              <a:t>             </a:t>
            </a:r>
            <a:r>
              <a:rPr lang="en-US" sz="3400" b="1" dirty="0" err="1" smtClean="0">
                <a:solidFill>
                  <a:schemeClr val="tx2"/>
                </a:solidFill>
                <a:latin typeface="Times New Roman" pitchFamily="18" charset="0"/>
                <a:cs typeface="Times New Roman" pitchFamily="18" charset="0"/>
              </a:rPr>
              <a:t>Thực</a:t>
            </a:r>
            <a:r>
              <a:rPr lang="en-US" sz="3400" b="1" dirty="0" smtClean="0">
                <a:solidFill>
                  <a:schemeClr val="tx2"/>
                </a:solidFill>
                <a:latin typeface="Times New Roman" pitchFamily="18" charset="0"/>
                <a:cs typeface="Times New Roman" pitchFamily="18" charset="0"/>
              </a:rPr>
              <a:t> </a:t>
            </a:r>
            <a:r>
              <a:rPr lang="en-US" sz="3400" b="1" dirty="0" err="1">
                <a:solidFill>
                  <a:schemeClr val="tx2"/>
                </a:solidFill>
                <a:latin typeface="Times New Roman" pitchFamily="18" charset="0"/>
                <a:cs typeface="Times New Roman" pitchFamily="18" charset="0"/>
              </a:rPr>
              <a:t>hiện</a:t>
            </a:r>
            <a:r>
              <a:rPr lang="en-US" sz="3400" b="1" dirty="0">
                <a:solidFill>
                  <a:schemeClr val="tx2"/>
                </a:solidFill>
                <a:latin typeface="Times New Roman" pitchFamily="18" charset="0"/>
                <a:cs typeface="Times New Roman" pitchFamily="18" charset="0"/>
              </a:rPr>
              <a:t> </a:t>
            </a:r>
            <a:r>
              <a:rPr lang="en-US" sz="3400" b="1" dirty="0" err="1">
                <a:solidFill>
                  <a:schemeClr val="tx2"/>
                </a:solidFill>
                <a:latin typeface="Times New Roman" pitchFamily="18" charset="0"/>
                <a:cs typeface="Times New Roman" pitchFamily="18" charset="0"/>
              </a:rPr>
              <a:t>kế</a:t>
            </a:r>
            <a:r>
              <a:rPr lang="en-US" sz="3400" b="1" dirty="0">
                <a:solidFill>
                  <a:schemeClr val="tx2"/>
                </a:solidFill>
                <a:latin typeface="Times New Roman" pitchFamily="18" charset="0"/>
                <a:cs typeface="Times New Roman" pitchFamily="18" charset="0"/>
              </a:rPr>
              <a:t> </a:t>
            </a:r>
            <a:r>
              <a:rPr lang="en-US" sz="3400" b="1" dirty="0" err="1">
                <a:solidFill>
                  <a:schemeClr val="tx2"/>
                </a:solidFill>
                <a:latin typeface="Times New Roman" pitchFamily="18" charset="0"/>
                <a:cs typeface="Times New Roman" pitchFamily="18" charset="0"/>
              </a:rPr>
              <a:t>hoạch</a:t>
            </a:r>
            <a:r>
              <a:rPr lang="en-US" sz="3400" b="1" dirty="0">
                <a:solidFill>
                  <a:schemeClr val="tx2"/>
                </a:solidFill>
                <a:latin typeface="Times New Roman" pitchFamily="18" charset="0"/>
                <a:cs typeface="Times New Roman" pitchFamily="18" charset="0"/>
              </a:rPr>
              <a:t> </a:t>
            </a:r>
            <a:r>
              <a:rPr lang="en-US" sz="3400" b="1" dirty="0" err="1">
                <a:solidFill>
                  <a:schemeClr val="tx2"/>
                </a:solidFill>
                <a:latin typeface="Times New Roman" pitchFamily="18" charset="0"/>
                <a:cs typeface="Times New Roman" pitchFamily="18" charset="0"/>
              </a:rPr>
              <a:t>chăm</a:t>
            </a:r>
            <a:r>
              <a:rPr lang="en-US" sz="3400" b="1" dirty="0">
                <a:solidFill>
                  <a:schemeClr val="tx2"/>
                </a:solidFill>
                <a:latin typeface="Times New Roman" pitchFamily="18" charset="0"/>
                <a:cs typeface="Times New Roman" pitchFamily="18" charset="0"/>
              </a:rPr>
              <a:t> </a:t>
            </a:r>
            <a:r>
              <a:rPr lang="en-US" sz="3400" b="1" dirty="0" err="1" smtClean="0">
                <a:solidFill>
                  <a:schemeClr val="tx2"/>
                </a:solidFill>
                <a:latin typeface="Times New Roman" pitchFamily="18" charset="0"/>
                <a:cs typeface="Times New Roman" pitchFamily="18" charset="0"/>
              </a:rPr>
              <a:t>sóc</a:t>
            </a:r>
            <a:endParaRPr lang="en-US" sz="3400" b="1" dirty="0" smtClean="0">
              <a:solidFill>
                <a:schemeClr val="tx2"/>
              </a:solidFill>
              <a:latin typeface="Times New Roman" pitchFamily="18" charset="0"/>
              <a:cs typeface="Times New Roman" pitchFamily="18" charset="0"/>
            </a:endParaRPr>
          </a:p>
          <a:p>
            <a:pPr marL="0" indent="0" algn="just" fontAlgn="base">
              <a:buNone/>
            </a:pPr>
            <a:endParaRPr lang="en-US" dirty="0">
              <a:solidFill>
                <a:schemeClr val="tx1"/>
              </a:solidFill>
              <a:latin typeface="Times New Roman" pitchFamily="18" charset="0"/>
              <a:cs typeface="Times New Roman" pitchFamily="18" charset="0"/>
            </a:endParaRPr>
          </a:p>
          <a:p>
            <a:pPr marL="0" indent="0" algn="just" fontAlgn="base">
              <a:buNone/>
            </a:pPr>
            <a:r>
              <a:rPr lang="vi-VN" dirty="0" smtClean="0">
                <a:solidFill>
                  <a:schemeClr val="tx1"/>
                </a:solidFill>
                <a:latin typeface="Times New Roman" pitchFamily="18" charset="0"/>
                <a:cs typeface="Times New Roman" pitchFamily="18" charset="0"/>
              </a:rPr>
              <a:t>d</a:t>
            </a:r>
            <a:r>
              <a:rPr lang="vi-VN" dirty="0">
                <a:solidFill>
                  <a:schemeClr val="tx1"/>
                </a:solidFill>
                <a:latin typeface="Times New Roman" pitchFamily="18" charset="0"/>
                <a:cs typeface="Times New Roman" pitchFamily="18" charset="0"/>
              </a:rPr>
              <a:t>.	Phòng ngừa viêm phổi cho người bệnh </a:t>
            </a:r>
          </a:p>
          <a:p>
            <a:pPr marL="0" indent="0" algn="just" fontAlgn="base">
              <a:buNone/>
            </a:pPr>
            <a:r>
              <a:rPr lang="vi-VN" dirty="0">
                <a:solidFill>
                  <a:schemeClr val="tx1"/>
                </a:solidFill>
                <a:latin typeface="Times New Roman" pitchFamily="18" charset="0"/>
                <a:cs typeface="Times New Roman" pitchFamily="18" charset="0"/>
              </a:rPr>
              <a:t>•	Thay đổi tư thế 2h/lần</a:t>
            </a:r>
          </a:p>
          <a:p>
            <a:pPr marL="0" indent="0" algn="just" fontAlgn="base">
              <a:buNone/>
            </a:pPr>
            <a:r>
              <a:rPr lang="vi-VN" dirty="0">
                <a:solidFill>
                  <a:schemeClr val="tx1"/>
                </a:solidFill>
                <a:latin typeface="Times New Roman" pitchFamily="18" charset="0"/>
                <a:cs typeface="Times New Roman" pitchFamily="18" charset="0"/>
              </a:rPr>
              <a:t>•	Vỗ rung tư thế 2h/lần</a:t>
            </a:r>
          </a:p>
          <a:p>
            <a:pPr marL="0" indent="0" algn="just" fontAlgn="base">
              <a:buNone/>
            </a:pPr>
            <a:r>
              <a:rPr lang="vi-VN" dirty="0">
                <a:solidFill>
                  <a:schemeClr val="tx1"/>
                </a:solidFill>
                <a:latin typeface="Times New Roman" pitchFamily="18" charset="0"/>
                <a:cs typeface="Times New Roman" pitchFamily="18" charset="0"/>
              </a:rPr>
              <a:t>•	Khí dung, đường thở theo y lệnh 6h/lần</a:t>
            </a:r>
          </a:p>
          <a:p>
            <a:pPr marL="0" indent="0" algn="just" fontAlgn="base">
              <a:buNone/>
            </a:pPr>
            <a:r>
              <a:rPr lang="vi-VN" dirty="0">
                <a:solidFill>
                  <a:schemeClr val="tx1"/>
                </a:solidFill>
                <a:latin typeface="Times New Roman" pitchFamily="18" charset="0"/>
                <a:cs typeface="Times New Roman" pitchFamily="18" charset="0"/>
              </a:rPr>
              <a:t>e.	Giúp người bệnh giao tiếp bằng ngôn ngữ không lời</a:t>
            </a:r>
          </a:p>
          <a:p>
            <a:pPr marL="0" indent="0" algn="just" fontAlgn="base">
              <a:buNone/>
            </a:pPr>
            <a:r>
              <a:rPr lang="vi-VN" dirty="0">
                <a:solidFill>
                  <a:schemeClr val="tx1"/>
                </a:solidFill>
                <a:latin typeface="Times New Roman" pitchFamily="18" charset="0"/>
                <a:cs typeface="Times New Roman" pitchFamily="18" charset="0"/>
              </a:rPr>
              <a:t>•	HD người bệnh các cử chỉ ra hiệu</a:t>
            </a:r>
          </a:p>
          <a:p>
            <a:pPr marL="0" indent="0" algn="just" fontAlgn="base">
              <a:buNone/>
            </a:pPr>
            <a:r>
              <a:rPr lang="vi-VN" dirty="0">
                <a:solidFill>
                  <a:schemeClr val="tx1"/>
                </a:solidFill>
                <a:latin typeface="Times New Roman" pitchFamily="18" charset="0"/>
                <a:cs typeface="Times New Roman" pitchFamily="18" charset="0"/>
              </a:rPr>
              <a:t>•	Có thể cho bn dùng giấy bút viết</a:t>
            </a:r>
          </a:p>
          <a:p>
            <a:pPr marL="0" indent="0" algn="just" fontAlgn="base">
              <a:buNone/>
            </a:pPr>
            <a:r>
              <a:rPr lang="vi-VN" dirty="0">
                <a:solidFill>
                  <a:schemeClr val="tx1"/>
                </a:solidFill>
                <a:latin typeface="Times New Roman" pitchFamily="18" charset="0"/>
                <a:cs typeface="Times New Roman" pitchFamily="18" charset="0"/>
              </a:rPr>
              <a:t>f.	Tư vấn tình trạng bệnh của bệnh nhân cho người nhà</a:t>
            </a:r>
          </a:p>
          <a:p>
            <a:pPr marL="0" indent="0" algn="just" fontAlgn="base">
              <a:buNone/>
            </a:pPr>
            <a:r>
              <a:rPr lang="vi-VN" dirty="0">
                <a:solidFill>
                  <a:schemeClr val="tx1"/>
                </a:solidFill>
                <a:latin typeface="Times New Roman" pitchFamily="18" charset="0"/>
                <a:cs typeface="Times New Roman" pitchFamily="18" charset="0"/>
              </a:rPr>
              <a:t>•	Giải thích cho người  nhà bệnh nhân.</a:t>
            </a:r>
          </a:p>
          <a:p>
            <a:pPr marL="0" indent="0" algn="just" fontAlgn="base">
              <a:buNone/>
            </a:pPr>
            <a:r>
              <a:rPr lang="vi-VN" dirty="0">
                <a:solidFill>
                  <a:schemeClr val="tx1"/>
                </a:solidFill>
                <a:latin typeface="Times New Roman" pitchFamily="18" charset="0"/>
                <a:cs typeface="Times New Roman" pitchFamily="18" charset="0"/>
              </a:rPr>
              <a:t>•	HD người nhà trăn trở thay đổi tư thế ,xoa bóp vùng tì đè</a:t>
            </a:r>
          </a:p>
          <a:p>
            <a:pPr marL="0" indent="0" algn="just" fontAlgn="base">
              <a:buNone/>
            </a:pPr>
            <a:r>
              <a:rPr lang="vi-VN" dirty="0">
                <a:solidFill>
                  <a:schemeClr val="tx1"/>
                </a:solidFill>
                <a:latin typeface="Times New Roman" pitchFamily="18" charset="0"/>
                <a:cs typeface="Times New Roman" pitchFamily="18" charset="0"/>
              </a:rPr>
              <a:t>•	HD người nhà giúp người bệnh giao tiếp không lời.</a:t>
            </a:r>
          </a:p>
          <a:p>
            <a:pPr marL="0" indent="0" algn="just" fontAlgn="base">
              <a:buNone/>
            </a:pPr>
            <a:r>
              <a:rPr lang="vi-VN" dirty="0">
                <a:solidFill>
                  <a:schemeClr val="tx1"/>
                </a:solidFill>
                <a:latin typeface="Times New Roman" pitchFamily="18" charset="0"/>
                <a:cs typeface="Times New Roman" pitchFamily="18" charset="0"/>
              </a:rPr>
              <a:t>•	HD cách phát âm phục hồi chức năng nói sau khi rút ống</a:t>
            </a:r>
          </a:p>
          <a:p>
            <a:pPr marL="0" indent="0" algn="just" fontAlgn="base">
              <a:buNone/>
            </a:pPr>
            <a:endParaRPr lang="vi-VN"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3491909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09600"/>
            <a:ext cx="8001000" cy="3724096"/>
          </a:xfrm>
          <a:prstGeom prst="rect">
            <a:avLst/>
          </a:prstGeom>
        </p:spPr>
        <p:txBody>
          <a:bodyPr wrap="square">
            <a:spAutoFit/>
          </a:bodyPr>
          <a:lstStyle/>
          <a:p>
            <a:pPr algn="ctr"/>
            <a:r>
              <a:rPr lang="vi-VN" sz="3400" b="1" dirty="0" smtClean="0">
                <a:solidFill>
                  <a:schemeClr val="tx2"/>
                </a:solidFill>
              </a:rPr>
              <a:t>Lượng </a:t>
            </a:r>
            <a:r>
              <a:rPr lang="vi-VN" sz="3400" b="1" dirty="0">
                <a:solidFill>
                  <a:schemeClr val="tx2"/>
                </a:solidFill>
              </a:rPr>
              <a:t>giá</a:t>
            </a:r>
            <a:r>
              <a:rPr lang="vi-VN" sz="3400" b="1" dirty="0" smtClean="0">
                <a:solidFill>
                  <a:schemeClr val="tx2"/>
                </a:solidFill>
              </a:rPr>
              <a:t>:</a:t>
            </a:r>
            <a:endParaRPr lang="en-US" sz="3400" b="1" dirty="0" smtClean="0">
              <a:solidFill>
                <a:schemeClr val="tx2"/>
              </a:solidFill>
            </a:endParaRPr>
          </a:p>
          <a:p>
            <a:pPr algn="ctr"/>
            <a:endParaRPr lang="vi-VN" sz="3400" b="1" dirty="0">
              <a:solidFill>
                <a:schemeClr val="tx2"/>
              </a:solidFill>
            </a:endParaRPr>
          </a:p>
          <a:p>
            <a:r>
              <a:rPr lang="vi-VN" dirty="0"/>
              <a:t>	</a:t>
            </a:r>
            <a:r>
              <a:rPr lang="vi-VN" sz="2800" dirty="0"/>
              <a:t>Đánh giá toàn trạng sau phẫu thuật</a:t>
            </a:r>
          </a:p>
          <a:p>
            <a:r>
              <a:rPr lang="vi-VN" sz="2800" dirty="0"/>
              <a:t>	Đánh giá tình trạng thông mũi và họng</a:t>
            </a:r>
          </a:p>
          <a:p>
            <a:r>
              <a:rPr lang="vi-VN" sz="2800" dirty="0"/>
              <a:t>	Đánh giá tình trạng dinh dưỡng</a:t>
            </a:r>
          </a:p>
          <a:p>
            <a:r>
              <a:rPr lang="vi-VN" sz="2800" dirty="0"/>
              <a:t>	Đánh giá các biến chứng, tác dụng phụ của thuốc</a:t>
            </a:r>
          </a:p>
          <a:p>
            <a:r>
              <a:rPr lang="en-US" sz="2800" dirty="0"/>
              <a:t> </a:t>
            </a:r>
            <a:r>
              <a:rPr lang="en-US" sz="2800" dirty="0" smtClean="0"/>
              <a:t>         </a:t>
            </a:r>
            <a:r>
              <a:rPr lang="vi-VN" sz="2800" dirty="0" smtClean="0"/>
              <a:t>Đánh </a:t>
            </a:r>
            <a:r>
              <a:rPr lang="vi-VN" sz="2800" dirty="0"/>
              <a:t>giá công tác chăm sóc và thực hiện y lệnh</a:t>
            </a:r>
          </a:p>
        </p:txBody>
      </p:sp>
    </p:spTree>
    <p:extLst>
      <p:ext uri="{BB962C8B-B14F-4D97-AF65-F5344CB8AC3E}">
        <p14:creationId xmlns:p14="http://schemas.microsoft.com/office/powerpoint/2010/main" val="12995279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5" name="Picture 3" descr="E:\Điều dưỡng cấp cứu\Sốc Tim\benh-suy-tim-la-gi2.jpg"/>
          <p:cNvPicPr>
            <a:picLocks noChangeAspect="1" noChangeArrowheads="1"/>
          </p:cNvPicPr>
          <p:nvPr/>
        </p:nvPicPr>
        <p:blipFill>
          <a:blip r:embed="rId2"/>
          <a:srcRect/>
          <a:stretch>
            <a:fillRect/>
          </a:stretch>
        </p:blipFill>
        <p:spPr bwMode="auto">
          <a:xfrm>
            <a:off x="304800" y="914400"/>
            <a:ext cx="6858000" cy="48768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6351293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838200" y="0"/>
            <a:ext cx="7239000" cy="1219200"/>
          </a:xfrm>
        </p:spPr>
        <p:txBody>
          <a:bodyPr/>
          <a:lstStyle/>
          <a:p>
            <a:r>
              <a:rPr lang="en-US" sz="4000" dirty="0" err="1" smtClean="0">
                <a:latin typeface="Times New Roman" pitchFamily="18" charset="0"/>
                <a:cs typeface="Times New Roman" pitchFamily="18" charset="0"/>
              </a:rPr>
              <a:t>Mục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Tiêu</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Học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Tập</a:t>
            </a:r>
            <a:endParaRPr lang="en-US" sz="4000" dirty="0" smtClean="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37484438"/>
              </p:ext>
            </p:extLst>
          </p:nvPr>
        </p:nvGraphicFramePr>
        <p:xfrm>
          <a:off x="0" y="1219200"/>
          <a:ext cx="9144000" cy="563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563001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2000"/>
                                        <p:tgtEl>
                                          <p:spTgt spid="30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Graphic spid="4"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Đặc</a:t>
            </a:r>
            <a:r>
              <a:rPr lang="en-US" dirty="0" smtClean="0"/>
              <a:t> </a:t>
            </a:r>
            <a:r>
              <a:rPr lang="en-US" dirty="0" err="1" smtClean="0"/>
              <a:t>điểm</a:t>
            </a:r>
            <a:r>
              <a:rPr lang="en-US" dirty="0" smtClean="0"/>
              <a:t> </a:t>
            </a:r>
            <a:r>
              <a:rPr lang="en-US" dirty="0" err="1" smtClean="0"/>
              <a:t>và</a:t>
            </a:r>
            <a:r>
              <a:rPr lang="en-US" dirty="0" smtClean="0"/>
              <a:t> </a:t>
            </a:r>
            <a:r>
              <a:rPr lang="en-US" dirty="0" err="1" smtClean="0"/>
              <a:t>tầm</a:t>
            </a:r>
            <a:r>
              <a:rPr lang="en-US" dirty="0" smtClean="0"/>
              <a:t> </a:t>
            </a:r>
            <a:r>
              <a:rPr lang="en-US" dirty="0" err="1" smtClean="0"/>
              <a:t>quan</a:t>
            </a:r>
            <a:r>
              <a:rPr lang="en-US" dirty="0" smtClean="0"/>
              <a:t> </a:t>
            </a:r>
            <a:r>
              <a:rPr lang="en-US" dirty="0" err="1" smtClean="0"/>
              <a:t>trọng</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err="1" smtClean="0">
                <a:solidFill>
                  <a:schemeClr val="tx1"/>
                </a:solidFill>
                <a:latin typeface="Times New Roman" pitchFamily="18" charset="0"/>
                <a:cs typeface="Times New Roman" pitchFamily="18" charset="0"/>
              </a:rPr>
              <a:t>Mở</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khí</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quản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là</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một</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thủ</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thuật</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thường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gặp</a:t>
            </a:r>
            <a:r>
              <a:rPr lang="en-US" sz="2800" dirty="0" smtClean="0">
                <a:solidFill>
                  <a:schemeClr val="tx1"/>
                </a:solidFill>
                <a:latin typeface="Times New Roman" pitchFamily="18" charset="0"/>
                <a:cs typeface="Times New Roman" pitchFamily="18" charset="0"/>
              </a:rPr>
              <a:t> ở </a:t>
            </a:r>
            <a:r>
              <a:rPr lang="en-US" sz="2800" dirty="0" err="1" smtClean="0">
                <a:solidFill>
                  <a:schemeClr val="tx1"/>
                </a:solidFill>
                <a:latin typeface="Times New Roman" pitchFamily="18" charset="0"/>
                <a:cs typeface="Times New Roman" pitchFamily="18" charset="0"/>
              </a:rPr>
              <a:t>khoa</a:t>
            </a:r>
            <a:r>
              <a:rPr lang="en-US" sz="2800" dirty="0" smtClean="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C</a:t>
            </a:r>
            <a:r>
              <a:rPr lang="en-US" sz="2800" dirty="0" err="1" smtClean="0">
                <a:solidFill>
                  <a:schemeClr val="tx1"/>
                </a:solidFill>
                <a:latin typeface="Times New Roman" pitchFamily="18" charset="0"/>
                <a:cs typeface="Times New Roman" pitchFamily="18" charset="0"/>
              </a:rPr>
              <a:t>ấp</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cứu</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Hồi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sức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tích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cực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Khoa</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ngoại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Được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thực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hiện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bởi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các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bác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sĩ</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giàu</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kinh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nghiệm</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trong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chuyên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ngành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Mở</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khí</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quản</a:t>
            </a:r>
            <a:r>
              <a:rPr lang="en-US" sz="2800" dirty="0" smtClean="0">
                <a:solidFill>
                  <a:schemeClr val="tx1"/>
                </a:solidFill>
                <a:latin typeface="Times New Roman" pitchFamily="18" charset="0"/>
                <a:cs typeface="Times New Roman" pitchFamily="18" charset="0"/>
              </a:rPr>
              <a:t> qua da </a:t>
            </a:r>
            <a:r>
              <a:rPr lang="en-US" sz="2800" dirty="0" err="1" smtClean="0">
                <a:solidFill>
                  <a:schemeClr val="tx1"/>
                </a:solidFill>
                <a:latin typeface="Times New Roman" pitchFamily="18" charset="0"/>
                <a:cs typeface="Times New Roman" pitchFamily="18" charset="0"/>
              </a:rPr>
              <a:t>là</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thủ</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thuật</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thường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áp</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dụng</a:t>
            </a:r>
            <a:r>
              <a:rPr lang="en-US" sz="2800" dirty="0" smtClean="0">
                <a:solidFill>
                  <a:schemeClr val="tx1"/>
                </a:solidFill>
                <a:latin typeface="Times New Roman" pitchFamily="18" charset="0"/>
                <a:cs typeface="Times New Roman" pitchFamily="18" charset="0"/>
              </a:rPr>
              <a:t> ở </a:t>
            </a:r>
            <a:r>
              <a:rPr lang="en-US" sz="2800" dirty="0" err="1" smtClean="0">
                <a:solidFill>
                  <a:schemeClr val="tx1"/>
                </a:solidFill>
                <a:latin typeface="Times New Roman" pitchFamily="18" charset="0"/>
                <a:cs typeface="Times New Roman" pitchFamily="18" charset="0"/>
              </a:rPr>
              <a:t>những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người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bệnh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có</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chỉ</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định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được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quyết</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định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dựa</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vào</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tình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trạng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bệnh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các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chuyên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gia</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có</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kinh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nghiệm</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Thông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thường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việc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chỉ</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định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mở</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khí</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quản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thường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được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tiến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hành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sớm</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ngay</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khi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cân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nhắc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lợi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ích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và</a:t>
            </a:r>
            <a:r>
              <a:rPr lang="en-US" sz="2800" dirty="0" smtClean="0">
                <a:solidFill>
                  <a:schemeClr val="tx1"/>
                </a:solidFill>
                <a:latin typeface="Times New Roman" pitchFamily="18" charset="0"/>
                <a:cs typeface="Times New Roman" pitchFamily="18" charset="0"/>
              </a:rPr>
              <a:t> tai </a:t>
            </a:r>
            <a:r>
              <a:rPr lang="en-US" sz="2800" dirty="0" err="1" smtClean="0">
                <a:solidFill>
                  <a:schemeClr val="tx1"/>
                </a:solidFill>
                <a:latin typeface="Times New Roman" pitchFamily="18" charset="0"/>
                <a:cs typeface="Times New Roman" pitchFamily="18" charset="0"/>
              </a:rPr>
              <a:t>biến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có</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thể</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xảy</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ra</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sau</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khi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xem</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xét</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chỉ</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định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và</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chống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chỉ</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định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mở</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khí</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quản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trên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người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bệnh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cụ</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thể</a:t>
            </a:r>
            <a:r>
              <a:rPr lang="en-US" sz="2800" dirty="0" smtClean="0">
                <a:solidFill>
                  <a:schemeClr val="tx1"/>
                </a:solidFill>
                <a:latin typeface="Times New Roman" pitchFamily="18" charset="0"/>
                <a:cs typeface="Times New Roman" pitchFamily="18" charset="0"/>
              </a:rPr>
              <a:t>.</a:t>
            </a:r>
          </a:p>
          <a:p>
            <a:r>
              <a:rPr lang="en-US" sz="2800" dirty="0" err="1" smtClean="0">
                <a:solidFill>
                  <a:schemeClr val="tx1"/>
                </a:solidFill>
                <a:latin typeface="Times New Roman" pitchFamily="18" charset="0"/>
                <a:cs typeface="Times New Roman" pitchFamily="18" charset="0"/>
              </a:rPr>
              <a:t>Vì</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vậy</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công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tác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theo</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dõi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và</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chăm</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sóc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của</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điều</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dưỡng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gây</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mê</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hồi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sức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đóng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một</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vai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trò</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quan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trọng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trong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công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tác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điều</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trị</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cho</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người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bệnh</a:t>
            </a:r>
            <a:r>
              <a:rPr lang="en-US" sz="2800" dirty="0" smtClean="0">
                <a:solidFill>
                  <a:schemeClr val="tx1"/>
                </a:solidFill>
                <a:latin typeface="Times New Roman" pitchFamily="18" charset="0"/>
                <a:cs typeface="Times New Roman" pitchFamily="18" charset="0"/>
              </a:rPr>
              <a:t>.</a:t>
            </a: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199069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304799"/>
            <a:ext cx="9144000" cy="6553201"/>
          </a:xfrm>
        </p:spPr>
        <p:txBody>
          <a:bodyPr>
            <a:normAutofit/>
          </a:bodyPr>
          <a:lstStyle/>
          <a:p>
            <a:pPr marL="742950" indent="-742950" algn="l">
              <a:buFont typeface="+mj-lt"/>
              <a:buAutoNum type="arabicPeriod"/>
            </a:pPr>
            <a:r>
              <a:rPr lang="en-US" sz="3600" dirty="0" err="1" smtClean="0">
                <a:solidFill>
                  <a:schemeClr val="tx2">
                    <a:lumMod val="60000"/>
                    <a:lumOff val="40000"/>
                  </a:schemeClr>
                </a:solidFill>
                <a:latin typeface="Times New Roman" panose="02020603050405020304" pitchFamily="18" charset="0"/>
                <a:cs typeface="Times New Roman" panose="02020603050405020304" pitchFamily="18" charset="0"/>
              </a:rPr>
              <a:t>Mở</a:t>
            </a:r>
            <a:r>
              <a:rPr lang="en-US" sz="3600" dirty="0" smtClean="0">
                <a:solidFill>
                  <a:schemeClr val="tx2">
                    <a:lumMod val="60000"/>
                    <a:lumOff val="40000"/>
                  </a:schemeClr>
                </a:solidFill>
                <a:latin typeface="Times New Roman" panose="02020603050405020304" pitchFamily="18" charset="0"/>
                <a:cs typeface="Times New Roman" panose="02020603050405020304" pitchFamily="18" charset="0"/>
              </a:rPr>
              <a:t> </a:t>
            </a:r>
            <a:r>
              <a:rPr lang="en-US" sz="3600" dirty="0" err="1" smtClean="0">
                <a:solidFill>
                  <a:schemeClr val="tx2">
                    <a:lumMod val="60000"/>
                    <a:lumOff val="40000"/>
                  </a:schemeClr>
                </a:solidFill>
                <a:latin typeface="Times New Roman" panose="02020603050405020304" pitchFamily="18" charset="0"/>
                <a:cs typeface="Times New Roman" panose="02020603050405020304" pitchFamily="18" charset="0"/>
              </a:rPr>
              <a:t>đầu</a:t>
            </a:r>
            <a:r>
              <a:rPr lang="en-US" sz="3600" dirty="0" smtClean="0">
                <a:solidFill>
                  <a:schemeClr val="tx2">
                    <a:lumMod val="60000"/>
                    <a:lumOff val="40000"/>
                  </a:schemeClr>
                </a:solidFill>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a:t>
            </a:r>
          </a:p>
          <a:p>
            <a:pPr algn="just"/>
            <a:r>
              <a:rPr lang="en-US" sz="4000" dirty="0" smtClean="0">
                <a:latin typeface="Times New Roman" panose="02020603050405020304" pitchFamily="18" charset="0"/>
                <a:cs typeface="Times New Roman" panose="02020603050405020304" pitchFamily="18" charset="0"/>
              </a:rPr>
              <a:t>  </a:t>
            </a:r>
            <a:r>
              <a:rPr lang="en-GB" sz="2800" b="1" i="1" dirty="0" err="1">
                <a:solidFill>
                  <a:schemeClr val="tx1"/>
                </a:solidFill>
                <a:latin typeface="Times New Roman" pitchFamily="18" charset="0"/>
                <a:cs typeface="Times New Roman" pitchFamily="18" charset="0"/>
              </a:rPr>
              <a:t>Mở</a:t>
            </a:r>
            <a:r>
              <a:rPr lang="en-GB" sz="2800" b="1" i="1" dirty="0">
                <a:solidFill>
                  <a:schemeClr val="tx1"/>
                </a:solidFill>
                <a:latin typeface="Times New Roman" pitchFamily="18" charset="0"/>
                <a:cs typeface="Times New Roman" pitchFamily="18" charset="0"/>
              </a:rPr>
              <a:t> </a:t>
            </a:r>
            <a:r>
              <a:rPr lang="en-GB" sz="2800" b="1" i="1" dirty="0" err="1">
                <a:solidFill>
                  <a:schemeClr val="tx1"/>
                </a:solidFill>
                <a:latin typeface="Times New Roman" pitchFamily="18" charset="0"/>
                <a:cs typeface="Times New Roman" pitchFamily="18" charset="0"/>
              </a:rPr>
              <a:t>khí</a:t>
            </a:r>
            <a:r>
              <a:rPr lang="en-GB" sz="2800" b="1" i="1" dirty="0">
                <a:solidFill>
                  <a:schemeClr val="tx1"/>
                </a:solidFill>
                <a:latin typeface="Times New Roman" pitchFamily="18" charset="0"/>
                <a:cs typeface="Times New Roman" pitchFamily="18" charset="0"/>
              </a:rPr>
              <a:t> </a:t>
            </a:r>
            <a:r>
              <a:rPr lang="en-GB" sz="2800" b="1" i="1" dirty="0" err="1">
                <a:solidFill>
                  <a:schemeClr val="tx1"/>
                </a:solidFill>
                <a:latin typeface="Times New Roman" pitchFamily="18" charset="0"/>
                <a:cs typeface="Times New Roman" pitchFamily="18" charset="0"/>
              </a:rPr>
              <a:t>quản</a:t>
            </a:r>
            <a:r>
              <a:rPr lang="en-GB" sz="2800" dirty="0">
                <a:solidFill>
                  <a:schemeClr val="tx1"/>
                </a:solidFill>
                <a:latin typeface="Times New Roman" pitchFamily="18" charset="0"/>
                <a:cs typeface="Times New Roman" pitchFamily="18" charset="0"/>
              </a:rPr>
              <a:t>:  </a:t>
            </a:r>
            <a:r>
              <a:rPr lang="en-GB" sz="2800" dirty="0" err="1">
                <a:solidFill>
                  <a:schemeClr val="tx1"/>
                </a:solidFill>
                <a:latin typeface="Times New Roman" pitchFamily="18" charset="0"/>
                <a:cs typeface="Times New Roman" pitchFamily="18" charset="0"/>
              </a:rPr>
              <a:t>là</a:t>
            </a:r>
            <a:r>
              <a:rPr lang="en-GB" sz="2800" dirty="0">
                <a:solidFill>
                  <a:schemeClr val="tx1"/>
                </a:solidFill>
                <a:latin typeface="Times New Roman" pitchFamily="18" charset="0"/>
                <a:cs typeface="Times New Roman" pitchFamily="18" charset="0"/>
              </a:rPr>
              <a:t> </a:t>
            </a:r>
            <a:r>
              <a:rPr lang="en-GB" sz="2800" dirty="0" err="1">
                <a:solidFill>
                  <a:schemeClr val="tx1"/>
                </a:solidFill>
                <a:latin typeface="Times New Roman" pitchFamily="18" charset="0"/>
                <a:cs typeface="Times New Roman" pitchFamily="18" charset="0"/>
              </a:rPr>
              <a:t>làm</a:t>
            </a:r>
            <a:r>
              <a:rPr lang="en-GB" sz="2800" dirty="0">
                <a:solidFill>
                  <a:schemeClr val="tx1"/>
                </a:solidFill>
                <a:latin typeface="Times New Roman" pitchFamily="18" charset="0"/>
                <a:cs typeface="Times New Roman" pitchFamily="18" charset="0"/>
              </a:rPr>
              <a:t> </a:t>
            </a:r>
            <a:r>
              <a:rPr lang="en-GB" sz="2800" dirty="0" err="1">
                <a:solidFill>
                  <a:schemeClr val="tx1"/>
                </a:solidFill>
                <a:latin typeface="Times New Roman" pitchFamily="18" charset="0"/>
                <a:cs typeface="Times New Roman" pitchFamily="18" charset="0"/>
              </a:rPr>
              <a:t>cho</a:t>
            </a:r>
            <a:r>
              <a:rPr lang="en-GB" sz="2800" dirty="0">
                <a:solidFill>
                  <a:schemeClr val="tx1"/>
                </a:solidFill>
                <a:latin typeface="Times New Roman" pitchFamily="18" charset="0"/>
                <a:cs typeface="Times New Roman" pitchFamily="18" charset="0"/>
              </a:rPr>
              <a:t> </a:t>
            </a:r>
            <a:r>
              <a:rPr lang="en-GB" sz="2800" dirty="0" err="1">
                <a:solidFill>
                  <a:schemeClr val="tx1"/>
                </a:solidFill>
                <a:latin typeface="Times New Roman" pitchFamily="18" charset="0"/>
                <a:cs typeface="Times New Roman" pitchFamily="18" charset="0"/>
              </a:rPr>
              <a:t>mặt</a:t>
            </a:r>
            <a:r>
              <a:rPr lang="en-GB" sz="2800" dirty="0">
                <a:solidFill>
                  <a:schemeClr val="tx1"/>
                </a:solidFill>
                <a:latin typeface="Times New Roman" pitchFamily="18" charset="0"/>
                <a:cs typeface="Times New Roman" pitchFamily="18" charset="0"/>
              </a:rPr>
              <a:t> </a:t>
            </a:r>
            <a:r>
              <a:rPr lang="en-GB" sz="2800" dirty="0" err="1">
                <a:solidFill>
                  <a:schemeClr val="tx1"/>
                </a:solidFill>
                <a:latin typeface="Times New Roman" pitchFamily="18" charset="0"/>
                <a:cs typeface="Times New Roman" pitchFamily="18" charset="0"/>
              </a:rPr>
              <a:t>trước</a:t>
            </a:r>
            <a:r>
              <a:rPr lang="en-GB" sz="2800" dirty="0">
                <a:solidFill>
                  <a:schemeClr val="tx1"/>
                </a:solidFill>
                <a:latin typeface="Times New Roman" pitchFamily="18" charset="0"/>
                <a:cs typeface="Times New Roman" pitchFamily="18" charset="0"/>
              </a:rPr>
              <a:t> </a:t>
            </a:r>
            <a:r>
              <a:rPr lang="en-GB" sz="2800" dirty="0" err="1">
                <a:solidFill>
                  <a:schemeClr val="tx1"/>
                </a:solidFill>
                <a:latin typeface="Times New Roman" pitchFamily="18" charset="0"/>
                <a:cs typeface="Times New Roman" pitchFamily="18" charset="0"/>
              </a:rPr>
              <a:t>của</a:t>
            </a:r>
            <a:r>
              <a:rPr lang="en-GB" sz="2800" dirty="0">
                <a:solidFill>
                  <a:schemeClr val="tx1"/>
                </a:solidFill>
                <a:latin typeface="Times New Roman" pitchFamily="18" charset="0"/>
                <a:cs typeface="Times New Roman" pitchFamily="18" charset="0"/>
              </a:rPr>
              <a:t> </a:t>
            </a:r>
            <a:r>
              <a:rPr lang="en-GB" sz="2800" dirty="0" err="1">
                <a:solidFill>
                  <a:schemeClr val="tx1"/>
                </a:solidFill>
                <a:latin typeface="Times New Roman" pitchFamily="18" charset="0"/>
                <a:cs typeface="Times New Roman" pitchFamily="18" charset="0"/>
              </a:rPr>
              <a:t>khí</a:t>
            </a:r>
            <a:r>
              <a:rPr lang="en-GB" sz="2800" dirty="0">
                <a:solidFill>
                  <a:schemeClr val="tx1"/>
                </a:solidFill>
                <a:latin typeface="Times New Roman" pitchFamily="18" charset="0"/>
                <a:cs typeface="Times New Roman" pitchFamily="18" charset="0"/>
              </a:rPr>
              <a:t> </a:t>
            </a:r>
            <a:r>
              <a:rPr lang="en-GB" sz="2800" dirty="0" err="1">
                <a:solidFill>
                  <a:schemeClr val="tx1"/>
                </a:solidFill>
                <a:latin typeface="Times New Roman" pitchFamily="18" charset="0"/>
                <a:cs typeface="Times New Roman" pitchFamily="18" charset="0"/>
              </a:rPr>
              <a:t>quản</a:t>
            </a:r>
            <a:r>
              <a:rPr lang="en-GB" sz="2800" dirty="0">
                <a:solidFill>
                  <a:schemeClr val="tx1"/>
                </a:solidFill>
                <a:latin typeface="Times New Roman" pitchFamily="18" charset="0"/>
                <a:cs typeface="Times New Roman" pitchFamily="18" charset="0"/>
              </a:rPr>
              <a:t> </a:t>
            </a:r>
            <a:r>
              <a:rPr lang="en-GB" sz="2800" dirty="0" err="1">
                <a:solidFill>
                  <a:schemeClr val="tx1"/>
                </a:solidFill>
                <a:latin typeface="Times New Roman" pitchFamily="18" charset="0"/>
                <a:cs typeface="Times New Roman" pitchFamily="18" charset="0"/>
              </a:rPr>
              <a:t>cổ</a:t>
            </a:r>
            <a:r>
              <a:rPr lang="en-GB" sz="2800" dirty="0">
                <a:solidFill>
                  <a:schemeClr val="tx1"/>
                </a:solidFill>
                <a:latin typeface="Times New Roman" pitchFamily="18" charset="0"/>
                <a:cs typeface="Times New Roman" pitchFamily="18" charset="0"/>
              </a:rPr>
              <a:t> </a:t>
            </a:r>
            <a:r>
              <a:rPr lang="en-GB" sz="2800" dirty="0" err="1">
                <a:solidFill>
                  <a:schemeClr val="tx1"/>
                </a:solidFill>
                <a:latin typeface="Times New Roman" pitchFamily="18" charset="0"/>
                <a:cs typeface="Times New Roman" pitchFamily="18" charset="0"/>
              </a:rPr>
              <a:t>thông</a:t>
            </a:r>
            <a:r>
              <a:rPr lang="en-GB" sz="2800" dirty="0">
                <a:solidFill>
                  <a:schemeClr val="tx1"/>
                </a:solidFill>
                <a:latin typeface="Times New Roman" pitchFamily="18" charset="0"/>
                <a:cs typeface="Times New Roman" pitchFamily="18" charset="0"/>
              </a:rPr>
              <a:t> </a:t>
            </a:r>
            <a:r>
              <a:rPr lang="en-GB" sz="2800" dirty="0" err="1">
                <a:solidFill>
                  <a:schemeClr val="tx1"/>
                </a:solidFill>
                <a:latin typeface="Times New Roman" pitchFamily="18" charset="0"/>
                <a:cs typeface="Times New Roman" pitchFamily="18" charset="0"/>
              </a:rPr>
              <a:t>với</a:t>
            </a:r>
            <a:r>
              <a:rPr lang="en-GB" sz="2800" dirty="0">
                <a:solidFill>
                  <a:schemeClr val="tx1"/>
                </a:solidFill>
                <a:latin typeface="Times New Roman" pitchFamily="18" charset="0"/>
                <a:cs typeface="Times New Roman" pitchFamily="18" charset="0"/>
              </a:rPr>
              <a:t> </a:t>
            </a:r>
            <a:r>
              <a:rPr lang="en-GB" sz="2800" dirty="0" err="1">
                <a:solidFill>
                  <a:schemeClr val="tx1"/>
                </a:solidFill>
                <a:latin typeface="Times New Roman" pitchFamily="18" charset="0"/>
                <a:cs typeface="Times New Roman" pitchFamily="18" charset="0"/>
              </a:rPr>
              <a:t>bên</a:t>
            </a:r>
            <a:r>
              <a:rPr lang="en-GB" sz="2800" dirty="0">
                <a:solidFill>
                  <a:schemeClr val="tx1"/>
                </a:solidFill>
                <a:latin typeface="Times New Roman" pitchFamily="18" charset="0"/>
                <a:cs typeface="Times New Roman" pitchFamily="18" charset="0"/>
              </a:rPr>
              <a:t> </a:t>
            </a:r>
            <a:r>
              <a:rPr lang="en-GB" sz="2800" dirty="0" err="1">
                <a:solidFill>
                  <a:schemeClr val="tx1"/>
                </a:solidFill>
                <a:latin typeface="Times New Roman" pitchFamily="18" charset="0"/>
                <a:cs typeface="Times New Roman" pitchFamily="18" charset="0"/>
              </a:rPr>
              <a:t>ngòai</a:t>
            </a:r>
            <a:r>
              <a:rPr lang="en-GB" sz="2800" dirty="0">
                <a:solidFill>
                  <a:schemeClr val="tx1"/>
                </a:solidFill>
                <a:latin typeface="Times New Roman" pitchFamily="18" charset="0"/>
                <a:cs typeface="Times New Roman" pitchFamily="18" charset="0"/>
              </a:rPr>
              <a:t> </a:t>
            </a:r>
            <a:r>
              <a:rPr lang="en-GB" sz="2800" dirty="0" err="1">
                <a:solidFill>
                  <a:schemeClr val="tx1"/>
                </a:solidFill>
                <a:latin typeface="Times New Roman" pitchFamily="18" charset="0"/>
                <a:cs typeface="Times New Roman" pitchFamily="18" charset="0"/>
              </a:rPr>
              <a:t>bằng</a:t>
            </a:r>
            <a:r>
              <a:rPr lang="en-GB" sz="2800" dirty="0">
                <a:solidFill>
                  <a:schemeClr val="tx1"/>
                </a:solidFill>
                <a:latin typeface="Times New Roman" pitchFamily="18" charset="0"/>
                <a:cs typeface="Times New Roman" pitchFamily="18" charset="0"/>
              </a:rPr>
              <a:t> </a:t>
            </a:r>
            <a:r>
              <a:rPr lang="en-GB" sz="2800" dirty="0" err="1">
                <a:solidFill>
                  <a:schemeClr val="tx1"/>
                </a:solidFill>
                <a:latin typeface="Times New Roman" pitchFamily="18" charset="0"/>
                <a:cs typeface="Times New Roman" pitchFamily="18" charset="0"/>
              </a:rPr>
              <a:t>một</a:t>
            </a:r>
            <a:r>
              <a:rPr lang="en-GB" sz="2800" dirty="0">
                <a:solidFill>
                  <a:schemeClr val="tx1"/>
                </a:solidFill>
                <a:latin typeface="Times New Roman" pitchFamily="18" charset="0"/>
                <a:cs typeface="Times New Roman" pitchFamily="18" charset="0"/>
              </a:rPr>
              <a:t> </a:t>
            </a:r>
            <a:r>
              <a:rPr lang="en-GB" sz="2800" dirty="0" err="1">
                <a:solidFill>
                  <a:schemeClr val="tx1"/>
                </a:solidFill>
                <a:latin typeface="Times New Roman" pitchFamily="18" charset="0"/>
                <a:cs typeface="Times New Roman" pitchFamily="18" charset="0"/>
              </a:rPr>
              <a:t>ống</a:t>
            </a:r>
            <a:r>
              <a:rPr lang="en-GB" sz="2800" dirty="0">
                <a:solidFill>
                  <a:schemeClr val="tx1"/>
                </a:solidFill>
                <a:latin typeface="Times New Roman" pitchFamily="18" charset="0"/>
                <a:cs typeface="Times New Roman" pitchFamily="18" charset="0"/>
              </a:rPr>
              <a:t> (</a:t>
            </a:r>
            <a:r>
              <a:rPr lang="en-GB" sz="2800" dirty="0" err="1">
                <a:solidFill>
                  <a:schemeClr val="tx1"/>
                </a:solidFill>
                <a:latin typeface="Times New Roman" pitchFamily="18" charset="0"/>
                <a:cs typeface="Times New Roman" pitchFamily="18" charset="0"/>
              </a:rPr>
              <a:t>cannule</a:t>
            </a:r>
            <a:r>
              <a:rPr lang="en-GB" sz="2800" dirty="0">
                <a:solidFill>
                  <a:schemeClr val="tx1"/>
                </a:solidFill>
                <a:latin typeface="Times New Roman" pitchFamily="18" charset="0"/>
                <a:cs typeface="Times New Roman" pitchFamily="18" charset="0"/>
              </a:rPr>
              <a:t>).</a:t>
            </a:r>
            <a:r>
              <a:rPr lang="en-GB" sz="2800" b="1" dirty="0">
                <a:solidFill>
                  <a:schemeClr val="tx1"/>
                </a:solidFill>
                <a:latin typeface="Times New Roman" pitchFamily="18" charset="0"/>
                <a:cs typeface="Times New Roman" pitchFamily="18" charset="0"/>
              </a:rPr>
              <a:t> </a:t>
            </a:r>
            <a:r>
              <a:rPr lang="en-GB" sz="2800" dirty="0" err="1">
                <a:solidFill>
                  <a:schemeClr val="tx1"/>
                </a:solidFill>
                <a:latin typeface="Times New Roman" pitchFamily="18" charset="0"/>
                <a:cs typeface="Times New Roman" pitchFamily="18" charset="0"/>
              </a:rPr>
              <a:t>Nơi</a:t>
            </a:r>
            <a:r>
              <a:rPr lang="en-GB" sz="2800" dirty="0">
                <a:solidFill>
                  <a:schemeClr val="tx1"/>
                </a:solidFill>
                <a:latin typeface="Times New Roman" pitchFamily="18" charset="0"/>
                <a:cs typeface="Times New Roman" pitchFamily="18" charset="0"/>
              </a:rPr>
              <a:t> </a:t>
            </a:r>
            <a:r>
              <a:rPr lang="en-GB" sz="2800" dirty="0" err="1">
                <a:solidFill>
                  <a:schemeClr val="tx1"/>
                </a:solidFill>
                <a:latin typeface="Times New Roman" pitchFamily="18" charset="0"/>
                <a:cs typeface="Times New Roman" pitchFamily="18" charset="0"/>
              </a:rPr>
              <a:t>mở</a:t>
            </a:r>
            <a:r>
              <a:rPr lang="en-GB" sz="2800" dirty="0">
                <a:solidFill>
                  <a:schemeClr val="tx1"/>
                </a:solidFill>
                <a:latin typeface="Times New Roman" pitchFamily="18" charset="0"/>
                <a:cs typeface="Times New Roman" pitchFamily="18" charset="0"/>
              </a:rPr>
              <a:t> </a:t>
            </a:r>
            <a:r>
              <a:rPr lang="en-GB" sz="2800" dirty="0" err="1">
                <a:solidFill>
                  <a:schemeClr val="tx1"/>
                </a:solidFill>
                <a:latin typeface="Times New Roman" pitchFamily="18" charset="0"/>
                <a:cs typeface="Times New Roman" pitchFamily="18" charset="0"/>
              </a:rPr>
              <a:t>thường</a:t>
            </a:r>
            <a:r>
              <a:rPr lang="en-GB" sz="2800" dirty="0">
                <a:solidFill>
                  <a:schemeClr val="tx1"/>
                </a:solidFill>
                <a:latin typeface="Times New Roman" pitchFamily="18" charset="0"/>
                <a:cs typeface="Times New Roman" pitchFamily="18" charset="0"/>
              </a:rPr>
              <a:t> ở </a:t>
            </a:r>
            <a:r>
              <a:rPr lang="en-GB" sz="2800" dirty="0" err="1">
                <a:solidFill>
                  <a:schemeClr val="tx1"/>
                </a:solidFill>
                <a:latin typeface="Times New Roman" pitchFamily="18" charset="0"/>
                <a:cs typeface="Times New Roman" pitchFamily="18" charset="0"/>
              </a:rPr>
              <a:t>đốt</a:t>
            </a:r>
            <a:r>
              <a:rPr lang="en-GB" sz="2800" dirty="0">
                <a:solidFill>
                  <a:schemeClr val="tx1"/>
                </a:solidFill>
                <a:latin typeface="Times New Roman" pitchFamily="18" charset="0"/>
                <a:cs typeface="Times New Roman" pitchFamily="18" charset="0"/>
              </a:rPr>
              <a:t> 2,3,4 </a:t>
            </a:r>
            <a:r>
              <a:rPr lang="en-GB" sz="2800" dirty="0" err="1">
                <a:solidFill>
                  <a:schemeClr val="tx1"/>
                </a:solidFill>
                <a:latin typeface="Times New Roman" pitchFamily="18" charset="0"/>
                <a:cs typeface="Times New Roman" pitchFamily="18" charset="0"/>
              </a:rPr>
              <a:t>vòng</a:t>
            </a:r>
            <a:r>
              <a:rPr lang="en-GB" sz="2800" dirty="0">
                <a:solidFill>
                  <a:schemeClr val="tx1"/>
                </a:solidFill>
                <a:latin typeface="Times New Roman" pitchFamily="18" charset="0"/>
                <a:cs typeface="Times New Roman" pitchFamily="18" charset="0"/>
              </a:rPr>
              <a:t> </a:t>
            </a:r>
            <a:r>
              <a:rPr lang="en-GB" sz="2800" dirty="0" err="1">
                <a:solidFill>
                  <a:schemeClr val="tx1"/>
                </a:solidFill>
                <a:latin typeface="Times New Roman" pitchFamily="18" charset="0"/>
                <a:cs typeface="Times New Roman" pitchFamily="18" charset="0"/>
              </a:rPr>
              <a:t>sụn</a:t>
            </a:r>
            <a:r>
              <a:rPr lang="en-GB" sz="2800" dirty="0">
                <a:solidFill>
                  <a:schemeClr val="tx1"/>
                </a:solidFill>
                <a:latin typeface="Times New Roman" pitchFamily="18" charset="0"/>
                <a:cs typeface="Times New Roman" pitchFamily="18" charset="0"/>
              </a:rPr>
              <a:t> </a:t>
            </a:r>
            <a:r>
              <a:rPr lang="en-GB" sz="2800" dirty="0" err="1">
                <a:solidFill>
                  <a:schemeClr val="tx1"/>
                </a:solidFill>
                <a:latin typeface="Times New Roman" pitchFamily="18" charset="0"/>
                <a:cs typeface="Times New Roman" pitchFamily="18" charset="0"/>
              </a:rPr>
              <a:t>khí</a:t>
            </a:r>
            <a:r>
              <a:rPr lang="en-GB" sz="2800" dirty="0">
                <a:solidFill>
                  <a:schemeClr val="tx1"/>
                </a:solidFill>
                <a:latin typeface="Times New Roman" pitchFamily="18" charset="0"/>
                <a:cs typeface="Times New Roman" pitchFamily="18" charset="0"/>
              </a:rPr>
              <a:t> </a:t>
            </a:r>
            <a:r>
              <a:rPr lang="en-GB" sz="2800" dirty="0" err="1">
                <a:solidFill>
                  <a:schemeClr val="tx1"/>
                </a:solidFill>
                <a:latin typeface="Times New Roman" pitchFamily="18" charset="0"/>
                <a:cs typeface="Times New Roman" pitchFamily="18" charset="0"/>
              </a:rPr>
              <a:t>quản</a:t>
            </a:r>
            <a:endParaRPr lang="en-US" sz="2800" dirty="0">
              <a:solidFill>
                <a:schemeClr val="tx1"/>
              </a:solidFill>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819400"/>
            <a:ext cx="4191000" cy="38100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19600" y="2514600"/>
            <a:ext cx="4546600" cy="4114800"/>
          </a:xfrm>
          <a:prstGeom prst="rect">
            <a:avLst/>
          </a:prstGeom>
        </p:spPr>
      </p:pic>
    </p:spTree>
    <p:extLst>
      <p:ext uri="{BB962C8B-B14F-4D97-AF65-F5344CB8AC3E}">
        <p14:creationId xmlns:p14="http://schemas.microsoft.com/office/powerpoint/2010/main" val="4102565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153400" cy="838200"/>
          </a:xfrm>
        </p:spPr>
        <p:txBody>
          <a:bodyPr>
            <a:normAutofit/>
          </a:bodyPr>
          <a:lstStyle/>
          <a:p>
            <a:pPr algn="l"/>
            <a:r>
              <a:rPr lang="en-US" sz="4400" dirty="0" smtClean="0">
                <a:latin typeface="Times New Roman" pitchFamily="18" charset="0"/>
                <a:cs typeface="Times New Roman" pitchFamily="18" charset="0"/>
              </a:rPr>
              <a:t>2</a:t>
            </a:r>
            <a:r>
              <a:rPr lang="en-US" sz="4400" dirty="0" smtClean="0">
                <a:latin typeface="Times New Roman" pitchFamily="18" charset="0"/>
                <a:cs typeface="Times New Roman" pitchFamily="18" charset="0"/>
              </a:rPr>
              <a:t>.</a:t>
            </a:r>
            <a:r>
              <a:rPr lang="vi-VN" sz="4400" dirty="0">
                <a:latin typeface="Times New Roman" pitchFamily="18" charset="0"/>
                <a:cs typeface="Times New Roman" pitchFamily="18" charset="0"/>
              </a:rPr>
              <a:t>	Mục đích</a:t>
            </a:r>
            <a:endParaRPr lang="en-US" sz="3300" dirty="0">
              <a:latin typeface="Times New Roman" pitchFamily="18" charset="0"/>
              <a:cs typeface="Times New Roman" pitchFamily="18" charset="0"/>
            </a:endParaRPr>
          </a:p>
        </p:txBody>
      </p:sp>
      <p:sp>
        <p:nvSpPr>
          <p:cNvPr id="3" name="Subtitle 2"/>
          <p:cNvSpPr>
            <a:spLocks noGrp="1"/>
          </p:cNvSpPr>
          <p:nvPr>
            <p:ph type="subTitle" idx="1"/>
          </p:nvPr>
        </p:nvSpPr>
        <p:spPr>
          <a:xfrm>
            <a:off x="228600" y="1524000"/>
            <a:ext cx="8534400" cy="4876800"/>
          </a:xfrm>
        </p:spPr>
        <p:txBody>
          <a:bodyPr>
            <a:normAutofit/>
          </a:bodyPr>
          <a:lstStyle/>
          <a:p>
            <a:pPr marL="457200" indent="-457200" algn="l">
              <a:buFont typeface="Wingdings" pitchFamily="2" charset="2"/>
              <a:buChar char="Ø"/>
            </a:pPr>
            <a:r>
              <a:rPr lang="en-US" sz="2800" dirty="0" smtClean="0">
                <a:solidFill>
                  <a:schemeClr val="tx1"/>
                </a:solidFill>
                <a:latin typeface="Times New Roman" pitchFamily="18" charset="0"/>
                <a:cs typeface="Times New Roman" pitchFamily="18" charset="0"/>
              </a:rPr>
              <a:t>N</a:t>
            </a:r>
            <a:r>
              <a:rPr lang="vi-VN" sz="2800" dirty="0" smtClean="0">
                <a:solidFill>
                  <a:schemeClr val="tx1"/>
                </a:solidFill>
                <a:latin typeface="Times New Roman" pitchFamily="18" charset="0"/>
                <a:cs typeface="Times New Roman" pitchFamily="18" charset="0"/>
              </a:rPr>
              <a:t>hằm </a:t>
            </a:r>
            <a:r>
              <a:rPr lang="vi-VN" sz="2800" dirty="0">
                <a:solidFill>
                  <a:schemeClr val="tx1"/>
                </a:solidFill>
                <a:latin typeface="Times New Roman" pitchFamily="18" charset="0"/>
                <a:cs typeface="Times New Roman" pitchFamily="18" charset="0"/>
              </a:rPr>
              <a:t>rút ngắn đường thở trên,cho phép giải phóng đường thở dưới,bảo vệ tương đối sự trào ngược của dạ dày và sự tăng tiết nước bọt và nó giúp cho việc hút khí quản được dễ dàng và thở máy kéo dài</a:t>
            </a:r>
            <a:r>
              <a:rPr lang="vi-VN" sz="2800" dirty="0" smtClean="0">
                <a:solidFill>
                  <a:schemeClr val="tx1"/>
                </a:solidFill>
                <a:latin typeface="Times New Roman" pitchFamily="18" charset="0"/>
                <a:cs typeface="Times New Roman" pitchFamily="18" charset="0"/>
              </a:rPr>
              <a:t>.</a:t>
            </a:r>
            <a:endParaRPr lang="en-US" sz="2800" dirty="0" smtClean="0">
              <a:solidFill>
                <a:schemeClr val="tx1"/>
              </a:solidFill>
              <a:latin typeface="Times New Roman" pitchFamily="18" charset="0"/>
              <a:cs typeface="Times New Roman" pitchFamily="18" charset="0"/>
            </a:endParaRPr>
          </a:p>
          <a:p>
            <a:pPr marL="457200" indent="-457200" algn="l">
              <a:buFont typeface="Wingdings" pitchFamily="2" charset="2"/>
              <a:buChar char="Ø"/>
            </a:pPr>
            <a:r>
              <a:rPr lang="vi-VN" sz="2800" dirty="0">
                <a:solidFill>
                  <a:schemeClr val="tx1"/>
                </a:solidFill>
                <a:latin typeface="Times New Roman" pitchFamily="18" charset="0"/>
                <a:cs typeface="Times New Roman" pitchFamily="18" charset="0"/>
              </a:rPr>
              <a:t>Thường được chỉ định trong hai </a:t>
            </a:r>
            <a:r>
              <a:rPr lang="vi-VN" sz="2800" dirty="0" smtClean="0">
                <a:solidFill>
                  <a:schemeClr val="tx1"/>
                </a:solidFill>
                <a:latin typeface="Times New Roman" pitchFamily="18" charset="0"/>
                <a:cs typeface="Times New Roman" pitchFamily="18" charset="0"/>
              </a:rPr>
              <a:t>h</a:t>
            </a:r>
            <a:r>
              <a:rPr lang="en-US" sz="2800" dirty="0" err="1" smtClean="0">
                <a:solidFill>
                  <a:schemeClr val="tx1"/>
                </a:solidFill>
                <a:latin typeface="Times New Roman" pitchFamily="18" charset="0"/>
                <a:cs typeface="Times New Roman" pitchFamily="18" charset="0"/>
              </a:rPr>
              <a:t>oàn</a:t>
            </a:r>
            <a:r>
              <a:rPr lang="vi-VN" sz="2800" dirty="0" smtClean="0">
                <a:solidFill>
                  <a:schemeClr val="tx1"/>
                </a:solidFill>
                <a:latin typeface="Times New Roman" pitchFamily="18" charset="0"/>
                <a:cs typeface="Times New Roman" pitchFamily="18" charset="0"/>
              </a:rPr>
              <a:t> </a:t>
            </a:r>
            <a:r>
              <a:rPr lang="vi-VN" sz="2800" dirty="0">
                <a:solidFill>
                  <a:schemeClr val="tx1"/>
                </a:solidFill>
                <a:latin typeface="Times New Roman" pitchFamily="18" charset="0"/>
                <a:cs typeface="Times New Roman" pitchFamily="18" charset="0"/>
              </a:rPr>
              <a:t>cảnh cụ thể là</a:t>
            </a:r>
            <a:r>
              <a:rPr lang="vi-VN" sz="2800" dirty="0" smtClean="0">
                <a:solidFill>
                  <a:schemeClr val="tx1"/>
                </a:solidFill>
                <a:latin typeface="Times New Roman" pitchFamily="18" charset="0"/>
                <a:cs typeface="Times New Roman" pitchFamily="18" charset="0"/>
              </a:rPr>
              <a:t>: </a:t>
            </a:r>
            <a:r>
              <a:rPr lang="vi-VN" sz="2800" dirty="0">
                <a:solidFill>
                  <a:schemeClr val="tx1"/>
                </a:solidFill>
                <a:latin typeface="Times New Roman" pitchFamily="18" charset="0"/>
                <a:cs typeface="Times New Roman" pitchFamily="18" charset="0"/>
              </a:rPr>
              <a:t>+Cơ học: do tắc dường thở trên như: phù nề thanh môn,u thanh quản,chấn thương thanh khí quản..vv…</a:t>
            </a:r>
          </a:p>
          <a:p>
            <a:pPr algn="l"/>
            <a:r>
              <a:rPr lang="en-US" sz="2800" dirty="0" smtClean="0">
                <a:solidFill>
                  <a:schemeClr val="tx1"/>
                </a:solidFill>
                <a:latin typeface="Times New Roman" pitchFamily="18" charset="0"/>
                <a:cs typeface="Times New Roman" pitchFamily="18" charset="0"/>
              </a:rPr>
              <a:t>     </a:t>
            </a:r>
            <a:r>
              <a:rPr lang="vi-VN" sz="2800" dirty="0" smtClean="0">
                <a:solidFill>
                  <a:schemeClr val="tx1"/>
                </a:solidFill>
                <a:latin typeface="Times New Roman" pitchFamily="18" charset="0"/>
                <a:cs typeface="Times New Roman" pitchFamily="18" charset="0"/>
              </a:rPr>
              <a:t>+</a:t>
            </a:r>
            <a:r>
              <a:rPr lang="vi-VN" sz="2800" dirty="0">
                <a:solidFill>
                  <a:schemeClr val="tx1"/>
                </a:solidFill>
                <a:latin typeface="Times New Roman" pitchFamily="18" charset="0"/>
                <a:cs typeface="Times New Roman" pitchFamily="18" charset="0"/>
              </a:rPr>
              <a:t>Sinh lý:nhằm giảm khỏang chết giải phẫu làm tốt hơn thông khí phổi..</a:t>
            </a:r>
          </a:p>
          <a:p>
            <a:pPr marL="457200" indent="-457200" algn="l">
              <a:buFont typeface="Wingdings" pitchFamily="2" charset="2"/>
              <a:buChar char="Ø"/>
            </a:pPr>
            <a:endParaRPr lang="en-US" sz="2800" dirty="0" smtClean="0">
              <a:solidFill>
                <a:schemeClr val="tx1"/>
              </a:solidFill>
              <a:latin typeface="Times New Roman" pitchFamily="18" charset="0"/>
              <a:cs typeface="Times New Roman" pitchFamily="18" charset="0"/>
            </a:endParaRPr>
          </a:p>
          <a:p>
            <a:pPr algn="l"/>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856642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1143000"/>
          </a:xfrm>
        </p:spPr>
        <p:txBody>
          <a:bodyPr>
            <a:noAutofit/>
          </a:bodyPr>
          <a:lstStyle/>
          <a:p>
            <a:r>
              <a:rPr lang="en-US" sz="4000" b="1" dirty="0" smtClean="0">
                <a:effectLst/>
                <a:latin typeface="Times New Roman" pitchFamily="18" charset="0"/>
                <a:cs typeface="Times New Roman" pitchFamily="18" charset="0"/>
              </a:rPr>
              <a:t>3.Chọn </a:t>
            </a:r>
            <a:r>
              <a:rPr lang="en-US" sz="4000" b="1" dirty="0" err="1">
                <a:effectLst/>
                <a:latin typeface="Times New Roman" pitchFamily="18" charset="0"/>
                <a:cs typeface="Times New Roman" pitchFamily="18" charset="0"/>
              </a:rPr>
              <a:t>ống</a:t>
            </a:r>
            <a:r>
              <a:rPr lang="en-US" sz="4000" b="1" dirty="0">
                <a:effectLst/>
                <a:latin typeface="Times New Roman" pitchFamily="18" charset="0"/>
                <a:cs typeface="Times New Roman" pitchFamily="18" charset="0"/>
              </a:rPr>
              <a:t> </a:t>
            </a:r>
            <a:r>
              <a:rPr lang="en-US" sz="4000" b="1" dirty="0" err="1">
                <a:effectLst/>
                <a:latin typeface="Times New Roman" pitchFamily="18" charset="0"/>
                <a:cs typeface="Times New Roman" pitchFamily="18" charset="0"/>
              </a:rPr>
              <a:t>mở</a:t>
            </a:r>
            <a:r>
              <a:rPr lang="en-US" sz="4000" b="1" dirty="0">
                <a:effectLst/>
                <a:latin typeface="Times New Roman" pitchFamily="18" charset="0"/>
                <a:cs typeface="Times New Roman" pitchFamily="18" charset="0"/>
              </a:rPr>
              <a:t> </a:t>
            </a:r>
            <a:r>
              <a:rPr lang="en-US" sz="4000" b="1" dirty="0" err="1">
                <a:effectLst/>
                <a:latin typeface="Times New Roman" pitchFamily="18" charset="0"/>
                <a:cs typeface="Times New Roman" pitchFamily="18" charset="0"/>
              </a:rPr>
              <a:t>khí</a:t>
            </a:r>
            <a:r>
              <a:rPr lang="en-US" sz="4000" b="1" dirty="0">
                <a:effectLst/>
                <a:latin typeface="Times New Roman" pitchFamily="18" charset="0"/>
                <a:cs typeface="Times New Roman" pitchFamily="18" charset="0"/>
              </a:rPr>
              <a:t> </a:t>
            </a:r>
            <a:r>
              <a:rPr lang="en-US" sz="4000" b="1" dirty="0" err="1">
                <a:effectLst/>
                <a:latin typeface="Times New Roman" pitchFamily="18" charset="0"/>
                <a:cs typeface="Times New Roman" pitchFamily="18" charset="0"/>
              </a:rPr>
              <a:t>quản</a:t>
            </a:r>
            <a:r>
              <a:rPr lang="en-US" sz="4000" b="1" dirty="0">
                <a:effectLst/>
                <a:latin typeface="Times New Roman" pitchFamily="18" charset="0"/>
                <a:cs typeface="Times New Roman" pitchFamily="18" charset="0"/>
              </a:rPr>
              <a:t>: </a:t>
            </a:r>
            <a:r>
              <a:rPr lang="en-US" sz="4000" b="1" dirty="0" err="1">
                <a:effectLst/>
                <a:latin typeface="Times New Roman" pitchFamily="18" charset="0"/>
                <a:cs typeface="Times New Roman" pitchFamily="18" charset="0"/>
              </a:rPr>
              <a:t>có</a:t>
            </a:r>
            <a:r>
              <a:rPr lang="en-US" sz="4000" b="1" dirty="0">
                <a:effectLst/>
                <a:latin typeface="Times New Roman" pitchFamily="18" charset="0"/>
                <a:cs typeface="Times New Roman" pitchFamily="18" charset="0"/>
              </a:rPr>
              <a:t> </a:t>
            </a:r>
            <a:r>
              <a:rPr lang="en-US" sz="4000" b="1" dirty="0" err="1">
                <a:effectLst/>
                <a:latin typeface="Times New Roman" pitchFamily="18" charset="0"/>
                <a:cs typeface="Times New Roman" pitchFamily="18" charset="0"/>
              </a:rPr>
              <a:t>hai</a:t>
            </a:r>
            <a:r>
              <a:rPr lang="en-US" sz="4000" b="1" dirty="0">
                <a:effectLst/>
                <a:latin typeface="Times New Roman" pitchFamily="18" charset="0"/>
                <a:cs typeface="Times New Roman" pitchFamily="18" charset="0"/>
              </a:rPr>
              <a:t> </a:t>
            </a:r>
            <a:r>
              <a:rPr lang="en-US" sz="4000" b="1" dirty="0" err="1">
                <a:effectLst/>
                <a:latin typeface="Times New Roman" pitchFamily="18" charset="0"/>
                <a:cs typeface="Times New Roman" pitchFamily="18" charset="0"/>
              </a:rPr>
              <a:t>lọai</a:t>
            </a:r>
            <a:endParaRPr lang="en-US" sz="4000" b="1"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4648200" cy="5105400"/>
          </a:xfrm>
        </p:spPr>
        <p:txBody>
          <a:bodyPr>
            <a:normAutofit/>
          </a:bodyPr>
          <a:lstStyle/>
          <a:p>
            <a:pPr marL="457200" indent="-457200">
              <a:buAutoNum type="alphaLcPeriod"/>
            </a:pPr>
            <a:r>
              <a:rPr lang="vi-VN" dirty="0" smtClean="0">
                <a:solidFill>
                  <a:schemeClr val="tx1"/>
                </a:solidFill>
                <a:latin typeface="Times New Roman" pitchFamily="18" charset="0"/>
                <a:cs typeface="Times New Roman" pitchFamily="18" charset="0"/>
              </a:rPr>
              <a:t>Loại </a:t>
            </a:r>
            <a:r>
              <a:rPr lang="vi-VN" dirty="0">
                <a:solidFill>
                  <a:schemeClr val="tx1"/>
                </a:solidFill>
                <a:latin typeface="Times New Roman" pitchFamily="18" charset="0"/>
                <a:cs typeface="Times New Roman" pitchFamily="18" charset="0"/>
              </a:rPr>
              <a:t>không có bóng chèn(cannule de Krishaber): thường dùng trong trường hợp cấp cứu,nhằm mục đích giải phóng đường thở đơn thuần(không thể giúp thở hay thở máy). </a:t>
            </a:r>
            <a:endParaRPr lang="en-US" dirty="0" smtClean="0">
              <a:solidFill>
                <a:schemeClr val="tx1"/>
              </a:solidFill>
              <a:latin typeface="Times New Roman" pitchFamily="18" charset="0"/>
              <a:cs typeface="Times New Roman" pitchFamily="18" charset="0"/>
            </a:endParaRPr>
          </a:p>
          <a:p>
            <a:pPr marL="457200" indent="-457200">
              <a:buAutoNum type="alphaLcPeriod"/>
            </a:pPr>
            <a:r>
              <a:rPr lang="vi-VN" dirty="0" smtClean="0">
                <a:solidFill>
                  <a:schemeClr val="tx1"/>
                </a:solidFill>
                <a:latin typeface="Times New Roman" pitchFamily="18" charset="0"/>
                <a:cs typeface="Times New Roman" pitchFamily="18" charset="0"/>
              </a:rPr>
              <a:t>Lọai </a:t>
            </a:r>
            <a:r>
              <a:rPr lang="vi-VN" dirty="0">
                <a:solidFill>
                  <a:schemeClr val="tx1"/>
                </a:solidFill>
                <a:latin typeface="Times New Roman" pitchFamily="18" charset="0"/>
                <a:cs typeface="Times New Roman" pitchFamily="18" charset="0"/>
              </a:rPr>
              <a:t>có bóng chèn (ống Sjoberg):có tác dụng giải phóng đường thở nó còn bảo đảm kín khi bơm bóng chèn,giúp cho việc thở máy được tốt.</a:t>
            </a:r>
          </a:p>
          <a:p>
            <a:pPr marL="0" indent="0">
              <a:buNone/>
            </a:pPr>
            <a:endParaRPr lang="en-US" dirty="0">
              <a:solidFill>
                <a:schemeClr val="tx1"/>
              </a:solidFill>
              <a:latin typeface="Times New Roman" pitchFamily="18" charset="0"/>
              <a:cs typeface="Times New Roman" pitchFamily="18"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0600" y="1447800"/>
            <a:ext cx="3733800" cy="281940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4133850"/>
            <a:ext cx="3962400" cy="2724150"/>
          </a:xfrm>
          <a:prstGeom prst="rect">
            <a:avLst/>
          </a:prstGeom>
        </p:spPr>
      </p:pic>
    </p:spTree>
    <p:extLst>
      <p:ext uri="{BB962C8B-B14F-4D97-AF65-F5344CB8AC3E}">
        <p14:creationId xmlns:p14="http://schemas.microsoft.com/office/powerpoint/2010/main" val="2040575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sz="half" idx="2"/>
          </p:nvPr>
        </p:nvSpPr>
        <p:spPr>
          <a:xfrm>
            <a:off x="27140" y="228600"/>
            <a:ext cx="4773460" cy="6096000"/>
          </a:xfrm>
          <a:solidFill>
            <a:schemeClr val="bg1"/>
          </a:solidFill>
        </p:spPr>
        <p:txBody>
          <a:bodyPr>
            <a:noAutofit/>
          </a:bodyPr>
          <a:lstStyle/>
          <a:p>
            <a:pPr algn="just"/>
            <a:r>
              <a:rPr lang="vi-VN" sz="2800" b="1" dirty="0" smtClean="0">
                <a:solidFill>
                  <a:schemeClr val="tx1"/>
                </a:solidFill>
                <a:latin typeface="Times New Roman" pitchFamily="18" charset="0"/>
                <a:cs typeface="Times New Roman" pitchFamily="18" charset="0"/>
              </a:rPr>
              <a:t>Chỉ </a:t>
            </a:r>
            <a:r>
              <a:rPr lang="vi-VN" sz="2800" b="1" dirty="0">
                <a:solidFill>
                  <a:schemeClr val="tx1"/>
                </a:solidFill>
                <a:latin typeface="Times New Roman" pitchFamily="18" charset="0"/>
                <a:cs typeface="Times New Roman" pitchFamily="18" charset="0"/>
              </a:rPr>
              <a:t>định </a:t>
            </a:r>
          </a:p>
          <a:p>
            <a:pPr marL="0" indent="0" algn="just">
              <a:buNone/>
            </a:pPr>
            <a:r>
              <a:rPr lang="vi-VN" sz="2800" dirty="0" smtClean="0">
                <a:solidFill>
                  <a:schemeClr val="tx1"/>
                </a:solidFill>
                <a:latin typeface="Times New Roman" pitchFamily="18" charset="0"/>
                <a:cs typeface="Times New Roman" pitchFamily="18" charset="0"/>
              </a:rPr>
              <a:t>-Thông </a:t>
            </a:r>
            <a:r>
              <a:rPr lang="vi-VN" sz="2800" dirty="0">
                <a:solidFill>
                  <a:schemeClr val="tx1"/>
                </a:solidFill>
                <a:latin typeface="Times New Roman" pitchFamily="18" charset="0"/>
                <a:cs typeface="Times New Roman" pitchFamily="18" charset="0"/>
              </a:rPr>
              <a:t>khí nhân tạo dài ngày quá một tuần.</a:t>
            </a:r>
          </a:p>
          <a:p>
            <a:pPr marL="0" indent="0" algn="just">
              <a:buNone/>
            </a:pPr>
            <a:r>
              <a:rPr lang="vi-VN" sz="2800" dirty="0" smtClean="0">
                <a:solidFill>
                  <a:schemeClr val="tx1"/>
                </a:solidFill>
                <a:latin typeface="Times New Roman" pitchFamily="18" charset="0"/>
                <a:cs typeface="Times New Roman" pitchFamily="18" charset="0"/>
              </a:rPr>
              <a:t>-Duy </a:t>
            </a:r>
            <a:r>
              <a:rPr lang="vi-VN" sz="2800" dirty="0">
                <a:solidFill>
                  <a:schemeClr val="tx1"/>
                </a:solidFill>
                <a:latin typeface="Times New Roman" pitchFamily="18" charset="0"/>
                <a:cs typeface="Times New Roman" pitchFamily="18" charset="0"/>
              </a:rPr>
              <a:t>trì đường thở</a:t>
            </a:r>
          </a:p>
          <a:p>
            <a:pPr marL="0" indent="0" algn="just">
              <a:buNone/>
            </a:pPr>
            <a:r>
              <a:rPr lang="vi-VN" sz="2800" dirty="0" smtClean="0">
                <a:solidFill>
                  <a:schemeClr val="tx1"/>
                </a:solidFill>
                <a:latin typeface="Times New Roman" pitchFamily="18" charset="0"/>
                <a:cs typeface="Times New Roman" pitchFamily="18" charset="0"/>
              </a:rPr>
              <a:t>-Chít </a:t>
            </a:r>
            <a:r>
              <a:rPr lang="vi-VN" sz="2800" dirty="0">
                <a:solidFill>
                  <a:schemeClr val="tx1"/>
                </a:solidFill>
                <a:latin typeface="Times New Roman" pitchFamily="18" charset="0"/>
                <a:cs typeface="Times New Roman" pitchFamily="18" charset="0"/>
              </a:rPr>
              <a:t>hẹp khí quản do phù thanh môn và thanh quản, polype thanh quản.</a:t>
            </a:r>
          </a:p>
          <a:p>
            <a:pPr marL="0" indent="0" algn="just">
              <a:buNone/>
            </a:pPr>
            <a:r>
              <a:rPr lang="vi-VN" sz="2800" dirty="0" smtClean="0">
                <a:solidFill>
                  <a:schemeClr val="tx1"/>
                </a:solidFill>
                <a:latin typeface="Times New Roman" pitchFamily="18" charset="0"/>
                <a:cs typeface="Times New Roman" pitchFamily="18" charset="0"/>
              </a:rPr>
              <a:t>-Ho </a:t>
            </a:r>
            <a:r>
              <a:rPr lang="vi-VN" sz="2800" dirty="0">
                <a:solidFill>
                  <a:schemeClr val="tx1"/>
                </a:solidFill>
                <a:latin typeface="Times New Roman" pitchFamily="18" charset="0"/>
                <a:cs typeface="Times New Roman" pitchFamily="18" charset="0"/>
              </a:rPr>
              <a:t>ra máu tắc nghẽn mà việc đặt nội khí quản là khó khăn</a:t>
            </a:r>
          </a:p>
          <a:p>
            <a:pPr marL="0" indent="0" algn="just">
              <a:buNone/>
            </a:pPr>
            <a:r>
              <a:rPr lang="vi-VN" sz="2800" dirty="0" smtClean="0">
                <a:solidFill>
                  <a:schemeClr val="tx1"/>
                </a:solidFill>
                <a:latin typeface="Times New Roman" pitchFamily="18" charset="0"/>
                <a:cs typeface="Times New Roman" pitchFamily="18" charset="0"/>
              </a:rPr>
              <a:t>-Tắc </a:t>
            </a:r>
            <a:r>
              <a:rPr lang="vi-VN" sz="2800" dirty="0">
                <a:solidFill>
                  <a:schemeClr val="tx1"/>
                </a:solidFill>
                <a:latin typeface="Times New Roman" pitchFamily="18" charset="0"/>
                <a:cs typeface="Times New Roman" pitchFamily="18" charset="0"/>
              </a:rPr>
              <a:t>phế </a:t>
            </a:r>
            <a:r>
              <a:rPr lang="vi-VN" sz="2800" dirty="0" smtClean="0">
                <a:solidFill>
                  <a:schemeClr val="tx1"/>
                </a:solidFill>
                <a:latin typeface="Times New Roman" pitchFamily="18" charset="0"/>
                <a:cs typeface="Times New Roman" pitchFamily="18" charset="0"/>
              </a:rPr>
              <a:t>quản, </a:t>
            </a:r>
            <a:r>
              <a:rPr lang="vi-VN" sz="2800" dirty="0">
                <a:solidFill>
                  <a:schemeClr val="tx1"/>
                </a:solidFill>
                <a:latin typeface="Times New Roman" pitchFamily="18" charset="0"/>
                <a:cs typeface="Times New Roman" pitchFamily="18" charset="0"/>
              </a:rPr>
              <a:t>ứ đọng </a:t>
            </a:r>
            <a:r>
              <a:rPr lang="vi-VN" sz="2800" dirty="0" smtClean="0">
                <a:solidFill>
                  <a:schemeClr val="tx1"/>
                </a:solidFill>
                <a:latin typeface="Times New Roman" pitchFamily="18" charset="0"/>
                <a:cs typeface="Times New Roman" pitchFamily="18" charset="0"/>
              </a:rPr>
              <a:t>đ</a:t>
            </a:r>
            <a:r>
              <a:rPr lang="en-US" sz="2800" dirty="0" smtClean="0">
                <a:solidFill>
                  <a:schemeClr val="tx1"/>
                </a:solidFill>
                <a:latin typeface="Times New Roman" pitchFamily="18" charset="0"/>
                <a:cs typeface="Times New Roman" pitchFamily="18" charset="0"/>
              </a:rPr>
              <a:t>ờ</a:t>
            </a:r>
            <a:r>
              <a:rPr lang="vi-VN" sz="2800" dirty="0" smtClean="0">
                <a:solidFill>
                  <a:schemeClr val="tx1"/>
                </a:solidFill>
                <a:latin typeface="Times New Roman" pitchFamily="18" charset="0"/>
                <a:cs typeface="Times New Roman" pitchFamily="18" charset="0"/>
              </a:rPr>
              <a:t>m </a:t>
            </a:r>
            <a:r>
              <a:rPr lang="vi-VN" sz="2800" dirty="0">
                <a:solidFill>
                  <a:schemeClr val="tx1"/>
                </a:solidFill>
                <a:latin typeface="Times New Roman" pitchFamily="18" charset="0"/>
                <a:cs typeface="Times New Roman" pitchFamily="18" charset="0"/>
              </a:rPr>
              <a:t>dãi, hít phải dịch vị, phải rửa phế quản, đặt </a:t>
            </a:r>
            <a:r>
              <a:rPr lang="vi-VN" sz="2800" dirty="0" smtClean="0">
                <a:solidFill>
                  <a:schemeClr val="tx1"/>
                </a:solidFill>
                <a:latin typeface="Times New Roman" pitchFamily="18" charset="0"/>
                <a:cs typeface="Times New Roman" pitchFamily="18" charset="0"/>
              </a:rPr>
              <a:t>ố</a:t>
            </a:r>
            <a:r>
              <a:rPr lang="en-US" sz="2800" dirty="0" smtClean="0">
                <a:solidFill>
                  <a:schemeClr val="tx1"/>
                </a:solidFill>
                <a:latin typeface="Times New Roman" pitchFamily="18" charset="0"/>
                <a:cs typeface="Times New Roman" pitchFamily="18" charset="0"/>
              </a:rPr>
              <a:t>n</a:t>
            </a:r>
            <a:r>
              <a:rPr lang="vi-VN" sz="2800" dirty="0" smtClean="0">
                <a:solidFill>
                  <a:schemeClr val="tx1"/>
                </a:solidFill>
                <a:latin typeface="Times New Roman" pitchFamily="18" charset="0"/>
                <a:cs typeface="Times New Roman" pitchFamily="18" charset="0"/>
              </a:rPr>
              <a:t>g </a:t>
            </a:r>
            <a:r>
              <a:rPr lang="vi-VN" sz="2800" dirty="0">
                <a:solidFill>
                  <a:schemeClr val="tx1"/>
                </a:solidFill>
                <a:latin typeface="Times New Roman" pitchFamily="18" charset="0"/>
                <a:cs typeface="Times New Roman" pitchFamily="18" charset="0"/>
              </a:rPr>
              <a:t>nội khí quản hút dòm không kết quả</a:t>
            </a:r>
          </a:p>
          <a:p>
            <a:pPr marL="0" indent="0" algn="just">
              <a:buNone/>
            </a:pPr>
            <a:endParaRPr lang="en-US" sz="2400" dirty="0" smtClean="0">
              <a:solidFill>
                <a:schemeClr val="tx1"/>
              </a:solidFill>
              <a:latin typeface="Times New Roman" pitchFamily="18" charset="0"/>
              <a:cs typeface="Times New Roman" pitchFamily="18" charset="0"/>
            </a:endParaRPr>
          </a:p>
        </p:txBody>
      </p:sp>
      <p:sp>
        <p:nvSpPr>
          <p:cNvPr id="4" name="Content Placeholder 3"/>
          <p:cNvSpPr>
            <a:spLocks noGrp="1"/>
          </p:cNvSpPr>
          <p:nvPr>
            <p:ph sz="quarter" idx="13"/>
          </p:nvPr>
        </p:nvSpPr>
        <p:spPr>
          <a:xfrm>
            <a:off x="4953000" y="381000"/>
            <a:ext cx="4038600" cy="5943600"/>
          </a:xfrm>
        </p:spPr>
        <p:txBody>
          <a:bodyPr>
            <a:normAutofit/>
          </a:bodyPr>
          <a:lstStyle/>
          <a:p>
            <a:r>
              <a:rPr lang="vi-VN" sz="2800" b="1" dirty="0" smtClean="0">
                <a:solidFill>
                  <a:schemeClr val="tx1"/>
                </a:solidFill>
                <a:latin typeface="Times New Roman" pitchFamily="18" charset="0"/>
                <a:cs typeface="Times New Roman" pitchFamily="18" charset="0"/>
              </a:rPr>
              <a:t>Chống </a:t>
            </a:r>
            <a:r>
              <a:rPr lang="vi-VN" sz="2800" b="1" dirty="0">
                <a:solidFill>
                  <a:schemeClr val="tx1"/>
                </a:solidFill>
                <a:latin typeface="Times New Roman" pitchFamily="18" charset="0"/>
                <a:cs typeface="Times New Roman" pitchFamily="18" charset="0"/>
              </a:rPr>
              <a:t>chỉ định</a:t>
            </a:r>
          </a:p>
          <a:p>
            <a:pPr marL="0" indent="0">
              <a:buNone/>
            </a:pPr>
            <a:r>
              <a:rPr lang="vi-VN" sz="2800" dirty="0" smtClean="0">
                <a:solidFill>
                  <a:schemeClr val="tx1"/>
                </a:solidFill>
                <a:latin typeface="Times New Roman" pitchFamily="18" charset="0"/>
                <a:cs typeface="Times New Roman" pitchFamily="18" charset="0"/>
              </a:rPr>
              <a:t>-Phẫu thuật vùng cổ.</a:t>
            </a:r>
          </a:p>
          <a:p>
            <a:pPr marL="0" indent="0">
              <a:buNone/>
            </a:pPr>
            <a:r>
              <a:rPr lang="vi-VN" sz="2800" dirty="0" smtClean="0">
                <a:solidFill>
                  <a:schemeClr val="tx1"/>
                </a:solidFill>
                <a:latin typeface="Times New Roman" pitchFamily="18" charset="0"/>
                <a:cs typeface="Times New Roman" pitchFamily="18" charset="0"/>
              </a:rPr>
              <a:t>-Viêm trung thất.</a:t>
            </a:r>
          </a:p>
          <a:p>
            <a:pPr marL="0" indent="0">
              <a:buNone/>
            </a:pPr>
            <a:r>
              <a:rPr lang="vi-VN" sz="2800" dirty="0" smtClean="0">
                <a:solidFill>
                  <a:schemeClr val="tx1"/>
                </a:solidFill>
                <a:latin typeface="Times New Roman" pitchFamily="18" charset="0"/>
                <a:cs typeface="Times New Roman" pitchFamily="18" charset="0"/>
              </a:rPr>
              <a:t>-Rối </a:t>
            </a:r>
            <a:r>
              <a:rPr lang="vi-VN" sz="2800" dirty="0">
                <a:solidFill>
                  <a:schemeClr val="tx1"/>
                </a:solidFill>
                <a:latin typeface="Times New Roman" pitchFamily="18" charset="0"/>
                <a:cs typeface="Times New Roman" pitchFamily="18" charset="0"/>
              </a:rPr>
              <a:t>loạn đông máu do giảm tiểu cầu, sốt xuất huyết.</a:t>
            </a:r>
          </a:p>
          <a:p>
            <a:pPr marL="0" indent="0">
              <a:buNone/>
            </a:pPr>
            <a:r>
              <a:rPr lang="vi-VN" sz="2800" dirty="0" smtClean="0">
                <a:solidFill>
                  <a:schemeClr val="tx1"/>
                </a:solidFill>
                <a:latin typeface="Times New Roman" pitchFamily="18" charset="0"/>
                <a:cs typeface="Times New Roman" pitchFamily="18" charset="0"/>
              </a:rPr>
              <a:t>-Tuyến </a:t>
            </a:r>
            <a:r>
              <a:rPr lang="vi-VN" sz="2800" dirty="0">
                <a:solidFill>
                  <a:schemeClr val="tx1"/>
                </a:solidFill>
                <a:latin typeface="Times New Roman" pitchFamily="18" charset="0"/>
                <a:cs typeface="Times New Roman" pitchFamily="18" charset="0"/>
              </a:rPr>
              <a:t>giáp quá to (chống chỉ định tương đôi</a:t>
            </a:r>
            <a:r>
              <a:rPr lang="vi-VN" sz="2800" dirty="0" smtClean="0">
                <a:solidFill>
                  <a:schemeClr val="tx1"/>
                </a:solidFill>
                <a:latin typeface="Times New Roman" pitchFamily="18" charset="0"/>
                <a:cs typeface="Times New Roman" pitchFamily="18" charset="0"/>
              </a:rPr>
              <a:t>)</a:t>
            </a:r>
            <a:endParaRPr lang="en-US" sz="2800" dirty="0">
              <a:solidFill>
                <a:schemeClr val="tx1"/>
              </a:solidFill>
              <a:latin typeface="Times New Roman" pitchFamily="18" charset="0"/>
              <a:cs typeface="Times New Roman" pitchFamily="18" charset="0"/>
            </a:endParaRPr>
          </a:p>
          <a:p>
            <a:pPr marL="0" indent="0">
              <a:buNone/>
            </a:pPr>
            <a:r>
              <a:rPr lang="vi-VN" dirty="0" smtClean="0">
                <a:solidFill>
                  <a:schemeClr val="tx1"/>
                </a:solidFill>
                <a:latin typeface="Times New Roman" pitchFamily="18" charset="0"/>
                <a:cs typeface="Times New Roman" pitchFamily="18" charset="0"/>
              </a:rPr>
              <a:t>-</a:t>
            </a:r>
            <a:r>
              <a:rPr lang="vi-VN" sz="2800" dirty="0" smtClean="0">
                <a:solidFill>
                  <a:schemeClr val="tx1"/>
                </a:solidFill>
                <a:latin typeface="Times New Roman" pitchFamily="18" charset="0"/>
                <a:cs typeface="Times New Roman" pitchFamily="18" charset="0"/>
              </a:rPr>
              <a:t>Vỡ </a:t>
            </a:r>
            <a:r>
              <a:rPr lang="vi-VN" sz="2800" dirty="0">
                <a:solidFill>
                  <a:schemeClr val="tx1"/>
                </a:solidFill>
                <a:latin typeface="Times New Roman" pitchFamily="18" charset="0"/>
                <a:cs typeface="Times New Roman" pitchFamily="18" charset="0"/>
              </a:rPr>
              <a:t>xương hàm</a:t>
            </a: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0925283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4294967295"/>
          </p:nvPr>
        </p:nvSpPr>
        <p:spPr>
          <a:xfrm>
            <a:off x="152400" y="304800"/>
            <a:ext cx="8991600" cy="6324600"/>
          </a:xfrm>
        </p:spPr>
        <p:txBody>
          <a:bodyPr>
            <a:normAutofit fontScale="92500" lnSpcReduction="10000"/>
          </a:bodyPr>
          <a:lstStyle/>
          <a:p>
            <a:pPr marL="0" indent="0">
              <a:buNone/>
            </a:pPr>
            <a:r>
              <a:rPr lang="en-US" sz="3000" dirty="0" smtClean="0">
                <a:solidFill>
                  <a:schemeClr val="tx1"/>
                </a:solidFill>
                <a:latin typeface="Times New Roman" pitchFamily="18" charset="0"/>
                <a:cs typeface="Times New Roman" pitchFamily="18" charset="0"/>
              </a:rPr>
              <a:t>                  </a:t>
            </a:r>
            <a:r>
              <a:rPr lang="en-US" sz="3000" dirty="0" smtClean="0">
                <a:solidFill>
                  <a:schemeClr val="tx2"/>
                </a:solidFill>
                <a:latin typeface="Times New Roman" pitchFamily="18" charset="0"/>
                <a:cs typeface="Times New Roman" pitchFamily="18" charset="0"/>
              </a:rPr>
              <a:t>KỸ THUẬT MỞ KHÍ QUẢN</a:t>
            </a:r>
          </a:p>
          <a:p>
            <a:pPr>
              <a:buFontTx/>
              <a:buChar char="-"/>
            </a:pPr>
            <a:r>
              <a:rPr lang="vi-VN" sz="2600" dirty="0" smtClean="0">
                <a:solidFill>
                  <a:schemeClr val="tx1"/>
                </a:solidFill>
                <a:latin typeface="Times New Roman" pitchFamily="18" charset="0"/>
                <a:cs typeface="Times New Roman" pitchFamily="18" charset="0"/>
              </a:rPr>
              <a:t>Tư thế</a:t>
            </a:r>
            <a:r>
              <a:rPr lang="en-US" sz="2600" dirty="0" smtClean="0">
                <a:solidFill>
                  <a:schemeClr val="tx1"/>
                </a:solidFill>
                <a:latin typeface="Times New Roman" pitchFamily="18" charset="0"/>
                <a:cs typeface="Times New Roman" pitchFamily="18" charset="0"/>
              </a:rPr>
              <a:t> n</a:t>
            </a:r>
            <a:r>
              <a:rPr lang="vi-VN" sz="2600" dirty="0" smtClean="0">
                <a:solidFill>
                  <a:schemeClr val="tx1"/>
                </a:solidFill>
                <a:latin typeface="Times New Roman" pitchFamily="18" charset="0"/>
                <a:cs typeface="Times New Roman" pitchFamily="18" charset="0"/>
              </a:rPr>
              <a:t>gười </a:t>
            </a:r>
            <a:r>
              <a:rPr lang="vi-VN" sz="2600" dirty="0">
                <a:solidFill>
                  <a:schemeClr val="tx1"/>
                </a:solidFill>
                <a:latin typeface="Times New Roman" pitchFamily="18" charset="0"/>
                <a:cs typeface="Times New Roman" pitchFamily="18" charset="0"/>
              </a:rPr>
              <a:t>bệnh nằm ngửa, kê </a:t>
            </a:r>
            <a:r>
              <a:rPr lang="vi-VN" sz="2600" dirty="0" smtClean="0">
                <a:solidFill>
                  <a:schemeClr val="tx1"/>
                </a:solidFill>
                <a:latin typeface="Times New Roman" pitchFamily="18" charset="0"/>
                <a:cs typeface="Times New Roman" pitchFamily="18" charset="0"/>
              </a:rPr>
              <a:t>gố</a:t>
            </a:r>
            <a:r>
              <a:rPr lang="en-US" sz="2600" dirty="0" smtClean="0">
                <a:solidFill>
                  <a:schemeClr val="tx1"/>
                </a:solidFill>
                <a:latin typeface="Times New Roman" pitchFamily="18" charset="0"/>
                <a:cs typeface="Times New Roman" pitchFamily="18" charset="0"/>
              </a:rPr>
              <a:t>i </a:t>
            </a:r>
            <a:r>
              <a:rPr lang="en-US" sz="2600" dirty="0" err="1" smtClean="0">
                <a:solidFill>
                  <a:schemeClr val="tx1"/>
                </a:solidFill>
                <a:latin typeface="Times New Roman" pitchFamily="18" charset="0"/>
                <a:cs typeface="Times New Roman" pitchFamily="18" charset="0"/>
              </a:rPr>
              <a:t>dưới</a:t>
            </a:r>
            <a:r>
              <a:rPr lang="en-US" sz="2600" dirty="0" smtClean="0">
                <a:solidFill>
                  <a:schemeClr val="tx1"/>
                </a:solidFill>
                <a:latin typeface="Times New Roman" pitchFamily="18" charset="0"/>
                <a:cs typeface="Times New Roman" pitchFamily="18" charset="0"/>
              </a:rPr>
              <a:t> </a:t>
            </a:r>
            <a:r>
              <a:rPr lang="vi-VN" sz="2600" dirty="0" smtClean="0">
                <a:solidFill>
                  <a:schemeClr val="tx1"/>
                </a:solidFill>
                <a:latin typeface="Times New Roman" pitchFamily="18" charset="0"/>
                <a:cs typeface="Times New Roman" pitchFamily="18" charset="0"/>
              </a:rPr>
              <a:t>vai,</a:t>
            </a:r>
            <a:r>
              <a:rPr lang="en-US" sz="2600" dirty="0" smtClean="0">
                <a:solidFill>
                  <a:schemeClr val="tx1"/>
                </a:solidFill>
                <a:latin typeface="Times New Roman" pitchFamily="18" charset="0"/>
                <a:cs typeface="Times New Roman" pitchFamily="18" charset="0"/>
              </a:rPr>
              <a:t> </a:t>
            </a:r>
            <a:r>
              <a:rPr lang="vi-VN" sz="2600" dirty="0" smtClean="0">
                <a:solidFill>
                  <a:schemeClr val="tx1"/>
                </a:solidFill>
                <a:latin typeface="Times New Roman" pitchFamily="18" charset="0"/>
                <a:cs typeface="Times New Roman" pitchFamily="18" charset="0"/>
              </a:rPr>
              <a:t>c</a:t>
            </a:r>
            <a:r>
              <a:rPr lang="en-US" sz="2600" dirty="0" smtClean="0">
                <a:solidFill>
                  <a:schemeClr val="tx1"/>
                </a:solidFill>
                <a:latin typeface="Times New Roman" pitchFamily="18" charset="0"/>
                <a:cs typeface="Times New Roman" pitchFamily="18" charset="0"/>
              </a:rPr>
              <a:t>ố</a:t>
            </a:r>
            <a:r>
              <a:rPr lang="vi-VN" sz="2600" dirty="0" smtClean="0">
                <a:solidFill>
                  <a:schemeClr val="tx1"/>
                </a:solidFill>
                <a:latin typeface="Times New Roman" pitchFamily="18" charset="0"/>
                <a:cs typeface="Times New Roman" pitchFamily="18" charset="0"/>
              </a:rPr>
              <a:t> </a:t>
            </a:r>
            <a:r>
              <a:rPr lang="vi-VN" sz="2600" dirty="0">
                <a:solidFill>
                  <a:schemeClr val="tx1"/>
                </a:solidFill>
                <a:latin typeface="Times New Roman" pitchFamily="18" charset="0"/>
                <a:cs typeface="Times New Roman" pitchFamily="18" charset="0"/>
              </a:rPr>
              <a:t>định hai </a:t>
            </a:r>
            <a:r>
              <a:rPr lang="vi-VN" sz="2600" dirty="0" smtClean="0">
                <a:solidFill>
                  <a:schemeClr val="tx1"/>
                </a:solidFill>
                <a:latin typeface="Times New Roman" pitchFamily="18" charset="0"/>
                <a:cs typeface="Times New Roman" pitchFamily="18" charset="0"/>
              </a:rPr>
              <a:t>tay</a:t>
            </a:r>
            <a:endParaRPr lang="en-US" sz="2600" dirty="0" smtClean="0">
              <a:solidFill>
                <a:schemeClr val="tx1"/>
              </a:solidFill>
              <a:latin typeface="Times New Roman" pitchFamily="18" charset="0"/>
              <a:cs typeface="Times New Roman" pitchFamily="18" charset="0"/>
            </a:endParaRPr>
          </a:p>
          <a:p>
            <a:pPr>
              <a:buFontTx/>
              <a:buChar char="-"/>
            </a:pPr>
            <a:r>
              <a:rPr lang="en-US" sz="2600" dirty="0" err="1" smtClean="0">
                <a:solidFill>
                  <a:schemeClr val="tx1"/>
                </a:solidFill>
                <a:latin typeface="Times New Roman" pitchFamily="18" charset="0"/>
                <a:cs typeface="Times New Roman" pitchFamily="18" charset="0"/>
              </a:rPr>
              <a:t>Hút</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đờm</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dãi</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thở</a:t>
            </a:r>
            <a:r>
              <a:rPr lang="en-US" sz="2600" dirty="0" smtClean="0">
                <a:solidFill>
                  <a:schemeClr val="tx1"/>
                </a:solidFill>
                <a:latin typeface="Times New Roman" pitchFamily="18" charset="0"/>
                <a:cs typeface="Times New Roman" pitchFamily="18" charset="0"/>
              </a:rPr>
              <a:t> oxy </a:t>
            </a:r>
            <a:r>
              <a:rPr lang="en-US" sz="2600" dirty="0" err="1" smtClean="0">
                <a:solidFill>
                  <a:schemeClr val="tx1"/>
                </a:solidFill>
                <a:latin typeface="Times New Roman" pitchFamily="18" charset="0"/>
                <a:cs typeface="Times New Roman" pitchFamily="18" charset="0"/>
              </a:rPr>
              <a:t>nếu</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cần</a:t>
            </a:r>
            <a:endParaRPr lang="en-US" sz="2600" dirty="0" smtClean="0">
              <a:solidFill>
                <a:schemeClr val="tx1"/>
              </a:solidFill>
              <a:latin typeface="Times New Roman" pitchFamily="18" charset="0"/>
              <a:cs typeface="Times New Roman" pitchFamily="18" charset="0"/>
            </a:endParaRPr>
          </a:p>
          <a:p>
            <a:pPr>
              <a:buFontTx/>
              <a:buChar char="-"/>
            </a:pPr>
            <a:r>
              <a:rPr lang="en-US" sz="2600" dirty="0" err="1" smtClean="0">
                <a:solidFill>
                  <a:schemeClr val="tx1"/>
                </a:solidFill>
                <a:latin typeface="Times New Roman" pitchFamily="18" charset="0"/>
                <a:cs typeface="Times New Roman" pitchFamily="18" charset="0"/>
              </a:rPr>
              <a:t>Bộc</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lô</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và</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sát</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khuẩn</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vùng</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mở</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khí</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quản</a:t>
            </a:r>
            <a:endParaRPr lang="en-US" sz="2600" dirty="0" smtClean="0">
              <a:solidFill>
                <a:schemeClr val="tx1"/>
              </a:solidFill>
              <a:latin typeface="Times New Roman" pitchFamily="18" charset="0"/>
              <a:cs typeface="Times New Roman" pitchFamily="18" charset="0"/>
            </a:endParaRPr>
          </a:p>
          <a:p>
            <a:pPr>
              <a:buFontTx/>
              <a:buChar char="-"/>
            </a:pPr>
            <a:r>
              <a:rPr lang="en-US" sz="2600" dirty="0" err="1" smtClean="0">
                <a:solidFill>
                  <a:schemeClr val="tx1"/>
                </a:solidFill>
                <a:latin typeface="Times New Roman" pitchFamily="18" charset="0"/>
                <a:cs typeface="Times New Roman" pitchFamily="18" charset="0"/>
              </a:rPr>
              <a:t>Sát</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khuẩn</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tay</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bác</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sĩ</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đưa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săng</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có</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lỗ</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kìm</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cặp</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săng</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và</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găng</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tay</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cho</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bác</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sĩ</a:t>
            </a:r>
            <a:endParaRPr lang="en-US" sz="2600" dirty="0" smtClean="0">
              <a:solidFill>
                <a:schemeClr val="tx1"/>
              </a:solidFill>
              <a:latin typeface="Times New Roman" pitchFamily="18" charset="0"/>
              <a:cs typeface="Times New Roman" pitchFamily="18" charset="0"/>
            </a:endParaRPr>
          </a:p>
          <a:p>
            <a:pPr>
              <a:buFontTx/>
              <a:buChar char="-"/>
            </a:pPr>
            <a:r>
              <a:rPr lang="en-US" sz="2600" dirty="0" err="1" smtClean="0">
                <a:solidFill>
                  <a:schemeClr val="tx1"/>
                </a:solidFill>
                <a:latin typeface="Times New Roman" pitchFamily="18" charset="0"/>
                <a:cs typeface="Times New Roman" pitchFamily="18" charset="0"/>
              </a:rPr>
              <a:t>Phụ</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giúp</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bác</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sĩ</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gây</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tê</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sắp</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xếp</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dụng</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cụ</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cho</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thuận</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tiện</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và</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lấy</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chỉ</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điều</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dưỡng</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mang</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găng</a:t>
            </a:r>
            <a:endParaRPr lang="en-US" sz="2600" dirty="0" smtClean="0">
              <a:solidFill>
                <a:schemeClr val="tx1"/>
              </a:solidFill>
              <a:latin typeface="Times New Roman" pitchFamily="18" charset="0"/>
              <a:cs typeface="Times New Roman" pitchFamily="18" charset="0"/>
            </a:endParaRPr>
          </a:p>
          <a:p>
            <a:pPr>
              <a:buFontTx/>
              <a:buChar char="-"/>
            </a:pPr>
            <a:r>
              <a:rPr lang="en-US" sz="2600" dirty="0" err="1" smtClean="0">
                <a:solidFill>
                  <a:schemeClr val="tx1"/>
                </a:solidFill>
                <a:latin typeface="Times New Roman" pitchFamily="18" charset="0"/>
                <a:cs typeface="Times New Roman" pitchFamily="18" charset="0"/>
              </a:rPr>
              <a:t>Trong</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khi</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bác</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sĩ</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mở</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khí</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quản</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điều</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dưỡng</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theo</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dõi</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người</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bệnh</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để</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phát</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hiện</a:t>
            </a:r>
            <a:r>
              <a:rPr lang="en-US" sz="2600" dirty="0" smtClean="0">
                <a:solidFill>
                  <a:schemeClr val="tx1"/>
                </a:solidFill>
                <a:latin typeface="Times New Roman" pitchFamily="18" charset="0"/>
                <a:cs typeface="Times New Roman" pitchFamily="18" charset="0"/>
              </a:rPr>
              <a:t> tai </a:t>
            </a:r>
            <a:r>
              <a:rPr lang="en-US" sz="2600" dirty="0" err="1" smtClean="0">
                <a:solidFill>
                  <a:schemeClr val="tx1"/>
                </a:solidFill>
                <a:latin typeface="Times New Roman" pitchFamily="18" charset="0"/>
                <a:cs typeface="Times New Roman" pitchFamily="18" charset="0"/>
              </a:rPr>
              <a:t>biến</a:t>
            </a:r>
            <a:endParaRPr lang="en-US" sz="2600" dirty="0" smtClean="0">
              <a:solidFill>
                <a:schemeClr val="tx1"/>
              </a:solidFill>
              <a:latin typeface="Times New Roman" pitchFamily="18" charset="0"/>
              <a:cs typeface="Times New Roman" pitchFamily="18" charset="0"/>
            </a:endParaRPr>
          </a:p>
          <a:p>
            <a:pPr>
              <a:buFontTx/>
              <a:buChar char="-"/>
            </a:pPr>
            <a:r>
              <a:rPr lang="en-US" sz="2600" dirty="0" err="1" smtClean="0">
                <a:solidFill>
                  <a:schemeClr val="tx1"/>
                </a:solidFill>
                <a:latin typeface="Times New Roman" pitchFamily="18" charset="0"/>
                <a:cs typeface="Times New Roman" pitchFamily="18" charset="0"/>
              </a:rPr>
              <a:t>Hút</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đờm</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dãi</a:t>
            </a:r>
            <a:r>
              <a:rPr lang="en-US" sz="2600" dirty="0" smtClean="0">
                <a:solidFill>
                  <a:schemeClr val="tx1"/>
                </a:solidFill>
                <a:latin typeface="Times New Roman" pitchFamily="18" charset="0"/>
                <a:cs typeface="Times New Roman" pitchFamily="18" charset="0"/>
              </a:rPr>
              <a:t> qua </a:t>
            </a:r>
            <a:r>
              <a:rPr lang="en-US" sz="2600" dirty="0" err="1" smtClean="0">
                <a:solidFill>
                  <a:schemeClr val="tx1"/>
                </a:solidFill>
                <a:latin typeface="Times New Roman" pitchFamily="18" charset="0"/>
                <a:cs typeface="Times New Roman" pitchFamily="18" charset="0"/>
              </a:rPr>
              <a:t>canun</a:t>
            </a:r>
            <a:endParaRPr lang="en-US" sz="2600" dirty="0" smtClean="0">
              <a:solidFill>
                <a:schemeClr val="tx1"/>
              </a:solidFill>
              <a:latin typeface="Times New Roman" pitchFamily="18" charset="0"/>
              <a:cs typeface="Times New Roman" pitchFamily="18" charset="0"/>
            </a:endParaRPr>
          </a:p>
          <a:p>
            <a:pPr>
              <a:buFontTx/>
              <a:buChar char="-"/>
            </a:pPr>
            <a:r>
              <a:rPr lang="en-US" sz="2600" dirty="0" err="1" smtClean="0">
                <a:solidFill>
                  <a:schemeClr val="tx1"/>
                </a:solidFill>
                <a:latin typeface="Times New Roman" pitchFamily="18" charset="0"/>
                <a:cs typeface="Times New Roman" pitchFamily="18" charset="0"/>
              </a:rPr>
              <a:t>Bác</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sĩ</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khâu</a:t>
            </a:r>
            <a:r>
              <a:rPr lang="en-US" sz="2600" dirty="0" smtClean="0">
                <a:solidFill>
                  <a:schemeClr val="tx1"/>
                </a:solidFill>
                <a:latin typeface="Times New Roman" pitchFamily="18" charset="0"/>
                <a:cs typeface="Times New Roman" pitchFamily="18" charset="0"/>
              </a:rPr>
              <a:t> da, </a:t>
            </a:r>
            <a:r>
              <a:rPr lang="en-US" sz="2600" dirty="0" err="1" smtClean="0">
                <a:solidFill>
                  <a:schemeClr val="tx1"/>
                </a:solidFill>
                <a:latin typeface="Times New Roman" pitchFamily="18" charset="0"/>
                <a:cs typeface="Times New Roman" pitchFamily="18" charset="0"/>
              </a:rPr>
              <a:t>điều</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dưỡng</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sát</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khuẩn</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lại</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vết</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mổ</a:t>
            </a:r>
            <a:endParaRPr lang="en-US" sz="2600" dirty="0" smtClean="0">
              <a:solidFill>
                <a:schemeClr val="tx1"/>
              </a:solidFill>
              <a:latin typeface="Times New Roman" pitchFamily="18" charset="0"/>
              <a:cs typeface="Times New Roman" pitchFamily="18" charset="0"/>
            </a:endParaRPr>
          </a:p>
          <a:p>
            <a:pPr>
              <a:buFontTx/>
              <a:buChar char="-"/>
            </a:pPr>
            <a:r>
              <a:rPr lang="en-US" sz="2600" dirty="0" err="1" smtClean="0">
                <a:solidFill>
                  <a:schemeClr val="tx1"/>
                </a:solidFill>
                <a:latin typeface="Times New Roman" pitchFamily="18" charset="0"/>
                <a:cs typeface="Times New Roman" pitchFamily="18" charset="0"/>
              </a:rPr>
              <a:t>Đặt</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gạc</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băng</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lại</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và</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cố</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định</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canun</a:t>
            </a:r>
            <a:endParaRPr lang="en-US" sz="2600" dirty="0" smtClean="0">
              <a:solidFill>
                <a:schemeClr val="tx1"/>
              </a:solidFill>
              <a:latin typeface="Times New Roman" pitchFamily="18" charset="0"/>
              <a:cs typeface="Times New Roman" pitchFamily="18" charset="0"/>
            </a:endParaRPr>
          </a:p>
          <a:p>
            <a:pPr>
              <a:buFontTx/>
              <a:buChar char="-"/>
            </a:pPr>
            <a:r>
              <a:rPr lang="en-US" sz="2600" dirty="0" err="1" smtClean="0">
                <a:solidFill>
                  <a:schemeClr val="tx1"/>
                </a:solidFill>
                <a:latin typeface="Times New Roman" pitchFamily="18" charset="0"/>
                <a:cs typeface="Times New Roman" pitchFamily="18" charset="0"/>
              </a:rPr>
              <a:t>Giúp</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người</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bệnh</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nằm</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lại</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tư</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thế</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thoải</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mái</a:t>
            </a:r>
            <a:endParaRPr lang="en-US" sz="2600" dirty="0" smtClean="0">
              <a:solidFill>
                <a:schemeClr val="tx1"/>
              </a:solidFill>
              <a:latin typeface="Times New Roman" pitchFamily="18" charset="0"/>
              <a:cs typeface="Times New Roman" pitchFamily="18" charset="0"/>
            </a:endParaRPr>
          </a:p>
          <a:p>
            <a:pPr>
              <a:buFontTx/>
              <a:buChar char="-"/>
            </a:pPr>
            <a:r>
              <a:rPr lang="en-US" sz="2600" dirty="0" smtClean="0">
                <a:solidFill>
                  <a:schemeClr val="tx1"/>
                </a:solidFill>
                <a:latin typeface="Times New Roman" pitchFamily="18" charset="0"/>
                <a:cs typeface="Times New Roman" pitchFamily="18" charset="0"/>
              </a:rPr>
              <a:t>Theo </a:t>
            </a:r>
            <a:r>
              <a:rPr lang="en-US" sz="2600" dirty="0" err="1" smtClean="0">
                <a:solidFill>
                  <a:schemeClr val="tx1"/>
                </a:solidFill>
                <a:latin typeface="Times New Roman" pitchFamily="18" charset="0"/>
                <a:cs typeface="Times New Roman" pitchFamily="18" charset="0"/>
              </a:rPr>
              <a:t>dõi</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tình</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trạng</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toàn</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thân</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và</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hô</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hấp</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của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người</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bệnh</a:t>
            </a:r>
            <a:endParaRPr lang="en-US" sz="2600" dirty="0" smtClean="0">
              <a:solidFill>
                <a:schemeClr val="tx1"/>
              </a:solidFill>
              <a:latin typeface="Times New Roman" pitchFamily="18" charset="0"/>
              <a:cs typeface="Times New Roman" pitchFamily="18" charset="0"/>
            </a:endParaRPr>
          </a:p>
          <a:p>
            <a:pPr>
              <a:buFontTx/>
              <a:buChar char="-"/>
            </a:pPr>
            <a:r>
              <a:rPr lang="en-US" sz="2600" dirty="0" smtClean="0">
                <a:solidFill>
                  <a:schemeClr val="tx1"/>
                </a:solidFill>
                <a:latin typeface="Times New Roman" pitchFamily="18" charset="0"/>
                <a:cs typeface="Times New Roman" pitchFamily="18" charset="0"/>
              </a:rPr>
              <a:t>Thu </a:t>
            </a:r>
            <a:r>
              <a:rPr lang="en-US" sz="2600" dirty="0" err="1" smtClean="0">
                <a:solidFill>
                  <a:schemeClr val="tx1"/>
                </a:solidFill>
                <a:latin typeface="Times New Roman" pitchFamily="18" charset="0"/>
                <a:cs typeface="Times New Roman" pitchFamily="18" charset="0"/>
              </a:rPr>
              <a:t>dọn</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dụng</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cụ</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tháo</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găng</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ghi</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lại</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phiếu</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chăm</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sóc</a:t>
            </a:r>
            <a:endParaRPr lang="en-US" sz="2600" dirty="0" smtClean="0">
              <a:solidFill>
                <a:schemeClr val="tx1"/>
              </a:solidFill>
              <a:latin typeface="Times New Roman" pitchFamily="18" charset="0"/>
              <a:cs typeface="Times New Roman" pitchFamily="18" charset="0"/>
            </a:endParaRPr>
          </a:p>
          <a:p>
            <a:pPr>
              <a:buFontTx/>
              <a:buChar char="-"/>
            </a:pPr>
            <a:endParaRPr lang="en-US" sz="3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3720599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97180" y="261259"/>
            <a:ext cx="7886700" cy="957941"/>
          </a:xfrm>
        </p:spPr>
        <p:txBody>
          <a:bodyPr/>
          <a:lstStyle/>
          <a:p>
            <a:r>
              <a:rPr lang="en-US" sz="4000" b="1" dirty="0" err="1" smtClean="0">
                <a:effectLst/>
              </a:rPr>
              <a:t>Biến</a:t>
            </a:r>
            <a:r>
              <a:rPr lang="en-US" sz="4000" b="1" dirty="0" smtClean="0">
                <a:effectLst/>
              </a:rPr>
              <a:t> </a:t>
            </a:r>
            <a:r>
              <a:rPr lang="en-US" sz="4000" b="1" dirty="0" err="1" smtClean="0">
                <a:effectLst/>
              </a:rPr>
              <a:t>chứng</a:t>
            </a:r>
            <a:endParaRPr lang="vi-VN" sz="4000" b="1" dirty="0">
              <a:effectLst/>
            </a:endParaRPr>
          </a:p>
        </p:txBody>
      </p:sp>
      <p:sp>
        <p:nvSpPr>
          <p:cNvPr id="5" name="Content Placeholder 4"/>
          <p:cNvSpPr>
            <a:spLocks noGrp="1"/>
          </p:cNvSpPr>
          <p:nvPr>
            <p:ph idx="1"/>
          </p:nvPr>
        </p:nvSpPr>
        <p:spPr>
          <a:xfrm>
            <a:off x="228600" y="1066800"/>
            <a:ext cx="8763000" cy="6019800"/>
          </a:xfrm>
        </p:spPr>
        <p:txBody>
          <a:bodyPr>
            <a:normAutofit fontScale="77500" lnSpcReduction="20000"/>
          </a:bodyPr>
          <a:lstStyle/>
          <a:p>
            <a:pPr marL="0" lvl="0" indent="0">
              <a:buNone/>
            </a:pPr>
            <a:r>
              <a:rPr lang="en-GB" sz="2800" b="1" i="1" dirty="0" smtClean="0">
                <a:solidFill>
                  <a:schemeClr val="tx1"/>
                </a:solidFill>
              </a:rPr>
              <a:t> </a:t>
            </a:r>
            <a:r>
              <a:rPr lang="en-GB" sz="2800" b="1" i="1" dirty="0" err="1" smtClean="0">
                <a:solidFill>
                  <a:schemeClr val="tx1"/>
                </a:solidFill>
                <a:latin typeface="Times New Roman" pitchFamily="18" charset="0"/>
                <a:cs typeface="Times New Roman" pitchFamily="18" charset="0"/>
              </a:rPr>
              <a:t>Lúc</a:t>
            </a:r>
            <a:r>
              <a:rPr lang="en-GB" sz="2800" b="1" i="1" dirty="0" smtClean="0">
                <a:solidFill>
                  <a:schemeClr val="tx1"/>
                </a:solidFill>
                <a:latin typeface="Times New Roman" pitchFamily="18" charset="0"/>
                <a:cs typeface="Times New Roman" pitchFamily="18" charset="0"/>
              </a:rPr>
              <a:t> </a:t>
            </a:r>
            <a:r>
              <a:rPr lang="en-GB" sz="2800" b="1" i="1" dirty="0" err="1">
                <a:solidFill>
                  <a:schemeClr val="tx1"/>
                </a:solidFill>
                <a:latin typeface="Times New Roman" pitchFamily="18" charset="0"/>
                <a:cs typeface="Times New Roman" pitchFamily="18" charset="0"/>
              </a:rPr>
              <a:t>đang</a:t>
            </a:r>
            <a:r>
              <a:rPr lang="en-GB" sz="2800" b="1" i="1" dirty="0">
                <a:solidFill>
                  <a:schemeClr val="tx1"/>
                </a:solidFill>
                <a:latin typeface="Times New Roman" pitchFamily="18" charset="0"/>
                <a:cs typeface="Times New Roman" pitchFamily="18" charset="0"/>
              </a:rPr>
              <a:t> </a:t>
            </a:r>
            <a:r>
              <a:rPr lang="en-GB" sz="2800" b="1" i="1" dirty="0" err="1">
                <a:solidFill>
                  <a:schemeClr val="tx1"/>
                </a:solidFill>
                <a:latin typeface="Times New Roman" pitchFamily="18" charset="0"/>
                <a:cs typeface="Times New Roman" pitchFamily="18" charset="0"/>
              </a:rPr>
              <a:t>mổ</a:t>
            </a:r>
            <a:r>
              <a:rPr lang="en-GB" sz="2800" b="1" i="1" dirty="0">
                <a:solidFill>
                  <a:schemeClr val="tx1"/>
                </a:solidFill>
                <a:latin typeface="Times New Roman" pitchFamily="18" charset="0"/>
                <a:cs typeface="Times New Roman" pitchFamily="18" charset="0"/>
              </a:rPr>
              <a:t>:</a:t>
            </a:r>
            <a:endParaRPr lang="en-US" sz="2800" dirty="0">
              <a:solidFill>
                <a:schemeClr val="tx1"/>
              </a:solidFill>
              <a:latin typeface="Times New Roman" pitchFamily="18" charset="0"/>
              <a:cs typeface="Times New Roman" pitchFamily="18" charset="0"/>
            </a:endParaRPr>
          </a:p>
          <a:p>
            <a:pPr lvl="0"/>
            <a:r>
              <a:rPr lang="en-GB" sz="2800" dirty="0" err="1">
                <a:solidFill>
                  <a:schemeClr val="tx1"/>
                </a:solidFill>
                <a:latin typeface="Times New Roman" pitchFamily="18" charset="0"/>
                <a:cs typeface="Times New Roman" pitchFamily="18" charset="0"/>
              </a:rPr>
              <a:t>Chảy</a:t>
            </a:r>
            <a:r>
              <a:rPr lang="en-GB" sz="2800" dirty="0">
                <a:solidFill>
                  <a:schemeClr val="tx1"/>
                </a:solidFill>
                <a:latin typeface="Times New Roman" pitchFamily="18" charset="0"/>
                <a:cs typeface="Times New Roman" pitchFamily="18" charset="0"/>
              </a:rPr>
              <a:t> </a:t>
            </a:r>
            <a:r>
              <a:rPr lang="en-GB" sz="2800" dirty="0" err="1">
                <a:solidFill>
                  <a:schemeClr val="tx1"/>
                </a:solidFill>
                <a:latin typeface="Times New Roman" pitchFamily="18" charset="0"/>
                <a:cs typeface="Times New Roman" pitchFamily="18" charset="0"/>
              </a:rPr>
              <a:t>máu</a:t>
            </a:r>
            <a:r>
              <a:rPr lang="en-GB" sz="2800" dirty="0">
                <a:solidFill>
                  <a:schemeClr val="tx1"/>
                </a:solidFill>
                <a:latin typeface="Times New Roman" pitchFamily="18" charset="0"/>
                <a:cs typeface="Times New Roman" pitchFamily="18" charset="0"/>
              </a:rPr>
              <a:t>.</a:t>
            </a:r>
            <a:endParaRPr lang="en-US" sz="2800" dirty="0">
              <a:solidFill>
                <a:schemeClr val="tx1"/>
              </a:solidFill>
              <a:latin typeface="Times New Roman" pitchFamily="18" charset="0"/>
              <a:cs typeface="Times New Roman" pitchFamily="18" charset="0"/>
            </a:endParaRPr>
          </a:p>
          <a:p>
            <a:pPr lvl="0"/>
            <a:r>
              <a:rPr lang="en-GB" sz="2800" dirty="0" err="1">
                <a:solidFill>
                  <a:schemeClr val="tx1"/>
                </a:solidFill>
                <a:latin typeface="Times New Roman" pitchFamily="18" charset="0"/>
                <a:cs typeface="Times New Roman" pitchFamily="18" charset="0"/>
              </a:rPr>
              <a:t>Tràn</a:t>
            </a:r>
            <a:r>
              <a:rPr lang="en-GB" sz="2800" dirty="0">
                <a:solidFill>
                  <a:schemeClr val="tx1"/>
                </a:solidFill>
                <a:latin typeface="Times New Roman" pitchFamily="18" charset="0"/>
                <a:cs typeface="Times New Roman" pitchFamily="18" charset="0"/>
              </a:rPr>
              <a:t> </a:t>
            </a:r>
            <a:r>
              <a:rPr lang="en-GB" sz="2800" dirty="0" err="1">
                <a:solidFill>
                  <a:schemeClr val="tx1"/>
                </a:solidFill>
                <a:latin typeface="Times New Roman" pitchFamily="18" charset="0"/>
                <a:cs typeface="Times New Roman" pitchFamily="18" charset="0"/>
              </a:rPr>
              <a:t>khí</a:t>
            </a:r>
            <a:r>
              <a:rPr lang="en-GB" sz="2800" dirty="0">
                <a:solidFill>
                  <a:schemeClr val="tx1"/>
                </a:solidFill>
                <a:latin typeface="Times New Roman" pitchFamily="18" charset="0"/>
                <a:cs typeface="Times New Roman" pitchFamily="18" charset="0"/>
              </a:rPr>
              <a:t> </a:t>
            </a:r>
            <a:r>
              <a:rPr lang="en-GB" sz="2800" dirty="0" err="1">
                <a:solidFill>
                  <a:schemeClr val="tx1"/>
                </a:solidFill>
                <a:latin typeface="Times New Roman" pitchFamily="18" charset="0"/>
                <a:cs typeface="Times New Roman" pitchFamily="18" charset="0"/>
              </a:rPr>
              <a:t>dưới</a:t>
            </a:r>
            <a:r>
              <a:rPr lang="en-GB" sz="2800" dirty="0">
                <a:solidFill>
                  <a:schemeClr val="tx1"/>
                </a:solidFill>
                <a:latin typeface="Times New Roman" pitchFamily="18" charset="0"/>
                <a:cs typeface="Times New Roman" pitchFamily="18" charset="0"/>
              </a:rPr>
              <a:t> da.</a:t>
            </a:r>
            <a:endParaRPr lang="en-US" sz="2800" dirty="0">
              <a:solidFill>
                <a:schemeClr val="tx1"/>
              </a:solidFill>
              <a:latin typeface="Times New Roman" pitchFamily="18" charset="0"/>
              <a:cs typeface="Times New Roman" pitchFamily="18" charset="0"/>
            </a:endParaRPr>
          </a:p>
          <a:p>
            <a:pPr lvl="0"/>
            <a:r>
              <a:rPr lang="en-GB" sz="2800" dirty="0" err="1">
                <a:solidFill>
                  <a:schemeClr val="tx1"/>
                </a:solidFill>
                <a:latin typeface="Times New Roman" pitchFamily="18" charset="0"/>
                <a:cs typeface="Times New Roman" pitchFamily="18" charset="0"/>
              </a:rPr>
              <a:t>Tràn</a:t>
            </a:r>
            <a:r>
              <a:rPr lang="en-GB" sz="2800" dirty="0">
                <a:solidFill>
                  <a:schemeClr val="tx1"/>
                </a:solidFill>
                <a:latin typeface="Times New Roman" pitchFamily="18" charset="0"/>
                <a:cs typeface="Times New Roman" pitchFamily="18" charset="0"/>
              </a:rPr>
              <a:t> </a:t>
            </a:r>
            <a:r>
              <a:rPr lang="en-GB" sz="2800" dirty="0" err="1">
                <a:solidFill>
                  <a:schemeClr val="tx1"/>
                </a:solidFill>
                <a:latin typeface="Times New Roman" pitchFamily="18" charset="0"/>
                <a:cs typeface="Times New Roman" pitchFamily="18" charset="0"/>
              </a:rPr>
              <a:t>khí</a:t>
            </a:r>
            <a:r>
              <a:rPr lang="en-GB" sz="2800" dirty="0">
                <a:solidFill>
                  <a:schemeClr val="tx1"/>
                </a:solidFill>
                <a:latin typeface="Times New Roman" pitchFamily="18" charset="0"/>
                <a:cs typeface="Times New Roman" pitchFamily="18" charset="0"/>
              </a:rPr>
              <a:t> </a:t>
            </a:r>
            <a:r>
              <a:rPr lang="en-GB" sz="2800" dirty="0" err="1">
                <a:solidFill>
                  <a:schemeClr val="tx1"/>
                </a:solidFill>
                <a:latin typeface="Times New Roman" pitchFamily="18" charset="0"/>
                <a:cs typeface="Times New Roman" pitchFamily="18" charset="0"/>
              </a:rPr>
              <a:t>màng</a:t>
            </a:r>
            <a:r>
              <a:rPr lang="en-GB" sz="2800" dirty="0">
                <a:solidFill>
                  <a:schemeClr val="tx1"/>
                </a:solidFill>
                <a:latin typeface="Times New Roman" pitchFamily="18" charset="0"/>
                <a:cs typeface="Times New Roman" pitchFamily="18" charset="0"/>
              </a:rPr>
              <a:t> </a:t>
            </a:r>
            <a:r>
              <a:rPr lang="en-GB" sz="2800" dirty="0" err="1">
                <a:solidFill>
                  <a:schemeClr val="tx1"/>
                </a:solidFill>
                <a:latin typeface="Times New Roman" pitchFamily="18" charset="0"/>
                <a:cs typeface="Times New Roman" pitchFamily="18" charset="0"/>
              </a:rPr>
              <a:t>phổi,tràn</a:t>
            </a:r>
            <a:r>
              <a:rPr lang="en-GB" sz="2800" dirty="0">
                <a:solidFill>
                  <a:schemeClr val="tx1"/>
                </a:solidFill>
                <a:latin typeface="Times New Roman" pitchFamily="18" charset="0"/>
                <a:cs typeface="Times New Roman" pitchFamily="18" charset="0"/>
              </a:rPr>
              <a:t> </a:t>
            </a:r>
            <a:r>
              <a:rPr lang="en-GB" sz="2800" dirty="0" err="1">
                <a:solidFill>
                  <a:schemeClr val="tx1"/>
                </a:solidFill>
                <a:latin typeface="Times New Roman" pitchFamily="18" charset="0"/>
                <a:cs typeface="Times New Roman" pitchFamily="18" charset="0"/>
              </a:rPr>
              <a:t>khí</a:t>
            </a:r>
            <a:r>
              <a:rPr lang="en-GB" sz="2800" dirty="0">
                <a:solidFill>
                  <a:schemeClr val="tx1"/>
                </a:solidFill>
                <a:latin typeface="Times New Roman" pitchFamily="18" charset="0"/>
                <a:cs typeface="Times New Roman" pitchFamily="18" charset="0"/>
              </a:rPr>
              <a:t> </a:t>
            </a:r>
            <a:r>
              <a:rPr lang="en-GB" sz="2800" dirty="0" err="1">
                <a:solidFill>
                  <a:schemeClr val="tx1"/>
                </a:solidFill>
                <a:latin typeface="Times New Roman" pitchFamily="18" charset="0"/>
                <a:cs typeface="Times New Roman" pitchFamily="18" charset="0"/>
              </a:rPr>
              <a:t>trung</a:t>
            </a:r>
            <a:r>
              <a:rPr lang="en-GB" sz="2800" dirty="0">
                <a:solidFill>
                  <a:schemeClr val="tx1"/>
                </a:solidFill>
                <a:latin typeface="Times New Roman" pitchFamily="18" charset="0"/>
                <a:cs typeface="Times New Roman" pitchFamily="18" charset="0"/>
              </a:rPr>
              <a:t> </a:t>
            </a:r>
            <a:r>
              <a:rPr lang="en-GB" sz="2800" dirty="0" err="1">
                <a:solidFill>
                  <a:schemeClr val="tx1"/>
                </a:solidFill>
                <a:latin typeface="Times New Roman" pitchFamily="18" charset="0"/>
                <a:cs typeface="Times New Roman" pitchFamily="18" charset="0"/>
              </a:rPr>
              <a:t>thất</a:t>
            </a:r>
            <a:r>
              <a:rPr lang="en-GB" sz="2800" dirty="0">
                <a:solidFill>
                  <a:schemeClr val="tx1"/>
                </a:solidFill>
                <a:latin typeface="Times New Roman" pitchFamily="18" charset="0"/>
                <a:cs typeface="Times New Roman" pitchFamily="18" charset="0"/>
              </a:rPr>
              <a:t>: do </a:t>
            </a:r>
            <a:r>
              <a:rPr lang="en-GB" sz="2800" dirty="0" err="1">
                <a:solidFill>
                  <a:schemeClr val="tx1"/>
                </a:solidFill>
                <a:latin typeface="Times New Roman" pitchFamily="18" charset="0"/>
                <a:cs typeface="Times New Roman" pitchFamily="18" charset="0"/>
              </a:rPr>
              <a:t>đặt</a:t>
            </a:r>
            <a:r>
              <a:rPr lang="en-GB" sz="2800" dirty="0">
                <a:solidFill>
                  <a:schemeClr val="tx1"/>
                </a:solidFill>
                <a:latin typeface="Times New Roman" pitchFamily="18" charset="0"/>
                <a:cs typeface="Times New Roman" pitchFamily="18" charset="0"/>
              </a:rPr>
              <a:t> </a:t>
            </a:r>
            <a:r>
              <a:rPr lang="en-GB" sz="2800" dirty="0" err="1">
                <a:solidFill>
                  <a:schemeClr val="tx1"/>
                </a:solidFill>
                <a:latin typeface="Times New Roman" pitchFamily="18" charset="0"/>
                <a:cs typeface="Times New Roman" pitchFamily="18" charset="0"/>
              </a:rPr>
              <a:t>canule</a:t>
            </a:r>
            <a:r>
              <a:rPr lang="en-GB" sz="2800" dirty="0">
                <a:solidFill>
                  <a:schemeClr val="tx1"/>
                </a:solidFill>
                <a:latin typeface="Times New Roman" pitchFamily="18" charset="0"/>
                <a:cs typeface="Times New Roman" pitchFamily="18" charset="0"/>
              </a:rPr>
              <a:t> </a:t>
            </a:r>
            <a:r>
              <a:rPr lang="en-GB" sz="2800" dirty="0" err="1">
                <a:solidFill>
                  <a:schemeClr val="tx1"/>
                </a:solidFill>
                <a:latin typeface="Times New Roman" pitchFamily="18" charset="0"/>
                <a:cs typeface="Times New Roman" pitchFamily="18" charset="0"/>
              </a:rPr>
              <a:t>sai</a:t>
            </a:r>
            <a:r>
              <a:rPr lang="en-GB" sz="2800" dirty="0">
                <a:solidFill>
                  <a:schemeClr val="tx1"/>
                </a:solidFill>
                <a:latin typeface="Times New Roman" pitchFamily="18" charset="0"/>
                <a:cs typeface="Times New Roman" pitchFamily="18" charset="0"/>
              </a:rPr>
              <a:t> </a:t>
            </a:r>
            <a:r>
              <a:rPr lang="en-GB" sz="2800" dirty="0" err="1">
                <a:solidFill>
                  <a:schemeClr val="tx1"/>
                </a:solidFill>
                <a:latin typeface="Times New Roman" pitchFamily="18" charset="0"/>
                <a:cs typeface="Times New Roman" pitchFamily="18" charset="0"/>
              </a:rPr>
              <a:t>chỗ</a:t>
            </a:r>
            <a:r>
              <a:rPr lang="en-GB" sz="2800" dirty="0">
                <a:solidFill>
                  <a:schemeClr val="tx1"/>
                </a:solidFill>
                <a:latin typeface="Times New Roman" pitchFamily="18" charset="0"/>
                <a:cs typeface="Times New Roman" pitchFamily="18" charset="0"/>
              </a:rPr>
              <a:t>.</a:t>
            </a:r>
            <a:endParaRPr lang="en-US" sz="2800" dirty="0">
              <a:solidFill>
                <a:schemeClr val="tx1"/>
              </a:solidFill>
              <a:latin typeface="Times New Roman" pitchFamily="18" charset="0"/>
              <a:cs typeface="Times New Roman" pitchFamily="18" charset="0"/>
            </a:endParaRPr>
          </a:p>
          <a:p>
            <a:pPr lvl="0"/>
            <a:r>
              <a:rPr lang="en-GB" sz="2800" dirty="0" err="1">
                <a:solidFill>
                  <a:schemeClr val="tx1"/>
                </a:solidFill>
                <a:latin typeface="Times New Roman" pitchFamily="18" charset="0"/>
                <a:cs typeface="Times New Roman" pitchFamily="18" charset="0"/>
              </a:rPr>
              <a:t>Ngừng</a:t>
            </a:r>
            <a:r>
              <a:rPr lang="en-GB" sz="2800" dirty="0">
                <a:solidFill>
                  <a:schemeClr val="tx1"/>
                </a:solidFill>
                <a:latin typeface="Times New Roman" pitchFamily="18" charset="0"/>
                <a:cs typeface="Times New Roman" pitchFamily="18" charset="0"/>
              </a:rPr>
              <a:t> </a:t>
            </a:r>
            <a:r>
              <a:rPr lang="en-GB" sz="2800" dirty="0" err="1">
                <a:solidFill>
                  <a:schemeClr val="tx1"/>
                </a:solidFill>
                <a:latin typeface="Times New Roman" pitchFamily="18" charset="0"/>
                <a:cs typeface="Times New Roman" pitchFamily="18" charset="0"/>
              </a:rPr>
              <a:t>tuần</a:t>
            </a:r>
            <a:r>
              <a:rPr lang="en-GB" sz="2800" dirty="0">
                <a:solidFill>
                  <a:schemeClr val="tx1"/>
                </a:solidFill>
                <a:latin typeface="Times New Roman" pitchFamily="18" charset="0"/>
                <a:cs typeface="Times New Roman" pitchFamily="18" charset="0"/>
              </a:rPr>
              <a:t> </a:t>
            </a:r>
            <a:r>
              <a:rPr lang="en-GB" sz="2800" dirty="0" err="1">
                <a:solidFill>
                  <a:schemeClr val="tx1"/>
                </a:solidFill>
                <a:latin typeface="Times New Roman" pitchFamily="18" charset="0"/>
                <a:cs typeface="Times New Roman" pitchFamily="18" charset="0"/>
              </a:rPr>
              <a:t>hòan</a:t>
            </a:r>
            <a:r>
              <a:rPr lang="en-GB" sz="2800" dirty="0">
                <a:solidFill>
                  <a:schemeClr val="tx1"/>
                </a:solidFill>
                <a:latin typeface="Times New Roman" pitchFamily="18" charset="0"/>
                <a:cs typeface="Times New Roman" pitchFamily="18" charset="0"/>
              </a:rPr>
              <a:t> </a:t>
            </a:r>
            <a:r>
              <a:rPr lang="en-GB" sz="2800" dirty="0" err="1">
                <a:solidFill>
                  <a:schemeClr val="tx1"/>
                </a:solidFill>
                <a:latin typeface="Times New Roman" pitchFamily="18" charset="0"/>
                <a:cs typeface="Times New Roman" pitchFamily="18" charset="0"/>
              </a:rPr>
              <a:t>hô</a:t>
            </a:r>
            <a:r>
              <a:rPr lang="en-GB" sz="2800" dirty="0">
                <a:solidFill>
                  <a:schemeClr val="tx1"/>
                </a:solidFill>
                <a:latin typeface="Times New Roman" pitchFamily="18" charset="0"/>
                <a:cs typeface="Times New Roman" pitchFamily="18" charset="0"/>
              </a:rPr>
              <a:t> </a:t>
            </a:r>
            <a:r>
              <a:rPr lang="en-GB" sz="2800" dirty="0" err="1">
                <a:solidFill>
                  <a:schemeClr val="tx1"/>
                </a:solidFill>
                <a:latin typeface="Times New Roman" pitchFamily="18" charset="0"/>
                <a:cs typeface="Times New Roman" pitchFamily="18" charset="0"/>
              </a:rPr>
              <a:t>hấp:thường</a:t>
            </a:r>
            <a:r>
              <a:rPr lang="en-GB" sz="2800" dirty="0">
                <a:solidFill>
                  <a:schemeClr val="tx1"/>
                </a:solidFill>
                <a:latin typeface="Times New Roman" pitchFamily="18" charset="0"/>
                <a:cs typeface="Times New Roman" pitchFamily="18" charset="0"/>
              </a:rPr>
              <a:t> do </a:t>
            </a:r>
            <a:r>
              <a:rPr lang="en-GB" sz="2800" dirty="0" err="1">
                <a:solidFill>
                  <a:schemeClr val="tx1"/>
                </a:solidFill>
                <a:latin typeface="Times New Roman" pitchFamily="18" charset="0"/>
                <a:cs typeface="Times New Roman" pitchFamily="18" charset="0"/>
              </a:rPr>
              <a:t>phản</a:t>
            </a:r>
            <a:r>
              <a:rPr lang="en-GB" sz="2800" dirty="0">
                <a:solidFill>
                  <a:schemeClr val="tx1"/>
                </a:solidFill>
                <a:latin typeface="Times New Roman" pitchFamily="18" charset="0"/>
                <a:cs typeface="Times New Roman" pitchFamily="18" charset="0"/>
              </a:rPr>
              <a:t> </a:t>
            </a:r>
            <a:r>
              <a:rPr lang="en-GB" sz="2800" dirty="0" err="1">
                <a:solidFill>
                  <a:schemeClr val="tx1"/>
                </a:solidFill>
                <a:latin typeface="Times New Roman" pitchFamily="18" charset="0"/>
                <a:cs typeface="Times New Roman" pitchFamily="18" charset="0"/>
              </a:rPr>
              <a:t>xạ</a:t>
            </a:r>
            <a:r>
              <a:rPr lang="en-GB" sz="2800" dirty="0">
                <a:solidFill>
                  <a:schemeClr val="tx1"/>
                </a:solidFill>
                <a:latin typeface="Times New Roman" pitchFamily="18" charset="0"/>
                <a:cs typeface="Times New Roman" pitchFamily="18" charset="0"/>
              </a:rPr>
              <a:t>.</a:t>
            </a:r>
            <a:endParaRPr lang="en-US" sz="2800" dirty="0">
              <a:solidFill>
                <a:schemeClr val="tx1"/>
              </a:solidFill>
              <a:latin typeface="Times New Roman" pitchFamily="18" charset="0"/>
              <a:cs typeface="Times New Roman" pitchFamily="18" charset="0"/>
            </a:endParaRPr>
          </a:p>
          <a:p>
            <a:pPr lvl="0"/>
            <a:r>
              <a:rPr lang="en-GB" sz="2800" dirty="0" err="1">
                <a:solidFill>
                  <a:schemeClr val="tx1"/>
                </a:solidFill>
                <a:latin typeface="Times New Roman" pitchFamily="18" charset="0"/>
                <a:cs typeface="Times New Roman" pitchFamily="18" charset="0"/>
              </a:rPr>
              <a:t>Làm</a:t>
            </a:r>
            <a:r>
              <a:rPr lang="en-GB" sz="2800" dirty="0">
                <a:solidFill>
                  <a:schemeClr val="tx1"/>
                </a:solidFill>
                <a:latin typeface="Times New Roman" pitchFamily="18" charset="0"/>
                <a:cs typeface="Times New Roman" pitchFamily="18" charset="0"/>
              </a:rPr>
              <a:t> </a:t>
            </a:r>
            <a:r>
              <a:rPr lang="en-GB" sz="2800" dirty="0" err="1">
                <a:solidFill>
                  <a:schemeClr val="tx1"/>
                </a:solidFill>
                <a:latin typeface="Times New Roman" pitchFamily="18" charset="0"/>
                <a:cs typeface="Times New Roman" pitchFamily="18" charset="0"/>
              </a:rPr>
              <a:t>rách</a:t>
            </a:r>
            <a:r>
              <a:rPr lang="en-GB" sz="2800" dirty="0">
                <a:solidFill>
                  <a:schemeClr val="tx1"/>
                </a:solidFill>
                <a:latin typeface="Times New Roman" pitchFamily="18" charset="0"/>
                <a:cs typeface="Times New Roman" pitchFamily="18" charset="0"/>
              </a:rPr>
              <a:t> </a:t>
            </a:r>
            <a:r>
              <a:rPr lang="en-GB" sz="2800" dirty="0" err="1">
                <a:solidFill>
                  <a:schemeClr val="tx1"/>
                </a:solidFill>
                <a:latin typeface="Times New Roman" pitchFamily="18" charset="0"/>
                <a:cs typeface="Times New Roman" pitchFamily="18" charset="0"/>
              </a:rPr>
              <a:t>các</a:t>
            </a:r>
            <a:r>
              <a:rPr lang="en-GB" sz="2800" dirty="0">
                <a:solidFill>
                  <a:schemeClr val="tx1"/>
                </a:solidFill>
                <a:latin typeface="Times New Roman" pitchFamily="18" charset="0"/>
                <a:cs typeface="Times New Roman" pitchFamily="18" charset="0"/>
              </a:rPr>
              <a:t> </a:t>
            </a:r>
            <a:r>
              <a:rPr lang="en-GB" sz="2800" dirty="0" err="1">
                <a:solidFill>
                  <a:schemeClr val="tx1"/>
                </a:solidFill>
                <a:latin typeface="Times New Roman" pitchFamily="18" charset="0"/>
                <a:cs typeface="Times New Roman" pitchFamily="18" charset="0"/>
              </a:rPr>
              <a:t>mạch</a:t>
            </a:r>
            <a:r>
              <a:rPr lang="en-GB" sz="2800" dirty="0">
                <a:solidFill>
                  <a:schemeClr val="tx1"/>
                </a:solidFill>
                <a:latin typeface="Times New Roman" pitchFamily="18" charset="0"/>
                <a:cs typeface="Times New Roman" pitchFamily="18" charset="0"/>
              </a:rPr>
              <a:t> </a:t>
            </a:r>
            <a:r>
              <a:rPr lang="en-GB" sz="2800" dirty="0" err="1">
                <a:solidFill>
                  <a:schemeClr val="tx1"/>
                </a:solidFill>
                <a:latin typeface="Times New Roman" pitchFamily="18" charset="0"/>
                <a:cs typeface="Times New Roman" pitchFamily="18" charset="0"/>
              </a:rPr>
              <a:t>máu</a:t>
            </a:r>
            <a:r>
              <a:rPr lang="en-GB" sz="2800" dirty="0">
                <a:solidFill>
                  <a:schemeClr val="tx1"/>
                </a:solidFill>
                <a:latin typeface="Times New Roman" pitchFamily="18" charset="0"/>
                <a:cs typeface="Times New Roman" pitchFamily="18" charset="0"/>
              </a:rPr>
              <a:t> </a:t>
            </a:r>
            <a:r>
              <a:rPr lang="en-GB" sz="2800" dirty="0" err="1">
                <a:solidFill>
                  <a:schemeClr val="tx1"/>
                </a:solidFill>
                <a:latin typeface="Times New Roman" pitchFamily="18" charset="0"/>
                <a:cs typeface="Times New Roman" pitchFamily="18" charset="0"/>
              </a:rPr>
              <a:t>lớn</a:t>
            </a:r>
            <a:r>
              <a:rPr lang="en-GB" sz="2800" dirty="0" smtClean="0">
                <a:solidFill>
                  <a:schemeClr val="tx1"/>
                </a:solidFill>
                <a:latin typeface="Times New Roman" pitchFamily="18" charset="0"/>
                <a:cs typeface="Times New Roman" pitchFamily="18" charset="0"/>
              </a:rPr>
              <a:t>.</a:t>
            </a:r>
          </a:p>
          <a:p>
            <a:pPr marL="0" lvl="0" indent="0">
              <a:buNone/>
            </a:pPr>
            <a:r>
              <a:rPr lang="en-US" sz="2800" b="1" i="1" dirty="0" smtClean="0">
                <a:solidFill>
                  <a:schemeClr val="tx1"/>
                </a:solidFill>
                <a:latin typeface="Times New Roman" pitchFamily="18" charset="0"/>
                <a:cs typeface="Times New Roman" pitchFamily="18" charset="0"/>
              </a:rPr>
              <a:t>S</a:t>
            </a:r>
            <a:r>
              <a:rPr lang="vi-VN" sz="2800" b="1" i="1" dirty="0" smtClean="0">
                <a:solidFill>
                  <a:schemeClr val="tx1"/>
                </a:solidFill>
                <a:latin typeface="Times New Roman" pitchFamily="18" charset="0"/>
                <a:cs typeface="Times New Roman" pitchFamily="18" charset="0"/>
              </a:rPr>
              <a:t>ớm </a:t>
            </a:r>
            <a:r>
              <a:rPr lang="vi-VN" sz="2800" b="1" i="1" dirty="0">
                <a:solidFill>
                  <a:schemeClr val="tx1"/>
                </a:solidFill>
                <a:latin typeface="Times New Roman" pitchFamily="18" charset="0"/>
                <a:cs typeface="Times New Roman" pitchFamily="18" charset="0"/>
              </a:rPr>
              <a:t>sau mổ:</a:t>
            </a:r>
          </a:p>
          <a:p>
            <a:pPr marL="0" lvl="0" indent="0">
              <a:buNone/>
            </a:pPr>
            <a:r>
              <a:rPr lang="vi-VN"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vi-VN" sz="2800" dirty="0" smtClean="0">
                <a:solidFill>
                  <a:schemeClr val="tx1"/>
                </a:solidFill>
                <a:latin typeface="Times New Roman" pitchFamily="18" charset="0"/>
                <a:cs typeface="Times New Roman" pitchFamily="18" charset="0"/>
              </a:rPr>
              <a:t>Ức </a:t>
            </a:r>
            <a:r>
              <a:rPr lang="vi-VN" sz="2800" dirty="0">
                <a:solidFill>
                  <a:schemeClr val="tx1"/>
                </a:solidFill>
                <a:latin typeface="Times New Roman" pitchFamily="18" charset="0"/>
                <a:cs typeface="Times New Roman" pitchFamily="18" charset="0"/>
              </a:rPr>
              <a:t>chế hô hấp:thường là do nguyên nhân cơ học.</a:t>
            </a:r>
          </a:p>
          <a:p>
            <a:pPr marL="0" lvl="0" indent="0">
              <a:buNone/>
            </a:pPr>
            <a:r>
              <a:rPr lang="vi-VN" sz="2800" dirty="0">
                <a:solidFill>
                  <a:schemeClr val="tx1"/>
                </a:solidFill>
                <a:latin typeface="Times New Roman" pitchFamily="18" charset="0"/>
                <a:cs typeface="Times New Roman" pitchFamily="18" charset="0"/>
              </a:rPr>
              <a:t>        +Tụt  hay di chuyển vị trí của </a:t>
            </a:r>
            <a:r>
              <a:rPr lang="vi-VN" sz="2800" dirty="0" smtClean="0">
                <a:solidFill>
                  <a:schemeClr val="tx1"/>
                </a:solidFill>
                <a:latin typeface="Times New Roman" pitchFamily="18" charset="0"/>
                <a:cs typeface="Times New Roman" pitchFamily="18" charset="0"/>
              </a:rPr>
              <a:t>cannule</a:t>
            </a:r>
            <a:r>
              <a:rPr lang="en-US" sz="2800" dirty="0" smtClean="0">
                <a:solidFill>
                  <a:schemeClr val="tx1"/>
                </a:solidFill>
                <a:latin typeface="Times New Roman" pitchFamily="18" charset="0"/>
                <a:cs typeface="Times New Roman" pitchFamily="18" charset="0"/>
              </a:rPr>
              <a:t>, t</a:t>
            </a:r>
            <a:r>
              <a:rPr lang="vi-VN" sz="2800" dirty="0" smtClean="0">
                <a:solidFill>
                  <a:schemeClr val="tx1"/>
                </a:solidFill>
                <a:latin typeface="Times New Roman" pitchFamily="18" charset="0"/>
                <a:cs typeface="Times New Roman" pitchFamily="18" charset="0"/>
              </a:rPr>
              <a:t>ắt cnnule</a:t>
            </a:r>
            <a:r>
              <a:rPr lang="en-US" sz="2800" dirty="0" smtClean="0">
                <a:solidFill>
                  <a:schemeClr val="tx1"/>
                </a:solidFill>
                <a:latin typeface="Times New Roman" pitchFamily="18" charset="0"/>
                <a:cs typeface="Times New Roman" pitchFamily="18" charset="0"/>
              </a:rPr>
              <a:t>, g</a:t>
            </a:r>
            <a:r>
              <a:rPr lang="vi-VN" sz="2800" dirty="0" smtClean="0">
                <a:solidFill>
                  <a:schemeClr val="tx1"/>
                </a:solidFill>
                <a:latin typeface="Times New Roman" pitchFamily="18" charset="0"/>
                <a:cs typeface="Times New Roman" pitchFamily="18" charset="0"/>
              </a:rPr>
              <a:t>ập </a:t>
            </a:r>
            <a:r>
              <a:rPr lang="vi-VN" sz="2800" dirty="0">
                <a:solidFill>
                  <a:schemeClr val="tx1"/>
                </a:solidFill>
                <a:latin typeface="Times New Roman" pitchFamily="18" charset="0"/>
                <a:cs typeface="Times New Roman" pitchFamily="18" charset="0"/>
              </a:rPr>
              <a:t>góc cannule quá mức,hoặc đầu cannule tì vào thành KQ.</a:t>
            </a:r>
          </a:p>
          <a:p>
            <a:pPr marL="0" lvl="0" indent="0">
              <a:buNone/>
            </a:pPr>
            <a:r>
              <a:rPr lang="vi-VN"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vi-VN" sz="2800" dirty="0" smtClean="0">
                <a:solidFill>
                  <a:schemeClr val="tx1"/>
                </a:solidFill>
                <a:latin typeface="Times New Roman" pitchFamily="18" charset="0"/>
                <a:cs typeface="Times New Roman" pitchFamily="18" charset="0"/>
              </a:rPr>
              <a:t>Chảy </a:t>
            </a:r>
            <a:r>
              <a:rPr lang="vi-VN" sz="2800" dirty="0">
                <a:solidFill>
                  <a:schemeClr val="tx1"/>
                </a:solidFill>
                <a:latin typeface="Times New Roman" pitchFamily="18" charset="0"/>
                <a:cs typeface="Times New Roman" pitchFamily="18" charset="0"/>
              </a:rPr>
              <a:t>máu: thừơng vở thứ phát các mạch máu lớn. </a:t>
            </a:r>
          </a:p>
          <a:p>
            <a:pPr marL="0" lvl="0" indent="0">
              <a:buNone/>
            </a:pPr>
            <a:r>
              <a:rPr lang="vi-VN"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vi-VN" sz="2800" dirty="0" smtClean="0">
                <a:solidFill>
                  <a:schemeClr val="tx1"/>
                </a:solidFill>
                <a:latin typeface="Times New Roman" pitchFamily="18" charset="0"/>
                <a:cs typeface="Times New Roman" pitchFamily="18" charset="0"/>
              </a:rPr>
              <a:t>Nhiểm </a:t>
            </a:r>
            <a:r>
              <a:rPr lang="vi-VN" sz="2800" dirty="0">
                <a:solidFill>
                  <a:schemeClr val="tx1"/>
                </a:solidFill>
                <a:latin typeface="Times New Roman" pitchFamily="18" charset="0"/>
                <a:cs typeface="Times New Roman" pitchFamily="18" charset="0"/>
              </a:rPr>
              <a:t>trùng.</a:t>
            </a:r>
          </a:p>
          <a:p>
            <a:pPr marL="0" lvl="0" indent="0">
              <a:buNone/>
            </a:pPr>
            <a:r>
              <a:rPr lang="vi-VN"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vi-VN" sz="2800" dirty="0" smtClean="0">
                <a:solidFill>
                  <a:schemeClr val="tx1"/>
                </a:solidFill>
                <a:latin typeface="Times New Roman" pitchFamily="18" charset="0"/>
                <a:cs typeface="Times New Roman" pitchFamily="18" charset="0"/>
              </a:rPr>
              <a:t>Rối </a:t>
            </a:r>
            <a:r>
              <a:rPr lang="vi-VN" sz="2800" dirty="0">
                <a:solidFill>
                  <a:schemeClr val="tx1"/>
                </a:solidFill>
                <a:latin typeface="Times New Roman" pitchFamily="18" charset="0"/>
                <a:cs typeface="Times New Roman" pitchFamily="18" charset="0"/>
              </a:rPr>
              <a:t>lọan nuốt:do cannule làm hạ thấp áp lực trong thanh quản,thường khỏi sau khi bỏ cannule.</a:t>
            </a:r>
          </a:p>
          <a:p>
            <a:pPr marL="0" lvl="0" indent="0">
              <a:buNone/>
            </a:pPr>
            <a:r>
              <a:rPr lang="vi-VN"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vi-VN" sz="2800" dirty="0" smtClean="0">
                <a:solidFill>
                  <a:schemeClr val="tx1"/>
                </a:solidFill>
                <a:latin typeface="Times New Roman" pitchFamily="18" charset="0"/>
                <a:cs typeface="Times New Roman" pitchFamily="18" charset="0"/>
              </a:rPr>
              <a:t>Dò </a:t>
            </a:r>
            <a:r>
              <a:rPr lang="vi-VN" sz="2800" dirty="0">
                <a:solidFill>
                  <a:schemeClr val="tx1"/>
                </a:solidFill>
                <a:latin typeface="Times New Roman" pitchFamily="18" charset="0"/>
                <a:cs typeface="Times New Roman" pitchFamily="18" charset="0"/>
              </a:rPr>
              <a:t>khí quản – thực quản</a:t>
            </a:r>
            <a:r>
              <a:rPr lang="vi-VN" sz="2800" dirty="0" smtClean="0">
                <a:solidFill>
                  <a:schemeClr val="tx1"/>
                </a:solidFill>
                <a:latin typeface="Times New Roman" pitchFamily="18" charset="0"/>
                <a:cs typeface="Times New Roman" pitchFamily="18" charset="0"/>
              </a:rPr>
              <a:t>.</a:t>
            </a:r>
            <a:endParaRPr lang="en-US" sz="2800" dirty="0" smtClean="0">
              <a:solidFill>
                <a:schemeClr val="tx1"/>
              </a:solidFill>
              <a:latin typeface="Times New Roman" pitchFamily="18" charset="0"/>
              <a:cs typeface="Times New Roman" pitchFamily="18" charset="0"/>
            </a:endParaRPr>
          </a:p>
          <a:p>
            <a:pPr marL="0" lvl="0" indent="0">
              <a:buNone/>
            </a:pPr>
            <a:r>
              <a:rPr lang="en-US" sz="2800" b="1" i="1" dirty="0" smtClean="0">
                <a:solidFill>
                  <a:schemeClr val="tx1"/>
                </a:solidFill>
                <a:latin typeface="Times New Roman" pitchFamily="18" charset="0"/>
                <a:cs typeface="Times New Roman" pitchFamily="18" charset="0"/>
              </a:rPr>
              <a:t>M</a:t>
            </a:r>
            <a:r>
              <a:rPr lang="vi-VN" sz="2800" b="1" i="1" dirty="0" smtClean="0">
                <a:solidFill>
                  <a:schemeClr val="tx1"/>
                </a:solidFill>
                <a:latin typeface="Times New Roman" pitchFamily="18" charset="0"/>
                <a:cs typeface="Times New Roman" pitchFamily="18" charset="0"/>
              </a:rPr>
              <a:t>uộn</a:t>
            </a:r>
            <a:r>
              <a:rPr lang="vi-VN" sz="2800" b="1" i="1" dirty="0">
                <a:solidFill>
                  <a:schemeClr val="tx1"/>
                </a:solidFill>
                <a:latin typeface="Times New Roman" pitchFamily="18" charset="0"/>
                <a:cs typeface="Times New Roman" pitchFamily="18" charset="0"/>
              </a:rPr>
              <a:t>:</a:t>
            </a:r>
          </a:p>
          <a:p>
            <a:pPr marL="0" lvl="0" indent="0">
              <a:buNone/>
            </a:pPr>
            <a:r>
              <a:rPr lang="vi-VN"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vi-VN" sz="2800" dirty="0" smtClean="0">
                <a:solidFill>
                  <a:schemeClr val="tx1"/>
                </a:solidFill>
                <a:latin typeface="Times New Roman" pitchFamily="18" charset="0"/>
                <a:cs typeface="Times New Roman" pitchFamily="18" charset="0"/>
              </a:rPr>
              <a:t>Hẹp </a:t>
            </a:r>
            <a:r>
              <a:rPr lang="vi-VN" sz="2800" dirty="0">
                <a:solidFill>
                  <a:schemeClr val="tx1"/>
                </a:solidFill>
                <a:latin typeface="Times New Roman" pitchFamily="18" charset="0"/>
                <a:cs typeface="Times New Roman" pitchFamily="18" charset="0"/>
              </a:rPr>
              <a:t>khí quản.</a:t>
            </a:r>
          </a:p>
          <a:p>
            <a:pPr marL="0" lvl="0" indent="0">
              <a:buNone/>
            </a:pPr>
            <a:r>
              <a:rPr lang="vi-VN"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vi-VN" sz="2800" dirty="0" smtClean="0">
                <a:solidFill>
                  <a:schemeClr val="tx1"/>
                </a:solidFill>
                <a:latin typeface="Times New Roman" pitchFamily="18" charset="0"/>
                <a:cs typeface="Times New Roman" pitchFamily="18" charset="0"/>
              </a:rPr>
              <a:t>Sẹo </a:t>
            </a:r>
            <a:r>
              <a:rPr lang="vi-VN" sz="2800" dirty="0">
                <a:solidFill>
                  <a:schemeClr val="tx1"/>
                </a:solidFill>
                <a:latin typeface="Times New Roman" pitchFamily="18" charset="0"/>
                <a:cs typeface="Times New Roman" pitchFamily="18" charset="0"/>
              </a:rPr>
              <a:t>co </a:t>
            </a:r>
            <a:r>
              <a:rPr lang="vi-VN" sz="2800" dirty="0" smtClean="0">
                <a:solidFill>
                  <a:schemeClr val="tx1"/>
                </a:solidFill>
                <a:latin typeface="Times New Roman" pitchFamily="18" charset="0"/>
                <a:cs typeface="Times New Roman" pitchFamily="18" charset="0"/>
              </a:rPr>
              <a:t>kéo</a:t>
            </a:r>
            <a:endParaRPr lang="vi-VN" sz="2800" dirty="0">
              <a:solidFill>
                <a:schemeClr val="tx1"/>
              </a:solidFill>
              <a:latin typeface="Times New Roman" pitchFamily="18" charset="0"/>
              <a:cs typeface="Times New Roman" pitchFamily="18" charset="0"/>
            </a:endParaRPr>
          </a:p>
          <a:p>
            <a:pPr marL="0" lvl="0" indent="0">
              <a:buNone/>
            </a:pPr>
            <a:endParaRPr lang="en-GB" sz="2800" dirty="0" smtClean="0">
              <a:solidFill>
                <a:schemeClr val="tx1"/>
              </a:solidFill>
              <a:latin typeface="Times New Roman" pitchFamily="18" charset="0"/>
              <a:cs typeface="Times New Roman" pitchFamily="18" charset="0"/>
            </a:endParaRPr>
          </a:p>
          <a:p>
            <a:pPr lvl="0"/>
            <a:endParaRPr lang="en-US" sz="2800" dirty="0">
              <a:solidFill>
                <a:schemeClr val="tx1"/>
              </a:solidFill>
              <a:latin typeface="Times New Roman" pitchFamily="18" charset="0"/>
              <a:cs typeface="Times New Roman" pitchFamily="18" charset="0"/>
            </a:endParaRPr>
          </a:p>
          <a:p>
            <a:pPr marL="0" indent="0">
              <a:buNone/>
            </a:pPr>
            <a:endParaRPr lang="vi-VN" sz="2800" b="1"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331174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248</TotalTime>
  <Words>945</Words>
  <Application>Microsoft Office PowerPoint</Application>
  <PresentationFormat>On-screen Show (4:3)</PresentationFormat>
  <Paragraphs>138</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Executive</vt:lpstr>
      <vt:lpstr>KHOA ĐIỀU DƯỠNG Môn: Điều Dưỡng Hồi Sức- Cấp Cứu</vt:lpstr>
      <vt:lpstr>Mục Tiêu Học Tập</vt:lpstr>
      <vt:lpstr>Đặc điểm và tầm quan trọng</vt:lpstr>
      <vt:lpstr>PowerPoint Presentation</vt:lpstr>
      <vt:lpstr>2. Mục đích</vt:lpstr>
      <vt:lpstr>3.Chọn ống mở khí quản: có hai lọai</vt:lpstr>
      <vt:lpstr>PowerPoint Presentation</vt:lpstr>
      <vt:lpstr>PowerPoint Presentation</vt:lpstr>
      <vt:lpstr>Biến chứng</vt:lpstr>
      <vt:lpstr>Quy trình chăm sóc</vt:lpstr>
      <vt:lpstr>Chuẩn đoán điều dưỡng</vt:lpstr>
      <vt:lpstr>Lập kế hoạch chăm sóc</vt:lpstr>
      <vt:lpstr>Thực hiện kế hoạch chăm sóc</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KHOA ĐIỀU DƯỠNG Môn: Điều Dưỡng Hồi Sức- Cấp Cứu</dc:title>
  <dc:creator>PC</dc:creator>
  <cp:lastModifiedBy>Win_64</cp:lastModifiedBy>
  <cp:revision>23</cp:revision>
  <dcterms:created xsi:type="dcterms:W3CDTF">2016-09-05T09:20:45Z</dcterms:created>
  <dcterms:modified xsi:type="dcterms:W3CDTF">2016-09-09T08:20:48Z</dcterms:modified>
</cp:coreProperties>
</file>