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6" r:id="rId3"/>
    <p:sldId id="261" r:id="rId4"/>
    <p:sldId id="257" r:id="rId5"/>
    <p:sldId id="259" r:id="rId6"/>
    <p:sldId id="258" r:id="rId7"/>
    <p:sldId id="262" r:id="rId8"/>
    <p:sldId id="276" r:id="rId9"/>
    <p:sldId id="277" r:id="rId10"/>
    <p:sldId id="264" r:id="rId11"/>
    <p:sldId id="284" r:id="rId12"/>
    <p:sldId id="266" r:id="rId13"/>
    <p:sldId id="268" r:id="rId14"/>
    <p:sldId id="269" r:id="rId15"/>
    <p:sldId id="270" r:id="rId16"/>
    <p:sldId id="271" r:id="rId17"/>
    <p:sldId id="273" r:id="rId18"/>
    <p:sldId id="272" r:id="rId19"/>
    <p:sldId id="278" r:id="rId20"/>
    <p:sldId id="283" r:id="rId21"/>
    <p:sldId id="280" r:id="rId22"/>
    <p:sldId id="281" r:id="rId23"/>
    <p:sldId id="282" r:id="rId24"/>
    <p:sldId id="287" r:id="rId25"/>
    <p:sldId id="288" r:id="rId26"/>
    <p:sldId id="289" r:id="rId27"/>
    <p:sldId id="290" r:id="rId28"/>
    <p:sldId id="299" r:id="rId29"/>
    <p:sldId id="292" r:id="rId30"/>
    <p:sldId id="293" r:id="rId31"/>
    <p:sldId id="294" r:id="rId32"/>
    <p:sldId id="296" r:id="rId33"/>
    <p:sldId id="297" r:id="rId34"/>
    <p:sldId id="298"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025A"/>
    <a:srgbClr val="EE006C"/>
    <a:srgbClr val="FFE4B3"/>
    <a:srgbClr val="FFAD19"/>
    <a:srgbClr val="CC8300"/>
    <a:srgbClr val="663300"/>
    <a:srgbClr val="FFB3BE"/>
    <a:srgbClr val="FFCCCC"/>
    <a:srgbClr val="3A1D00"/>
    <a:srgbClr val="D93F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8099" autoAdjust="0"/>
  </p:normalViewPr>
  <p:slideViewPr>
    <p:cSldViewPr>
      <p:cViewPr>
        <p:scale>
          <a:sx n="63" d="100"/>
          <a:sy n="63" d="100"/>
        </p:scale>
        <p:origin x="-1038" y="-354"/>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9A971-5049-42F0-821B-D9601FBB0BAE}" type="datetimeFigureOut">
              <a:rPr lang="en-US" smtClean="0"/>
              <a:pPr/>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E1423-BB81-418E-8CB5-DEC34459D2AB}" type="slidenum">
              <a:rPr lang="en-US" smtClean="0"/>
              <a:pPr/>
              <a:t>‹#›</a:t>
            </a:fld>
            <a:endParaRPr lang="en-US"/>
          </a:p>
        </p:txBody>
      </p:sp>
    </p:spTree>
    <p:extLst>
      <p:ext uri="{BB962C8B-B14F-4D97-AF65-F5344CB8AC3E}">
        <p14:creationId xmlns:p14="http://schemas.microsoft.com/office/powerpoint/2010/main" xmlns="" val="113848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spcBef>
                <a:spcPct val="0"/>
              </a:spcBef>
              <a:spcAft>
                <a:spcPct val="0"/>
              </a:spcAft>
              <a:buNone/>
            </a:pPr>
            <a:r>
              <a:rPr lang="en-US" dirty="0" err="1" smtClean="0">
                <a:solidFill>
                  <a:srgbClr val="000000"/>
                </a:solidFill>
                <a:latin typeface="Tahoma" pitchFamily="34" charset="0"/>
                <a:cs typeface="Tahoma" pitchFamily="34" charset="0"/>
              </a:rPr>
              <a:t>Bơm</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hô</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hấp</a:t>
            </a:r>
            <a:r>
              <a:rPr lang="en-US" dirty="0" smtClean="0">
                <a:solidFill>
                  <a:srgbClr val="000000"/>
                </a:solidFill>
                <a:latin typeface="Tahoma" pitchFamily="34" charset="0"/>
                <a:cs typeface="Tahoma" pitchFamily="34" charset="0"/>
              </a:rPr>
              <a:t>:</a:t>
            </a:r>
            <a:endParaRPr lang="en-US" sz="3200" dirty="0" smtClean="0">
              <a:latin typeface="Arial" pitchFamily="34" charset="0"/>
              <a:cs typeface="Arial" pitchFamily="34" charset="0"/>
            </a:endParaRPr>
          </a:p>
          <a:p>
            <a:pPr marL="0" lvl="0" indent="0" eaLnBrk="0" fontAlgn="base" hangingPunct="0">
              <a:spcBef>
                <a:spcPct val="0"/>
              </a:spcBef>
              <a:spcAft>
                <a:spcPct val="0"/>
              </a:spcAft>
              <a:buFontTx/>
              <a:buChar char="•"/>
            </a:pPr>
            <a:r>
              <a:rPr lang="en-US" dirty="0" err="1" smtClean="0">
                <a:solidFill>
                  <a:srgbClr val="000000"/>
                </a:solidFill>
                <a:latin typeface="Tahoma" pitchFamily="34" charset="0"/>
                <a:cs typeface="Tahoma" pitchFamily="34" charset="0"/>
              </a:rPr>
              <a:t>Trung</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tâm</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hô</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hấp</a:t>
            </a:r>
            <a:r>
              <a:rPr lang="en-US" dirty="0" smtClean="0">
                <a:solidFill>
                  <a:srgbClr val="000000"/>
                </a:solidFill>
                <a:latin typeface="Tahoma" pitchFamily="34" charset="0"/>
                <a:cs typeface="Tahoma" pitchFamily="34" charset="0"/>
              </a:rPr>
              <a:t>,</a:t>
            </a:r>
          </a:p>
          <a:p>
            <a:pPr marL="0" lvl="0" indent="0" eaLnBrk="0" fontAlgn="base" hangingPunct="0">
              <a:spcBef>
                <a:spcPct val="0"/>
              </a:spcBef>
              <a:spcAft>
                <a:spcPct val="0"/>
              </a:spcAft>
              <a:buFontTx/>
              <a:buChar char="•"/>
            </a:pPr>
            <a:r>
              <a:rPr lang="en-US" dirty="0" err="1" smtClean="0">
                <a:solidFill>
                  <a:srgbClr val="000000"/>
                </a:solidFill>
                <a:latin typeface="Tahoma" pitchFamily="34" charset="0"/>
                <a:cs typeface="Tahoma" pitchFamily="34" charset="0"/>
              </a:rPr>
              <a:t>Hệ</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thống</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dẫn</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truyền</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thần</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kinh</a:t>
            </a:r>
            <a:r>
              <a:rPr lang="en-US" dirty="0" smtClean="0">
                <a:solidFill>
                  <a:srgbClr val="000000"/>
                </a:solidFill>
                <a:latin typeface="Tahoma" pitchFamily="34" charset="0"/>
                <a:cs typeface="Tahoma" pitchFamily="34" charset="0"/>
              </a:rPr>
              <a:t>,</a:t>
            </a:r>
          </a:p>
          <a:p>
            <a:pPr marL="0" lvl="0" indent="0" eaLnBrk="0" fontAlgn="base" hangingPunct="0">
              <a:spcBef>
                <a:spcPct val="0"/>
              </a:spcBef>
              <a:spcAft>
                <a:spcPct val="0"/>
              </a:spcAft>
              <a:buFontTx/>
              <a:buChar char="•"/>
            </a:pPr>
            <a:r>
              <a:rPr lang="en-US" dirty="0" err="1" smtClean="0">
                <a:solidFill>
                  <a:srgbClr val="000000"/>
                </a:solidFill>
                <a:latin typeface="Tahoma" pitchFamily="34" charset="0"/>
                <a:cs typeface="Tahoma" pitchFamily="34" charset="0"/>
              </a:rPr>
              <a:t>Cơ</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hô</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hấp</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và</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khung</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xương</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thành</a:t>
            </a:r>
            <a:r>
              <a:rPr lang="en-US" dirty="0" smtClean="0">
                <a:solidFill>
                  <a:srgbClr val="000000"/>
                </a:solidFill>
                <a:latin typeface="Tahoma" pitchFamily="34" charset="0"/>
                <a:cs typeface="Tahoma" pitchFamily="34" charset="0"/>
              </a:rPr>
              <a:t> </a:t>
            </a:r>
            <a:r>
              <a:rPr lang="en-US" dirty="0" err="1" smtClean="0">
                <a:solidFill>
                  <a:srgbClr val="000000"/>
                </a:solidFill>
                <a:latin typeface="Tahoma" pitchFamily="34" charset="0"/>
                <a:cs typeface="Tahoma" pitchFamily="34" charset="0"/>
              </a:rPr>
              <a:t>ngực</a:t>
            </a:r>
            <a:r>
              <a:rPr lang="en-US" dirty="0" smtClean="0">
                <a:solidFill>
                  <a:srgbClr val="000000"/>
                </a:solidFill>
                <a:latin typeface="Tahoma" pitchFamily="34" charset="0"/>
                <a:cs typeface="Tahoma" pitchFamily="34" charset="0"/>
              </a:rPr>
              <a:t>.</a:t>
            </a:r>
          </a:p>
          <a:p>
            <a:endParaRPr lang="en-US" dirty="0"/>
          </a:p>
        </p:txBody>
      </p:sp>
      <p:sp>
        <p:nvSpPr>
          <p:cNvPr id="4" name="Slide Number Placeholder 3"/>
          <p:cNvSpPr>
            <a:spLocks noGrp="1"/>
          </p:cNvSpPr>
          <p:nvPr>
            <p:ph type="sldNum" sz="quarter" idx="10"/>
          </p:nvPr>
        </p:nvSpPr>
        <p:spPr/>
        <p:txBody>
          <a:bodyPr/>
          <a:lstStyle/>
          <a:p>
            <a:fld id="{54FE1423-BB81-418E-8CB5-DEC34459D2AB}" type="slidenum">
              <a:rPr lang="en-US" smtClean="0"/>
              <a:pPr/>
              <a:t>4</a:t>
            </a:fld>
            <a:endParaRPr lang="en-US"/>
          </a:p>
        </p:txBody>
      </p:sp>
    </p:spTree>
    <p:extLst>
      <p:ext uri="{BB962C8B-B14F-4D97-AF65-F5344CB8AC3E}">
        <p14:creationId xmlns:p14="http://schemas.microsoft.com/office/powerpoint/2010/main" xmlns="" val="4301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E1423-BB81-418E-8CB5-DEC34459D2AB}" type="slidenum">
              <a:rPr lang="en-US" smtClean="0"/>
              <a:pPr/>
              <a:t>10</a:t>
            </a:fld>
            <a:endParaRPr lang="en-US"/>
          </a:p>
        </p:txBody>
      </p:sp>
    </p:spTree>
    <p:extLst>
      <p:ext uri="{BB962C8B-B14F-4D97-AF65-F5344CB8AC3E}">
        <p14:creationId xmlns:p14="http://schemas.microsoft.com/office/powerpoint/2010/main" xmlns="" val="127371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E1423-BB81-418E-8CB5-DEC34459D2AB}" type="slidenum">
              <a:rPr lang="en-US" smtClean="0"/>
              <a:pPr/>
              <a:t>11</a:t>
            </a:fld>
            <a:endParaRPr lang="en-US"/>
          </a:p>
        </p:txBody>
      </p:sp>
    </p:spTree>
    <p:extLst>
      <p:ext uri="{BB962C8B-B14F-4D97-AF65-F5344CB8AC3E}">
        <p14:creationId xmlns:p14="http://schemas.microsoft.com/office/powerpoint/2010/main" xmlns="" val="366785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E1423-BB81-418E-8CB5-DEC34459D2AB}" type="slidenum">
              <a:rPr lang="en-US" smtClean="0"/>
              <a:pPr/>
              <a:t>13</a:t>
            </a:fld>
            <a:endParaRPr lang="en-US"/>
          </a:p>
        </p:txBody>
      </p:sp>
    </p:spTree>
    <p:extLst>
      <p:ext uri="{BB962C8B-B14F-4D97-AF65-F5344CB8AC3E}">
        <p14:creationId xmlns:p14="http://schemas.microsoft.com/office/powerpoint/2010/main" xmlns="" val="363478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E1423-BB81-418E-8CB5-DEC34459D2AB}" type="slidenum">
              <a:rPr lang="en-US" smtClean="0"/>
              <a:pPr/>
              <a:t>14</a:t>
            </a:fld>
            <a:endParaRPr lang="en-US"/>
          </a:p>
        </p:txBody>
      </p:sp>
    </p:spTree>
    <p:extLst>
      <p:ext uri="{BB962C8B-B14F-4D97-AF65-F5344CB8AC3E}">
        <p14:creationId xmlns:p14="http://schemas.microsoft.com/office/powerpoint/2010/main" xmlns="" val="149935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E1423-BB81-418E-8CB5-DEC34459D2AB}" type="slidenum">
              <a:rPr lang="en-US" smtClean="0"/>
              <a:pPr/>
              <a:t>18</a:t>
            </a:fld>
            <a:endParaRPr lang="en-US"/>
          </a:p>
        </p:txBody>
      </p:sp>
    </p:spTree>
    <p:extLst>
      <p:ext uri="{BB962C8B-B14F-4D97-AF65-F5344CB8AC3E}">
        <p14:creationId xmlns:p14="http://schemas.microsoft.com/office/powerpoint/2010/main" xmlns="" val="414319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FE1423-BB81-418E-8CB5-DEC34459D2AB}"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9785" y="680310"/>
            <a:ext cx="7482545" cy="1527049"/>
          </a:xfrm>
        </p:spPr>
        <p:txBody>
          <a:bodyPr>
            <a:normAutofit/>
          </a:bodyPr>
          <a:lstStyle>
            <a:lvl1pPr algn="r">
              <a:defRPr sz="3600">
                <a:solidFill>
                  <a:srgbClr val="FF0000"/>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059785" y="2207360"/>
            <a:ext cx="7482545" cy="1221640"/>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8093212" cy="763525"/>
          </a:xfrm>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596540"/>
            <a:ext cx="8085130" cy="4886559"/>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7899" y="374901"/>
            <a:ext cx="7177137" cy="916230"/>
          </a:xfrm>
          <a:noFill/>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17899" y="1443835"/>
            <a:ext cx="7177136" cy="488655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46070" cy="763525"/>
          </a:xfrm>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77498"/>
            <a:ext cx="4040188"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07360"/>
            <a:ext cx="4040188"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77498"/>
            <a:ext cx="4041775"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07360"/>
            <a:ext cx="4041775"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8/20/2015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8/20/2015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pic>
        <p:nvPicPr>
          <p:cNvPr id="8" name="Picture 7"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00408" y="3101616"/>
            <a:ext cx="1951712" cy="7026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8" name="Picture 7" descr="E:\websites\free-power-point-templates\2012\logos.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8542330" y="6665027"/>
            <a:ext cx="536037" cy="192973"/>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file:///C:\Users\NguyenPhuc\Downloads\h199\"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enhnoikhoa.com/viem-phoi-mac-phai-o-cong-dong/" TargetMode="External"/><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hyperlink" Target="http://benhnoikhoa.com/phu-phoi-cap-huyet-do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file:///C:\Users\NguyenPhuc\Downloads\h199\"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file:///C:\Users\NguyenPhuc\Downloads\h199\"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8233" y="2582735"/>
            <a:ext cx="7482547" cy="1068935"/>
          </a:xfrm>
        </p:spPr>
        <p:txBody>
          <a:bodyPr>
            <a:noAutofit/>
          </a:bodyPr>
          <a:lstStyle/>
          <a:p>
            <a:r>
              <a:rPr lang="en-US" sz="2400" b="1" u="sng" dirty="0" smtClean="0">
                <a:latin typeface="Times New Roman" pitchFamily="18" charset="0"/>
                <a:cs typeface="Times New Roman" pitchFamily="18" charset="0"/>
              </a:rPr>
              <a:t>NHÓM 3:</a:t>
            </a:r>
          </a:p>
          <a:p>
            <a:pPr marL="514350" indent="-514350">
              <a:buAutoNum type="arabicPeriod"/>
            </a:pPr>
            <a:r>
              <a:rPr lang="en-US" sz="2400" dirty="0" smtClean="0">
                <a:latin typeface="Times New Roman" pitchFamily="18" charset="0"/>
                <a:cs typeface="Times New Roman" pitchFamily="18" charset="0"/>
              </a:rPr>
              <a:t>PHAN THỊ BÉ</a:t>
            </a:r>
          </a:p>
          <a:p>
            <a:pPr marL="514350" indent="-514350">
              <a:buAutoNum type="arabicPeriod"/>
            </a:pPr>
            <a:r>
              <a:rPr lang="en-US" sz="2400" dirty="0" smtClean="0">
                <a:latin typeface="Times New Roman" pitchFamily="18" charset="0"/>
                <a:cs typeface="Times New Roman" pitchFamily="18" charset="0"/>
              </a:rPr>
              <a:t>TRƯƠNG THỊ XUÂN</a:t>
            </a:r>
          </a:p>
          <a:p>
            <a:pPr marL="514350" indent="-514350">
              <a:buAutoNum type="arabicPeriod"/>
            </a:pPr>
            <a:r>
              <a:rPr lang="en-US" sz="2400" dirty="0" smtClean="0">
                <a:latin typeface="Times New Roman" pitchFamily="18" charset="0"/>
                <a:cs typeface="Times New Roman" pitchFamily="18" charset="0"/>
              </a:rPr>
              <a:t>NGUYỄN THỊ HUYỀN TRANG</a:t>
            </a:r>
            <a:endParaRPr lang="en-US" sz="2400"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555" y="680310"/>
            <a:ext cx="3867766" cy="5324903"/>
          </a:xfrm>
          <a:prstGeom prst="rect">
            <a:avLst/>
          </a:prstGeom>
        </p:spPr>
      </p:pic>
      <p:sp>
        <p:nvSpPr>
          <p:cNvPr id="4" name="Rectangle 3"/>
          <p:cNvSpPr/>
          <p:nvPr/>
        </p:nvSpPr>
        <p:spPr>
          <a:xfrm rot="20597101">
            <a:off x="3740480" y="933485"/>
            <a:ext cx="5081840" cy="923330"/>
          </a:xfrm>
          <a:prstGeom prst="rect">
            <a:avLst/>
          </a:prstGeom>
          <a:noFill/>
        </p:spPr>
        <p:txBody>
          <a:bodyPr wrap="none" lIns="91440" tIns="45720" rIns="91440" bIns="45720">
            <a:prstTxWarp prst="textChevronInverted">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SUY HÔ HẤP CẤP</a:t>
            </a:r>
            <a:endParaRPr lang="en-US" sz="5400" b="1" cap="all" spc="0" dirty="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4650640"/>
            <a:ext cx="4275740" cy="1985165"/>
          </a:xfrm>
          <a:prstGeom prst="rect">
            <a:avLst/>
          </a:prstGeom>
        </p:spPr>
      </p:pic>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230" y="3152858"/>
            <a:ext cx="4486096" cy="35434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1230" y="46137"/>
            <a:ext cx="4441126" cy="304071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53307" y="315045"/>
            <a:ext cx="3970330" cy="5543616"/>
          </a:xfrm>
          <a:prstGeom prst="rect">
            <a:avLst/>
          </a:prstGeom>
        </p:spPr>
      </p:pic>
      <p:sp>
        <p:nvSpPr>
          <p:cNvPr id="2" name="TextBox 1"/>
          <p:cNvSpPr txBox="1"/>
          <p:nvPr/>
        </p:nvSpPr>
        <p:spPr>
          <a:xfrm>
            <a:off x="341230" y="390373"/>
            <a:ext cx="441901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a:solidFill>
                  <a:srgbClr val="FF0000"/>
                </a:solidFill>
                <a:latin typeface="Times New Roman" pitchFamily="18" charset="0"/>
                <a:cs typeface="Times New Roman" pitchFamily="18" charset="0"/>
              </a:rPr>
              <a:t>Do </a:t>
            </a:r>
            <a:r>
              <a:rPr lang="en-US" sz="3600" dirty="0" err="1">
                <a:solidFill>
                  <a:srgbClr val="FF0000"/>
                </a:solidFill>
                <a:latin typeface="Times New Roman" pitchFamily="18" charset="0"/>
                <a:cs typeface="Times New Roman" pitchFamily="18" charset="0"/>
              </a:rPr>
              <a:t>dùng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thuốc</a:t>
            </a:r>
            <a:r>
              <a:rPr lang="en-US"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ngủ</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5144079" y="865938"/>
            <a:ext cx="399992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err="1">
                <a:solidFill>
                  <a:srgbClr val="FF0000"/>
                </a:solidFill>
                <a:latin typeface="Times New Roman" pitchFamily="18" charset="0"/>
                <a:cs typeface="Times New Roman" pitchFamily="18" charset="0"/>
              </a:rPr>
              <a:t>Bệnh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phổi</a:t>
            </a:r>
            <a:r>
              <a:rPr lang="en-US" sz="3600" dirty="0">
                <a:solidFill>
                  <a:srgbClr val="FF0000"/>
                </a:solidFill>
                <a:latin typeface="Times New Roman" pitchFamily="18" charset="0"/>
                <a:cs typeface="Times New Roman" pitchFamily="18" charset="0"/>
              </a:rPr>
              <a:t> COPD...</a:t>
            </a:r>
          </a:p>
        </p:txBody>
      </p:sp>
      <p:sp>
        <p:nvSpPr>
          <p:cNvPr id="10" name="TextBox 9"/>
          <p:cNvSpPr txBox="1"/>
          <p:nvPr/>
        </p:nvSpPr>
        <p:spPr>
          <a:xfrm>
            <a:off x="341230" y="3429000"/>
            <a:ext cx="441901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dirty="0" err="1">
                <a:solidFill>
                  <a:srgbClr val="FF0000"/>
                </a:solidFill>
              </a:rPr>
              <a:t>Bệnh</a:t>
            </a:r>
            <a:r>
              <a:rPr lang="en-US" sz="3600" dirty="0">
                <a:solidFill>
                  <a:srgbClr val="FF0000"/>
                </a:solidFill>
              </a:rPr>
              <a:t> </a:t>
            </a:r>
            <a:r>
              <a:rPr lang="en-US" sz="3600" dirty="0" err="1">
                <a:solidFill>
                  <a:srgbClr val="FF0000"/>
                </a:solidFill>
              </a:rPr>
              <a:t>ly</a:t>
            </a:r>
            <a:r>
              <a:rPr lang="en-US" sz="3600" dirty="0">
                <a:solidFill>
                  <a:srgbClr val="FF0000"/>
                </a:solidFill>
              </a:rPr>
              <a:t>́ </a:t>
            </a:r>
            <a:r>
              <a:rPr lang="en-US" sz="3600" dirty="0" err="1">
                <a:solidFill>
                  <a:srgbClr val="FF0000"/>
                </a:solidFill>
              </a:rPr>
              <a:t>tăng</a:t>
            </a:r>
            <a:r>
              <a:rPr lang="en-US" sz="3600" dirty="0">
                <a:solidFill>
                  <a:srgbClr val="FF0000"/>
                </a:solidFill>
              </a:rPr>
              <a:t> </a:t>
            </a:r>
            <a:r>
              <a:rPr lang="en-US" sz="3600" dirty="0" err="1">
                <a:solidFill>
                  <a:srgbClr val="FF0000"/>
                </a:solidFill>
              </a:rPr>
              <a:t>áp</a:t>
            </a:r>
            <a:r>
              <a:rPr lang="en-US" sz="3600" dirty="0">
                <a:solidFill>
                  <a:srgbClr val="FF0000"/>
                </a:solidFill>
              </a:rPr>
              <a:t> </a:t>
            </a:r>
            <a:r>
              <a:rPr lang="en-US" sz="3600" dirty="0" err="1">
                <a:solidFill>
                  <a:srgbClr val="FF0000"/>
                </a:solidFill>
              </a:rPr>
              <a:t>nội</a:t>
            </a:r>
            <a:r>
              <a:rPr lang="en-US" sz="3600" dirty="0">
                <a:solidFill>
                  <a:srgbClr val="FF0000"/>
                </a:solidFill>
              </a:rPr>
              <a:t> </a:t>
            </a:r>
            <a:r>
              <a:rPr lang="en-US" sz="3600" dirty="0" err="1">
                <a:solidFill>
                  <a:srgbClr val="FF0000"/>
                </a:solidFill>
              </a:rPr>
              <a:t>sọ</a:t>
            </a:r>
            <a:r>
              <a:rPr lang="en-US" sz="3600" dirty="0">
                <a:solidFill>
                  <a:srgbClr val="FF0000"/>
                </a:solidFill>
              </a:rPr>
              <a:t>.</a:t>
            </a:r>
            <a:endParaRPr lang="en-US" sz="3600" dirty="0">
              <a:solidFill>
                <a:srgbClr val="FF0000"/>
              </a:solidFill>
              <a:latin typeface="Times New Roman" pitchFamily="18" charset="0"/>
              <a:cs typeface="Times New Roman" pitchFamily="18" charset="0"/>
            </a:endParaRPr>
          </a:p>
        </p:txBody>
      </p:sp>
      <p:sp>
        <p:nvSpPr>
          <p:cNvPr id="11" name="Rectangle 10"/>
          <p:cNvSpPr/>
          <p:nvPr/>
        </p:nvSpPr>
        <p:spPr>
          <a:xfrm>
            <a:off x="5155721" y="5858661"/>
            <a:ext cx="4857047" cy="584775"/>
          </a:xfrm>
          <a:prstGeom prst="rect">
            <a:avLst/>
          </a:prstGeom>
        </p:spPr>
        <p:txBody>
          <a:bodyPr wrap="square">
            <a:spAutoFit/>
          </a:bodyPr>
          <a:lstStyle/>
          <a:p>
            <a:r>
              <a:rPr lang="en-US" sz="3200" b="1" u="sng" dirty="0" err="1">
                <a:latin typeface="Times New Roman" pitchFamily="18" charset="0"/>
                <a:cs typeface="Times New Roman" pitchFamily="18" charset="0"/>
              </a:rPr>
              <a:t>Suy</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giảm</a:t>
            </a:r>
            <a:r>
              <a:rPr lang="en-US" sz="3200" b="1" u="sng" dirty="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thông</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khí</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xmlns="" val="19550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315200" y="5996605"/>
            <a:ext cx="1676400" cy="320675"/>
          </a:xfrm>
        </p:spPr>
        <p:txBody>
          <a:bodyPr/>
          <a:lstStyle/>
          <a:p>
            <a:r>
              <a:rPr lang="en-US"/>
              <a:t>Company Logo</a:t>
            </a:r>
          </a:p>
        </p:txBody>
      </p:sp>
      <p:sp>
        <p:nvSpPr>
          <p:cNvPr id="5" name="Rectangle 2"/>
          <p:cNvSpPr txBox="1">
            <a:spLocks noChangeArrowheads="1"/>
          </p:cNvSpPr>
          <p:nvPr/>
        </p:nvSpPr>
        <p:spPr>
          <a:xfrm>
            <a:off x="2971800" y="421873"/>
            <a:ext cx="3279956" cy="90011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a:bodyPr>
          <a:lstStyle>
            <a:lvl1pPr algn="l" defTabSz="914400" rtl="0" eaLnBrk="1" latinLnBrk="0" hangingPunct="1">
              <a:spcBef>
                <a:spcPct val="0"/>
              </a:spcBef>
              <a:buNone/>
              <a:defRPr sz="3600" kern="1200">
                <a:solidFill>
                  <a:srgbClr val="FF0000"/>
                </a:solidFill>
                <a:effectLst>
                  <a:outerShdw blurRad="50800" dist="38100" dir="2700000" algn="tl" rotWithShape="0">
                    <a:prstClr val="black">
                      <a:alpha val="60000"/>
                    </a:prstClr>
                  </a:outerShdw>
                </a:effectLst>
                <a:latin typeface="+mj-lt"/>
                <a:ea typeface="+mj-ea"/>
                <a:cs typeface="+mj-cs"/>
              </a:defRPr>
            </a:lvl1pPr>
          </a:lstStyle>
          <a:p>
            <a:r>
              <a:rPr lang="en-US" sz="4000" b="1" dirty="0" smtClean="0">
                <a:latin typeface="Times New Roman" pitchFamily="18" charset="0"/>
                <a:cs typeface="Times New Roman" pitchFamily="18" charset="0"/>
              </a:rPr>
              <a:t>BIẾN CHỨNG</a:t>
            </a:r>
            <a:endParaRPr lang="en-US" sz="2400" b="1" dirty="0">
              <a:latin typeface="Times New Roman" pitchFamily="18" charset="0"/>
              <a:cs typeface="Times New Roman" pitchFamily="18" charset="0"/>
            </a:endParaRPr>
          </a:p>
        </p:txBody>
      </p:sp>
      <p:sp>
        <p:nvSpPr>
          <p:cNvPr id="6" name="Rectangle 3"/>
          <p:cNvSpPr>
            <a:spLocks noChangeArrowheads="1"/>
          </p:cNvSpPr>
          <p:nvPr/>
        </p:nvSpPr>
        <p:spPr bwMode="gray">
          <a:xfrm rot="3419336">
            <a:off x="7234544" y="470394"/>
            <a:ext cx="1057283" cy="1471498"/>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7" name="Text Box 4"/>
          <p:cNvSpPr txBox="1">
            <a:spLocks noChangeArrowheads="1"/>
          </p:cNvSpPr>
          <p:nvPr/>
        </p:nvSpPr>
        <p:spPr bwMode="auto">
          <a:xfrm>
            <a:off x="6910161" y="1959812"/>
            <a:ext cx="206594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sz="3200" b="1" dirty="0" err="1">
                <a:solidFill>
                  <a:srgbClr val="7030A0"/>
                </a:solidFill>
                <a:latin typeface="Times New Roman" pitchFamily="18" charset="0"/>
                <a:cs typeface="Times New Roman" pitchFamily="18" charset="0"/>
              </a:rPr>
              <a:t>Nhiễm</a:t>
            </a:r>
            <a:r>
              <a:rPr lang="en-US" sz="3200" b="1" dirty="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trùng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suy</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thận</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
        <p:nvSpPr>
          <p:cNvPr id="8" name="Rectangle 5"/>
          <p:cNvSpPr>
            <a:spLocks noChangeArrowheads="1"/>
          </p:cNvSpPr>
          <p:nvPr/>
        </p:nvSpPr>
        <p:spPr bwMode="gray">
          <a:xfrm rot="3419336">
            <a:off x="617169" y="971345"/>
            <a:ext cx="1028029" cy="1286056"/>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9" name="Text Box 6"/>
          <p:cNvSpPr txBox="1">
            <a:spLocks noChangeArrowheads="1"/>
          </p:cNvSpPr>
          <p:nvPr/>
        </p:nvSpPr>
        <p:spPr bwMode="gray">
          <a:xfrm>
            <a:off x="485982" y="1321986"/>
            <a:ext cx="150805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3200" b="1" dirty="0" smtClean="0">
                <a:solidFill>
                  <a:srgbClr val="FF0000"/>
                </a:solidFill>
                <a:latin typeface="Times New Roman" pitchFamily="18" charset="0"/>
                <a:cs typeface="Times New Roman" pitchFamily="18" charset="0"/>
              </a:rPr>
              <a:t>PHỔI</a:t>
            </a:r>
            <a:endParaRPr lang="en-US" sz="3200" b="1" dirty="0">
              <a:solidFill>
                <a:srgbClr val="FF0000"/>
              </a:solidFill>
              <a:latin typeface="Times New Roman" pitchFamily="18" charset="0"/>
              <a:cs typeface="Times New Roman" pitchFamily="18" charset="0"/>
            </a:endParaRPr>
          </a:p>
        </p:txBody>
      </p:sp>
      <p:sp>
        <p:nvSpPr>
          <p:cNvPr id="10" name="Rectangle 7"/>
          <p:cNvSpPr>
            <a:spLocks noChangeArrowheads="1"/>
          </p:cNvSpPr>
          <p:nvPr/>
        </p:nvSpPr>
        <p:spPr bwMode="gray">
          <a:xfrm rot="3419336">
            <a:off x="2590085" y="2932978"/>
            <a:ext cx="1207688" cy="1640348"/>
          </a:xfrm>
          <a:prstGeom prst="rect">
            <a:avLst/>
          </a:prstGeom>
          <a:gradFill rotWithShape="1">
            <a:gsLst>
              <a:gs pos="0">
                <a:schemeClr val="accent2"/>
              </a:gs>
              <a:gs pos="100000">
                <a:schemeClr val="accent2">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11" name="Text Box 8"/>
          <p:cNvSpPr txBox="1">
            <a:spLocks noChangeArrowheads="1"/>
          </p:cNvSpPr>
          <p:nvPr/>
        </p:nvSpPr>
        <p:spPr bwMode="gray">
          <a:xfrm>
            <a:off x="2329586" y="3279698"/>
            <a:ext cx="1728688"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3200" b="1" dirty="0" smtClean="0">
                <a:solidFill>
                  <a:srgbClr val="FF0000"/>
                </a:solidFill>
                <a:latin typeface="Times New Roman" pitchFamily="18" charset="0"/>
                <a:cs typeface="Times New Roman" pitchFamily="18" charset="0"/>
              </a:rPr>
              <a:t>TIM MẠCH</a:t>
            </a:r>
            <a:endParaRPr lang="en-US" sz="3200" b="1" dirty="0">
              <a:solidFill>
                <a:srgbClr val="FF0000"/>
              </a:solidFill>
              <a:latin typeface="Times New Roman" pitchFamily="18" charset="0"/>
              <a:cs typeface="Times New Roman" pitchFamily="18" charset="0"/>
            </a:endParaRPr>
          </a:p>
        </p:txBody>
      </p:sp>
      <p:sp>
        <p:nvSpPr>
          <p:cNvPr id="12" name="Rectangle 9"/>
          <p:cNvSpPr>
            <a:spLocks noChangeArrowheads="1"/>
          </p:cNvSpPr>
          <p:nvPr/>
        </p:nvSpPr>
        <p:spPr bwMode="gray">
          <a:xfrm rot="3419336">
            <a:off x="4815981" y="1922613"/>
            <a:ext cx="1376573" cy="1329147"/>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13" name="Text Box 10"/>
          <p:cNvSpPr txBox="1">
            <a:spLocks noChangeArrowheads="1"/>
          </p:cNvSpPr>
          <p:nvPr/>
        </p:nvSpPr>
        <p:spPr bwMode="gray">
          <a:xfrm>
            <a:off x="4944481" y="1906921"/>
            <a:ext cx="1245451"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3200" b="1" dirty="0" smtClean="0">
                <a:solidFill>
                  <a:srgbClr val="FF0000"/>
                </a:solidFill>
                <a:latin typeface="Times New Roman" pitchFamily="18" charset="0"/>
                <a:cs typeface="Times New Roman" pitchFamily="18" charset="0"/>
              </a:rPr>
              <a:t>TIÊU HÓA</a:t>
            </a:r>
            <a:endParaRPr lang="en-US" sz="3200" b="1" dirty="0">
              <a:solidFill>
                <a:srgbClr val="FF0000"/>
              </a:solidFill>
              <a:latin typeface="Times New Roman" pitchFamily="18" charset="0"/>
              <a:cs typeface="Times New Roman" pitchFamily="18" charset="0"/>
            </a:endParaRPr>
          </a:p>
        </p:txBody>
      </p:sp>
      <p:sp>
        <p:nvSpPr>
          <p:cNvPr id="14" name="Text Box 11"/>
          <p:cNvSpPr txBox="1">
            <a:spLocks noChangeArrowheads="1"/>
          </p:cNvSpPr>
          <p:nvPr/>
        </p:nvSpPr>
        <p:spPr bwMode="gray">
          <a:xfrm>
            <a:off x="7041232" y="570734"/>
            <a:ext cx="159815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3200" b="1" dirty="0" smtClean="0">
                <a:solidFill>
                  <a:srgbClr val="FF0000"/>
                </a:solidFill>
                <a:latin typeface="Times New Roman" pitchFamily="18" charset="0"/>
                <a:cs typeface="Times New Roman" pitchFamily="18" charset="0"/>
              </a:rPr>
              <a:t>CQ KHÁC</a:t>
            </a:r>
            <a:endParaRPr lang="en-US" sz="3200" b="1" dirty="0">
              <a:solidFill>
                <a:srgbClr val="FF0000"/>
              </a:solidFill>
              <a:latin typeface="Times New Roman" pitchFamily="18" charset="0"/>
              <a:cs typeface="Times New Roman" pitchFamily="18" charset="0"/>
            </a:endParaRPr>
          </a:p>
        </p:txBody>
      </p:sp>
      <p:sp>
        <p:nvSpPr>
          <p:cNvPr id="15" name="Line 12"/>
          <p:cNvSpPr>
            <a:spLocks noChangeShapeType="1"/>
          </p:cNvSpPr>
          <p:nvPr/>
        </p:nvSpPr>
        <p:spPr bwMode="auto">
          <a:xfrm>
            <a:off x="2209800" y="2172886"/>
            <a:ext cx="762000" cy="10668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Line 13"/>
          <p:cNvSpPr>
            <a:spLocks noChangeShapeType="1"/>
          </p:cNvSpPr>
          <p:nvPr/>
        </p:nvSpPr>
        <p:spPr bwMode="auto">
          <a:xfrm flipV="1">
            <a:off x="3889596" y="2768731"/>
            <a:ext cx="1066800" cy="6096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Line 14"/>
          <p:cNvSpPr>
            <a:spLocks noChangeShapeType="1"/>
          </p:cNvSpPr>
          <p:nvPr/>
        </p:nvSpPr>
        <p:spPr bwMode="auto">
          <a:xfrm flipV="1">
            <a:off x="5972382" y="1418905"/>
            <a:ext cx="1295400" cy="774700"/>
          </a:xfrm>
          <a:prstGeom prst="line">
            <a:avLst/>
          </a:prstGeom>
          <a:noFill/>
          <a:ln w="57150" cap="rnd">
            <a:solidFill>
              <a:srgbClr val="80808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Text Box 16"/>
          <p:cNvSpPr txBox="1">
            <a:spLocks noChangeArrowheads="1"/>
          </p:cNvSpPr>
          <p:nvPr/>
        </p:nvSpPr>
        <p:spPr bwMode="auto">
          <a:xfrm>
            <a:off x="1679977" y="4984092"/>
            <a:ext cx="6529008"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vi-VN" sz="3200" b="1" dirty="0">
                <a:solidFill>
                  <a:schemeClr val="bg2">
                    <a:lumMod val="25000"/>
                  </a:schemeClr>
                </a:solidFill>
                <a:latin typeface="+mj-lt"/>
              </a:rPr>
              <a:t>Hạ huyết </a:t>
            </a:r>
            <a:r>
              <a:rPr lang="vi-VN" sz="3200" b="1" dirty="0" smtClean="0">
                <a:solidFill>
                  <a:schemeClr val="bg2">
                    <a:lumMod val="25000"/>
                  </a:schemeClr>
                </a:solidFill>
                <a:latin typeface="+mj-lt"/>
              </a:rPr>
              <a:t>áp, </a:t>
            </a:r>
            <a:r>
              <a:rPr lang="vi-VN" sz="3200" b="1" dirty="0">
                <a:solidFill>
                  <a:schemeClr val="bg2">
                    <a:lumMod val="25000"/>
                  </a:schemeClr>
                </a:solidFill>
                <a:latin typeface="+mj-lt"/>
              </a:rPr>
              <a:t>rối loạn nhịp, viêm màng ngoài tim, nhồi máu cơ tim cấp</a:t>
            </a:r>
            <a:r>
              <a:rPr lang="vi-VN" sz="3200" dirty="0" smtClean="0">
                <a:solidFill>
                  <a:schemeClr val="bg2">
                    <a:lumMod val="25000"/>
                  </a:schemeClr>
                </a:solidFill>
                <a:latin typeface="+mj-lt"/>
              </a:rPr>
              <a:t>.</a:t>
            </a:r>
            <a:endParaRPr lang="en-US" sz="3200" dirty="0">
              <a:solidFill>
                <a:schemeClr val="bg2">
                  <a:lumMod val="25000"/>
                </a:schemeClr>
              </a:solidFill>
              <a:latin typeface="+mj-lt"/>
            </a:endParaRPr>
          </a:p>
        </p:txBody>
      </p:sp>
      <p:sp>
        <p:nvSpPr>
          <p:cNvPr id="20" name="Text Box 17"/>
          <p:cNvSpPr txBox="1">
            <a:spLocks noChangeArrowheads="1"/>
          </p:cNvSpPr>
          <p:nvPr/>
        </p:nvSpPr>
        <p:spPr bwMode="auto">
          <a:xfrm>
            <a:off x="4572000" y="3557292"/>
            <a:ext cx="4674581"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sz="2800" b="1" dirty="0" err="1">
                <a:solidFill>
                  <a:schemeClr val="tx2"/>
                </a:solidFill>
                <a:latin typeface="Times New Roman" pitchFamily="18" charset="0"/>
                <a:cs typeface="Times New Roman" pitchFamily="18" charset="0"/>
              </a:rPr>
              <a:t>Xuất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huyết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dãn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dạ</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dày</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liệt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ruột</a:t>
            </a:r>
            <a:r>
              <a:rPr lang="en-US" sz="2800" b="1" dirty="0" smtClean="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tràn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khí</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phúc</a:t>
            </a:r>
            <a:r>
              <a:rPr lang="en-US" sz="2800" b="1" dirty="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mạc</a:t>
            </a:r>
            <a:endParaRPr lang="en-US" sz="2800" b="1" dirty="0">
              <a:solidFill>
                <a:schemeClr val="tx2"/>
              </a:solidFill>
              <a:latin typeface="Times New Roman" pitchFamily="18" charset="0"/>
              <a:cs typeface="Times New Roman" pitchFamily="18" charset="0"/>
            </a:endParaRPr>
          </a:p>
        </p:txBody>
      </p:sp>
      <p:sp>
        <p:nvSpPr>
          <p:cNvPr id="21" name="Text Box 18"/>
          <p:cNvSpPr txBox="1">
            <a:spLocks noChangeArrowheads="1"/>
          </p:cNvSpPr>
          <p:nvPr/>
        </p:nvSpPr>
        <p:spPr bwMode="auto">
          <a:xfrm>
            <a:off x="143555" y="2618480"/>
            <a:ext cx="2066246"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sz="2800" dirty="0" err="1" smtClean="0">
                <a:latin typeface="Times New Roman" pitchFamily="18" charset="0"/>
                <a:cs typeface="Times New Roman" pitchFamily="18" charset="0"/>
              </a:rPr>
              <a:t>Nhồi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phổi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2626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500"/>
                                        <p:tgtEl>
                                          <p:spTgt spid="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p:bldP spid="10" grpId="0" animBg="1"/>
      <p:bldP spid="11" grpId="0"/>
      <p:bldP spid="12" grpId="0" animBg="1"/>
      <p:bldP spid="13" grpId="0"/>
      <p:bldP spid="14" grpId="0"/>
      <p:bldP spid="15" grpId="0" animBg="1"/>
      <p:bldP spid="16" grpId="0" animBg="1"/>
      <p:bldP spid="17" grpId="0" animBg="1"/>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8965" y="374900"/>
            <a:ext cx="7787955" cy="5816977"/>
          </a:xfrm>
          <a:prstGeom prst="rect">
            <a:avLst/>
          </a:prstGeom>
        </p:spPr>
        <p:txBody>
          <a:bodyPr wrap="square">
            <a:spAutoFit/>
          </a:bodyPr>
          <a:lstStyle/>
          <a:p>
            <a:pPr algn="ctr"/>
            <a:r>
              <a:rPr lang="en-US" sz="3600" b="1" dirty="0" smtClean="0">
                <a:solidFill>
                  <a:srgbClr val="FF0000"/>
                </a:solidFill>
                <a:latin typeface="Times New Roman" pitchFamily="18" charset="0"/>
                <a:cs typeface="Times New Roman" pitchFamily="18" charset="0"/>
              </a:rPr>
              <a:t>CHẨN ĐOÁN</a:t>
            </a:r>
            <a:endParaRPr lang="vi-VN" sz="3600" dirty="0">
              <a:solidFill>
                <a:srgbClr val="FF0000"/>
              </a:solidFill>
              <a:latin typeface="Times New Roman" pitchFamily="18" charset="0"/>
              <a:cs typeface="Times New Roman" pitchFamily="18" charset="0"/>
            </a:endParaRPr>
          </a:p>
          <a:p>
            <a:r>
              <a:rPr lang="en-US" sz="2800" u="sng" dirty="0" err="1">
                <a:latin typeface="Times New Roman" pitchFamily="18" charset="0"/>
                <a:cs typeface="Times New Roman" pitchFamily="18" charset="0"/>
                <a:hlinkClick r:id="rId2"/>
              </a:rPr>
              <a:t>Tiêu</a:t>
            </a:r>
            <a:r>
              <a:rPr lang="en-US" sz="2800" u="sng" dirty="0">
                <a:latin typeface="Times New Roman" pitchFamily="18" charset="0"/>
                <a:cs typeface="Times New Roman" pitchFamily="18" charset="0"/>
                <a:hlinkClick r:id="rId2"/>
              </a:rPr>
              <a:t> </a:t>
            </a:r>
            <a:r>
              <a:rPr lang="en-US" sz="2800" u="sng" dirty="0" err="1">
                <a:latin typeface="Times New Roman" pitchFamily="18" charset="0"/>
                <a:cs typeface="Times New Roman" pitchFamily="18" charset="0"/>
                <a:hlinkClick r:id="rId2"/>
              </a:rPr>
              <a:t>chuẩn</a:t>
            </a:r>
            <a:r>
              <a:rPr lang="en-US" sz="2800" u="sng" dirty="0">
                <a:latin typeface="Times New Roman" pitchFamily="18" charset="0"/>
                <a:cs typeface="Times New Roman" pitchFamily="18" charset="0"/>
                <a:hlinkClick r:id="rId2"/>
              </a:rPr>
              <a:t> LS </a:t>
            </a:r>
            <a:r>
              <a:rPr lang="en-US" sz="2800" u="sng" dirty="0" err="1">
                <a:latin typeface="Times New Roman" pitchFamily="18" charset="0"/>
                <a:cs typeface="Times New Roman" pitchFamily="18" charset="0"/>
                <a:hlinkClick r:id="rId2"/>
              </a:rPr>
              <a:t>chung</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cấp</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10&lt;</a:t>
            </a:r>
            <a:r>
              <a:rPr lang="en-US" sz="2800" b="1" dirty="0" err="1">
                <a:solidFill>
                  <a:srgbClr val="FF0000"/>
                </a:solidFill>
                <a:latin typeface="Times New Roman" pitchFamily="18" charset="0"/>
                <a:cs typeface="Times New Roman" pitchFamily="18" charset="0"/>
              </a:rPr>
              <a:t>nhịp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thở</a:t>
            </a:r>
            <a:r>
              <a:rPr lang="en-US" sz="2800" b="1" dirty="0">
                <a:solidFill>
                  <a:srgbClr val="FF0000"/>
                </a:solidFill>
                <a:latin typeface="Times New Roman" pitchFamily="18" charset="0"/>
                <a:cs typeface="Times New Roman" pitchFamily="18" charset="0"/>
              </a:rPr>
              <a:t>&gt;25</a:t>
            </a:r>
            <a:br>
              <a:rPr lang="en-US" sz="2800" b="1" dirty="0">
                <a:solidFill>
                  <a:srgbClr val="FF0000"/>
                </a:solidFill>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tím</a:t>
            </a:r>
            <a:r>
              <a:rPr lang="en-US" sz="2800"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Hb</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khử</a:t>
            </a:r>
            <a:r>
              <a:rPr lang="en-US" sz="2800" b="1" dirty="0">
                <a:solidFill>
                  <a:srgbClr val="FF0000"/>
                </a:solidFill>
                <a:latin typeface="Times New Roman" pitchFamily="18" charset="0"/>
                <a:cs typeface="Times New Roman" pitchFamily="18" charset="0"/>
              </a:rPr>
              <a:t>&gt;5g%;</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SaO2&lt;85%</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shock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PaCO2).</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Nhịp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nhanh</a:t>
            </a:r>
            <a:r>
              <a:rPr lang="en-US" sz="2800" dirty="0">
                <a:latin typeface="Times New Roman" pitchFamily="18" charset="0"/>
                <a:cs typeface="Times New Roman" pitchFamily="18" charset="0"/>
              </a:rPr>
              <a:t>, HA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Oxy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giụa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mê</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oxy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bụng</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liệt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sườn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hầu</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tràn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phổi</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305302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a:xfrm>
            <a:off x="7315200" y="6461125"/>
            <a:ext cx="1676400" cy="320675"/>
          </a:xfrm>
        </p:spPr>
        <p:txBody>
          <a:bodyPr/>
          <a:lstStyle/>
          <a:p>
            <a:r>
              <a:rPr lang="en-US"/>
              <a:t>Company Logo</a:t>
            </a:r>
          </a:p>
        </p:txBody>
      </p:sp>
      <p:sp>
        <p:nvSpPr>
          <p:cNvPr id="8" name="Rectangle 2"/>
          <p:cNvSpPr txBox="1">
            <a:spLocks noChangeArrowheads="1"/>
          </p:cNvSpPr>
          <p:nvPr/>
        </p:nvSpPr>
        <p:spPr>
          <a:xfrm>
            <a:off x="268123" y="224443"/>
            <a:ext cx="7816092" cy="9001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solidFill>
                  <a:srgbClr val="FF0000"/>
                </a:solidFill>
                <a:latin typeface="Times New Roman" pitchFamily="18" charset="0"/>
                <a:cs typeface="Times New Roman" pitchFamily="18" charset="0"/>
              </a:rPr>
              <a:t>Triệu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chứng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và</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chẩn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đoán</a:t>
            </a:r>
            <a:endParaRPr lang="en-US" sz="4000" b="1" dirty="0">
              <a:solidFill>
                <a:srgbClr val="FF0000"/>
              </a:solidFill>
              <a:latin typeface="Times New Roman" pitchFamily="18" charset="0"/>
              <a:cs typeface="Times New Roman" pitchFamily="18" charset="0"/>
            </a:endParaRPr>
          </a:p>
        </p:txBody>
      </p:sp>
      <p:sp>
        <p:nvSpPr>
          <p:cNvPr id="9" name="AutoShape 3"/>
          <p:cNvSpPr>
            <a:spLocks noChangeArrowheads="1"/>
          </p:cNvSpPr>
          <p:nvPr/>
        </p:nvSpPr>
        <p:spPr bwMode="gray">
          <a:xfrm>
            <a:off x="878127" y="1810836"/>
            <a:ext cx="7550815" cy="2381689"/>
          </a:xfrm>
          <a:prstGeom prst="upArrow">
            <a:avLst>
              <a:gd name="adj1" fmla="val 57824"/>
              <a:gd name="adj2" fmla="val 54398"/>
            </a:avLst>
          </a:prstGeom>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10" name="AutoShape 4"/>
          <p:cNvSpPr>
            <a:spLocks noChangeArrowheads="1"/>
          </p:cNvSpPr>
          <p:nvPr/>
        </p:nvSpPr>
        <p:spPr bwMode="gray">
          <a:xfrm>
            <a:off x="1541463" y="1128713"/>
            <a:ext cx="5791200" cy="574675"/>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en-US" sz="3600" dirty="0" smtClean="0">
                <a:solidFill>
                  <a:schemeClr val="accent5">
                    <a:lumMod val="40000"/>
                    <a:lumOff val="60000"/>
                  </a:schemeClr>
                </a:solidFill>
                <a:effectLst>
                  <a:outerShdw blurRad="38100" dist="38100" dir="2700000" algn="tl">
                    <a:srgbClr val="000000"/>
                  </a:outerShdw>
                </a:effectLst>
                <a:latin typeface="Times New Roman" pitchFamily="18" charset="0"/>
                <a:cs typeface="Times New Roman" pitchFamily="18" charset="0"/>
              </a:rPr>
              <a:t>LOẠI SUY HÔ HẤP NẶNG</a:t>
            </a:r>
            <a:endParaRPr lang="en-US" sz="3600" dirty="0">
              <a:solidFill>
                <a:schemeClr val="accent5">
                  <a:lumMod val="40000"/>
                  <a:lumOff val="60000"/>
                </a:schemeClr>
              </a:solidFill>
              <a:effectLst>
                <a:outerShdw blurRad="38100" dist="38100" dir="2700000" algn="tl">
                  <a:srgbClr val="000000"/>
                </a:outerShdw>
              </a:effectLst>
              <a:latin typeface="Times New Roman" pitchFamily="18" charset="0"/>
              <a:cs typeface="Times New Roman" pitchFamily="18" charset="0"/>
            </a:endParaRPr>
          </a:p>
        </p:txBody>
      </p:sp>
      <p:sp>
        <p:nvSpPr>
          <p:cNvPr id="11" name="Text Box 5"/>
          <p:cNvSpPr txBox="1">
            <a:spLocks noChangeArrowheads="1"/>
          </p:cNvSpPr>
          <p:nvPr/>
        </p:nvSpPr>
        <p:spPr bwMode="gray">
          <a:xfrm>
            <a:off x="2276625" y="2463071"/>
            <a:ext cx="4849982"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tụt</a:t>
            </a:r>
            <a:r>
              <a:rPr lang="en-US" sz="3200" dirty="0">
                <a:latin typeface="Times New Roman" pitchFamily="18" charset="0"/>
                <a:cs typeface="Times New Roman" pitchFamily="18" charset="0"/>
              </a:rPr>
              <a:t> HA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RL ý </a:t>
            </a:r>
            <a:r>
              <a:rPr lang="en-US" sz="3200" dirty="0" err="1">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p>
          <a:p>
            <a:pPr algn="ctr" eaLnBrk="0" hangingPunct="0"/>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p>
        </p:txBody>
      </p:sp>
      <p:grpSp>
        <p:nvGrpSpPr>
          <p:cNvPr id="12" name="Group 6"/>
          <p:cNvGrpSpPr>
            <a:grpSpLocks/>
          </p:cNvGrpSpPr>
          <p:nvPr/>
        </p:nvGrpSpPr>
        <p:grpSpPr bwMode="auto">
          <a:xfrm>
            <a:off x="0" y="3908580"/>
            <a:ext cx="2493963" cy="2070100"/>
            <a:chOff x="576" y="2476"/>
            <a:chExt cx="995" cy="1304"/>
          </a:xfrm>
        </p:grpSpPr>
        <p:grpSp>
          <p:nvGrpSpPr>
            <p:cNvPr id="15" name="Group 8"/>
            <p:cNvGrpSpPr>
              <a:grpSpLocks/>
            </p:cNvGrpSpPr>
            <p:nvPr/>
          </p:nvGrpSpPr>
          <p:grpSpPr bwMode="auto">
            <a:xfrm>
              <a:off x="576" y="2476"/>
              <a:ext cx="936" cy="954"/>
              <a:chOff x="2016" y="1920"/>
              <a:chExt cx="1680" cy="1680"/>
            </a:xfrm>
          </p:grpSpPr>
          <p:sp>
            <p:nvSpPr>
              <p:cNvPr id="17" name="Oval 9"/>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Freeform 10"/>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xmlns="" w="0">
                    <a:solidFill>
                      <a:srgbClr val="BBF6EE"/>
                    </a:solidFill>
                    <a:prstDash val="solid"/>
                    <a:round/>
                    <a:headEnd/>
                    <a:tailEnd/>
                  </a14:hiddenLine>
                </a:ext>
              </a:extLst>
            </p:spPr>
            <p:txBody>
              <a:bodyPr/>
              <a:lstStyle/>
              <a:p>
                <a:endParaRPr lang="en-US"/>
              </a:p>
            </p:txBody>
          </p:sp>
        </p:grpSp>
        <p:sp>
          <p:nvSpPr>
            <p:cNvPr id="14" name="Oval 12"/>
            <p:cNvSpPr>
              <a:spLocks noChangeArrowheads="1"/>
            </p:cNvSpPr>
            <p:nvPr/>
          </p:nvSpPr>
          <p:spPr bwMode="gray">
            <a:xfrm>
              <a:off x="576" y="3504"/>
              <a:ext cx="995" cy="27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grpSp>
      <p:grpSp>
        <p:nvGrpSpPr>
          <p:cNvPr id="19" name="Group 13"/>
          <p:cNvGrpSpPr>
            <a:grpSpLocks/>
          </p:cNvGrpSpPr>
          <p:nvPr/>
        </p:nvGrpSpPr>
        <p:grpSpPr bwMode="auto">
          <a:xfrm>
            <a:off x="2321809" y="4233692"/>
            <a:ext cx="2513762" cy="2070100"/>
            <a:chOff x="1776" y="2476"/>
            <a:chExt cx="1019" cy="1304"/>
          </a:xfrm>
        </p:grpSpPr>
        <p:grpSp>
          <p:nvGrpSpPr>
            <p:cNvPr id="20" name="Group 14"/>
            <p:cNvGrpSpPr>
              <a:grpSpLocks/>
            </p:cNvGrpSpPr>
            <p:nvPr/>
          </p:nvGrpSpPr>
          <p:grpSpPr bwMode="auto">
            <a:xfrm>
              <a:off x="1776" y="2476"/>
              <a:ext cx="960" cy="958"/>
              <a:chOff x="2016" y="1920"/>
              <a:chExt cx="1680" cy="1680"/>
            </a:xfrm>
          </p:grpSpPr>
          <p:sp>
            <p:nvSpPr>
              <p:cNvPr id="23" name="Oval 15"/>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sy="50000" kx="-2453608" rotWithShape="0">
                        <a:schemeClr val="bg2">
                          <a:alpha val="50000"/>
                        </a:schemeClr>
                      </a:outerShdw>
                    </a:effectLst>
                  </a14:hiddenEffects>
                </a:ext>
              </a:extLst>
            </p:spPr>
            <p:txBody>
              <a:bodyPr wrap="none" anchor="ctr"/>
              <a:lstStyle/>
              <a:p>
                <a:endParaRPr lang="en-US"/>
              </a:p>
            </p:txBody>
          </p:sp>
          <p:sp>
            <p:nvSpPr>
              <p:cNvPr id="24" name="Freeform 16"/>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xmlns="" w="0">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2" name="Oval 18"/>
            <p:cNvSpPr>
              <a:spLocks noChangeArrowheads="1"/>
            </p:cNvSpPr>
            <p:nvPr/>
          </p:nvSpPr>
          <p:spPr bwMode="gray">
            <a:xfrm>
              <a:off x="1800" y="3504"/>
              <a:ext cx="995" cy="27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grpSp>
      <p:grpSp>
        <p:nvGrpSpPr>
          <p:cNvPr id="25" name="Group 19"/>
          <p:cNvGrpSpPr>
            <a:grpSpLocks/>
          </p:cNvGrpSpPr>
          <p:nvPr/>
        </p:nvGrpSpPr>
        <p:grpSpPr bwMode="auto">
          <a:xfrm>
            <a:off x="4623310" y="4404207"/>
            <a:ext cx="2439347" cy="2114550"/>
            <a:chOff x="3072" y="2448"/>
            <a:chExt cx="1028" cy="1332"/>
          </a:xfrm>
        </p:grpSpPr>
        <p:grpSp>
          <p:nvGrpSpPr>
            <p:cNvPr id="26" name="Group 20"/>
            <p:cNvGrpSpPr>
              <a:grpSpLocks/>
            </p:cNvGrpSpPr>
            <p:nvPr/>
          </p:nvGrpSpPr>
          <p:grpSpPr bwMode="auto">
            <a:xfrm>
              <a:off x="3072" y="2448"/>
              <a:ext cx="960" cy="958"/>
              <a:chOff x="2016" y="1920"/>
              <a:chExt cx="1680" cy="1680"/>
            </a:xfrm>
          </p:grpSpPr>
          <p:sp>
            <p:nvSpPr>
              <p:cNvPr id="29"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sy="50000" kx="-2453608" rotWithShape="0">
                        <a:schemeClr val="bg2">
                          <a:alpha val="50000"/>
                        </a:schemeClr>
                      </a:outerShdw>
                    </a:effectLst>
                  </a14:hiddenEffects>
                </a:ext>
              </a:extLst>
            </p:spPr>
            <p:txBody>
              <a:bodyPr wrap="none" anchor="ctr"/>
              <a:lstStyle/>
              <a:p>
                <a:endParaRPr lang="en-US"/>
              </a:p>
            </p:txBody>
          </p:sp>
          <p:sp>
            <p:nvSpPr>
              <p:cNvPr id="30" name="Freeform 22"/>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xmlns="" w="0">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grpSp>
        <p:sp>
          <p:nvSpPr>
            <p:cNvPr id="27" name="Text Box 23"/>
            <p:cNvSpPr txBox="1">
              <a:spLocks noChangeArrowheads="1"/>
            </p:cNvSpPr>
            <p:nvPr/>
          </p:nvSpPr>
          <p:spPr bwMode="gray">
            <a:xfrm>
              <a:off x="3139" y="2687"/>
              <a:ext cx="864" cy="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800" b="1"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Khó</a:t>
              </a:r>
              <a:r>
                <a:rPr lang="en-US" sz="28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 </a:t>
              </a:r>
              <a:r>
                <a:rPr lang="en-US" sz="2800" b="1"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thở</a:t>
              </a:r>
              <a:r>
                <a:rPr lang="en-US" sz="28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 </a:t>
              </a:r>
            </a:p>
            <a:p>
              <a:pPr algn="ctr" eaLnBrk="0" hangingPunct="0"/>
              <a:r>
                <a:rPr lang="en-US" sz="28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a:t>
              </a:r>
              <a:endParaRPr lang="en-US" sz="2800" b="1"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sp>
          <p:nvSpPr>
            <p:cNvPr id="28" name="Oval 24"/>
            <p:cNvSpPr>
              <a:spLocks noChangeArrowheads="1"/>
            </p:cNvSpPr>
            <p:nvPr/>
          </p:nvSpPr>
          <p:spPr bwMode="gray">
            <a:xfrm>
              <a:off x="3105" y="3504"/>
              <a:ext cx="995" cy="27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grpSp>
      <p:grpSp>
        <p:nvGrpSpPr>
          <p:cNvPr id="31" name="Group 25"/>
          <p:cNvGrpSpPr>
            <a:grpSpLocks/>
          </p:cNvGrpSpPr>
          <p:nvPr/>
        </p:nvGrpSpPr>
        <p:grpSpPr bwMode="auto">
          <a:xfrm>
            <a:off x="6832485" y="4607368"/>
            <a:ext cx="2242701" cy="2114550"/>
            <a:chOff x="4272" y="2448"/>
            <a:chExt cx="995" cy="1332"/>
          </a:xfrm>
        </p:grpSpPr>
        <p:grpSp>
          <p:nvGrpSpPr>
            <p:cNvPr id="32" name="Group 26"/>
            <p:cNvGrpSpPr>
              <a:grpSpLocks/>
            </p:cNvGrpSpPr>
            <p:nvPr/>
          </p:nvGrpSpPr>
          <p:grpSpPr bwMode="auto">
            <a:xfrm>
              <a:off x="4272" y="2448"/>
              <a:ext cx="960" cy="965"/>
              <a:chOff x="2400" y="1488"/>
              <a:chExt cx="1152" cy="1152"/>
            </a:xfrm>
          </p:grpSpPr>
          <p:grpSp>
            <p:nvGrpSpPr>
              <p:cNvPr id="34" name="Group 27"/>
              <p:cNvGrpSpPr>
                <a:grpSpLocks/>
              </p:cNvGrpSpPr>
              <p:nvPr/>
            </p:nvGrpSpPr>
            <p:grpSpPr bwMode="auto">
              <a:xfrm>
                <a:off x="2400" y="1488"/>
                <a:ext cx="1152" cy="1152"/>
                <a:chOff x="2016" y="1920"/>
                <a:chExt cx="1680" cy="1680"/>
              </a:xfrm>
            </p:grpSpPr>
            <p:sp>
              <p:nvSpPr>
                <p:cNvPr id="36" name="Oval 28"/>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Freeform 2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xmlns="" w="0">
                      <a:solidFill>
                        <a:srgbClr val="BBF6EE"/>
                      </a:solidFill>
                      <a:prstDash val="solid"/>
                      <a:round/>
                      <a:headEnd/>
                      <a:tailEnd/>
                    </a14:hiddenLine>
                  </a:ext>
                </a:extLst>
              </p:spPr>
              <p:txBody>
                <a:bodyPr/>
                <a:lstStyle/>
                <a:p>
                  <a:endParaRPr lang="en-US"/>
                </a:p>
              </p:txBody>
            </p:sp>
          </p:grpSp>
          <p:sp>
            <p:nvSpPr>
              <p:cNvPr id="35" name="Text Box 30"/>
              <p:cNvSpPr txBox="1">
                <a:spLocks noChangeArrowheads="1"/>
              </p:cNvSpPr>
              <p:nvPr/>
            </p:nvSpPr>
            <p:spPr bwMode="gray">
              <a:xfrm>
                <a:off x="2540" y="1862"/>
                <a:ext cx="885" cy="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800" b="1" dirty="0" err="1" smtClean="0">
                    <a:solidFill>
                      <a:srgbClr val="FFFFFF"/>
                    </a:solidFill>
                    <a:effectLst>
                      <a:outerShdw blurRad="38100" dist="38100" dir="2700000" algn="tl">
                        <a:srgbClr val="C0C0C0"/>
                      </a:outerShdw>
                    </a:effectLst>
                  </a:rPr>
                  <a:t>Tăng</a:t>
                </a:r>
                <a:r>
                  <a:rPr lang="en-US" sz="2800" b="1" dirty="0" smtClean="0">
                    <a:solidFill>
                      <a:srgbClr val="FFFFFF"/>
                    </a:solidFill>
                    <a:effectLst>
                      <a:outerShdw blurRad="38100" dist="38100" dir="2700000" algn="tl">
                        <a:srgbClr val="C0C0C0"/>
                      </a:outerShdw>
                    </a:effectLst>
                  </a:rPr>
                  <a:t> HA +</a:t>
                </a:r>
                <a:endParaRPr lang="en-US" sz="2800" b="1" dirty="0">
                  <a:solidFill>
                    <a:srgbClr val="FFFFFF"/>
                  </a:solidFill>
                  <a:effectLst>
                    <a:outerShdw blurRad="38100" dist="38100" dir="2700000" algn="tl">
                      <a:srgbClr val="C0C0C0"/>
                    </a:outerShdw>
                  </a:effectLst>
                </a:endParaRPr>
              </a:p>
            </p:txBody>
          </p:sp>
        </p:grpSp>
        <p:sp>
          <p:nvSpPr>
            <p:cNvPr id="33" name="Oval 31"/>
            <p:cNvSpPr>
              <a:spLocks noChangeArrowheads="1"/>
            </p:cNvSpPr>
            <p:nvPr/>
          </p:nvSpPr>
          <p:spPr bwMode="gray">
            <a:xfrm>
              <a:off x="4272" y="3504"/>
              <a:ext cx="995" cy="276"/>
            </a:xfrm>
            <a:prstGeom prst="ellipse">
              <a:avLst/>
            </a:prstGeom>
            <a:gradFill rotWithShape="1">
              <a:gsLst>
                <a:gs pos="0">
                  <a:srgbClr val="C0C0C0"/>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grpSp>
      <p:sp>
        <p:nvSpPr>
          <p:cNvPr id="38" name="Rectangle 37"/>
          <p:cNvSpPr/>
          <p:nvPr/>
        </p:nvSpPr>
        <p:spPr>
          <a:xfrm>
            <a:off x="113850" y="4404207"/>
            <a:ext cx="2023311" cy="523220"/>
          </a:xfrm>
          <a:prstGeom prst="rect">
            <a:avLst/>
          </a:prstGeom>
        </p:spPr>
        <p:txBody>
          <a:bodyPr wrap="none">
            <a:spAutoFit/>
          </a:bodyPr>
          <a:lstStyle/>
          <a:p>
            <a:r>
              <a:rPr lang="en-US" sz="2800" dirty="0" err="1">
                <a:solidFill>
                  <a:schemeClr val="bg1"/>
                </a:solidFill>
                <a:latin typeface="Times New Roman" pitchFamily="18" charset="0"/>
                <a:cs typeface="Times New Roman" pitchFamily="18" charset="0"/>
              </a:rPr>
              <a:t>Xanh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tím</a:t>
            </a:r>
            <a:r>
              <a:rPr lang="en-US" sz="2800" dirty="0">
                <a:solidFill>
                  <a:schemeClr val="bg1"/>
                </a:solidFill>
                <a:latin typeface="Times New Roman" pitchFamily="18" charset="0"/>
                <a:cs typeface="Times New Roman" pitchFamily="18" charset="0"/>
              </a:rPr>
              <a:t> ++</a:t>
            </a:r>
          </a:p>
        </p:txBody>
      </p:sp>
      <p:sp>
        <p:nvSpPr>
          <p:cNvPr id="39" name="Rectangle 38"/>
          <p:cNvSpPr/>
          <p:nvPr/>
        </p:nvSpPr>
        <p:spPr>
          <a:xfrm>
            <a:off x="2470077" y="4505355"/>
            <a:ext cx="2134827" cy="954107"/>
          </a:xfrm>
          <a:prstGeom prst="rect">
            <a:avLst/>
          </a:prstGeom>
        </p:spPr>
        <p:txBody>
          <a:bodyPr wrap="square">
            <a:spAutoFit/>
          </a:bodyPr>
          <a:lstStyle/>
          <a:p>
            <a:r>
              <a:rPr lang="en-US" sz="2800" b="1" dirty="0" err="1" smtClean="0">
                <a:solidFill>
                  <a:schemeClr val="bg1"/>
                </a:solidFill>
                <a:latin typeface="Times New Roman" pitchFamily="18" charset="0"/>
                <a:cs typeface="Times New Roman" pitchFamily="18" charset="0"/>
              </a:rPr>
              <a:t>Vã</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mồ</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hôi</a:t>
            </a:r>
            <a:r>
              <a:rPr lang="en-US" sz="2800" b="1" dirty="0" smtClean="0">
                <a:solidFill>
                  <a:schemeClr val="bg1"/>
                </a:solidFill>
                <a:latin typeface="Times New Roman" pitchFamily="18" charset="0"/>
                <a:cs typeface="Times New Roman" pitchFamily="18" charset="0"/>
              </a:rPr>
              <a:t> +</a:t>
            </a:r>
            <a:br>
              <a:rPr lang="en-US" sz="2800" b="1" dirty="0" smtClean="0">
                <a:solidFill>
                  <a:schemeClr val="bg1"/>
                </a:solidFill>
                <a:latin typeface="Times New Roman" pitchFamily="18" charset="0"/>
                <a:cs typeface="Times New Roman" pitchFamily="18" charset="0"/>
              </a:rPr>
            </a:b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806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ircle(in)">
                                      <p:cBhvr>
                                        <p:cTn id="30" dur="2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6629400" y="6553200"/>
            <a:ext cx="2133600" cy="244475"/>
          </a:xfrm>
        </p:spPr>
        <p:txBody>
          <a:bodyPr/>
          <a:lstStyle/>
          <a:p>
            <a:r>
              <a:rPr lang="en-US"/>
              <a:t>www.themegallery.com</a:t>
            </a:r>
          </a:p>
        </p:txBody>
      </p:sp>
      <p:sp>
        <p:nvSpPr>
          <p:cNvPr id="8" name="Rectangle 2"/>
          <p:cNvSpPr txBox="1">
            <a:spLocks noChangeArrowheads="1"/>
          </p:cNvSpPr>
          <p:nvPr/>
        </p:nvSpPr>
        <p:spPr>
          <a:xfrm>
            <a:off x="296260" y="198438"/>
            <a:ext cx="7696200" cy="7706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SUY HÔ HẤP NGUY KỊCH</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AutoShape 3"/>
          <p:cNvSpPr>
            <a:spLocks noChangeArrowheads="1"/>
          </p:cNvSpPr>
          <p:nvPr/>
        </p:nvSpPr>
        <p:spPr bwMode="gray">
          <a:xfrm rot="17973186">
            <a:off x="4393482" y="2607589"/>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 name="AutoShape 4"/>
          <p:cNvSpPr>
            <a:spLocks noChangeArrowheads="1"/>
          </p:cNvSpPr>
          <p:nvPr/>
        </p:nvSpPr>
        <p:spPr bwMode="gray">
          <a:xfrm rot="3465783">
            <a:off x="4632723" y="489668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2" name="AutoShape 6"/>
          <p:cNvSpPr>
            <a:spLocks noChangeArrowheads="1"/>
          </p:cNvSpPr>
          <p:nvPr/>
        </p:nvSpPr>
        <p:spPr bwMode="gray">
          <a:xfrm rot="7535209">
            <a:off x="2988295" y="4576763"/>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3" name="AutoShape 7"/>
          <p:cNvSpPr>
            <a:spLocks noChangeArrowheads="1"/>
          </p:cNvSpPr>
          <p:nvPr/>
        </p:nvSpPr>
        <p:spPr bwMode="gray">
          <a:xfrm>
            <a:off x="5269706" y="3694905"/>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4" name="AutoShape 8"/>
          <p:cNvSpPr>
            <a:spLocks noChangeArrowheads="1"/>
          </p:cNvSpPr>
          <p:nvPr/>
        </p:nvSpPr>
        <p:spPr bwMode="gray">
          <a:xfrm rot="12167548">
            <a:off x="2843191" y="3000377"/>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5" name="Oval 9"/>
          <p:cNvSpPr>
            <a:spLocks noChangeArrowheads="1"/>
          </p:cNvSpPr>
          <p:nvPr/>
        </p:nvSpPr>
        <p:spPr bwMode="auto">
          <a:xfrm>
            <a:off x="2505075" y="2046288"/>
            <a:ext cx="3743325" cy="3744912"/>
          </a:xfrm>
          <a:prstGeom prst="ellipse">
            <a:avLst/>
          </a:prstGeom>
          <a:noFill/>
          <a:ln w="38100" algn="ctr">
            <a:solidFill>
              <a:schemeClr val="tx2"/>
            </a:solidFill>
            <a:round/>
            <a:headEnd/>
            <a:tailEnd/>
          </a:ln>
          <a:effectLst/>
          <a:extLst>
            <a:ext uri="{909E8E84-426E-40DD-AFC4-6F175D3DCCD1}">
              <a14:hiddenFill xmlns:a14="http://schemas.microsoft.com/office/drawing/2010/main" xmlns="">
                <a:solidFill>
                  <a:schemeClr val="bg2"/>
                </a:solidFill>
              </a14:hiddenFill>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19" name="Group 13"/>
          <p:cNvGrpSpPr>
            <a:grpSpLocks/>
          </p:cNvGrpSpPr>
          <p:nvPr/>
        </p:nvGrpSpPr>
        <p:grpSpPr bwMode="auto">
          <a:xfrm>
            <a:off x="2528195" y="2807493"/>
            <a:ext cx="360362" cy="360363"/>
            <a:chOff x="1565" y="2659"/>
            <a:chExt cx="227" cy="227"/>
          </a:xfrm>
        </p:grpSpPr>
        <p:sp>
          <p:nvSpPr>
            <p:cNvPr id="20" name="Oval 14"/>
            <p:cNvSpPr>
              <a:spLocks noChangeArrowheads="1"/>
            </p:cNvSpPr>
            <p:nvPr/>
          </p:nvSpPr>
          <p:spPr bwMode="gray">
            <a:xfrm>
              <a:off x="1565"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endParaRPr lang="en-US"/>
            </a:p>
          </p:txBody>
        </p:sp>
        <p:sp>
          <p:nvSpPr>
            <p:cNvPr id="21" name="Oval 15"/>
            <p:cNvSpPr>
              <a:spLocks noChangeArrowheads="1"/>
            </p:cNvSpPr>
            <p:nvPr/>
          </p:nvSpPr>
          <p:spPr bwMode="gray">
            <a:xfrm>
              <a:off x="1575"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2" name="Group 16"/>
          <p:cNvGrpSpPr>
            <a:grpSpLocks/>
          </p:cNvGrpSpPr>
          <p:nvPr/>
        </p:nvGrpSpPr>
        <p:grpSpPr bwMode="auto">
          <a:xfrm>
            <a:off x="2820944" y="4978313"/>
            <a:ext cx="360362" cy="360363"/>
            <a:chOff x="2109" y="3612"/>
            <a:chExt cx="227" cy="227"/>
          </a:xfrm>
        </p:grpSpPr>
        <p:sp>
          <p:nvSpPr>
            <p:cNvPr id="23" name="Oval 17"/>
            <p:cNvSpPr>
              <a:spLocks noChangeArrowheads="1"/>
            </p:cNvSpPr>
            <p:nvPr/>
          </p:nvSpPr>
          <p:spPr bwMode="gray">
            <a:xfrm>
              <a:off x="2109" y="3612"/>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endParaRPr lang="en-US"/>
            </a:p>
          </p:txBody>
        </p:sp>
        <p:sp>
          <p:nvSpPr>
            <p:cNvPr id="24" name="Oval 18"/>
            <p:cNvSpPr>
              <a:spLocks noChangeArrowheads="1"/>
            </p:cNvSpPr>
            <p:nvPr/>
          </p:nvSpPr>
          <p:spPr bwMode="gray">
            <a:xfrm>
              <a:off x="2119" y="3631"/>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5" name="Group 19"/>
          <p:cNvGrpSpPr>
            <a:grpSpLocks/>
          </p:cNvGrpSpPr>
          <p:nvPr/>
        </p:nvGrpSpPr>
        <p:grpSpPr bwMode="auto">
          <a:xfrm>
            <a:off x="4902201" y="2046288"/>
            <a:ext cx="360362" cy="360363"/>
            <a:chOff x="3470" y="1706"/>
            <a:chExt cx="227" cy="227"/>
          </a:xfrm>
        </p:grpSpPr>
        <p:sp>
          <p:nvSpPr>
            <p:cNvPr id="26" name="Oval 20"/>
            <p:cNvSpPr>
              <a:spLocks noChangeArrowheads="1"/>
            </p:cNvSpPr>
            <p:nvPr/>
          </p:nvSpPr>
          <p:spPr bwMode="gray">
            <a:xfrm>
              <a:off x="3470"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endParaRPr lang="en-US"/>
            </a:p>
          </p:txBody>
        </p:sp>
        <p:sp>
          <p:nvSpPr>
            <p:cNvPr id="27" name="Oval 21"/>
            <p:cNvSpPr>
              <a:spLocks noChangeArrowheads="1"/>
            </p:cNvSpPr>
            <p:nvPr/>
          </p:nvSpPr>
          <p:spPr bwMode="gray">
            <a:xfrm>
              <a:off x="3480"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28" name="Group 22"/>
          <p:cNvGrpSpPr>
            <a:grpSpLocks/>
          </p:cNvGrpSpPr>
          <p:nvPr/>
        </p:nvGrpSpPr>
        <p:grpSpPr bwMode="auto">
          <a:xfrm>
            <a:off x="6086788" y="3643312"/>
            <a:ext cx="360362" cy="360363"/>
            <a:chOff x="3923" y="2659"/>
            <a:chExt cx="227" cy="227"/>
          </a:xfrm>
        </p:grpSpPr>
        <p:sp>
          <p:nvSpPr>
            <p:cNvPr id="29" name="Oval 23"/>
            <p:cNvSpPr>
              <a:spLocks noChangeArrowheads="1"/>
            </p:cNvSpPr>
            <p:nvPr/>
          </p:nvSpPr>
          <p:spPr bwMode="gray">
            <a:xfrm>
              <a:off x="3923"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endParaRPr lang="en-US"/>
            </a:p>
          </p:txBody>
        </p:sp>
        <p:sp>
          <p:nvSpPr>
            <p:cNvPr id="30" name="Oval 24"/>
            <p:cNvSpPr>
              <a:spLocks noChangeArrowheads="1"/>
            </p:cNvSpPr>
            <p:nvPr/>
          </p:nvSpPr>
          <p:spPr bwMode="gray">
            <a:xfrm>
              <a:off x="3933"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1" name="Group 25"/>
          <p:cNvGrpSpPr>
            <a:grpSpLocks/>
          </p:cNvGrpSpPr>
          <p:nvPr/>
        </p:nvGrpSpPr>
        <p:grpSpPr bwMode="auto">
          <a:xfrm>
            <a:off x="5203739" y="5328772"/>
            <a:ext cx="360363" cy="360363"/>
            <a:chOff x="3515" y="3521"/>
            <a:chExt cx="227" cy="227"/>
          </a:xfrm>
        </p:grpSpPr>
        <p:sp>
          <p:nvSpPr>
            <p:cNvPr id="32"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52400" dir="16200000" sy="-100000" rotWithShape="0">
                      <a:schemeClr val="bg2">
                        <a:alpha val="50000"/>
                      </a:schemeClr>
                    </a:outerShdw>
                  </a:effectLst>
                </a14:hiddenEffects>
              </a:ext>
            </a:extLst>
          </p:spPr>
          <p:txBody>
            <a:bodyPr wrap="none" anchor="ctr"/>
            <a:lstStyle/>
            <a:p>
              <a:endParaRPr lang="en-US"/>
            </a:p>
          </p:txBody>
        </p:sp>
        <p:sp>
          <p:nvSpPr>
            <p:cNvPr id="33"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grpSp>
      <p:sp>
        <p:nvSpPr>
          <p:cNvPr id="34" name="Oval 28"/>
          <p:cNvSpPr>
            <a:spLocks noChangeArrowheads="1"/>
          </p:cNvSpPr>
          <p:nvPr/>
        </p:nvSpPr>
        <p:spPr bwMode="gray">
          <a:xfrm>
            <a:off x="3462338" y="2987675"/>
            <a:ext cx="1944687" cy="19446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5" name="Oval 29"/>
          <p:cNvSpPr>
            <a:spLocks noChangeArrowheads="1"/>
          </p:cNvSpPr>
          <p:nvPr/>
        </p:nvSpPr>
        <p:spPr bwMode="gray">
          <a:xfrm>
            <a:off x="3455988" y="2971800"/>
            <a:ext cx="1944687" cy="1944688"/>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6" name="Oval 30"/>
          <p:cNvSpPr>
            <a:spLocks noChangeArrowheads="1"/>
          </p:cNvSpPr>
          <p:nvPr/>
        </p:nvSpPr>
        <p:spPr bwMode="gray">
          <a:xfrm>
            <a:off x="3589338" y="3114675"/>
            <a:ext cx="1690687" cy="16906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7" name="Oval 31"/>
          <p:cNvSpPr>
            <a:spLocks noChangeArrowheads="1"/>
          </p:cNvSpPr>
          <p:nvPr/>
        </p:nvSpPr>
        <p:spPr bwMode="gray">
          <a:xfrm>
            <a:off x="3571875" y="3087688"/>
            <a:ext cx="1690688" cy="1690687"/>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8" name="Oval 32"/>
          <p:cNvSpPr>
            <a:spLocks noChangeArrowheads="1"/>
          </p:cNvSpPr>
          <p:nvPr/>
        </p:nvSpPr>
        <p:spPr bwMode="gray">
          <a:xfrm>
            <a:off x="3673475" y="3198813"/>
            <a:ext cx="1522413" cy="1522412"/>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9" name="Oval 33"/>
          <p:cNvSpPr>
            <a:spLocks noChangeArrowheads="1"/>
          </p:cNvSpPr>
          <p:nvPr/>
        </p:nvSpPr>
        <p:spPr bwMode="gray">
          <a:xfrm>
            <a:off x="3695700" y="3217863"/>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40" name="Oval 34"/>
          <p:cNvSpPr>
            <a:spLocks noChangeArrowheads="1"/>
          </p:cNvSpPr>
          <p:nvPr/>
        </p:nvSpPr>
        <p:spPr bwMode="gray">
          <a:xfrm>
            <a:off x="3713163" y="3227388"/>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41" name="Oval 35"/>
          <p:cNvSpPr>
            <a:spLocks noChangeArrowheads="1"/>
          </p:cNvSpPr>
          <p:nvPr/>
        </p:nvSpPr>
        <p:spPr bwMode="gray">
          <a:xfrm>
            <a:off x="3729038" y="3241675"/>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42" name="Oval 36"/>
          <p:cNvSpPr>
            <a:spLocks noChangeArrowheads="1"/>
          </p:cNvSpPr>
          <p:nvPr/>
        </p:nvSpPr>
        <p:spPr bwMode="gray">
          <a:xfrm>
            <a:off x="3810000" y="3278188"/>
            <a:ext cx="1214438" cy="109061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43" name="Text Box 37"/>
          <p:cNvSpPr txBox="1">
            <a:spLocks noChangeArrowheads="1"/>
          </p:cNvSpPr>
          <p:nvPr/>
        </p:nvSpPr>
        <p:spPr bwMode="gray">
          <a:xfrm>
            <a:off x="3743668" y="3484940"/>
            <a:ext cx="151889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2800" dirty="0" smtClean="0">
                <a:solidFill>
                  <a:srgbClr val="000000"/>
                </a:solidFill>
                <a:latin typeface="Times New Roman" pitchFamily="18" charset="0"/>
                <a:cs typeface="Times New Roman" pitchFamily="18" charset="0"/>
              </a:rPr>
              <a:t>TRIỆU CHỨNG</a:t>
            </a:r>
            <a:endParaRPr lang="en-US" sz="2800" dirty="0">
              <a:solidFill>
                <a:srgbClr val="000000"/>
              </a:solidFill>
              <a:latin typeface="Times New Roman" pitchFamily="18" charset="0"/>
              <a:cs typeface="Times New Roman" pitchFamily="18" charset="0"/>
            </a:endParaRPr>
          </a:p>
        </p:txBody>
      </p:sp>
      <p:sp>
        <p:nvSpPr>
          <p:cNvPr id="44" name="Text Box 38"/>
          <p:cNvSpPr txBox="1">
            <a:spLocks noChangeArrowheads="1"/>
          </p:cNvSpPr>
          <p:nvPr/>
        </p:nvSpPr>
        <p:spPr bwMode="auto">
          <a:xfrm>
            <a:off x="3589338" y="969070"/>
            <a:ext cx="3899732"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sz="3200" dirty="0" err="1">
                <a:latin typeface="Times New Roman" pitchFamily="18" charset="0"/>
                <a:cs typeface="Times New Roman" pitchFamily="18" charset="0"/>
              </a:rPr>
              <a:t>Kho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tái</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eaLnBrk="0" hangingPunct="0"/>
            <a:r>
              <a:rPr lang="en-US" sz="3200" dirty="0" err="1" smtClean="0">
                <a:latin typeface="Times New Roman" pitchFamily="18" charset="0"/>
                <a:cs typeface="Times New Roman" pitchFamily="18" charset="0"/>
              </a:rPr>
              <a:t>vã</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nặng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endParaRPr lang="en-US" sz="3200" dirty="0">
              <a:solidFill>
                <a:schemeClr val="tx2"/>
              </a:solidFill>
              <a:latin typeface="Times New Roman" pitchFamily="18" charset="0"/>
              <a:cs typeface="Times New Roman" pitchFamily="18" charset="0"/>
            </a:endParaRPr>
          </a:p>
        </p:txBody>
      </p:sp>
      <p:sp>
        <p:nvSpPr>
          <p:cNvPr id="46" name="Text Box 40"/>
          <p:cNvSpPr txBox="1">
            <a:spLocks noChangeArrowheads="1"/>
          </p:cNvSpPr>
          <p:nvPr/>
        </p:nvSpPr>
        <p:spPr bwMode="auto">
          <a:xfrm>
            <a:off x="6445866" y="3361829"/>
            <a:ext cx="2240934"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sz="3200" dirty="0" err="1">
                <a:latin typeface="Times New Roman" pitchFamily="18" charset="0"/>
                <a:cs typeface="Times New Roman" pitchFamily="18" charset="0"/>
              </a:rPr>
              <a:t>Tụt</a:t>
            </a:r>
            <a:r>
              <a:rPr lang="en-US" sz="3200" dirty="0">
                <a:latin typeface="Times New Roman" pitchFamily="18" charset="0"/>
                <a:cs typeface="Times New Roman" pitchFamily="18" charset="0"/>
              </a:rPr>
              <a:t> HA, </a:t>
            </a:r>
            <a:r>
              <a:rPr lang="en-US" sz="3200" dirty="0" err="1">
                <a:latin typeface="Times New Roman" pitchFamily="18" charset="0"/>
                <a:cs typeface="Times New Roman" pitchFamily="18" charset="0"/>
              </a:rPr>
              <a:t>trụy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endParaRPr lang="en-US" sz="3200" dirty="0">
              <a:solidFill>
                <a:schemeClr val="tx2"/>
              </a:solidFill>
              <a:latin typeface="Times New Roman" pitchFamily="18" charset="0"/>
              <a:cs typeface="Times New Roman" pitchFamily="18" charset="0"/>
            </a:endParaRPr>
          </a:p>
        </p:txBody>
      </p:sp>
      <p:sp>
        <p:nvSpPr>
          <p:cNvPr id="47" name="Text Box 41"/>
          <p:cNvSpPr txBox="1">
            <a:spLocks noChangeArrowheads="1"/>
          </p:cNvSpPr>
          <p:nvPr/>
        </p:nvSpPr>
        <p:spPr bwMode="auto">
          <a:xfrm>
            <a:off x="4610563" y="5971848"/>
            <a:ext cx="305564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3200" dirty="0" err="1">
                <a:latin typeface="Times New Roman" pitchFamily="18" charset="0"/>
                <a:cs typeface="Times New Roman" pitchFamily="18" charset="0"/>
              </a:rPr>
              <a:t>Rối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loạn</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endParaRPr lang="en-US" sz="3200" dirty="0">
              <a:solidFill>
                <a:schemeClr val="tx2"/>
              </a:solidFill>
              <a:latin typeface="Times New Roman" pitchFamily="18" charset="0"/>
              <a:cs typeface="Times New Roman" pitchFamily="18" charset="0"/>
            </a:endParaRPr>
          </a:p>
        </p:txBody>
      </p:sp>
      <p:sp>
        <p:nvSpPr>
          <p:cNvPr id="48" name="Text Box 42"/>
          <p:cNvSpPr txBox="1">
            <a:spLocks noChangeArrowheads="1"/>
          </p:cNvSpPr>
          <p:nvPr/>
        </p:nvSpPr>
        <p:spPr bwMode="auto">
          <a:xfrm>
            <a:off x="74299" y="2606360"/>
            <a:ext cx="229101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eaLnBrk="0" hangingPunct="0"/>
            <a:r>
              <a:rPr lang="en-US" sz="3200" dirty="0" err="1">
                <a:solidFill>
                  <a:srgbClr val="FF0000"/>
                </a:solidFill>
                <a:latin typeface="Times New Roman" pitchFamily="18" charset="0"/>
                <a:cs typeface="Times New Roman" pitchFamily="18" charset="0"/>
              </a:rPr>
              <a:t>Hôn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mê</a:t>
            </a:r>
            <a:r>
              <a:rPr lang="en-US" sz="3200" dirty="0">
                <a:solidFill>
                  <a:srgbClr val="FF0000"/>
                </a:solidFill>
                <a:latin typeface="Times New Roman" pitchFamily="18" charset="0"/>
                <a:cs typeface="Times New Roman" pitchFamily="18" charset="0"/>
              </a:rPr>
              <a:t> +++</a:t>
            </a:r>
          </a:p>
        </p:txBody>
      </p:sp>
      <p:sp>
        <p:nvSpPr>
          <p:cNvPr id="49" name="Text Box 43"/>
          <p:cNvSpPr txBox="1">
            <a:spLocks noChangeArrowheads="1"/>
          </p:cNvSpPr>
          <p:nvPr/>
        </p:nvSpPr>
        <p:spPr bwMode="auto">
          <a:xfrm>
            <a:off x="110638" y="5433239"/>
            <a:ext cx="2777919"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eaLnBrk="0" hangingPunct="0"/>
            <a:r>
              <a:rPr lang="en-US" sz="3200" dirty="0" err="1">
                <a:solidFill>
                  <a:srgbClr val="FF0000"/>
                </a:solidFill>
                <a:latin typeface="Times New Roman" pitchFamily="18" charset="0"/>
                <a:cs typeface="Times New Roman" pitchFamily="18" charset="0"/>
              </a:rPr>
              <a:t>Giãy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duạ</a:t>
            </a:r>
            <a:r>
              <a:rPr lang="en-US" sz="3200" dirty="0">
                <a:solidFill>
                  <a:srgbClr val="FF0000"/>
                </a:solidFill>
                <a:latin typeface="Times New Roman" pitchFamily="18" charset="0"/>
                <a:cs typeface="Times New Roman" pitchFamily="18" charset="0"/>
              </a:rPr>
              <a:t>, </a:t>
            </a:r>
            <a:endParaRPr lang="en-US" sz="3200" dirty="0" smtClean="0">
              <a:solidFill>
                <a:srgbClr val="FF0000"/>
              </a:solidFill>
              <a:latin typeface="Times New Roman" pitchFamily="18" charset="0"/>
              <a:cs typeface="Times New Roman" pitchFamily="18" charset="0"/>
            </a:endParaRPr>
          </a:p>
          <a:p>
            <a:pPr algn="r" eaLnBrk="0" hangingPunct="0"/>
            <a:r>
              <a:rPr lang="en-US" sz="3200" dirty="0" err="1" smtClean="0">
                <a:solidFill>
                  <a:srgbClr val="FF0000"/>
                </a:solidFill>
                <a:latin typeface="Times New Roman" pitchFamily="18" charset="0"/>
                <a:cs typeface="Times New Roman" pitchFamily="18" charset="0"/>
              </a:rPr>
              <a:t>lờ</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đờ</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11642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down)">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8305" y="919058"/>
            <a:ext cx="9009595" cy="4886559"/>
          </a:xfrm>
        </p:spPr>
        <p:txBody>
          <a:bodyPr>
            <a:normAutofit/>
          </a:bodyPr>
          <a:lstStyle/>
          <a:p>
            <a:r>
              <a:rPr lang="vi-VN" dirty="0" smtClean="0">
                <a:latin typeface="+mj-lt"/>
              </a:rPr>
              <a:t>Phân </a:t>
            </a:r>
            <a:r>
              <a:rPr lang="vi-VN" dirty="0">
                <a:latin typeface="+mj-lt"/>
              </a:rPr>
              <a:t>tích khí máu động mạch để phát hiện sự thiếu hụt oxy máu (giảm nồng độ oxy trong máu).</a:t>
            </a:r>
          </a:p>
          <a:p>
            <a:r>
              <a:rPr lang="en-US" dirty="0" smtClean="0">
                <a:solidFill>
                  <a:srgbClr val="FF0000"/>
                </a:solidFill>
                <a:latin typeface="+mj-lt"/>
              </a:rPr>
              <a:t>CTM:</a:t>
            </a:r>
            <a:r>
              <a:rPr lang="en-US" dirty="0" smtClean="0">
                <a:latin typeface="+mj-lt"/>
              </a:rPr>
              <a:t> </a:t>
            </a:r>
            <a:r>
              <a:rPr lang="vi-VN" dirty="0" smtClean="0">
                <a:latin typeface="+mj-lt"/>
              </a:rPr>
              <a:t>Số </a:t>
            </a:r>
            <a:r>
              <a:rPr lang="vi-VN" dirty="0">
                <a:latin typeface="+mj-lt"/>
              </a:rPr>
              <a:t>lượng bạch cầu tăng trong nhiễm trùng huyết.</a:t>
            </a:r>
          </a:p>
          <a:p>
            <a:r>
              <a:rPr lang="vi-VN" dirty="0" smtClean="0">
                <a:latin typeface="+mj-lt"/>
              </a:rPr>
              <a:t> </a:t>
            </a:r>
            <a:r>
              <a:rPr lang="vi-VN" dirty="0">
                <a:solidFill>
                  <a:srgbClr val="FF0000"/>
                </a:solidFill>
                <a:latin typeface="+mj-lt"/>
              </a:rPr>
              <a:t>X-quang ngực </a:t>
            </a:r>
            <a:r>
              <a:rPr lang="vi-VN" dirty="0">
                <a:latin typeface="+mj-lt"/>
              </a:rPr>
              <a:t>cho thấy sự hiện diện của chất lỏng trong phổi</a:t>
            </a:r>
            <a:r>
              <a:rPr lang="vi-VN" dirty="0" smtClean="0">
                <a:latin typeface="+mj-lt"/>
              </a:rPr>
              <a:t>.</a:t>
            </a:r>
            <a:endParaRPr lang="vi-VN" dirty="0">
              <a:latin typeface="+mj-lt"/>
            </a:endParaRPr>
          </a:p>
          <a:p>
            <a:r>
              <a:rPr lang="vi-VN" dirty="0" smtClean="0">
                <a:latin typeface="+mj-lt"/>
              </a:rPr>
              <a:t> </a:t>
            </a:r>
            <a:r>
              <a:rPr lang="vi-VN" dirty="0">
                <a:solidFill>
                  <a:srgbClr val="FF0000"/>
                </a:solidFill>
                <a:latin typeface="+mj-lt"/>
              </a:rPr>
              <a:t>Siêu âm tim </a:t>
            </a:r>
            <a:r>
              <a:rPr lang="vi-VN" dirty="0">
                <a:latin typeface="+mj-lt"/>
              </a:rPr>
              <a:t>có thể giúp loại trừ bất kỳ vấn đề nào về tim có thể gây ra tụ dịch trong phổi.</a:t>
            </a:r>
          </a:p>
          <a:p>
            <a:r>
              <a:rPr lang="vi-VN" dirty="0" smtClean="0">
                <a:solidFill>
                  <a:srgbClr val="FF0000"/>
                </a:solidFill>
                <a:latin typeface="+mj-lt"/>
              </a:rPr>
              <a:t>Nội </a:t>
            </a:r>
            <a:r>
              <a:rPr lang="vi-VN" dirty="0">
                <a:solidFill>
                  <a:srgbClr val="FF0000"/>
                </a:solidFill>
                <a:latin typeface="+mj-lt"/>
              </a:rPr>
              <a:t>soi phế quản </a:t>
            </a:r>
            <a:r>
              <a:rPr lang="vi-VN" dirty="0" smtClean="0">
                <a:latin typeface="+mj-lt"/>
              </a:rPr>
              <a:t>có </a:t>
            </a:r>
            <a:r>
              <a:rPr lang="vi-VN" dirty="0">
                <a:latin typeface="+mj-lt"/>
              </a:rPr>
              <a:t>thể được cân nhắc để đánh giá khả năng nhiễm trùng ở phổi.</a:t>
            </a:r>
          </a:p>
          <a:p>
            <a:endParaRPr lang="en-US" dirty="0">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7410" y="4700690"/>
            <a:ext cx="3970330" cy="2157310"/>
          </a:xfrm>
          <a:prstGeom prst="rect">
            <a:avLst/>
          </a:prstGeom>
        </p:spPr>
      </p:pic>
      <p:sp>
        <p:nvSpPr>
          <p:cNvPr id="3" name="Rectangle 2"/>
          <p:cNvSpPr/>
          <p:nvPr/>
        </p:nvSpPr>
        <p:spPr>
          <a:xfrm>
            <a:off x="1059785" y="26015"/>
            <a:ext cx="5570756"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CẬN LÂM SÀNG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0886197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6629400" y="6553200"/>
            <a:ext cx="2133600" cy="244475"/>
          </a:xfrm>
        </p:spPr>
        <p:txBody>
          <a:bodyPr/>
          <a:lstStyle/>
          <a:p>
            <a:r>
              <a:rPr lang="en-US"/>
              <a:t>www.themegallery.com</a:t>
            </a:r>
          </a:p>
        </p:txBody>
      </p:sp>
      <p:grpSp>
        <p:nvGrpSpPr>
          <p:cNvPr id="9" name="Group 21"/>
          <p:cNvGrpSpPr>
            <a:grpSpLocks/>
          </p:cNvGrpSpPr>
          <p:nvPr/>
        </p:nvGrpSpPr>
        <p:grpSpPr bwMode="auto">
          <a:xfrm>
            <a:off x="0" y="833015"/>
            <a:ext cx="8379326" cy="5805274"/>
            <a:chOff x="-166" y="383"/>
            <a:chExt cx="5713" cy="3529"/>
          </a:xfrm>
        </p:grpSpPr>
        <p:sp>
          <p:nvSpPr>
            <p:cNvPr id="10" name="AutoShape 5"/>
            <p:cNvSpPr>
              <a:spLocks noChangeArrowheads="1"/>
            </p:cNvSpPr>
            <p:nvPr/>
          </p:nvSpPr>
          <p:spPr bwMode="gray">
            <a:xfrm>
              <a:off x="2147" y="512"/>
              <a:ext cx="1077" cy="2179"/>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Text Box 6"/>
            <p:cNvSpPr txBox="1">
              <a:spLocks noChangeArrowheads="1"/>
            </p:cNvSpPr>
            <p:nvPr/>
          </p:nvSpPr>
          <p:spPr bwMode="gray">
            <a:xfrm>
              <a:off x="2147" y="788"/>
              <a:ext cx="1175" cy="1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2800" dirty="0" smtClean="0">
                  <a:solidFill>
                    <a:schemeClr val="bg1"/>
                  </a:solidFill>
                  <a:latin typeface="Times New Roman" pitchFamily="18" charset="0"/>
                  <a:cs typeface="Times New Roman" pitchFamily="18" charset="0"/>
                </a:rPr>
                <a:t>ĐẢM BÀO ĐƯỜNG THỞ</a:t>
              </a:r>
              <a:endParaRPr lang="en-US" sz="2800" dirty="0">
                <a:solidFill>
                  <a:schemeClr val="bg1"/>
                </a:solidFill>
                <a:latin typeface="Times New Roman" pitchFamily="18" charset="0"/>
                <a:cs typeface="Times New Roman" pitchFamily="18" charset="0"/>
              </a:endParaRPr>
            </a:p>
          </p:txBody>
        </p:sp>
        <p:sp>
          <p:nvSpPr>
            <p:cNvPr id="12" name="AutoShape 9"/>
            <p:cNvSpPr>
              <a:spLocks noChangeArrowheads="1"/>
            </p:cNvSpPr>
            <p:nvPr/>
          </p:nvSpPr>
          <p:spPr bwMode="gray">
            <a:xfrm>
              <a:off x="1667" y="696"/>
              <a:ext cx="480" cy="1296"/>
            </a:xfrm>
            <a:prstGeom prst="leftArrow">
              <a:avLst>
                <a:gd name="adj1" fmla="val 65583"/>
                <a:gd name="adj2" fmla="val 65181"/>
              </a:avLst>
            </a:prstGeom>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3" name="AutoShape 10"/>
            <p:cNvSpPr>
              <a:spLocks noChangeArrowheads="1"/>
            </p:cNvSpPr>
            <p:nvPr/>
          </p:nvSpPr>
          <p:spPr bwMode="auto">
            <a:xfrm>
              <a:off x="-166" y="452"/>
              <a:ext cx="1833" cy="2456"/>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xmlns="">
                  <a:gradFill rotWithShape="1">
                    <a:gsLst>
                      <a:gs pos="0">
                        <a:schemeClr val="tx2"/>
                      </a:gs>
                      <a:gs pos="100000">
                        <a:schemeClr val="tx2">
                          <a:gamma/>
                          <a:tint val="48627"/>
                          <a:invGamma/>
                        </a:schemeClr>
                      </a:gs>
                    </a:gsLst>
                    <a:lin ang="54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14" name="Text Box 11"/>
            <p:cNvSpPr txBox="1">
              <a:spLocks noChangeArrowheads="1"/>
            </p:cNvSpPr>
            <p:nvPr/>
          </p:nvSpPr>
          <p:spPr bwMode="auto">
            <a:xfrm>
              <a:off x="-166" y="636"/>
              <a:ext cx="1875" cy="2002"/>
            </a:xfrm>
            <a:prstGeom prst="rect">
              <a:avLst/>
            </a:prstGeom>
            <a:noFill/>
            <a:ln>
              <a:noFill/>
            </a:ln>
            <a:effectLst/>
            <a:extLst>
              <a:ext uri="{909E8E84-426E-40DD-AFC4-6F175D3DCCD1}">
                <a14:hiddenFill xmlns:a14="http://schemas.microsoft.com/office/drawing/2010/main" xmlns="">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2000" b="1" dirty="0" smtClean="0">
                  <a:solidFill>
                    <a:srgbClr val="001D3A"/>
                  </a:solidFill>
                  <a:latin typeface="Times New Roman" pitchFamily="18" charset="0"/>
                  <a:cs typeface="Times New Roman" pitchFamily="18" charset="0"/>
                </a:rPr>
                <a:t>ĐẶT BỆNH NHÂN Ở TƯ THẾ PHÙ HỢP</a:t>
              </a:r>
              <a:endParaRPr lang="en-US" sz="2000" b="1" dirty="0">
                <a:solidFill>
                  <a:srgbClr val="001D3A"/>
                </a:solidFill>
                <a:latin typeface="Times New Roman" pitchFamily="18" charset="0"/>
                <a:cs typeface="Times New Roman" pitchFamily="18" charset="0"/>
              </a:endParaRPr>
            </a:p>
            <a:p>
              <a:pPr algn="ctr" eaLnBrk="0" hangingPunct="0">
                <a:buSzPct val="60000"/>
              </a:pPr>
              <a:r>
                <a:rPr lang="en-US" sz="2400" dirty="0" err="1" smtClean="0">
                  <a:solidFill>
                    <a:srgbClr val="001D3A"/>
                  </a:solidFill>
                  <a:latin typeface="Times New Roman" pitchFamily="18" charset="0"/>
                  <a:cs typeface="Times New Roman" pitchFamily="18" charset="0"/>
                </a:rPr>
                <a:t>Nằm</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nghiêng</a:t>
              </a:r>
              <a:r>
                <a:rPr lang="en-US" sz="2400" dirty="0" smtClean="0">
                  <a:solidFill>
                    <a:srgbClr val="001D3A"/>
                  </a:solidFill>
                  <a:latin typeface="Times New Roman" pitchFamily="18" charset="0"/>
                  <a:cs typeface="Times New Roman" pitchFamily="18" charset="0"/>
                </a:rPr>
                <a:t> an </a:t>
              </a:r>
              <a:r>
                <a:rPr lang="en-US" sz="2400" dirty="0" err="1" smtClean="0">
                  <a:solidFill>
                    <a:srgbClr val="001D3A"/>
                  </a:solidFill>
                  <a:latin typeface="Times New Roman" pitchFamily="18" charset="0"/>
                  <a:cs typeface="Times New Roman" pitchFamily="18" charset="0"/>
                </a:rPr>
                <a:t>toàn</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cho</a:t>
              </a:r>
              <a:r>
                <a:rPr lang="en-US" sz="2400" dirty="0" smtClean="0">
                  <a:solidFill>
                    <a:srgbClr val="001D3A"/>
                  </a:solidFill>
                  <a:latin typeface="Times New Roman" pitchFamily="18" charset="0"/>
                  <a:cs typeface="Times New Roman" pitchFamily="18" charset="0"/>
                </a:rPr>
                <a:t> BN </a:t>
              </a:r>
              <a:r>
                <a:rPr lang="en-US" sz="2400" dirty="0" err="1" smtClean="0">
                  <a:solidFill>
                    <a:srgbClr val="001D3A"/>
                  </a:solidFill>
                  <a:latin typeface="Times New Roman" pitchFamily="18" charset="0"/>
                  <a:cs typeface="Times New Roman" pitchFamily="18" charset="0"/>
                </a:rPr>
                <a:t>hôn</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mê</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chưa</a:t>
              </a:r>
              <a:r>
                <a:rPr lang="en-US" sz="2400" dirty="0" smtClean="0">
                  <a:solidFill>
                    <a:srgbClr val="001D3A"/>
                  </a:solidFill>
                  <a:latin typeface="Times New Roman" pitchFamily="18" charset="0"/>
                  <a:cs typeface="Times New Roman" pitchFamily="18" charset="0"/>
                </a:rPr>
                <a:t> can </a:t>
              </a:r>
              <a:r>
                <a:rPr lang="en-US" sz="2400" dirty="0" err="1" smtClean="0">
                  <a:solidFill>
                    <a:srgbClr val="001D3A"/>
                  </a:solidFill>
                  <a:latin typeface="Times New Roman" pitchFamily="18" charset="0"/>
                  <a:cs typeface="Times New Roman" pitchFamily="18" charset="0"/>
                </a:rPr>
                <a:t>thiệp</a:t>
              </a:r>
              <a:endParaRPr lang="en-US" sz="2400" dirty="0" smtClean="0">
                <a:solidFill>
                  <a:srgbClr val="001D3A"/>
                </a:solidFill>
                <a:latin typeface="Times New Roman" pitchFamily="18" charset="0"/>
                <a:cs typeface="Times New Roman" pitchFamily="18" charset="0"/>
              </a:endParaRPr>
            </a:p>
            <a:p>
              <a:pPr algn="ctr" eaLnBrk="0" hangingPunct="0">
                <a:buSzPct val="60000"/>
              </a:pPr>
              <a:r>
                <a:rPr lang="en-US" sz="2400" dirty="0" err="1" smtClean="0">
                  <a:solidFill>
                    <a:srgbClr val="001D3A"/>
                  </a:solidFill>
                  <a:latin typeface="Times New Roman" pitchFamily="18" charset="0"/>
                  <a:cs typeface="Times New Roman" pitchFamily="18" charset="0"/>
                </a:rPr>
                <a:t>Nằm</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ngửa</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cổ</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ưỡn</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cho</a:t>
              </a:r>
              <a:r>
                <a:rPr lang="en-US" sz="2400" dirty="0" smtClean="0">
                  <a:solidFill>
                    <a:srgbClr val="001D3A"/>
                  </a:solidFill>
                  <a:latin typeface="Times New Roman" pitchFamily="18" charset="0"/>
                  <a:cs typeface="Times New Roman" pitchFamily="18" charset="0"/>
                </a:rPr>
                <a:t> BN </a:t>
              </a:r>
              <a:r>
                <a:rPr lang="en-US" sz="2400" dirty="0" err="1" smtClean="0">
                  <a:solidFill>
                    <a:srgbClr val="001D3A"/>
                  </a:solidFill>
                  <a:latin typeface="Times New Roman" pitchFamily="18" charset="0"/>
                  <a:cs typeface="Times New Roman" pitchFamily="18" charset="0"/>
                </a:rPr>
                <a:t>suy</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tim.</a:t>
              </a:r>
              <a:endParaRPr lang="en-US" sz="2400" dirty="0" smtClean="0">
                <a:solidFill>
                  <a:srgbClr val="001D3A"/>
                </a:solidFill>
                <a:latin typeface="Times New Roman" pitchFamily="18" charset="0"/>
                <a:cs typeface="Times New Roman" pitchFamily="18" charset="0"/>
              </a:endParaRPr>
            </a:p>
            <a:p>
              <a:pPr algn="ctr" eaLnBrk="0" hangingPunct="0">
                <a:buSzPct val="60000"/>
              </a:pPr>
              <a:r>
                <a:rPr lang="en-US" sz="2400" dirty="0" err="1" smtClean="0">
                  <a:solidFill>
                    <a:srgbClr val="001D3A"/>
                  </a:solidFill>
                  <a:latin typeface="Times New Roman" pitchFamily="18" charset="0"/>
                  <a:cs typeface="Times New Roman" pitchFamily="18" charset="0"/>
                </a:rPr>
                <a:t>Nằm</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Foler</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cho</a:t>
              </a:r>
              <a:r>
                <a:rPr lang="en-US" sz="2400" dirty="0" smtClean="0">
                  <a:solidFill>
                    <a:srgbClr val="001D3A"/>
                  </a:solidFill>
                  <a:latin typeface="Times New Roman" pitchFamily="18" charset="0"/>
                  <a:cs typeface="Times New Roman" pitchFamily="18" charset="0"/>
                </a:rPr>
                <a:t> BN </a:t>
              </a:r>
              <a:r>
                <a:rPr lang="en-US" sz="2400" dirty="0" err="1" smtClean="0">
                  <a:solidFill>
                    <a:srgbClr val="001D3A"/>
                  </a:solidFill>
                  <a:latin typeface="Times New Roman" pitchFamily="18" charset="0"/>
                  <a:cs typeface="Times New Roman" pitchFamily="18" charset="0"/>
                </a:rPr>
                <a:t>phù</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phỏi</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phù</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não</a:t>
              </a:r>
              <a:endParaRPr lang="en-US" sz="2400" dirty="0">
                <a:solidFill>
                  <a:srgbClr val="001D3A"/>
                </a:solidFill>
                <a:latin typeface="Times New Roman" pitchFamily="18" charset="0"/>
                <a:cs typeface="Times New Roman" pitchFamily="18" charset="0"/>
              </a:endParaRPr>
            </a:p>
          </p:txBody>
        </p:sp>
        <p:sp>
          <p:nvSpPr>
            <p:cNvPr id="15" name="AutoShape 12"/>
            <p:cNvSpPr>
              <a:spLocks noChangeArrowheads="1"/>
            </p:cNvSpPr>
            <p:nvPr/>
          </p:nvSpPr>
          <p:spPr bwMode="auto">
            <a:xfrm>
              <a:off x="3662" y="383"/>
              <a:ext cx="1885" cy="2456"/>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xmlns="">
                  <a:gradFill rotWithShape="1">
                    <a:gsLst>
                      <a:gs pos="0">
                        <a:schemeClr val="tx2"/>
                      </a:gs>
                      <a:gs pos="100000">
                        <a:schemeClr val="tx2">
                          <a:gamma/>
                          <a:tint val="48627"/>
                          <a:invGamma/>
                        </a:schemeClr>
                      </a:gs>
                    </a:gsLst>
                    <a:lin ang="54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16" name="Text Box 13"/>
            <p:cNvSpPr txBox="1">
              <a:spLocks noChangeArrowheads="1"/>
            </p:cNvSpPr>
            <p:nvPr/>
          </p:nvSpPr>
          <p:spPr bwMode="auto">
            <a:xfrm>
              <a:off x="3720" y="422"/>
              <a:ext cx="1768" cy="2638"/>
            </a:xfrm>
            <a:prstGeom prst="rect">
              <a:avLst/>
            </a:prstGeom>
            <a:noFill/>
            <a:ln>
              <a:noFill/>
            </a:ln>
            <a:effectLst/>
            <a:extLst>
              <a:ext uri="{909E8E84-426E-40DD-AFC4-6F175D3DCCD1}">
                <a14:hiddenFill xmlns:a14="http://schemas.microsoft.com/office/drawing/2010/main" xmlns="">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b="1" dirty="0" smtClean="0">
                  <a:solidFill>
                    <a:srgbClr val="001D3A"/>
                  </a:solidFill>
                  <a:latin typeface="Times New Roman" pitchFamily="18" charset="0"/>
                  <a:cs typeface="Times New Roman" pitchFamily="18" charset="0"/>
                </a:rPr>
                <a:t>KHAI THÔNG ĐƯỜNG THỞ</a:t>
              </a:r>
              <a:endParaRPr lang="en-US" b="1" dirty="0">
                <a:solidFill>
                  <a:srgbClr val="001D3A"/>
                </a:solidFill>
                <a:latin typeface="Times New Roman" pitchFamily="18" charset="0"/>
                <a:cs typeface="Times New Roman" pitchFamily="18" charset="0"/>
              </a:endParaRPr>
            </a:p>
            <a:p>
              <a:pPr eaLnBrk="0" hangingPunct="0">
                <a:buSzPct val="60000"/>
              </a:pPr>
              <a:r>
                <a:rPr lang="en-US" dirty="0" smtClean="0">
                  <a:solidFill>
                    <a:srgbClr val="001D3A"/>
                  </a:solidFill>
                  <a:latin typeface="Verdana" pitchFamily="34" charset="0"/>
                </a:rPr>
                <a:t>.</a:t>
              </a:r>
              <a:r>
                <a:rPr lang="en-US" sz="2400" dirty="0" err="1" smtClean="0">
                  <a:solidFill>
                    <a:srgbClr val="001D3A"/>
                  </a:solidFill>
                  <a:latin typeface="Times New Roman" pitchFamily="18" charset="0"/>
                  <a:cs typeface="Times New Roman" pitchFamily="18" charset="0"/>
                </a:rPr>
                <a:t>Nghiệm</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pháp</a:t>
              </a:r>
              <a:r>
                <a:rPr lang="en-US" sz="2400" dirty="0" smtClean="0">
                  <a:solidFill>
                    <a:srgbClr val="001D3A"/>
                  </a:solidFill>
                  <a:latin typeface="Times New Roman" pitchFamily="18" charset="0"/>
                  <a:cs typeface="Times New Roman" pitchFamily="18" charset="0"/>
                </a:rPr>
                <a:t> </a:t>
              </a:r>
              <a:r>
                <a:rPr lang="en-US" sz="2400" dirty="0" smtClean="0">
                  <a:solidFill>
                    <a:srgbClr val="001D3A"/>
                  </a:solidFill>
                  <a:latin typeface="Times New Roman" pitchFamily="18" charset="0"/>
                  <a:cs typeface="Times New Roman" pitchFamily="18" charset="0"/>
                </a:rPr>
                <a:t>Heimlich </a:t>
              </a:r>
              <a:r>
                <a:rPr lang="en-US" sz="2400" dirty="0" err="1" smtClean="0">
                  <a:solidFill>
                    <a:srgbClr val="001D3A"/>
                  </a:solidFill>
                  <a:latin typeface="Times New Roman" pitchFamily="18" charset="0"/>
                  <a:cs typeface="Times New Roman" pitchFamily="18" charset="0"/>
                </a:rPr>
                <a:t>cho</a:t>
              </a:r>
              <a:r>
                <a:rPr lang="en-US" sz="2400" dirty="0" smtClean="0">
                  <a:solidFill>
                    <a:srgbClr val="001D3A"/>
                  </a:solidFill>
                  <a:latin typeface="Times New Roman" pitchFamily="18" charset="0"/>
                  <a:cs typeface="Times New Roman" pitchFamily="18" charset="0"/>
                </a:rPr>
                <a:t> </a:t>
              </a:r>
              <a:r>
                <a:rPr lang="en-US" sz="2400" dirty="0" smtClean="0">
                  <a:solidFill>
                    <a:srgbClr val="001D3A"/>
                  </a:solidFill>
                  <a:latin typeface="Times New Roman" pitchFamily="18" charset="0"/>
                  <a:cs typeface="Times New Roman" pitchFamily="18" charset="0"/>
                </a:rPr>
                <a:t>BN </a:t>
              </a:r>
              <a:r>
                <a:rPr lang="en-US" sz="2400" dirty="0" err="1" smtClean="0">
                  <a:solidFill>
                    <a:srgbClr val="001D3A"/>
                  </a:solidFill>
                  <a:latin typeface="Times New Roman" pitchFamily="18" charset="0"/>
                  <a:cs typeface="Times New Roman" pitchFamily="18" charset="0"/>
                </a:rPr>
                <a:t>có</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dị</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vật</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dường</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hh</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trên</a:t>
              </a:r>
              <a:r>
                <a:rPr lang="en-US" sz="2400" dirty="0" smtClean="0">
                  <a:solidFill>
                    <a:srgbClr val="001D3A"/>
                  </a:solidFill>
                  <a:latin typeface="Times New Roman" pitchFamily="18" charset="0"/>
                  <a:cs typeface="Times New Roman" pitchFamily="18" charset="0"/>
                </a:rPr>
                <a:t>.</a:t>
              </a:r>
            </a:p>
            <a:p>
              <a:pPr eaLnBrk="0" hangingPunct="0">
                <a:buSzPct val="60000"/>
                <a:buFontTx/>
                <a:buChar char="•"/>
              </a:pPr>
              <a:r>
                <a:rPr lang="en-US" sz="2400" dirty="0" err="1" smtClean="0">
                  <a:solidFill>
                    <a:srgbClr val="001D3A"/>
                  </a:solidFill>
                  <a:latin typeface="Times New Roman" pitchFamily="18" charset="0"/>
                  <a:cs typeface="Times New Roman" pitchFamily="18" charset="0"/>
                </a:rPr>
                <a:t>Đặt</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Canuyl</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cho</a:t>
              </a:r>
              <a:r>
                <a:rPr lang="en-US" sz="2400" dirty="0" smtClean="0">
                  <a:solidFill>
                    <a:srgbClr val="001D3A"/>
                  </a:solidFill>
                  <a:latin typeface="Times New Roman" pitchFamily="18" charset="0"/>
                  <a:cs typeface="Times New Roman" pitchFamily="18" charset="0"/>
                </a:rPr>
                <a:t> BN </a:t>
              </a:r>
              <a:r>
                <a:rPr lang="en-US" sz="2400" dirty="0" err="1" smtClean="0">
                  <a:solidFill>
                    <a:srgbClr val="001D3A"/>
                  </a:solidFill>
                  <a:latin typeface="Times New Roman" pitchFamily="18" charset="0"/>
                  <a:cs typeface="Times New Roman" pitchFamily="18" charset="0"/>
                </a:rPr>
                <a:t>tụt</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lưỡi</a:t>
              </a:r>
              <a:r>
                <a:rPr lang="en-US" sz="2400" dirty="0" smtClean="0">
                  <a:solidFill>
                    <a:srgbClr val="001D3A"/>
                  </a:solidFill>
                  <a:latin typeface="Times New Roman" pitchFamily="18" charset="0"/>
                  <a:cs typeface="Times New Roman" pitchFamily="18" charset="0"/>
                </a:rPr>
                <a:t>.</a:t>
              </a:r>
            </a:p>
            <a:p>
              <a:pPr eaLnBrk="0" hangingPunct="0">
                <a:buSzPct val="60000"/>
                <a:buFontTx/>
                <a:buChar char="•"/>
              </a:pPr>
              <a:r>
                <a:rPr lang="en-US" sz="2400" dirty="0" err="1" smtClean="0">
                  <a:solidFill>
                    <a:srgbClr val="001D3A"/>
                  </a:solidFill>
                  <a:latin typeface="Times New Roman" pitchFamily="18" charset="0"/>
                  <a:cs typeface="Times New Roman" pitchFamily="18" charset="0"/>
                </a:rPr>
                <a:t>Moc</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hút</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đờm</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giã</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thức</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ăn</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cho</a:t>
              </a:r>
              <a:r>
                <a:rPr lang="en-US" sz="2400" dirty="0" smtClean="0">
                  <a:solidFill>
                    <a:srgbClr val="001D3A"/>
                  </a:solidFill>
                  <a:latin typeface="Times New Roman" pitchFamily="18" charset="0"/>
                  <a:cs typeface="Times New Roman" pitchFamily="18" charset="0"/>
                </a:rPr>
                <a:t> BN </a:t>
              </a:r>
              <a:r>
                <a:rPr lang="en-US" sz="2400" dirty="0" err="1" smtClean="0">
                  <a:solidFill>
                    <a:srgbClr val="001D3A"/>
                  </a:solidFill>
                  <a:latin typeface="Times New Roman" pitchFamily="18" charset="0"/>
                  <a:cs typeface="Times New Roman" pitchFamily="18" charset="0"/>
                </a:rPr>
                <a:t>tắc</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đờm</a:t>
              </a:r>
              <a:r>
                <a:rPr lang="en-US" sz="2400" dirty="0" smtClean="0">
                  <a:solidFill>
                    <a:srgbClr val="001D3A"/>
                  </a:solidFill>
                  <a:latin typeface="Times New Roman" pitchFamily="18" charset="0"/>
                  <a:cs typeface="Times New Roman" pitchFamily="18" charset="0"/>
                </a:rPr>
                <a:t> , </a:t>
              </a:r>
              <a:r>
                <a:rPr lang="en-US" sz="2400" dirty="0" err="1" smtClean="0">
                  <a:solidFill>
                    <a:srgbClr val="001D3A"/>
                  </a:solidFill>
                  <a:latin typeface="Times New Roman" pitchFamily="18" charset="0"/>
                  <a:cs typeface="Times New Roman" pitchFamily="18" charset="0"/>
                </a:rPr>
                <a:t>thức</a:t>
              </a:r>
              <a:r>
                <a:rPr lang="en-US" sz="2400" dirty="0" smtClean="0">
                  <a:solidFill>
                    <a:srgbClr val="001D3A"/>
                  </a:solidFill>
                  <a:latin typeface="Times New Roman" pitchFamily="18" charset="0"/>
                  <a:cs typeface="Times New Roman" pitchFamily="18" charset="0"/>
                </a:rPr>
                <a:t> </a:t>
              </a:r>
              <a:r>
                <a:rPr lang="en-US" sz="2400" dirty="0" err="1" smtClean="0">
                  <a:solidFill>
                    <a:srgbClr val="001D3A"/>
                  </a:solidFill>
                  <a:latin typeface="Times New Roman" pitchFamily="18" charset="0"/>
                  <a:cs typeface="Times New Roman" pitchFamily="18" charset="0"/>
                </a:rPr>
                <a:t>ăn</a:t>
              </a:r>
              <a:r>
                <a:rPr lang="en-US" sz="2400" dirty="0" smtClean="0">
                  <a:solidFill>
                    <a:srgbClr val="001D3A"/>
                  </a:solidFill>
                  <a:latin typeface="Times New Roman" pitchFamily="18" charset="0"/>
                  <a:cs typeface="Times New Roman" pitchFamily="18" charset="0"/>
                </a:rPr>
                <a:t>.</a:t>
              </a:r>
            </a:p>
            <a:p>
              <a:pPr eaLnBrk="0" hangingPunct="0">
                <a:buSzPct val="60000"/>
              </a:pPr>
              <a:endParaRPr lang="en-US" sz="2400" dirty="0">
                <a:solidFill>
                  <a:srgbClr val="001D3A"/>
                </a:solidFill>
                <a:latin typeface="Times New Roman" pitchFamily="18" charset="0"/>
                <a:cs typeface="Times New Roman" pitchFamily="18" charset="0"/>
              </a:endParaRPr>
            </a:p>
          </p:txBody>
        </p:sp>
        <p:sp>
          <p:nvSpPr>
            <p:cNvPr id="17" name="AutoShape 14"/>
            <p:cNvSpPr>
              <a:spLocks noChangeArrowheads="1"/>
            </p:cNvSpPr>
            <p:nvPr/>
          </p:nvSpPr>
          <p:spPr bwMode="gray">
            <a:xfrm>
              <a:off x="3219" y="696"/>
              <a:ext cx="430" cy="1296"/>
            </a:xfrm>
            <a:prstGeom prst="rightArrow">
              <a:avLst>
                <a:gd name="adj1" fmla="val 67750"/>
                <a:gd name="adj2" fmla="val 66167"/>
              </a:avLst>
            </a:prstGeom>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8" name="AutoShape 15"/>
            <p:cNvSpPr>
              <a:spLocks noChangeArrowheads="1"/>
            </p:cNvSpPr>
            <p:nvPr/>
          </p:nvSpPr>
          <p:spPr bwMode="gray">
            <a:xfrm>
              <a:off x="671" y="3189"/>
              <a:ext cx="4268" cy="690"/>
            </a:xfrm>
            <a:prstGeom prst="can">
              <a:avLst>
                <a:gd name="adj" fmla="val 27866"/>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AutoShape 16"/>
            <p:cNvSpPr>
              <a:spLocks noChangeArrowheads="1"/>
            </p:cNvSpPr>
            <p:nvPr/>
          </p:nvSpPr>
          <p:spPr bwMode="gray">
            <a:xfrm>
              <a:off x="2182" y="2689"/>
              <a:ext cx="1104" cy="432"/>
            </a:xfrm>
            <a:prstGeom prst="upArrow">
              <a:avLst>
                <a:gd name="adj1" fmla="val 68380"/>
                <a:gd name="adj2" fmla="val 70833"/>
              </a:avLst>
            </a:prstGeom>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20" name="Text Box 17"/>
            <p:cNvSpPr txBox="1">
              <a:spLocks noChangeArrowheads="1"/>
            </p:cNvSpPr>
            <p:nvPr/>
          </p:nvSpPr>
          <p:spPr bwMode="gray">
            <a:xfrm>
              <a:off x="1104" y="3407"/>
              <a:ext cx="3566" cy="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dirty="0" smtClean="0">
                  <a:solidFill>
                    <a:schemeClr val="bg1"/>
                  </a:solidFill>
                  <a:latin typeface="Times New Roman" pitchFamily="18" charset="0"/>
                  <a:cs typeface="Times New Roman" pitchFamily="18" charset="0"/>
                </a:rPr>
                <a:t>ĐẶT ỐNG NỘI KHÍ QUẢN HAY </a:t>
              </a:r>
            </a:p>
            <a:p>
              <a:pPr algn="ctr" eaLnBrk="0" hangingPunct="0"/>
              <a:r>
                <a:rPr lang="en-US" sz="2400" dirty="0" smtClean="0">
                  <a:solidFill>
                    <a:schemeClr val="bg1"/>
                  </a:solidFill>
                  <a:latin typeface="Times New Roman" pitchFamily="18" charset="0"/>
                  <a:cs typeface="Times New Roman" pitchFamily="18" charset="0"/>
                </a:rPr>
                <a:t>CHỌC KIM QUA MÀNG NHẪN GIÁP</a:t>
              </a:r>
              <a:endParaRPr lang="en-US" sz="2400" dirty="0">
                <a:solidFill>
                  <a:schemeClr val="bg1"/>
                </a:solidFill>
                <a:latin typeface="Times New Roman" pitchFamily="18" charset="0"/>
                <a:cs typeface="Times New Roman" pitchFamily="18" charset="0"/>
              </a:endParaRPr>
            </a:p>
          </p:txBody>
        </p:sp>
      </p:grpSp>
      <p:sp>
        <p:nvSpPr>
          <p:cNvPr id="2" name="Rectangle 1"/>
          <p:cNvSpPr/>
          <p:nvPr/>
        </p:nvSpPr>
        <p:spPr>
          <a:xfrm>
            <a:off x="3456298" y="0"/>
            <a:ext cx="2627964" cy="923330"/>
          </a:xfrm>
          <a:prstGeom prst="rect">
            <a:avLst/>
          </a:prstGeom>
          <a:noFill/>
        </p:spPr>
        <p:txBody>
          <a:bodyPr wrap="none" lIns="91440" tIns="45720" rIns="91440" bIns="45720">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Xử</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trí</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27207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7898" y="1443835"/>
            <a:ext cx="7626101" cy="4886559"/>
          </a:xfrm>
        </p:spPr>
        <p:txBody>
          <a:bodyPr>
            <a:noAutofit/>
          </a:bodyPr>
          <a:lstStyle/>
          <a:p>
            <a:pPr marL="0" indent="0">
              <a:buNone/>
            </a:pPr>
            <a:r>
              <a:rPr lang="vi-VN" sz="3000" b="1" i="1" u="sng" dirty="0">
                <a:latin typeface="+mj-lt"/>
              </a:rPr>
              <a:t>Thở oxy:</a:t>
            </a:r>
          </a:p>
          <a:p>
            <a:r>
              <a:rPr lang="vi-VN" sz="3000" dirty="0">
                <a:latin typeface="+mj-lt"/>
              </a:rPr>
              <a:t>Xông mũi : FiO2 tối đa đạt được 0.4 (6 l/ph)</a:t>
            </a:r>
          </a:p>
          <a:p>
            <a:r>
              <a:rPr lang="vi-VN" sz="3000" dirty="0">
                <a:latin typeface="+mj-lt"/>
              </a:rPr>
              <a:t>Mặt nạ: FiO2 tối đa đạt được 0.6 (8 l/ph)</a:t>
            </a:r>
          </a:p>
          <a:p>
            <a:r>
              <a:rPr lang="vi-VN" sz="3000" dirty="0">
                <a:latin typeface="+mj-lt"/>
              </a:rPr>
              <a:t>Mặt nạ có bóng dự trữ: 0.8 (9 l/ph)</a:t>
            </a:r>
          </a:p>
          <a:p>
            <a:pPr marL="0" indent="0">
              <a:buNone/>
            </a:pPr>
            <a:r>
              <a:rPr lang="en-US" sz="3000" dirty="0">
                <a:latin typeface="+mj-lt"/>
              </a:rPr>
              <a:t>	</a:t>
            </a:r>
            <a:r>
              <a:rPr lang="en-US" sz="3000" b="1" dirty="0" smtClean="0">
                <a:solidFill>
                  <a:srgbClr val="FF0000"/>
                </a:solidFill>
                <a:latin typeface="+mj-lt"/>
              </a:rPr>
              <a:t>		</a:t>
            </a:r>
            <a:r>
              <a:rPr lang="vi-VN" sz="3000" b="1" dirty="0" smtClean="0">
                <a:solidFill>
                  <a:srgbClr val="FF0000"/>
                </a:solidFill>
                <a:latin typeface="+mj-lt"/>
              </a:rPr>
              <a:t>Lưu </a:t>
            </a:r>
            <a:r>
              <a:rPr lang="vi-VN" sz="3000" b="1" dirty="0">
                <a:solidFill>
                  <a:srgbClr val="FF0000"/>
                </a:solidFill>
                <a:latin typeface="+mj-lt"/>
              </a:rPr>
              <a:t>ý</a:t>
            </a:r>
          </a:p>
          <a:p>
            <a:r>
              <a:rPr lang="vi-VN" sz="3000" dirty="0">
                <a:latin typeface="+mj-lt"/>
              </a:rPr>
              <a:t>- Nguy cơ tăng CO2 do thở oxy liều cao ở BN COPD chưa được TKNT (nên thở &lt; 2 l/ph)</a:t>
            </a:r>
          </a:p>
          <a:p>
            <a:r>
              <a:rPr lang="vi-VN" sz="3000" dirty="0">
                <a:latin typeface="+mj-lt"/>
              </a:rPr>
              <a:t>- Cần theo dõi SpO2, khí máu, lâm </a:t>
            </a:r>
            <a:r>
              <a:rPr lang="vi-VN" sz="3000" dirty="0" smtClean="0">
                <a:latin typeface="+mj-lt"/>
              </a:rPr>
              <a:t>sàng</a:t>
            </a:r>
            <a:endParaRPr lang="vi-VN" sz="3000" dirty="0">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89045" y="92572"/>
            <a:ext cx="2609850" cy="1752600"/>
          </a:xfrm>
          <a:prstGeom prst="rect">
            <a:avLst/>
          </a:prstGeom>
        </p:spPr>
      </p:pic>
      <p:sp>
        <p:nvSpPr>
          <p:cNvPr id="3" name="Rectangle 2"/>
          <p:cNvSpPr/>
          <p:nvPr/>
        </p:nvSpPr>
        <p:spPr>
          <a:xfrm>
            <a:off x="2188460" y="222195"/>
            <a:ext cx="2627964"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XỬ TRÍ</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9555589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a:xfrm>
            <a:off x="6629400" y="6553200"/>
            <a:ext cx="2133600" cy="244475"/>
          </a:xfrm>
        </p:spPr>
        <p:txBody>
          <a:bodyPr/>
          <a:lstStyle/>
          <a:p>
            <a:r>
              <a:rPr lang="en-US" dirty="0"/>
              <a:t>www.themegallery.com</a:t>
            </a:r>
          </a:p>
        </p:txBody>
      </p:sp>
      <p:sp>
        <p:nvSpPr>
          <p:cNvPr id="8" name="Rectangle 2"/>
          <p:cNvSpPr txBox="1">
            <a:spLocks noChangeArrowheads="1"/>
          </p:cNvSpPr>
          <p:nvPr/>
        </p:nvSpPr>
        <p:spPr>
          <a:xfrm>
            <a:off x="990600" y="198438"/>
            <a:ext cx="6728045" cy="487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XỬ TRÍ</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9" name="Group 3"/>
          <p:cNvGrpSpPr>
            <a:grpSpLocks/>
          </p:cNvGrpSpPr>
          <p:nvPr/>
        </p:nvGrpSpPr>
        <p:grpSpPr bwMode="auto">
          <a:xfrm>
            <a:off x="572798" y="1535698"/>
            <a:ext cx="7567006" cy="4398962"/>
            <a:chOff x="877" y="1296"/>
            <a:chExt cx="4211" cy="2448"/>
          </a:xfrm>
        </p:grpSpPr>
        <p:sp>
          <p:nvSpPr>
            <p:cNvPr id="10" name="Freeform 4"/>
            <p:cNvSpPr>
              <a:spLocks noEditPoints="1"/>
            </p:cNvSpPr>
            <p:nvPr/>
          </p:nvSpPr>
          <p:spPr bwMode="gray">
            <a:xfrm rot="-1358056">
              <a:off x="877" y="1765"/>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11" name="Oval 5"/>
            <p:cNvSpPr>
              <a:spLocks noChangeArrowheads="1"/>
            </p:cNvSpPr>
            <p:nvPr/>
          </p:nvSpPr>
          <p:spPr bwMode="auto">
            <a:xfrm rot="-1543677">
              <a:off x="2784" y="1680"/>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Oval 6"/>
            <p:cNvSpPr>
              <a:spLocks noChangeArrowheads="1"/>
            </p:cNvSpPr>
            <p:nvPr/>
          </p:nvSpPr>
          <p:spPr bwMode="auto">
            <a:xfrm rot="-1543677">
              <a:off x="4416" y="182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7"/>
            <p:cNvSpPr>
              <a:spLocks noChangeArrowheads="1"/>
            </p:cNvSpPr>
            <p:nvPr/>
          </p:nvSpPr>
          <p:spPr bwMode="auto">
            <a:xfrm rot="-1543677">
              <a:off x="1872" y="3456"/>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Oval 8"/>
            <p:cNvSpPr>
              <a:spLocks noChangeArrowheads="1"/>
            </p:cNvSpPr>
            <p:nvPr/>
          </p:nvSpPr>
          <p:spPr bwMode="auto">
            <a:xfrm rot="-1543677">
              <a:off x="3456" y="310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9"/>
            <p:cNvSpPr>
              <a:spLocks noChangeArrowheads="1"/>
            </p:cNvSpPr>
            <p:nvPr/>
          </p:nvSpPr>
          <p:spPr bwMode="auto">
            <a:xfrm rot="-1543677">
              <a:off x="1344" y="254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Oval 10"/>
            <p:cNvSpPr>
              <a:spLocks noChangeArrowheads="1"/>
            </p:cNvSpPr>
            <p:nvPr/>
          </p:nvSpPr>
          <p:spPr bwMode="gray">
            <a:xfrm>
              <a:off x="2407" y="1296"/>
              <a:ext cx="720"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76200" dir="10800000" kx="-3284103" algn="br" rotWithShape="0">
                      <a:srgbClr val="001D3A">
                        <a:alpha val="50000"/>
                      </a:srgbClr>
                    </a:outerShdw>
                  </a:effectLst>
                </a14:hiddenEffects>
              </a:ext>
            </a:extLst>
          </p:spPr>
          <p:txBody>
            <a:bodyPr wrap="none" anchor="ctr"/>
            <a:lstStyle/>
            <a:p>
              <a:pPr algn="ctr"/>
              <a:endParaRPr lang="en-US"/>
            </a:p>
          </p:txBody>
        </p:sp>
        <p:sp>
          <p:nvSpPr>
            <p:cNvPr id="17" name="Oval 11"/>
            <p:cNvSpPr>
              <a:spLocks noChangeArrowheads="1"/>
            </p:cNvSpPr>
            <p:nvPr/>
          </p:nvSpPr>
          <p:spPr bwMode="gray">
            <a:xfrm>
              <a:off x="999" y="2126"/>
              <a:ext cx="719" cy="694"/>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76200" dir="10800000" kx="-3284103" algn="br" rotWithShape="0">
                      <a:srgbClr val="001D3A">
                        <a:alpha val="50000"/>
                      </a:srgbClr>
                    </a:outerShdw>
                  </a:effectLst>
                </a14:hiddenEffects>
              </a:ext>
            </a:extLst>
          </p:spPr>
          <p:txBody>
            <a:bodyPr wrap="none" anchor="ctr"/>
            <a:lstStyle/>
            <a:p>
              <a:pPr algn="ctr"/>
              <a:endParaRPr lang="en-US"/>
            </a:p>
          </p:txBody>
        </p:sp>
        <p:sp>
          <p:nvSpPr>
            <p:cNvPr id="18" name="Oval 12"/>
            <p:cNvSpPr>
              <a:spLocks noChangeArrowheads="1"/>
            </p:cNvSpPr>
            <p:nvPr/>
          </p:nvSpPr>
          <p:spPr bwMode="gray">
            <a:xfrm>
              <a:off x="1493" y="3050"/>
              <a:ext cx="719" cy="69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76200" dir="10800000" kx="-3284103" algn="br" rotWithShape="0">
                      <a:srgbClr val="001D3A">
                        <a:alpha val="50000"/>
                      </a:srgbClr>
                    </a:outerShdw>
                  </a:effectLst>
                </a14:hiddenEffects>
              </a:ext>
            </a:extLst>
          </p:spPr>
          <p:txBody>
            <a:bodyPr wrap="none" anchor="ctr"/>
            <a:lstStyle/>
            <a:p>
              <a:pPr algn="ctr"/>
              <a:endParaRPr lang="en-US"/>
            </a:p>
          </p:txBody>
        </p:sp>
        <p:sp>
          <p:nvSpPr>
            <p:cNvPr id="19" name="Oval 13"/>
            <p:cNvSpPr>
              <a:spLocks noChangeArrowheads="1"/>
            </p:cNvSpPr>
            <p:nvPr/>
          </p:nvSpPr>
          <p:spPr bwMode="gray">
            <a:xfrm>
              <a:off x="3048" y="2707"/>
              <a:ext cx="719" cy="694"/>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76200" dir="10800000" kx="-3284103" algn="br" rotWithShape="0">
                      <a:srgbClr val="001D3A">
                        <a:alpha val="50000"/>
                      </a:srgbClr>
                    </a:outerShdw>
                  </a:effectLst>
                </a14:hiddenEffects>
              </a:ext>
            </a:extLst>
          </p:spPr>
          <p:txBody>
            <a:bodyPr wrap="none" anchor="ctr"/>
            <a:lstStyle/>
            <a:p>
              <a:pPr algn="ctr"/>
              <a:endParaRPr lang="en-US"/>
            </a:p>
          </p:txBody>
        </p:sp>
        <p:sp>
          <p:nvSpPr>
            <p:cNvPr id="20" name="Oval 14"/>
            <p:cNvSpPr>
              <a:spLocks noChangeArrowheads="1"/>
            </p:cNvSpPr>
            <p:nvPr/>
          </p:nvSpPr>
          <p:spPr bwMode="gray">
            <a:xfrm>
              <a:off x="4072" y="1420"/>
              <a:ext cx="680" cy="69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76200" dir="10800000" kx="-3284103" algn="br" rotWithShape="0">
                      <a:srgbClr val="001D3A">
                        <a:alpha val="50000"/>
                      </a:srgbClr>
                    </a:outerShdw>
                  </a:effectLst>
                </a14:hiddenEffects>
              </a:ext>
            </a:extLst>
          </p:spPr>
          <p:txBody>
            <a:bodyPr wrap="none" anchor="ctr"/>
            <a:lstStyle/>
            <a:p>
              <a:pPr algn="ctr"/>
              <a:endParaRPr lang="en-US" b="1"/>
            </a:p>
          </p:txBody>
        </p:sp>
        <p:sp>
          <p:nvSpPr>
            <p:cNvPr id="23" name="Text Box 17"/>
            <p:cNvSpPr txBox="1">
              <a:spLocks noChangeArrowheads="1"/>
            </p:cNvSpPr>
            <p:nvPr/>
          </p:nvSpPr>
          <p:spPr bwMode="white">
            <a:xfrm>
              <a:off x="4222" y="1696"/>
              <a:ext cx="103" cy="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817" dir="2708076" algn="ctr" rotWithShape="0">
                      <a:schemeClr val="bg2"/>
                    </a:outerShdw>
                  </a:effectLst>
                </a14:hiddenEffects>
              </a:ext>
            </a:extLst>
          </p:spPr>
          <p:txBody>
            <a:bodyPr wrap="none">
              <a:spAutoFit/>
            </a:bodyPr>
            <a:lstStyle/>
            <a:p>
              <a:pPr eaLnBrk="0" hangingPunct="0"/>
              <a:endParaRPr lang="en-US" b="1" dirty="0">
                <a:solidFill>
                  <a:schemeClr val="bg1"/>
                </a:solidFill>
                <a:latin typeface="Verdana" pitchFamily="34" charset="0"/>
              </a:endParaRPr>
            </a:p>
          </p:txBody>
        </p:sp>
        <p:sp>
          <p:nvSpPr>
            <p:cNvPr id="26" name="Text Box 20"/>
            <p:cNvSpPr txBox="1">
              <a:spLocks noChangeArrowheads="1"/>
            </p:cNvSpPr>
            <p:nvPr/>
          </p:nvSpPr>
          <p:spPr bwMode="auto">
            <a:xfrm>
              <a:off x="2070" y="2067"/>
              <a:ext cx="145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a:spAutoFit/>
            </a:bodyPr>
            <a:lstStyle/>
            <a:p>
              <a:pPr algn="ctr" eaLnBrk="0" hangingPunct="0"/>
              <a:endParaRPr lang="en-US" sz="2800" b="1" dirty="0"/>
            </a:p>
          </p:txBody>
        </p:sp>
      </p:grpSp>
      <p:sp>
        <p:nvSpPr>
          <p:cNvPr id="31" name="Rectangle 30"/>
          <p:cNvSpPr/>
          <p:nvPr/>
        </p:nvSpPr>
        <p:spPr>
          <a:xfrm>
            <a:off x="3171616" y="3244334"/>
            <a:ext cx="248786" cy="369332"/>
          </a:xfrm>
          <a:prstGeom prst="rect">
            <a:avLst/>
          </a:prstGeom>
        </p:spPr>
        <p:txBody>
          <a:bodyPr wrap="none">
            <a:spAutoFit/>
          </a:bodyPr>
          <a:lstStyle/>
          <a:p>
            <a:r>
              <a:rPr lang="vi-VN" dirty="0"/>
              <a:t> </a:t>
            </a:r>
            <a:endParaRPr lang="en-US" dirty="0"/>
          </a:p>
        </p:txBody>
      </p:sp>
      <p:sp>
        <p:nvSpPr>
          <p:cNvPr id="32" name="Rectangle 31"/>
          <p:cNvSpPr/>
          <p:nvPr/>
        </p:nvSpPr>
        <p:spPr>
          <a:xfrm>
            <a:off x="2522563" y="2828256"/>
            <a:ext cx="3147015" cy="1446550"/>
          </a:xfrm>
          <a:prstGeom prst="rect">
            <a:avLst/>
          </a:prstGeom>
        </p:spPr>
        <p:txBody>
          <a:bodyPr wrap="none">
            <a:spAutoFit/>
          </a:bodyPr>
          <a:lstStyle/>
          <a:p>
            <a:r>
              <a:rPr lang="vi-VN" sz="4400" dirty="0">
                <a:latin typeface="+mj-lt"/>
              </a:rPr>
              <a:t> Chỉ định </a:t>
            </a:r>
            <a:r>
              <a:rPr lang="vi-VN" sz="4400" dirty="0" smtClean="0">
                <a:latin typeface="+mj-lt"/>
              </a:rPr>
              <a:t>đặt</a:t>
            </a:r>
            <a:endParaRPr lang="en-US" sz="4400" dirty="0" smtClean="0">
              <a:latin typeface="+mj-lt"/>
            </a:endParaRPr>
          </a:p>
          <a:p>
            <a:r>
              <a:rPr lang="vi-VN" sz="4400" dirty="0" smtClean="0">
                <a:latin typeface="+mj-lt"/>
              </a:rPr>
              <a:t> </a:t>
            </a:r>
            <a:r>
              <a:rPr lang="vi-VN" sz="4400" dirty="0">
                <a:latin typeface="+mj-lt"/>
              </a:rPr>
              <a:t>nội khí quản</a:t>
            </a:r>
            <a:endParaRPr lang="en-US" sz="4400" dirty="0">
              <a:latin typeface="+mj-lt"/>
            </a:endParaRPr>
          </a:p>
        </p:txBody>
      </p:sp>
      <p:sp>
        <p:nvSpPr>
          <p:cNvPr id="33" name="Rectangle 32"/>
          <p:cNvSpPr/>
          <p:nvPr/>
        </p:nvSpPr>
        <p:spPr>
          <a:xfrm>
            <a:off x="2506256" y="950923"/>
            <a:ext cx="5012911" cy="584775"/>
          </a:xfrm>
          <a:prstGeom prst="rect">
            <a:avLst/>
          </a:prstGeom>
        </p:spPr>
        <p:txBody>
          <a:bodyPr wrap="none">
            <a:spAutoFit/>
          </a:bodyPr>
          <a:lstStyle/>
          <a:p>
            <a:r>
              <a:rPr lang="vi-VN" sz="3200" dirty="0">
                <a:latin typeface="+mj-lt"/>
              </a:rPr>
              <a:t>Tắc nghẽn đường hô hấp trên</a:t>
            </a:r>
            <a:endParaRPr lang="en-US" sz="3200" dirty="0">
              <a:latin typeface="+mj-lt"/>
            </a:endParaRPr>
          </a:p>
        </p:txBody>
      </p:sp>
      <p:sp>
        <p:nvSpPr>
          <p:cNvPr id="34" name="Rectangle 33"/>
          <p:cNvSpPr/>
          <p:nvPr/>
        </p:nvSpPr>
        <p:spPr>
          <a:xfrm>
            <a:off x="6771178" y="3123027"/>
            <a:ext cx="2737251" cy="1569660"/>
          </a:xfrm>
          <a:prstGeom prst="rect">
            <a:avLst/>
          </a:prstGeom>
        </p:spPr>
        <p:txBody>
          <a:bodyPr wrap="square">
            <a:spAutoFit/>
          </a:bodyPr>
          <a:lstStyle/>
          <a:p>
            <a:r>
              <a:rPr lang="vi-VN" sz="3200" dirty="0">
                <a:latin typeface="+mj-lt"/>
              </a:rPr>
              <a:t>Mất phản </a:t>
            </a:r>
            <a:r>
              <a:rPr lang="vi-VN" sz="3200" dirty="0" smtClean="0">
                <a:latin typeface="+mj-lt"/>
              </a:rPr>
              <a:t>xạ</a:t>
            </a:r>
            <a:r>
              <a:rPr lang="en-US" sz="3200" dirty="0">
                <a:latin typeface="+mj-lt"/>
              </a:rPr>
              <a:t> </a:t>
            </a:r>
            <a:r>
              <a:rPr lang="vi-VN" sz="3200" dirty="0" smtClean="0">
                <a:latin typeface="+mj-lt"/>
              </a:rPr>
              <a:t>bảo </a:t>
            </a:r>
            <a:r>
              <a:rPr lang="vi-VN" sz="3200" dirty="0">
                <a:latin typeface="+mj-lt"/>
              </a:rPr>
              <a:t>vệ đường thở</a:t>
            </a:r>
            <a:endParaRPr lang="en-US" sz="3200" dirty="0">
              <a:latin typeface="+mj-lt"/>
            </a:endParaRPr>
          </a:p>
        </p:txBody>
      </p:sp>
      <p:sp>
        <p:nvSpPr>
          <p:cNvPr id="35" name="Rectangle 34"/>
          <p:cNvSpPr/>
          <p:nvPr/>
        </p:nvSpPr>
        <p:spPr>
          <a:xfrm>
            <a:off x="4823624" y="5247841"/>
            <a:ext cx="4547029" cy="1077218"/>
          </a:xfrm>
          <a:prstGeom prst="rect">
            <a:avLst/>
          </a:prstGeom>
        </p:spPr>
        <p:txBody>
          <a:bodyPr wrap="square">
            <a:spAutoFit/>
          </a:bodyPr>
          <a:lstStyle/>
          <a:p>
            <a:r>
              <a:rPr lang="vi-VN" sz="3200" dirty="0">
                <a:latin typeface="+mj-lt"/>
              </a:rPr>
              <a:t>Khả năng khạc đờm </a:t>
            </a:r>
            <a:r>
              <a:rPr lang="vi-VN" sz="3200" dirty="0" smtClean="0">
                <a:latin typeface="+mj-lt"/>
              </a:rPr>
              <a:t>giảm </a:t>
            </a:r>
            <a:r>
              <a:rPr lang="vi-VN" sz="3200" dirty="0">
                <a:latin typeface="+mj-lt"/>
              </a:rPr>
              <a:t>nhiều hoặc mất</a:t>
            </a:r>
            <a:endParaRPr lang="en-US" sz="3200" dirty="0">
              <a:latin typeface="+mj-lt"/>
            </a:endParaRPr>
          </a:p>
        </p:txBody>
      </p:sp>
      <p:sp>
        <p:nvSpPr>
          <p:cNvPr id="36" name="Rectangle 35"/>
          <p:cNvSpPr/>
          <p:nvPr/>
        </p:nvSpPr>
        <p:spPr>
          <a:xfrm>
            <a:off x="117935" y="5786450"/>
            <a:ext cx="4547916" cy="1077218"/>
          </a:xfrm>
          <a:prstGeom prst="rect">
            <a:avLst/>
          </a:prstGeom>
        </p:spPr>
        <p:txBody>
          <a:bodyPr wrap="square">
            <a:spAutoFit/>
          </a:bodyPr>
          <a:lstStyle/>
          <a:p>
            <a:r>
              <a:rPr lang="vi-VN" sz="3200" dirty="0">
                <a:latin typeface="+mj-lt"/>
              </a:rPr>
              <a:t>Thiếu oxy máu nặng không đáp ứng thở oxy</a:t>
            </a:r>
            <a:endParaRPr lang="en-US" sz="3200" dirty="0">
              <a:latin typeface="+mj-lt"/>
            </a:endParaRPr>
          </a:p>
        </p:txBody>
      </p:sp>
      <p:sp>
        <p:nvSpPr>
          <p:cNvPr id="37" name="Rectangle 36"/>
          <p:cNvSpPr/>
          <p:nvPr/>
        </p:nvSpPr>
        <p:spPr>
          <a:xfrm>
            <a:off x="-3903" y="2072035"/>
            <a:ext cx="2903359" cy="954107"/>
          </a:xfrm>
          <a:prstGeom prst="rect">
            <a:avLst/>
          </a:prstGeom>
        </p:spPr>
        <p:txBody>
          <a:bodyPr wrap="none">
            <a:spAutoFit/>
          </a:bodyPr>
          <a:lstStyle/>
          <a:p>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8544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vi-VN" sz="4800" b="1" dirty="0"/>
              <a:t>Thông khí nhân tạo</a:t>
            </a:r>
            <a:r>
              <a:rPr lang="vi-VN" sz="4800" b="1" dirty="0" smtClean="0"/>
              <a:t>:</a:t>
            </a:r>
            <a:endParaRPr lang="en-US" sz="4800" b="1" dirty="0"/>
          </a:p>
        </p:txBody>
      </p:sp>
      <p:sp>
        <p:nvSpPr>
          <p:cNvPr id="5" name="Content Placeholder 4"/>
          <p:cNvSpPr>
            <a:spLocks noGrp="1"/>
          </p:cNvSpPr>
          <p:nvPr>
            <p:ph idx="1"/>
          </p:nvPr>
        </p:nvSpPr>
        <p:spPr>
          <a:xfrm>
            <a:off x="1059785" y="1291130"/>
            <a:ext cx="7177136" cy="4886559"/>
          </a:xfrm>
        </p:spPr>
        <p:txBody>
          <a:bodyPr>
            <a:normAutofit/>
          </a:bodyPr>
          <a:lstStyle/>
          <a:p>
            <a:r>
              <a:rPr lang="vi-VN" dirty="0" smtClean="0">
                <a:latin typeface="+mj-lt"/>
              </a:rPr>
              <a:t>Bóp </a:t>
            </a:r>
            <a:r>
              <a:rPr lang="vi-VN" dirty="0">
                <a:latin typeface="+mj-lt"/>
              </a:rPr>
              <a:t>bóng, thổi ngạt: chú ý ưỡn cổ nếu chưa có Nội khí quản</a:t>
            </a:r>
          </a:p>
          <a:p>
            <a:r>
              <a:rPr lang="vi-VN" dirty="0" smtClean="0">
                <a:latin typeface="+mj-lt"/>
              </a:rPr>
              <a:t>TKNT </a:t>
            </a:r>
            <a:r>
              <a:rPr lang="vi-VN" dirty="0">
                <a:latin typeface="+mj-lt"/>
              </a:rPr>
              <a:t>bằng máy: Qua mặt nạ</a:t>
            </a:r>
          </a:p>
          <a:p>
            <a:r>
              <a:rPr lang="vi-VN" dirty="0">
                <a:latin typeface="+mj-lt"/>
              </a:rPr>
              <a:t> Qua ống Nội khí quản, MKQ</a:t>
            </a:r>
          </a:p>
          <a:p>
            <a:r>
              <a:rPr lang="vi-VN" dirty="0" smtClean="0">
                <a:latin typeface="+mj-lt"/>
              </a:rPr>
              <a:t>Chú </a:t>
            </a:r>
            <a:r>
              <a:rPr lang="vi-VN" dirty="0">
                <a:latin typeface="+mj-lt"/>
              </a:rPr>
              <a:t>ý theo dõi:</a:t>
            </a:r>
          </a:p>
          <a:p>
            <a:r>
              <a:rPr lang="vi-VN" dirty="0">
                <a:latin typeface="+mj-lt"/>
              </a:rPr>
              <a:t> SpO2, khí máu động mạch</a:t>
            </a:r>
          </a:p>
          <a:p>
            <a:r>
              <a:rPr lang="vi-VN" dirty="0">
                <a:latin typeface="+mj-lt"/>
              </a:rPr>
              <a:t> Chảy máu</a:t>
            </a:r>
          </a:p>
          <a:p>
            <a:r>
              <a:rPr lang="vi-VN" dirty="0">
                <a:latin typeface="+mj-lt"/>
              </a:rPr>
              <a:t> Nguy cơ TKMP</a:t>
            </a:r>
          </a:p>
          <a:p>
            <a:r>
              <a:rPr lang="vi-VN" dirty="0">
                <a:latin typeface="+mj-lt"/>
              </a:rPr>
              <a:t> Nguy cơ nhiễm trùng phổi bệnh viện</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9050" y="1901950"/>
            <a:ext cx="2901395" cy="3359510"/>
          </a:xfrm>
          <a:prstGeom prst="rect">
            <a:avLst/>
          </a:prstGeom>
        </p:spPr>
      </p:pic>
    </p:spTree>
    <p:extLst>
      <p:ext uri="{BB962C8B-B14F-4D97-AF65-F5344CB8AC3E}">
        <p14:creationId xmlns:p14="http://schemas.microsoft.com/office/powerpoint/2010/main" xmlns="" val="39626008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490" y="374900"/>
            <a:ext cx="6871725" cy="763525"/>
          </a:xfrm>
        </p:spPr>
        <p:txBody>
          <a:bodyPr/>
          <a:lstStyle/>
          <a:p>
            <a:r>
              <a:rPr lang="en-US" dirty="0" smtClean="0">
                <a:latin typeface="Times New Roman" pitchFamily="18" charset="0"/>
                <a:cs typeface="Times New Roman" pitchFamily="18" charset="0"/>
              </a:rPr>
              <a:t>MỤC TIÊU CẦN ĐẠT</a:t>
            </a:r>
            <a:endParaRPr lang="en-US" dirty="0">
              <a:latin typeface="Times New Roman" pitchFamily="18" charset="0"/>
              <a:cs typeface="Times New Roman" pitchFamily="18" charset="0"/>
            </a:endParaRPr>
          </a:p>
        </p:txBody>
      </p:sp>
      <p:sp>
        <p:nvSpPr>
          <p:cNvPr id="5" name="Oval 4"/>
          <p:cNvSpPr/>
          <p:nvPr/>
        </p:nvSpPr>
        <p:spPr>
          <a:xfrm>
            <a:off x="251760" y="2879140"/>
            <a:ext cx="8713335" cy="1679755"/>
          </a:xfrm>
          <a:prstGeom prst="ellipse">
            <a:avLst/>
          </a:prstGeom>
          <a:ln w="73025"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Content Placeholder 2"/>
          <p:cNvSpPr>
            <a:spLocks noGrp="1"/>
          </p:cNvSpPr>
          <p:nvPr>
            <p:ph idx="1"/>
          </p:nvPr>
        </p:nvSpPr>
        <p:spPr>
          <a:noFill/>
        </p:spPr>
        <p:txBody>
          <a:bodyPr>
            <a:normAutofit/>
          </a:bodyPr>
          <a:lstStyle/>
          <a:p>
            <a:r>
              <a:rPr lang="en-US" sz="3200" dirty="0" smtClean="0">
                <a:latin typeface="Times New Roman" pitchFamily="18" charset="0"/>
                <a:cs typeface="Times New Roman" pitchFamily="18" charset="0"/>
              </a:rPr>
              <a:t>NẮM ĐƯỢC NGUYÊN NHÂN, BIẾN CHỨNG , TRIỆU CHỨNG CỦA SUY HÔ HẤP CẤP.</a:t>
            </a:r>
          </a:p>
          <a:p>
            <a:r>
              <a:rPr lang="en-US" sz="3200" b="1" u="sng" dirty="0" smtClean="0">
                <a:solidFill>
                  <a:srgbClr val="7030A0"/>
                </a:solidFill>
                <a:latin typeface="Times New Roman" pitchFamily="18" charset="0"/>
                <a:cs typeface="Times New Roman" pitchFamily="18" charset="0"/>
              </a:rPr>
              <a:t>BIẾT CÁCH XỬ TRÍ KỊP THỜI KHI GẶP BỆNH NHÂN BỊ SUY HÔ HẤP CẤP</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9870" y="4558895"/>
            <a:ext cx="1832460" cy="21167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nphaco.vn/data/salbutamo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9310" y="-235920"/>
            <a:ext cx="3044950" cy="231800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517900" y="1772710"/>
            <a:ext cx="7177136" cy="4886559"/>
          </a:xfrm>
        </p:spPr>
        <p:txBody>
          <a:bodyPr>
            <a:normAutofit/>
          </a:bodyPr>
          <a:lstStyle/>
          <a:p>
            <a:r>
              <a:rPr lang="vi-VN" b="1" dirty="0">
                <a:latin typeface="+mj-lt"/>
              </a:rPr>
              <a:t> </a:t>
            </a:r>
            <a:r>
              <a:rPr lang="vi-VN" dirty="0" smtClean="0">
                <a:latin typeface="+mj-lt"/>
              </a:rPr>
              <a:t>Thuốc </a:t>
            </a:r>
            <a:r>
              <a:rPr lang="vi-VN" dirty="0">
                <a:latin typeface="+mj-lt"/>
              </a:rPr>
              <a:t>giãn phế quản (chất chủ vận </a:t>
            </a:r>
            <a:r>
              <a:rPr lang="el-GR" dirty="0">
                <a:latin typeface="+mj-lt"/>
              </a:rPr>
              <a:t>β2; </a:t>
            </a:r>
            <a:r>
              <a:rPr lang="vi-VN" dirty="0">
                <a:latin typeface="+mj-lt"/>
              </a:rPr>
              <a:t>thuốc kháng cholinergic): chỉ định với suy hô hấp do có co thắt phế quản (COPD, hen phế quản</a:t>
            </a:r>
            <a:r>
              <a:rPr lang="vi-VN" dirty="0" smtClean="0">
                <a:latin typeface="+mj-lt"/>
              </a:rPr>
              <a:t>).</a:t>
            </a:r>
            <a:endParaRPr lang="en-US" dirty="0" smtClean="0">
              <a:latin typeface="+mj-lt"/>
            </a:endParaRPr>
          </a:p>
          <a:p>
            <a:r>
              <a:rPr lang="vi-VN" dirty="0" smtClean="0">
                <a:latin typeface="+mj-lt"/>
              </a:rPr>
              <a:t>Corticoid</a:t>
            </a:r>
            <a:r>
              <a:rPr lang="vi-VN" dirty="0">
                <a:latin typeface="+mj-lt"/>
              </a:rPr>
              <a:t>: chỉ định cho các đợt cấp của hen phế quản, COPD.</a:t>
            </a:r>
          </a:p>
          <a:p>
            <a:r>
              <a:rPr lang="vi-VN" dirty="0" smtClean="0">
                <a:latin typeface="+mj-lt"/>
              </a:rPr>
              <a:t>Kháng </a:t>
            </a:r>
            <a:r>
              <a:rPr lang="vi-VN" dirty="0">
                <a:latin typeface="+mj-lt"/>
              </a:rPr>
              <a:t>sinh: khi có dấu hiệu của viêm (</a:t>
            </a:r>
            <a:r>
              <a:rPr lang="vi-VN" dirty="0">
                <a:latin typeface="+mj-lt"/>
                <a:hlinkClick r:id="rId3" tooltip="Xem thêm về viêm phổi"/>
              </a:rPr>
              <a:t>viêm phổi</a:t>
            </a:r>
            <a:r>
              <a:rPr lang="vi-VN" dirty="0">
                <a:latin typeface="+mj-lt"/>
              </a:rPr>
              <a:t>, đợt cấp COPD có bằng chứng nhiễm khuẩn).</a:t>
            </a:r>
          </a:p>
          <a:p>
            <a:r>
              <a:rPr lang="vi-VN" dirty="0" smtClean="0">
                <a:latin typeface="+mj-lt"/>
              </a:rPr>
              <a:t>Lợi </a:t>
            </a:r>
            <a:r>
              <a:rPr lang="vi-VN" dirty="0">
                <a:latin typeface="+mj-lt"/>
              </a:rPr>
              <a:t>tiểu: suy tim sung huyết, </a:t>
            </a:r>
            <a:r>
              <a:rPr lang="vi-VN" dirty="0">
                <a:latin typeface="+mj-lt"/>
                <a:hlinkClick r:id="rId4" tooltip="Xem thêm về phù phổi cấp"/>
              </a:rPr>
              <a:t>phù phổi cấp</a:t>
            </a:r>
            <a:r>
              <a:rPr lang="vi-VN" dirty="0">
                <a:latin typeface="+mj-lt"/>
              </a:rPr>
              <a:t> huyết động, quá tải thể tích.</a:t>
            </a:r>
          </a:p>
          <a:p>
            <a:endParaRPr lang="en-US" dirty="0">
              <a:latin typeface="+mj-lt"/>
            </a:endParaRPr>
          </a:p>
        </p:txBody>
      </p:sp>
      <p:sp>
        <p:nvSpPr>
          <p:cNvPr id="4" name="Rectangle 3"/>
          <p:cNvSpPr/>
          <p:nvPr/>
        </p:nvSpPr>
        <p:spPr>
          <a:xfrm>
            <a:off x="237722" y="531155"/>
            <a:ext cx="5801588" cy="923330"/>
          </a:xfrm>
          <a:prstGeom prst="rect">
            <a:avLst/>
          </a:prstGeom>
          <a:noFill/>
        </p:spPr>
        <p:txBody>
          <a:bodyPr wrap="none" lIns="91440" tIns="45720" rIns="91440" bIns="45720">
            <a:spAutoFit/>
          </a:bodyPr>
          <a:lstStyle/>
          <a:p>
            <a:pPr algn="ctr"/>
            <a:r>
              <a:rPr lang="vi-VN"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Điều trị </a:t>
            </a:r>
            <a:r>
              <a:rPr lang="vi-V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thuốc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87465007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9785" y="680310"/>
            <a:ext cx="7787955" cy="4886559"/>
          </a:xfrm>
        </p:spPr>
        <p:txBody>
          <a:bodyPr>
            <a:noAutofit/>
          </a:bodyPr>
          <a:lstStyle/>
          <a:p>
            <a:pPr marL="0" indent="0">
              <a:buNone/>
            </a:pPr>
            <a:r>
              <a:rPr lang="vi-VN" b="1" u="sng" dirty="0" smtClean="0">
                <a:solidFill>
                  <a:srgbClr val="FF0000"/>
                </a:solidFill>
                <a:latin typeface="+mj-lt"/>
              </a:rPr>
              <a:t>1</a:t>
            </a:r>
            <a:r>
              <a:rPr lang="vi-VN" b="1" u="sng" dirty="0">
                <a:solidFill>
                  <a:srgbClr val="FF0000"/>
                </a:solidFill>
                <a:latin typeface="+mj-lt"/>
              </a:rPr>
              <a:t>. Tại chỗ</a:t>
            </a:r>
          </a:p>
          <a:p>
            <a:r>
              <a:rPr lang="vi-VN" dirty="0">
                <a:latin typeface="+mj-lt"/>
              </a:rPr>
              <a:t>Tư thế bệnh nhân: nên nửa </a:t>
            </a:r>
            <a:r>
              <a:rPr lang="vi-VN" dirty="0" smtClean="0">
                <a:latin typeface="+mj-lt"/>
              </a:rPr>
              <a:t>nằm</a:t>
            </a:r>
            <a:endParaRPr lang="en-US" dirty="0" smtClean="0">
              <a:latin typeface="+mj-lt"/>
            </a:endParaRPr>
          </a:p>
          <a:p>
            <a:pPr marL="0" indent="0">
              <a:buNone/>
            </a:pPr>
            <a:r>
              <a:rPr lang="vi-VN" dirty="0" smtClean="0">
                <a:latin typeface="+mj-lt"/>
              </a:rPr>
              <a:t> </a:t>
            </a:r>
            <a:r>
              <a:rPr lang="vi-VN" dirty="0">
                <a:latin typeface="+mj-lt"/>
              </a:rPr>
              <a:t>nửa ngồi hay ngồi.</a:t>
            </a:r>
          </a:p>
          <a:p>
            <a:r>
              <a:rPr lang="vi-VN" dirty="0">
                <a:latin typeface="+mj-lt"/>
              </a:rPr>
              <a:t>Thở oxi 2-4 lít/phút qua mũi</a:t>
            </a:r>
          </a:p>
          <a:p>
            <a:r>
              <a:rPr lang="vi-VN" dirty="0">
                <a:latin typeface="+mj-lt"/>
              </a:rPr>
              <a:t>Nếu ngừng thở hôn mê: đặt canul Mayo, hút sạch miệng, thổi ngạt (12-15 lần/ph)</a:t>
            </a:r>
          </a:p>
          <a:p>
            <a:r>
              <a:rPr lang="vi-VN" dirty="0">
                <a:latin typeface="+mj-lt"/>
              </a:rPr>
              <a:t>Bóp bóng Ambu có oxi cho tới khi có hô hấp hỗ trợ</a:t>
            </a:r>
          </a:p>
          <a:p>
            <a:r>
              <a:rPr lang="vi-VN" dirty="0">
                <a:latin typeface="+mj-lt"/>
              </a:rPr>
              <a:t>Nếu nghi ngờ dị vật làm nghiệm pháp Heimlich, thổi ngạt.</a:t>
            </a:r>
          </a:p>
          <a:p>
            <a:r>
              <a:rPr lang="vi-VN" dirty="0">
                <a:latin typeface="+mj-lt"/>
              </a:rPr>
              <a:t>Vận chuyển tới bệnh viện, phòng cấp cứu hay hồi sức tích cực.</a:t>
            </a:r>
          </a:p>
          <a:p>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4150" y="39314"/>
            <a:ext cx="2609850" cy="2778865"/>
          </a:xfrm>
          <a:prstGeom prst="rect">
            <a:avLst/>
          </a:prstGeom>
        </p:spPr>
      </p:pic>
      <p:sp>
        <p:nvSpPr>
          <p:cNvPr id="5" name="Rectangle 4"/>
          <p:cNvSpPr/>
          <p:nvPr/>
        </p:nvSpPr>
        <p:spPr>
          <a:xfrm>
            <a:off x="448965" y="0"/>
            <a:ext cx="61895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cap="none" spc="50" dirty="0">
                <a:ln w="11430"/>
                <a:solidFill>
                  <a:srgbClr val="7030A0"/>
                </a:solidFill>
                <a:effectLst>
                  <a:outerShdw blurRad="76200" dist="50800" dir="5400000" algn="tl" rotWithShape="0">
                    <a:srgbClr val="000000">
                      <a:alpha val="65000"/>
                    </a:srgbClr>
                  </a:outerShdw>
                </a:effectLst>
              </a:rPr>
              <a:t>4.1 Xử trí cấp </a:t>
            </a:r>
            <a:r>
              <a:rPr lang="vi-VN" sz="5400" b="1" cap="none" spc="50" dirty="0" smtClean="0">
                <a:ln w="11430"/>
                <a:solidFill>
                  <a:srgbClr val="7030A0"/>
                </a:solidFill>
                <a:effectLst>
                  <a:outerShdw blurRad="76200" dist="50800" dir="5400000" algn="tl" rotWithShape="0">
                    <a:srgbClr val="000000">
                      <a:alpha val="65000"/>
                    </a:srgbClr>
                  </a:outerShdw>
                </a:effectLst>
              </a:rPr>
              <a:t>cứu</a:t>
            </a:r>
            <a:endParaRPr lang="en-US" sz="5400" b="1" cap="none" spc="50" dirty="0">
              <a:ln w="11430"/>
              <a:solidFill>
                <a:srgbClr val="7030A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501575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32" y="902600"/>
            <a:ext cx="8627833" cy="3817625"/>
          </a:xfrm>
        </p:spPr>
        <p:txBody>
          <a:bodyPr>
            <a:normAutofit fontScale="92500" lnSpcReduction="10000"/>
          </a:bodyPr>
          <a:lstStyle/>
          <a:p>
            <a:r>
              <a:rPr lang="vi-VN" dirty="0" smtClean="0">
                <a:latin typeface="+mj-lt"/>
              </a:rPr>
              <a:t>Nếu </a:t>
            </a:r>
            <a:r>
              <a:rPr lang="vi-VN" dirty="0">
                <a:latin typeface="+mj-lt"/>
              </a:rPr>
              <a:t>bệnh nhân còn tỉnh: để bệnh nhân ở tư thế ngồi hay nằm</a:t>
            </a:r>
          </a:p>
          <a:p>
            <a:r>
              <a:rPr lang="vi-VN" dirty="0">
                <a:latin typeface="+mj-lt"/>
              </a:rPr>
              <a:t>Nếu bệnh nhân hôn mê: Đặt canul Mayo tránh tụt lưỡi, đặt Nội khí quản, bơm bóng chèn tránh sặc dịch dạ dày vào phổi.</a:t>
            </a:r>
          </a:p>
          <a:p>
            <a:r>
              <a:rPr lang="vi-VN" dirty="0">
                <a:latin typeface="+mj-lt"/>
              </a:rPr>
              <a:t>Bóp bóng hỗ trợ hay thở máy có oxi 4-8 lít/phút.</a:t>
            </a:r>
          </a:p>
          <a:p>
            <a:r>
              <a:rPr lang="vi-VN" dirty="0">
                <a:latin typeface="+mj-lt"/>
              </a:rPr>
              <a:t>Dùng thuốc dãn phế quản duy trì qua khí dung, hay đường truyền.</a:t>
            </a:r>
          </a:p>
          <a:p>
            <a:r>
              <a:rPr lang="vi-VN" dirty="0">
                <a:latin typeface="+mj-lt"/>
              </a:rPr>
              <a:t>Trường hợp phù phổi cấp: ngoài các biện pháp thông khí như trên nên dùng furosemid, nitroglycerin.</a:t>
            </a:r>
          </a:p>
          <a:p>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39540" y="4497936"/>
            <a:ext cx="4886560" cy="2360064"/>
          </a:xfrm>
          <a:prstGeom prst="rect">
            <a:avLst/>
          </a:prstGeom>
        </p:spPr>
      </p:pic>
      <p:sp>
        <p:nvSpPr>
          <p:cNvPr id="5" name="Rectangle 4"/>
          <p:cNvSpPr/>
          <p:nvPr/>
        </p:nvSpPr>
        <p:spPr>
          <a:xfrm>
            <a:off x="418797" y="0"/>
            <a:ext cx="82576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cap="none" spc="50" dirty="0" smtClean="0">
                <a:ln w="11430"/>
                <a:solidFill>
                  <a:srgbClr val="FF0000"/>
                </a:solidFill>
                <a:effectLst>
                  <a:outerShdw blurRad="76200" dist="50800" dir="5400000" algn="tl" rotWithShape="0">
                    <a:srgbClr val="000000">
                      <a:alpha val="65000"/>
                    </a:srgbClr>
                  </a:outerShdw>
                </a:effectLst>
              </a:rPr>
              <a:t>2 </a:t>
            </a:r>
            <a:r>
              <a:rPr lang="vi-VN" sz="5400" b="1" cap="none" spc="50" dirty="0">
                <a:ln w="11430"/>
                <a:solidFill>
                  <a:srgbClr val="FF0000"/>
                </a:solidFill>
                <a:effectLst>
                  <a:outerShdw blurRad="76200" dist="50800" dir="5400000" algn="tl" rotWithShape="0">
                    <a:srgbClr val="000000">
                      <a:alpha val="65000"/>
                    </a:srgbClr>
                  </a:outerShdw>
                </a:effectLst>
              </a:rPr>
              <a:t>Trong khi vận chuyển</a:t>
            </a:r>
            <a:r>
              <a:rPr lang="vi-VN" sz="5400" b="1" cap="none" spc="50" dirty="0" smtClean="0">
                <a:ln w="11430"/>
                <a:solidFill>
                  <a:srgbClr val="FF0000"/>
                </a:solidFill>
                <a:effectLst>
                  <a:outerShdw blurRad="76200" dist="50800" dir="5400000" algn="tl" rotWithShape="0">
                    <a:srgbClr val="000000">
                      <a:alpha val="65000"/>
                    </a:srgbClr>
                  </a:outerShdw>
                </a:effectLst>
              </a:rPr>
              <a:t>:</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7649969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1" y="374901"/>
            <a:ext cx="8093366" cy="91623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3. </a:t>
            </a:r>
            <a:r>
              <a:rPr lang="vi-VN" sz="44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Tại </a:t>
            </a:r>
            <a:r>
              <a:rPr lang="vi-VN" sz="44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khoa Cấp cứu hồi sức</a:t>
            </a:r>
            <a:r>
              <a:rPr lang="vi-VN" sz="44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sz="4400" b="1"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4000" dirty="0" smtClean="0">
                <a:latin typeface="Times New Roman" pitchFamily="18" charset="0"/>
                <a:cs typeface="Times New Roman" pitchFamily="18" charset="0"/>
              </a:rPr>
              <a:t>Á</a:t>
            </a:r>
            <a:r>
              <a:rPr lang="vi-VN" sz="4000" dirty="0" smtClean="0">
                <a:latin typeface="+mj-lt"/>
              </a:rPr>
              <a:t>p </a:t>
            </a:r>
            <a:r>
              <a:rPr lang="vi-VN" sz="4000" dirty="0">
                <a:latin typeface="+mj-lt"/>
              </a:rPr>
              <a:t>dụng các phương pháp hồi sức hô hấp chuyên sâu</a:t>
            </a:r>
          </a:p>
          <a:p>
            <a:r>
              <a:rPr lang="vi-VN" sz="4000" dirty="0">
                <a:latin typeface="+mj-lt"/>
              </a:rPr>
              <a:t>Tìm các nguyên nhân gây Suy </a:t>
            </a:r>
            <a:r>
              <a:rPr lang="vi-VN" sz="4000" dirty="0" smtClean="0">
                <a:latin typeface="+mj-lt"/>
              </a:rPr>
              <a:t>h</a:t>
            </a:r>
            <a:r>
              <a:rPr lang="en-US" sz="4000" dirty="0">
                <a:latin typeface="+mj-lt"/>
              </a:rPr>
              <a:t>ô</a:t>
            </a:r>
            <a:r>
              <a:rPr lang="vi-VN" sz="4000" dirty="0" smtClean="0">
                <a:latin typeface="+mj-lt"/>
              </a:rPr>
              <a:t> </a:t>
            </a:r>
            <a:r>
              <a:rPr lang="vi-VN" sz="4000" dirty="0">
                <a:latin typeface="+mj-lt"/>
              </a:rPr>
              <a:t>hấp</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08475" y="4039820"/>
            <a:ext cx="4275740" cy="2344370"/>
          </a:xfrm>
          <a:prstGeom prst="rect">
            <a:avLst/>
          </a:prstGeom>
        </p:spPr>
      </p:pic>
    </p:spTree>
    <p:extLst>
      <p:ext uri="{BB962C8B-B14F-4D97-AF65-F5344CB8AC3E}">
        <p14:creationId xmlns:p14="http://schemas.microsoft.com/office/powerpoint/2010/main" xmlns="" val="350241197"/>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82107" y="1138425"/>
            <a:ext cx="2886075" cy="3333750"/>
          </a:xfrm>
          <a:prstGeom prst="rect">
            <a:avLst/>
          </a:prstGeom>
        </p:spPr>
      </p:pic>
      <p:sp>
        <p:nvSpPr>
          <p:cNvPr id="3" name="Content Placeholder 2"/>
          <p:cNvSpPr>
            <a:spLocks noGrp="1"/>
          </p:cNvSpPr>
          <p:nvPr>
            <p:ph idx="1"/>
          </p:nvPr>
        </p:nvSpPr>
        <p:spPr>
          <a:xfrm>
            <a:off x="1059784" y="374901"/>
            <a:ext cx="8084215" cy="5955494"/>
          </a:xfrm>
        </p:spPr>
        <p:txBody>
          <a:bodyPr>
            <a:normAutofit lnSpcReduction="10000"/>
          </a:bodyPr>
          <a:lstStyle/>
          <a:p>
            <a:pPr marL="0" indent="0">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 NGUYỄN KHÁNH DẦN </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:64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Nam</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Phòng</a:t>
            </a:r>
            <a:r>
              <a:rPr lang="en-US" dirty="0" smtClean="0">
                <a:latin typeface="Times New Roman" pitchFamily="18" charset="0"/>
                <a:cs typeface="Times New Roman" pitchFamily="18" charset="0"/>
              </a:rPr>
              <a:t> : CC</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nghiệp</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Hưu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viện</a:t>
            </a:r>
            <a:r>
              <a:rPr lang="en-US" dirty="0" smtClean="0">
                <a:latin typeface="Times New Roman" pitchFamily="18" charset="0"/>
                <a:cs typeface="Times New Roman" pitchFamily="18" charset="0"/>
              </a:rPr>
              <a:t>: 08 </a:t>
            </a:r>
            <a:r>
              <a:rPr lang="en-US" dirty="0" err="1" smtClean="0">
                <a:latin typeface="Times New Roman" pitchFamily="18" charset="0"/>
                <a:cs typeface="Times New Roman" pitchFamily="18" charset="0"/>
              </a:rPr>
              <a:t>giờ</a:t>
            </a:r>
            <a:r>
              <a:rPr lang="en-US" dirty="0" smtClean="0">
                <a:latin typeface="Times New Roman" pitchFamily="18" charset="0"/>
                <a:cs typeface="Times New Roman" pitchFamily="18" charset="0"/>
              </a:rPr>
              <a:t> 15 </a:t>
            </a:r>
            <a:r>
              <a:rPr lang="en-US" dirty="0" err="1" smtClean="0">
                <a:latin typeface="Times New Roman" pitchFamily="18" charset="0"/>
                <a:cs typeface="Times New Roman" pitchFamily="18" charset="0"/>
              </a:rPr>
              <a:t>phút</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12 tháng7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2015</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khoa</a:t>
            </a:r>
            <a:r>
              <a:rPr lang="en-US" dirty="0" smtClean="0">
                <a:latin typeface="Times New Roman" pitchFamily="18" charset="0"/>
                <a:cs typeface="Times New Roman" pitchFamily="18" charset="0"/>
              </a:rPr>
              <a:t>: COPD </a:t>
            </a:r>
            <a:r>
              <a:rPr lang="en-US" dirty="0" err="1" smtClean="0">
                <a:latin typeface="Times New Roman" pitchFamily="18" charset="0"/>
                <a:cs typeface="Times New Roman" pitchFamily="18" charset="0"/>
              </a:rPr>
              <a:t>đợt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sóc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COPD </a:t>
            </a:r>
            <a:r>
              <a:rPr lang="en-US" dirty="0" err="1" smtClean="0">
                <a:latin typeface="Times New Roman" pitchFamily="18" charset="0"/>
                <a:cs typeface="Times New Roman" pitchFamily="18" charset="0"/>
              </a:rPr>
              <a:t>đợt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viện</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1: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thở</a:t>
            </a: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endParaRPr lang="en-US" dirty="0"/>
          </a:p>
        </p:txBody>
      </p:sp>
      <p:sp>
        <p:nvSpPr>
          <p:cNvPr id="4" name="Rectangle 3"/>
          <p:cNvSpPr/>
          <p:nvPr/>
        </p:nvSpPr>
        <p:spPr>
          <a:xfrm>
            <a:off x="1517900" y="0"/>
            <a:ext cx="56605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I. HÀNH CHÍNH </a:t>
            </a:r>
            <a:endParaRPr lang="en-US" sz="5400" b="1" cap="none" spc="50" dirty="0">
              <a:ln w="11430"/>
              <a:effectLst>
                <a:outerShdw blurRad="76200" dist="50800" dir="5400000" algn="tl" rotWithShape="0">
                  <a:srgbClr val="000000">
                    <a:alpha val="65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930" y="896406"/>
            <a:ext cx="8246070" cy="5955494"/>
          </a:xfrm>
        </p:spPr>
        <p:txBody>
          <a:bodyPr>
            <a:normAutofit fontScale="92500" lnSpcReduction="10000"/>
          </a:bodyPr>
          <a:lstStyle/>
          <a:p>
            <a:pPr>
              <a:lnSpc>
                <a:spcPct val="110000"/>
              </a:lnSpc>
            </a:pP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viện</a:t>
            </a:r>
            <a:r>
              <a:rPr lang="en-US" dirty="0" smtClean="0">
                <a:latin typeface="Times New Roman" pitchFamily="18" charset="0"/>
                <a:cs typeface="Times New Roman" pitchFamily="18" charset="0"/>
              </a:rPr>
              <a:t> 3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p>
          <a:p>
            <a:pPr>
              <a:lnSpc>
                <a:spcPct val="110000"/>
              </a:lnSpc>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kèm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ho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đờm</a:t>
            </a:r>
            <a:r>
              <a:rPr lang="en-US" dirty="0" smtClean="0">
                <a:latin typeface="Times New Roman" pitchFamily="18" charset="0"/>
                <a:cs typeface="Times New Roman" pitchFamily="18" charset="0"/>
              </a:rPr>
              <a:t>, h</a:t>
            </a:r>
            <a:r>
              <a:rPr lang="vi-VN" dirty="0" smtClean="0">
                <a:latin typeface="Times New Roman" pitchFamily="18" charset="0"/>
                <a:cs typeface="Times New Roman" pitchFamily="18" charset="0"/>
              </a:rPr>
              <a:t>o từng cơn, mỗi cơn kéo dài 30-45 giây, ngày 8-10 cơn, ho nhiều vào buổi 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24h </a:t>
            </a:r>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100 ml, ho </a:t>
            </a:r>
            <a:r>
              <a:rPr lang="en-US" dirty="0" err="1" smtClean="0">
                <a:latin typeface="Times New Roman" pitchFamily="18" charset="0"/>
                <a:cs typeface="Times New Roman" pitchFamily="18" charset="0"/>
              </a:rPr>
              <a:t>kèm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p>
          <a:p>
            <a:pPr>
              <a:lnSpc>
                <a:spcPct val="110000"/>
              </a:lnSpc>
            </a:pP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sốt</a:t>
            </a:r>
            <a:r>
              <a:rPr lang="en-US" dirty="0" smtClean="0">
                <a:latin typeface="Times New Roman" pitchFamily="18" charset="0"/>
                <a:cs typeface="Times New Roman" pitchFamily="18" charset="0"/>
              </a:rPr>
              <a:t>.</a:t>
            </a:r>
          </a:p>
          <a:p>
            <a:pPr>
              <a:lnSpc>
                <a:spcPct val="11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thịt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sữa</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Combivent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a:t>
            </a:r>
            <a:endParaRPr lang="en-US" dirty="0"/>
          </a:p>
        </p:txBody>
      </p:sp>
      <p:sp>
        <p:nvSpPr>
          <p:cNvPr id="5" name="Rectangle 4"/>
          <p:cNvSpPr/>
          <p:nvPr/>
        </p:nvSpPr>
        <p:spPr>
          <a:xfrm>
            <a:off x="1101627" y="0"/>
            <a:ext cx="694074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II. QUÁ TRÌNH BỆNH LÝ</a:t>
            </a:r>
            <a:endParaRPr lang="en-US" sz="4400" b="1" cap="none" spc="50" dirty="0">
              <a:ln w="11430"/>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080" y="222195"/>
            <a:ext cx="8093365" cy="6108199"/>
          </a:xfrm>
        </p:spPr>
        <p:txBody>
          <a:bodyPr>
            <a:normAutofit fontScale="92500" lnSpcReduction="20000"/>
          </a:bodyPr>
          <a:lstStyle/>
          <a:p>
            <a:pPr fontAlgn="base">
              <a:buNone/>
            </a:pPr>
            <a:r>
              <a:rPr lang="en-US" b="1" i="1" u="sng" dirty="0" smtClean="0">
                <a:latin typeface="Times New Roman" pitchFamily="18" charset="0"/>
                <a:cs typeface="Times New Roman" pitchFamily="18" charset="0"/>
              </a:rPr>
              <a:t>• </a:t>
            </a:r>
            <a:r>
              <a:rPr lang="vi-VN" b="1" i="1" u="sng" dirty="0" smtClean="0">
                <a:latin typeface="Times New Roman" pitchFamily="18" charset="0"/>
                <a:cs typeface="Times New Roman" pitchFamily="18" charset="0"/>
              </a:rPr>
              <a:t>Tình trạng lúc nhập viện: </a:t>
            </a:r>
          </a:p>
          <a:p>
            <a:pPr>
              <a:buNone/>
            </a:pPr>
            <a:r>
              <a:rPr lang="vi-VN" i="1" dirty="0" smtClean="0">
                <a:latin typeface="Times New Roman" pitchFamily="18" charset="0"/>
                <a:cs typeface="Times New Roman" pitchFamily="18" charset="0"/>
              </a:rPr>
              <a:t>    B</a:t>
            </a:r>
            <a:r>
              <a:rPr lang="vi-VN" dirty="0" smtClean="0">
                <a:latin typeface="Times New Roman" pitchFamily="18" charset="0"/>
                <a:cs typeface="Times New Roman" pitchFamily="18" charset="0"/>
              </a:rPr>
              <a:t>ệnh tỉnh, tiếp xúc được, mệt, khó thở cả 2 thì, nhiều thì thở ra, môi tím, thở co kéo cơ hô hấp phụ, ăn ngủ kém.</a:t>
            </a:r>
          </a:p>
          <a:p>
            <a:pPr>
              <a:buNone/>
            </a:pPr>
            <a:r>
              <a:rPr lang="vi-VN" dirty="0" smtClean="0">
                <a:latin typeface="Times New Roman" pitchFamily="18" charset="0"/>
                <a:cs typeface="Times New Roman" pitchFamily="18" charset="0"/>
              </a:rPr>
              <a:t>                 Mạch: 120 lần/phút   T:37</a:t>
            </a:r>
            <a:r>
              <a:rPr lang="vi-VN" baseline="30000" dirty="0" smtClean="0">
                <a:latin typeface="Times New Roman" pitchFamily="18" charset="0"/>
                <a:cs typeface="Times New Roman" pitchFamily="18" charset="0"/>
              </a:rPr>
              <a:t>0</a:t>
            </a:r>
            <a:r>
              <a:rPr lang="vi-VN" dirty="0" smtClean="0">
                <a:latin typeface="Times New Roman" pitchFamily="18" charset="0"/>
                <a:cs typeface="Times New Roman" pitchFamily="18" charset="0"/>
              </a:rPr>
              <a:t>C      SpO</a:t>
            </a:r>
            <a:r>
              <a:rPr lang="vi-VN" baseline="-25000" dirty="0" smtClean="0">
                <a:latin typeface="Times New Roman" pitchFamily="18" charset="0"/>
                <a:cs typeface="Times New Roman" pitchFamily="18" charset="0"/>
              </a:rPr>
              <a:t>2</a:t>
            </a:r>
            <a:r>
              <a:rPr lang="vi-VN" dirty="0" smtClean="0">
                <a:latin typeface="Times New Roman" pitchFamily="18" charset="0"/>
                <a:cs typeface="Times New Roman" pitchFamily="18" charset="0"/>
              </a:rPr>
              <a:t>: 75% </a:t>
            </a:r>
          </a:p>
          <a:p>
            <a:pPr>
              <a:buNone/>
            </a:pPr>
            <a:r>
              <a:rPr lang="vi-VN" dirty="0" smtClean="0">
                <a:latin typeface="Times New Roman" pitchFamily="18" charset="0"/>
                <a:cs typeface="Times New Roman" pitchFamily="18" charset="0"/>
              </a:rPr>
              <a:t>                 HA: </a:t>
            </a:r>
            <a:r>
              <a:rPr lang="en-US" dirty="0" smtClean="0">
                <a:latin typeface="Times New Roman" pitchFamily="18" charset="0"/>
                <a:cs typeface="Times New Roman" pitchFamily="18" charset="0"/>
              </a:rPr>
              <a:t>130</a:t>
            </a:r>
            <a:r>
              <a:rPr lang="vi-VN" dirty="0" smtClean="0">
                <a:latin typeface="Times New Roman" pitchFamily="18" charset="0"/>
                <a:cs typeface="Times New Roman" pitchFamily="18" charset="0"/>
              </a:rPr>
              <a:t>/100mHg    Nhịp thở: 24 lần/phút</a:t>
            </a:r>
            <a:endParaRPr lang="en-US" dirty="0" smtClean="0">
              <a:latin typeface="Times New Roman" pitchFamily="18" charset="0"/>
              <a:cs typeface="Times New Roman" pitchFamily="18" charset="0"/>
            </a:endParaRPr>
          </a:p>
          <a:p>
            <a:pPr>
              <a:buNone/>
            </a:pP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Bệnh</a:t>
            </a: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nhân</a:t>
            </a: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được</a:t>
            </a: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chẩn</a:t>
            </a: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đoán</a:t>
            </a: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là</a:t>
            </a:r>
            <a:r>
              <a:rPr lang="en-US" b="1" i="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COPD </a:t>
            </a:r>
            <a:r>
              <a:rPr lang="en-US" dirty="0" err="1" smtClean="0">
                <a:latin typeface="Times New Roman" pitchFamily="18" charset="0"/>
                <a:cs typeface="Times New Roman" pitchFamily="18" charset="0"/>
              </a:rPr>
              <a:t>đợt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a:t>
            </a:r>
          </a:p>
          <a:p>
            <a:pPr>
              <a:buNone/>
            </a:pP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Hướng</a:t>
            </a: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điều</a:t>
            </a:r>
            <a:r>
              <a:rPr lang="en-US" b="1" i="1" u="sng"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trị</a:t>
            </a:r>
            <a:r>
              <a:rPr lang="en-US" b="1" i="1" u="sng" dirty="0" smtClean="0">
                <a:latin typeface="Times New Roman" pitchFamily="18" charset="0"/>
                <a:cs typeface="Times New Roman" pitchFamily="18" charset="0"/>
              </a:rPr>
              <a:t>: </a:t>
            </a:r>
            <a:r>
              <a:rPr lang="vi-VN" dirty="0" smtClean="0"/>
              <a:t> </a:t>
            </a:r>
            <a:endParaRPr lang="en-US" dirty="0" smtClean="0"/>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Thở oxy </a:t>
            </a:r>
            <a:r>
              <a:rPr lang="en-US" dirty="0" smtClean="0">
                <a:latin typeface="Times New Roman" pitchFamily="18" charset="0"/>
                <a:cs typeface="Times New Roman" pitchFamily="18" charset="0"/>
              </a:rPr>
              <a:t>2</a:t>
            </a:r>
            <a:r>
              <a:rPr lang="vi-VN" dirty="0" smtClean="0">
                <a:latin typeface="Times New Roman" pitchFamily="18" charset="0"/>
                <a:cs typeface="Times New Roman" pitchFamily="18" charset="0"/>
              </a:rPr>
              <a:t>l/phút</a:t>
            </a: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Cefaxil 1,5g x 1 lọ TM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hấp</a:t>
            </a:r>
            <a:r>
              <a:rPr lang="en-US" dirty="0" smtClean="0">
                <a:latin typeface="Times New Roman" pitchFamily="18" charset="0"/>
                <a:cs typeface="Times New Roman" pitchFamily="18" charset="0"/>
              </a:rPr>
              <a:t>, tai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họng</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a:t>
            </a:r>
            <a:r>
              <a:rPr lang="en-US" dirty="0" smtClean="0"/>
              <a:t> </a:t>
            </a:r>
            <a:r>
              <a:rPr lang="en-US" dirty="0" err="1" smtClean="0">
                <a:latin typeface="Times New Roman" pitchFamily="18" charset="0"/>
                <a:cs typeface="Times New Roman" pitchFamily="18" charset="0"/>
              </a:rPr>
              <a:t>Ventolin</a:t>
            </a:r>
            <a:r>
              <a:rPr lang="en-US" dirty="0" smtClean="0">
                <a:latin typeface="Times New Roman" pitchFamily="18" charset="0"/>
                <a:cs typeface="Times New Roman" pitchFamily="18" charset="0"/>
              </a:rPr>
              <a:t> spray </a:t>
            </a:r>
            <a:r>
              <a:rPr lang="en-US" dirty="0" err="1" smtClean="0">
                <a:latin typeface="Times New Roman" pitchFamily="18" charset="0"/>
                <a:cs typeface="Times New Roman" pitchFamily="18" charset="0"/>
              </a:rPr>
              <a:t>xịt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điều trị duy trì bệnh hen và phòng ngừa co thắt phế q</a:t>
            </a:r>
            <a:r>
              <a:rPr lang="en-US" dirty="0" err="1" smtClean="0">
                <a:latin typeface="Times New Roman" pitchFamily="18" charset="0"/>
                <a:cs typeface="Times New Roman" pitchFamily="18" charset="0"/>
              </a:rPr>
              <a:t>uản</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Medisolu 125mg x 1 ống TMC</a:t>
            </a: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Ghi nhận lúc 10h cùng ngày sau khi dùng thuốc thì bệnh nhân khó thở có giảm nhưng cảm giác vẫn còn thở mệt, vẫn phải ngồi dậy để thở</a:t>
            </a:r>
          </a:p>
          <a:p>
            <a:endParaRPr lang="en-US" dirty="0"/>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1425" y="527605"/>
            <a:ext cx="6719020" cy="5802789"/>
          </a:xfrm>
        </p:spPr>
        <p:txBody>
          <a:bodyPr>
            <a:normAutofit/>
          </a:bodyPr>
          <a:lstStyle/>
          <a:p>
            <a:pP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3.1.Khó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do co </a:t>
            </a:r>
            <a:r>
              <a:rPr lang="en-US" dirty="0" err="1" smtClean="0">
                <a:latin typeface="Times New Roman" pitchFamily="18" charset="0"/>
                <a:cs typeface="Times New Roman" pitchFamily="18" charset="0"/>
              </a:rPr>
              <a:t>thắt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3.2. Ho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kích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3.3.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họng</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ho </a:t>
            </a:r>
            <a:r>
              <a:rPr lang="en-US" dirty="0" err="1" smtClean="0">
                <a:latin typeface="Times New Roman" pitchFamily="18" charset="0"/>
                <a:cs typeface="Times New Roman" pitchFamily="18" charset="0"/>
              </a:rPr>
              <a:t>nhiều</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3.4. </a:t>
            </a:r>
            <a:r>
              <a:rPr lang="en-US" dirty="0" err="1" smtClean="0">
                <a:latin typeface="Times New Roman" pitchFamily="18" charset="0"/>
                <a:cs typeface="Times New Roman" pitchFamily="18" charset="0"/>
              </a:rPr>
              <a:t>Ngủ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kém</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ho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3.5.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lo </a:t>
            </a:r>
            <a:r>
              <a:rPr lang="en-US" dirty="0" err="1" smtClean="0">
                <a:latin typeface="Times New Roman" pitchFamily="18" charset="0"/>
                <a:cs typeface="Times New Roman" pitchFamily="18" charset="0"/>
              </a:rPr>
              <a:t>lắng</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endParaRPr lang="en-US" dirty="0" smtClean="0">
              <a:latin typeface="Times New Roman" pitchFamily="18" charset="0"/>
              <a:cs typeface="Times New Roman" pitchFamily="18" charset="0"/>
            </a:endParaRPr>
          </a:p>
          <a:p>
            <a:endParaRPr lang="en-US" dirty="0" smtClean="0"/>
          </a:p>
          <a:p>
            <a:endParaRPr lang="en-US" dirty="0"/>
          </a:p>
        </p:txBody>
      </p:sp>
      <p:sp>
        <p:nvSpPr>
          <p:cNvPr id="4" name="Rectangle 3"/>
          <p:cNvSpPr/>
          <p:nvPr/>
        </p:nvSpPr>
        <p:spPr>
          <a:xfrm>
            <a:off x="997943" y="41255"/>
            <a:ext cx="714811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3</a:t>
            </a: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.Chẩn </a:t>
            </a:r>
            <a:r>
              <a:rPr lang="en-US" sz="5400" b="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đoán</a:t>
            </a: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chăm</a:t>
            </a: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smtClean="0">
                <a:ln w="11430"/>
                <a:effectLst>
                  <a:outerShdw blurRad="76200" dist="50800" dir="5400000" algn="tl" rotWithShape="0">
                    <a:srgbClr val="000000">
                      <a:alpha val="65000"/>
                    </a:srgbClr>
                  </a:outerShdw>
                </a:effectLst>
                <a:latin typeface="Times New Roman" pitchFamily="18" charset="0"/>
                <a:cs typeface="Times New Roman" pitchFamily="18" charset="0"/>
              </a:rPr>
              <a:t>sóc</a:t>
            </a: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sz="5400" b="1" cap="none" spc="50" dirty="0">
              <a:ln w="11430"/>
              <a:effectLst>
                <a:outerShdw blurRad="76200" dist="50800" dir="5400000" algn="tl" rotWithShape="0">
                  <a:srgbClr val="000000">
                    <a:alpha val="65000"/>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3640" y="4540305"/>
            <a:ext cx="2748690" cy="2057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512770"/>
            <a:ext cx="2290575" cy="35433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031" y="527605"/>
            <a:ext cx="80970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4</a:t>
            </a: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Lập</a:t>
            </a:r>
            <a:r>
              <a:rPr lang="en-US" sz="5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kế</a:t>
            </a:r>
            <a:r>
              <a:rPr lang="en-US" sz="5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hoạch</a:t>
            </a:r>
            <a:r>
              <a:rPr lang="en-US" sz="5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chăm</a:t>
            </a:r>
            <a:r>
              <a:rPr lang="en-US" sz="5400" b="1" cap="none"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cap="none" spc="50" dirty="0" err="1">
                <a:ln w="11430"/>
                <a:effectLst>
                  <a:outerShdw blurRad="76200" dist="50800" dir="5400000" algn="tl" rotWithShape="0">
                    <a:srgbClr val="000000">
                      <a:alpha val="65000"/>
                    </a:srgbClr>
                  </a:outerShdw>
                </a:effectLst>
                <a:latin typeface="Times New Roman" pitchFamily="18" charset="0"/>
                <a:cs typeface="Times New Roman" pitchFamily="18" charset="0"/>
              </a:rPr>
              <a:t>sóc</a:t>
            </a:r>
            <a:r>
              <a:rPr lang="en-US" sz="5400" b="1" cap="none"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sz="54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92379775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30155059"/>
              </p:ext>
            </p:extLst>
          </p:nvPr>
        </p:nvGraphicFramePr>
        <p:xfrm>
          <a:off x="36873" y="0"/>
          <a:ext cx="9107126" cy="7133748"/>
        </p:xfrm>
        <a:graphic>
          <a:graphicData uri="http://schemas.openxmlformats.org/drawingml/2006/table">
            <a:tbl>
              <a:tblPr firstRow="1" bandRow="1">
                <a:tableStyleId>{5C22544A-7EE6-4342-B048-85BDC9FD1C3A}</a:tableStyleId>
              </a:tblPr>
              <a:tblGrid>
                <a:gridCol w="950309"/>
                <a:gridCol w="1675169"/>
                <a:gridCol w="1604239"/>
                <a:gridCol w="3451946"/>
                <a:gridCol w="1425463"/>
              </a:tblGrid>
              <a:tr h="821531">
                <a:tc>
                  <a:txBody>
                    <a:bodyPr/>
                    <a:lstStyle/>
                    <a:p>
                      <a:pPr>
                        <a:lnSpc>
                          <a:spcPct val="100000"/>
                        </a:lnSpc>
                      </a:pPr>
                      <a:r>
                        <a:rPr lang="en-US" sz="2200" dirty="0" err="1" smtClean="0">
                          <a:latin typeface="Times New Roman" pitchFamily="18" charset="0"/>
                          <a:cs typeface="Times New Roman" pitchFamily="18" charset="0"/>
                        </a:rPr>
                        <a:t>Nhận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định</a:t>
                      </a:r>
                      <a:endParaRPr lang="en-US" sz="2200" dirty="0">
                        <a:latin typeface="Times New Roman" pitchFamily="18" charset="0"/>
                        <a:cs typeface="Times New Roman" pitchFamily="18" charset="0"/>
                      </a:endParaRPr>
                    </a:p>
                  </a:txBody>
                  <a:tcPr/>
                </a:tc>
                <a:tc>
                  <a:txBody>
                    <a:bodyPr/>
                    <a:lstStyle/>
                    <a:p>
                      <a:pPr>
                        <a:lnSpc>
                          <a:spcPct val="100000"/>
                        </a:lnSpc>
                      </a:pPr>
                      <a:r>
                        <a:rPr lang="en-US" sz="2200" dirty="0" err="1" smtClean="0">
                          <a:latin typeface="Times New Roman" pitchFamily="18" charset="0"/>
                          <a:cs typeface="Times New Roman" pitchFamily="18" charset="0"/>
                        </a:rPr>
                        <a:t>Chẩn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đoán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điều</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dưỡng</a:t>
                      </a:r>
                      <a:endParaRPr lang="en-US" sz="2200" dirty="0">
                        <a:latin typeface="Times New Roman" pitchFamily="18" charset="0"/>
                        <a:cs typeface="Times New Roman" pitchFamily="18" charset="0"/>
                      </a:endParaRPr>
                    </a:p>
                  </a:txBody>
                  <a:tcPr/>
                </a:tc>
                <a:tc>
                  <a:txBody>
                    <a:bodyPr/>
                    <a:lstStyle/>
                    <a:p>
                      <a:pPr>
                        <a:lnSpc>
                          <a:spcPct val="100000"/>
                        </a:lnSpc>
                      </a:pPr>
                      <a:r>
                        <a:rPr lang="en-US" sz="2200" dirty="0" err="1" smtClean="0">
                          <a:latin typeface="Times New Roman" pitchFamily="18" charset="0"/>
                          <a:cs typeface="Times New Roman" pitchFamily="18" charset="0"/>
                        </a:rPr>
                        <a:t>Lập</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kế</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hoạch</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chăm</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sóc</a:t>
                      </a:r>
                      <a:endParaRPr lang="en-US" sz="2200" dirty="0">
                        <a:latin typeface="Times New Roman" pitchFamily="18" charset="0"/>
                        <a:cs typeface="Times New Roman" pitchFamily="18" charset="0"/>
                      </a:endParaRPr>
                    </a:p>
                  </a:txBody>
                  <a:tcPr/>
                </a:tc>
                <a:tc>
                  <a:txBody>
                    <a:bodyPr/>
                    <a:lstStyle/>
                    <a:p>
                      <a:pPr>
                        <a:lnSpc>
                          <a:spcPct val="100000"/>
                        </a:lnSpc>
                      </a:pPr>
                      <a:r>
                        <a:rPr lang="en-US" sz="2200" dirty="0" err="1" smtClean="0">
                          <a:latin typeface="Times New Roman" pitchFamily="18" charset="0"/>
                          <a:cs typeface="Times New Roman" pitchFamily="18" charset="0"/>
                        </a:rPr>
                        <a:t>Thực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kế</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hoạch</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cs</a:t>
                      </a:r>
                      <a:endParaRPr lang="en-US" sz="2200" dirty="0">
                        <a:latin typeface="Times New Roman" pitchFamily="18" charset="0"/>
                        <a:cs typeface="Times New Roman" pitchFamily="18" charset="0"/>
                      </a:endParaRPr>
                    </a:p>
                  </a:txBody>
                  <a:tcPr/>
                </a:tc>
                <a:tc>
                  <a:txBody>
                    <a:bodyPr/>
                    <a:lstStyle/>
                    <a:p>
                      <a:pPr>
                        <a:lnSpc>
                          <a:spcPct val="100000"/>
                        </a:lnSpc>
                      </a:pPr>
                      <a:r>
                        <a:rPr lang="en-US" sz="2200" dirty="0" err="1" smtClean="0">
                          <a:latin typeface="Times New Roman" pitchFamily="18" charset="0"/>
                          <a:cs typeface="Times New Roman" pitchFamily="18" charset="0"/>
                        </a:rPr>
                        <a:t>Lượng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a:t>
                      </a:r>
                      <a:endParaRPr lang="en-US" sz="2200" dirty="0">
                        <a:latin typeface="Times New Roman" pitchFamily="18" charset="0"/>
                        <a:cs typeface="Times New Roman" pitchFamily="18" charset="0"/>
                      </a:endParaRPr>
                    </a:p>
                  </a:txBody>
                  <a:tcPr/>
                </a:tc>
              </a:tr>
              <a:tr h="6036468">
                <a:tc>
                  <a:txBody>
                    <a:bodyPr/>
                    <a:lstStyle/>
                    <a:p>
                      <a:pPr>
                        <a:lnSpc>
                          <a:spcPct val="100000"/>
                        </a:lnSpc>
                      </a:pPr>
                      <a:r>
                        <a:rPr lang="en-US" sz="2200" dirty="0" smtClean="0">
                          <a:latin typeface="Times New Roman" pitchFamily="18" charset="0"/>
                          <a:cs typeface="Times New Roman" pitchFamily="18" charset="0"/>
                        </a:rPr>
                        <a:t>1.Khó </a:t>
                      </a:r>
                      <a:r>
                        <a:rPr lang="en-US" sz="2200" dirty="0" err="1" smtClean="0">
                          <a:latin typeface="Times New Roman" pitchFamily="18" charset="0"/>
                          <a:cs typeface="Times New Roman" pitchFamily="18" charset="0"/>
                        </a:rPr>
                        <a:t>thở</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môi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tím</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vã</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mồ</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hôi</a:t>
                      </a:r>
                      <a:r>
                        <a:rPr lang="en-US" sz="2200" baseline="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a:txBody>
                  <a:tcPr/>
                </a:tc>
                <a:tc>
                  <a:txBody>
                    <a:bodyPr/>
                    <a:lstStyle/>
                    <a:p>
                      <a:pPr>
                        <a:lnSpc>
                          <a:spcPct val="100000"/>
                        </a:lnSpc>
                      </a:pPr>
                      <a:r>
                        <a:rPr lang="en-US" sz="2200" baseline="0" dirty="0" smtClean="0">
                          <a:latin typeface="Times New Roman" pitchFamily="18" charset="0"/>
                          <a:cs typeface="Times New Roman" pitchFamily="18" charset="0"/>
                        </a:rPr>
                        <a:t>   D</a:t>
                      </a:r>
                      <a:r>
                        <a:rPr lang="en-US" sz="2200" dirty="0" smtClean="0">
                          <a:latin typeface="Times New Roman" pitchFamily="18" charset="0"/>
                          <a:cs typeface="Times New Roman" pitchFamily="18" charset="0"/>
                        </a:rPr>
                        <a:t>o co </a:t>
                      </a:r>
                      <a:r>
                        <a:rPr lang="en-US" sz="2200" dirty="0" err="1" smtClean="0">
                          <a:latin typeface="Times New Roman" pitchFamily="18" charset="0"/>
                          <a:cs typeface="Times New Roman" pitchFamily="18" charset="0"/>
                        </a:rPr>
                        <a:t>thắt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quản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do </a:t>
                      </a:r>
                      <a:r>
                        <a:rPr lang="en-US" sz="2200" dirty="0" err="1" smtClean="0">
                          <a:latin typeface="Times New Roman" pitchFamily="18" charset="0"/>
                          <a:cs typeface="Times New Roman" pitchFamily="18" charset="0"/>
                        </a:rPr>
                        <a:t>tăng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dịch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quản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giảm</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thông</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khí</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của</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bệnh</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nhân</a:t>
                      </a:r>
                      <a:endParaRPr lang="en-US" sz="2200" dirty="0">
                        <a:latin typeface="Times New Roman" pitchFamily="18" charset="0"/>
                        <a:cs typeface="Times New Roman" pitchFamily="18" charset="0"/>
                      </a:endParaRPr>
                    </a:p>
                  </a:txBody>
                  <a:tcPr/>
                </a:tc>
                <a:tc>
                  <a:txBody>
                    <a:bodyPr/>
                    <a:lstStyle/>
                    <a:p>
                      <a:pPr>
                        <a:lnSpc>
                          <a:spcPct val="100000"/>
                        </a:lnSpc>
                      </a:pP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Làm</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giảm</a:t>
                      </a:r>
                      <a:r>
                        <a:rPr kumimoji="0" lang="en-US" sz="2200" kern="1200" baseline="0" dirty="0" smtClean="0">
                          <a:solidFill>
                            <a:schemeClr val="dk1"/>
                          </a:solidFill>
                          <a:latin typeface="Times New Roman" pitchFamily="18" charset="0"/>
                          <a:ea typeface="+mn-ea"/>
                          <a:cs typeface="Times New Roman" pitchFamily="18" charset="0"/>
                        </a:rPr>
                        <a:t> co </a:t>
                      </a:r>
                      <a:r>
                        <a:rPr kumimoji="0" lang="en-US" sz="2200" kern="1200" baseline="0" dirty="0" err="1" smtClean="0">
                          <a:solidFill>
                            <a:schemeClr val="dk1"/>
                          </a:solidFill>
                          <a:latin typeface="Times New Roman" pitchFamily="18" charset="0"/>
                          <a:ea typeface="+mn-ea"/>
                          <a:cs typeface="Times New Roman" pitchFamily="18" charset="0"/>
                        </a:rPr>
                        <a:t>thắt</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cơ</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phế</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quản</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làm</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lưu</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thông</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đường</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thở</a:t>
                      </a:r>
                      <a:endParaRPr kumimoji="0" lang="en-US" sz="2200" kern="1200" dirty="0" smtClean="0">
                        <a:solidFill>
                          <a:schemeClr val="dk1"/>
                        </a:solidFill>
                        <a:latin typeface="Times New Roman" pitchFamily="18" charset="0"/>
                        <a:ea typeface="+mn-ea"/>
                        <a:cs typeface="Times New Roman" pitchFamily="18" charset="0"/>
                      </a:endParaRPr>
                    </a:p>
                    <a:p>
                      <a:pPr>
                        <a:lnSpc>
                          <a:spcPct val="100000"/>
                        </a:lnSpc>
                      </a:pP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Giảm</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tiết</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đờm</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giải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cho</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bệnh</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nhân</a:t>
                      </a:r>
                      <a:endParaRPr lang="en-US" sz="2200" dirty="0">
                        <a:latin typeface="Times New Roman" pitchFamily="18" charset="0"/>
                        <a:cs typeface="Times New Roman" pitchFamily="18" charset="0"/>
                      </a:endParaRPr>
                    </a:p>
                  </a:txBody>
                  <a:tcPr/>
                </a:tc>
                <a:tc>
                  <a:txBody>
                    <a:bodyPr/>
                    <a:lstStyle/>
                    <a:p>
                      <a:pPr>
                        <a:lnSpc>
                          <a:spcPct val="100000"/>
                        </a:lnSpc>
                        <a:buFontTx/>
                        <a:buChar char="-"/>
                      </a:pPr>
                      <a:r>
                        <a:rPr lang="en-US" sz="2200" baseline="0" dirty="0" smtClean="0">
                          <a:latin typeface="Times New Roman" pitchFamily="18" charset="0"/>
                          <a:cs typeface="Times New Roman" pitchFamily="18" charset="0"/>
                        </a:rPr>
                        <a:t>   </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Hút</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đờm</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dải</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làm</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thông</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thoáng</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đường</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thở</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nếu</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đờm</a:t>
                      </a:r>
                      <a:r>
                        <a:rPr kumimoji="0" lang="en-US" sz="2200" kern="1200" baseline="0" dirty="0" smtClean="0">
                          <a:solidFill>
                            <a:schemeClr val="dk1"/>
                          </a:solidFill>
                          <a:latin typeface="Times New Roman" pitchFamily="18" charset="0"/>
                          <a:ea typeface="+mn-ea"/>
                          <a:cs typeface="Times New Roman" pitchFamily="18" charset="0"/>
                        </a:rPr>
                        <a:t> </a:t>
                      </a:r>
                      <a:r>
                        <a:rPr kumimoji="0" lang="en-US" sz="2200" kern="1200" baseline="0" dirty="0" err="1" smtClean="0">
                          <a:solidFill>
                            <a:schemeClr val="dk1"/>
                          </a:solidFill>
                          <a:latin typeface="Times New Roman" pitchFamily="18" charset="0"/>
                          <a:ea typeface="+mn-ea"/>
                          <a:cs typeface="Times New Roman" pitchFamily="18" charset="0"/>
                        </a:rPr>
                        <a:t>nhiều</a:t>
                      </a:r>
                      <a:r>
                        <a:rPr kumimoji="0" lang="en-US" sz="2200" kern="1200" baseline="0" dirty="0" smtClean="0">
                          <a:solidFill>
                            <a:schemeClr val="dk1"/>
                          </a:solidFill>
                          <a:latin typeface="Times New Roman" pitchFamily="18" charset="0"/>
                          <a:ea typeface="+mn-ea"/>
                          <a:cs typeface="Times New Roman" pitchFamily="18" charset="0"/>
                        </a:rPr>
                        <a:t>.</a:t>
                      </a:r>
                      <a:endParaRPr lang="en-US" sz="2200" baseline="0" dirty="0" smtClean="0">
                        <a:latin typeface="Times New Roman" pitchFamily="18" charset="0"/>
                        <a:cs typeface="Times New Roman" pitchFamily="18" charset="0"/>
                      </a:endParaRPr>
                    </a:p>
                    <a:p>
                      <a:pPr>
                        <a:lnSpc>
                          <a:spcPct val="100000"/>
                        </a:lnSpc>
                        <a:buFontTx/>
                        <a:buChar char="-"/>
                      </a:pP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Thực</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hiện</a:t>
                      </a:r>
                      <a:r>
                        <a:rPr lang="en-US" sz="2200" baseline="0" dirty="0" smtClean="0">
                          <a:latin typeface="Times New Roman" pitchFamily="18" charset="0"/>
                          <a:cs typeface="Times New Roman" pitchFamily="18" charset="0"/>
                        </a:rPr>
                        <a:t> y </a:t>
                      </a:r>
                      <a:r>
                        <a:rPr lang="en-US" sz="2200" baseline="0" dirty="0" err="1" smtClean="0">
                          <a:latin typeface="Times New Roman" pitchFamily="18" charset="0"/>
                          <a:cs typeface="Times New Roman" pitchFamily="18" charset="0"/>
                        </a:rPr>
                        <a:t>lệnh</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sử</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sụng</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thuốc</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dản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phế</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quản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cho</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người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bệnh</a:t>
                      </a:r>
                      <a:r>
                        <a:rPr lang="en-US" sz="2200" baseline="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Combivent</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Salbutamol</a:t>
                      </a:r>
                      <a:r>
                        <a:rPr lang="en-US" sz="2200" dirty="0" smtClean="0">
                          <a:latin typeface="Times New Roman" pitchFamily="18" charset="0"/>
                          <a:cs typeface="Times New Roman" pitchFamily="18" charset="0"/>
                        </a:rPr>
                        <a:t>..)</a:t>
                      </a:r>
                    </a:p>
                    <a:p>
                      <a:pPr>
                        <a:lnSpc>
                          <a:spcPct val="100000"/>
                        </a:lnSpc>
                        <a:buFontTx/>
                        <a:buChar char="-"/>
                      </a:pP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Để</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bệnh</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nhân</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nằm</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tư</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thế</a:t>
                      </a:r>
                      <a:r>
                        <a:rPr kumimoji="0" lang="en-US" sz="2200" kern="1200" dirty="0" smtClean="0">
                          <a:solidFill>
                            <a:schemeClr val="dk1"/>
                          </a:solidFill>
                          <a:latin typeface="Times New Roman" pitchFamily="18" charset="0"/>
                          <a:ea typeface="+mn-ea"/>
                          <a:cs typeface="Times New Roman" pitchFamily="18" charset="0"/>
                        </a:rPr>
                        <a:t>  fowler 30o, </a:t>
                      </a:r>
                      <a:r>
                        <a:rPr kumimoji="0" lang="en-US" sz="2200" kern="1200" dirty="0" err="1" smtClean="0">
                          <a:solidFill>
                            <a:schemeClr val="dk1"/>
                          </a:solidFill>
                          <a:latin typeface="Times New Roman" pitchFamily="18" charset="0"/>
                          <a:ea typeface="+mn-ea"/>
                          <a:cs typeface="Times New Roman" pitchFamily="18" charset="0"/>
                        </a:rPr>
                        <a:t>thay</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đổi</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tư</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thế</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nhẹ</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nhàng</a:t>
                      </a:r>
                      <a:r>
                        <a:rPr kumimoji="0" lang="en-US" sz="2200" kern="1200" dirty="0" smtClean="0">
                          <a:solidFill>
                            <a:schemeClr val="dk1"/>
                          </a:solidFill>
                          <a:latin typeface="Times New Roman" pitchFamily="18" charset="0"/>
                          <a:ea typeface="+mn-ea"/>
                          <a:cs typeface="Times New Roman" pitchFamily="18" charset="0"/>
                        </a:rPr>
                        <a:t> 2h/ </a:t>
                      </a:r>
                      <a:r>
                        <a:rPr kumimoji="0" lang="en-US" sz="2200" kern="1200" dirty="0" err="1" smtClean="0">
                          <a:solidFill>
                            <a:schemeClr val="dk1"/>
                          </a:solidFill>
                          <a:latin typeface="Times New Roman" pitchFamily="18" charset="0"/>
                          <a:ea typeface="+mn-ea"/>
                          <a:cs typeface="Times New Roman" pitchFamily="18" charset="0"/>
                        </a:rPr>
                        <a:t>lần</a:t>
                      </a:r>
                      <a:endParaRPr kumimoji="0" lang="en-US" sz="2200" kern="1200" dirty="0" smtClean="0">
                        <a:solidFill>
                          <a:schemeClr val="dk1"/>
                        </a:solidFill>
                        <a:latin typeface="Times New Roman" pitchFamily="18" charset="0"/>
                        <a:ea typeface="+mn-ea"/>
                        <a:cs typeface="Times New Roman" pitchFamily="18" charset="0"/>
                      </a:endParaRPr>
                    </a:p>
                    <a:p>
                      <a:pPr>
                        <a:lnSpc>
                          <a:spcPct val="100000"/>
                        </a:lnSpc>
                        <a:buFontTx/>
                        <a:buChar char="-"/>
                      </a:pP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Thực</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hiện</a:t>
                      </a:r>
                      <a:r>
                        <a:rPr kumimoji="0" lang="en-US" sz="2200" kern="1200" dirty="0" smtClean="0">
                          <a:solidFill>
                            <a:schemeClr val="dk1"/>
                          </a:solidFill>
                          <a:latin typeface="Times New Roman" pitchFamily="18" charset="0"/>
                          <a:ea typeface="+mn-ea"/>
                          <a:cs typeface="Times New Roman" pitchFamily="18" charset="0"/>
                        </a:rPr>
                        <a:t> y </a:t>
                      </a:r>
                      <a:r>
                        <a:rPr kumimoji="0" lang="en-US" sz="2200" kern="1200" dirty="0" err="1" smtClean="0">
                          <a:solidFill>
                            <a:schemeClr val="dk1"/>
                          </a:solidFill>
                          <a:latin typeface="Times New Roman" pitchFamily="18" charset="0"/>
                          <a:ea typeface="+mn-ea"/>
                          <a:cs typeface="Times New Roman" pitchFamily="18" charset="0"/>
                        </a:rPr>
                        <a:t>lệnh</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thở</a:t>
                      </a:r>
                      <a:r>
                        <a:rPr kumimoji="0" lang="en-US" sz="2200" kern="1200" dirty="0" smtClean="0">
                          <a:solidFill>
                            <a:schemeClr val="dk1"/>
                          </a:solidFill>
                          <a:latin typeface="Times New Roman" pitchFamily="18" charset="0"/>
                          <a:ea typeface="+mn-ea"/>
                          <a:cs typeface="Times New Roman" pitchFamily="18" charset="0"/>
                        </a:rPr>
                        <a:t> oxy 2l/</a:t>
                      </a:r>
                      <a:r>
                        <a:rPr kumimoji="0" lang="en-US" sz="2200" kern="1200" dirty="0" err="1" smtClean="0">
                          <a:solidFill>
                            <a:schemeClr val="dk1"/>
                          </a:solidFill>
                          <a:latin typeface="Times New Roman" pitchFamily="18" charset="0"/>
                          <a:ea typeface="+mn-ea"/>
                          <a:cs typeface="Times New Roman" pitchFamily="18" charset="0"/>
                        </a:rPr>
                        <a:t>phút</a:t>
                      </a:r>
                      <a:endParaRPr kumimoji="0" lang="en-US" sz="2200" kern="1200" dirty="0" smtClean="0">
                        <a:solidFill>
                          <a:schemeClr val="dk1"/>
                        </a:solidFill>
                        <a:latin typeface="Times New Roman" pitchFamily="18" charset="0"/>
                        <a:ea typeface="+mn-ea"/>
                        <a:cs typeface="Times New Roman" pitchFamily="18" charset="0"/>
                      </a:endParaRPr>
                    </a:p>
                    <a:p>
                      <a:pPr>
                        <a:lnSpc>
                          <a:spcPct val="100000"/>
                        </a:lnSpc>
                        <a:buFontTx/>
                        <a:buChar char="-"/>
                      </a:pP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Hướng</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dẫn</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vỗ</a:t>
                      </a:r>
                      <a:r>
                        <a:rPr kumimoji="0" lang="en-US" sz="2200" kern="1200" dirty="0" smtClean="0">
                          <a:solidFill>
                            <a:schemeClr val="dk1"/>
                          </a:solidFill>
                          <a:latin typeface="Times New Roman" pitchFamily="18" charset="0"/>
                          <a:ea typeface="+mn-ea"/>
                          <a:cs typeface="Times New Roman" pitchFamily="18" charset="0"/>
                        </a:rPr>
                        <a:t> rung </a:t>
                      </a:r>
                      <a:r>
                        <a:rPr kumimoji="0" lang="en-US" sz="2200" kern="1200" dirty="0" err="1" smtClean="0">
                          <a:solidFill>
                            <a:schemeClr val="dk1"/>
                          </a:solidFill>
                          <a:latin typeface="Times New Roman" pitchFamily="18" charset="0"/>
                          <a:ea typeface="+mn-ea"/>
                          <a:cs typeface="Times New Roman" pitchFamily="18" charset="0"/>
                        </a:rPr>
                        <a:t>lồng</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ngực</a:t>
                      </a:r>
                      <a:r>
                        <a:rPr kumimoji="0" lang="en-US" sz="2200" kern="1200" dirty="0" smtClean="0">
                          <a:solidFill>
                            <a:schemeClr val="dk1"/>
                          </a:solidFill>
                          <a:latin typeface="Times New Roman" pitchFamily="18" charset="0"/>
                          <a:ea typeface="+mn-ea"/>
                          <a:cs typeface="Times New Roman" pitchFamily="18" charset="0"/>
                        </a:rPr>
                        <a:t> 3 </a:t>
                      </a:r>
                      <a:r>
                        <a:rPr kumimoji="0" lang="en-US" sz="2200" kern="1200" dirty="0" err="1" smtClean="0">
                          <a:solidFill>
                            <a:schemeClr val="dk1"/>
                          </a:solidFill>
                          <a:latin typeface="Times New Roman" pitchFamily="18" charset="0"/>
                          <a:ea typeface="+mn-ea"/>
                          <a:cs typeface="Times New Roman" pitchFamily="18" charset="0"/>
                        </a:rPr>
                        <a:t>lần</a:t>
                      </a:r>
                      <a:r>
                        <a:rPr kumimoji="0" lang="en-US" sz="2200" kern="1200" dirty="0" smtClean="0">
                          <a:solidFill>
                            <a:schemeClr val="dk1"/>
                          </a:solidFill>
                          <a:latin typeface="Times New Roman" pitchFamily="18" charset="0"/>
                          <a:ea typeface="+mn-ea"/>
                          <a:cs typeface="Times New Roman" pitchFamily="18" charset="0"/>
                        </a:rPr>
                        <a:t>/</a:t>
                      </a:r>
                      <a:r>
                        <a:rPr kumimoji="0" lang="en-US" sz="2200" kern="1200" dirty="0" err="1" smtClean="0">
                          <a:solidFill>
                            <a:schemeClr val="dk1"/>
                          </a:solidFill>
                          <a:latin typeface="Times New Roman" pitchFamily="18" charset="0"/>
                          <a:ea typeface="+mn-ea"/>
                          <a:cs typeface="Times New Roman" pitchFamily="18" charset="0"/>
                        </a:rPr>
                        <a:t>ngày</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mỗi</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lần</a:t>
                      </a:r>
                      <a:r>
                        <a:rPr kumimoji="0" lang="en-US" sz="2200" kern="1200" dirty="0" smtClean="0">
                          <a:solidFill>
                            <a:schemeClr val="dk1"/>
                          </a:solidFill>
                          <a:latin typeface="Times New Roman" pitchFamily="18" charset="0"/>
                          <a:ea typeface="+mn-ea"/>
                          <a:cs typeface="Times New Roman" pitchFamily="18" charset="0"/>
                        </a:rPr>
                        <a:t> 15p.</a:t>
                      </a:r>
                    </a:p>
                    <a:p>
                      <a:pPr>
                        <a:lnSpc>
                          <a:spcPct val="100000"/>
                        </a:lnSpc>
                        <a:buFontTx/>
                        <a:buChar char="-"/>
                      </a:pPr>
                      <a:r>
                        <a:rPr kumimoji="0" lang="en-US" sz="2200" kern="1200" dirty="0" smtClean="0">
                          <a:solidFill>
                            <a:schemeClr val="dk1"/>
                          </a:solidFill>
                          <a:latin typeface="Times New Roman" pitchFamily="18" charset="0"/>
                          <a:ea typeface="+mn-ea"/>
                          <a:cs typeface="Times New Roman" pitchFamily="18" charset="0"/>
                        </a:rPr>
                        <a:t>Theo </a:t>
                      </a:r>
                      <a:r>
                        <a:rPr kumimoji="0" lang="en-US" sz="2200" kern="1200" dirty="0" err="1" smtClean="0">
                          <a:solidFill>
                            <a:schemeClr val="dk1"/>
                          </a:solidFill>
                          <a:latin typeface="Times New Roman" pitchFamily="18" charset="0"/>
                          <a:ea typeface="+mn-ea"/>
                          <a:cs typeface="Times New Roman" pitchFamily="18" charset="0"/>
                        </a:rPr>
                        <a:t>dõi</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tình</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trạng</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khó</a:t>
                      </a:r>
                      <a:r>
                        <a:rPr kumimoji="0" lang="en-US" sz="2200" kern="1200" dirty="0" smtClean="0">
                          <a:solidFill>
                            <a:schemeClr val="dk1"/>
                          </a:solidFill>
                          <a:latin typeface="Times New Roman" pitchFamily="18" charset="0"/>
                          <a:ea typeface="+mn-ea"/>
                          <a:cs typeface="Times New Roman" pitchFamily="18" charset="0"/>
                        </a:rPr>
                        <a:t> </a:t>
                      </a:r>
                      <a:r>
                        <a:rPr kumimoji="0" lang="en-US" sz="2200" kern="1200" dirty="0" err="1" smtClean="0">
                          <a:solidFill>
                            <a:schemeClr val="dk1"/>
                          </a:solidFill>
                          <a:latin typeface="Times New Roman" pitchFamily="18" charset="0"/>
                          <a:ea typeface="+mn-ea"/>
                          <a:cs typeface="Times New Roman" pitchFamily="18" charset="0"/>
                        </a:rPr>
                        <a:t>thở</a:t>
                      </a:r>
                      <a:r>
                        <a:rPr kumimoji="0" lang="en-US" sz="2200" kern="1200" dirty="0" smtClean="0">
                          <a:solidFill>
                            <a:schemeClr val="dk1"/>
                          </a:solidFill>
                          <a:latin typeface="Times New Roman" pitchFamily="18" charset="0"/>
                          <a:ea typeface="+mn-ea"/>
                          <a:cs typeface="Times New Roman" pitchFamily="18" charset="0"/>
                        </a:rPr>
                        <a:t> 6h/</a:t>
                      </a:r>
                      <a:r>
                        <a:rPr kumimoji="0" lang="en-US" sz="2200" kern="1200" dirty="0" err="1" smtClean="0">
                          <a:solidFill>
                            <a:schemeClr val="dk1"/>
                          </a:solidFill>
                          <a:latin typeface="Times New Roman" pitchFamily="18" charset="0"/>
                          <a:ea typeface="+mn-ea"/>
                          <a:cs typeface="Times New Roman" pitchFamily="18" charset="0"/>
                        </a:rPr>
                        <a:t>lần</a:t>
                      </a:r>
                      <a:endParaRPr lang="en-US" sz="2200" dirty="0">
                        <a:latin typeface="Times New Roman" pitchFamily="18" charset="0"/>
                        <a:cs typeface="Times New Roman" pitchFamily="18" charset="0"/>
                      </a:endParaRPr>
                    </a:p>
                  </a:txBody>
                  <a:tcPr/>
                </a:tc>
                <a:tc>
                  <a:txBody>
                    <a:bodyPr/>
                    <a:lstStyle/>
                    <a:p>
                      <a:pPr>
                        <a:lnSpc>
                          <a:spcPct val="100000"/>
                        </a:lnSpc>
                      </a:pPr>
                      <a:r>
                        <a:rPr lang="en-US" sz="2200" dirty="0" err="1" smtClean="0">
                          <a:latin typeface="Times New Roman" pitchFamily="18" charset="0"/>
                          <a:cs typeface="Times New Roman" pitchFamily="18" charset="0"/>
                        </a:rPr>
                        <a:t>Bệnh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nhân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dể</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thở</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hơn</a:t>
                      </a:r>
                      <a:r>
                        <a:rPr lang="en-US" sz="2200" baseline="0" dirty="0" smtClean="0">
                          <a:latin typeface="Times New Roman" pitchFamily="18" charset="0"/>
                          <a:cs typeface="Times New Roman" pitchFamily="18" charset="0"/>
                        </a:rPr>
                        <a:t>.</a:t>
                      </a:r>
                    </a:p>
                    <a:p>
                      <a:pPr>
                        <a:lnSpc>
                          <a:spcPct val="100000"/>
                        </a:lnSpc>
                      </a:pPr>
                      <a:r>
                        <a:rPr lang="en-US" sz="2200" baseline="0" dirty="0" err="1" smtClean="0">
                          <a:latin typeface="Times New Roman" pitchFamily="18" charset="0"/>
                          <a:cs typeface="Times New Roman" pitchFamily="18" charset="0"/>
                        </a:rPr>
                        <a:t>Đờm</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bệnh</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nhân</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ít</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hơn</a:t>
                      </a:r>
                      <a:r>
                        <a:rPr lang="en-US" sz="2200" baseline="0" dirty="0" smtClean="0">
                          <a:latin typeface="Times New Roman" pitchFamily="18" charset="0"/>
                          <a:cs typeface="Times New Roman" pitchFamily="18" charset="0"/>
                        </a:rPr>
                        <a:t> so </a:t>
                      </a:r>
                      <a:r>
                        <a:rPr lang="en-US" sz="2200" baseline="0" dirty="0" err="1" smtClean="0">
                          <a:latin typeface="Times New Roman" pitchFamily="18" charset="0"/>
                          <a:cs typeface="Times New Roman" pitchFamily="18" charset="0"/>
                        </a:rPr>
                        <a:t>với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lúc</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mới</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vào</a:t>
                      </a:r>
                      <a:r>
                        <a:rPr lang="en-US" sz="2200" baseline="0" dirty="0" smtClean="0">
                          <a:latin typeface="Times New Roman" pitchFamily="18" charset="0"/>
                          <a:cs typeface="Times New Roman" pitchFamily="18" charset="0"/>
                        </a:rPr>
                        <a:t> </a:t>
                      </a:r>
                      <a:r>
                        <a:rPr lang="en-US" sz="2200" baseline="0" dirty="0" err="1" smtClean="0">
                          <a:latin typeface="Times New Roman" pitchFamily="18" charset="0"/>
                          <a:cs typeface="Times New Roman" pitchFamily="18" charset="0"/>
                        </a:rPr>
                        <a:t>viện</a:t>
                      </a:r>
                      <a:endParaRPr lang="en-US" sz="2200" dirty="0">
                        <a:latin typeface="Times New Roman" pitchFamily="18" charset="0"/>
                        <a:cs typeface="Times New Roman" pitchFamily="18" charset="0"/>
                      </a:endParaRPr>
                    </a:p>
                  </a:txBody>
                  <a:tcPr/>
                </a:tc>
              </a:tr>
            </a:tbl>
          </a:graphicData>
        </a:graphic>
      </p:graphicFrame>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33375" y="6489700"/>
            <a:ext cx="2133600" cy="320675"/>
          </a:xfrm>
        </p:spPr>
        <p:txBody>
          <a:bodyPr/>
          <a:lstStyle/>
          <a:p>
            <a:r>
              <a:rPr lang="en-US"/>
              <a:t>www.themegallery.com</a:t>
            </a:r>
          </a:p>
          <a:p>
            <a:endParaRPr lang="en-US"/>
          </a:p>
        </p:txBody>
      </p:sp>
      <p:sp>
        <p:nvSpPr>
          <p:cNvPr id="5" name="Footer Placeholder 4"/>
          <p:cNvSpPr>
            <a:spLocks noGrp="1"/>
          </p:cNvSpPr>
          <p:nvPr>
            <p:ph type="ftr" sz="quarter" idx="11"/>
          </p:nvPr>
        </p:nvSpPr>
        <p:spPr>
          <a:xfrm>
            <a:off x="5867400" y="6477000"/>
            <a:ext cx="2895600" cy="320675"/>
          </a:xfrm>
        </p:spPr>
        <p:txBody>
          <a:bodyPr/>
          <a:lstStyle/>
          <a:p>
            <a:r>
              <a:rPr lang="en-US"/>
              <a:t>Company Logo</a:t>
            </a:r>
          </a:p>
        </p:txBody>
      </p:sp>
      <p:sp>
        <p:nvSpPr>
          <p:cNvPr id="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8"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9" name="AutoShape 47"/>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bg2">
                  <a:alpha val="56000"/>
                </a:schemeClr>
              </a:gs>
              <a:gs pos="100000">
                <a:schemeClr val="bg2">
                  <a:gamma/>
                  <a:tint val="0"/>
                  <a:invGamma/>
                  <a:alpha val="48000"/>
                </a:schemeClr>
              </a:gs>
            </a:gsLst>
            <a:lin ang="5400000" scaled="1"/>
          </a:gradFill>
          <a:ln>
            <a:noFill/>
          </a:ln>
          <a:effectLst/>
          <a:extLst>
            <a:ext uri="{91240B29-F687-4F45-9708-019B960494DF}">
              <a14:hiddenLine xmlns:a14="http://schemas.microsoft.com/office/drawing/2010/main" xmlns="" w="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 name="AutoShape 48"/>
          <p:cNvSpPr>
            <a:spLocks noChangeArrowheads="1"/>
          </p:cNvSpPr>
          <p:nvPr/>
        </p:nvSpPr>
        <p:spPr bwMode="gray">
          <a:xfrm>
            <a:off x="1822450" y="509905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0" hangingPunct="0"/>
            <a:r>
              <a:rPr lang="en-US" sz="3200" b="1" dirty="0" smtClean="0">
                <a:solidFill>
                  <a:schemeClr val="tx2"/>
                </a:solidFill>
              </a:rPr>
              <a:t>ĐIỀU TRỊ VÀ XỬ TRÍ</a:t>
            </a:r>
            <a:endParaRPr lang="en-US" sz="3200" b="1" dirty="0">
              <a:solidFill>
                <a:schemeClr val="tx2"/>
              </a:solidFill>
            </a:endParaRPr>
          </a:p>
        </p:txBody>
      </p:sp>
      <p:sp>
        <p:nvSpPr>
          <p:cNvPr id="11" name="AutoShape 49"/>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0" hangingPunct="0"/>
            <a:r>
              <a:rPr lang="en-US" sz="3200" b="1" dirty="0" smtClean="0">
                <a:solidFill>
                  <a:schemeClr val="tx2"/>
                </a:solidFill>
              </a:rPr>
              <a:t>TRIỆU CHỨNG VÀ CHẨN ĐOÁN</a:t>
            </a:r>
            <a:endParaRPr lang="en-US" sz="3200" b="1" dirty="0">
              <a:solidFill>
                <a:schemeClr val="tx2"/>
              </a:solidFill>
            </a:endParaRPr>
          </a:p>
        </p:txBody>
      </p:sp>
      <p:sp>
        <p:nvSpPr>
          <p:cNvPr id="12" name="AutoShape 50"/>
          <p:cNvSpPr>
            <a:spLocks noChangeArrowheads="1"/>
          </p:cNvSpPr>
          <p:nvPr/>
        </p:nvSpPr>
        <p:spPr bwMode="gray">
          <a:xfrm>
            <a:off x="2438400" y="34591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0" hangingPunct="0"/>
            <a:r>
              <a:rPr lang="en-US" sz="3200" b="1" dirty="0" smtClean="0">
                <a:solidFill>
                  <a:schemeClr val="tx2"/>
                </a:solidFill>
              </a:rPr>
              <a:t>NGUYÊN NHÂN VÀ BIẾN CHỨNG</a:t>
            </a:r>
          </a:p>
          <a:p>
            <a:pPr eaLnBrk="0" hangingPunct="0"/>
            <a:r>
              <a:rPr lang="en-US" sz="3200" b="1" dirty="0" smtClean="0">
                <a:solidFill>
                  <a:schemeClr val="tx2"/>
                </a:solidFill>
              </a:rPr>
              <a:t> SUY HÔ HẤP</a:t>
            </a:r>
            <a:endParaRPr lang="en-US" sz="3200" b="1" dirty="0">
              <a:solidFill>
                <a:schemeClr val="tx2"/>
              </a:solidFill>
            </a:endParaRPr>
          </a:p>
        </p:txBody>
      </p:sp>
      <p:sp>
        <p:nvSpPr>
          <p:cNvPr id="13" name="AutoShape 51"/>
          <p:cNvSpPr>
            <a:spLocks noChangeArrowheads="1"/>
          </p:cNvSpPr>
          <p:nvPr/>
        </p:nvSpPr>
        <p:spPr bwMode="gray">
          <a:xfrm>
            <a:off x="2286000" y="25908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xmlns="">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pPr eaLnBrk="0" hangingPunct="0"/>
            <a:r>
              <a:rPr lang="en-US" sz="3200" b="1" dirty="0" smtClean="0">
                <a:solidFill>
                  <a:schemeClr val="tx2"/>
                </a:solidFill>
              </a:rPr>
              <a:t>TỔNG QUAN VỀ SUY HÔ HẤP</a:t>
            </a:r>
            <a:endParaRPr lang="en-US" sz="3200" b="1" dirty="0">
              <a:solidFill>
                <a:schemeClr val="tx2"/>
              </a:solidFill>
            </a:endParaRPr>
          </a:p>
        </p:txBody>
      </p:sp>
      <p:sp>
        <p:nvSpPr>
          <p:cNvPr id="14" name="AutoShape 52"/>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a:effectLst/>
        </p:spPr>
        <p:txBody>
          <a:bodyPr wrap="none" anchor="ctr"/>
          <a:lstStyle/>
          <a:p>
            <a:pPr eaLnBrk="0" hangingPunct="0"/>
            <a:r>
              <a:rPr lang="en-US" sz="3200" b="1" dirty="0" smtClean="0">
                <a:solidFill>
                  <a:schemeClr val="tx2"/>
                </a:solidFill>
              </a:rPr>
              <a:t>NHẮC LẠI KIẾN THỨC HỆ HÔ HẤP</a:t>
            </a:r>
            <a:endParaRPr lang="en-US" sz="3200" b="1" dirty="0">
              <a:solidFill>
                <a:schemeClr val="tx2"/>
              </a:solidFill>
            </a:endParaRPr>
          </a:p>
        </p:txBody>
      </p:sp>
      <p:grpSp>
        <p:nvGrpSpPr>
          <p:cNvPr id="15" name="Group 53"/>
          <p:cNvGrpSpPr>
            <a:grpSpLocks/>
          </p:cNvGrpSpPr>
          <p:nvPr/>
        </p:nvGrpSpPr>
        <p:grpSpPr bwMode="auto">
          <a:xfrm>
            <a:off x="1447800" y="1909763"/>
            <a:ext cx="381000" cy="381000"/>
            <a:chOff x="2078" y="1680"/>
            <a:chExt cx="1615" cy="1615"/>
          </a:xfrm>
        </p:grpSpPr>
        <p:sp>
          <p:nvSpPr>
            <p:cNvPr id="16"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7"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9"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0"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1"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2" name="Group 60"/>
          <p:cNvGrpSpPr>
            <a:grpSpLocks/>
          </p:cNvGrpSpPr>
          <p:nvPr/>
        </p:nvGrpSpPr>
        <p:grpSpPr bwMode="auto">
          <a:xfrm>
            <a:off x="1981200" y="2697163"/>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4"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6"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7"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9" name="Group 67"/>
          <p:cNvGrpSpPr>
            <a:grpSpLocks/>
          </p:cNvGrpSpPr>
          <p:nvPr/>
        </p:nvGrpSpPr>
        <p:grpSpPr bwMode="auto">
          <a:xfrm>
            <a:off x="2133600" y="3535363"/>
            <a:ext cx="381000" cy="381000"/>
            <a:chOff x="2078" y="1680"/>
            <a:chExt cx="1615" cy="1615"/>
          </a:xfrm>
        </p:grpSpPr>
        <p:sp>
          <p:nvSpPr>
            <p:cNvPr id="30"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3"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4"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5"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6" name="Group 74"/>
          <p:cNvGrpSpPr>
            <a:grpSpLocks/>
          </p:cNvGrpSpPr>
          <p:nvPr/>
        </p:nvGrpSpPr>
        <p:grpSpPr bwMode="auto">
          <a:xfrm>
            <a:off x="1981200" y="4373563"/>
            <a:ext cx="381000" cy="381000"/>
            <a:chOff x="2078" y="1680"/>
            <a:chExt cx="1615" cy="1615"/>
          </a:xfrm>
        </p:grpSpPr>
        <p:sp>
          <p:nvSpPr>
            <p:cNvPr id="37"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8"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9"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0"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1"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2"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43" name="Group 81"/>
          <p:cNvGrpSpPr>
            <a:grpSpLocks/>
          </p:cNvGrpSpPr>
          <p:nvPr/>
        </p:nvGrpSpPr>
        <p:grpSpPr bwMode="auto">
          <a:xfrm>
            <a:off x="1524000" y="5148263"/>
            <a:ext cx="355600" cy="381000"/>
            <a:chOff x="2078" y="1680"/>
            <a:chExt cx="1615" cy="1615"/>
          </a:xfrm>
        </p:grpSpPr>
        <p:sp>
          <p:nvSpPr>
            <p:cNvPr id="44"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5"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6"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7"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8"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9"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17" y="2290763"/>
            <a:ext cx="1522238" cy="3194050"/>
          </a:xfrm>
          <a:prstGeom prst="rect">
            <a:avLst/>
          </a:prstGeom>
        </p:spPr>
      </p:pic>
      <p:sp>
        <p:nvSpPr>
          <p:cNvPr id="3" name="Rectangle 2"/>
          <p:cNvSpPr/>
          <p:nvPr/>
        </p:nvSpPr>
        <p:spPr>
          <a:xfrm>
            <a:off x="1436220" y="524470"/>
            <a:ext cx="5987729"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SUY HÔ HẤP CẤP</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5209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619905662"/>
              </p:ext>
            </p:extLst>
          </p:nvPr>
        </p:nvGraphicFramePr>
        <p:xfrm>
          <a:off x="0" y="0"/>
          <a:ext cx="9144002" cy="6858000"/>
        </p:xfrm>
        <a:graphic>
          <a:graphicData uri="http://schemas.openxmlformats.org/drawingml/2006/table">
            <a:tbl>
              <a:tblPr firstRow="1" bandRow="1">
                <a:tableStyleId>{5C22544A-7EE6-4342-B048-85BDC9FD1C3A}</a:tableStyleId>
              </a:tblPr>
              <a:tblGrid>
                <a:gridCol w="907080"/>
                <a:gridCol w="1527050"/>
                <a:gridCol w="1374345"/>
                <a:gridCol w="4381370"/>
                <a:gridCol w="954157"/>
              </a:tblGrid>
              <a:tr h="828696">
                <a:tc>
                  <a:txBody>
                    <a:bodyPr/>
                    <a:lstStyle/>
                    <a:p>
                      <a:r>
                        <a:rPr lang="en-US" sz="2000" dirty="0" err="1" smtClean="0">
                          <a:latin typeface="Times New Roman" pitchFamily="18" charset="0"/>
                          <a:cs typeface="Times New Roman" pitchFamily="18" charset="0"/>
                        </a:rPr>
                        <a:t>Nhận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Chẩn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đoán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điều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dưỡng</a:t>
                      </a:r>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Lập</a:t>
                      </a:r>
                      <a:r>
                        <a:rPr lang="en-US" sz="2000" baseline="0" dirty="0" smtClean="0">
                          <a:latin typeface="Times New Roman" pitchFamily="18" charset="0"/>
                          <a:cs typeface="Times New Roman" pitchFamily="18" charset="0"/>
                        </a:rPr>
                        <a:t> KH </a:t>
                      </a:r>
                      <a:r>
                        <a:rPr lang="en-US" sz="2000" baseline="0" dirty="0" err="1" smtClean="0">
                          <a:latin typeface="Times New Roman" pitchFamily="18" charset="0"/>
                          <a:cs typeface="Times New Roman" pitchFamily="18" charset="0"/>
                        </a:rPr>
                        <a:t>chăm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sóc</a:t>
                      </a:r>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hoạch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cs</a:t>
                      </a:r>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giá</a:t>
                      </a:r>
                      <a:endParaRPr lang="en-US" sz="2000" dirty="0">
                        <a:latin typeface="Times New Roman" pitchFamily="18" charset="0"/>
                        <a:cs typeface="Times New Roman" pitchFamily="18" charset="0"/>
                      </a:endParaRPr>
                    </a:p>
                  </a:txBody>
                  <a:tcPr/>
                </a:tc>
              </a:tr>
              <a:tr h="2184424">
                <a:tc>
                  <a:txBody>
                    <a:bodyPr/>
                    <a:lstStyle/>
                    <a:p>
                      <a:r>
                        <a:rPr kumimoji="0" lang="en-US" sz="2000" kern="1200" dirty="0" smtClean="0">
                          <a:solidFill>
                            <a:schemeClr val="dk1"/>
                          </a:solidFill>
                          <a:latin typeface="Times New Roman" pitchFamily="18" charset="0"/>
                          <a:ea typeface="+mn-ea"/>
                          <a:cs typeface="Times New Roman" pitchFamily="18" charset="0"/>
                        </a:rPr>
                        <a:t>2,</a:t>
                      </a: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baseline="0" dirty="0" err="1" smtClean="0">
                          <a:solidFill>
                            <a:schemeClr val="dk1"/>
                          </a:solidFill>
                          <a:latin typeface="Times New Roman" pitchFamily="18" charset="0"/>
                          <a:ea typeface="+mn-ea"/>
                          <a:cs typeface="Times New Roman" pitchFamily="18" charset="0"/>
                        </a:rPr>
                        <a:t>Bệnh</a:t>
                      </a: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baseline="0" dirty="0" err="1" smtClean="0">
                          <a:solidFill>
                            <a:schemeClr val="dk1"/>
                          </a:solidFill>
                          <a:latin typeface="Times New Roman" pitchFamily="18" charset="0"/>
                          <a:ea typeface="+mn-ea"/>
                          <a:cs typeface="Times New Roman" pitchFamily="18" charset="0"/>
                        </a:rPr>
                        <a:t>nhân</a:t>
                      </a:r>
                      <a:r>
                        <a:rPr kumimoji="0" lang="en-US" sz="2000" kern="1200" baseline="0" dirty="0" smtClean="0">
                          <a:solidFill>
                            <a:schemeClr val="dk1"/>
                          </a:solidFill>
                          <a:latin typeface="Times New Roman" pitchFamily="18" charset="0"/>
                          <a:ea typeface="+mn-ea"/>
                          <a:cs typeface="Times New Roman" pitchFamily="18" charset="0"/>
                        </a:rPr>
                        <a:t> ho </a:t>
                      </a:r>
                      <a:r>
                        <a:rPr kumimoji="0" lang="en-US" sz="2000" kern="1200" baseline="0" dirty="0" err="1" smtClean="0">
                          <a:solidFill>
                            <a:schemeClr val="dk1"/>
                          </a:solidFill>
                          <a:latin typeface="Times New Roman" pitchFamily="18" charset="0"/>
                          <a:ea typeface="+mn-ea"/>
                          <a:cs typeface="Times New Roman" pitchFamily="18" charset="0"/>
                        </a:rPr>
                        <a:t>nhiều</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Ho </a:t>
                      </a:r>
                      <a:r>
                        <a:rPr lang="en-US" sz="2000" dirty="0" err="1" smtClean="0">
                          <a:latin typeface="Times New Roman" pitchFamily="18" charset="0"/>
                          <a:cs typeface="Times New Roman" pitchFamily="18" charset="0"/>
                        </a:rPr>
                        <a:t>nhiều</a:t>
                      </a:r>
                      <a:r>
                        <a:rPr lang="en-US" sz="2000" baseline="0" dirty="0" smtClean="0">
                          <a:latin typeface="Times New Roman" pitchFamily="18" charset="0"/>
                          <a:cs typeface="Times New Roman" pitchFamily="18" charset="0"/>
                        </a:rPr>
                        <a:t> do </a:t>
                      </a:r>
                      <a:r>
                        <a:rPr lang="en-US" sz="2000" baseline="0" dirty="0" err="1" smtClean="0">
                          <a:latin typeface="Times New Roman" pitchFamily="18" charset="0"/>
                          <a:cs typeface="Times New Roman" pitchFamily="18" charset="0"/>
                        </a:rPr>
                        <a:t>bị</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các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phế</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quản</a:t>
                      </a:r>
                      <a:endParaRPr lang="en-US" sz="2000" dirty="0">
                        <a:latin typeface="Times New Roman" pitchFamily="18" charset="0"/>
                        <a:cs typeface="Times New Roman" pitchFamily="18" charset="0"/>
                      </a:endParaRPr>
                    </a:p>
                  </a:txBody>
                  <a:tcPr/>
                </a:tc>
                <a:tc>
                  <a:txBody>
                    <a:bodyPr/>
                    <a:lstStyle/>
                    <a:p>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Giảm</a:t>
                      </a:r>
                      <a:r>
                        <a:rPr lang="en-US" sz="2000" baseline="0" dirty="0" smtClean="0">
                          <a:latin typeface="Times New Roman" pitchFamily="18" charset="0"/>
                          <a:cs typeface="Times New Roman" pitchFamily="18" charset="0"/>
                        </a:rPr>
                        <a:t> ho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người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endParaRPr lang="en-US" sz="2000" dirty="0">
                        <a:latin typeface="Times New Roman" pitchFamily="18" charset="0"/>
                        <a:cs typeface="Times New Roman" pitchFamily="18" charset="0"/>
                      </a:endParaRPr>
                    </a:p>
                  </a:txBody>
                  <a:tcPr/>
                </a:tc>
                <a:tc>
                  <a:txBody>
                    <a:bodyPr/>
                    <a:lstStyle/>
                    <a:p>
                      <a:pPr>
                        <a:buFontTx/>
                        <a:buChar char="-"/>
                      </a:pPr>
                      <a:r>
                        <a:rPr kumimoji="0" lang="en-US" sz="2000" kern="1200" dirty="0" err="1" smtClean="0">
                          <a:solidFill>
                            <a:schemeClr val="dk1"/>
                          </a:solidFill>
                          <a:latin typeface="Times New Roman" pitchFamily="18" charset="0"/>
                          <a:ea typeface="+mn-ea"/>
                          <a:cs typeface="Times New Roman" pitchFamily="18" charset="0"/>
                        </a:rPr>
                        <a:t>Hướng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dẫn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uống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nhiều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nước</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ấm</a:t>
                      </a:r>
                      <a:r>
                        <a:rPr kumimoji="0" lang="en-US" sz="2000" kern="1200" dirty="0" smtClean="0">
                          <a:solidFill>
                            <a:schemeClr val="dk1"/>
                          </a:solidFill>
                          <a:latin typeface="Times New Roman" pitchFamily="18" charset="0"/>
                          <a:ea typeface="+mn-ea"/>
                          <a:cs typeface="Times New Roman" pitchFamily="18" charset="0"/>
                        </a:rPr>
                        <a:t> (2,5 l/24h) </a:t>
                      </a:r>
                    </a:p>
                    <a:p>
                      <a:pPr>
                        <a:buFontTx/>
                        <a:buChar char="-"/>
                      </a:pPr>
                      <a:r>
                        <a:rPr kumimoji="0" lang="en-US" sz="2000" kern="1200" dirty="0" err="1" smtClean="0">
                          <a:solidFill>
                            <a:schemeClr val="dk1"/>
                          </a:solidFill>
                          <a:latin typeface="Times New Roman" pitchFamily="18" charset="0"/>
                          <a:ea typeface="+mn-ea"/>
                          <a:cs typeface="Times New Roman" pitchFamily="18" charset="0"/>
                        </a:rPr>
                        <a:t>Nhỏ</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mũi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bằng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nước</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muối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sinh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lý</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ngày</a:t>
                      </a:r>
                      <a:r>
                        <a:rPr kumimoji="0" lang="en-US" sz="2000" kern="1200" dirty="0" smtClean="0">
                          <a:solidFill>
                            <a:schemeClr val="dk1"/>
                          </a:solidFill>
                          <a:latin typeface="Times New Roman" pitchFamily="18" charset="0"/>
                          <a:ea typeface="+mn-ea"/>
                          <a:cs typeface="Times New Roman" pitchFamily="18" charset="0"/>
                        </a:rPr>
                        <a:t> 3 </a:t>
                      </a:r>
                      <a:r>
                        <a:rPr kumimoji="0" lang="en-US" sz="2000" kern="1200" dirty="0" err="1" smtClean="0">
                          <a:solidFill>
                            <a:schemeClr val="dk1"/>
                          </a:solidFill>
                          <a:latin typeface="Times New Roman" pitchFamily="18" charset="0"/>
                          <a:ea typeface="+mn-ea"/>
                          <a:cs typeface="Times New Roman" pitchFamily="18" charset="0"/>
                        </a:rPr>
                        <a:t>lần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mỗi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lần</a:t>
                      </a:r>
                      <a:r>
                        <a:rPr kumimoji="0" lang="en-US" sz="2000" kern="1200" dirty="0" smtClean="0">
                          <a:solidFill>
                            <a:schemeClr val="dk1"/>
                          </a:solidFill>
                          <a:latin typeface="Times New Roman" pitchFamily="18" charset="0"/>
                          <a:ea typeface="+mn-ea"/>
                          <a:cs typeface="Times New Roman" pitchFamily="18" charset="0"/>
                        </a:rPr>
                        <a:t> 10 </a:t>
                      </a:r>
                      <a:r>
                        <a:rPr kumimoji="0" lang="en-US" sz="2000" kern="1200" dirty="0" err="1" smtClean="0">
                          <a:solidFill>
                            <a:schemeClr val="dk1"/>
                          </a:solidFill>
                          <a:latin typeface="Times New Roman" pitchFamily="18" charset="0"/>
                          <a:ea typeface="+mn-ea"/>
                          <a:cs typeface="Times New Roman" pitchFamily="18" charset="0"/>
                        </a:rPr>
                        <a:t>giọt</a:t>
                      </a:r>
                      <a:endParaRPr kumimoji="0" lang="en-US" sz="2000" kern="1200" dirty="0" smtClean="0">
                        <a:solidFill>
                          <a:schemeClr val="dk1"/>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kumimoji="0" lang="en-US" sz="2000" kern="1200" dirty="0" err="1" smtClean="0">
                          <a:solidFill>
                            <a:schemeClr val="dk1"/>
                          </a:solidFill>
                          <a:latin typeface="Times New Roman" pitchFamily="18" charset="0"/>
                          <a:ea typeface="+mn-ea"/>
                          <a:cs typeface="Times New Roman" pitchFamily="18" charset="0"/>
                        </a:rPr>
                        <a:t>Hướng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dẫn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tập</a:t>
                      </a:r>
                      <a:r>
                        <a:rPr kumimoji="0" lang="en-US" sz="2000" kern="1200" dirty="0" smtClean="0">
                          <a:solidFill>
                            <a:schemeClr val="dk1"/>
                          </a:solidFill>
                          <a:latin typeface="Times New Roman" pitchFamily="18" charset="0"/>
                          <a:ea typeface="+mn-ea"/>
                          <a:cs typeface="Times New Roman" pitchFamily="18" charset="0"/>
                        </a:rPr>
                        <a:t> ho </a:t>
                      </a:r>
                      <a:r>
                        <a:rPr kumimoji="0" lang="en-US" sz="2000" kern="1200" dirty="0" err="1" smtClean="0">
                          <a:solidFill>
                            <a:schemeClr val="dk1"/>
                          </a:solidFill>
                          <a:latin typeface="Times New Roman" pitchFamily="18" charset="0"/>
                          <a:ea typeface="+mn-ea"/>
                          <a:cs typeface="Times New Roman" pitchFamily="18" charset="0"/>
                        </a:rPr>
                        <a:t>có</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hiệu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quả</a:t>
                      </a:r>
                      <a:r>
                        <a:rPr kumimoji="0" lang="en-US" sz="2000" kern="1200" dirty="0" smtClean="0">
                          <a:solidFill>
                            <a:schemeClr val="dk1"/>
                          </a:solidFill>
                          <a:latin typeface="Times New Roman" pitchFamily="18" charset="0"/>
                          <a:ea typeface="+mn-ea"/>
                          <a:cs typeface="Times New Roman" pitchFamily="18" charset="0"/>
                        </a:rPr>
                        <a:t> 3 </a:t>
                      </a:r>
                      <a:r>
                        <a:rPr kumimoji="0" lang="en-US" sz="2000" kern="1200" dirty="0" err="1" smtClean="0">
                          <a:solidFill>
                            <a:schemeClr val="dk1"/>
                          </a:solidFill>
                          <a:latin typeface="Times New Roman" pitchFamily="18" charset="0"/>
                          <a:ea typeface="+mn-ea"/>
                          <a:cs typeface="Times New Roman" pitchFamily="18" charset="0"/>
                        </a:rPr>
                        <a:t>lần</a:t>
                      </a:r>
                      <a:r>
                        <a:rPr kumimoji="0" lang="en-US" sz="2000" kern="1200" dirty="0" smtClean="0">
                          <a:solidFill>
                            <a:schemeClr val="dk1"/>
                          </a:solidFill>
                          <a:latin typeface="Times New Roman" pitchFamily="18" charset="0"/>
                          <a:ea typeface="+mn-ea"/>
                          <a:cs typeface="Times New Roman" pitchFamily="18" charset="0"/>
                        </a:rPr>
                        <a:t>/</a:t>
                      </a:r>
                      <a:r>
                        <a:rPr kumimoji="0" lang="en-US" sz="2000" kern="1200" dirty="0" err="1" smtClean="0">
                          <a:solidFill>
                            <a:schemeClr val="dk1"/>
                          </a:solidFill>
                          <a:latin typeface="Times New Roman" pitchFamily="18" charset="0"/>
                          <a:ea typeface="+mn-ea"/>
                          <a:cs typeface="Times New Roman" pitchFamily="18" charset="0"/>
                        </a:rPr>
                        <a:t>ngày</a:t>
                      </a:r>
                      <a:endParaRPr kumimoji="0" lang="en-US" sz="2000" kern="1200" dirty="0" smtClean="0">
                        <a:solidFill>
                          <a:schemeClr val="dk1"/>
                        </a:solidFill>
                        <a:latin typeface="Times New Roman" pitchFamily="18" charset="0"/>
                        <a:ea typeface="+mn-ea"/>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3844880">
                <a:tc>
                  <a:txBody>
                    <a:bodyPr/>
                    <a:lstStyle/>
                    <a:p>
                      <a:r>
                        <a:rPr kumimoji="0" lang="en-US" sz="2000" kern="1200" dirty="0" smtClean="0">
                          <a:solidFill>
                            <a:schemeClr val="dk1"/>
                          </a:solidFill>
                          <a:latin typeface="Times New Roman" pitchFamily="18" charset="0"/>
                          <a:ea typeface="+mn-ea"/>
                          <a:cs typeface="Times New Roman" pitchFamily="18" charset="0"/>
                        </a:rPr>
                        <a:t>2.Đau </a:t>
                      </a:r>
                      <a:r>
                        <a:rPr kumimoji="0" lang="en-US" sz="2000" kern="1200" dirty="0" err="1" smtClean="0">
                          <a:solidFill>
                            <a:schemeClr val="dk1"/>
                          </a:solidFill>
                          <a:latin typeface="Times New Roman" pitchFamily="18" charset="0"/>
                          <a:ea typeface="+mn-ea"/>
                          <a:cs typeface="Times New Roman" pitchFamily="18" charset="0"/>
                        </a:rPr>
                        <a:t>cơ</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bụng</a:t>
                      </a:r>
                      <a:r>
                        <a:rPr kumimoji="0" lang="en-US" sz="2000" kern="1200" dirty="0" smtClean="0">
                          <a:solidFill>
                            <a:schemeClr val="dk1"/>
                          </a:solidFill>
                          <a:latin typeface="Times New Roman" pitchFamily="18" charset="0"/>
                          <a:ea typeface="+mn-ea"/>
                          <a:cs typeface="Times New Roman" pitchFamily="18" charset="0"/>
                        </a:rPr>
                        <a:t> , </a:t>
                      </a:r>
                      <a:r>
                        <a:rPr kumimoji="0" lang="en-US" sz="2000" kern="1200" dirty="0" err="1" smtClean="0">
                          <a:solidFill>
                            <a:schemeClr val="dk1"/>
                          </a:solidFill>
                          <a:latin typeface="Times New Roman" pitchFamily="18" charset="0"/>
                          <a:ea typeface="+mn-ea"/>
                          <a:cs typeface="Times New Roman" pitchFamily="18" charset="0"/>
                        </a:rPr>
                        <a:t>đau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họng</a:t>
                      </a:r>
                      <a:r>
                        <a:rPr kumimoji="0" lang="en-US" sz="2000" kern="1200" dirty="0" smtClean="0">
                          <a:solidFill>
                            <a:schemeClr val="dk1"/>
                          </a:solidFill>
                          <a:latin typeface="Times New Roman" pitchFamily="18" charset="0"/>
                          <a:ea typeface="+mn-ea"/>
                          <a:cs typeface="Times New Roman" pitchFamily="18" charset="0"/>
                        </a:rPr>
                        <a:t> </a:t>
                      </a:r>
                      <a:endParaRPr lang="en-US" sz="2000" dirty="0">
                        <a:latin typeface="Times New Roman" pitchFamily="18" charset="0"/>
                        <a:cs typeface="Times New Roman" pitchFamily="18" charset="0"/>
                      </a:endParaRPr>
                    </a:p>
                  </a:txBody>
                  <a:tcPr/>
                </a:tc>
                <a:tc>
                  <a:txBody>
                    <a:bodyPr/>
                    <a:lstStyle/>
                    <a:p>
                      <a:r>
                        <a:rPr kumimoji="0" lang="en-US" sz="2000" kern="1200" dirty="0" smtClean="0">
                          <a:solidFill>
                            <a:schemeClr val="dk1"/>
                          </a:solidFill>
                          <a:latin typeface="Times New Roman" pitchFamily="18" charset="0"/>
                          <a:ea typeface="+mn-ea"/>
                          <a:cs typeface="Times New Roman" pitchFamily="18" charset="0"/>
                        </a:rPr>
                        <a:t>do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ho </a:t>
                      </a:r>
                      <a:r>
                        <a:rPr kumimoji="0" lang="en-US" sz="2000" kern="1200" dirty="0" err="1" smtClean="0">
                          <a:solidFill>
                            <a:schemeClr val="dk1"/>
                          </a:solidFill>
                          <a:latin typeface="Times New Roman" pitchFamily="18" charset="0"/>
                          <a:ea typeface="+mn-ea"/>
                          <a:cs typeface="Times New Roman" pitchFamily="18" charset="0"/>
                        </a:rPr>
                        <a:t>nhiều</a:t>
                      </a:r>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Giảm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đau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bụng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giảm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đau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họng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endParaRPr lang="en-US" sz="2000" dirty="0">
                        <a:latin typeface="Times New Roman" pitchFamily="18" charset="0"/>
                        <a:cs typeface="Times New Roman" pitchFamily="18" charset="0"/>
                      </a:endParaRPr>
                    </a:p>
                  </a:txBody>
                  <a:tcPr/>
                </a:tc>
                <a:tc>
                  <a:txBody>
                    <a:bodyPr/>
                    <a:lstStyle/>
                    <a:p>
                      <a:pPr>
                        <a:buFontTx/>
                        <a:buChar char="-"/>
                      </a:pPr>
                      <a:r>
                        <a:rPr kumimoji="0" lang="en-US" sz="2000" kern="1200" dirty="0" smtClean="0">
                          <a:solidFill>
                            <a:schemeClr val="dk1"/>
                          </a:solidFill>
                          <a:latin typeface="+mn-lt"/>
                          <a:ea typeface="+mn-ea"/>
                          <a:cs typeface="+mn-cs"/>
                        </a:rPr>
                        <a:t>      </a:t>
                      </a:r>
                      <a:r>
                        <a:rPr kumimoji="0" lang="en-US" sz="2000" kern="1200" dirty="0" err="1" smtClean="0">
                          <a:solidFill>
                            <a:schemeClr val="dk1"/>
                          </a:solidFill>
                          <a:latin typeface="Times New Roman" pitchFamily="18" charset="0"/>
                          <a:ea typeface="+mn-ea"/>
                          <a:cs typeface="Times New Roman" pitchFamily="18" charset="0"/>
                        </a:rPr>
                        <a:t>Hướng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dẫn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nằm</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nghỉ</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ngơi</a:t>
                      </a:r>
                      <a:r>
                        <a:rPr kumimoji="0" lang="en-US" sz="2000" kern="1200" dirty="0" smtClean="0">
                          <a:solidFill>
                            <a:schemeClr val="dk1"/>
                          </a:solidFill>
                          <a:latin typeface="Times New Roman" pitchFamily="18" charset="0"/>
                          <a:ea typeface="+mn-ea"/>
                          <a:cs typeface="Times New Roman" pitchFamily="18" charset="0"/>
                        </a:rPr>
                        <a:t> tai </a:t>
                      </a:r>
                      <a:r>
                        <a:rPr kumimoji="0" lang="en-US" sz="2000" kern="1200" dirty="0" err="1" smtClean="0">
                          <a:solidFill>
                            <a:schemeClr val="dk1"/>
                          </a:solidFill>
                          <a:latin typeface="Times New Roman" pitchFamily="18" charset="0"/>
                          <a:ea typeface="+mn-ea"/>
                          <a:cs typeface="Times New Roman" pitchFamily="18" charset="0"/>
                        </a:rPr>
                        <a:t>giường</a:t>
                      </a:r>
                      <a:r>
                        <a:rPr kumimoji="0" lang="en-US" sz="2000" kern="1200" dirty="0" smtClean="0">
                          <a:solidFill>
                            <a:schemeClr val="dk1"/>
                          </a:solidFill>
                          <a:latin typeface="Times New Roman" pitchFamily="18" charset="0"/>
                          <a:ea typeface="+mn-ea"/>
                          <a:cs typeface="Times New Roman" pitchFamily="18" charset="0"/>
                        </a:rPr>
                        <a:t>.</a:t>
                      </a:r>
                      <a:br>
                        <a:rPr kumimoji="0" lang="en-US" sz="2000" kern="1200" dirty="0" smtClean="0">
                          <a:solidFill>
                            <a:schemeClr val="dk1"/>
                          </a:solidFill>
                          <a:latin typeface="Times New Roman" pitchFamily="18" charset="0"/>
                          <a:ea typeface="+mn-ea"/>
                          <a:cs typeface="Times New Roman" pitchFamily="18" charset="0"/>
                        </a:rPr>
                      </a:br>
                      <a:r>
                        <a:rPr kumimoji="0" lang="en-US" sz="2000" kern="1200" dirty="0" smtClean="0">
                          <a:solidFill>
                            <a:schemeClr val="dk1"/>
                          </a:solidFill>
                          <a:latin typeface="Times New Roman" pitchFamily="18" charset="0"/>
                          <a:ea typeface="+mn-ea"/>
                          <a:cs typeface="Times New Roman" pitchFamily="18" charset="0"/>
                        </a:rPr>
                        <a:t>-</a:t>
                      </a: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Hướng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dẫn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ngồi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dậy</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khi</a:t>
                      </a:r>
                      <a:r>
                        <a:rPr kumimoji="0" lang="en-US" sz="2000" kern="1200" dirty="0" smtClean="0">
                          <a:solidFill>
                            <a:schemeClr val="dk1"/>
                          </a:solidFill>
                          <a:latin typeface="Times New Roman" pitchFamily="18" charset="0"/>
                          <a:ea typeface="+mn-ea"/>
                          <a:cs typeface="Times New Roman" pitchFamily="18" charset="0"/>
                        </a:rPr>
                        <a:t> ho </a:t>
                      </a:r>
                      <a:r>
                        <a:rPr kumimoji="0" lang="en-US" sz="2000" kern="1200" dirty="0" err="1" smtClean="0">
                          <a:solidFill>
                            <a:schemeClr val="dk1"/>
                          </a:solidFill>
                          <a:latin typeface="Times New Roman" pitchFamily="18" charset="0"/>
                          <a:ea typeface="+mn-ea"/>
                          <a:cs typeface="Times New Roman" pitchFamily="18" charset="0"/>
                        </a:rPr>
                        <a:t>và</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trùng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cơ</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bụng</a:t>
                      </a:r>
                      <a:endParaRPr kumimoji="0" lang="en-US" sz="2000" kern="1200" dirty="0" smtClean="0">
                        <a:solidFill>
                          <a:schemeClr val="dk1"/>
                        </a:solidFill>
                        <a:latin typeface="Times New Roman" pitchFamily="18" charset="0"/>
                        <a:ea typeface="+mn-ea"/>
                        <a:cs typeface="Times New Roman" pitchFamily="18" charset="0"/>
                      </a:endParaRPr>
                    </a:p>
                    <a:p>
                      <a:pPr>
                        <a:buFontTx/>
                        <a:buChar char="-"/>
                      </a:pP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Thực</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hiện</a:t>
                      </a:r>
                      <a:r>
                        <a:rPr kumimoji="0" lang="en-US" sz="2000" kern="1200" dirty="0" smtClean="0">
                          <a:solidFill>
                            <a:schemeClr val="dk1"/>
                          </a:solidFill>
                          <a:latin typeface="Times New Roman" pitchFamily="18" charset="0"/>
                          <a:ea typeface="+mn-ea"/>
                          <a:cs typeface="Times New Roman" pitchFamily="18" charset="0"/>
                        </a:rPr>
                        <a:t> y </a:t>
                      </a:r>
                      <a:r>
                        <a:rPr kumimoji="0" lang="en-US" sz="2000" kern="1200" dirty="0" err="1" smtClean="0">
                          <a:solidFill>
                            <a:schemeClr val="dk1"/>
                          </a:solidFill>
                          <a:latin typeface="Times New Roman" pitchFamily="18" charset="0"/>
                          <a:ea typeface="+mn-ea"/>
                          <a:cs typeface="Times New Roman" pitchFamily="18" charset="0"/>
                        </a:rPr>
                        <a:t>lệnh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thuốc</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kháng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sinh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giảm</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đau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chống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viêm</a:t>
                      </a:r>
                      <a:r>
                        <a:rPr kumimoji="0" lang="en-US" sz="2000" kern="1200" dirty="0" smtClean="0">
                          <a:solidFill>
                            <a:schemeClr val="dk1"/>
                          </a:solidFill>
                          <a:latin typeface="Times New Roman" pitchFamily="18" charset="0"/>
                          <a:ea typeface="+mn-ea"/>
                          <a:cs typeface="Times New Roman" pitchFamily="18" charset="0"/>
                        </a:rPr>
                        <a:t/>
                      </a:r>
                      <a:br>
                        <a:rPr kumimoji="0" lang="en-US" sz="2000" kern="1200" dirty="0" smtClean="0">
                          <a:solidFill>
                            <a:schemeClr val="dk1"/>
                          </a:solidFill>
                          <a:latin typeface="Times New Roman" pitchFamily="18" charset="0"/>
                          <a:ea typeface="+mn-ea"/>
                          <a:cs typeface="Times New Roman" pitchFamily="18" charset="0"/>
                        </a:rPr>
                      </a:br>
                      <a:r>
                        <a:rPr kumimoji="0" lang="en-US" sz="2000" kern="1200" baseline="0" dirty="0" smtClean="0">
                          <a:solidFill>
                            <a:schemeClr val="dk1"/>
                          </a:solidFill>
                          <a:latin typeface="Times New Roman" pitchFamily="18" charset="0"/>
                          <a:ea typeface="+mn-ea"/>
                          <a:cs typeface="Times New Roman" pitchFamily="18" charset="0"/>
                        </a:rPr>
                        <a:t> -     </a:t>
                      </a:r>
                      <a:r>
                        <a:rPr kumimoji="0" lang="en-US" sz="2000" kern="1200" dirty="0" err="1" smtClean="0">
                          <a:solidFill>
                            <a:schemeClr val="dk1"/>
                          </a:solidFill>
                          <a:latin typeface="Times New Roman" pitchFamily="18" charset="0"/>
                          <a:ea typeface="+mn-ea"/>
                          <a:cs typeface="Times New Roman" pitchFamily="18" charset="0"/>
                        </a:rPr>
                        <a:t>Hướng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dẫn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không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sử</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dụng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chất</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kích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thích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như</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rượu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nước</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chè</a:t>
                      </a:r>
                      <a:r>
                        <a:rPr kumimoji="0" lang="en-US" sz="2000" kern="1200" dirty="0" smtClean="0">
                          <a:solidFill>
                            <a:schemeClr val="dk1"/>
                          </a:solidFill>
                          <a:latin typeface="Times New Roman" pitchFamily="18" charset="0"/>
                          <a:ea typeface="+mn-ea"/>
                          <a:cs typeface="Times New Roman" pitchFamily="18" charset="0"/>
                        </a:rPr>
                        <a:t/>
                      </a:r>
                      <a:br>
                        <a:rPr kumimoji="0" lang="en-US" sz="2000" kern="1200" dirty="0" smtClean="0">
                          <a:solidFill>
                            <a:schemeClr val="dk1"/>
                          </a:solidFill>
                          <a:latin typeface="Times New Roman" pitchFamily="18" charset="0"/>
                          <a:ea typeface="+mn-ea"/>
                          <a:cs typeface="Times New Roman" pitchFamily="18" charset="0"/>
                        </a:rPr>
                      </a:br>
                      <a:r>
                        <a:rPr kumimoji="0" lang="en-US" sz="2000" kern="1200" dirty="0" smtClean="0">
                          <a:solidFill>
                            <a:schemeClr val="dk1"/>
                          </a:solidFill>
                          <a:latin typeface="Times New Roman" pitchFamily="18" charset="0"/>
                          <a:ea typeface="+mn-ea"/>
                          <a:cs typeface="Times New Roman" pitchFamily="18" charset="0"/>
                        </a:rPr>
                        <a:t>-</a:t>
                      </a: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Hướng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dẫn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uống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chè</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actiso</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chè</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tâm</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sen</a:t>
                      </a:r>
                      <a:r>
                        <a:rPr kumimoji="0" lang="en-US" sz="2000" kern="1200" dirty="0" smtClean="0">
                          <a:solidFill>
                            <a:schemeClr val="dk1"/>
                          </a:solidFill>
                          <a:latin typeface="Times New Roman" pitchFamily="18" charset="0"/>
                          <a:ea typeface="+mn-ea"/>
                          <a:cs typeface="Times New Roman" pitchFamily="18" charset="0"/>
                        </a:rPr>
                        <a:t/>
                      </a:r>
                      <a:br>
                        <a:rPr kumimoji="0" lang="en-US" sz="2000" kern="1200" dirty="0" smtClean="0">
                          <a:solidFill>
                            <a:schemeClr val="dk1"/>
                          </a:solidFill>
                          <a:latin typeface="Times New Roman" pitchFamily="18" charset="0"/>
                          <a:ea typeface="+mn-ea"/>
                          <a:cs typeface="Times New Roman" pitchFamily="18" charset="0"/>
                        </a:rPr>
                      </a:br>
                      <a:r>
                        <a:rPr kumimoji="0" lang="en-US" sz="2000" kern="1200" dirty="0" smtClean="0">
                          <a:solidFill>
                            <a:schemeClr val="dk1"/>
                          </a:solidFill>
                          <a:latin typeface="Times New Roman" pitchFamily="18" charset="0"/>
                          <a:ea typeface="+mn-ea"/>
                          <a:cs typeface="Times New Roman" pitchFamily="18" charset="0"/>
                        </a:rPr>
                        <a:t>-</a:t>
                      </a: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dirty="0" smtClean="0">
                          <a:solidFill>
                            <a:schemeClr val="dk1"/>
                          </a:solidFill>
                          <a:latin typeface="Times New Roman" pitchFamily="18" charset="0"/>
                          <a:ea typeface="+mn-ea"/>
                          <a:cs typeface="Times New Roman" pitchFamily="18" charset="0"/>
                        </a:rPr>
                        <a:t>Theo </a:t>
                      </a:r>
                      <a:r>
                        <a:rPr kumimoji="0" lang="en-US" sz="2000" kern="1200" dirty="0" err="1" smtClean="0">
                          <a:solidFill>
                            <a:schemeClr val="dk1"/>
                          </a:solidFill>
                          <a:latin typeface="Times New Roman" pitchFamily="18" charset="0"/>
                          <a:ea typeface="+mn-ea"/>
                          <a:cs typeface="Times New Roman" pitchFamily="18" charset="0"/>
                        </a:rPr>
                        <a:t>dõi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tình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trạng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đau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cơ</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bụng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đau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họng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của</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2lần/</a:t>
                      </a:r>
                      <a:r>
                        <a:rPr kumimoji="0" lang="en-US" sz="2000" kern="1200" dirty="0" err="1" smtClean="0">
                          <a:solidFill>
                            <a:schemeClr val="dk1"/>
                          </a:solidFill>
                          <a:latin typeface="Times New Roman" pitchFamily="18" charset="0"/>
                          <a:ea typeface="+mn-ea"/>
                          <a:cs typeface="Times New Roman" pitchFamily="18" charset="0"/>
                        </a:rPr>
                        <a:t>ngày</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86490561"/>
              </p:ext>
            </p:extLst>
          </p:nvPr>
        </p:nvGraphicFramePr>
        <p:xfrm>
          <a:off x="0" y="0"/>
          <a:ext cx="9144000" cy="7055310"/>
        </p:xfrm>
        <a:graphic>
          <a:graphicData uri="http://schemas.openxmlformats.org/drawingml/2006/table">
            <a:tbl>
              <a:tblPr firstRow="1" bandRow="1">
                <a:tableStyleId>{5C22544A-7EE6-4342-B048-85BDC9FD1C3A}</a:tableStyleId>
              </a:tblPr>
              <a:tblGrid>
                <a:gridCol w="1365195"/>
                <a:gridCol w="916230"/>
                <a:gridCol w="1527050"/>
                <a:gridCol w="3817625"/>
                <a:gridCol w="1517900"/>
              </a:tblGrid>
              <a:tr h="776430">
                <a:tc>
                  <a:txBody>
                    <a:bodyPr/>
                    <a:lstStyle/>
                    <a:p>
                      <a:pPr>
                        <a:lnSpc>
                          <a:spcPct val="100000"/>
                        </a:lnSpc>
                      </a:pPr>
                      <a:r>
                        <a:rPr lang="en-US" sz="2000" dirty="0" err="1" smtClean="0">
                          <a:latin typeface="Times New Roman" pitchFamily="18" charset="0"/>
                          <a:cs typeface="Times New Roman" pitchFamily="18" charset="0"/>
                        </a:rPr>
                        <a:t>Nhận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endParaRPr lang="en-US" sz="2000" dirty="0">
                        <a:latin typeface="Times New Roman" pitchFamily="18" charset="0"/>
                        <a:cs typeface="Times New Roman" pitchFamily="18" charset="0"/>
                      </a:endParaRPr>
                    </a:p>
                  </a:txBody>
                  <a:tcPr/>
                </a:tc>
                <a:tc>
                  <a:txBody>
                    <a:bodyPr/>
                    <a:lstStyle/>
                    <a:p>
                      <a:pPr>
                        <a:lnSpc>
                          <a:spcPct val="100000"/>
                        </a:lnSpc>
                      </a:pPr>
                      <a:r>
                        <a:rPr lang="en-US" sz="2000" baseline="0" dirty="0" smtClean="0">
                          <a:latin typeface="Times New Roman" pitchFamily="18" charset="0"/>
                          <a:cs typeface="Times New Roman" pitchFamily="18" charset="0"/>
                        </a:rPr>
                        <a:t>CĐ DD</a:t>
                      </a:r>
                      <a:endParaRPr lang="en-US" sz="2000" dirty="0">
                        <a:latin typeface="Times New Roman" pitchFamily="18" charset="0"/>
                        <a:cs typeface="Times New Roman" pitchFamily="18" charset="0"/>
                      </a:endParaRPr>
                    </a:p>
                  </a:txBody>
                  <a:tcPr/>
                </a:tc>
                <a:tc>
                  <a:txBody>
                    <a:bodyPr/>
                    <a:lstStyle/>
                    <a:p>
                      <a:pPr>
                        <a:lnSpc>
                          <a:spcPct val="100000"/>
                        </a:lnSpc>
                      </a:pPr>
                      <a:r>
                        <a:rPr lang="en-US" sz="2000" dirty="0" err="1" smtClean="0">
                          <a:latin typeface="Times New Roman" pitchFamily="18" charset="0"/>
                          <a:cs typeface="Times New Roman" pitchFamily="18" charset="0"/>
                        </a:rPr>
                        <a:t>Lập</a:t>
                      </a:r>
                      <a:r>
                        <a:rPr lang="en-US" sz="2000" baseline="0" dirty="0" smtClean="0">
                          <a:latin typeface="Times New Roman" pitchFamily="18" charset="0"/>
                          <a:cs typeface="Times New Roman" pitchFamily="18" charset="0"/>
                        </a:rPr>
                        <a:t> KH </a:t>
                      </a:r>
                      <a:r>
                        <a:rPr lang="en-US" sz="2000" baseline="0" dirty="0" err="1" smtClean="0">
                          <a:latin typeface="Times New Roman" pitchFamily="18" charset="0"/>
                          <a:cs typeface="Times New Roman" pitchFamily="18" charset="0"/>
                        </a:rPr>
                        <a:t>chăm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sóc</a:t>
                      </a:r>
                      <a:endParaRPr lang="en-US" sz="2000" dirty="0">
                        <a:latin typeface="Times New Roman" pitchFamily="18" charset="0"/>
                        <a:cs typeface="Times New Roman" pitchFamily="18" charset="0"/>
                      </a:endParaRPr>
                    </a:p>
                  </a:txBody>
                  <a:tcPr/>
                </a:tc>
                <a:tc>
                  <a:txBody>
                    <a:bodyPr/>
                    <a:lstStyle/>
                    <a:p>
                      <a:pPr>
                        <a:lnSpc>
                          <a:spcPct val="100000"/>
                        </a:lnSpc>
                      </a:pP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hoạch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cs</a:t>
                      </a:r>
                      <a:endParaRPr lang="en-US" sz="2000" dirty="0">
                        <a:latin typeface="Times New Roman" pitchFamily="18" charset="0"/>
                        <a:cs typeface="Times New Roman" pitchFamily="18" charset="0"/>
                      </a:endParaRPr>
                    </a:p>
                  </a:txBody>
                  <a:tcPr/>
                </a:tc>
                <a:tc>
                  <a:txBody>
                    <a:bodyPr/>
                    <a:lstStyle/>
                    <a:p>
                      <a:pPr>
                        <a:lnSpc>
                          <a:spcPct val="100000"/>
                        </a:lnSpc>
                      </a:pP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giá</a:t>
                      </a:r>
                      <a:endParaRPr lang="en-US" sz="2000" dirty="0">
                        <a:latin typeface="Times New Roman" pitchFamily="18" charset="0"/>
                        <a:cs typeface="Times New Roman" pitchFamily="18" charset="0"/>
                      </a:endParaRPr>
                    </a:p>
                  </a:txBody>
                  <a:tcPr/>
                </a:tc>
              </a:tr>
              <a:tr h="2745563">
                <a:tc>
                  <a:txBody>
                    <a:bodyPr/>
                    <a:lstStyle/>
                    <a:p>
                      <a:r>
                        <a:rPr lang="en-US" sz="2000" dirty="0" smtClean="0">
                          <a:latin typeface="Times New Roman" pitchFamily="18" charset="0"/>
                          <a:cs typeface="Times New Roman" pitchFamily="18" charset="0"/>
                        </a:rPr>
                        <a:t>4.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bệnh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ngon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chờn</a:t>
                      </a:r>
                      <a:r>
                        <a:rPr lang="en-US" sz="2000" dirty="0" smtClean="0">
                          <a:latin typeface="Times New Roman" pitchFamily="18" charset="0"/>
                          <a:cs typeface="Times New Roman" pitchFamily="18" charset="0"/>
                        </a:rPr>
                        <a:t> (5h/24h)</a:t>
                      </a:r>
                      <a:endParaRPr lang="en-US" sz="2000" dirty="0">
                        <a:latin typeface="Times New Roman" pitchFamily="18" charset="0"/>
                        <a:cs typeface="Times New Roman" pitchFamily="18" charset="0"/>
                      </a:endParaRPr>
                    </a:p>
                  </a:txBody>
                  <a:tcPr/>
                </a:tc>
                <a:tc>
                  <a:txBody>
                    <a:bodyPr/>
                    <a:lstStyle/>
                    <a:p>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ngủ</a:t>
                      </a:r>
                      <a:r>
                        <a:rPr lang="en-US" sz="2000" baseline="0" dirty="0" smtClean="0">
                          <a:latin typeface="Times New Roman" pitchFamily="18" charset="0"/>
                          <a:cs typeface="Times New Roman" pitchFamily="18" charset="0"/>
                        </a:rPr>
                        <a:t> do </a:t>
                      </a:r>
                      <a:r>
                        <a:rPr lang="en-US" sz="2000" baseline="0" dirty="0" err="1" smtClean="0">
                          <a:latin typeface="Times New Roman" pitchFamily="18" charset="0"/>
                          <a:cs typeface="Times New Roman" pitchFamily="18" charset="0"/>
                        </a:rPr>
                        <a:t>có</a:t>
                      </a:r>
                      <a:r>
                        <a:rPr lang="en-US" sz="2000" baseline="0" dirty="0" smtClean="0">
                          <a:latin typeface="Times New Roman" pitchFamily="18" charset="0"/>
                          <a:cs typeface="Times New Roman" pitchFamily="18" charset="0"/>
                        </a:rPr>
                        <a:t> ho </a:t>
                      </a:r>
                      <a:r>
                        <a:rPr lang="en-US" sz="2000" baseline="0" dirty="0" err="1" smtClean="0">
                          <a:latin typeface="Times New Roman" pitchFamily="18" charset="0"/>
                          <a:cs typeface="Times New Roman" pitchFamily="18" charset="0"/>
                        </a:rPr>
                        <a:t>về</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đêm</a:t>
                      </a:r>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Cải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giấc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ngủ</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Vệ</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sinh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buồng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sạch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sẽ</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tránh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tiếng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ồn</a:t>
                      </a:r>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Khuyên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tập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ngủ</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sớm</a:t>
                      </a:r>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  Cho </a:t>
                      </a:r>
                      <a:r>
                        <a:rPr lang="en-US" sz="2000" baseline="0" dirty="0" err="1" smtClean="0">
                          <a:latin typeface="Times New Roman" pitchFamily="18" charset="0"/>
                          <a:cs typeface="Times New Roman" pitchFamily="18" charset="0"/>
                        </a:rPr>
                        <a:t>người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uống</a:t>
                      </a:r>
                      <a:r>
                        <a:rPr lang="en-US" sz="2000" baseline="0" dirty="0" smtClean="0">
                          <a:latin typeface="Times New Roman" pitchFamily="18" charset="0"/>
                          <a:cs typeface="Times New Roman" pitchFamily="18" charset="0"/>
                        </a:rPr>
                        <a:t> 1 </a:t>
                      </a:r>
                      <a:r>
                        <a:rPr lang="en-US" sz="2000" baseline="0" dirty="0" err="1" smtClean="0">
                          <a:latin typeface="Times New Roman" pitchFamily="18" charset="0"/>
                          <a:cs typeface="Times New Roman" pitchFamily="18" charset="0"/>
                        </a:rPr>
                        <a:t>ly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sữa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ấm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trước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ngủ</a:t>
                      </a:r>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theo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dõi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tình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trang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mất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ngủ</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của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Nếu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giấc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ngủ</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không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được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báo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ngay</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bác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sĩ</a:t>
                      </a:r>
                      <a:endParaRPr lang="en-US" sz="2000" dirty="0">
                        <a:latin typeface="Times New Roman" pitchFamily="18" charset="0"/>
                        <a:cs typeface="Times New Roman" pitchFamily="18" charset="0"/>
                      </a:endParaRPr>
                    </a:p>
                  </a:txBody>
                  <a:tcPr/>
                </a:tc>
                <a:tc>
                  <a:txBody>
                    <a:bodyPr/>
                    <a:lstStyle/>
                    <a:p>
                      <a:endParaRPr lang="en-US" sz="2000">
                        <a:latin typeface="Times New Roman" pitchFamily="18" charset="0"/>
                        <a:cs typeface="Times New Roman" pitchFamily="18" charset="0"/>
                      </a:endParaRPr>
                    </a:p>
                  </a:txBody>
                  <a:tcPr/>
                </a:tc>
              </a:tr>
              <a:tr h="3336007">
                <a:tc>
                  <a:txBody>
                    <a:bodyPr/>
                    <a:lstStyle/>
                    <a:p>
                      <a:r>
                        <a:rPr lang="en-US" sz="2000" dirty="0" smtClean="0">
                          <a:latin typeface="Times New Roman" pitchFamily="18" charset="0"/>
                          <a:cs typeface="Times New Roman" pitchFamily="18" charset="0"/>
                        </a:rPr>
                        <a:t>5,</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người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người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nhà</a:t>
                      </a:r>
                      <a:r>
                        <a:rPr lang="en-US" sz="2000" baseline="0" dirty="0" smtClean="0">
                          <a:latin typeface="Times New Roman" pitchFamily="18" charset="0"/>
                          <a:cs typeface="Times New Roman" pitchFamily="18" charset="0"/>
                        </a:rPr>
                        <a:t> lo </a:t>
                      </a:r>
                      <a:r>
                        <a:rPr lang="en-US" sz="2000" baseline="0" dirty="0" err="1" smtClean="0">
                          <a:latin typeface="Times New Roman" pitchFamily="18" charset="0"/>
                          <a:cs typeface="Times New Roman" pitchFamily="18" charset="0"/>
                        </a:rPr>
                        <a:t>lắng</a:t>
                      </a:r>
                      <a:r>
                        <a:rPr lang="en-US" sz="2000" baseline="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Lo </a:t>
                      </a:r>
                      <a:r>
                        <a:rPr lang="en-US" sz="2000" dirty="0" err="1" smtClean="0">
                          <a:latin typeface="Times New Roman" pitchFamily="18" charset="0"/>
                          <a:cs typeface="Times New Roman" pitchFamily="18" charset="0"/>
                        </a:rPr>
                        <a:t>lắng</a:t>
                      </a:r>
                      <a:r>
                        <a:rPr lang="en-US" sz="2000" baseline="0" dirty="0" smtClean="0">
                          <a:latin typeface="Times New Roman" pitchFamily="18" charset="0"/>
                          <a:cs typeface="Times New Roman" pitchFamily="18" charset="0"/>
                        </a:rPr>
                        <a:t> do </a:t>
                      </a:r>
                      <a:r>
                        <a:rPr lang="en-US" sz="2000" baseline="0" dirty="0" err="1" smtClean="0">
                          <a:latin typeface="Times New Roman" pitchFamily="18" charset="0"/>
                          <a:cs typeface="Times New Roman" pitchFamily="18" charset="0"/>
                        </a:rPr>
                        <a:t>thiếu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biết</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về</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Giải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cho</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người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hiểu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hơn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về</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Khuyến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khích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giãi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bày</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những</a:t>
                      </a:r>
                      <a:r>
                        <a:rPr kumimoji="0" lang="en-US" sz="2000" kern="1200" dirty="0" smtClean="0">
                          <a:solidFill>
                            <a:schemeClr val="dk1"/>
                          </a:solidFill>
                          <a:latin typeface="Times New Roman" pitchFamily="18" charset="0"/>
                          <a:ea typeface="+mn-ea"/>
                          <a:cs typeface="Times New Roman" pitchFamily="18" charset="0"/>
                        </a:rPr>
                        <a:t> lo </a:t>
                      </a:r>
                      <a:r>
                        <a:rPr kumimoji="0" lang="en-US" sz="2000" kern="1200" dirty="0" err="1" smtClean="0">
                          <a:solidFill>
                            <a:schemeClr val="dk1"/>
                          </a:solidFill>
                          <a:latin typeface="Times New Roman" pitchFamily="18" charset="0"/>
                          <a:ea typeface="+mn-ea"/>
                          <a:cs typeface="Times New Roman" pitchFamily="18" charset="0"/>
                        </a:rPr>
                        <a:t>lắng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giải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thích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cho</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hiểu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về</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của</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họ</a:t>
                      </a:r>
                      <a:r>
                        <a:rPr kumimoji="0" lang="en-US" sz="2000" kern="1200" dirty="0" smtClean="0">
                          <a:solidFill>
                            <a:schemeClr val="dk1"/>
                          </a:solidFill>
                          <a:latin typeface="Times New Roman" pitchFamily="18" charset="0"/>
                          <a:ea typeface="+mn-ea"/>
                          <a:cs typeface="Times New Roman" pitchFamily="18" charset="0"/>
                        </a:rPr>
                        <a:t>.</a:t>
                      </a:r>
                      <a:br>
                        <a:rPr kumimoji="0" lang="en-US" sz="2000" kern="1200" dirty="0" smtClean="0">
                          <a:solidFill>
                            <a:schemeClr val="dk1"/>
                          </a:solidFill>
                          <a:latin typeface="Times New Roman" pitchFamily="18" charset="0"/>
                          <a:ea typeface="+mn-ea"/>
                          <a:cs typeface="Times New Roman" pitchFamily="18" charset="0"/>
                        </a:rPr>
                      </a:br>
                      <a:r>
                        <a:rPr kumimoji="0" lang="en-US" sz="2000" kern="1200" dirty="0" smtClean="0">
                          <a:solidFill>
                            <a:schemeClr val="dk1"/>
                          </a:solidFill>
                          <a:latin typeface="Times New Roman" pitchFamily="18" charset="0"/>
                          <a:ea typeface="+mn-ea"/>
                          <a:cs typeface="Times New Roman" pitchFamily="18" charset="0"/>
                        </a:rPr>
                        <a:t>-</a:t>
                      </a: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Động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viên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yên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tâm</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điều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trị</a:t>
                      </a:r>
                      <a:r>
                        <a:rPr kumimoji="0" lang="en-US" sz="2000" kern="1200" dirty="0" smtClean="0">
                          <a:solidFill>
                            <a:schemeClr val="dk1"/>
                          </a:solidFill>
                          <a:latin typeface="Times New Roman" pitchFamily="18" charset="0"/>
                          <a:ea typeface="+mn-ea"/>
                          <a:cs typeface="Times New Roman" pitchFamily="18" charset="0"/>
                        </a:rPr>
                        <a:t>, tin </a:t>
                      </a:r>
                      <a:r>
                        <a:rPr kumimoji="0" lang="en-US" sz="2000" kern="1200" dirty="0" err="1" smtClean="0">
                          <a:solidFill>
                            <a:schemeClr val="dk1"/>
                          </a:solidFill>
                          <a:latin typeface="Times New Roman" pitchFamily="18" charset="0"/>
                          <a:ea typeface="+mn-ea"/>
                          <a:cs typeface="Times New Roman" pitchFamily="18" charset="0"/>
                        </a:rPr>
                        <a:t>tuongr</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vào</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viên</a:t>
                      </a:r>
                      <a:r>
                        <a:rPr kumimoji="0" lang="en-US" sz="2000" kern="1200" dirty="0" smtClean="0">
                          <a:solidFill>
                            <a:schemeClr val="dk1"/>
                          </a:solidFill>
                          <a:latin typeface="Times New Roman" pitchFamily="18" charset="0"/>
                          <a:ea typeface="+mn-ea"/>
                          <a:cs typeface="Times New Roman" pitchFamily="18" charset="0"/>
                        </a:rPr>
                        <a:t> y </a:t>
                      </a:r>
                      <a:r>
                        <a:rPr kumimoji="0" lang="en-US" sz="2000" kern="1200" dirty="0" err="1" smtClean="0">
                          <a:solidFill>
                            <a:schemeClr val="dk1"/>
                          </a:solidFill>
                          <a:latin typeface="Times New Roman" pitchFamily="18" charset="0"/>
                          <a:ea typeface="+mn-ea"/>
                          <a:cs typeface="Times New Roman" pitchFamily="18" charset="0"/>
                        </a:rPr>
                        <a:t>tế</a:t>
                      </a:r>
                      <a:r>
                        <a:rPr kumimoji="0" lang="en-US" sz="2000" kern="1200" dirty="0" smtClean="0">
                          <a:solidFill>
                            <a:schemeClr val="dk1"/>
                          </a:solidFill>
                          <a:latin typeface="Times New Roman" pitchFamily="18" charset="0"/>
                          <a:ea typeface="+mn-ea"/>
                          <a:cs typeface="Times New Roman" pitchFamily="18" charset="0"/>
                        </a:rPr>
                        <a:t>.</a:t>
                      </a:r>
                      <a:br>
                        <a:rPr kumimoji="0" lang="en-US" sz="2000" kern="1200" dirty="0" smtClean="0">
                          <a:solidFill>
                            <a:schemeClr val="dk1"/>
                          </a:solidFill>
                          <a:latin typeface="Times New Roman" pitchFamily="18" charset="0"/>
                          <a:ea typeface="+mn-ea"/>
                          <a:cs typeface="Times New Roman" pitchFamily="18" charset="0"/>
                        </a:rPr>
                      </a:b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Khuyên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người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nhà</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động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viên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điều</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trị</a:t>
                      </a:r>
                      <a:r>
                        <a:rPr kumimoji="0" lang="en-US" sz="2000" kern="1200" dirty="0" smtClean="0">
                          <a:solidFill>
                            <a:schemeClr val="dk1"/>
                          </a:solidFill>
                          <a:latin typeface="Times New Roman" pitchFamily="18" charset="0"/>
                          <a:ea typeface="+mn-ea"/>
                          <a:cs typeface="Times New Roman" pitchFamily="18" charset="0"/>
                        </a:rPr>
                        <a:t>.</a:t>
                      </a:r>
                      <a:br>
                        <a:rPr kumimoji="0" lang="en-US" sz="2000" kern="1200" dirty="0" smtClean="0">
                          <a:solidFill>
                            <a:schemeClr val="dk1"/>
                          </a:solidFill>
                          <a:latin typeface="Times New Roman" pitchFamily="18" charset="0"/>
                          <a:ea typeface="+mn-ea"/>
                          <a:cs typeface="Times New Roman" pitchFamily="18" charset="0"/>
                        </a:rPr>
                      </a:br>
                      <a:r>
                        <a:rPr kumimoji="0" lang="en-US" sz="2000" kern="1200" dirty="0" smtClean="0">
                          <a:solidFill>
                            <a:schemeClr val="dk1"/>
                          </a:solidFill>
                          <a:latin typeface="Times New Roman" pitchFamily="18" charset="0"/>
                          <a:ea typeface="+mn-ea"/>
                          <a:cs typeface="Times New Roman" pitchFamily="18" charset="0"/>
                        </a:rPr>
                        <a:t>-</a:t>
                      </a:r>
                      <a:r>
                        <a:rPr kumimoji="0" lang="en-US" sz="2000" kern="1200" baseline="0" dirty="0" smtClean="0">
                          <a:solidFill>
                            <a:schemeClr val="dk1"/>
                          </a:solidFill>
                          <a:latin typeface="Times New Roman" pitchFamily="18" charset="0"/>
                          <a:ea typeface="+mn-ea"/>
                          <a:cs typeface="Times New Roman" pitchFamily="18" charset="0"/>
                        </a:rPr>
                        <a:t>  </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Hướng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dẫn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bệnh</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nhân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những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phương</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pháp</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nghỉ</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ngơi</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thư</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giãn</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đọc</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báo</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xem</a:t>
                      </a:r>
                      <a:r>
                        <a:rPr kumimoji="0" lang="en-US" sz="2000" kern="1200" dirty="0" smtClean="0">
                          <a:solidFill>
                            <a:schemeClr val="dk1"/>
                          </a:solidFill>
                          <a:latin typeface="Times New Roman" pitchFamily="18" charset="0"/>
                          <a:ea typeface="+mn-ea"/>
                          <a:cs typeface="Times New Roman" pitchFamily="18" charset="0"/>
                        </a:rPr>
                        <a:t> </a:t>
                      </a:r>
                      <a:r>
                        <a:rPr kumimoji="0" lang="en-US" sz="2000" kern="1200" dirty="0" err="1" smtClean="0">
                          <a:solidFill>
                            <a:schemeClr val="dk1"/>
                          </a:solidFill>
                          <a:latin typeface="Times New Roman" pitchFamily="18" charset="0"/>
                          <a:ea typeface="+mn-ea"/>
                          <a:cs typeface="Times New Roman" pitchFamily="18" charset="0"/>
                        </a:rPr>
                        <a:t>tivi</a:t>
                      </a:r>
                      <a:r>
                        <a:rPr kumimoji="0" lang="en-US" sz="2000" kern="1200" dirty="0" smtClean="0">
                          <a:solidFill>
                            <a:schemeClr val="dk1"/>
                          </a:solidFill>
                          <a:latin typeface="Times New Roman" pitchFamily="18" charset="0"/>
                          <a:ea typeface="+mn-ea"/>
                          <a:cs typeface="Times New Roman" pitchFamily="18" charset="0"/>
                        </a:rPr>
                        <a:t>...</a:t>
                      </a:r>
                    </a:p>
                    <a:p>
                      <a:endParaRPr lang="en-US" sz="2000" dirty="0">
                        <a:latin typeface="Times New Roman" pitchFamily="18" charset="0"/>
                        <a:cs typeface="Times New Roman" pitchFamily="18" charset="0"/>
                      </a:endParaRPr>
                    </a:p>
                  </a:txBody>
                  <a:tcPr/>
                </a:tc>
                <a:tc>
                  <a:txBody>
                    <a:bodyPr/>
                    <a:lstStyle/>
                    <a:p>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bệnh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đã</a:t>
                      </a:r>
                      <a:r>
                        <a:rPr lang="en-US" sz="2000" baseline="0" dirty="0" smtClean="0">
                          <a:latin typeface="Times New Roman" pitchFamily="18" charset="0"/>
                          <a:cs typeface="Times New Roman" pitchFamily="18" charset="0"/>
                        </a:rPr>
                        <a:t> an </a:t>
                      </a:r>
                      <a:r>
                        <a:rPr lang="en-US" sz="2000" baseline="0" dirty="0" err="1" smtClean="0">
                          <a:latin typeface="Times New Roman" pitchFamily="18" charset="0"/>
                          <a:cs typeface="Times New Roman" pitchFamily="18" charset="0"/>
                        </a:rPr>
                        <a:t>tâm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trong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việc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điều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trị</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của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mình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và</a:t>
                      </a:r>
                      <a:r>
                        <a:rPr lang="en-US" sz="2000" baseline="0" dirty="0" smtClean="0">
                          <a:latin typeface="Times New Roman" pitchFamily="18" charset="0"/>
                          <a:cs typeface="Times New Roman" pitchFamily="18" charset="0"/>
                        </a:rPr>
                        <a:t> tin </a:t>
                      </a:r>
                      <a:r>
                        <a:rPr lang="en-US" sz="2000" baseline="0" dirty="0" err="1" smtClean="0">
                          <a:latin typeface="Times New Roman" pitchFamily="18" charset="0"/>
                          <a:cs typeface="Times New Roman" pitchFamily="18" charset="0"/>
                        </a:rPr>
                        <a:t>tưởng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và</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đổi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ngũ</a:t>
                      </a:r>
                      <a:r>
                        <a:rPr lang="en-US" sz="2000" baseline="0" dirty="0" smtClean="0">
                          <a:latin typeface="Times New Roman" pitchFamily="18" charset="0"/>
                          <a:cs typeface="Times New Roman" pitchFamily="18" charset="0"/>
                        </a:rPr>
                        <a:t> y </a:t>
                      </a:r>
                      <a:r>
                        <a:rPr lang="en-US" sz="2000" baseline="0" dirty="0" err="1" smtClean="0">
                          <a:latin typeface="Times New Roman" pitchFamily="18" charset="0"/>
                          <a:cs typeface="Times New Roman" pitchFamily="18" charset="0"/>
                        </a:rPr>
                        <a:t>tế</a:t>
                      </a:r>
                      <a:endParaRPr lang="en-US" sz="2000" dirty="0">
                        <a:latin typeface="Times New Roman" pitchFamily="18" charset="0"/>
                        <a:cs typeface="Times New Roman" pitchFamily="18" charset="0"/>
                      </a:endParaRPr>
                    </a:p>
                  </a:txBody>
                  <a:tcPr/>
                </a:tc>
              </a:tr>
            </a:tbl>
          </a:graphicData>
        </a:graphic>
      </p:graphicFrame>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820994310"/>
              </p:ext>
            </p:extLst>
          </p:nvPr>
        </p:nvGraphicFramePr>
        <p:xfrm>
          <a:off x="0" y="0"/>
          <a:ext cx="9144001" cy="5251395"/>
        </p:xfrm>
        <a:graphic>
          <a:graphicData uri="http://schemas.openxmlformats.org/drawingml/2006/table">
            <a:tbl>
              <a:tblPr firstRow="1" bandRow="1">
                <a:tableStyleId>{5C22544A-7EE6-4342-B048-85BDC9FD1C3A}</a:tableStyleId>
              </a:tblPr>
              <a:tblGrid>
                <a:gridCol w="1192696"/>
                <a:gridCol w="1749287"/>
                <a:gridCol w="1590261"/>
                <a:gridCol w="3180522"/>
                <a:gridCol w="1431235"/>
              </a:tblGrid>
              <a:tr h="1050279">
                <a:tc>
                  <a:txBody>
                    <a:bodyPr/>
                    <a:lstStyle/>
                    <a:p>
                      <a:pPr>
                        <a:lnSpc>
                          <a:spcPct val="100000"/>
                        </a:lnSpc>
                      </a:pPr>
                      <a:r>
                        <a:rPr lang="en-US" sz="2000" dirty="0" err="1" smtClean="0">
                          <a:latin typeface="Times New Roman" pitchFamily="18" charset="0"/>
                          <a:cs typeface="Times New Roman" pitchFamily="18" charset="0"/>
                        </a:rPr>
                        <a:t>Nhận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endParaRPr lang="en-US" sz="2000" dirty="0">
                        <a:latin typeface="Times New Roman" pitchFamily="18" charset="0"/>
                        <a:cs typeface="Times New Roman" pitchFamily="18" charset="0"/>
                      </a:endParaRPr>
                    </a:p>
                  </a:txBody>
                  <a:tcPr/>
                </a:tc>
                <a:tc>
                  <a:txBody>
                    <a:bodyPr/>
                    <a:lstStyle/>
                    <a:p>
                      <a:pPr>
                        <a:lnSpc>
                          <a:spcPct val="100000"/>
                        </a:lnSpc>
                      </a:pPr>
                      <a:r>
                        <a:rPr lang="en-US" sz="2000" dirty="0" err="1" smtClean="0">
                          <a:latin typeface="Times New Roman" pitchFamily="18" charset="0"/>
                          <a:cs typeface="Times New Roman" pitchFamily="18" charset="0"/>
                        </a:rPr>
                        <a:t>Chẩn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đoán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điều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dưỡng</a:t>
                      </a:r>
                      <a:endParaRPr lang="en-US" sz="2000" dirty="0">
                        <a:latin typeface="Times New Roman" pitchFamily="18" charset="0"/>
                        <a:cs typeface="Times New Roman" pitchFamily="18" charset="0"/>
                      </a:endParaRPr>
                    </a:p>
                  </a:txBody>
                  <a:tcPr/>
                </a:tc>
                <a:tc>
                  <a:txBody>
                    <a:bodyPr/>
                    <a:lstStyle/>
                    <a:p>
                      <a:pPr>
                        <a:lnSpc>
                          <a:spcPct val="100000"/>
                        </a:lnSpc>
                      </a:pPr>
                      <a:r>
                        <a:rPr lang="en-US" sz="2000" dirty="0" err="1" smtClean="0">
                          <a:latin typeface="Times New Roman" pitchFamily="18" charset="0"/>
                          <a:cs typeface="Times New Roman" pitchFamily="18" charset="0"/>
                        </a:rPr>
                        <a:t>Lập</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hoạch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chăm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sóc</a:t>
                      </a:r>
                      <a:endParaRPr lang="en-US" sz="2000" dirty="0">
                        <a:latin typeface="Times New Roman" pitchFamily="18" charset="0"/>
                        <a:cs typeface="Times New Roman" pitchFamily="18" charset="0"/>
                      </a:endParaRPr>
                    </a:p>
                  </a:txBody>
                  <a:tcPr/>
                </a:tc>
                <a:tc>
                  <a:txBody>
                    <a:bodyPr/>
                    <a:lstStyle/>
                    <a:p>
                      <a:pPr>
                        <a:lnSpc>
                          <a:spcPct val="100000"/>
                        </a:lnSpc>
                      </a:pP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kế</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hoạch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cs</a:t>
                      </a:r>
                      <a:endParaRPr lang="en-US" sz="2000" dirty="0">
                        <a:latin typeface="Times New Roman" pitchFamily="18" charset="0"/>
                        <a:cs typeface="Times New Roman" pitchFamily="18" charset="0"/>
                      </a:endParaRPr>
                    </a:p>
                  </a:txBody>
                  <a:tcPr/>
                </a:tc>
                <a:tc>
                  <a:txBody>
                    <a:bodyPr/>
                    <a:lstStyle/>
                    <a:p>
                      <a:pPr>
                        <a:lnSpc>
                          <a:spcPct val="100000"/>
                        </a:lnSpc>
                      </a:pP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giá</a:t>
                      </a:r>
                      <a:endParaRPr lang="en-US" sz="2000" dirty="0">
                        <a:latin typeface="Times New Roman" pitchFamily="18" charset="0"/>
                        <a:cs typeface="Times New Roman" pitchFamily="18" charset="0"/>
                      </a:endParaRPr>
                    </a:p>
                  </a:txBody>
                  <a:tcPr/>
                </a:tc>
              </a:tr>
              <a:tr h="4201116">
                <a:tc>
                  <a:txBody>
                    <a:bodyPr/>
                    <a:lstStyle/>
                    <a:p>
                      <a:r>
                        <a:rPr lang="en-US" sz="2400" dirty="0" err="1" smtClean="0">
                          <a:latin typeface="Times New Roman" pitchFamily="18" charset="0"/>
                          <a:cs typeface="Times New Roman" pitchFamily="18" charset="0"/>
                        </a:rPr>
                        <a:t>Nguy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cơ</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dẩn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đến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viêm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phổi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bệnh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nhân</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người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bệnh</a:t>
                      </a:r>
                      <a:r>
                        <a:rPr lang="en-US" sz="2400" baseline="0" dirty="0" smtClean="0">
                          <a:latin typeface="Times New Roman" pitchFamily="18" charset="0"/>
                          <a:cs typeface="Times New Roman" pitchFamily="18" charset="0"/>
                        </a:rPr>
                        <a:t> ho </a:t>
                      </a:r>
                      <a:r>
                        <a:rPr lang="en-US" sz="2400" baseline="0" dirty="0" err="1" smtClean="0">
                          <a:latin typeface="Times New Roman" pitchFamily="18" charset="0"/>
                          <a:cs typeface="Times New Roman" pitchFamily="18" charset="0"/>
                        </a:rPr>
                        <a:t>quá</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nhiều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không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được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trị</a:t>
                      </a:r>
                      <a:endParaRPr lang="en-US" sz="2400" dirty="0">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các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cơ</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thể</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xảy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ra</a:t>
                      </a:r>
                      <a:endParaRPr lang="en-US" sz="2400" dirty="0">
                        <a:latin typeface="Times New Roman" pitchFamily="18" charset="0"/>
                        <a:cs typeface="Times New Roman" pitchFamily="18" charset="0"/>
                      </a:endParaRPr>
                    </a:p>
                  </a:txBody>
                  <a:tcPr/>
                </a:tc>
                <a:tc>
                  <a:txBody>
                    <a:bodyPr/>
                    <a:lstStyle/>
                    <a:p>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các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pháp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giảm</a:t>
                      </a:r>
                      <a:r>
                        <a:rPr lang="en-US" sz="2400" baseline="0" dirty="0" smtClean="0">
                          <a:latin typeface="Times New Roman" pitchFamily="18" charset="0"/>
                          <a:cs typeface="Times New Roman" pitchFamily="18" charset="0"/>
                        </a:rPr>
                        <a:t> ho </a:t>
                      </a:r>
                      <a:r>
                        <a:rPr lang="en-US" sz="2400" baseline="0" dirty="0" err="1" smtClean="0">
                          <a:latin typeface="Times New Roman" pitchFamily="18" charset="0"/>
                          <a:cs typeface="Times New Roman" pitchFamily="18" charset="0"/>
                        </a:rPr>
                        <a:t>cho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người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bệnh</a:t>
                      </a:r>
                      <a:endParaRPr lang="en-US" sz="2400" baseline="0" dirty="0" smtClean="0">
                        <a:latin typeface="Times New Roman" pitchFamily="18" charset="0"/>
                        <a:cs typeface="Times New Roman" pitchFamily="18" charset="0"/>
                      </a:endParaRPr>
                    </a:p>
                    <a:p>
                      <a:r>
                        <a:rPr lang="en-US" sz="2400" baseline="0" dirty="0" err="1" smtClean="0">
                          <a:latin typeface="Times New Roman" pitchFamily="18" charset="0"/>
                          <a:cs typeface="Times New Roman" pitchFamily="18" charset="0"/>
                        </a:rPr>
                        <a:t>Thực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hiện</a:t>
                      </a:r>
                      <a:r>
                        <a:rPr lang="en-US" sz="2400" baseline="0" dirty="0" smtClean="0">
                          <a:latin typeface="Times New Roman" pitchFamily="18" charset="0"/>
                          <a:cs typeface="Times New Roman" pitchFamily="18" charset="0"/>
                        </a:rPr>
                        <a:t> y </a:t>
                      </a:r>
                      <a:r>
                        <a:rPr lang="en-US" sz="2400" baseline="0" dirty="0" err="1" smtClean="0">
                          <a:latin typeface="Times New Roman" pitchFamily="18" charset="0"/>
                          <a:cs typeface="Times New Roman" pitchFamily="18" charset="0"/>
                        </a:rPr>
                        <a:t>lệnh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thuốc</a:t>
                      </a:r>
                      <a:endParaRPr lang="en-US" sz="2400" baseline="0" dirty="0" smtClean="0">
                        <a:latin typeface="Times New Roman" pitchFamily="18" charset="0"/>
                        <a:cs typeface="Times New Roman" pitchFamily="18" charset="0"/>
                      </a:endParaRPr>
                    </a:p>
                    <a:p>
                      <a:r>
                        <a:rPr lang="en-US" sz="2400" baseline="0" dirty="0" err="1" smtClean="0">
                          <a:latin typeface="Times New Roman" pitchFamily="18" charset="0"/>
                          <a:cs typeface="Times New Roman" pitchFamily="18" charset="0"/>
                        </a:rPr>
                        <a:t>Khuyên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người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bệnh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dùng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nước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ấm</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không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dùng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nước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đá</a:t>
                      </a:r>
                      <a:r>
                        <a:rPr lang="en-US" sz="2400" baseline="0" dirty="0" smtClean="0">
                          <a:latin typeface="Times New Roman" pitchFamily="18" charset="0"/>
                          <a:cs typeface="Times New Roman" pitchFamily="18" charset="0"/>
                        </a:rPr>
                        <a:t>.</a:t>
                      </a:r>
                    </a:p>
                    <a:p>
                      <a:r>
                        <a:rPr lang="en-US" sz="2400" baseline="0" dirty="0" err="1" smtClean="0">
                          <a:latin typeface="Times New Roman" pitchFamily="18" charset="0"/>
                          <a:cs typeface="Times New Roman" pitchFamily="18" charset="0"/>
                        </a:rPr>
                        <a:t>Mặc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áo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quần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sạch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sẽ</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vệ</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sinh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cá</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nhân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răng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miệng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hằng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gày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bằng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nước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súc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miệng</a:t>
                      </a:r>
                      <a:endParaRPr lang="en-US" sz="2400" baseline="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6540"/>
            <a:ext cx="6557165" cy="6260905"/>
          </a:xfrm>
        </p:spPr>
        <p:txBody>
          <a:bodyPr>
            <a:normAutofit/>
          </a:bodyPr>
          <a:lstStyle/>
          <a:p>
            <a:pPr fontAlgn="base"/>
            <a:r>
              <a:rPr lang="vi-VN" dirty="0" smtClean="0">
                <a:latin typeface="Times New Roman" pitchFamily="18" charset="0"/>
                <a:cs typeface="Times New Roman" pitchFamily="18" charset="0"/>
              </a:rPr>
              <a:t>– Kỹ thuật thở môi mím chống xẹp phế nang, giúp bệnh nhân kiểm soát được tần số thở, độ sâu của thở và thư giãn.</a:t>
            </a:r>
            <a:br>
              <a:rPr lang="vi-VN" dirty="0" smtClean="0">
                <a:latin typeface="Times New Roman" pitchFamily="18" charset="0"/>
                <a:cs typeface="Times New Roman" pitchFamily="18" charset="0"/>
              </a:rPr>
            </a:br>
            <a:r>
              <a:rPr lang="vi-VN" i="1" dirty="0" smtClean="0">
                <a:latin typeface="Times New Roman" pitchFamily="18" charset="0"/>
                <a:cs typeface="Times New Roman" pitchFamily="18" charset="0"/>
              </a:rPr>
              <a:t>*Kỹ thuật thở môi mím tiến hành như sau :</a:t>
            </a:r>
            <a:r>
              <a:rPr lang="vi-VN" b="1" i="1" u="sng" dirty="0" smtClean="0">
                <a:solidFill>
                  <a:srgbClr val="FF0000"/>
                </a:solidFill>
                <a:latin typeface="Times New Roman" pitchFamily="18" charset="0"/>
                <a:cs typeface="Times New Roman" pitchFamily="18" charset="0"/>
              </a:rPr>
              <a:t>Hít vào qua mũi trong khi đếm đến 3, sau đó thở ra chậm qua đường miệng môi mím,khi thở ra cơ bụng co lại. Thở ra kéo dài qua môi mím trong khi đếm đến 7.</a:t>
            </a: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 Kỹ thuật thở cơ hoành làm tăng thông khí phế nang, và đôi khi làm giảm dung tích khí cặn.</a:t>
            </a:r>
            <a:br>
              <a:rPr lang="vi-VN"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en-US" dirty="0"/>
          </a:p>
        </p:txBody>
      </p:sp>
      <p:sp>
        <p:nvSpPr>
          <p:cNvPr id="4" name="Rectangle 3"/>
          <p:cNvSpPr/>
          <p:nvPr/>
        </p:nvSpPr>
        <p:spPr>
          <a:xfrm>
            <a:off x="601670" y="585270"/>
            <a:ext cx="6764737" cy="769441"/>
          </a:xfrm>
          <a:prstGeom prst="rect">
            <a:avLst/>
          </a:prstGeom>
          <a:noFill/>
        </p:spPr>
        <p:txBody>
          <a:bodyPr wrap="none" lIns="91440" tIns="45720" rIns="91440" bIns="45720">
            <a:spAutoFit/>
          </a:bodyPr>
          <a:lstStyle/>
          <a:p>
            <a:pPr algn="ctr"/>
            <a:r>
              <a:rPr lang="vi-V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Tập thở có hiệu quả</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6150" y="1382751"/>
            <a:ext cx="2686660" cy="317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111450"/>
            <a:ext cx="5650085" cy="4886559"/>
          </a:xfrm>
        </p:spPr>
        <p:txBody>
          <a:bodyPr>
            <a:normAutofit lnSpcReduction="10000"/>
          </a:bodyPr>
          <a:lstStyle/>
          <a:p>
            <a:pPr marL="0" indent="0">
              <a:buNone/>
            </a:pPr>
            <a:r>
              <a:rPr lang="vi-VN" b="1" i="1" u="sng" dirty="0">
                <a:latin typeface="Times New Roman" pitchFamily="18" charset="0"/>
                <a:cs typeface="Times New Roman" pitchFamily="18" charset="0"/>
              </a:rPr>
              <a:t>Kỹ thuật thở cơ hoành tiến hành như sau </a:t>
            </a:r>
            <a:r>
              <a:rPr lang="vi-VN" i="1" dirty="0">
                <a:latin typeface="Times New Roman" pitchFamily="18" charset="0"/>
                <a:cs typeface="Times New Roman" pitchFamily="18" charset="0"/>
              </a:rPr>
              <a:t>:Đặt </a:t>
            </a:r>
            <a:r>
              <a:rPr lang="vi-VN" i="1" u="sng" dirty="0">
                <a:solidFill>
                  <a:srgbClr val="FF0000"/>
                </a:solidFill>
                <a:latin typeface="Times New Roman" pitchFamily="18" charset="0"/>
                <a:cs typeface="Times New Roman" pitchFamily="18" charset="0"/>
              </a:rPr>
              <a:t>một bàn tay vào bụng </a:t>
            </a:r>
            <a:r>
              <a:rPr lang="vi-VN" i="1" dirty="0">
                <a:latin typeface="Times New Roman" pitchFamily="18" charset="0"/>
                <a:cs typeface="Times New Roman" pitchFamily="18" charset="0"/>
              </a:rPr>
              <a:t>bệnh nhân (ngay dưới bờ sưỡn) bàn tay kia đặt vào </a:t>
            </a:r>
            <a:r>
              <a:rPr lang="vi-VN" i="1" u="sng" dirty="0">
                <a:solidFill>
                  <a:srgbClr val="FF0000"/>
                </a:solidFill>
                <a:latin typeface="Times New Roman" pitchFamily="18" charset="0"/>
                <a:cs typeface="Times New Roman" pitchFamily="18" charset="0"/>
              </a:rPr>
              <a:t>giữa lồng ngực</a:t>
            </a:r>
            <a:r>
              <a:rPr lang="vi-VN" i="1" dirty="0">
                <a:latin typeface="Times New Roman" pitchFamily="18" charset="0"/>
                <a:cs typeface="Times New Roman" pitchFamily="18" charset="0"/>
              </a:rPr>
              <a:t>: Hít vào chậm và sâu qua mũi bụng lồi ra càng nhiều càng tốt.</a:t>
            </a:r>
            <a:r>
              <a:rPr lang="vi-VN" i="1" u="sng" dirty="0">
                <a:solidFill>
                  <a:srgbClr val="FF0000"/>
                </a:solidFill>
                <a:latin typeface="Times New Roman" pitchFamily="18" charset="0"/>
                <a:cs typeface="Times New Roman" pitchFamily="18" charset="0"/>
              </a:rPr>
              <a:t>Thở ra qua miệng </a:t>
            </a:r>
            <a:r>
              <a:rPr lang="vi-VN" i="1" dirty="0">
                <a:latin typeface="Times New Roman" pitchFamily="18" charset="0"/>
                <a:cs typeface="Times New Roman" pitchFamily="18" charset="0"/>
              </a:rPr>
              <a:t>môi mím trong khi cơ bụng co lại, bàn tay kia đặt lên bụng đè nhẹ vào phía trong và lên trên khi thở ra.</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Nhắc lại sau 2-5 phút, tiến hành vài lần/ ngày (trước bữa ăn và trước khi ngủ ).</a:t>
            </a:r>
          </a:p>
          <a:p>
            <a:endParaRPr lang="en-US" dirty="0"/>
          </a:p>
        </p:txBody>
      </p:sp>
      <p:sp>
        <p:nvSpPr>
          <p:cNvPr id="4" name="Rectangle 3"/>
          <p:cNvSpPr/>
          <p:nvPr/>
        </p:nvSpPr>
        <p:spPr>
          <a:xfrm>
            <a:off x="601670" y="222195"/>
            <a:ext cx="6764737" cy="769441"/>
          </a:xfrm>
          <a:prstGeom prst="rect">
            <a:avLst/>
          </a:prstGeom>
          <a:noFill/>
        </p:spPr>
        <p:txBody>
          <a:bodyPr wrap="none" lIns="91440" tIns="45720" rIns="91440" bIns="45720">
            <a:spAutoFit/>
          </a:bodyPr>
          <a:lstStyle/>
          <a:p>
            <a:pPr algn="ctr"/>
            <a:r>
              <a:rPr lang="vi-VN"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Tập thở có hiệu quả</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72478" y="2360065"/>
            <a:ext cx="3171522" cy="3333750"/>
          </a:xfrm>
          <a:prstGeom prst="rect">
            <a:avLst/>
          </a:prstGeom>
        </p:spPr>
      </p:pic>
    </p:spTree>
    <p:extLst>
      <p:ext uri="{BB962C8B-B14F-4D97-AF65-F5344CB8AC3E}">
        <p14:creationId xmlns:p14="http://schemas.microsoft.com/office/powerpoint/2010/main" xmlns="" val="355574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82820" y="3276295"/>
            <a:ext cx="3664920" cy="3333750"/>
          </a:xfrm>
          <a:prstGeom prst="rect">
            <a:avLst/>
          </a:prstGeom>
        </p:spPr>
      </p:pic>
      <p:sp>
        <p:nvSpPr>
          <p:cNvPr id="2" name="Title 1"/>
          <p:cNvSpPr>
            <a:spLocks noGrp="1"/>
          </p:cNvSpPr>
          <p:nvPr>
            <p:ph type="title"/>
          </p:nvPr>
        </p:nvSpPr>
        <p:spPr>
          <a:xfrm>
            <a:off x="1698950" y="1880783"/>
            <a:ext cx="6967739" cy="1505883"/>
          </a:xfrm>
        </p:spPr>
        <p:txBody>
          <a:bodyPr>
            <a:prstTxWarp prst="textWave4">
              <a:avLst/>
            </a:prstTxWarp>
            <a:norm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CẢM ƠN THẦY VÀ CÁC BẠN ĐÃ LẮNG NGHE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6788" y="0"/>
            <a:ext cx="1832460" cy="2116703"/>
          </a:xfrm>
          <a:prstGeom prst="rect">
            <a:avLst/>
          </a:prstGeom>
        </p:spPr>
      </p:pic>
    </p:spTree>
    <p:extLst>
      <p:ext uri="{BB962C8B-B14F-4D97-AF65-F5344CB8AC3E}">
        <p14:creationId xmlns:p14="http://schemas.microsoft.com/office/powerpoint/2010/main" xmlns="" val="33433703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46" y="107089"/>
            <a:ext cx="8229600" cy="1143000"/>
          </a:xfrm>
        </p:spPr>
        <p:txBody>
          <a:bodyPr>
            <a:prstTxWarp prst="textChevron">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1. NHẮC LẠI KIẾN THỨC</a:t>
            </a:r>
            <a:endParaRPr lang="en-US" sz="44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half" idx="1"/>
          </p:nvPr>
        </p:nvSpPr>
        <p:spPr>
          <a:xfrm>
            <a:off x="7473395" y="374900"/>
            <a:ext cx="4344010" cy="1832460"/>
          </a:xfrm>
        </p:spPr>
        <p:txBody>
          <a:bodyPr>
            <a:normAutofit/>
          </a:bodyPr>
          <a:lstStyle/>
          <a:p>
            <a:pPr marL="0" lvl="0" indent="0" eaLnBrk="0" fontAlgn="base" hangingPunct="0">
              <a:spcBef>
                <a:spcPct val="0"/>
              </a:spcBef>
              <a:spcAft>
                <a:spcPct val="0"/>
              </a:spcAft>
              <a:buNone/>
            </a:pPr>
            <a:r>
              <a:rPr lang="vi-VN" dirty="0"/>
              <a:t/>
            </a:r>
            <a:br>
              <a:rPr lang="vi-VN" dirty="0"/>
            </a:br>
            <a:r>
              <a:rPr lang="vi-VN" dirty="0"/>
              <a:t/>
            </a:r>
            <a:br>
              <a:rPr lang="vi-VN" dirty="0"/>
            </a:br>
            <a:endParaRPr lang="en-US" dirty="0" smtClean="0"/>
          </a:p>
          <a:p>
            <a:endParaRPr lang="en-US" dirty="0"/>
          </a:p>
        </p:txBody>
      </p:sp>
      <p:sp>
        <p:nvSpPr>
          <p:cNvPr id="10" name="Rectangle 9"/>
          <p:cNvSpPr/>
          <p:nvPr/>
        </p:nvSpPr>
        <p:spPr>
          <a:xfrm>
            <a:off x="1823310" y="1291129"/>
            <a:ext cx="5344675" cy="458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itchFamily="18" charset="0"/>
                <a:cs typeface="Times New Roman" pitchFamily="18" charset="0"/>
              </a:rPr>
              <a:t>GIẢI PHẪU SINH LÍ HỆ HÔ HẤP</a:t>
            </a:r>
            <a:endParaRPr lang="en-US" sz="2800" dirty="0">
              <a:latin typeface="Times New Roman" pitchFamily="18" charset="0"/>
              <a:cs typeface="Times New Roman" pitchFamily="18" charset="0"/>
            </a:endParaRPr>
          </a:p>
        </p:txBody>
      </p:sp>
      <p:pic>
        <p:nvPicPr>
          <p:cNvPr id="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7655" y="1901950"/>
            <a:ext cx="5641850" cy="495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296260" y="2512770"/>
            <a:ext cx="2748689" cy="3046988"/>
          </a:xfrm>
          <a:prstGeom prst="rect">
            <a:avLst/>
          </a:prstGeom>
        </p:spPr>
        <p:txBody>
          <a:bodyPr wrap="square">
            <a:spAutoFit/>
          </a:bodyPr>
          <a:lstStyle/>
          <a:p>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gồm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phổi,thành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hấp</a:t>
            </a:r>
            <a:r>
              <a:rPr lang="vi-VN" sz="32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0330949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slide(fromBottom)">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56345" y="985720"/>
            <a:ext cx="4041775" cy="4886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a:spLocks noGrp="1"/>
          </p:cNvSpPr>
          <p:nvPr>
            <p:ph idx="1"/>
          </p:nvPr>
        </p:nvSpPr>
        <p:spPr>
          <a:xfrm>
            <a:off x="601670" y="985720"/>
            <a:ext cx="4733855" cy="5292232"/>
          </a:xfrm>
        </p:spPr>
        <p:txBody>
          <a:bodyPr>
            <a:normAutofit/>
          </a:bodyPr>
          <a:lstStyle/>
          <a:p>
            <a:r>
              <a:rPr lang="vi-VN" dirty="0" smtClean="0">
                <a:latin typeface="+mj-lt"/>
              </a:rPr>
              <a:t>Oxy </a:t>
            </a:r>
            <a:r>
              <a:rPr lang="vi-VN" dirty="0">
                <a:latin typeface="+mj-lt"/>
              </a:rPr>
              <a:t>được </a:t>
            </a:r>
            <a:r>
              <a:rPr lang="vi-VN" dirty="0" smtClean="0">
                <a:latin typeface="+mj-lt"/>
              </a:rPr>
              <a:t>tới </a:t>
            </a:r>
            <a:r>
              <a:rPr lang="vi-VN" dirty="0">
                <a:latin typeface="+mj-lt"/>
              </a:rPr>
              <a:t>phế nang, khuyếch tán qua màng phế nang mao mạch, </a:t>
            </a:r>
            <a:r>
              <a:rPr lang="vi-VN" dirty="0" smtClean="0">
                <a:latin typeface="+mj-lt"/>
              </a:rPr>
              <a:t>cuối cùng đi vào hệ thống máu </a:t>
            </a:r>
            <a:r>
              <a:rPr lang="vi-VN" dirty="0">
                <a:latin typeface="+mj-lt"/>
              </a:rPr>
              <a:t>mao mạch phế nang.</a:t>
            </a:r>
          </a:p>
          <a:p>
            <a:r>
              <a:rPr lang="vi-VN" dirty="0" smtClean="0">
                <a:latin typeface="+mj-lt"/>
              </a:rPr>
              <a:t>Oxy vận </a:t>
            </a:r>
            <a:r>
              <a:rPr lang="vi-VN" dirty="0">
                <a:latin typeface="+mj-lt"/>
              </a:rPr>
              <a:t>chuyển tới tiểu động mạch, từ </a:t>
            </a:r>
            <a:r>
              <a:rPr lang="vi-VN" dirty="0" smtClean="0">
                <a:latin typeface="+mj-lt"/>
              </a:rPr>
              <a:t>đây, </a:t>
            </a:r>
            <a:r>
              <a:rPr lang="vi-VN" dirty="0">
                <a:latin typeface="+mj-lt"/>
              </a:rPr>
              <a:t>CO2 sẽ khuyếch tán từ tổ chức cơ quan vào máu mao </a:t>
            </a:r>
            <a:r>
              <a:rPr lang="vi-VN" dirty="0" smtClean="0">
                <a:latin typeface="+mj-lt"/>
              </a:rPr>
              <a:t>mạch</a:t>
            </a:r>
            <a:r>
              <a:rPr lang="en-US" dirty="0" smtClean="0">
                <a:latin typeface="+mj-lt"/>
              </a:rPr>
              <a:t> </a:t>
            </a:r>
            <a:r>
              <a:rPr lang="vi-VN" dirty="0" smtClean="0">
                <a:latin typeface="+mj-lt"/>
              </a:rPr>
              <a:t>phế </a:t>
            </a:r>
            <a:r>
              <a:rPr lang="vi-VN" dirty="0">
                <a:latin typeface="+mj-lt"/>
              </a:rPr>
              <a:t>nang đến phế nang và được thở ra ngoài.</a:t>
            </a:r>
          </a:p>
          <a:p>
            <a:endParaRPr lang="en-US" dirty="0" smtClean="0">
              <a:latin typeface="+mj-lt"/>
            </a:endParaRPr>
          </a:p>
        </p:txBody>
      </p:sp>
      <p:sp>
        <p:nvSpPr>
          <p:cNvPr id="2" name="Rectangle 1"/>
          <p:cNvSpPr/>
          <p:nvPr/>
        </p:nvSpPr>
        <p:spPr>
          <a:xfrm>
            <a:off x="984049" y="88405"/>
            <a:ext cx="718017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SINH LÝ HỆ HÔ HẤP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1016338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48965" y="1749245"/>
            <a:ext cx="4275740" cy="4733855"/>
          </a:xfrm>
        </p:spPr>
        <p:txBody>
          <a:bodyPr>
            <a:noAutofit/>
          </a:bodyPr>
          <a:lstStyle/>
          <a:p>
            <a:pPr marL="0" indent="0" algn="just">
              <a:buNone/>
            </a:pP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đột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ngột</a:t>
            </a:r>
            <a:r>
              <a:rPr lang="en-US" sz="2800" b="1" u="sng" dirty="0">
                <a:solidFill>
                  <a:srgbClr val="FF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thiếu</a:t>
            </a:r>
            <a:r>
              <a:rPr lang="en-US" sz="2800" b="1" u="sng" dirty="0">
                <a:solidFill>
                  <a:srgbClr val="FF0000"/>
                </a:solidFill>
                <a:latin typeface="Times New Roman" pitchFamily="18" charset="0"/>
                <a:cs typeface="Times New Roman" pitchFamily="18" charset="0"/>
              </a:rPr>
              <a:t> Oxy </a:t>
            </a:r>
            <a:r>
              <a:rPr lang="en-US" sz="2800" b="1" u="sng" dirty="0" err="1">
                <a:solidFill>
                  <a:srgbClr val="FF0000"/>
                </a:solidFill>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suy</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kém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hoặc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đe</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dọa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chức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CO2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a:t>
            </a:r>
          </a:p>
        </p:txBody>
      </p:sp>
      <p:sp>
        <p:nvSpPr>
          <p:cNvPr id="2" name="Text Placeholder 1"/>
          <p:cNvSpPr>
            <a:spLocks noGrp="1"/>
          </p:cNvSpPr>
          <p:nvPr>
            <p:ph type="body" idx="1"/>
          </p:nvPr>
        </p:nvSpPr>
        <p:spPr>
          <a:xfrm>
            <a:off x="601670" y="985720"/>
            <a:ext cx="4040188" cy="639762"/>
          </a:xfrm>
        </p:spPr>
        <p:txBody>
          <a:bodyPr>
            <a:normAutofit/>
          </a:bodyPr>
          <a:lstStyle/>
          <a:p>
            <a:r>
              <a:rPr lang="en-US" sz="2800" dirty="0">
                <a:solidFill>
                  <a:schemeClr val="tx2"/>
                </a:solidFill>
                <a:latin typeface="Times New Roman" pitchFamily="18" charset="0"/>
                <a:cs typeface="Times New Roman" pitchFamily="18" charset="0"/>
              </a:rPr>
              <a:t>A</a:t>
            </a:r>
            <a:r>
              <a:rPr lang="en-US" sz="2800"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hlinkClick r:id="rId2"/>
              </a:rPr>
              <a:t>Định</a:t>
            </a:r>
            <a:r>
              <a:rPr lang="en-US" sz="2800" u="sng" dirty="0" smtClean="0">
                <a:solidFill>
                  <a:schemeClr val="tx2"/>
                </a:solidFill>
                <a:latin typeface="Times New Roman" pitchFamily="18" charset="0"/>
                <a:cs typeface="Times New Roman" pitchFamily="18" charset="0"/>
                <a:hlinkClick r:id="rId2"/>
              </a:rPr>
              <a:t> </a:t>
            </a:r>
            <a:r>
              <a:rPr lang="en-US" sz="2800" u="sng" dirty="0" err="1">
                <a:solidFill>
                  <a:schemeClr val="tx2"/>
                </a:solidFill>
                <a:latin typeface="Times New Roman" pitchFamily="18" charset="0"/>
                <a:cs typeface="Times New Roman" pitchFamily="18" charset="0"/>
                <a:hlinkClick r:id="rId2"/>
              </a:rPr>
              <a:t>nghĩa</a:t>
            </a:r>
            <a:endParaRPr lang="en-US" sz="2800" dirty="0">
              <a:solidFill>
                <a:schemeClr val="tx2"/>
              </a:solidFill>
              <a:latin typeface="Times New Roman" pitchFamily="18" charset="0"/>
              <a:cs typeface="Times New Roman" pitchFamily="18" charset="0"/>
            </a:endParaRPr>
          </a:p>
        </p:txBody>
      </p:sp>
      <p:pic>
        <p:nvPicPr>
          <p:cNvPr id="5" name="Content Placeholder 4"/>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5264011" y="2665413"/>
            <a:ext cx="3718203" cy="3817687"/>
          </a:xfrm>
        </p:spPr>
      </p:pic>
      <p:sp>
        <p:nvSpPr>
          <p:cNvPr id="7" name="Title 1"/>
          <p:cNvSpPr>
            <a:spLocks noGrp="1"/>
          </p:cNvSpPr>
          <p:nvPr>
            <p:ph type="title"/>
          </p:nvPr>
        </p:nvSpPr>
        <p:spPr>
          <a:xfrm>
            <a:off x="448965" y="222195"/>
            <a:ext cx="8246070" cy="763525"/>
          </a:xfrm>
        </p:spPr>
        <p:txBody>
          <a:bodyPr>
            <a:prstTxWarp prst="textPlain">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 TỔNG QUAN VỀ SUY HÔ HẤP</a:t>
            </a:r>
          </a:p>
        </p:txBody>
      </p:sp>
    </p:spTree>
    <p:extLst>
      <p:ext uri="{BB962C8B-B14F-4D97-AF65-F5344CB8AC3E}">
        <p14:creationId xmlns:p14="http://schemas.microsoft.com/office/powerpoint/2010/main" xmlns="" val="417078371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Plain">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 TỔNG QUAN VỀ SUY HÔ HẤP</a:t>
            </a:r>
          </a:p>
        </p:txBody>
      </p:sp>
      <p:sp>
        <p:nvSpPr>
          <p:cNvPr id="3" name="Text Placeholder 2"/>
          <p:cNvSpPr>
            <a:spLocks noGrp="1"/>
          </p:cNvSpPr>
          <p:nvPr>
            <p:ph type="body" idx="1"/>
          </p:nvPr>
        </p:nvSpPr>
        <p:spPr>
          <a:xfrm>
            <a:off x="754375" y="1138425"/>
            <a:ext cx="4040188" cy="639762"/>
          </a:xfrm>
        </p:spPr>
        <p:txBody>
          <a:bodyPr>
            <a:normAutofit/>
          </a:bodyPr>
          <a:lstStyle/>
          <a:p>
            <a:r>
              <a:rPr lang="en-US" sz="3200" dirty="0" smtClean="0">
                <a:solidFill>
                  <a:srgbClr val="002060"/>
                </a:solidFill>
                <a:latin typeface="Times New Roman" pitchFamily="18" charset="0"/>
                <a:cs typeface="Times New Roman" pitchFamily="18" charset="0"/>
              </a:rPr>
              <a:t>B ĐẶC ĐIỂM</a:t>
            </a:r>
            <a:endParaRPr lang="en-US" sz="3200" dirty="0">
              <a:solidFill>
                <a:srgbClr val="00206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57200" y="1596540"/>
            <a:ext cx="6405375" cy="4886560"/>
          </a:xfrm>
        </p:spPr>
        <p:txBody>
          <a:bodyPr>
            <a:normAutofit/>
          </a:bodyPr>
          <a:lstStyle/>
          <a:p>
            <a:pPr algn="l"/>
            <a:r>
              <a:rPr lang="en-US" sz="2800" dirty="0">
                <a:latin typeface="Times New Roman" pitchFamily="18" charset="0"/>
                <a:cs typeface="Times New Roman" pitchFamily="18" charset="0"/>
              </a:rPr>
              <a:t>SHHC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&amp;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t.hoàn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ch.hoá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rối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loạn</a:t>
            </a:r>
            <a:r>
              <a:rPr lang="en-US" sz="2800" dirty="0" smtClean="0">
                <a:latin typeface="Times New Roman" pitchFamily="18" charset="0"/>
                <a:cs typeface="Times New Roman" pitchFamily="18" charset="0"/>
              </a:rPr>
              <a:t>.</a:t>
            </a:r>
          </a:p>
          <a:p>
            <a:pPr algn="l"/>
            <a:r>
              <a:rPr lang="en-US" sz="2800" dirty="0" smtClean="0">
                <a:latin typeface="Times New Roman" pitchFamily="18" charset="0"/>
                <a:cs typeface="Times New Roman" pitchFamily="18" charset="0"/>
              </a:rPr>
              <a:t>H</a:t>
            </a:r>
            <a:r>
              <a:rPr lang="vi-VN" sz="2800" dirty="0" smtClean="0">
                <a:latin typeface="Times New Roman" pitchFamily="18" charset="0"/>
                <a:cs typeface="Times New Roman" pitchFamily="18" charset="0"/>
              </a:rPr>
              <a:t>ệ </a:t>
            </a:r>
            <a:r>
              <a:rPr lang="vi-VN" sz="2800" dirty="0">
                <a:latin typeface="Times New Roman" pitchFamily="18" charset="0"/>
                <a:cs typeface="Times New Roman" pitchFamily="18" charset="0"/>
              </a:rPr>
              <a:t>thống hô hấp không </a:t>
            </a:r>
            <a:r>
              <a:rPr lang="vi-VN" sz="2800" dirty="0" smtClean="0">
                <a:latin typeface="Times New Roman" pitchFamily="18" charset="0"/>
                <a:cs typeface="Times New Roman" pitchFamily="18" charset="0"/>
              </a:rPr>
              <a:t>đảm </a:t>
            </a:r>
            <a:r>
              <a:rPr lang="vi-VN" sz="2800" dirty="0">
                <a:latin typeface="Times New Roman" pitchFamily="18" charset="0"/>
                <a:cs typeface="Times New Roman" pitchFamily="18" charset="0"/>
              </a:rPr>
              <a:t>bảo </a:t>
            </a:r>
            <a:r>
              <a:rPr lang="vi-VN" sz="2800" dirty="0" smtClean="0">
                <a:latin typeface="Times New Roman" pitchFamily="18" charset="0"/>
                <a:cs typeface="Times New Roman" pitchFamily="18" charset="0"/>
              </a:rPr>
              <a:t>chức </a:t>
            </a:r>
            <a:r>
              <a:rPr lang="vi-VN" sz="2800" dirty="0">
                <a:latin typeface="Times New Roman" pitchFamily="18" charset="0"/>
                <a:cs typeface="Times New Roman" pitchFamily="18" charset="0"/>
              </a:rPr>
              <a:t>năng cung cấp oxy và đào thải CO2. Suy hô hấp là </a:t>
            </a:r>
            <a:r>
              <a:rPr lang="vi-VN" sz="2800" b="1" u="sng" dirty="0">
                <a:solidFill>
                  <a:srgbClr val="FF0000"/>
                </a:solidFill>
                <a:latin typeface="Times New Roman" pitchFamily="18" charset="0"/>
                <a:cs typeface="Times New Roman" pitchFamily="18" charset="0"/>
              </a:rPr>
              <a:t>một hội chứng </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không phải là một bệnh.</a:t>
            </a:r>
          </a:p>
          <a:p>
            <a:pPr algn="l"/>
            <a:r>
              <a:rPr lang="en-US" sz="2800" dirty="0" err="1" smtClean="0">
                <a:latin typeface="Times New Roman" pitchFamily="18" charset="0"/>
                <a:cs typeface="Times New Roman" pitchFamily="18" charset="0"/>
              </a:rPr>
              <a:t>Suy</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hô </a:t>
            </a:r>
            <a:r>
              <a:rPr lang="vi-VN" sz="2800" dirty="0">
                <a:latin typeface="Times New Roman" pitchFamily="18" charset="0"/>
                <a:cs typeface="Times New Roman" pitchFamily="18" charset="0"/>
              </a:rPr>
              <a:t>hấp cấp có rối loạn khí máu và toan kiềm đe dọa tính mạng, còn suy hô hấp mạn biểu hiện không rõ và yên </a:t>
            </a:r>
            <a:r>
              <a:rPr lang="vi-VN" sz="2800" dirty="0" smtClean="0">
                <a:latin typeface="Times New Roman" pitchFamily="18" charset="0"/>
                <a:cs typeface="Times New Roman" pitchFamily="18" charset="0"/>
              </a:rPr>
              <a:t>lặng</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9870" y="2818179"/>
            <a:ext cx="2628900" cy="3817625"/>
          </a:xfrm>
          <a:prstGeom prst="rect">
            <a:avLst/>
          </a:prstGeom>
        </p:spPr>
      </p:pic>
    </p:spTree>
    <p:extLst>
      <p:ext uri="{BB962C8B-B14F-4D97-AF65-F5344CB8AC3E}">
        <p14:creationId xmlns:p14="http://schemas.microsoft.com/office/powerpoint/2010/main" xmlns="" val="23021156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solidFill>
                  <a:srgbClr val="002060"/>
                </a:solidFill>
                <a:latin typeface="Times New Roman" pitchFamily="18" charset="0"/>
                <a:cs typeface="Times New Roman" pitchFamily="18" charset="0"/>
              </a:rPr>
              <a:t>B. ĐẶC ĐIỂM (</a:t>
            </a:r>
            <a:r>
              <a:rPr lang="en-US" dirty="0" err="1" smtClean="0">
                <a:solidFill>
                  <a:srgbClr val="002060"/>
                </a:solidFill>
                <a:latin typeface="Times New Roman" pitchFamily="18" charset="0"/>
                <a:cs typeface="Times New Roman" pitchFamily="18" charset="0"/>
              </a:rPr>
              <a:t>tt</a:t>
            </a:r>
            <a:r>
              <a:rPr lang="en-US" dirty="0" smtClean="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p:txBody>
      </p:sp>
      <p:sp>
        <p:nvSpPr>
          <p:cNvPr id="12" name="Content Placeholder 11"/>
          <p:cNvSpPr>
            <a:spLocks noGrp="1"/>
          </p:cNvSpPr>
          <p:nvPr>
            <p:ph idx="1"/>
          </p:nvPr>
        </p:nvSpPr>
        <p:spPr>
          <a:xfrm>
            <a:off x="34497" y="985720"/>
            <a:ext cx="8085130" cy="4886559"/>
          </a:xfrm>
        </p:spPr>
        <p:txBody>
          <a:bodyPr/>
          <a:lstStyle/>
          <a:p>
            <a:r>
              <a:rPr lang="en-US" dirty="0">
                <a:latin typeface="Times New Roman" pitchFamily="18" charset="0"/>
                <a:cs typeface="Times New Roman" pitchFamily="18" charset="0"/>
              </a:rPr>
              <a:t>- SHHC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oxy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PaO2, PaCO2, pH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Δ SHHC;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PaO2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b="1" u="sng" dirty="0">
                <a:solidFill>
                  <a:srgbClr val="FF0000"/>
                </a:solidFill>
                <a:latin typeface="Times New Roman" pitchFamily="18" charset="0"/>
                <a:cs typeface="Times New Roman" pitchFamily="18" charset="0"/>
              </a:rPr>
              <a:t>PaO2 =109-(0.43 x </a:t>
            </a:r>
            <a:r>
              <a:rPr lang="en-US" b="1" u="sng" dirty="0" err="1">
                <a:solidFill>
                  <a:srgbClr val="FF0000"/>
                </a:solidFill>
                <a:latin typeface="Times New Roman" pitchFamily="18" charset="0"/>
                <a:cs typeface="Times New Roman" pitchFamily="18" charset="0"/>
              </a:rPr>
              <a:t>tuổi</a:t>
            </a:r>
            <a:r>
              <a:rPr lang="en-US" b="1" u="sng" dirty="0" smtClean="0">
                <a:solidFill>
                  <a:srgbClr val="FF0000"/>
                </a:solidFill>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SHHC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b="1" u="sng" dirty="0">
                <a:solidFill>
                  <a:srgbClr val="FF0000"/>
                </a:solidFill>
                <a:latin typeface="Times New Roman" pitchFamily="18" charset="0"/>
                <a:cs typeface="Times New Roman" pitchFamily="18" charset="0"/>
              </a:rPr>
              <a:t>pO2 &lt; 50 mmHg &amp; pCO2 &gt; 50 mmHg.</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57165" y="4667250"/>
            <a:ext cx="2085975" cy="2190750"/>
          </a:xfrm>
          <a:prstGeom prst="rect">
            <a:avLst/>
          </a:prstGeom>
        </p:spPr>
      </p:pic>
    </p:spTree>
    <p:extLst>
      <p:ext uri="{BB962C8B-B14F-4D97-AF65-F5344CB8AC3E}">
        <p14:creationId xmlns:p14="http://schemas.microsoft.com/office/powerpoint/2010/main" xmlns="" val="5385931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ircle(in)">
                                      <p:cBhvr>
                                        <p:cTn id="1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a:xfrm>
            <a:off x="7315200" y="6461125"/>
            <a:ext cx="1676400" cy="320675"/>
          </a:xfrm>
        </p:spPr>
        <p:txBody>
          <a:bodyPr/>
          <a:lstStyle/>
          <a:p>
            <a:r>
              <a:rPr lang="en-US"/>
              <a:t>Company Logo</a:t>
            </a:r>
          </a:p>
        </p:txBody>
      </p:sp>
      <p:sp>
        <p:nvSpPr>
          <p:cNvPr id="8" name="Rectangle 2"/>
          <p:cNvSpPr txBox="1">
            <a:spLocks noChangeArrowheads="1"/>
          </p:cNvSpPr>
          <p:nvPr/>
        </p:nvSpPr>
        <p:spPr>
          <a:xfrm>
            <a:off x="5182820" y="5598296"/>
            <a:ext cx="4226812" cy="9001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err="1" smtClean="0">
                <a:latin typeface="Times New Roman" pitchFamily="18" charset="0"/>
                <a:cs typeface="Times New Roman" pitchFamily="18" charset="0"/>
              </a:rPr>
              <a:t>Triệu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chứng</a:t>
            </a:r>
            <a:endParaRPr lang="en-US" sz="2400" dirty="0">
              <a:latin typeface="Times New Roman" pitchFamily="18" charset="0"/>
              <a:cs typeface="Times New Roman" pitchFamily="18" charset="0"/>
            </a:endParaRPr>
          </a:p>
        </p:txBody>
      </p:sp>
      <p:sp>
        <p:nvSpPr>
          <p:cNvPr id="9" name="AutoShape 3"/>
          <p:cNvSpPr>
            <a:spLocks noChangeArrowheads="1"/>
          </p:cNvSpPr>
          <p:nvPr/>
        </p:nvSpPr>
        <p:spPr bwMode="ltGray">
          <a:xfrm>
            <a:off x="321062" y="1067435"/>
            <a:ext cx="6248400" cy="6024985"/>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AutoShape 4"/>
          <p:cNvSpPr>
            <a:spLocks noChangeArrowheads="1"/>
          </p:cNvSpPr>
          <p:nvPr/>
        </p:nvSpPr>
        <p:spPr bwMode="blackWhite">
          <a:xfrm>
            <a:off x="543345" y="2870783"/>
            <a:ext cx="4334063"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sz="4400" b="1" u="sng" dirty="0" err="1" smtClean="0">
                <a:solidFill>
                  <a:schemeClr val="bg1"/>
                </a:solidFill>
                <a:latin typeface="Times New Roman" pitchFamily="18" charset="0"/>
                <a:cs typeface="Times New Roman" pitchFamily="18" charset="0"/>
              </a:rPr>
              <a:t>Suy</a:t>
            </a:r>
            <a:r>
              <a:rPr lang="en-US" sz="4400" b="1" u="sng" dirty="0" smtClean="0">
                <a:solidFill>
                  <a:schemeClr val="bg1"/>
                </a:solidFill>
                <a:latin typeface="Times New Roman" pitchFamily="18" charset="0"/>
                <a:cs typeface="Times New Roman" pitchFamily="18" charset="0"/>
              </a:rPr>
              <a:t> </a:t>
            </a:r>
            <a:r>
              <a:rPr lang="en-US" sz="4400" b="1" u="sng" dirty="0" err="1" smtClean="0">
                <a:solidFill>
                  <a:schemeClr val="bg1"/>
                </a:solidFill>
                <a:latin typeface="Times New Roman" pitchFamily="18" charset="0"/>
                <a:cs typeface="Times New Roman" pitchFamily="18" charset="0"/>
              </a:rPr>
              <a:t>hô</a:t>
            </a:r>
            <a:r>
              <a:rPr lang="en-US" sz="4400" b="1" u="sng" dirty="0" smtClean="0">
                <a:solidFill>
                  <a:schemeClr val="bg1"/>
                </a:solidFill>
                <a:latin typeface="Times New Roman" pitchFamily="18" charset="0"/>
                <a:cs typeface="Times New Roman" pitchFamily="18" charset="0"/>
              </a:rPr>
              <a:t> </a:t>
            </a:r>
            <a:r>
              <a:rPr lang="en-US" sz="4400" b="1" u="sng" dirty="0" err="1" smtClean="0">
                <a:solidFill>
                  <a:schemeClr val="bg1"/>
                </a:solidFill>
                <a:latin typeface="Times New Roman" pitchFamily="18" charset="0"/>
                <a:cs typeface="Times New Roman" pitchFamily="18" charset="0"/>
              </a:rPr>
              <a:t>hấp</a:t>
            </a:r>
            <a:endParaRPr lang="en-US" sz="4400" b="1" u="sng" dirty="0">
              <a:solidFill>
                <a:schemeClr val="bg1"/>
              </a:solidFill>
              <a:latin typeface="Times New Roman" pitchFamily="18" charset="0"/>
              <a:cs typeface="Times New Roman" pitchFamily="18" charset="0"/>
            </a:endParaRPr>
          </a:p>
        </p:txBody>
      </p:sp>
      <p:sp>
        <p:nvSpPr>
          <p:cNvPr id="11" name="AutoShape 5"/>
          <p:cNvSpPr>
            <a:spLocks noChangeArrowheads="1"/>
          </p:cNvSpPr>
          <p:nvPr/>
        </p:nvSpPr>
        <p:spPr bwMode="blackWhite">
          <a:xfrm>
            <a:off x="555930" y="4027849"/>
            <a:ext cx="4334062"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b="1" dirty="0">
              <a:solidFill>
                <a:schemeClr val="bg1"/>
              </a:solidFill>
            </a:endParaRPr>
          </a:p>
        </p:txBody>
      </p:sp>
      <p:sp>
        <p:nvSpPr>
          <p:cNvPr id="12" name="AutoShape 6"/>
          <p:cNvSpPr>
            <a:spLocks noChangeArrowheads="1"/>
          </p:cNvSpPr>
          <p:nvPr/>
        </p:nvSpPr>
        <p:spPr bwMode="blackWhite">
          <a:xfrm>
            <a:off x="543346" y="5108755"/>
            <a:ext cx="4334062"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sz="3200" b="1" dirty="0" err="1">
                <a:latin typeface="Times New Roman" pitchFamily="18" charset="0"/>
                <a:cs typeface="Times New Roman" pitchFamily="18" charset="0"/>
              </a:rPr>
              <a:t>Rối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endParaRPr lang="en-US" sz="3200" b="1" dirty="0">
              <a:solidFill>
                <a:schemeClr val="bg1"/>
              </a:solidFill>
              <a:latin typeface="Times New Roman" pitchFamily="18" charset="0"/>
              <a:cs typeface="Times New Roman" pitchFamily="18" charset="0"/>
            </a:endParaRPr>
          </a:p>
        </p:txBody>
      </p:sp>
      <p:sp>
        <p:nvSpPr>
          <p:cNvPr id="2" name="Oval 1"/>
          <p:cNvSpPr/>
          <p:nvPr/>
        </p:nvSpPr>
        <p:spPr>
          <a:xfrm>
            <a:off x="6629400" y="3123591"/>
            <a:ext cx="2514600" cy="18948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AutoShape 5"/>
          <p:cNvSpPr>
            <a:spLocks noChangeArrowheads="1"/>
          </p:cNvSpPr>
          <p:nvPr/>
        </p:nvSpPr>
        <p:spPr bwMode="blackWhite">
          <a:xfrm>
            <a:off x="555930" y="1749245"/>
            <a:ext cx="4321479" cy="990600"/>
          </a:xfrm>
          <a:prstGeom prst="roundRect">
            <a:avLst>
              <a:gd name="adj" fmla="val 910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endParaRPr lang="en-US" b="1" dirty="0">
              <a:solidFill>
                <a:schemeClr val="bg1"/>
              </a:solidFill>
            </a:endParaRPr>
          </a:p>
        </p:txBody>
      </p:sp>
      <p:sp>
        <p:nvSpPr>
          <p:cNvPr id="16" name="Rectangle 15"/>
          <p:cNvSpPr/>
          <p:nvPr/>
        </p:nvSpPr>
        <p:spPr>
          <a:xfrm>
            <a:off x="882841" y="1996915"/>
            <a:ext cx="3651059" cy="584775"/>
          </a:xfrm>
          <a:prstGeom prst="rect">
            <a:avLst/>
          </a:prstGeom>
        </p:spPr>
        <p:txBody>
          <a:bodyPr wrap="square">
            <a:spAutoFit/>
          </a:bodyPr>
          <a:lstStyle/>
          <a:p>
            <a:r>
              <a:rPr lang="en-US" sz="3200" b="1" u="sng" dirty="0" err="1">
                <a:latin typeface="Times New Roman" pitchFamily="18" charset="0"/>
                <a:cs typeface="Times New Roman" pitchFamily="18" charset="0"/>
              </a:rPr>
              <a:t>Suy</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giảm</a:t>
            </a:r>
            <a:r>
              <a:rPr lang="en-US" sz="3200" b="1" u="sng" dirty="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thông</a:t>
            </a:r>
            <a:r>
              <a:rPr lang="en-US" sz="3200" b="1" u="sng" dirty="0" smtClean="0">
                <a:latin typeface="Times New Roman" pitchFamily="18" charset="0"/>
                <a:cs typeface="Times New Roman" pitchFamily="18" charset="0"/>
              </a:rPr>
              <a:t> </a:t>
            </a:r>
            <a:r>
              <a:rPr lang="en-US" sz="3200" b="1" u="sng" dirty="0" err="1">
                <a:latin typeface="Times New Roman" pitchFamily="18" charset="0"/>
                <a:cs typeface="Times New Roman" pitchFamily="18" charset="0"/>
              </a:rPr>
              <a:t>khí</a:t>
            </a:r>
            <a:endParaRPr lang="en-US" sz="3200" b="1" u="sng" dirty="0">
              <a:latin typeface="Times New Roman" pitchFamily="18" charset="0"/>
              <a:cs typeface="Times New Roman" pitchFamily="18" charset="0"/>
            </a:endParaRPr>
          </a:p>
        </p:txBody>
      </p:sp>
      <p:sp>
        <p:nvSpPr>
          <p:cNvPr id="18" name="Rectangle 17"/>
          <p:cNvSpPr/>
          <p:nvPr/>
        </p:nvSpPr>
        <p:spPr>
          <a:xfrm>
            <a:off x="608051" y="4289459"/>
            <a:ext cx="4281941" cy="523220"/>
          </a:xfrm>
          <a:prstGeom prst="rect">
            <a:avLst/>
          </a:prstGeom>
        </p:spPr>
        <p:txBody>
          <a:bodyPr wrap="none">
            <a:spAutoFit/>
          </a:bodyPr>
          <a:lstStyle/>
          <a:p>
            <a:r>
              <a:rPr lang="en-US" sz="2800" b="1" u="sng" dirty="0" err="1" smtClean="0">
                <a:latin typeface="Times New Roman" pitchFamily="18" charset="0"/>
                <a:cs typeface="Times New Roman" pitchFamily="18" charset="0"/>
                <a:hlinkClick r:id="rId2"/>
              </a:rPr>
              <a:t>Huyết</a:t>
            </a:r>
            <a:r>
              <a:rPr lang="en-US" sz="2800" b="1" u="sng" dirty="0">
                <a:latin typeface="Times New Roman" pitchFamily="18" charset="0"/>
                <a:cs typeface="Times New Roman" pitchFamily="18" charset="0"/>
                <a:hlinkClick r:id="rId2"/>
              </a:rPr>
              <a:t> </a:t>
            </a:r>
            <a:r>
              <a:rPr lang="en-US" sz="2800" b="1" u="sng" dirty="0" err="1" smtClean="0">
                <a:latin typeface="Times New Roman" pitchFamily="18" charset="0"/>
                <a:cs typeface="Times New Roman" pitchFamily="18" charset="0"/>
                <a:hlinkClick r:id="rId2"/>
              </a:rPr>
              <a:t>động</a:t>
            </a:r>
            <a:r>
              <a:rPr lang="en-US" sz="2800" b="1" u="sng" dirty="0" smtClean="0">
                <a:latin typeface="Times New Roman" pitchFamily="18" charset="0"/>
                <a:cs typeface="Times New Roman" pitchFamily="18" charset="0"/>
                <a:hlinkClick r:id="rId2"/>
              </a:rPr>
              <a:t> </a:t>
            </a:r>
            <a:r>
              <a:rPr lang="en-US" sz="2800" b="1" u="sng" dirty="0" err="1" smtClean="0">
                <a:latin typeface="Times New Roman" pitchFamily="18" charset="0"/>
                <a:cs typeface="Times New Roman" pitchFamily="18" charset="0"/>
                <a:hlinkClick r:id="rId2"/>
              </a:rPr>
              <a:t>không</a:t>
            </a:r>
            <a:r>
              <a:rPr lang="en-US" sz="2800" b="1" u="sng" dirty="0" smtClean="0">
                <a:latin typeface="Times New Roman" pitchFamily="18" charset="0"/>
                <a:cs typeface="Times New Roman" pitchFamily="18" charset="0"/>
                <a:hlinkClick r:id="rId2"/>
              </a:rPr>
              <a:t> </a:t>
            </a:r>
            <a:r>
              <a:rPr lang="en-US" sz="2800" b="1" u="sng" dirty="0" err="1" smtClean="0">
                <a:latin typeface="Times New Roman" pitchFamily="18" charset="0"/>
                <a:cs typeface="Times New Roman" pitchFamily="18" charset="0"/>
                <a:hlinkClick r:id="rId2"/>
              </a:rPr>
              <a:t>ổn</a:t>
            </a:r>
            <a:r>
              <a:rPr lang="en-US" sz="2800" b="1" u="sng" dirty="0" smtClean="0">
                <a:latin typeface="Times New Roman" pitchFamily="18" charset="0"/>
                <a:cs typeface="Times New Roman" pitchFamily="18" charset="0"/>
                <a:hlinkClick r:id="rId2"/>
              </a:rPr>
              <a:t> </a:t>
            </a:r>
            <a:r>
              <a:rPr lang="en-US" sz="2800" b="1" u="sng" dirty="0" err="1" smtClean="0">
                <a:latin typeface="Times New Roman" pitchFamily="18" charset="0"/>
                <a:cs typeface="Times New Roman" pitchFamily="18" charset="0"/>
                <a:hlinkClick r:id="rId2"/>
              </a:rPr>
              <a:t>định</a:t>
            </a:r>
            <a:endParaRPr lang="en-US" sz="2800" b="1" dirty="0">
              <a:latin typeface="Times New Roman" pitchFamily="18" charset="0"/>
              <a:cs typeface="Times New Roman" pitchFamily="18" charset="0"/>
            </a:endParaRPr>
          </a:p>
        </p:txBody>
      </p:sp>
      <p:sp>
        <p:nvSpPr>
          <p:cNvPr id="19" name="Title 6"/>
          <p:cNvSpPr txBox="1">
            <a:spLocks/>
          </p:cNvSpPr>
          <p:nvPr/>
        </p:nvSpPr>
        <p:spPr>
          <a:xfrm>
            <a:off x="321062" y="204644"/>
            <a:ext cx="8425675" cy="763525"/>
          </a:xfrm>
          <a:prstGeom prst="rect">
            <a:avLst/>
          </a:prstGeom>
        </p:spPr>
        <p:txBody>
          <a:bodyPr>
            <a:scene3d>
              <a:camera prst="orthographicFront"/>
              <a:lightRig rig="brightRoom" dir="t"/>
            </a:scene3d>
            <a:sp3d contourW="6350" prstMaterial="plastic">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 </a:t>
            </a:r>
            <a:r>
              <a:rPr lang="en-US" sz="36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NGUYÊN NHÂN VÀ BIẾN CHỨNG SHHC</a:t>
            </a:r>
            <a:endParaRPr lang="en-US" sz="36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15" name="AutoShape 7"/>
          <p:cNvSpPr>
            <a:spLocks noChangeArrowheads="1"/>
          </p:cNvSpPr>
          <p:nvPr/>
        </p:nvSpPr>
        <p:spPr bwMode="auto">
          <a:xfrm>
            <a:off x="6629400" y="3432228"/>
            <a:ext cx="2514600" cy="1295400"/>
          </a:xfrm>
          <a:prstGeom prst="roundRect">
            <a:avLst>
              <a:gd name="adj" fmla="val 9106"/>
            </a:avLst>
          </a:prstGeom>
          <a:noFill/>
          <a:ln>
            <a:noFill/>
          </a:ln>
          <a:effectLst/>
          <a:extLst>
            <a:ext uri="{909E8E84-426E-40DD-AFC4-6F175D3DCCD1}">
              <a14:hiddenFill xmlns:a14="http://schemas.microsoft.com/office/drawing/2010/main" xmlns="">
                <a:solidFill>
                  <a:srgbClr val="9ACDD4"/>
                </a:solidFill>
              </a14:hiddenFill>
            </a:ext>
            <a:ext uri="{91240B29-F687-4F45-9708-019B960494DF}">
              <a14:hiddenLine xmlns:a14="http://schemas.microsoft.com/office/drawing/2010/main" xmlns="" w="25400">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3600" b="1" dirty="0" smtClean="0">
                <a:effectLst>
                  <a:outerShdw blurRad="38100" dist="38100" dir="2700000" algn="tl">
                    <a:srgbClr val="C0C0C0"/>
                  </a:outerShdw>
                </a:effectLst>
                <a:latin typeface="Times New Roman" pitchFamily="18" charset="0"/>
                <a:cs typeface="Times New Roman" pitchFamily="18" charset="0"/>
              </a:rPr>
              <a:t>SUY HÔ HẤP CẤP</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8536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grpId="0" nodeType="clickEffect">
                                  <p:stCondLst>
                                    <p:cond delay="0"/>
                                  </p:stCondLst>
                                  <p:childTnLst>
                                    <p:animRot by="21600000">
                                      <p:cBhvr>
                                        <p:cTn id="41"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4" grpId="0" animBg="1"/>
      <p:bldP spid="16" grpId="0"/>
      <p:bldP spid="18"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1948</Words>
  <Application>Microsoft Office PowerPoint</Application>
  <PresentationFormat>On-screen Show (4:3)</PresentationFormat>
  <Paragraphs>256</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MỤC TIÊU CẦN ĐẠT</vt:lpstr>
      <vt:lpstr>Slide 3</vt:lpstr>
      <vt:lpstr>1. NHẮC LẠI KIẾN THỨC</vt:lpstr>
      <vt:lpstr>Slide 5</vt:lpstr>
      <vt:lpstr>2. TỔNG QUAN VỀ SUY HÔ HẤP</vt:lpstr>
      <vt:lpstr>2. TỔNG QUAN VỀ SUY HÔ HẤP</vt:lpstr>
      <vt:lpstr>B. ĐẶC ĐIỂM (tt)</vt:lpstr>
      <vt:lpstr>Slide 9</vt:lpstr>
      <vt:lpstr>Slide 10</vt:lpstr>
      <vt:lpstr>Slide 11</vt:lpstr>
      <vt:lpstr>Slide 12</vt:lpstr>
      <vt:lpstr>Slide 13</vt:lpstr>
      <vt:lpstr>Slide 14</vt:lpstr>
      <vt:lpstr>Slide 15</vt:lpstr>
      <vt:lpstr>Slide 16</vt:lpstr>
      <vt:lpstr>Slide 17</vt:lpstr>
      <vt:lpstr>Slide 18</vt:lpstr>
      <vt:lpstr>Thông khí nhân tạo:</vt:lpstr>
      <vt:lpstr>Slide 20</vt:lpstr>
      <vt:lpstr>Slide 21</vt:lpstr>
      <vt:lpstr>Slide 22</vt:lpstr>
      <vt:lpstr>3. Tại khoa Cấp cứu hồi sức:</vt:lpstr>
      <vt:lpstr>Slide 24</vt:lpstr>
      <vt:lpstr>Slide 25</vt:lpstr>
      <vt:lpstr>Slide 26</vt:lpstr>
      <vt:lpstr>Slide 27</vt:lpstr>
      <vt:lpstr>Slide 28</vt:lpstr>
      <vt:lpstr>Slide 29</vt:lpstr>
      <vt:lpstr>Slide 30</vt:lpstr>
      <vt:lpstr>Slide 31</vt:lpstr>
      <vt:lpstr>Slide 32</vt:lpstr>
      <vt:lpstr>Slide 33</vt:lpstr>
      <vt:lpstr>Slide 34</vt:lpstr>
      <vt:lpstr>CẢM ƠN THẦY VÀ CÁC BẠN ĐÃ LẮNG NGHE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Win_64</cp:lastModifiedBy>
  <cp:revision>160</cp:revision>
  <dcterms:created xsi:type="dcterms:W3CDTF">2013-08-21T19:17:07Z</dcterms:created>
  <dcterms:modified xsi:type="dcterms:W3CDTF">2015-08-20T00:05:48Z</dcterms:modified>
</cp:coreProperties>
</file>