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5" r:id="rId2"/>
    <p:sldId id="256" r:id="rId3"/>
    <p:sldId id="257" r:id="rId4"/>
    <p:sldId id="258" r:id="rId5"/>
    <p:sldId id="259" r:id="rId6"/>
    <p:sldId id="264" r:id="rId7"/>
    <p:sldId id="263" r:id="rId8"/>
    <p:sldId id="272" r:id="rId9"/>
    <p:sldId id="262" r:id="rId10"/>
    <p:sldId id="273" r:id="rId11"/>
    <p:sldId id="268" r:id="rId12"/>
    <p:sldId id="270" r:id="rId13"/>
    <p:sldId id="269" r:id="rId14"/>
    <p:sldId id="274" r:id="rId1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169850-6555-4D17-AC60-3876D28E5EB0}" type="datetimeFigureOut">
              <a:rPr lang="vi-VN" smtClean="0"/>
              <a:t>17/09/2016</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0B3869-2EDC-4544-B9A2-4362E50D0758}" type="slidenum">
              <a:rPr lang="vi-VN" smtClean="0"/>
              <a:t>‹#›</a:t>
            </a:fld>
            <a:endParaRPr lang="vi-VN"/>
          </a:p>
        </p:txBody>
      </p:sp>
    </p:spTree>
    <p:extLst>
      <p:ext uri="{BB962C8B-B14F-4D97-AF65-F5344CB8AC3E}">
        <p14:creationId xmlns:p14="http://schemas.microsoft.com/office/powerpoint/2010/main" val="584806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0C0B3869-2EDC-4544-B9A2-4362E50D0758}" type="slidenum">
              <a:rPr lang="vi-VN" smtClean="0"/>
              <a:t>14</a:t>
            </a:fld>
            <a:endParaRPr lang="vi-VN"/>
          </a:p>
        </p:txBody>
      </p:sp>
    </p:spTree>
    <p:extLst>
      <p:ext uri="{BB962C8B-B14F-4D97-AF65-F5344CB8AC3E}">
        <p14:creationId xmlns:p14="http://schemas.microsoft.com/office/powerpoint/2010/main" val="108242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A3465FE-DE04-428D-94FF-7C8970FB601A}" type="datetimeFigureOut">
              <a:rPr lang="vi-VN" smtClean="0"/>
              <a:t>17/09/2016</a:t>
            </a:fld>
            <a:endParaRPr lang="vi-V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vi-V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90A93B5-41B9-4E2A-A46D-7534BEE4FE86}" type="slidenum">
              <a:rPr lang="vi-VN" smtClean="0"/>
              <a:t>‹#›</a:t>
            </a:fld>
            <a:endParaRPr lang="vi-V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3465FE-DE04-428D-94FF-7C8970FB601A}" type="datetimeFigureOut">
              <a:rPr lang="vi-VN" smtClean="0"/>
              <a:t>17/09/2016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90A93B5-41B9-4E2A-A46D-7534BEE4FE86}"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3465FE-DE04-428D-94FF-7C8970FB601A}" type="datetimeFigureOut">
              <a:rPr lang="vi-VN" smtClean="0"/>
              <a:t>17/09/2016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90A93B5-41B9-4E2A-A46D-7534BEE4FE86}"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A3465FE-DE04-428D-94FF-7C8970FB601A}" type="datetimeFigureOut">
              <a:rPr lang="vi-VN" smtClean="0"/>
              <a:t>17/09/2016</a:t>
            </a:fld>
            <a:endParaRPr lang="vi-VN"/>
          </a:p>
        </p:txBody>
      </p:sp>
      <p:sp>
        <p:nvSpPr>
          <p:cNvPr id="9" name="Slide Number Placeholder 8"/>
          <p:cNvSpPr>
            <a:spLocks noGrp="1"/>
          </p:cNvSpPr>
          <p:nvPr>
            <p:ph type="sldNum" sz="quarter" idx="15"/>
          </p:nvPr>
        </p:nvSpPr>
        <p:spPr/>
        <p:txBody>
          <a:bodyPr rtlCol="0"/>
          <a:lstStyle/>
          <a:p>
            <a:fld id="{490A93B5-41B9-4E2A-A46D-7534BEE4FE86}" type="slidenum">
              <a:rPr lang="vi-VN" smtClean="0"/>
              <a:t>‹#›</a:t>
            </a:fld>
            <a:endParaRPr lang="vi-VN"/>
          </a:p>
        </p:txBody>
      </p:sp>
      <p:sp>
        <p:nvSpPr>
          <p:cNvPr id="10" name="Footer Placeholder 9"/>
          <p:cNvSpPr>
            <a:spLocks noGrp="1"/>
          </p:cNvSpPr>
          <p:nvPr>
            <p:ph type="ftr" sz="quarter" idx="16"/>
          </p:nvPr>
        </p:nvSpPr>
        <p:spPr/>
        <p:txBody>
          <a:bodyPr rtlCol="0"/>
          <a:lstStyle/>
          <a:p>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A3465FE-DE04-428D-94FF-7C8970FB601A}" type="datetimeFigureOut">
              <a:rPr lang="vi-VN" smtClean="0"/>
              <a:t>17/09/2016</a:t>
            </a:fld>
            <a:endParaRPr lang="vi-V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vi-V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90A93B5-41B9-4E2A-A46D-7534BEE4FE86}" type="slidenum">
              <a:rPr lang="vi-VN" smtClean="0"/>
              <a:t>‹#›</a:t>
            </a:fld>
            <a:endParaRPr lang="vi-V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A3465FE-DE04-428D-94FF-7C8970FB601A}" type="datetimeFigureOut">
              <a:rPr lang="vi-VN" smtClean="0"/>
              <a:t>17/09/2016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90A93B5-41B9-4E2A-A46D-7534BEE4FE86}" type="slidenum">
              <a:rPr lang="vi-VN" smtClean="0"/>
              <a:t>‹#›</a:t>
            </a:fld>
            <a:endParaRPr lang="vi-V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A3465FE-DE04-428D-94FF-7C8970FB601A}" type="datetimeFigureOut">
              <a:rPr lang="vi-VN" smtClean="0"/>
              <a:t>17/09/2016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90A93B5-41B9-4E2A-A46D-7534BEE4FE86}" type="slidenum">
              <a:rPr lang="vi-VN" smtClean="0"/>
              <a:t>‹#›</a:t>
            </a:fld>
            <a:endParaRPr lang="vi-V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A3465FE-DE04-428D-94FF-7C8970FB601A}" type="datetimeFigureOut">
              <a:rPr lang="vi-VN" smtClean="0"/>
              <a:t>17/09/2016</a:t>
            </a:fld>
            <a:endParaRPr lang="vi-VN"/>
          </a:p>
        </p:txBody>
      </p:sp>
      <p:sp>
        <p:nvSpPr>
          <p:cNvPr id="7" name="Slide Number Placeholder 6"/>
          <p:cNvSpPr>
            <a:spLocks noGrp="1"/>
          </p:cNvSpPr>
          <p:nvPr>
            <p:ph type="sldNum" sz="quarter" idx="11"/>
          </p:nvPr>
        </p:nvSpPr>
        <p:spPr/>
        <p:txBody>
          <a:bodyPr rtlCol="0"/>
          <a:lstStyle/>
          <a:p>
            <a:fld id="{490A93B5-41B9-4E2A-A46D-7534BEE4FE86}" type="slidenum">
              <a:rPr lang="vi-VN" smtClean="0"/>
              <a:t>‹#›</a:t>
            </a:fld>
            <a:endParaRPr lang="vi-VN"/>
          </a:p>
        </p:txBody>
      </p:sp>
      <p:sp>
        <p:nvSpPr>
          <p:cNvPr id="8" name="Footer Placeholder 7"/>
          <p:cNvSpPr>
            <a:spLocks noGrp="1"/>
          </p:cNvSpPr>
          <p:nvPr>
            <p:ph type="ftr" sz="quarter" idx="12"/>
          </p:nvPr>
        </p:nvSpPr>
        <p:spPr/>
        <p:txBody>
          <a:bodyPr rtlCol="0"/>
          <a:lstStyle/>
          <a:p>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465FE-DE04-428D-94FF-7C8970FB601A}" type="datetimeFigureOut">
              <a:rPr lang="vi-VN" smtClean="0"/>
              <a:t>17/09/2016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90A93B5-41B9-4E2A-A46D-7534BEE4FE86}"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A3465FE-DE04-428D-94FF-7C8970FB601A}" type="datetimeFigureOut">
              <a:rPr lang="vi-VN" smtClean="0"/>
              <a:t>17/09/2016</a:t>
            </a:fld>
            <a:endParaRPr lang="vi-VN"/>
          </a:p>
        </p:txBody>
      </p:sp>
      <p:sp>
        <p:nvSpPr>
          <p:cNvPr id="22" name="Slide Number Placeholder 21"/>
          <p:cNvSpPr>
            <a:spLocks noGrp="1"/>
          </p:cNvSpPr>
          <p:nvPr>
            <p:ph type="sldNum" sz="quarter" idx="15"/>
          </p:nvPr>
        </p:nvSpPr>
        <p:spPr/>
        <p:txBody>
          <a:bodyPr rtlCol="0"/>
          <a:lstStyle/>
          <a:p>
            <a:fld id="{490A93B5-41B9-4E2A-A46D-7534BEE4FE86}" type="slidenum">
              <a:rPr lang="vi-VN" smtClean="0"/>
              <a:t>‹#›</a:t>
            </a:fld>
            <a:endParaRPr lang="vi-VN"/>
          </a:p>
        </p:txBody>
      </p:sp>
      <p:sp>
        <p:nvSpPr>
          <p:cNvPr id="23" name="Footer Placeholder 22"/>
          <p:cNvSpPr>
            <a:spLocks noGrp="1"/>
          </p:cNvSpPr>
          <p:nvPr>
            <p:ph type="ftr" sz="quarter" idx="16"/>
          </p:nvPr>
        </p:nvSpPr>
        <p:spPr/>
        <p:txBody>
          <a:bodyPr rtlCol="0"/>
          <a:lstStyle/>
          <a:p>
            <a:endParaRPr lang="vi-V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A3465FE-DE04-428D-94FF-7C8970FB601A}" type="datetimeFigureOut">
              <a:rPr lang="vi-VN" smtClean="0"/>
              <a:t>17/09/2016</a:t>
            </a:fld>
            <a:endParaRPr lang="vi-VN"/>
          </a:p>
        </p:txBody>
      </p:sp>
      <p:sp>
        <p:nvSpPr>
          <p:cNvPr id="18" name="Slide Number Placeholder 17"/>
          <p:cNvSpPr>
            <a:spLocks noGrp="1"/>
          </p:cNvSpPr>
          <p:nvPr>
            <p:ph type="sldNum" sz="quarter" idx="11"/>
          </p:nvPr>
        </p:nvSpPr>
        <p:spPr/>
        <p:txBody>
          <a:bodyPr rtlCol="0"/>
          <a:lstStyle/>
          <a:p>
            <a:fld id="{490A93B5-41B9-4E2A-A46D-7534BEE4FE86}" type="slidenum">
              <a:rPr lang="vi-VN" smtClean="0"/>
              <a:t>‹#›</a:t>
            </a:fld>
            <a:endParaRPr lang="vi-VN"/>
          </a:p>
        </p:txBody>
      </p:sp>
      <p:sp>
        <p:nvSpPr>
          <p:cNvPr id="21" name="Footer Placeholder 20"/>
          <p:cNvSpPr>
            <a:spLocks noGrp="1"/>
          </p:cNvSpPr>
          <p:nvPr>
            <p:ph type="ftr" sz="quarter" idx="12"/>
          </p:nvPr>
        </p:nvSpPr>
        <p:spPr/>
        <p:txBody>
          <a:bodyPr rtlCol="0"/>
          <a:lstStyle/>
          <a:p>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A3465FE-DE04-428D-94FF-7C8970FB601A}" type="datetimeFigureOut">
              <a:rPr lang="vi-VN" smtClean="0"/>
              <a:t>17/09/2016</a:t>
            </a:fld>
            <a:endParaRPr lang="vi-V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vi-V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90A93B5-41B9-4E2A-A46D-7534BEE4FE86}"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51" y="332656"/>
            <a:ext cx="9144000" cy="792088"/>
          </a:xfrm>
        </p:spPr>
        <p:txBody>
          <a:bodyPr>
            <a:normAutofit/>
            <a:scene3d>
              <a:camera prst="isometricOffAxis1Right"/>
              <a:lightRig rig="threePt" dir="t"/>
            </a:scene3d>
          </a:bodyPr>
          <a:lstStyle/>
          <a:p>
            <a:r>
              <a:rPr lang="en-US" sz="4000" dirty="0" smtClean="0">
                <a:solidFill>
                  <a:srgbClr val="FF0000"/>
                </a:solidFill>
                <a:effectLst>
                  <a:glow rad="228600">
                    <a:schemeClr val="accent6">
                      <a:satMod val="175000"/>
                      <a:alpha val="40000"/>
                    </a:schemeClr>
                  </a:glow>
                </a:effectLst>
              </a:rPr>
              <a:t>KÍNH CHÀO THẦY VÀ CÁC BẠN</a:t>
            </a:r>
            <a:endParaRPr lang="en-US" sz="4000" dirty="0">
              <a:solidFill>
                <a:srgbClr val="FF0000"/>
              </a:solidFill>
              <a:effectLst>
                <a:glow rad="228600">
                  <a:schemeClr val="accent6">
                    <a:satMod val="175000"/>
                    <a:alpha val="40000"/>
                  </a:schemeClr>
                </a:glow>
              </a:effectLst>
            </a:endParaRPr>
          </a:p>
        </p:txBody>
      </p:sp>
      <p:sp>
        <p:nvSpPr>
          <p:cNvPr id="3" name="Subtitle 2"/>
          <p:cNvSpPr>
            <a:spLocks noGrp="1"/>
          </p:cNvSpPr>
          <p:nvPr>
            <p:ph type="subTitle" idx="1"/>
          </p:nvPr>
        </p:nvSpPr>
        <p:spPr>
          <a:xfrm>
            <a:off x="0" y="1219200"/>
            <a:ext cx="8077200" cy="5638800"/>
          </a:xfrm>
        </p:spPr>
        <p:txBody>
          <a:bodyPr>
            <a:normAutofit lnSpcReduction="10000"/>
          </a:bodyPr>
          <a:lstStyle/>
          <a:p>
            <a:r>
              <a:rPr lang="en-US" sz="2000" b="1" dirty="0" smtClean="0"/>
              <a:t>                                            </a:t>
            </a:r>
            <a:r>
              <a:rPr lang="en-US" sz="2000" b="1" dirty="0" smtClean="0">
                <a:solidFill>
                  <a:srgbClr val="00B0F0"/>
                </a:solidFill>
              </a:rPr>
              <a:t>            GVHD </a:t>
            </a:r>
            <a:r>
              <a:rPr lang="en-US" sz="2000" dirty="0" smtClean="0">
                <a:solidFill>
                  <a:srgbClr val="00B0F0"/>
                </a:solidFill>
              </a:rPr>
              <a:t>:   </a:t>
            </a:r>
            <a:r>
              <a:rPr lang="en-US" sz="2000" b="1" dirty="0" err="1" smtClean="0">
                <a:solidFill>
                  <a:schemeClr val="tx1"/>
                </a:solidFill>
                <a:latin typeface="Times New Roman" pitchFamily="18" charset="0"/>
                <a:cs typeface="Times New Roman" pitchFamily="18" charset="0"/>
              </a:rPr>
              <a:t>Nguyễn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Phúc</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Học</a:t>
            </a:r>
            <a:endParaRPr lang="en-US" b="1" dirty="0" smtClean="0">
              <a:solidFill>
                <a:schemeClr val="tx1"/>
              </a:solidFill>
              <a:latin typeface="Times New Roman" pitchFamily="18" charset="0"/>
              <a:cs typeface="Times New Roman" pitchFamily="18" charset="0"/>
            </a:endParaRPr>
          </a:p>
          <a:p>
            <a:r>
              <a:rPr lang="en-US" b="1" dirty="0" smtClean="0">
                <a:solidFill>
                  <a:srgbClr val="00B0F0"/>
                </a:solidFill>
                <a:latin typeface="Times New Roman" pitchFamily="18" charset="0"/>
                <a:cs typeface="Times New Roman" pitchFamily="18" charset="0"/>
              </a:rPr>
              <a:t>                                THÀNH VIÊN</a:t>
            </a:r>
            <a:r>
              <a:rPr lang="en-US" sz="2000" b="1" dirty="0" smtClean="0">
                <a:solidFill>
                  <a:srgbClr val="00B0F0"/>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_</a:t>
            </a:r>
            <a:r>
              <a:rPr lang="en-US" sz="2000" b="1" dirty="0" smtClean="0">
                <a:solidFill>
                  <a:schemeClr val="tx1">
                    <a:lumMod val="95000"/>
                    <a:lumOff val="5000"/>
                  </a:schemeClr>
                </a:solidFill>
                <a:latin typeface="Times New Roman" pitchFamily="18" charset="0"/>
                <a:cs typeface="Times New Roman" pitchFamily="18" charset="0"/>
              </a:rPr>
              <a:t>1: </a:t>
            </a:r>
            <a:r>
              <a:rPr lang="en-US" sz="2000" b="1" dirty="0" err="1" smtClean="0">
                <a:solidFill>
                  <a:schemeClr val="tx1">
                    <a:lumMod val="95000"/>
                    <a:lumOff val="5000"/>
                  </a:schemeClr>
                </a:solidFill>
                <a:latin typeface="Times New Roman" pitchFamily="18" charset="0"/>
                <a:cs typeface="Times New Roman" pitchFamily="18" charset="0"/>
              </a:rPr>
              <a:t>Trần</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Tình</a:t>
            </a:r>
            <a:endParaRPr lang="en-US" sz="2000"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2: </a:t>
            </a:r>
            <a:r>
              <a:rPr lang="en-US" sz="2000" b="1" dirty="0" err="1" smtClean="0">
                <a:solidFill>
                  <a:schemeClr val="tx1">
                    <a:lumMod val="95000"/>
                    <a:lumOff val="5000"/>
                  </a:schemeClr>
                </a:solidFill>
                <a:latin typeface="Times New Roman" pitchFamily="18" charset="0"/>
                <a:cs typeface="Times New Roman" pitchFamily="18" charset="0"/>
              </a:rPr>
              <a:t>Đinh</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Thu </a:t>
            </a:r>
            <a:r>
              <a:rPr lang="en-US" sz="2000" b="1" dirty="0" err="1" smtClean="0">
                <a:solidFill>
                  <a:schemeClr val="tx1">
                    <a:lumMod val="95000"/>
                    <a:lumOff val="5000"/>
                  </a:schemeClr>
                </a:solidFill>
                <a:latin typeface="Times New Roman" pitchFamily="18" charset="0"/>
                <a:cs typeface="Times New Roman" pitchFamily="18" charset="0"/>
              </a:rPr>
              <a:t>Thúy</a:t>
            </a:r>
            <a:endParaRPr lang="en-US" sz="2000"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3: </a:t>
            </a:r>
            <a:r>
              <a:rPr lang="en-US" sz="2000" b="1" dirty="0" err="1" smtClean="0">
                <a:solidFill>
                  <a:schemeClr val="tx1">
                    <a:lumMod val="95000"/>
                    <a:lumOff val="5000"/>
                  </a:schemeClr>
                </a:solidFill>
                <a:latin typeface="Times New Roman" pitchFamily="18" charset="0"/>
                <a:cs typeface="Times New Roman" pitchFamily="18" charset="0"/>
              </a:rPr>
              <a:t>Phan</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Xuân</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Thủy</a:t>
            </a:r>
            <a:endParaRPr lang="en-US" sz="2000" b="1" dirty="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4: Nguyễn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Phương</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Thoa</a:t>
            </a:r>
            <a:r>
              <a:rPr lang="en-US" sz="2000" b="1" dirty="0" smtClean="0">
                <a:solidFill>
                  <a:schemeClr val="tx1">
                    <a:lumMod val="95000"/>
                    <a:lumOff val="5000"/>
                  </a:schemeClr>
                </a:solidFill>
                <a:latin typeface="Times New Roman" pitchFamily="18" charset="0"/>
                <a:cs typeface="Times New Roman" pitchFamily="18" charset="0"/>
              </a:rPr>
              <a:t> </a:t>
            </a:r>
          </a:p>
          <a:p>
            <a:r>
              <a:rPr lang="en-US" sz="2000" b="1" dirty="0" smtClean="0">
                <a:solidFill>
                  <a:schemeClr val="tx1">
                    <a:lumMod val="95000"/>
                    <a:lumOff val="5000"/>
                  </a:schemeClr>
                </a:solidFill>
                <a:latin typeface="Times New Roman" pitchFamily="18" charset="0"/>
                <a:cs typeface="Times New Roman" pitchFamily="18" charset="0"/>
              </a:rPr>
              <a:t>                                                            5: </a:t>
            </a:r>
            <a:r>
              <a:rPr lang="en-US" sz="2000" b="1" dirty="0" err="1" smtClean="0">
                <a:solidFill>
                  <a:schemeClr val="tx1">
                    <a:lumMod val="95000"/>
                    <a:lumOff val="5000"/>
                  </a:schemeClr>
                </a:solidFill>
                <a:latin typeface="Times New Roman" pitchFamily="18" charset="0"/>
                <a:cs typeface="Times New Roman" pitchFamily="18" charset="0"/>
              </a:rPr>
              <a:t>Phan</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Thùy</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Trang</a:t>
            </a:r>
            <a:endParaRPr lang="en-US" sz="2000"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6: </a:t>
            </a:r>
            <a:r>
              <a:rPr lang="en-US" sz="2000" b="1" dirty="0" err="1" smtClean="0">
                <a:solidFill>
                  <a:schemeClr val="tx1">
                    <a:lumMod val="95000"/>
                    <a:lumOff val="5000"/>
                  </a:schemeClr>
                </a:solidFill>
                <a:latin typeface="Times New Roman" pitchFamily="18" charset="0"/>
                <a:cs typeface="Times New Roman" pitchFamily="18" charset="0"/>
              </a:rPr>
              <a:t>Tô</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Tuyết</a:t>
            </a:r>
            <a:r>
              <a:rPr lang="en-US" sz="2000" b="1" dirty="0" smtClean="0">
                <a:solidFill>
                  <a:schemeClr val="tx1">
                    <a:lumMod val="95000"/>
                    <a:lumOff val="5000"/>
                  </a:schemeClr>
                </a:solidFill>
                <a:latin typeface="Times New Roman" pitchFamily="18" charset="0"/>
                <a:cs typeface="Times New Roman" pitchFamily="18" charset="0"/>
              </a:rPr>
              <a:t> Trinh </a:t>
            </a:r>
          </a:p>
          <a:p>
            <a:r>
              <a:rPr lang="en-US" sz="2000" b="1" dirty="0" smtClean="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7</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Đinh</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Oanh</a:t>
            </a:r>
            <a:endParaRPr lang="en-US" sz="2000"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8</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Phạm</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Thanh</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Tuyền</a:t>
            </a:r>
            <a:endParaRPr lang="en-US" sz="2000"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9</a:t>
            </a:r>
            <a:r>
              <a:rPr lang="en-US" sz="2000" b="1" dirty="0" smtClean="0">
                <a:solidFill>
                  <a:schemeClr val="tx1">
                    <a:lumMod val="95000"/>
                    <a:lumOff val="5000"/>
                  </a:schemeClr>
                </a:solidFill>
                <a:latin typeface="Times New Roman" pitchFamily="18" charset="0"/>
                <a:cs typeface="Times New Roman" pitchFamily="18" charset="0"/>
              </a:rPr>
              <a:t>: Nguyễn </a:t>
            </a:r>
            <a:r>
              <a:rPr lang="en-US" sz="2000" b="1" dirty="0" err="1" smtClean="0">
                <a:solidFill>
                  <a:schemeClr val="tx1">
                    <a:lumMod val="95000"/>
                    <a:lumOff val="5000"/>
                  </a:schemeClr>
                </a:solidFill>
                <a:latin typeface="Times New Roman" pitchFamily="18" charset="0"/>
                <a:cs typeface="Times New Roman" pitchFamily="18" charset="0"/>
              </a:rPr>
              <a:t>Diệu</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Tố</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Uyên</a:t>
            </a:r>
            <a:endParaRPr lang="en-US" sz="2000"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10</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Nguyễn</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Hồng</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Thắm</a:t>
            </a:r>
            <a:endParaRPr lang="en-US" sz="2000" b="1" dirty="0" smtClean="0">
              <a:solidFill>
                <a:schemeClr val="tx1">
                  <a:lumMod val="95000"/>
                  <a:lumOff val="5000"/>
                </a:schemeClr>
              </a:solidFill>
              <a:latin typeface="Times New Roman" pitchFamily="18" charset="0"/>
              <a:cs typeface="Times New Roman" pitchFamily="18" charset="0"/>
            </a:endParaRPr>
          </a:p>
          <a:p>
            <a:r>
              <a:rPr lang="en-US" b="1" dirty="0" smtClean="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       11</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Lê</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Thanh</a:t>
            </a:r>
            <a:r>
              <a:rPr lang="en-US" b="1" dirty="0" smtClean="0">
                <a:solidFill>
                  <a:schemeClr val="tx1">
                    <a:lumMod val="95000"/>
                    <a:lumOff val="5000"/>
                  </a:schemeClr>
                </a:solidFill>
                <a:latin typeface="Times New Roman" pitchFamily="18" charset="0"/>
                <a:cs typeface="Times New Roman" pitchFamily="18" charset="0"/>
              </a:rPr>
              <a:t> Thu </a:t>
            </a:r>
            <a:r>
              <a:rPr lang="en-US" b="1" dirty="0" err="1" smtClean="0">
                <a:solidFill>
                  <a:schemeClr val="tx1">
                    <a:lumMod val="95000"/>
                    <a:lumOff val="5000"/>
                  </a:schemeClr>
                </a:solidFill>
                <a:latin typeface="Times New Roman" pitchFamily="18" charset="0"/>
                <a:cs typeface="Times New Roman" pitchFamily="18" charset="0"/>
              </a:rPr>
              <a:t>Diễn</a:t>
            </a:r>
            <a:endParaRPr lang="en-US"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12: </a:t>
            </a:r>
            <a:r>
              <a:rPr lang="en-US" sz="2000" b="1" dirty="0" err="1" smtClean="0">
                <a:solidFill>
                  <a:schemeClr val="tx1">
                    <a:lumMod val="95000"/>
                    <a:lumOff val="5000"/>
                  </a:schemeClr>
                </a:solidFill>
                <a:latin typeface="Times New Roman" pitchFamily="18" charset="0"/>
                <a:cs typeface="Times New Roman" pitchFamily="18" charset="0"/>
              </a:rPr>
              <a:t>Trần</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Cẩm</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Dương</a:t>
            </a:r>
            <a:endParaRPr lang="en-US" sz="2000" b="1" dirty="0" smtClean="0">
              <a:solidFill>
                <a:schemeClr val="tx1">
                  <a:lumMod val="95000"/>
                  <a:lumOff val="5000"/>
                </a:schemeClr>
              </a:solidFill>
              <a:latin typeface="Times New Roman" pitchFamily="18" charset="0"/>
              <a:cs typeface="Times New Roman" pitchFamily="18" charset="0"/>
            </a:endParaRPr>
          </a:p>
          <a:p>
            <a:r>
              <a:rPr lang="en-US" b="1" dirty="0" smtClean="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       13</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Nguyễn</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Thị</a:t>
            </a:r>
            <a:r>
              <a:rPr lang="en-US" b="1" dirty="0" smtClean="0">
                <a:solidFill>
                  <a:schemeClr val="tx1">
                    <a:lumMod val="95000"/>
                    <a:lumOff val="5000"/>
                  </a:schemeClr>
                </a:solidFill>
                <a:latin typeface="Times New Roman" pitchFamily="18" charset="0"/>
                <a:cs typeface="Times New Roman" pitchFamily="18" charset="0"/>
              </a:rPr>
              <a:t> Thu </a:t>
            </a:r>
            <a:r>
              <a:rPr lang="en-US" b="1" dirty="0" err="1" smtClean="0">
                <a:solidFill>
                  <a:schemeClr val="tx1">
                    <a:lumMod val="95000"/>
                    <a:lumOff val="5000"/>
                  </a:schemeClr>
                </a:solidFill>
                <a:latin typeface="Times New Roman" pitchFamily="18" charset="0"/>
                <a:cs typeface="Times New Roman" pitchFamily="18" charset="0"/>
              </a:rPr>
              <a:t>Hòa</a:t>
            </a:r>
            <a:endParaRPr lang="en-US" b="1" dirty="0" smtClean="0">
              <a:solidFill>
                <a:schemeClr val="tx1">
                  <a:lumMod val="95000"/>
                  <a:lumOff val="5000"/>
                </a:schemeClr>
              </a:solidFill>
              <a:latin typeface="Times New Roman" pitchFamily="18" charset="0"/>
              <a:cs typeface="Times New Roman" pitchFamily="18" charset="0"/>
            </a:endParaRPr>
          </a:p>
          <a:p>
            <a:r>
              <a:rPr lang="en-US" sz="2000" b="1" dirty="0" smtClean="0">
                <a:solidFill>
                  <a:schemeClr val="tx1">
                    <a:lumMod val="95000"/>
                    <a:lumOff val="5000"/>
                  </a:schemeClr>
                </a:solidFill>
                <a:latin typeface="Times New Roman" pitchFamily="18" charset="0"/>
                <a:cs typeface="Times New Roman" pitchFamily="18" charset="0"/>
              </a:rPr>
              <a:t>                                                          14: </a:t>
            </a:r>
            <a:r>
              <a:rPr lang="en-US" sz="2000" b="1" dirty="0" err="1" smtClean="0">
                <a:solidFill>
                  <a:schemeClr val="tx1">
                    <a:lumMod val="95000"/>
                    <a:lumOff val="5000"/>
                  </a:schemeClr>
                </a:solidFill>
                <a:latin typeface="Times New Roman" pitchFamily="18" charset="0"/>
                <a:cs typeface="Times New Roman" pitchFamily="18" charset="0"/>
              </a:rPr>
              <a:t>Nguyễn</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Thị</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Ánh</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Thương</a:t>
            </a:r>
            <a:endParaRPr lang="en-US" sz="2000" b="1" dirty="0">
              <a:solidFill>
                <a:schemeClr val="tx1">
                  <a:lumMod val="95000"/>
                  <a:lumOff val="5000"/>
                </a:schemeClr>
              </a:solidFill>
              <a:latin typeface="Times New Roman" pitchFamily="18" charset="0"/>
              <a:cs typeface="Times New Roman" pitchFamily="18" charset="0"/>
            </a:endParaRPr>
          </a:p>
        </p:txBody>
      </p:sp>
      <p:pic>
        <p:nvPicPr>
          <p:cNvPr id="13316" name="Picture 4" descr="http://image.17173.com/bbs/v1/2010/07/08/12785598359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60848" y="2636913"/>
            <a:ext cx="3444425"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84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circle(in)">
                                      <p:cBhvr>
                                        <p:cTn id="33" dur="2000"/>
                                        <p:tgtEl>
                                          <p:spTgt spid="3">
                                            <p:txEl>
                                              <p:pRg st="8" end="8"/>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circle(in)">
                                      <p:cBhvr>
                                        <p:cTn id="36" dur="2000"/>
                                        <p:tgtEl>
                                          <p:spTgt spid="3">
                                            <p:txEl>
                                              <p:pRg st="9" end="9"/>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circle(in)">
                                      <p:cBhvr>
                                        <p:cTn id="39" dur="2000"/>
                                        <p:tgtEl>
                                          <p:spTgt spid="3">
                                            <p:txEl>
                                              <p:pRg st="10" end="10"/>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circle(in)">
                                      <p:cBhvr>
                                        <p:cTn id="42" dur="2000"/>
                                        <p:tgtEl>
                                          <p:spTgt spid="3">
                                            <p:txEl>
                                              <p:pRg st="11" end="11"/>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circle(in)">
                                      <p:cBhvr>
                                        <p:cTn id="45" dur="2000"/>
                                        <p:tgtEl>
                                          <p:spTgt spid="3">
                                            <p:txEl>
                                              <p:pRg st="12" end="12"/>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circle(in)">
                                      <p:cBhvr>
                                        <p:cTn id="48" dur="2000"/>
                                        <p:tgtEl>
                                          <p:spTgt spid="3">
                                            <p:txEl>
                                              <p:pRg st="13" end="13"/>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circle(in)">
                                      <p:cBhvr>
                                        <p:cTn id="51"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214307"/>
            <a:ext cx="8291264" cy="6357320"/>
          </a:xfrm>
        </p:spPr>
        <p:txBody>
          <a:bodyPr>
            <a:normAutofit/>
          </a:bodyPr>
          <a:lstStyle/>
          <a:p>
            <a:pPr marL="0" indent="0">
              <a:buNone/>
            </a:pPr>
            <a:r>
              <a:rPr lang="en-US" dirty="0" smtClean="0">
                <a:latin typeface="Times New Roman" pitchFamily="18" charset="0"/>
                <a:cs typeface="Times New Roman" pitchFamily="18" charset="0"/>
              </a:rPr>
              <a:t>4.2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y </a:t>
            </a:r>
            <a:r>
              <a:rPr lang="en-US" dirty="0" err="1" smtClean="0">
                <a:latin typeface="Times New Roman" pitchFamily="18" charset="0"/>
                <a:cs typeface="Times New Roman" pitchFamily="18" charset="0"/>
              </a:rPr>
              <a:t>lệnh</a:t>
            </a:r>
            <a:r>
              <a:rPr lang="en-US" dirty="0" smtClean="0">
                <a:latin typeface="Times New Roman" pitchFamily="18" charset="0"/>
                <a:cs typeface="Times New Roman" pitchFamily="18" charset="0"/>
              </a:rPr>
              <a:t>:</a:t>
            </a:r>
          </a:p>
          <a:p>
            <a:pPr marL="742950" lvl="1" indent="-285750"/>
            <a:r>
              <a:rPr lang="en-US" sz="2400" dirty="0" err="1">
                <a:latin typeface="Times New Roman" pitchFamily="18" charset="0"/>
                <a:cs typeface="Times New Roman" pitchFamily="18" charset="0"/>
              </a:rPr>
              <a:t>Thuốc</a:t>
            </a:r>
            <a:endParaRPr lang="en-US" sz="2400" dirty="0">
              <a:latin typeface="Times New Roman" pitchFamily="18" charset="0"/>
              <a:cs typeface="Times New Roman" pitchFamily="18" charset="0"/>
            </a:endParaRPr>
          </a:p>
          <a:p>
            <a:pPr marL="742950" lvl="1" indent="-285750"/>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p>
          <a:p>
            <a:pPr marL="742950" lvl="1" indent="-285750"/>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sonde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sonde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a:t>
            </a:r>
          </a:p>
          <a:p>
            <a:pPr marL="742950" lvl="1" indent="-285750"/>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xét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nghiệm</a:t>
            </a:r>
            <a:endParaRPr lang="en-US" sz="2400" dirty="0" smtClean="0">
              <a:latin typeface="Times New Roman" pitchFamily="18" charset="0"/>
              <a:cs typeface="Times New Roman" pitchFamily="18" charset="0"/>
            </a:endParaRPr>
          </a:p>
          <a:p>
            <a:pPr marL="0" lvl="0" indent="0">
              <a:buNone/>
            </a:pPr>
            <a:r>
              <a:rPr lang="vi-VN" dirty="0" smtClean="0">
                <a:latin typeface="Times New Roman" pitchFamily="18" charset="0"/>
                <a:cs typeface="Times New Roman" pitchFamily="18" charset="0"/>
              </a:rPr>
              <a:t>4.3 </a:t>
            </a:r>
            <a:r>
              <a:rPr lang="vi-VN" dirty="0">
                <a:latin typeface="Times New Roman" pitchFamily="18" charset="0"/>
                <a:cs typeface="Times New Roman" pitchFamily="18" charset="0"/>
              </a:rPr>
              <a:t>Dinh dưỡng:</a:t>
            </a:r>
          </a:p>
          <a:p>
            <a:pPr marL="0" lvl="0" indent="0">
              <a:buNone/>
            </a:pPr>
            <a:r>
              <a:rPr lang="vi-VN" dirty="0">
                <a:latin typeface="Times New Roman" pitchFamily="18" charset="0"/>
                <a:cs typeface="Times New Roman" pitchFamily="18" charset="0"/>
              </a:rPr>
              <a:t>Cho ăn qua sonde dạ dày: cháo, sữa....</a:t>
            </a:r>
          </a:p>
          <a:p>
            <a:pPr marL="742950" lvl="1" indent="-285750"/>
            <a:endParaRPr lang="en-US" sz="2400" dirty="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3861048"/>
            <a:ext cx="4067944" cy="27105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645023"/>
            <a:ext cx="3456384" cy="2926603"/>
          </a:xfrm>
          <a:prstGeom prst="rect">
            <a:avLst/>
          </a:prstGeom>
        </p:spPr>
      </p:pic>
    </p:spTree>
    <p:extLst>
      <p:ext uri="{BB962C8B-B14F-4D97-AF65-F5344CB8AC3E}">
        <p14:creationId xmlns:p14="http://schemas.microsoft.com/office/powerpoint/2010/main" val="1298944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260648"/>
            <a:ext cx="8136904" cy="6408712"/>
          </a:xfrm>
        </p:spPr>
        <p:txBody>
          <a:bodyPr>
            <a:noAutofit/>
          </a:bodyPr>
          <a:lstStyle/>
          <a:p>
            <a:pPr marL="0" indent="0">
              <a:buNone/>
            </a:pPr>
            <a:r>
              <a:rPr lang="en-US" dirty="0" smtClean="0">
                <a:latin typeface="Times New Roman" pitchFamily="18" charset="0"/>
                <a:cs typeface="Times New Roman" pitchFamily="18" charset="0"/>
              </a:rPr>
              <a:t>4.4. </a:t>
            </a:r>
            <a:r>
              <a:rPr lang="en-US" dirty="0" err="1" smtClean="0">
                <a:latin typeface="Times New Roman" pitchFamily="18" charset="0"/>
                <a:cs typeface="Times New Roman" pitchFamily="18" charset="0"/>
              </a:rPr>
              <a:t>Chăm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sóc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a:t>
            </a:r>
            <a:r>
              <a:rPr lang="en-US" dirty="0" smtClean="0">
                <a:latin typeface="Times New Roman" pitchFamily="18" charset="0"/>
                <a:cs typeface="Times New Roman" pitchFamily="18" charset="0"/>
              </a:rPr>
              <a:t>:</a:t>
            </a:r>
          </a:p>
          <a:p>
            <a:pPr>
              <a:buFont typeface="Wingdings" pitchFamily="2" charset="2"/>
              <a:buChar char="Ø"/>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Hút</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đờm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xuyên</a:t>
            </a:r>
            <a:endParaRPr lang="en-US" dirty="0">
              <a:latin typeface="Times New Roman" pitchFamily="18" charset="0"/>
              <a:cs typeface="Times New Roman" pitchFamily="18" charset="0"/>
            </a:endParaRPr>
          </a:p>
          <a:p>
            <a:pPr>
              <a:lnSpc>
                <a:spcPct val="90000"/>
              </a:lnSpc>
              <a:buSzPct val="120000"/>
              <a:buFont typeface="Wingdings" pitchFamily="2" charset="2"/>
              <a:buChar char="Ø"/>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Vệ</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mổ</a:t>
            </a:r>
            <a:endParaRPr lang="en-US" dirty="0">
              <a:latin typeface="Times New Roman" pitchFamily="18" charset="0"/>
              <a:cs typeface="Times New Roman" pitchFamily="18" charset="0"/>
            </a:endParaRPr>
          </a:p>
          <a:p>
            <a:pPr>
              <a:lnSpc>
                <a:spcPct val="90000"/>
              </a:lnSpc>
              <a:buSzPct val="120000"/>
              <a:buFont typeface="Wingdings" pitchFamily="2" charset="2"/>
              <a:buChar char="Ø"/>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Thay</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canule</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nòng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canule</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nòng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endParaRPr lang="en-US" dirty="0">
              <a:latin typeface="Times New Roman" pitchFamily="18" charset="0"/>
              <a:cs typeface="Times New Roman" pitchFamily="18" charset="0"/>
            </a:endParaRPr>
          </a:p>
          <a:p>
            <a:pPr lvl="0">
              <a:lnSpc>
                <a:spcPct val="90000"/>
              </a:lnSpc>
              <a:buSzPct val="120000"/>
              <a:buFont typeface="Wingdings" pitchFamily="2" charset="2"/>
              <a:buChar char="Ø"/>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Sinh </a:t>
            </a:r>
            <a:r>
              <a:rPr lang="vi-VN" dirty="0">
                <a:latin typeface="Times New Roman" pitchFamily="18" charset="0"/>
                <a:cs typeface="Times New Roman" pitchFamily="18" charset="0"/>
              </a:rPr>
              <a:t>lỗ mở khí quản và rửa ống trong canule ngày 2-3 lần sau khi ra viện.</a:t>
            </a:r>
          </a:p>
          <a:p>
            <a:pPr>
              <a:lnSpc>
                <a:spcPct val="90000"/>
              </a:lnSpc>
              <a:buSzPct val="120000"/>
              <a:buFont typeface="Wingdings" pitchFamily="2" charset="2"/>
              <a:buChar char="Ø"/>
            </a:pPr>
            <a:r>
              <a:rPr lang="en-US" dirty="0" err="1" smtClean="0">
                <a:latin typeface="Times New Roman" pitchFamily="18" charset="0"/>
                <a:cs typeface="Times New Roman" pitchFamily="18" charset="0"/>
              </a:rPr>
              <a:t>Vệ</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thở</a:t>
            </a:r>
            <a:r>
              <a:rPr lang="en-US" dirty="0">
                <a:latin typeface="Times New Roman" pitchFamily="18" charset="0"/>
                <a:cs typeface="Times New Roman" pitchFamily="18" charset="0"/>
              </a:rPr>
              <a:t>.</a:t>
            </a:r>
          </a:p>
          <a:p>
            <a:pPr>
              <a:lnSpc>
                <a:spcPct val="90000"/>
              </a:lnSpc>
              <a:buSzPct val="120000"/>
              <a:buFont typeface="Wingdings" pitchFamily="2" charset="2"/>
              <a:buChar char="Ø"/>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vi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hậu</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4.5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khỏe</a:t>
            </a:r>
            <a:r>
              <a:rPr lang="en-US" dirty="0" smtClean="0">
                <a:latin typeface="Times New Roman" pitchFamily="18" charset="0"/>
                <a:cs typeface="Times New Roman" pitchFamily="18" charset="0"/>
              </a:rPr>
              <a:t>:</a:t>
            </a:r>
          </a:p>
          <a:p>
            <a:pPr lvl="0"/>
            <a:r>
              <a:rPr lang="vi-VN" dirty="0">
                <a:latin typeface="Times New Roman" pitchFamily="18" charset="0"/>
                <a:cs typeface="Times New Roman" pitchFamily="18" charset="0"/>
              </a:rPr>
              <a:t>Cung cấp một số thông tin liên quan đến bệnh để người bệnh và người nhà yên tâm điều trị.</a:t>
            </a:r>
          </a:p>
          <a:p>
            <a:pPr lvl="0"/>
            <a:r>
              <a:rPr lang="vi-VN" dirty="0">
                <a:latin typeface="Times New Roman" pitchFamily="18" charset="0"/>
                <a:cs typeface="Times New Roman" pitchFamily="18" charset="0"/>
              </a:rPr>
              <a:t>Giải thích các yếu tố nguyên nhân dẫn đến tắc ống, tuột ống.</a:t>
            </a:r>
          </a:p>
          <a:p>
            <a:pPr lvl="0"/>
            <a:r>
              <a:rPr lang="vi-VN" dirty="0">
                <a:latin typeface="Times New Roman" pitchFamily="18" charset="0"/>
                <a:cs typeface="Times New Roman" pitchFamily="18" charset="0"/>
              </a:rPr>
              <a:t>Tránh các chất kích thích: rượu, bia, thuốc lá...</a:t>
            </a:r>
          </a:p>
          <a:p>
            <a:pPr lvl="0"/>
            <a:r>
              <a:rPr lang="vi-VN" dirty="0">
                <a:latin typeface="Times New Roman" pitchFamily="18" charset="0"/>
                <a:cs typeface="Times New Roman" pitchFamily="18" charset="0"/>
              </a:rPr>
              <a:t>Khi có nguy cơ phải biết cách xử trí</a:t>
            </a:r>
          </a:p>
          <a:p>
            <a:pPr lvl="0"/>
            <a:r>
              <a:rPr lang="vi-VN" dirty="0">
                <a:latin typeface="Times New Roman" pitchFamily="18" charset="0"/>
                <a:cs typeface="Times New Roman" pitchFamily="18" charset="0"/>
              </a:rPr>
              <a:t>Hướng dẫn người nhà tự làm </a:t>
            </a:r>
            <a:r>
              <a:rPr lang="vi-VN" dirty="0" smtClean="0">
                <a:latin typeface="Times New Roman" pitchFamily="18" charset="0"/>
                <a:cs typeface="Times New Roman" pitchFamily="18" charset="0"/>
              </a:rPr>
              <a:t>vệ</a:t>
            </a:r>
            <a:endParaRPr lang="vi-VN" dirty="0">
              <a:latin typeface="Times New Roman" pitchFamily="18" charset="0"/>
              <a:cs typeface="Times New Roman" pitchFamily="18" charset="0"/>
            </a:endParaRPr>
          </a:p>
          <a:p>
            <a:pPr marL="0" indent="0">
              <a:buNone/>
            </a:pP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79335706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67600" cy="504056"/>
          </a:xfrm>
        </p:spPr>
        <p:txBody>
          <a:bodyPr>
            <a:normAutofit fontScale="90000"/>
          </a:bodyPr>
          <a:lstStyle/>
          <a:p>
            <a:r>
              <a:rPr lang="en-US" dirty="0" smtClean="0"/>
              <a:t>5. ĐÁNH GIÁ TÌNH TRẠNG </a:t>
            </a:r>
            <a:endParaRPr lang="vi-VN" dirty="0"/>
          </a:p>
        </p:txBody>
      </p:sp>
      <p:sp>
        <p:nvSpPr>
          <p:cNvPr id="3" name="Content Placeholder 2"/>
          <p:cNvSpPr>
            <a:spLocks noGrp="1"/>
          </p:cNvSpPr>
          <p:nvPr>
            <p:ph sz="quarter" idx="1"/>
          </p:nvPr>
        </p:nvSpPr>
        <p:spPr>
          <a:xfrm>
            <a:off x="179512" y="620688"/>
            <a:ext cx="8496944" cy="6120680"/>
          </a:xfrm>
        </p:spPr>
        <p:txBody>
          <a:bodyPr/>
          <a:lstStyle/>
          <a:p>
            <a:r>
              <a:rPr lang="en-US" dirty="0" err="1">
                <a:latin typeface="Times New Roman" pitchFamily="18" charset="0"/>
                <a:cs typeface="Times New Roman" pitchFamily="18" charset="0"/>
              </a:rPr>
              <a:t>Ghi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rõ</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nhiễm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mổ</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tồn</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mạch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nhịp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thở</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thuốc</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y </a:t>
            </a:r>
            <a:r>
              <a:rPr lang="en-US" dirty="0" err="1">
                <a:latin typeface="Times New Roman" pitchFamily="18" charset="0"/>
                <a:cs typeface="Times New Roman" pitchFamily="18" charset="0"/>
              </a:rPr>
              <a:t>lệnh</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Chăm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thiếu</a:t>
            </a:r>
            <a:r>
              <a:rPr lang="en-US" dirty="0">
                <a:latin typeface="Times New Roman" pitchFamily="18" charset="0"/>
                <a:cs typeface="Times New Roman" pitchFamily="18" charset="0"/>
              </a:rPr>
              <a:t> hay </a:t>
            </a:r>
            <a:r>
              <a:rPr lang="en-US" dirty="0" err="1">
                <a:latin typeface="Times New Roman" pitchFamily="18" charset="0"/>
                <a:cs typeface="Times New Roman" pitchFamily="18" charset="0"/>
              </a:rPr>
              <a:t>nhu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xung</a:t>
            </a:r>
            <a:endParaRPr lang="en-US" dirty="0">
              <a:latin typeface="Times New Roman" pitchFamily="18" charset="0"/>
              <a:cs typeface="Times New Roman" pitchFamily="18" charset="0"/>
            </a:endParaRPr>
          </a:p>
          <a:p>
            <a:endParaRPr lang="vi-VN" dirty="0"/>
          </a:p>
        </p:txBody>
      </p:sp>
    </p:spTree>
    <p:extLst>
      <p:ext uri="{BB962C8B-B14F-4D97-AF65-F5344CB8AC3E}">
        <p14:creationId xmlns:p14="http://schemas.microsoft.com/office/powerpoint/2010/main" val="677742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67600" cy="864096"/>
          </a:xfrm>
        </p:spPr>
        <p:txBody>
          <a:bodyPr>
            <a:normAutofit fontScale="90000"/>
          </a:bodyPr>
          <a:lstStyle/>
          <a:p>
            <a:r>
              <a:rPr lang="en-US" dirty="0"/>
              <a:t>6</a:t>
            </a:r>
            <a:r>
              <a:rPr lang="en-US" dirty="0" smtClean="0"/>
              <a:t>. HƯỚNG DẪN RA VIỆN VÀ CHĂM SÓC TẠI NHÀ:</a:t>
            </a:r>
            <a:endParaRPr lang="vi-VN" dirty="0"/>
          </a:p>
        </p:txBody>
      </p:sp>
      <p:sp>
        <p:nvSpPr>
          <p:cNvPr id="3" name="Content Placeholder 2"/>
          <p:cNvSpPr>
            <a:spLocks noGrp="1"/>
          </p:cNvSpPr>
          <p:nvPr>
            <p:ph sz="quarter" idx="1"/>
          </p:nvPr>
        </p:nvSpPr>
        <p:spPr>
          <a:xfrm>
            <a:off x="395536" y="964259"/>
            <a:ext cx="8568952" cy="5832648"/>
          </a:xfrm>
        </p:spPr>
        <p:txBody>
          <a:bodyPr/>
          <a:lstStyle/>
          <a:p>
            <a:pPr lvl="0"/>
            <a:r>
              <a:rPr lang="vi-VN" dirty="0" smtClean="0"/>
              <a:t>Hướng </a:t>
            </a:r>
            <a:r>
              <a:rPr lang="vi-VN" dirty="0"/>
              <a:t>dẫn người nhà tự làm vệ sinh lỗ mở khí quản và rửa ống trong canule ngày 2-3 lần sau khi ra viện.</a:t>
            </a:r>
          </a:p>
          <a:p>
            <a:pPr lvl="0"/>
            <a:r>
              <a:rPr lang="vi-VN" dirty="0"/>
              <a:t>Không được tự tháo dây buộc cố định canuyn .</a:t>
            </a:r>
          </a:p>
          <a:p>
            <a:pPr lvl="0"/>
            <a:r>
              <a:rPr lang="vi-VN" dirty="0"/>
              <a:t>Giải thích tầm quan trọng vệ sinh cá nhân và tuân thủ hướng dẫn của thầy thuốc và nhân viên ytế .</a:t>
            </a:r>
          </a:p>
          <a:p>
            <a:r>
              <a:rPr lang="vi-VN" dirty="0"/>
              <a:t>-Giải thích cho NB và gia đình trước khi hút dịch qua canuyn.</a:t>
            </a:r>
          </a:p>
          <a:p>
            <a:r>
              <a:rPr lang="vi-VN" dirty="0"/>
              <a:t>Giũ vệ sinh môi trương , hạn chế người thăm , tránh lây nhiễm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967" y="3880583"/>
            <a:ext cx="4536504" cy="281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88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0" y="332656"/>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6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9" y="10249"/>
            <a:ext cx="922087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47664" y="2007383"/>
            <a:ext cx="7344816" cy="1631216"/>
          </a:xfrm>
          <a:prstGeom prst="rect">
            <a:avLst/>
          </a:prstGeom>
          <a:noFill/>
        </p:spPr>
        <p:txBody>
          <a:bodyPr wrap="square" rtlCol="0">
            <a:spAutoFit/>
            <a:scene3d>
              <a:camera prst="orthographicFront">
                <a:rot lat="0" lon="899990" rev="0"/>
              </a:camera>
              <a:lightRig rig="threePt" dir="t"/>
            </a:scene3d>
          </a:bodyPr>
          <a:lstStyle/>
          <a:p>
            <a:r>
              <a:rPr lang="en-US" sz="5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CẢM ƠN THẦY VÀ CÁC BẠN ĐÃ LẮNG NGHE</a:t>
            </a:r>
            <a:endParaRPr lang="vi-VN" sz="5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11700792" y="2276872"/>
            <a:ext cx="184731" cy="369332"/>
          </a:xfrm>
          <a:prstGeom prst="rect">
            <a:avLst/>
          </a:prstGeom>
          <a:noFill/>
        </p:spPr>
        <p:txBody>
          <a:bodyPr wrap="none" rtlCol="0">
            <a:spAutoFit/>
          </a:bodyPr>
          <a:lstStyle/>
          <a:p>
            <a:endParaRPr lang="vi-VN" dirty="0"/>
          </a:p>
        </p:txBody>
      </p:sp>
      <p:sp>
        <p:nvSpPr>
          <p:cNvPr id="6" name="Rectangle 5"/>
          <p:cNvSpPr/>
          <p:nvPr/>
        </p:nvSpPr>
        <p:spPr>
          <a:xfrm>
            <a:off x="4479635" y="2967335"/>
            <a:ext cx="184731" cy="923330"/>
          </a:xfrm>
          <a:prstGeom prst="rect">
            <a:avLst/>
          </a:prstGeom>
          <a:noFill/>
        </p:spPr>
        <p:txBody>
          <a:bodyPr wrap="none" lIns="91440" tIns="45720" rIns="91440" bIns="45720">
            <a:spAutoFit/>
          </a:bodyPr>
          <a:lstStyle/>
          <a:p>
            <a:pPr algn="ctr"/>
            <a:endParaRPr lang="vi-VN"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89530469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476672"/>
            <a:ext cx="6552728" cy="1512168"/>
          </a:xfrm>
        </p:spPr>
        <p:txBody>
          <a:bodyPr>
            <a:normAutofit/>
          </a:bodyPr>
          <a:lstStyle/>
          <a:p>
            <a:r>
              <a:rPr lang="en-US" dirty="0" smtClean="0">
                <a:latin typeface="Tahoma" pitchFamily="34" charset="0"/>
                <a:cs typeface="Tahoma" pitchFamily="34" charset="0"/>
              </a:rPr>
              <a:t>CHĂM SÓC BỆNH NHÂN MỞ KHÍ QUẢN</a:t>
            </a:r>
            <a:endParaRPr lang="vi-VN" dirty="0"/>
          </a:p>
        </p:txBody>
      </p:sp>
      <p:pic>
        <p:nvPicPr>
          <p:cNvPr id="3" name="Picture 1" descr="IMG_0556"/>
          <p:cNvPicPr>
            <a:picLocks noChangeAspect="1" noChangeArrowheads="1"/>
          </p:cNvPicPr>
          <p:nvPr/>
        </p:nvPicPr>
        <p:blipFill>
          <a:blip r:embed="rId2">
            <a:extLst>
              <a:ext uri="{28A0092B-C50C-407E-A947-70E740481C1C}">
                <a14:useLocalDpi xmlns:a14="http://schemas.microsoft.com/office/drawing/2010/main" val="0"/>
              </a:ext>
            </a:extLst>
          </a:blip>
          <a:srcRect t="7143"/>
          <a:stretch>
            <a:fillRect/>
          </a:stretch>
        </p:blipFill>
        <p:spPr bwMode="auto">
          <a:xfrm>
            <a:off x="1691680" y="2681221"/>
            <a:ext cx="3960440" cy="356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Kết quả hình ảnh cho mở khí quả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705094"/>
            <a:ext cx="3398052" cy="356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460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48"/>
            <a:ext cx="7467600" cy="587540"/>
          </a:xfrm>
        </p:spPr>
        <p:txBody>
          <a:bodyPr/>
          <a:lstStyle/>
          <a:p>
            <a:r>
              <a:rPr lang="en-US" dirty="0" smtClean="0"/>
              <a:t>I. TỔNG QUAN BỆNH HỌC</a:t>
            </a:r>
            <a:endParaRPr lang="vi-VN" dirty="0"/>
          </a:p>
        </p:txBody>
      </p:sp>
      <p:sp>
        <p:nvSpPr>
          <p:cNvPr id="3" name="Content Placeholder 2"/>
          <p:cNvSpPr>
            <a:spLocks noGrp="1"/>
          </p:cNvSpPr>
          <p:nvPr>
            <p:ph sz="quarter" idx="1"/>
          </p:nvPr>
        </p:nvSpPr>
        <p:spPr>
          <a:xfrm>
            <a:off x="179512" y="692696"/>
            <a:ext cx="8496944" cy="6048672"/>
          </a:xfrm>
        </p:spPr>
        <p:txBody>
          <a:bodyPr>
            <a:normAutofit/>
          </a:bodyPr>
          <a:lstStyle/>
          <a:p>
            <a:pPr marL="457200" indent="-457200" algn="just">
              <a:buAutoNum type="arabicPeriod"/>
            </a:pPr>
            <a:r>
              <a:rPr lang="en-US" dirty="0" smtClean="0">
                <a:latin typeface="Times New Roman" pitchFamily="18" charset="0"/>
                <a:cs typeface="Times New Roman" pitchFamily="18" charset="0"/>
              </a:rPr>
              <a:t>ĐẠI CƯƠNG</a:t>
            </a:r>
          </a:p>
          <a:p>
            <a:pPr algn="just"/>
            <a:r>
              <a:rPr lang="en-US"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niệm</a:t>
            </a:r>
            <a:r>
              <a:rPr lang="en-US"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Mở khí quản là vết rạch ở khí quản tạo ra lỗ mở </a:t>
            </a:r>
            <a:r>
              <a:rPr lang="vi-VN" sz="2400" dirty="0" smtClean="0">
                <a:latin typeface="Times New Roman" pitchFamily="18" charset="0"/>
                <a:cs typeface="Times New Roman" pitchFamily="18" charset="0"/>
              </a:rPr>
              <a:t>từ khí </a:t>
            </a:r>
            <a:r>
              <a:rPr lang="vi-VN" sz="2400" dirty="0">
                <a:latin typeface="Times New Roman" pitchFamily="18" charset="0"/>
                <a:cs typeface="Times New Roman" pitchFamily="18" charset="0"/>
              </a:rPr>
              <a:t>quản ra da qua canule Krisaberg tạm thời hay vĩnh viễn cho phép không khí đi qua khi có tắc nghẽn đường hô hấp trên, giúp lấy chất tiết ở khí quản, giúp việc cai máy thở (do giảm khí khoảng chết và hạ kháng lực đường thở), cho phép giúp thở nhân tạo dài </a:t>
            </a:r>
            <a:r>
              <a:rPr lang="vi-VN" sz="2400" dirty="0" smtClean="0">
                <a:latin typeface="Times New Roman" pitchFamily="18" charset="0"/>
                <a:cs typeface="Times New Roman" pitchFamily="18" charset="0"/>
              </a:rPr>
              <a:t>ngày.</a:t>
            </a:r>
            <a:endParaRPr lang="en-US" sz="2400" dirty="0" smtClean="0">
              <a:latin typeface="Times New Roman" pitchFamily="18" charset="0"/>
              <a:cs typeface="Times New Roman" pitchFamily="18" charset="0"/>
            </a:endParaRPr>
          </a:p>
          <a:p>
            <a:pPr algn="just"/>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a:t>
            </a:r>
            <a:r>
              <a:rPr lang="vi-VN" dirty="0">
                <a:latin typeface="Times New Roman" pitchFamily="18" charset="0"/>
                <a:cs typeface="Times New Roman" pitchFamily="18" charset="0"/>
              </a:rPr>
              <a:t>Mở khí quản cao: ở các vòng sụn khí quản 1 và 2, tức là mở khí quản trên eo tuyến giáp. Kỹ thuật này làm tương đối nhanh, thường áp dụng ở những bệnh nhân mở cấp cứu.</a:t>
            </a:r>
          </a:p>
          <a:p>
            <a:pPr marL="0" indent="0">
              <a:buNone/>
            </a:pPr>
            <a:r>
              <a:rPr lang="vi-VN" dirty="0">
                <a:latin typeface="Times New Roman" pitchFamily="18" charset="0"/>
                <a:cs typeface="Times New Roman" pitchFamily="18" charset="0"/>
              </a:rPr>
              <a:t>-</a:t>
            </a:r>
            <a:r>
              <a:rPr lang="vi-VN" dirty="0" smtClean="0">
                <a:latin typeface="Times New Roman" pitchFamily="18" charset="0"/>
                <a:cs typeface="Times New Roman" pitchFamily="18" charset="0"/>
              </a:rPr>
              <a:t>Mở </a:t>
            </a:r>
            <a:r>
              <a:rPr lang="vi-VN" dirty="0">
                <a:latin typeface="Times New Roman" pitchFamily="18" charset="0"/>
                <a:cs typeface="Times New Roman" pitchFamily="18" charset="0"/>
              </a:rPr>
              <a:t>khí quản thấp:</a:t>
            </a:r>
            <a:r>
              <a:rPr lang="vi-VN" b="1" i="1" dirty="0">
                <a:latin typeface="Times New Roman" pitchFamily="18" charset="0"/>
                <a:cs typeface="Times New Roman" pitchFamily="18" charset="0"/>
              </a:rPr>
              <a:t> </a:t>
            </a:r>
            <a:r>
              <a:rPr lang="vi-VN" dirty="0">
                <a:latin typeface="Times New Roman" pitchFamily="18" charset="0"/>
                <a:cs typeface="Times New Roman" pitchFamily="18" charset="0"/>
              </a:rPr>
              <a:t>ở các vòng sụn dưới eo tuyến giáp  (4, 5, 6). Thường chỉ áp dụng trong những trường hợp khó thở nhẹ, không có đe doạ nghạt thở, có sự chuẩn bị chu đáo. Kỹ thuật làm tương đối khó hơn và chậm hơn (mở khí quản chậm).</a:t>
            </a:r>
          </a:p>
          <a:p>
            <a:pPr lvl="1">
              <a:buFont typeface="Wingdings" pitchFamily="2" charset="2"/>
              <a:buChar char="Ø"/>
            </a:pPr>
            <a:endParaRPr lang="vi-VN" sz="2400" dirty="0">
              <a:latin typeface="Times New Roman" pitchFamily="18" charset="0"/>
              <a:cs typeface="Times New Roman" pitchFamily="18" charset="0"/>
            </a:endParaRPr>
          </a:p>
          <a:p>
            <a:pPr lvl="1">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v"/>
            </a:pP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38508725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67600" cy="504056"/>
          </a:xfrm>
        </p:spPr>
        <p:txBody>
          <a:bodyPr>
            <a:normAutofit fontScale="90000"/>
          </a:bodyPr>
          <a:lstStyle/>
          <a:p>
            <a:r>
              <a:rPr lang="en-US" dirty="0" smtClean="0"/>
              <a:t>2. </a:t>
            </a:r>
            <a:r>
              <a:rPr lang="en-US" dirty="0" err="1" smtClean="0"/>
              <a:t>Nguyên</a:t>
            </a:r>
            <a:r>
              <a:rPr lang="en-US" dirty="0" smtClean="0"/>
              <a:t> </a:t>
            </a:r>
            <a:r>
              <a:rPr lang="en-US" dirty="0" err="1" smtClean="0"/>
              <a:t>nhân</a:t>
            </a:r>
            <a:endParaRPr lang="vi-VN" dirty="0"/>
          </a:p>
        </p:txBody>
      </p:sp>
      <p:sp>
        <p:nvSpPr>
          <p:cNvPr id="3" name="Content Placeholder 2"/>
          <p:cNvSpPr>
            <a:spLocks noGrp="1"/>
          </p:cNvSpPr>
          <p:nvPr>
            <p:ph sz="quarter" idx="1"/>
          </p:nvPr>
        </p:nvSpPr>
        <p:spPr>
          <a:xfrm>
            <a:off x="457200" y="620688"/>
            <a:ext cx="8219256" cy="5853264"/>
          </a:xfrm>
        </p:spPr>
        <p:txBody>
          <a:bodyPr/>
          <a:lstStyle/>
          <a:p>
            <a:r>
              <a:rPr lang="vi-VN" dirty="0" smtClean="0"/>
              <a:t>Hít máu vào đường thở, đàm nhớt ở vùng hầu họng, hít chất nôn ói Tăng tiết đàm nhớt ở khí phế quản Mất khả năng ho và hít thở sâu Hạn chế giãn nở lồng ngực từ sự bất động Do những nguyên nhân khác: béo phì, mất nước, viêm phổi, tràn khí</a:t>
            </a:r>
            <a:endParaRPr lang="vi-VN" dirty="0"/>
          </a:p>
        </p:txBody>
      </p:sp>
      <p:sp>
        <p:nvSpPr>
          <p:cNvPr id="4" name="Title 1"/>
          <p:cNvSpPr txBox="1">
            <a:spLocks/>
          </p:cNvSpPr>
          <p:nvPr/>
        </p:nvSpPr>
        <p:spPr>
          <a:xfrm>
            <a:off x="467544" y="2492896"/>
            <a:ext cx="8229600" cy="432048"/>
          </a:xfrm>
          <a:prstGeom prst="rect">
            <a:avLst/>
          </a:prstGeom>
        </p:spPr>
        <p:txBody>
          <a:bodyPr vert="horz" anchor="b">
            <a:normAutofit fontScale="925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2800" dirty="0" smtClean="0">
                <a:latin typeface="Times New Roman" pitchFamily="18" charset="0"/>
                <a:cs typeface="Times New Roman" pitchFamily="18" charset="0"/>
              </a:rPr>
              <a:t>3.TRIỆU CHỨNG KHÓ THỞ THANH QUẢN</a:t>
            </a:r>
          </a:p>
        </p:txBody>
      </p:sp>
      <p:sp>
        <p:nvSpPr>
          <p:cNvPr id="6" name="Content Placeholder 2"/>
          <p:cNvSpPr txBox="1">
            <a:spLocks/>
          </p:cNvSpPr>
          <p:nvPr/>
        </p:nvSpPr>
        <p:spPr>
          <a:xfrm>
            <a:off x="457200" y="3284984"/>
            <a:ext cx="4125144" cy="3384376"/>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600" b="1" dirty="0" err="1" smtClean="0">
                <a:latin typeface="Times New Roman" pitchFamily="18" charset="0"/>
                <a:cs typeface="Times New Roman" pitchFamily="18" charset="0"/>
              </a:rPr>
              <a:t>Triệu</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chứng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chính</a:t>
            </a:r>
            <a:r>
              <a:rPr lang="en-US" sz="2600" b="1" dirty="0" smtClean="0">
                <a:latin typeface="Times New Roman" pitchFamily="18" charset="0"/>
                <a:cs typeface="Times New Roman" pitchFamily="18" charset="0"/>
              </a:rPr>
              <a:t>:</a:t>
            </a:r>
          </a:p>
          <a:p>
            <a:endParaRPr lang="en-US" sz="3200" b="1" dirty="0" smtClean="0">
              <a:latin typeface="Times New Roman" pitchFamily="18" charset="0"/>
              <a:cs typeface="Times New Roman" pitchFamily="18" charset="0"/>
            </a:endParaRPr>
          </a:p>
          <a:p>
            <a:pPr>
              <a:buFont typeface="Calibri" pitchFamily="34" charset="0"/>
              <a:buAutoNum type="arabicPeriod"/>
            </a:pPr>
            <a:r>
              <a:rPr lang="en-US" sz="3000" dirty="0" err="1" smtClean="0">
                <a:latin typeface="Times New Roman" pitchFamily="18" charset="0"/>
                <a:cs typeface="Times New Roman" pitchFamily="18" charset="0"/>
              </a:rPr>
              <a:t>Khó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thở</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vào</a:t>
            </a:r>
            <a:endParaRPr lang="en-US" sz="3000" dirty="0" smtClean="0">
              <a:latin typeface="Times New Roman" pitchFamily="18" charset="0"/>
              <a:cs typeface="Times New Roman" pitchFamily="18" charset="0"/>
            </a:endParaRPr>
          </a:p>
          <a:p>
            <a:pPr>
              <a:buFont typeface="Calibri" pitchFamily="34" charset="0"/>
              <a:buAutoNum type="arabicPeriod"/>
            </a:pPr>
            <a:endParaRPr lang="en-US" sz="3000" dirty="0" smtClean="0">
              <a:latin typeface="Times New Roman" pitchFamily="18" charset="0"/>
              <a:cs typeface="Times New Roman" pitchFamily="18" charset="0"/>
            </a:endParaRPr>
          </a:p>
          <a:p>
            <a:pPr>
              <a:buFont typeface="Calibri" pitchFamily="34" charset="0"/>
              <a:buAutoNum type="arabicPeriod"/>
            </a:pPr>
            <a:r>
              <a:rPr lang="en-US" sz="3000" dirty="0" err="1" smtClean="0">
                <a:latin typeface="Times New Roman" pitchFamily="18" charset="0"/>
                <a:cs typeface="Times New Roman" pitchFamily="18" charset="0"/>
              </a:rPr>
              <a:t>Khó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thở</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chậm</a:t>
            </a:r>
            <a:endParaRPr lang="en-US" sz="3000" dirty="0" smtClean="0">
              <a:latin typeface="Times New Roman" pitchFamily="18" charset="0"/>
              <a:cs typeface="Times New Roman" pitchFamily="18" charset="0"/>
            </a:endParaRPr>
          </a:p>
          <a:p>
            <a:pPr>
              <a:buFont typeface="Calibri" pitchFamily="34" charset="0"/>
              <a:buAutoNum type="arabicPeriod"/>
            </a:pPr>
            <a:endParaRPr lang="en-US" sz="3000" dirty="0" smtClean="0">
              <a:latin typeface="Times New Roman" pitchFamily="18" charset="0"/>
              <a:cs typeface="Times New Roman" pitchFamily="18" charset="0"/>
            </a:endParaRPr>
          </a:p>
          <a:p>
            <a:pPr>
              <a:buFont typeface="Calibri" pitchFamily="34" charset="0"/>
              <a:buAutoNum type="arabicPeriod"/>
            </a:pP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tiếng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rít</a:t>
            </a:r>
            <a:endParaRPr lang="en-US" sz="3000" dirty="0" smtClean="0">
              <a:latin typeface="Times New Roman" pitchFamily="18" charset="0"/>
              <a:cs typeface="Times New Roman" pitchFamily="18" charset="0"/>
            </a:endParaRPr>
          </a:p>
          <a:p>
            <a:pPr>
              <a:buFont typeface="Calibri" pitchFamily="34" charset="0"/>
              <a:buAutoNum type="arabicPeriod"/>
            </a:pPr>
            <a:endParaRPr lang="en-US" sz="3000" dirty="0" smtClean="0">
              <a:latin typeface="Arial" charset="0"/>
            </a:endParaRPr>
          </a:p>
        </p:txBody>
      </p:sp>
      <p:sp>
        <p:nvSpPr>
          <p:cNvPr id="7" name="Rectangle 5"/>
          <p:cNvSpPr txBox="1">
            <a:spLocks/>
          </p:cNvSpPr>
          <p:nvPr/>
        </p:nvSpPr>
        <p:spPr>
          <a:xfrm>
            <a:off x="4419600" y="3284984"/>
            <a:ext cx="4472880" cy="324036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600" b="1" dirty="0" err="1" smtClean="0">
                <a:latin typeface="Times New Roman" pitchFamily="18" charset="0"/>
                <a:cs typeface="Times New Roman" pitchFamily="18" charset="0"/>
              </a:rPr>
              <a:t>Triệu</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chứng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phụ</a:t>
            </a:r>
            <a:r>
              <a:rPr lang="en-US" sz="2600" b="1" dirty="0" smtClean="0">
                <a:latin typeface="Times New Roman" pitchFamily="18" charset="0"/>
                <a:cs typeface="Times New Roman" pitchFamily="18" charset="0"/>
              </a:rPr>
              <a:t>:</a:t>
            </a:r>
          </a:p>
          <a:p>
            <a:endParaRPr lang="en-US" sz="2600" b="1" dirty="0" smtClean="0">
              <a:latin typeface="Times New Roman" pitchFamily="18" charset="0"/>
              <a:cs typeface="Times New Roman" pitchFamily="18" charset="0"/>
            </a:endParaRPr>
          </a:p>
          <a:p>
            <a:pPr>
              <a:buFont typeface="Calibri" pitchFamily="34" charset="0"/>
              <a:buAutoNum type="arabicPeriod"/>
            </a:pPr>
            <a:r>
              <a:rPr lang="en-US" sz="2600" dirty="0" smtClean="0">
                <a:latin typeface="Times New Roman" pitchFamily="18" charset="0"/>
                <a:cs typeface="Times New Roman" pitchFamily="18" charset="0"/>
              </a:rPr>
              <a:t>Co </a:t>
            </a:r>
            <a:r>
              <a:rPr lang="en-US" sz="2600" dirty="0" err="1" smtClean="0">
                <a:latin typeface="Times New Roman" pitchFamily="18" charset="0"/>
                <a:cs typeface="Times New Roman" pitchFamily="18" charset="0"/>
              </a:rPr>
              <a:t>kéo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hô</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hấp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phụ</a:t>
            </a:r>
            <a:endParaRPr lang="en-US" sz="2600" dirty="0" smtClean="0">
              <a:latin typeface="Times New Roman" pitchFamily="18" charset="0"/>
              <a:cs typeface="Times New Roman" pitchFamily="18" charset="0"/>
            </a:endParaRPr>
          </a:p>
          <a:p>
            <a:pPr>
              <a:buFont typeface="Calibri" pitchFamily="34" charset="0"/>
              <a:buAutoNum type="arabicPeriod"/>
            </a:pPr>
            <a:endParaRPr lang="en-US" sz="2600" dirty="0" smtClean="0">
              <a:latin typeface="Times New Roman" pitchFamily="18" charset="0"/>
              <a:cs typeface="Times New Roman" pitchFamily="18" charset="0"/>
            </a:endParaRPr>
          </a:p>
          <a:p>
            <a:pPr>
              <a:buFont typeface="Calibri" pitchFamily="34" charset="0"/>
              <a:buAutoNum type="arabicPeriod"/>
            </a:pPr>
            <a:r>
              <a:rPr lang="en-US" sz="2600" dirty="0" err="1" smtClean="0">
                <a:latin typeface="Times New Roman" pitchFamily="18" charset="0"/>
                <a:cs typeface="Times New Roman" pitchFamily="18" charset="0"/>
              </a:rPr>
              <a:t>Tím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tái</a:t>
            </a:r>
            <a:endParaRPr lang="en-US" sz="2600" dirty="0" smtClean="0">
              <a:latin typeface="Times New Roman" pitchFamily="18" charset="0"/>
              <a:cs typeface="Times New Roman" pitchFamily="18" charset="0"/>
            </a:endParaRPr>
          </a:p>
          <a:p>
            <a:pPr>
              <a:buFont typeface="Calibri" pitchFamily="34" charset="0"/>
              <a:buAutoNum type="arabicPeriod"/>
            </a:pPr>
            <a:endParaRPr lang="en-US" sz="2600" dirty="0" smtClean="0">
              <a:latin typeface="Times New Roman" pitchFamily="18" charset="0"/>
              <a:cs typeface="Times New Roman" pitchFamily="18" charset="0"/>
            </a:endParaRPr>
          </a:p>
          <a:p>
            <a:pPr>
              <a:buFont typeface="Calibri" pitchFamily="34" charset="0"/>
              <a:buAutoNum type="arabicPeriod"/>
            </a:pPr>
            <a:r>
              <a:rPr lang="en-US" sz="2600" dirty="0" err="1" smtClean="0">
                <a:latin typeface="Times New Roman" pitchFamily="18" charset="0"/>
                <a:cs typeface="Times New Roman" pitchFamily="18" charset="0"/>
              </a:rPr>
              <a:t>Thay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giọng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nói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khóc</a:t>
            </a:r>
            <a:endParaRPr lang="en-US" sz="2600" dirty="0" smtClean="0">
              <a:latin typeface="Times New Roman" pitchFamily="18" charset="0"/>
              <a:cs typeface="Times New Roman" pitchFamily="18" charset="0"/>
            </a:endParaRPr>
          </a:p>
          <a:p>
            <a:pPr>
              <a:buFont typeface="Wingdings 2" pitchFamily="18" charset="2"/>
              <a:buNone/>
            </a:pPr>
            <a:endParaRPr lang="en-US" sz="3000" dirty="0" smtClean="0"/>
          </a:p>
        </p:txBody>
      </p:sp>
    </p:spTree>
    <p:extLst>
      <p:ext uri="{BB962C8B-B14F-4D97-AF65-F5344CB8AC3E}">
        <p14:creationId xmlns:p14="http://schemas.microsoft.com/office/powerpoint/2010/main" val="14937763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67600" cy="534532"/>
          </a:xfrm>
        </p:spPr>
        <p:txBody>
          <a:bodyPr>
            <a:normAutofit fontScale="90000"/>
          </a:bodyPr>
          <a:lstStyle/>
          <a:p>
            <a:r>
              <a:rPr lang="en-US" dirty="0" smtClean="0"/>
              <a:t>4. XỬ TRÍ:</a:t>
            </a:r>
            <a:endParaRPr lang="vi-VN" dirty="0"/>
          </a:p>
        </p:txBody>
      </p:sp>
      <p:sp>
        <p:nvSpPr>
          <p:cNvPr id="3" name="Content Placeholder 2"/>
          <p:cNvSpPr>
            <a:spLocks noGrp="1"/>
          </p:cNvSpPr>
          <p:nvPr>
            <p:ph sz="quarter" idx="1"/>
          </p:nvPr>
        </p:nvSpPr>
        <p:spPr>
          <a:xfrm>
            <a:off x="179512" y="908720"/>
            <a:ext cx="8568952" cy="5832648"/>
          </a:xfrm>
        </p:spPr>
        <p:txBody>
          <a:bodyPr/>
          <a:lstStyle/>
          <a:p>
            <a:pPr fontAlgn="base"/>
            <a:r>
              <a:rPr lang="vi-VN" dirty="0"/>
              <a:t>Nhiễm khuẩn đường hô hấp: ống hút đờm tốt nhất là dùng một lần, dùng khăn vô khuẩn, hạn chế thân nhân ra vào.</a:t>
            </a:r>
          </a:p>
          <a:p>
            <a:pPr fontAlgn="base"/>
            <a:r>
              <a:rPr lang="vi-VN" dirty="0"/>
              <a:t>Tắc đờm gây xẹp phổi: soi hút thường xuyên, nghe phổi và hút dòm. Tắc canun người bệnh tím, co rút cơ hô hấp trên, thử luồn ống thông to: nếu tắc, phải rút canun đặt lại.</a:t>
            </a:r>
          </a:p>
          <a:p>
            <a:pPr fontAlgn="base"/>
            <a:r>
              <a:rPr lang="vi-VN" dirty="0"/>
              <a:t>Chảy máu: bơm căng bóng chèn, nếu vẫn chảy máu, tìm cách buộc mạch máu.</a:t>
            </a:r>
          </a:p>
          <a:p>
            <a:pPr fontAlgn="base"/>
            <a:r>
              <a:rPr lang="vi-VN" dirty="0"/>
              <a:t>Hẹp khí quản: phẫu thuật.</a:t>
            </a:r>
          </a:p>
          <a:p>
            <a:pPr fontAlgn="base"/>
            <a:r>
              <a:rPr lang="vi-VN" dirty="0"/>
              <a:t>Tràn khí màng phổi, tràn khí dưới da: dẫn lưu.</a:t>
            </a:r>
          </a:p>
          <a:p>
            <a:pPr fontAlgn="base"/>
            <a:r>
              <a:rPr lang="vi-VN" dirty="0"/>
              <a:t>Rò khí quản thực quản: phẫu thuật</a:t>
            </a:r>
          </a:p>
          <a:p>
            <a:endParaRPr lang="vi-VN" dirty="0"/>
          </a:p>
        </p:txBody>
      </p:sp>
    </p:spTree>
    <p:extLst>
      <p:ext uri="{BB962C8B-B14F-4D97-AF65-F5344CB8AC3E}">
        <p14:creationId xmlns:p14="http://schemas.microsoft.com/office/powerpoint/2010/main" val="3721042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67600" cy="576064"/>
          </a:xfrm>
        </p:spPr>
        <p:txBody>
          <a:bodyPr>
            <a:normAutofit/>
          </a:bodyPr>
          <a:lstStyle/>
          <a:p>
            <a:r>
              <a:rPr lang="en-US" dirty="0" smtClean="0"/>
              <a:t>5. BIẾN </a:t>
            </a:r>
            <a:r>
              <a:rPr lang="en-US" dirty="0"/>
              <a:t>C</a:t>
            </a:r>
            <a:r>
              <a:rPr lang="en-US" dirty="0" smtClean="0"/>
              <a:t>HỨNG:</a:t>
            </a:r>
            <a:endParaRPr lang="vi-VN" dirty="0"/>
          </a:p>
        </p:txBody>
      </p:sp>
      <p:sp>
        <p:nvSpPr>
          <p:cNvPr id="3" name="Content Placeholder 2"/>
          <p:cNvSpPr>
            <a:spLocks noGrp="1"/>
          </p:cNvSpPr>
          <p:nvPr>
            <p:ph sz="quarter" idx="1"/>
          </p:nvPr>
        </p:nvSpPr>
        <p:spPr>
          <a:xfrm>
            <a:off x="179512" y="692696"/>
            <a:ext cx="8496944" cy="5904656"/>
          </a:xfrm>
        </p:spPr>
        <p:txBody>
          <a:bodyPr/>
          <a:lstStyle/>
          <a:p>
            <a:pPr fontAlgn="base"/>
            <a:r>
              <a:rPr lang="vi-VN" dirty="0"/>
              <a:t>Chảy máu.</a:t>
            </a:r>
          </a:p>
          <a:p>
            <a:pPr fontAlgn="base"/>
            <a:r>
              <a:rPr lang="vi-VN" dirty="0"/>
              <a:t>Đường mở đi vào không đúng khí quản.</a:t>
            </a:r>
          </a:p>
          <a:p>
            <a:pPr fontAlgn="base"/>
            <a:r>
              <a:rPr lang="vi-VN" dirty="0"/>
              <a:t>Tự nhiên không thấy khí quang : ngay lập tức đặt ống lại theo đường qua thanh môn. </a:t>
            </a:r>
          </a:p>
          <a:p>
            <a:pPr fontAlgn="base"/>
            <a:r>
              <a:rPr lang="vi-VN" dirty="0"/>
              <a:t>Tràn khí màng phổi.</a:t>
            </a:r>
          </a:p>
          <a:p>
            <a:pPr fontAlgn="base"/>
            <a:r>
              <a:rPr lang="vi-VN" dirty="0"/>
              <a:t>Gẫy sụn nhẫn.</a:t>
            </a:r>
          </a:p>
          <a:p>
            <a:pPr fontAlgn="base"/>
            <a:r>
              <a:rPr lang="vi-VN" dirty="0"/>
              <a:t>Rối loạn chức năng thanh quản.</a:t>
            </a:r>
          </a:p>
          <a:p>
            <a:pPr fontAlgn="base"/>
            <a:r>
              <a:rPr lang="vi-VN" dirty="0"/>
              <a:t>Hẹp khí quản            .</a:t>
            </a:r>
          </a:p>
          <a:p>
            <a:r>
              <a:rPr lang="vi-VN" dirty="0"/>
              <a:t>Nhiễm trùng</a:t>
            </a:r>
          </a:p>
        </p:txBody>
      </p:sp>
      <p:pic>
        <p:nvPicPr>
          <p:cNvPr id="4" name="Picture 1" descr="DSC02979"/>
          <p:cNvPicPr>
            <a:picLocks noChangeAspect="1" noChangeArrowheads="1"/>
          </p:cNvPicPr>
          <p:nvPr/>
        </p:nvPicPr>
        <p:blipFill>
          <a:blip r:embed="rId2">
            <a:extLst>
              <a:ext uri="{28A0092B-C50C-407E-A947-70E740481C1C}">
                <a14:useLocalDpi xmlns:a14="http://schemas.microsoft.com/office/drawing/2010/main" val="0"/>
              </a:ext>
            </a:extLst>
          </a:blip>
          <a:srcRect t="3510"/>
          <a:stretch>
            <a:fillRect/>
          </a:stretch>
        </p:blipFill>
        <p:spPr bwMode="auto">
          <a:xfrm>
            <a:off x="4788024" y="2564904"/>
            <a:ext cx="34194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07081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67600" cy="504056"/>
          </a:xfrm>
        </p:spPr>
        <p:txBody>
          <a:bodyPr>
            <a:normAutofit fontScale="90000"/>
          </a:bodyPr>
          <a:lstStyle/>
          <a:p>
            <a:r>
              <a:rPr lang="vi-VN" dirty="0" smtClean="0"/>
              <a:t>II. PHẦN CHĂM SÓC :</a:t>
            </a:r>
            <a:endParaRPr lang="vi-VN" dirty="0"/>
          </a:p>
        </p:txBody>
      </p:sp>
      <p:sp>
        <p:nvSpPr>
          <p:cNvPr id="3" name="Content Placeholder 2"/>
          <p:cNvSpPr>
            <a:spLocks noGrp="1"/>
          </p:cNvSpPr>
          <p:nvPr>
            <p:ph sz="quarter" idx="1"/>
          </p:nvPr>
        </p:nvSpPr>
        <p:spPr>
          <a:xfrm>
            <a:off x="179512" y="548680"/>
            <a:ext cx="8640960" cy="6120680"/>
          </a:xfrm>
        </p:spPr>
        <p:txBody>
          <a:bodyPr>
            <a:normAutofit lnSpcReduction="10000"/>
          </a:bodyPr>
          <a:lstStyle/>
          <a:p>
            <a:r>
              <a:rPr lang="en-US" dirty="0" smtClean="0">
                <a:solidFill>
                  <a:schemeClr val="tx2"/>
                </a:solidFill>
                <a:latin typeface="Times New Roman" pitchFamily="18" charset="0"/>
                <a:cs typeface="Times New Roman" pitchFamily="18" charset="0"/>
              </a:rPr>
              <a:t>1. NHẬN ĐỊNH:</a:t>
            </a:r>
          </a:p>
          <a:p>
            <a:pPr>
              <a:lnSpc>
                <a:spcPct val="80000"/>
              </a:lnSpc>
              <a:buFont typeface="Calibri" pitchFamily="34" charset="0"/>
              <a:buAutoNum type="arabicPeriod"/>
            </a:pPr>
            <a:r>
              <a:rPr lang="en-US"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bệnh</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tên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lý</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viện</a:t>
            </a:r>
            <a:r>
              <a:rPr lang="en-US" dirty="0">
                <a:latin typeface="Times New Roman" pitchFamily="18" charset="0"/>
                <a:cs typeface="Times New Roman" pitchFamily="18" charset="0"/>
              </a:rPr>
              <a:t> . . . </a:t>
            </a:r>
          </a:p>
          <a:p>
            <a:pPr>
              <a:lnSpc>
                <a:spcPct val="80000"/>
              </a:lnSpc>
              <a:buFont typeface="Calibri" pitchFamily="34" charset="0"/>
              <a:buAutoNum type="arabicPeriod"/>
            </a:pPr>
            <a:r>
              <a:rPr lang="en-US" dirty="0" err="1">
                <a:latin typeface="Times New Roman" pitchFamily="18" charset="0"/>
                <a:cs typeface="Times New Roman" pitchFamily="18" charset="0"/>
              </a:rPr>
              <a:t>Thăm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sàng</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nhìn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gõ</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nghe</a:t>
            </a:r>
            <a:r>
              <a:rPr lang="en-US" dirty="0">
                <a:latin typeface="Times New Roman" pitchFamily="18" charset="0"/>
                <a:cs typeface="Times New Roman" pitchFamily="18" charset="0"/>
              </a:rPr>
              <a:t>.</a:t>
            </a:r>
          </a:p>
          <a:p>
            <a:pPr>
              <a:lnSpc>
                <a:spcPct val="80000"/>
              </a:lnSpc>
              <a:buFont typeface="Calibri" pitchFamily="34" charset="0"/>
              <a:buAutoNum type="arabicPeriod"/>
            </a:pPr>
            <a:r>
              <a:rPr lang="en-US" dirty="0" err="1">
                <a:latin typeface="Times New Roman" pitchFamily="18" charset="0"/>
                <a:cs typeface="Times New Roman" pitchFamily="18" charset="0"/>
              </a:rPr>
              <a:t>Cận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sàng</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lnSpc>
                <a:spcPct val="80000"/>
              </a:lnSpc>
              <a:buNone/>
            </a:pPr>
            <a:r>
              <a:rPr lang="en-US" dirty="0" smtClean="0">
                <a:solidFill>
                  <a:schemeClr val="tx2"/>
                </a:solidFill>
                <a:latin typeface="Times New Roman" pitchFamily="18" charset="0"/>
                <a:cs typeface="Times New Roman" pitchFamily="18" charset="0"/>
              </a:rPr>
              <a:t>    </a:t>
            </a:r>
          </a:p>
          <a:p>
            <a:pPr marL="0" indent="0">
              <a:lnSpc>
                <a:spcPct val="80000"/>
              </a:lnSpc>
              <a:buNone/>
            </a:pPr>
            <a:r>
              <a:rPr lang="en-US" dirty="0" smtClean="0">
                <a:solidFill>
                  <a:schemeClr val="tx2"/>
                </a:solidFill>
                <a:latin typeface="Times New Roman" pitchFamily="18" charset="0"/>
                <a:cs typeface="Times New Roman" pitchFamily="18" charset="0"/>
              </a:rPr>
              <a:t>2. CHẨN ĐOÁN :</a:t>
            </a:r>
            <a:endParaRPr lang="en-US" dirty="0">
              <a:solidFill>
                <a:schemeClr val="tx2"/>
              </a:solidFill>
              <a:latin typeface="Times New Roman" pitchFamily="18" charset="0"/>
              <a:cs typeface="Times New Roman" pitchFamily="18" charset="0"/>
            </a:endParaRPr>
          </a:p>
          <a:p>
            <a:pPr>
              <a:lnSpc>
                <a:spcPct val="80000"/>
              </a:lnSpc>
              <a:buFont typeface="Calibri" pitchFamily="34" charset="0"/>
              <a:buAutoNum type="arabicPeriod"/>
            </a:pPr>
            <a:r>
              <a:rPr lang="en-US" dirty="0" err="1" smtClean="0">
                <a:latin typeface="Times New Roman" pitchFamily="18" charset="0"/>
                <a:cs typeface="Times New Roman" pitchFamily="18" charset="0"/>
              </a:rPr>
              <a:t>Chảy</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máu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canule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phẫu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endParaRPr lang="en-US" dirty="0">
              <a:latin typeface="Times New Roman" pitchFamily="18" charset="0"/>
              <a:cs typeface="Times New Roman" pitchFamily="18" charset="0"/>
            </a:endParaRPr>
          </a:p>
          <a:p>
            <a:pPr>
              <a:lnSpc>
                <a:spcPct val="80000"/>
              </a:lnSpc>
              <a:buFont typeface="Calibri" pitchFamily="34" charset="0"/>
              <a:buAutoNum type="arabicPeriod"/>
            </a:pPr>
            <a:r>
              <a:rPr lang="en-US" dirty="0" err="1">
                <a:latin typeface="Times New Roman" pitchFamily="18" charset="0"/>
                <a:cs typeface="Times New Roman" pitchFamily="18" charset="0"/>
              </a:rPr>
              <a:t>Tụt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canule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lỏng</a:t>
            </a:r>
            <a:endParaRPr lang="en-US" dirty="0">
              <a:latin typeface="Times New Roman" pitchFamily="18" charset="0"/>
              <a:cs typeface="Times New Roman" pitchFamily="18" charset="0"/>
            </a:endParaRPr>
          </a:p>
          <a:p>
            <a:pPr>
              <a:lnSpc>
                <a:spcPct val="80000"/>
              </a:lnSpc>
              <a:buFont typeface="Calibri" pitchFamily="34" charset="0"/>
              <a:buAutoNum type="arabicPeriod"/>
            </a:pPr>
            <a:r>
              <a:rPr lang="en-US" dirty="0" err="1">
                <a:latin typeface="Times New Roman" pitchFamily="18" charset="0"/>
                <a:cs typeface="Times New Roman" pitchFamily="18" charset="0"/>
              </a:rPr>
              <a:t>Tắc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đờm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dãi</a:t>
            </a:r>
            <a:endParaRPr lang="en-US" dirty="0">
              <a:latin typeface="Times New Roman" pitchFamily="18" charset="0"/>
              <a:cs typeface="Times New Roman" pitchFamily="18" charset="0"/>
            </a:endParaRPr>
          </a:p>
          <a:p>
            <a:pPr>
              <a:lnSpc>
                <a:spcPct val="80000"/>
              </a:lnSpc>
              <a:buFont typeface="Calibri" pitchFamily="34" charset="0"/>
              <a:buAutoNum type="arabicPeriod"/>
            </a:pPr>
            <a:r>
              <a:rPr lang="en-US" dirty="0" err="1">
                <a:latin typeface="Times New Roman" pitchFamily="18" charset="0"/>
                <a:cs typeface="Times New Roman" pitchFamily="18" charset="0"/>
              </a:rPr>
              <a:t>Nguy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nằm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ứ </a:t>
            </a:r>
            <a:r>
              <a:rPr lang="en-US" dirty="0" err="1">
                <a:latin typeface="Times New Roman" pitchFamily="18" charset="0"/>
                <a:cs typeface="Times New Roman" pitchFamily="18" charset="0"/>
              </a:rPr>
              <a:t>đọng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đờm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dãi</a:t>
            </a:r>
            <a:endParaRPr lang="en-US" dirty="0">
              <a:latin typeface="Times New Roman" pitchFamily="18" charset="0"/>
              <a:cs typeface="Times New Roman" pitchFamily="18" charset="0"/>
            </a:endParaRPr>
          </a:p>
          <a:p>
            <a:pPr>
              <a:lnSpc>
                <a:spcPct val="80000"/>
              </a:lnSpc>
              <a:buFont typeface="Calibri" pitchFamily="34" charset="0"/>
              <a:buAutoNum type="arabicPeriod"/>
            </a:pPr>
            <a:r>
              <a:rPr lang="en-US" dirty="0" err="1">
                <a:latin typeface="Times New Roman" pitchFamily="18" charset="0"/>
                <a:cs typeface="Times New Roman" pitchFamily="18" charset="0"/>
              </a:rPr>
              <a:t>Hạn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quản</a:t>
            </a:r>
            <a:endParaRPr lang="en-US" dirty="0">
              <a:latin typeface="Times New Roman" pitchFamily="18" charset="0"/>
              <a:cs typeface="Times New Roman" pitchFamily="18" charset="0"/>
            </a:endParaRPr>
          </a:p>
          <a:p>
            <a:pPr>
              <a:lnSpc>
                <a:spcPct val="80000"/>
              </a:lnSpc>
              <a:buFont typeface="Calibri" pitchFamily="34" charset="0"/>
              <a:buAutoNum type="arabicPeriod"/>
            </a:pP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đình</a:t>
            </a:r>
            <a:r>
              <a:rPr lang="en-US" dirty="0">
                <a:latin typeface="Times New Roman" pitchFamily="18" charset="0"/>
                <a:cs typeface="Times New Roman" pitchFamily="18" charset="0"/>
              </a:rPr>
              <a:t> lo </a:t>
            </a:r>
            <a:r>
              <a:rPr lang="en-US" dirty="0" err="1">
                <a:latin typeface="Times New Roman" pitchFamily="18" charset="0"/>
                <a:cs typeface="Times New Roman" pitchFamily="18" charset="0"/>
              </a:rPr>
              <a:t>lắng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bệnh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tế</a:t>
            </a:r>
            <a:endParaRPr lang="en-US" dirty="0">
              <a:latin typeface="Times New Roman" pitchFamily="18" charset="0"/>
              <a:cs typeface="Times New Roman" pitchFamily="18" charset="0"/>
            </a:endParaRPr>
          </a:p>
          <a:p>
            <a:pPr>
              <a:lnSpc>
                <a:spcPct val="80000"/>
              </a:lnSpc>
              <a:buFont typeface="Calibri" pitchFamily="34" charset="0"/>
              <a:buAutoNum type="arabicPeriod"/>
            </a:pPr>
            <a:r>
              <a:rPr lang="en-US" dirty="0" err="1">
                <a:latin typeface="Times New Roman" pitchFamily="18" charset="0"/>
                <a:cs typeface="Times New Roman" pitchFamily="18" charset="0"/>
              </a:rPr>
              <a:t>Nguy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endParaRPr lang="en-US" dirty="0">
              <a:latin typeface="Times New Roman" pitchFamily="18" charset="0"/>
              <a:cs typeface="Times New Roman" pitchFamily="18" charset="0"/>
            </a:endParaRPr>
          </a:p>
          <a:p>
            <a:pPr>
              <a:lnSpc>
                <a:spcPct val="80000"/>
              </a:lnSpc>
              <a:buFont typeface="Calibri" pitchFamily="34" charset="0"/>
              <a:buAutoNum type="arabicPeriod"/>
            </a:pPr>
            <a:r>
              <a:rPr lang="en-US" dirty="0" err="1">
                <a:latin typeface="Times New Roman" pitchFamily="18" charset="0"/>
                <a:cs typeface="Times New Roman" pitchFamily="18" charset="0"/>
              </a:rPr>
              <a:t>Nguy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nhiễm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canule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canule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kém</a:t>
            </a:r>
            <a:endParaRPr lang="en-US" dirty="0">
              <a:latin typeface="Times New Roman" pitchFamily="18" charset="0"/>
              <a:cs typeface="Times New Roman" pitchFamily="18" charset="0"/>
            </a:endParaRPr>
          </a:p>
          <a:p>
            <a:pPr>
              <a:lnSpc>
                <a:spcPct val="80000"/>
              </a:lnSpc>
              <a:buFont typeface="Calibri" pitchFamily="34" charset="0"/>
              <a:buAutoNum type="arabicPeriod"/>
            </a:pPr>
            <a:r>
              <a:rPr lang="en-US" dirty="0" err="1">
                <a:latin typeface="Times New Roman" pitchFamily="18" charset="0"/>
                <a:cs typeface="Times New Roman" pitchFamily="18" charset="0"/>
              </a:rPr>
              <a:t>Nguy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ít</a:t>
            </a:r>
            <a:r>
              <a:rPr lang="en-US" dirty="0">
                <a:latin typeface="Times New Roman" pitchFamily="18" charset="0"/>
                <a:cs typeface="Times New Roman" pitchFamily="18" charset="0"/>
              </a:rPr>
              <a:t> so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marL="0" indent="0">
              <a:buNone/>
            </a:pP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261212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anim calcmode="lin" valueType="num">
                                      <p:cBhvr>
                                        <p:cTn id="3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1000"/>
                                        <p:tgtEl>
                                          <p:spTgt spid="3">
                                            <p:txEl>
                                              <p:pRg st="11" end="11"/>
                                            </p:txEl>
                                          </p:spTgt>
                                        </p:tgtEl>
                                      </p:cBhvr>
                                    </p:animEffect>
                                    <p:anim calcmode="lin" valueType="num">
                                      <p:cBhvr>
                                        <p:cTn id="3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1000"/>
                                        <p:tgtEl>
                                          <p:spTgt spid="3">
                                            <p:txEl>
                                              <p:pRg st="13" end="13"/>
                                            </p:txEl>
                                          </p:spTgt>
                                        </p:tgtEl>
                                      </p:cBhvr>
                                    </p:animEffect>
                                    <p:anim calcmode="lin" valueType="num">
                                      <p:cBhvr>
                                        <p:cTn id="4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1000"/>
                                        <p:tgtEl>
                                          <p:spTgt spid="3">
                                            <p:txEl>
                                              <p:pRg st="14" end="14"/>
                                            </p:txEl>
                                          </p:spTgt>
                                        </p:tgtEl>
                                      </p:cBhvr>
                                    </p:animEffect>
                                    <p:anim calcmode="lin" valueType="num">
                                      <p:cBhvr>
                                        <p:cTn id="5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67600" cy="576064"/>
          </a:xfrm>
        </p:spPr>
        <p:txBody>
          <a:bodyPr/>
          <a:lstStyle/>
          <a:p>
            <a:r>
              <a:rPr lang="en-US" dirty="0" smtClean="0"/>
              <a:t>3. LẬP KẾ HOẠCH CHĂM SÓC:</a:t>
            </a:r>
            <a:endParaRPr lang="vi-VN" dirty="0"/>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43808" y="620688"/>
            <a:ext cx="2670279" cy="214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92895"/>
            <a:ext cx="2500313" cy="233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802879"/>
            <a:ext cx="1474787" cy="150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7708" y="2284386"/>
            <a:ext cx="2880320"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56176" y="2674804"/>
            <a:ext cx="1800200" cy="1938992"/>
          </a:xfrm>
          <a:prstGeom prst="rect">
            <a:avLst/>
          </a:prstGeom>
          <a:noFill/>
        </p:spPr>
        <p:txBody>
          <a:bodyPr wrap="square" rtlCol="0">
            <a:spAutoFit/>
          </a:bodyPr>
          <a:lstStyle/>
          <a:p>
            <a:r>
              <a:rPr lang="vi-VN" sz="2400" dirty="0"/>
              <a:t>Tình trạng nhiễm trùng phổi do lỗ mở khí quản ra da</a:t>
            </a:r>
          </a:p>
        </p:txBody>
      </p:sp>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795" y="4357097"/>
            <a:ext cx="2826974"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23928" y="4794060"/>
            <a:ext cx="1623780" cy="1569660"/>
          </a:xfrm>
          <a:prstGeom prst="rect">
            <a:avLst/>
          </a:prstGeom>
          <a:noFill/>
        </p:spPr>
        <p:txBody>
          <a:bodyPr wrap="square" rtlCol="0">
            <a:spAutoFit/>
          </a:bodyPr>
          <a:lstStyle/>
          <a:p>
            <a:r>
              <a:rPr lang="vi-VN" sz="2400" dirty="0"/>
              <a:t>Nguy cơ sút canule do sút dây cố định</a:t>
            </a:r>
          </a:p>
        </p:txBody>
      </p:sp>
    </p:spTree>
    <p:extLst>
      <p:ext uri="{BB962C8B-B14F-4D97-AF65-F5344CB8AC3E}">
        <p14:creationId xmlns:p14="http://schemas.microsoft.com/office/powerpoint/2010/main" val="2609203156"/>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476672"/>
          </a:xfrm>
        </p:spPr>
        <p:txBody>
          <a:bodyPr>
            <a:normAutofit fontScale="90000"/>
          </a:bodyPr>
          <a:lstStyle/>
          <a:p>
            <a:r>
              <a:rPr lang="vi-VN" sz="2800" dirty="0" smtClean="0"/>
              <a:t>4. THỰC HIỆN KẾ HOẠCH chăm sóc:</a:t>
            </a:r>
            <a:endParaRPr lang="vi-VN" sz="2800" dirty="0"/>
          </a:p>
        </p:txBody>
      </p:sp>
      <p:sp>
        <p:nvSpPr>
          <p:cNvPr id="3" name="Content Placeholder 2"/>
          <p:cNvSpPr>
            <a:spLocks noGrp="1"/>
          </p:cNvSpPr>
          <p:nvPr>
            <p:ph sz="quarter" idx="1"/>
          </p:nvPr>
        </p:nvSpPr>
        <p:spPr>
          <a:xfrm>
            <a:off x="179512" y="476672"/>
            <a:ext cx="8568952" cy="6264696"/>
          </a:xfrm>
        </p:spPr>
        <p:txBody>
          <a:bodyPr>
            <a:normAutofit lnSpcReduction="10000"/>
          </a:bodyPr>
          <a:lstStyle/>
          <a:p>
            <a:pPr marL="457200" lvl="1" indent="0">
              <a:lnSpc>
                <a:spcPct val="90000"/>
              </a:lnSpc>
              <a:buNone/>
            </a:pPr>
            <a:r>
              <a:rPr lang="en-US" sz="2400" dirty="0">
                <a:latin typeface="Times New Roman" pitchFamily="18" charset="0"/>
                <a:cs typeface="Times New Roman" pitchFamily="18" charset="0"/>
              </a:rPr>
              <a:t>4</a:t>
            </a:r>
            <a:r>
              <a:rPr lang="en-US" sz="2400" dirty="0" smtClean="0">
                <a:latin typeface="Times New Roman" pitchFamily="18" charset="0"/>
                <a:cs typeface="Times New Roman" pitchFamily="18" charset="0"/>
              </a:rPr>
              <a:t>.1. Theo </a:t>
            </a:r>
            <a:r>
              <a:rPr lang="en-US" sz="2400" dirty="0" err="1" smtClean="0">
                <a:latin typeface="Times New Roman" pitchFamily="18" charset="0"/>
                <a:cs typeface="Times New Roman" pitchFamily="18" charset="0"/>
              </a:rPr>
              <a:t>dõi</a:t>
            </a:r>
            <a:r>
              <a:rPr lang="en-US" sz="2400" dirty="0" smtClean="0">
                <a:latin typeface="Times New Roman" pitchFamily="18" charset="0"/>
                <a:cs typeface="Times New Roman" pitchFamily="18" charset="0"/>
              </a:rPr>
              <a:t>:</a:t>
            </a:r>
          </a:p>
          <a:p>
            <a:r>
              <a:rPr lang="vi-VN" dirty="0">
                <a:latin typeface="Times New Roman" pitchFamily="18" charset="0"/>
                <a:cs typeface="Times New Roman" pitchFamily="18" charset="0"/>
              </a:rPr>
              <a:t>Theo các chỉ số sinh tồn : nhịp thở , mạch , HA, nhiệt độ theo y lệnh .</a:t>
            </a:r>
          </a:p>
          <a:p>
            <a:r>
              <a:rPr lang="vi-VN" dirty="0">
                <a:latin typeface="Times New Roman" pitchFamily="18" charset="0"/>
                <a:cs typeface="Times New Roman" pitchFamily="18" charset="0"/>
              </a:rPr>
              <a:t>Theo dõi xem có tắc ống canuyn : hàng ngày hút đờm dãi ,dịch .</a:t>
            </a:r>
          </a:p>
          <a:p>
            <a:r>
              <a:rPr lang="vi-VN" dirty="0">
                <a:latin typeface="Times New Roman" pitchFamily="18" charset="0"/>
                <a:cs typeface="Times New Roman" pitchFamily="18" charset="0"/>
              </a:rPr>
              <a:t>Theo dõi tránh tuột ống canuyn : kiểm tra dây cố định canuyn, không đẻ lỏng quá hoặc chặt quá .</a:t>
            </a:r>
          </a:p>
          <a:p>
            <a:r>
              <a:rPr lang="vi-VN" dirty="0">
                <a:latin typeface="Times New Roman" pitchFamily="18" charset="0"/>
                <a:cs typeface="Times New Roman" pitchFamily="18" charset="0"/>
              </a:rPr>
              <a:t>Theo dõi giọng nói và khóc ( nếu có thay đổi , có khả năng tuột ống hoặc tắc ống) .</a:t>
            </a:r>
          </a:p>
          <a:p>
            <a:r>
              <a:rPr lang="vi-VN" dirty="0">
                <a:latin typeface="Times New Roman" pitchFamily="18" charset="0"/>
                <a:cs typeface="Times New Roman" pitchFamily="18" charset="0"/>
              </a:rPr>
              <a:t>Theo dõi hội chứng sốt cao, xanh tái nếu trẻ nhỏ .</a:t>
            </a:r>
          </a:p>
          <a:p>
            <a:r>
              <a:rPr lang="vi-VN" dirty="0">
                <a:latin typeface="Times New Roman" pitchFamily="18" charset="0"/>
                <a:cs typeface="Times New Roman" pitchFamily="18" charset="0"/>
              </a:rPr>
              <a:t>Theo dõi chảy máu : Quan sát dịch hút ra và dịch thấm ở miếng gạc yếm dưới canuyn.</a:t>
            </a:r>
          </a:p>
          <a:p>
            <a:r>
              <a:rPr lang="vi-VN" dirty="0">
                <a:latin typeface="Times New Roman" pitchFamily="18" charset="0"/>
                <a:cs typeface="Times New Roman" pitchFamily="18" charset="0"/>
              </a:rPr>
              <a:t>Theo dõi thay băng vết mổ khí quản hàng ngày .</a:t>
            </a:r>
          </a:p>
          <a:p>
            <a:r>
              <a:rPr lang="vi-VN" dirty="0">
                <a:latin typeface="Times New Roman" pitchFamily="18" charset="0"/>
                <a:cs typeface="Times New Roman" pitchFamily="18" charset="0"/>
              </a:rPr>
              <a:t>Thực hiện y lệnh đặc biệt của BS .</a:t>
            </a:r>
          </a:p>
          <a:p>
            <a:r>
              <a:rPr lang="vi-VN" dirty="0">
                <a:latin typeface="Times New Roman" pitchFamily="18" charset="0"/>
                <a:cs typeface="Times New Roman" pitchFamily="18" charset="0"/>
              </a:rPr>
              <a:t>Chăm sóc chế độ ăn uống đủ calo.</a:t>
            </a:r>
          </a:p>
          <a:p>
            <a:r>
              <a:rPr lang="vi-VN" dirty="0">
                <a:latin typeface="Times New Roman" pitchFamily="18" charset="0"/>
                <a:cs typeface="Times New Roman" pitchFamily="18" charset="0"/>
              </a:rPr>
              <a:t>Tạo môi trường thích hợp , thoáng ,đủ không khí , nhiệt độ thích hợp , không bụi , không lây nhiễm .</a:t>
            </a:r>
          </a:p>
          <a:p>
            <a:pPr marL="457200" lvl="1" indent="0">
              <a:lnSpc>
                <a:spcPct val="90000"/>
              </a:lnSpc>
              <a:buNone/>
            </a:pPr>
            <a:endParaRPr lang="en-US" sz="2800" dirty="0" smtClean="0">
              <a:latin typeface="Arial" charset="0"/>
            </a:endParaRPr>
          </a:p>
        </p:txBody>
      </p:sp>
    </p:spTree>
    <p:extLst>
      <p:ext uri="{BB962C8B-B14F-4D97-AF65-F5344CB8AC3E}">
        <p14:creationId xmlns:p14="http://schemas.microsoft.com/office/powerpoint/2010/main" val="293506474"/>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370</TotalTime>
  <Words>1147</Words>
  <Application>Microsoft Office PowerPoint</Application>
  <PresentationFormat>On-screen Show (4:3)</PresentationFormat>
  <Paragraphs>126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Oriel</vt:lpstr>
      <vt:lpstr>KÍNH CHÀO THẦY VÀ CÁC BẠN</vt:lpstr>
      <vt:lpstr>CHĂM SÓC BỆNH NHÂN MỞ KHÍ QUẢN</vt:lpstr>
      <vt:lpstr>I. TỔNG QUAN BỆNH HỌC</vt:lpstr>
      <vt:lpstr>2. Nguyên nhân</vt:lpstr>
      <vt:lpstr>4. XỬ TRÍ:</vt:lpstr>
      <vt:lpstr>5. BIẾN CHỨNG:</vt:lpstr>
      <vt:lpstr>II. PHẦN CHĂM SÓC :</vt:lpstr>
      <vt:lpstr>3. LẬP KẾ HOẠCH CHĂM SÓC:</vt:lpstr>
      <vt:lpstr>4. THỰC HIỆN KẾ HOẠCH chăm sóc:</vt:lpstr>
      <vt:lpstr>PowerPoint Presentation</vt:lpstr>
      <vt:lpstr>PowerPoint Presentation</vt:lpstr>
      <vt:lpstr>5. ĐÁNH GIÁ TÌNH TRẠNG </vt:lpstr>
      <vt:lpstr>6. HƯỚNG DẪN RA VIỆN VÀ CHĂM SÓC TẠI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QUY TRÌNH THEO DÕI, CHĂM SÓC VÀ RÚT ỐNG CHO BỆNH   NHÂN MỞ KHÍ QUẢN</dc:title>
  <dc:creator>Trinh</dc:creator>
  <cp:lastModifiedBy>Windows User</cp:lastModifiedBy>
  <cp:revision>22</cp:revision>
  <dcterms:created xsi:type="dcterms:W3CDTF">2016-09-08T14:38:34Z</dcterms:created>
  <dcterms:modified xsi:type="dcterms:W3CDTF">2016-09-16T23:25:02Z</dcterms:modified>
</cp:coreProperties>
</file>