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9" r:id="rId3"/>
    <p:sldId id="260" r:id="rId4"/>
    <p:sldId id="285" r:id="rId5"/>
    <p:sldId id="278" r:id="rId6"/>
    <p:sldId id="262" r:id="rId7"/>
    <p:sldId id="264" r:id="rId8"/>
    <p:sldId id="286" r:id="rId9"/>
    <p:sldId id="266" r:id="rId10"/>
    <p:sldId id="281" r:id="rId11"/>
    <p:sldId id="280" r:id="rId12"/>
    <p:sldId id="270" r:id="rId13"/>
    <p:sldId id="272" r:id="rId14"/>
    <p:sldId id="273" r:id="rId15"/>
    <p:sldId id="274" r:id="rId16"/>
    <p:sldId id="282" r:id="rId17"/>
    <p:sldId id="283" r:id="rId18"/>
    <p:sldId id="28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5EBDC6-F4A9-4A7F-9593-D939533774AC}"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0BD51877-7626-4E75-891D-667E5CA5C7FD}">
      <dgm:prSet phldrT="[Text]" custT="1"/>
      <dgm:spPr/>
      <dgm:t>
        <a:bodyPr/>
        <a:lstStyle/>
        <a:p>
          <a:r>
            <a:rPr lang="en-US" sz="2800" smtClean="0">
              <a:latin typeface="Times New Roman" pitchFamily="18" charset="0"/>
              <a:cs typeface="Times New Roman" pitchFamily="18" charset="0"/>
            </a:rPr>
            <a:t>Nhận định </a:t>
          </a:r>
          <a:endParaRPr lang="en-US" sz="2800">
            <a:latin typeface="Times New Roman" pitchFamily="18" charset="0"/>
            <a:cs typeface="Times New Roman" pitchFamily="18" charset="0"/>
          </a:endParaRPr>
        </a:p>
      </dgm:t>
    </dgm:pt>
    <dgm:pt modelId="{E5CC8C25-11FD-41E5-BCAA-B8589E4830F4}" type="parTrans" cxnId="{8B9E74B1-833A-4E80-9E9E-A88A2E236533}">
      <dgm:prSet/>
      <dgm:spPr/>
      <dgm:t>
        <a:bodyPr/>
        <a:lstStyle/>
        <a:p>
          <a:endParaRPr lang="en-US" sz="2800">
            <a:latin typeface="Times New Roman" pitchFamily="18" charset="0"/>
            <a:cs typeface="Times New Roman" pitchFamily="18" charset="0"/>
          </a:endParaRPr>
        </a:p>
      </dgm:t>
    </dgm:pt>
    <dgm:pt modelId="{ACDF3881-225F-4CB4-95AA-6DA1AC2BEE44}" type="sibTrans" cxnId="{8B9E74B1-833A-4E80-9E9E-A88A2E236533}">
      <dgm:prSet/>
      <dgm:spPr/>
      <dgm:t>
        <a:bodyPr/>
        <a:lstStyle/>
        <a:p>
          <a:endParaRPr lang="en-US" sz="2800">
            <a:latin typeface="Times New Roman" pitchFamily="18" charset="0"/>
            <a:cs typeface="Times New Roman" pitchFamily="18" charset="0"/>
          </a:endParaRPr>
        </a:p>
      </dgm:t>
    </dgm:pt>
    <dgm:pt modelId="{9D40A69B-7112-4A73-94D9-5FB88DA18BD1}">
      <dgm:prSet phldrT="[Text]" custT="1"/>
      <dgm:spPr/>
      <dgm:t>
        <a:bodyPr/>
        <a:lstStyle/>
        <a:p>
          <a:r>
            <a:rPr lang="en-US" sz="2800" smtClean="0">
              <a:latin typeface="Times New Roman" pitchFamily="18" charset="0"/>
              <a:cs typeface="Times New Roman" pitchFamily="18" charset="0"/>
            </a:rPr>
            <a:t>Chẩn đoán điều dưỡng </a:t>
          </a:r>
          <a:endParaRPr lang="en-US" sz="2800">
            <a:latin typeface="Times New Roman" pitchFamily="18" charset="0"/>
            <a:cs typeface="Times New Roman" pitchFamily="18" charset="0"/>
          </a:endParaRPr>
        </a:p>
      </dgm:t>
    </dgm:pt>
    <dgm:pt modelId="{A956263C-F709-4DA2-8268-97DC47875561}" type="parTrans" cxnId="{77BFB304-3342-4528-AB3B-4FE448FEA738}">
      <dgm:prSet/>
      <dgm:spPr/>
      <dgm:t>
        <a:bodyPr/>
        <a:lstStyle/>
        <a:p>
          <a:endParaRPr lang="en-US" sz="2800">
            <a:latin typeface="Times New Roman" pitchFamily="18" charset="0"/>
            <a:cs typeface="Times New Roman" pitchFamily="18" charset="0"/>
          </a:endParaRPr>
        </a:p>
      </dgm:t>
    </dgm:pt>
    <dgm:pt modelId="{49BAAF07-A8FF-4D89-AD4D-89C0D9E16AAF}" type="sibTrans" cxnId="{77BFB304-3342-4528-AB3B-4FE448FEA738}">
      <dgm:prSet/>
      <dgm:spPr/>
      <dgm:t>
        <a:bodyPr/>
        <a:lstStyle/>
        <a:p>
          <a:endParaRPr lang="en-US" sz="2800">
            <a:latin typeface="Times New Roman" pitchFamily="18" charset="0"/>
            <a:cs typeface="Times New Roman" pitchFamily="18" charset="0"/>
          </a:endParaRPr>
        </a:p>
      </dgm:t>
    </dgm:pt>
    <dgm:pt modelId="{1BE4ACBD-DCBF-48E4-B478-BA74D27406DE}">
      <dgm:prSet phldrT="[Text]" custT="1"/>
      <dgm:spPr/>
      <dgm:t>
        <a:bodyPr/>
        <a:lstStyle/>
        <a:p>
          <a:r>
            <a:rPr lang="en-US" sz="2800" smtClean="0">
              <a:latin typeface="Times New Roman" pitchFamily="18" charset="0"/>
              <a:cs typeface="Times New Roman" pitchFamily="18" charset="0"/>
            </a:rPr>
            <a:t>Lập kế hoạch </a:t>
          </a:r>
          <a:endParaRPr lang="en-US" sz="2800">
            <a:latin typeface="Times New Roman" pitchFamily="18" charset="0"/>
            <a:cs typeface="Times New Roman" pitchFamily="18" charset="0"/>
          </a:endParaRPr>
        </a:p>
      </dgm:t>
    </dgm:pt>
    <dgm:pt modelId="{B5310CEC-1AB4-4219-B1CB-F0FC16B40A09}" type="parTrans" cxnId="{8A7BFA15-2AA9-4049-954E-6D5448F993D2}">
      <dgm:prSet/>
      <dgm:spPr/>
      <dgm:t>
        <a:bodyPr/>
        <a:lstStyle/>
        <a:p>
          <a:endParaRPr lang="en-US" sz="2800">
            <a:latin typeface="Times New Roman" pitchFamily="18" charset="0"/>
            <a:cs typeface="Times New Roman" pitchFamily="18" charset="0"/>
          </a:endParaRPr>
        </a:p>
      </dgm:t>
    </dgm:pt>
    <dgm:pt modelId="{2534E664-A794-4BFE-A4ED-BC05B30A8F1D}" type="sibTrans" cxnId="{8A7BFA15-2AA9-4049-954E-6D5448F993D2}">
      <dgm:prSet/>
      <dgm:spPr/>
      <dgm:t>
        <a:bodyPr/>
        <a:lstStyle/>
        <a:p>
          <a:endParaRPr lang="en-US" sz="2800">
            <a:latin typeface="Times New Roman" pitchFamily="18" charset="0"/>
            <a:cs typeface="Times New Roman" pitchFamily="18" charset="0"/>
          </a:endParaRPr>
        </a:p>
      </dgm:t>
    </dgm:pt>
    <dgm:pt modelId="{39C4358D-06AC-4C31-A3AF-E82E9B7741C6}">
      <dgm:prSet phldrT="[Text]" custT="1"/>
      <dgm:spPr/>
      <dgm:t>
        <a:bodyPr/>
        <a:lstStyle/>
        <a:p>
          <a:r>
            <a:rPr lang="en-US" sz="2800" smtClean="0">
              <a:latin typeface="Times New Roman" pitchFamily="18" charset="0"/>
              <a:cs typeface="Times New Roman" pitchFamily="18" charset="0"/>
            </a:rPr>
            <a:t>Thực hiện kế hoạch </a:t>
          </a:r>
          <a:endParaRPr lang="en-US" sz="2800">
            <a:latin typeface="Times New Roman" pitchFamily="18" charset="0"/>
            <a:cs typeface="Times New Roman" pitchFamily="18" charset="0"/>
          </a:endParaRPr>
        </a:p>
      </dgm:t>
    </dgm:pt>
    <dgm:pt modelId="{36EE5F3A-CA56-4D20-AF07-0377502111E7}" type="parTrans" cxnId="{B33BCA01-381A-443A-AB29-BE975A06BCEC}">
      <dgm:prSet/>
      <dgm:spPr/>
      <dgm:t>
        <a:bodyPr/>
        <a:lstStyle/>
        <a:p>
          <a:endParaRPr lang="en-US" sz="2800">
            <a:latin typeface="Times New Roman" pitchFamily="18" charset="0"/>
            <a:cs typeface="Times New Roman" pitchFamily="18" charset="0"/>
          </a:endParaRPr>
        </a:p>
      </dgm:t>
    </dgm:pt>
    <dgm:pt modelId="{896AD911-8AE5-4201-A0CA-66BFA7CBF0EC}" type="sibTrans" cxnId="{B33BCA01-381A-443A-AB29-BE975A06BCEC}">
      <dgm:prSet/>
      <dgm:spPr/>
      <dgm:t>
        <a:bodyPr/>
        <a:lstStyle/>
        <a:p>
          <a:endParaRPr lang="en-US" sz="2800">
            <a:latin typeface="Times New Roman" pitchFamily="18" charset="0"/>
            <a:cs typeface="Times New Roman" pitchFamily="18" charset="0"/>
          </a:endParaRPr>
        </a:p>
      </dgm:t>
    </dgm:pt>
    <dgm:pt modelId="{A4D6F2E5-128A-464A-B206-9264A7F3CB1B}">
      <dgm:prSet phldrT="[Text]" custT="1"/>
      <dgm:spPr/>
      <dgm:t>
        <a:bodyPr/>
        <a:lstStyle/>
        <a:p>
          <a:r>
            <a:rPr lang="en-US" sz="2800" smtClean="0">
              <a:latin typeface="Times New Roman" pitchFamily="18" charset="0"/>
              <a:cs typeface="Times New Roman" pitchFamily="18" charset="0"/>
            </a:rPr>
            <a:t>Lượng giá</a:t>
          </a:r>
          <a:endParaRPr lang="en-US" sz="2800">
            <a:latin typeface="Times New Roman" pitchFamily="18" charset="0"/>
            <a:cs typeface="Times New Roman" pitchFamily="18" charset="0"/>
          </a:endParaRPr>
        </a:p>
      </dgm:t>
    </dgm:pt>
    <dgm:pt modelId="{FA15F7FB-1C38-42C5-B303-ECF6A82A341A}" type="parTrans" cxnId="{777DBFA7-0EB0-4B99-B15D-4CA99E85B945}">
      <dgm:prSet/>
      <dgm:spPr/>
      <dgm:t>
        <a:bodyPr/>
        <a:lstStyle/>
        <a:p>
          <a:endParaRPr lang="en-US" sz="2800">
            <a:latin typeface="Times New Roman" pitchFamily="18" charset="0"/>
            <a:cs typeface="Times New Roman" pitchFamily="18" charset="0"/>
          </a:endParaRPr>
        </a:p>
      </dgm:t>
    </dgm:pt>
    <dgm:pt modelId="{BFC7CECA-23BF-49C0-BCD5-B7C020B34FBE}" type="sibTrans" cxnId="{777DBFA7-0EB0-4B99-B15D-4CA99E85B945}">
      <dgm:prSet/>
      <dgm:spPr/>
      <dgm:t>
        <a:bodyPr/>
        <a:lstStyle/>
        <a:p>
          <a:endParaRPr lang="en-US" sz="2800">
            <a:latin typeface="Times New Roman" pitchFamily="18" charset="0"/>
            <a:cs typeface="Times New Roman" pitchFamily="18" charset="0"/>
          </a:endParaRPr>
        </a:p>
      </dgm:t>
    </dgm:pt>
    <dgm:pt modelId="{B5B6B208-EA1C-4C9B-B310-191EF3904B76}" type="pres">
      <dgm:prSet presAssocID="{B25EBDC6-F4A9-4A7F-9593-D939533774AC}" presName="Name0" presStyleCnt="0">
        <dgm:presLayoutVars>
          <dgm:dir/>
          <dgm:resizeHandles val="exact"/>
        </dgm:presLayoutVars>
      </dgm:prSet>
      <dgm:spPr/>
      <dgm:t>
        <a:bodyPr/>
        <a:lstStyle/>
        <a:p>
          <a:endParaRPr lang="en-US"/>
        </a:p>
      </dgm:t>
    </dgm:pt>
    <dgm:pt modelId="{F31232B7-860D-4018-80CD-8E804FD8B361}" type="pres">
      <dgm:prSet presAssocID="{0BD51877-7626-4E75-891D-667E5CA5C7FD}" presName="Name5" presStyleLbl="vennNode1" presStyleIdx="0" presStyleCnt="5">
        <dgm:presLayoutVars>
          <dgm:bulletEnabled val="1"/>
        </dgm:presLayoutVars>
      </dgm:prSet>
      <dgm:spPr/>
      <dgm:t>
        <a:bodyPr/>
        <a:lstStyle/>
        <a:p>
          <a:endParaRPr lang="en-US"/>
        </a:p>
      </dgm:t>
    </dgm:pt>
    <dgm:pt modelId="{BDCC73D8-103E-4E35-92A2-75D778F9B119}" type="pres">
      <dgm:prSet presAssocID="{ACDF3881-225F-4CB4-95AA-6DA1AC2BEE44}" presName="space" presStyleCnt="0"/>
      <dgm:spPr/>
    </dgm:pt>
    <dgm:pt modelId="{31D32AD5-C2ED-4309-864A-10939C90E7F8}" type="pres">
      <dgm:prSet presAssocID="{9D40A69B-7112-4A73-94D9-5FB88DA18BD1}" presName="Name5" presStyleLbl="vennNode1" presStyleIdx="1" presStyleCnt="5" custLinFactNeighborX="-17774" custLinFactNeighborY="3223">
        <dgm:presLayoutVars>
          <dgm:bulletEnabled val="1"/>
        </dgm:presLayoutVars>
      </dgm:prSet>
      <dgm:spPr/>
      <dgm:t>
        <a:bodyPr/>
        <a:lstStyle/>
        <a:p>
          <a:endParaRPr lang="en-US"/>
        </a:p>
      </dgm:t>
    </dgm:pt>
    <dgm:pt modelId="{E4CC8753-863E-47C0-9056-CB4BBBCC0315}" type="pres">
      <dgm:prSet presAssocID="{49BAAF07-A8FF-4D89-AD4D-89C0D9E16AAF}" presName="space" presStyleCnt="0"/>
      <dgm:spPr/>
    </dgm:pt>
    <dgm:pt modelId="{C86FFE71-5730-4ED6-967D-9EF9A36AAC2B}" type="pres">
      <dgm:prSet presAssocID="{1BE4ACBD-DCBF-48E4-B478-BA74D27406DE}" presName="Name5" presStyleLbl="vennNode1" presStyleIdx="2" presStyleCnt="5" custLinFactNeighborX="-17774" custLinFactNeighborY="3223">
        <dgm:presLayoutVars>
          <dgm:bulletEnabled val="1"/>
        </dgm:presLayoutVars>
      </dgm:prSet>
      <dgm:spPr/>
      <dgm:t>
        <a:bodyPr/>
        <a:lstStyle/>
        <a:p>
          <a:endParaRPr lang="en-US"/>
        </a:p>
      </dgm:t>
    </dgm:pt>
    <dgm:pt modelId="{949C4FC2-4FE3-463B-AB24-7A53F6317D5D}" type="pres">
      <dgm:prSet presAssocID="{2534E664-A794-4BFE-A4ED-BC05B30A8F1D}" presName="space" presStyleCnt="0"/>
      <dgm:spPr/>
    </dgm:pt>
    <dgm:pt modelId="{B1E65DB2-F045-404D-A1F1-DAD2D50C798D}" type="pres">
      <dgm:prSet presAssocID="{39C4358D-06AC-4C31-A3AF-E82E9B7741C6}" presName="Name5" presStyleLbl="vennNode1" presStyleIdx="3" presStyleCnt="5" custLinFactNeighborX="-17774" custLinFactNeighborY="3223">
        <dgm:presLayoutVars>
          <dgm:bulletEnabled val="1"/>
        </dgm:presLayoutVars>
      </dgm:prSet>
      <dgm:spPr/>
      <dgm:t>
        <a:bodyPr/>
        <a:lstStyle/>
        <a:p>
          <a:endParaRPr lang="en-US"/>
        </a:p>
      </dgm:t>
    </dgm:pt>
    <dgm:pt modelId="{521E34E6-EA06-4F3A-B0B3-2AE4867CA26D}" type="pres">
      <dgm:prSet presAssocID="{896AD911-8AE5-4201-A0CA-66BFA7CBF0EC}" presName="space" presStyleCnt="0"/>
      <dgm:spPr/>
    </dgm:pt>
    <dgm:pt modelId="{B373F577-A2A5-41F4-B6E1-1AB45FAD927A}" type="pres">
      <dgm:prSet presAssocID="{A4D6F2E5-128A-464A-B206-9264A7F3CB1B}" presName="Name5" presStyleLbl="vennNode1" presStyleIdx="4" presStyleCnt="5" custLinFactNeighborX="-17774" custLinFactNeighborY="3223">
        <dgm:presLayoutVars>
          <dgm:bulletEnabled val="1"/>
        </dgm:presLayoutVars>
      </dgm:prSet>
      <dgm:spPr/>
      <dgm:t>
        <a:bodyPr/>
        <a:lstStyle/>
        <a:p>
          <a:endParaRPr lang="en-US"/>
        </a:p>
      </dgm:t>
    </dgm:pt>
  </dgm:ptLst>
  <dgm:cxnLst>
    <dgm:cxn modelId="{77BFB304-3342-4528-AB3B-4FE448FEA738}" srcId="{B25EBDC6-F4A9-4A7F-9593-D939533774AC}" destId="{9D40A69B-7112-4A73-94D9-5FB88DA18BD1}" srcOrd="1" destOrd="0" parTransId="{A956263C-F709-4DA2-8268-97DC47875561}" sibTransId="{49BAAF07-A8FF-4D89-AD4D-89C0D9E16AAF}"/>
    <dgm:cxn modelId="{1856F220-AC1A-4548-BE63-ADD2F49399DB}" type="presOf" srcId="{1BE4ACBD-DCBF-48E4-B478-BA74D27406DE}" destId="{C86FFE71-5730-4ED6-967D-9EF9A36AAC2B}" srcOrd="0" destOrd="0" presId="urn:microsoft.com/office/officeart/2005/8/layout/venn3"/>
    <dgm:cxn modelId="{8B9E74B1-833A-4E80-9E9E-A88A2E236533}" srcId="{B25EBDC6-F4A9-4A7F-9593-D939533774AC}" destId="{0BD51877-7626-4E75-891D-667E5CA5C7FD}" srcOrd="0" destOrd="0" parTransId="{E5CC8C25-11FD-41E5-BCAA-B8589E4830F4}" sibTransId="{ACDF3881-225F-4CB4-95AA-6DA1AC2BEE44}"/>
    <dgm:cxn modelId="{0040EA65-526E-4599-ACA1-C8C439B995B0}" type="presOf" srcId="{39C4358D-06AC-4C31-A3AF-E82E9B7741C6}" destId="{B1E65DB2-F045-404D-A1F1-DAD2D50C798D}" srcOrd="0" destOrd="0" presId="urn:microsoft.com/office/officeart/2005/8/layout/venn3"/>
    <dgm:cxn modelId="{A8FE536F-5A20-4247-879C-7D287067B7B8}" type="presOf" srcId="{0BD51877-7626-4E75-891D-667E5CA5C7FD}" destId="{F31232B7-860D-4018-80CD-8E804FD8B361}" srcOrd="0" destOrd="0" presId="urn:microsoft.com/office/officeart/2005/8/layout/venn3"/>
    <dgm:cxn modelId="{B33BCA01-381A-443A-AB29-BE975A06BCEC}" srcId="{B25EBDC6-F4A9-4A7F-9593-D939533774AC}" destId="{39C4358D-06AC-4C31-A3AF-E82E9B7741C6}" srcOrd="3" destOrd="0" parTransId="{36EE5F3A-CA56-4D20-AF07-0377502111E7}" sibTransId="{896AD911-8AE5-4201-A0CA-66BFA7CBF0EC}"/>
    <dgm:cxn modelId="{0578A55C-43A3-4F47-86FE-47CA116945D5}" type="presOf" srcId="{B25EBDC6-F4A9-4A7F-9593-D939533774AC}" destId="{B5B6B208-EA1C-4C9B-B310-191EF3904B76}" srcOrd="0" destOrd="0" presId="urn:microsoft.com/office/officeart/2005/8/layout/venn3"/>
    <dgm:cxn modelId="{777DBFA7-0EB0-4B99-B15D-4CA99E85B945}" srcId="{B25EBDC6-F4A9-4A7F-9593-D939533774AC}" destId="{A4D6F2E5-128A-464A-B206-9264A7F3CB1B}" srcOrd="4" destOrd="0" parTransId="{FA15F7FB-1C38-42C5-B303-ECF6A82A341A}" sibTransId="{BFC7CECA-23BF-49C0-BCD5-B7C020B34FBE}"/>
    <dgm:cxn modelId="{9788656D-0E5F-4414-8D2D-27CD62B22975}" type="presOf" srcId="{9D40A69B-7112-4A73-94D9-5FB88DA18BD1}" destId="{31D32AD5-C2ED-4309-864A-10939C90E7F8}" srcOrd="0" destOrd="0" presId="urn:microsoft.com/office/officeart/2005/8/layout/venn3"/>
    <dgm:cxn modelId="{7EF68842-B297-4BF0-8C68-132BFFA7C500}" type="presOf" srcId="{A4D6F2E5-128A-464A-B206-9264A7F3CB1B}" destId="{B373F577-A2A5-41F4-B6E1-1AB45FAD927A}" srcOrd="0" destOrd="0" presId="urn:microsoft.com/office/officeart/2005/8/layout/venn3"/>
    <dgm:cxn modelId="{8A7BFA15-2AA9-4049-954E-6D5448F993D2}" srcId="{B25EBDC6-F4A9-4A7F-9593-D939533774AC}" destId="{1BE4ACBD-DCBF-48E4-B478-BA74D27406DE}" srcOrd="2" destOrd="0" parTransId="{B5310CEC-1AB4-4219-B1CB-F0FC16B40A09}" sibTransId="{2534E664-A794-4BFE-A4ED-BC05B30A8F1D}"/>
    <dgm:cxn modelId="{93B470C2-AF72-44AA-A606-3CBF3AAF76EB}" type="presParOf" srcId="{B5B6B208-EA1C-4C9B-B310-191EF3904B76}" destId="{F31232B7-860D-4018-80CD-8E804FD8B361}" srcOrd="0" destOrd="0" presId="urn:microsoft.com/office/officeart/2005/8/layout/venn3"/>
    <dgm:cxn modelId="{04E62B70-D23B-4A15-AE80-9C1A81569F4D}" type="presParOf" srcId="{B5B6B208-EA1C-4C9B-B310-191EF3904B76}" destId="{BDCC73D8-103E-4E35-92A2-75D778F9B119}" srcOrd="1" destOrd="0" presId="urn:microsoft.com/office/officeart/2005/8/layout/venn3"/>
    <dgm:cxn modelId="{FBDA68A1-870E-4049-9753-3415AE94747F}" type="presParOf" srcId="{B5B6B208-EA1C-4C9B-B310-191EF3904B76}" destId="{31D32AD5-C2ED-4309-864A-10939C90E7F8}" srcOrd="2" destOrd="0" presId="urn:microsoft.com/office/officeart/2005/8/layout/venn3"/>
    <dgm:cxn modelId="{AACDB263-1856-46D2-AB20-D9CE6F6995D8}" type="presParOf" srcId="{B5B6B208-EA1C-4C9B-B310-191EF3904B76}" destId="{E4CC8753-863E-47C0-9056-CB4BBBCC0315}" srcOrd="3" destOrd="0" presId="urn:microsoft.com/office/officeart/2005/8/layout/venn3"/>
    <dgm:cxn modelId="{E567F87B-EC30-412C-AE55-CC8EC789DF7C}" type="presParOf" srcId="{B5B6B208-EA1C-4C9B-B310-191EF3904B76}" destId="{C86FFE71-5730-4ED6-967D-9EF9A36AAC2B}" srcOrd="4" destOrd="0" presId="urn:microsoft.com/office/officeart/2005/8/layout/venn3"/>
    <dgm:cxn modelId="{A8242BBD-95F4-4BB7-B096-DE4A37B3DEFE}" type="presParOf" srcId="{B5B6B208-EA1C-4C9B-B310-191EF3904B76}" destId="{949C4FC2-4FE3-463B-AB24-7A53F6317D5D}" srcOrd="5" destOrd="0" presId="urn:microsoft.com/office/officeart/2005/8/layout/venn3"/>
    <dgm:cxn modelId="{991D6E85-ED6F-4B15-B6FC-0E8EB964CD74}" type="presParOf" srcId="{B5B6B208-EA1C-4C9B-B310-191EF3904B76}" destId="{B1E65DB2-F045-404D-A1F1-DAD2D50C798D}" srcOrd="6" destOrd="0" presId="urn:microsoft.com/office/officeart/2005/8/layout/venn3"/>
    <dgm:cxn modelId="{C244EFA5-5301-4388-98B0-DC7B986945E7}" type="presParOf" srcId="{B5B6B208-EA1C-4C9B-B310-191EF3904B76}" destId="{521E34E6-EA06-4F3A-B0B3-2AE4867CA26D}" srcOrd="7" destOrd="0" presId="urn:microsoft.com/office/officeart/2005/8/layout/venn3"/>
    <dgm:cxn modelId="{B46C5FBB-9E3C-4214-B70F-0EC6923228FC}" type="presParOf" srcId="{B5B6B208-EA1C-4C9B-B310-191EF3904B76}" destId="{B373F577-A2A5-41F4-B6E1-1AB45FAD927A}"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232B7-860D-4018-80CD-8E804FD8B361}">
      <dsp:nvSpPr>
        <dsp:cNvPr id="0" name=""/>
        <dsp:cNvSpPr/>
      </dsp:nvSpPr>
      <dsp:spPr>
        <a:xfrm>
          <a:off x="985" y="1299263"/>
          <a:ext cx="1922673" cy="1922673"/>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Nhận định </a:t>
          </a:r>
          <a:endParaRPr lang="en-US" sz="2800" kern="1200">
            <a:latin typeface="Times New Roman" pitchFamily="18" charset="0"/>
            <a:cs typeface="Times New Roman" pitchFamily="18" charset="0"/>
          </a:endParaRPr>
        </a:p>
      </dsp:txBody>
      <dsp:txXfrm>
        <a:off x="282554" y="1580832"/>
        <a:ext cx="1359535" cy="1359535"/>
      </dsp:txXfrm>
    </dsp:sp>
    <dsp:sp modelId="{31D32AD5-C2ED-4309-864A-10939C90E7F8}">
      <dsp:nvSpPr>
        <dsp:cNvPr id="0" name=""/>
        <dsp:cNvSpPr/>
      </dsp:nvSpPr>
      <dsp:spPr>
        <a:xfrm>
          <a:off x="1470777" y="1361231"/>
          <a:ext cx="1922673" cy="1922673"/>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Chẩn đoán điều dưỡng </a:t>
          </a:r>
          <a:endParaRPr lang="en-US" sz="2800" kern="1200">
            <a:latin typeface="Times New Roman" pitchFamily="18" charset="0"/>
            <a:cs typeface="Times New Roman" pitchFamily="18" charset="0"/>
          </a:endParaRPr>
        </a:p>
      </dsp:txBody>
      <dsp:txXfrm>
        <a:off x="1752346" y="1642800"/>
        <a:ext cx="1359535" cy="1359535"/>
      </dsp:txXfrm>
    </dsp:sp>
    <dsp:sp modelId="{C86FFE71-5730-4ED6-967D-9EF9A36AAC2B}">
      <dsp:nvSpPr>
        <dsp:cNvPr id="0" name=""/>
        <dsp:cNvSpPr/>
      </dsp:nvSpPr>
      <dsp:spPr>
        <a:xfrm>
          <a:off x="3008916" y="1361231"/>
          <a:ext cx="1922673" cy="1922673"/>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Lập kế hoạch </a:t>
          </a:r>
          <a:endParaRPr lang="en-US" sz="2800" kern="1200">
            <a:latin typeface="Times New Roman" pitchFamily="18" charset="0"/>
            <a:cs typeface="Times New Roman" pitchFamily="18" charset="0"/>
          </a:endParaRPr>
        </a:p>
      </dsp:txBody>
      <dsp:txXfrm>
        <a:off x="3290485" y="1642800"/>
        <a:ext cx="1359535" cy="1359535"/>
      </dsp:txXfrm>
    </dsp:sp>
    <dsp:sp modelId="{B1E65DB2-F045-404D-A1F1-DAD2D50C798D}">
      <dsp:nvSpPr>
        <dsp:cNvPr id="0" name=""/>
        <dsp:cNvSpPr/>
      </dsp:nvSpPr>
      <dsp:spPr>
        <a:xfrm>
          <a:off x="4547054" y="1361231"/>
          <a:ext cx="1922673" cy="1922673"/>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Thực hiện kế hoạch </a:t>
          </a:r>
          <a:endParaRPr lang="en-US" sz="2800" kern="1200">
            <a:latin typeface="Times New Roman" pitchFamily="18" charset="0"/>
            <a:cs typeface="Times New Roman" pitchFamily="18" charset="0"/>
          </a:endParaRPr>
        </a:p>
      </dsp:txBody>
      <dsp:txXfrm>
        <a:off x="4828623" y="1642800"/>
        <a:ext cx="1359535" cy="1359535"/>
      </dsp:txXfrm>
    </dsp:sp>
    <dsp:sp modelId="{B373F577-A2A5-41F4-B6E1-1AB45FAD927A}">
      <dsp:nvSpPr>
        <dsp:cNvPr id="0" name=""/>
        <dsp:cNvSpPr/>
      </dsp:nvSpPr>
      <dsp:spPr>
        <a:xfrm>
          <a:off x="6085193" y="1361231"/>
          <a:ext cx="1922673" cy="1922673"/>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Lượng giá</a:t>
          </a:r>
          <a:endParaRPr lang="en-US" sz="2800" kern="1200">
            <a:latin typeface="Times New Roman" pitchFamily="18" charset="0"/>
            <a:cs typeface="Times New Roman" pitchFamily="18" charset="0"/>
          </a:endParaRPr>
        </a:p>
      </dsp:txBody>
      <dsp:txXfrm>
        <a:off x="6366762" y="1642800"/>
        <a:ext cx="1359535" cy="135953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1153C-85CA-4BC3-AE90-8620B88004EE}" type="datetimeFigureOut">
              <a:rPr lang="en-US" smtClean="0"/>
              <a:t>9/19/2016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45DD5-21AB-4E18-8524-B0BAFF4D0675}" type="slidenum">
              <a:rPr lang="en-US" smtClean="0"/>
              <a:t>‹#›</a:t>
            </a:fld>
            <a:endParaRPr lang="en-US"/>
          </a:p>
        </p:txBody>
      </p:sp>
    </p:spTree>
    <p:extLst>
      <p:ext uri="{BB962C8B-B14F-4D97-AF65-F5344CB8AC3E}">
        <p14:creationId xmlns:p14="http://schemas.microsoft.com/office/powerpoint/2010/main" val="2700985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345DD5-21AB-4E18-8524-B0BAFF4D0675}" type="slidenum">
              <a:rPr lang="en-US" smtClean="0"/>
              <a:t>7</a:t>
            </a:fld>
            <a:endParaRPr lang="en-US"/>
          </a:p>
        </p:txBody>
      </p:sp>
    </p:spTree>
    <p:extLst>
      <p:ext uri="{BB962C8B-B14F-4D97-AF65-F5344CB8AC3E}">
        <p14:creationId xmlns:p14="http://schemas.microsoft.com/office/powerpoint/2010/main" val="3643181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345DD5-21AB-4E18-8524-B0BAFF4D0675}" type="slidenum">
              <a:rPr lang="en-US" smtClean="0"/>
              <a:t>8</a:t>
            </a:fld>
            <a:endParaRPr lang="en-US"/>
          </a:p>
        </p:txBody>
      </p:sp>
    </p:spTree>
    <p:extLst>
      <p:ext uri="{BB962C8B-B14F-4D97-AF65-F5344CB8AC3E}">
        <p14:creationId xmlns:p14="http://schemas.microsoft.com/office/powerpoint/2010/main" val="3730170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3EB1DD-7968-43C8-A5BF-084DB9BBBA87}"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247448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EB1DD-7968-43C8-A5BF-084DB9BBBA87}"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302634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EB1DD-7968-43C8-A5BF-084DB9BBBA87}"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86858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EB1DD-7968-43C8-A5BF-084DB9BBBA87}"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1380640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EB1DD-7968-43C8-A5BF-084DB9BBBA87}"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26041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3EB1DD-7968-43C8-A5BF-084DB9BBBA87}"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384856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EB1DD-7968-43C8-A5BF-084DB9BBBA87}"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3622810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3EB1DD-7968-43C8-A5BF-084DB9BBBA87}"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3112293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EB1DD-7968-43C8-A5BF-084DB9BBBA87}"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72869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EB1DD-7968-43C8-A5BF-084DB9BBBA87}"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426587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EB1DD-7968-43C8-A5BF-084DB9BBBA87}"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1E7FB-BB9B-4E82-9975-36AEDA240B1C}" type="slidenum">
              <a:rPr lang="en-US" smtClean="0"/>
              <a:t>‹#›</a:t>
            </a:fld>
            <a:endParaRPr lang="en-US"/>
          </a:p>
        </p:txBody>
      </p:sp>
    </p:spTree>
    <p:extLst>
      <p:ext uri="{BB962C8B-B14F-4D97-AF65-F5344CB8AC3E}">
        <p14:creationId xmlns:p14="http://schemas.microsoft.com/office/powerpoint/2010/main" val="68483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EB1DD-7968-43C8-A5BF-084DB9BBBA87}" type="datetimeFigureOut">
              <a:rPr lang="en-US" smtClean="0"/>
              <a:t>9/19/2016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1E7FB-BB9B-4E82-9975-36AEDA240B1C}" type="slidenum">
              <a:rPr lang="en-US" smtClean="0"/>
              <a:t>‹#›</a:t>
            </a:fld>
            <a:endParaRPr lang="en-US"/>
          </a:p>
        </p:txBody>
      </p:sp>
    </p:spTree>
    <p:extLst>
      <p:ext uri="{BB962C8B-B14F-4D97-AF65-F5344CB8AC3E}">
        <p14:creationId xmlns:p14="http://schemas.microsoft.com/office/powerpoint/2010/main" val="431500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685800" y="1371600"/>
            <a:ext cx="7848600" cy="1837730"/>
          </a:xfrm>
          <a:prstGeom prst="rect">
            <a:avLst/>
          </a:prstGeom>
          <a:noFill/>
        </p:spPr>
        <p:txBody>
          <a:bodyPr wrap="none" lIns="91440" tIns="45720" rIns="91440" bIns="45720">
            <a:prstTxWarp prst="textDeflate">
              <a:avLst>
                <a:gd name="adj" fmla="val 0"/>
              </a:avLst>
            </a:prstTxWarp>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n-US" sz="5400" b="1" cap="none" spc="0" smtClean="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rPr>
              <a:t>Chào </a:t>
            </a:r>
            <a:r>
              <a:rPr lang="en-US" sz="5400" b="1" smtClean="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rPr>
              <a:t>Thầy</a:t>
            </a:r>
            <a:r>
              <a:rPr lang="en-US" sz="5400" b="1" cap="none" spc="0" smtClean="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rPr>
              <a:t> Và Các Bạn</a:t>
            </a:r>
            <a:endParaRPr lang="en-US" sz="5400" b="1" cap="none" spc="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endParaRPr>
          </a:p>
        </p:txBody>
      </p:sp>
    </p:spTree>
    <p:extLst>
      <p:ext uri="{BB962C8B-B14F-4D97-AF65-F5344CB8AC3E}">
        <p14:creationId xmlns:p14="http://schemas.microsoft.com/office/powerpoint/2010/main" val="393778012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720437" y="549346"/>
            <a:ext cx="5849871" cy="646331"/>
          </a:xfrm>
          <a:prstGeom prst="rect">
            <a:avLst/>
          </a:prstGeom>
          <a:noFill/>
        </p:spPr>
        <p:txBody>
          <a:bodyPr wrap="none" lIns="91440" tIns="45720" rIns="91440" bIns="45720">
            <a:spAutoFit/>
          </a:bodyPr>
          <a:lstStyle/>
          <a:p>
            <a:pPr algn="just"/>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VI. Quy </a:t>
            </a:r>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Trình Điều Dưỡng</a:t>
            </a:r>
            <a:endParaRPr lang="en-US" sz="36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sp>
        <p:nvSpPr>
          <p:cNvPr id="2" name="Rectangle 1"/>
          <p:cNvSpPr/>
          <p:nvPr/>
        </p:nvSpPr>
        <p:spPr>
          <a:xfrm>
            <a:off x="706582" y="1443841"/>
            <a:ext cx="8077200" cy="3970318"/>
          </a:xfrm>
          <a:prstGeom prst="rect">
            <a:avLst/>
          </a:prstGeom>
        </p:spPr>
        <p:txBody>
          <a:bodyPr wrap="square">
            <a:spAutoFit/>
          </a:bodyPr>
          <a:lstStyle/>
          <a:p>
            <a:pPr algn="just"/>
            <a:r>
              <a:rPr lang="en-US" sz="2800" smtClean="0">
                <a:latin typeface="Arial" pitchFamily="34" charset="0"/>
                <a:cs typeface="Arial" pitchFamily="34" charset="0"/>
              </a:rPr>
              <a:t>	Khi </a:t>
            </a:r>
            <a:r>
              <a:rPr lang="en-US" sz="2800">
                <a:latin typeface="Arial" pitchFamily="34" charset="0"/>
                <a:cs typeface="Arial" pitchFamily="34" charset="0"/>
              </a:rPr>
              <a:t>tiếp nhận một bệnh nhân hôn mê người điều dưỡng phải xác định tình trạng bệnh nhân và đặt ra được yêu cầu chăm sóc nhằm:</a:t>
            </a:r>
          </a:p>
          <a:p>
            <a:pPr algn="just"/>
            <a:r>
              <a:rPr lang="en-US" sz="2800">
                <a:latin typeface="Arial" pitchFamily="34" charset="0"/>
                <a:cs typeface="Arial" pitchFamily="34" charset="0"/>
              </a:rPr>
              <a:t>- Ngăn chặn tử vong.</a:t>
            </a:r>
          </a:p>
          <a:p>
            <a:pPr algn="just"/>
            <a:r>
              <a:rPr lang="en-US" sz="2800">
                <a:latin typeface="Arial" pitchFamily="34" charset="0"/>
                <a:cs typeface="Arial" pitchFamily="34" charset="0"/>
              </a:rPr>
              <a:t>- Duy trì hô hấp, tuần hoàn, bài tiết.</a:t>
            </a:r>
          </a:p>
          <a:p>
            <a:pPr algn="just"/>
            <a:r>
              <a:rPr lang="en-US" sz="2800">
                <a:latin typeface="Arial" pitchFamily="34" charset="0"/>
                <a:cs typeface="Arial" pitchFamily="34" charset="0"/>
              </a:rPr>
              <a:t>- Phòng ngừa biến chứng.</a:t>
            </a:r>
          </a:p>
          <a:p>
            <a:pPr algn="just"/>
            <a:r>
              <a:rPr lang="en-US" sz="2800">
                <a:latin typeface="Arial" pitchFamily="34" charset="0"/>
                <a:cs typeface="Arial" pitchFamily="34" charset="0"/>
              </a:rPr>
              <a:t>- Phục hồi chức năng.</a:t>
            </a:r>
          </a:p>
          <a:p>
            <a:pPr algn="just"/>
            <a:r>
              <a:rPr lang="en-US" sz="2800">
                <a:latin typeface="Arial" pitchFamily="34" charset="0"/>
                <a:cs typeface="Arial" pitchFamily="34" charset="0"/>
              </a:rPr>
              <a:t>- Giáo dục sức khoẻ và các biện pháp tự theo dõi, chăm sóc cho gia đình sau khi xuất viện.</a:t>
            </a:r>
          </a:p>
        </p:txBody>
      </p:sp>
    </p:spTree>
    <p:extLst>
      <p:ext uri="{BB962C8B-B14F-4D97-AF65-F5344CB8AC3E}">
        <p14:creationId xmlns:p14="http://schemas.microsoft.com/office/powerpoint/2010/main" val="2912237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6" name="Diagram 5"/>
          <p:cNvGraphicFramePr/>
          <p:nvPr>
            <p:extLst>
              <p:ext uri="{D42A27DB-BD31-4B8C-83A1-F6EECF244321}">
                <p14:modId xmlns:p14="http://schemas.microsoft.com/office/powerpoint/2010/main" val="1961512002"/>
              </p:ext>
            </p:extLst>
          </p:nvPr>
        </p:nvGraphicFramePr>
        <p:xfrm>
          <a:off x="533400" y="1447800"/>
          <a:ext cx="8077200" cy="452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685800" y="551764"/>
            <a:ext cx="5721631" cy="646331"/>
          </a:xfrm>
          <a:prstGeom prst="rect">
            <a:avLst/>
          </a:prstGeom>
          <a:noFill/>
        </p:spPr>
        <p:txBody>
          <a:bodyPr wrap="none" lIns="91440" tIns="45720" rIns="91440" bIns="45720">
            <a:spAutoFit/>
          </a:bodyPr>
          <a:lstStyle/>
          <a:p>
            <a:pPr algn="just"/>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V. Q	uy Trình Điều Dưỡng</a:t>
            </a:r>
            <a:endParaRPr lang="en-US" sz="36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49631877"/>
              </p:ext>
            </p:extLst>
          </p:nvPr>
        </p:nvGraphicFramePr>
        <p:xfrm>
          <a:off x="152400" y="381000"/>
          <a:ext cx="8956902" cy="6172200"/>
        </p:xfrm>
        <a:graphic>
          <a:graphicData uri="http://schemas.openxmlformats.org/drawingml/2006/table">
            <a:tbl>
              <a:tblPr firstRow="1" firstCol="1" bandRow="1">
                <a:tableStyleId>{69012ECD-51FC-41F1-AA8D-1B2483CD663E}</a:tableStyleId>
              </a:tblPr>
              <a:tblGrid>
                <a:gridCol w="3927702"/>
                <a:gridCol w="2590800"/>
                <a:gridCol w="2438400"/>
              </a:tblGrid>
              <a:tr h="514350">
                <a:tc>
                  <a:txBody>
                    <a:bodyPr/>
                    <a:lstStyle/>
                    <a:p>
                      <a:pPr algn="ctr">
                        <a:lnSpc>
                          <a:spcPct val="115000"/>
                        </a:lnSpc>
                        <a:spcAft>
                          <a:spcPts val="0"/>
                        </a:spcAft>
                      </a:pPr>
                      <a:r>
                        <a:rPr lang="en-US" sz="2400" b="1" spc="-150" smtClean="0">
                          <a:effectLst/>
                          <a:latin typeface="Arial" pitchFamily="34" charset="0"/>
                          <a:cs typeface="Arial" pitchFamily="34" charset="0"/>
                        </a:rPr>
                        <a:t>1. Nhận định</a:t>
                      </a:r>
                      <a:endParaRPr lang="en-US" sz="2400" b="1"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1" spc="-150" smtClean="0">
                          <a:effectLst/>
                          <a:latin typeface="Arial" pitchFamily="34" charset="0"/>
                          <a:cs typeface="Arial" pitchFamily="34" charset="0"/>
                        </a:rPr>
                        <a:t>2. Chuẩn đoán ĐD</a:t>
                      </a:r>
                      <a:endParaRPr lang="en-US" sz="2400" b="1"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1" spc="-150" smtClean="0">
                          <a:effectLst/>
                          <a:latin typeface="Arial" pitchFamily="34" charset="0"/>
                          <a:cs typeface="Arial" pitchFamily="34" charset="0"/>
                        </a:rPr>
                        <a:t>3. Lập kế hoạch</a:t>
                      </a:r>
                      <a:endParaRPr lang="en-US" sz="2400" b="1"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57850">
                <a:tc>
                  <a:txBody>
                    <a:bodyPr/>
                    <a:lstStyle/>
                    <a:p>
                      <a:pPr algn="just"/>
                      <a:r>
                        <a:rPr lang="en-US" sz="2300" b="0" kern="1200" spc="-150" smtClean="0">
                          <a:solidFill>
                            <a:schemeClr val="tx1"/>
                          </a:solidFill>
                          <a:effectLst/>
                          <a:latin typeface="Arial" pitchFamily="34" charset="0"/>
                          <a:ea typeface="+mn-ea"/>
                          <a:cs typeface="Arial" pitchFamily="34" charset="0"/>
                        </a:rPr>
                        <a:t>-</a:t>
                      </a:r>
                      <a:r>
                        <a:rPr lang="en-US" sz="2300" b="0" kern="1200" spc="-150" baseline="0" smtClean="0">
                          <a:solidFill>
                            <a:schemeClr val="tx1"/>
                          </a:solidFill>
                          <a:effectLst/>
                          <a:latin typeface="Arial" pitchFamily="34" charset="0"/>
                          <a:ea typeface="+mn-ea"/>
                          <a:cs typeface="Arial" pitchFamily="34" charset="0"/>
                        </a:rPr>
                        <a:t> </a:t>
                      </a:r>
                      <a:r>
                        <a:rPr lang="en-US" sz="2300" b="0" kern="1200" spc="-150" smtClean="0">
                          <a:solidFill>
                            <a:schemeClr val="tx1"/>
                          </a:solidFill>
                          <a:effectLst/>
                          <a:latin typeface="Arial" pitchFamily="34" charset="0"/>
                          <a:ea typeface="+mn-ea"/>
                          <a:cs typeface="Arial" pitchFamily="34" charset="0"/>
                        </a:rPr>
                        <a:t>Quan sát bệnh nhân.          </a:t>
                      </a:r>
                    </a:p>
                    <a:p>
                      <a:pPr algn="just"/>
                      <a:r>
                        <a:rPr lang="en-US" sz="2300" b="0" kern="1200" spc="-150" smtClean="0">
                          <a:solidFill>
                            <a:schemeClr val="tx1"/>
                          </a:solidFill>
                          <a:effectLst/>
                          <a:latin typeface="Arial" pitchFamily="34" charset="0"/>
                          <a:ea typeface="+mn-ea"/>
                          <a:cs typeface="Arial" pitchFamily="34" charset="0"/>
                        </a:rPr>
                        <a:t>-  Đánh giá mức độ hôn mê.</a:t>
                      </a:r>
                    </a:p>
                    <a:p>
                      <a:pPr algn="just"/>
                      <a:r>
                        <a:rPr lang="en-US" sz="2300" b="0" kern="1200" spc="-150" smtClean="0">
                          <a:solidFill>
                            <a:schemeClr val="tx1"/>
                          </a:solidFill>
                          <a:effectLst/>
                          <a:latin typeface="Arial" pitchFamily="34" charset="0"/>
                          <a:ea typeface="+mn-ea"/>
                          <a:cs typeface="Arial" pitchFamily="34" charset="0"/>
                        </a:rPr>
                        <a:t>-  Phân loại được hôn mê có triệu chứng thần kinh chỉ điểm hay không?</a:t>
                      </a:r>
                    </a:p>
                    <a:p>
                      <a:pPr algn="just"/>
                      <a:r>
                        <a:rPr lang="en-US" sz="2300" b="0" kern="1200" spc="-150" smtClean="0">
                          <a:solidFill>
                            <a:schemeClr val="tx1"/>
                          </a:solidFill>
                          <a:effectLst/>
                          <a:latin typeface="Arial" pitchFamily="34" charset="0"/>
                          <a:ea typeface="+mn-ea"/>
                          <a:cs typeface="Arial" pitchFamily="34" charset="0"/>
                        </a:rPr>
                        <a:t>-  Lấy mạch, nhiệt độ, ha.</a:t>
                      </a:r>
                    </a:p>
                    <a:p>
                      <a:pPr algn="just"/>
                      <a:r>
                        <a:rPr lang="en-US" sz="2300" b="0" kern="1200" spc="-150" smtClean="0">
                          <a:solidFill>
                            <a:schemeClr val="tx1"/>
                          </a:solidFill>
                          <a:effectLst/>
                          <a:latin typeface="Arial" pitchFamily="34" charset="0"/>
                          <a:ea typeface="+mn-ea"/>
                          <a:cs typeface="Arial" pitchFamily="34" charset="0"/>
                        </a:rPr>
                        <a:t>-  Nhịp thở, tần số, kiểu thở có rối loạn không?</a:t>
                      </a:r>
                    </a:p>
                    <a:p>
                      <a:pPr algn="just"/>
                      <a:r>
                        <a:rPr lang="en-US" sz="2300" b="0" kern="1200" spc="-150" smtClean="0">
                          <a:solidFill>
                            <a:schemeClr val="tx1"/>
                          </a:solidFill>
                          <a:effectLst/>
                          <a:latin typeface="Arial" pitchFamily="34" charset="0"/>
                          <a:ea typeface="+mn-ea"/>
                          <a:cs typeface="Arial" pitchFamily="34" charset="0"/>
                        </a:rPr>
                        <a:t>-  Có các dấu hiệu cơ năng: nhức đầu, nôn.</a:t>
                      </a:r>
                    </a:p>
                    <a:p>
                      <a:pPr algn="just"/>
                      <a:r>
                        <a:rPr lang="en-US" sz="2300" b="0" kern="1200" spc="-150" smtClean="0">
                          <a:solidFill>
                            <a:schemeClr val="tx1"/>
                          </a:solidFill>
                          <a:effectLst/>
                          <a:latin typeface="Arial" pitchFamily="34" charset="0"/>
                          <a:ea typeface="+mn-ea"/>
                          <a:cs typeface="Arial" pitchFamily="34" charset="0"/>
                        </a:rPr>
                        <a:t>Hỏi : tiền sử bệnh nhân có mắc bệnh gì không? Có vướng mắc gì về tình cảm trong gia đình và xã hội không? </a:t>
                      </a:r>
                    </a:p>
                    <a:p>
                      <a:pPr algn="just"/>
                      <a:r>
                        <a:rPr lang="en-US" sz="2300" b="0" kern="1200" spc="-150" smtClean="0">
                          <a:solidFill>
                            <a:schemeClr val="tx1"/>
                          </a:solidFill>
                          <a:effectLst/>
                          <a:latin typeface="Arial" pitchFamily="34" charset="0"/>
                          <a:ea typeface="+mn-ea"/>
                          <a:cs typeface="Arial" pitchFamily="34" charset="0"/>
                        </a:rPr>
                        <a:t>Thu thập</a:t>
                      </a:r>
                      <a:r>
                        <a:rPr lang="en-US" sz="2300" b="0" kern="1200" spc="-150" baseline="0" smtClean="0">
                          <a:solidFill>
                            <a:schemeClr val="tx1"/>
                          </a:solidFill>
                          <a:effectLst/>
                          <a:latin typeface="Arial" pitchFamily="34" charset="0"/>
                          <a:ea typeface="+mn-ea"/>
                          <a:cs typeface="Arial" pitchFamily="34" charset="0"/>
                        </a:rPr>
                        <a:t> thông tin các cần thiết khác</a:t>
                      </a:r>
                      <a:endParaRPr lang="en-US" sz="2300" b="0" kern="1200" spc="-150">
                        <a:solidFill>
                          <a:schemeClr val="tx1"/>
                        </a:solidFill>
                        <a:effectLst/>
                        <a:latin typeface="Arial" pitchFamily="34" charset="0"/>
                        <a:ea typeface="+mn-ea"/>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200" kern="1200" spc="-150" smtClean="0">
                          <a:solidFill>
                            <a:schemeClr val="tx1"/>
                          </a:solidFill>
                          <a:effectLst/>
                          <a:latin typeface="Arial" pitchFamily="34" charset="0"/>
                          <a:ea typeface="+mn-ea"/>
                          <a:cs typeface="Arial" pitchFamily="34" charset="0"/>
                        </a:rPr>
                        <a:t>- Rối loạn hoặc mất ý thức.</a:t>
                      </a:r>
                    </a:p>
                    <a:p>
                      <a:pPr algn="just"/>
                      <a:r>
                        <a:rPr lang="en-US" sz="2200" kern="1200" spc="-150" smtClean="0">
                          <a:solidFill>
                            <a:schemeClr val="tx1"/>
                          </a:solidFill>
                          <a:effectLst/>
                          <a:latin typeface="Arial" pitchFamily="34" charset="0"/>
                          <a:ea typeface="+mn-ea"/>
                          <a:cs typeface="Arial" pitchFamily="34" charset="0"/>
                        </a:rPr>
                        <a:t>- Tắc nghẽn hô hấp do thông khí kém.</a:t>
                      </a:r>
                    </a:p>
                    <a:p>
                      <a:pPr algn="just"/>
                      <a:r>
                        <a:rPr lang="pl-PL" sz="2200" kern="1200" spc="-150" smtClean="0">
                          <a:solidFill>
                            <a:schemeClr val="tx1"/>
                          </a:solidFill>
                          <a:effectLst/>
                          <a:latin typeface="Arial" pitchFamily="34" charset="0"/>
                          <a:ea typeface="+mn-ea"/>
                          <a:cs typeface="Arial" pitchFamily="34" charset="0"/>
                        </a:rPr>
                        <a:t>- Bội nhiễm do nằm lâu.</a:t>
                      </a:r>
                      <a:endParaRPr lang="en-US" sz="2200" kern="1200" spc="-150" smtClean="0">
                        <a:solidFill>
                          <a:schemeClr val="tx1"/>
                        </a:solidFill>
                        <a:effectLst/>
                        <a:latin typeface="Arial" pitchFamily="34" charset="0"/>
                        <a:ea typeface="+mn-ea"/>
                        <a:cs typeface="Arial" pitchFamily="34" charset="0"/>
                      </a:endParaRPr>
                    </a:p>
                    <a:p>
                      <a:pPr algn="just"/>
                      <a:r>
                        <a:rPr lang="pl-PL" sz="2200" kern="1200" spc="-150" smtClean="0">
                          <a:solidFill>
                            <a:schemeClr val="tx1"/>
                          </a:solidFill>
                          <a:effectLst/>
                          <a:latin typeface="Arial" pitchFamily="34" charset="0"/>
                          <a:ea typeface="+mn-ea"/>
                          <a:cs typeface="Arial" pitchFamily="34" charset="0"/>
                        </a:rPr>
                        <a:t>- Loét mục do nằm lâu.</a:t>
                      </a:r>
                      <a:endParaRPr lang="en-US" sz="2200" kern="1200" spc="-150" smtClean="0">
                        <a:solidFill>
                          <a:schemeClr val="tx1"/>
                        </a:solidFill>
                        <a:effectLst/>
                        <a:latin typeface="Arial" pitchFamily="34" charset="0"/>
                        <a:ea typeface="+mn-ea"/>
                        <a:cs typeface="Arial" pitchFamily="34" charset="0"/>
                      </a:endParaRPr>
                    </a:p>
                    <a:p>
                      <a:pPr algn="just"/>
                      <a:r>
                        <a:rPr lang="pl-PL" sz="2200" kern="1200" spc="-150" smtClean="0">
                          <a:solidFill>
                            <a:schemeClr val="tx1"/>
                          </a:solidFill>
                          <a:effectLst/>
                          <a:latin typeface="Arial" pitchFamily="34" charset="0"/>
                          <a:ea typeface="+mn-ea"/>
                          <a:cs typeface="Arial" pitchFamily="34" charset="0"/>
                        </a:rPr>
                        <a:t>- Teo cơ, tắc mạnh do không vận động.</a:t>
                      </a:r>
                      <a:endParaRPr lang="en-US" sz="2200" kern="1200" spc="-150" smtClean="0">
                        <a:solidFill>
                          <a:schemeClr val="tx1"/>
                        </a:solidFill>
                        <a:effectLst/>
                        <a:latin typeface="Arial" pitchFamily="34" charset="0"/>
                        <a:ea typeface="+mn-ea"/>
                        <a:cs typeface="Arial" pitchFamily="34" charset="0"/>
                      </a:endParaRPr>
                    </a:p>
                    <a:p>
                      <a:pPr algn="just"/>
                      <a:r>
                        <a:rPr lang="pl-PL" sz="2200" kern="1200" spc="-150" smtClean="0">
                          <a:solidFill>
                            <a:schemeClr val="tx1"/>
                          </a:solidFill>
                          <a:effectLst/>
                          <a:latin typeface="Arial" pitchFamily="34" charset="0"/>
                          <a:ea typeface="+mn-ea"/>
                          <a:cs typeface="Arial" pitchFamily="34" charset="0"/>
                        </a:rPr>
                        <a:t>- Suy mòn do dinh dưỡng kém</a:t>
                      </a:r>
                      <a:r>
                        <a:rPr lang="en-US" sz="2200" spc="-150" smtClean="0">
                          <a:effectLst/>
                          <a:latin typeface="Arial" pitchFamily="34" charset="0"/>
                          <a:cs typeface="Arial" pitchFamily="34" charset="0"/>
                        </a:rPr>
                        <a:t> </a:t>
                      </a:r>
                      <a:endParaRPr lang="en-US" sz="2200"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pl-PL" sz="2200" kern="1200" spc="-150" smtClean="0">
                          <a:solidFill>
                            <a:schemeClr val="tx1"/>
                          </a:solidFill>
                          <a:effectLst/>
                          <a:latin typeface="Arial" pitchFamily="34" charset="0"/>
                          <a:ea typeface="+mn-ea"/>
                          <a:cs typeface="Arial" pitchFamily="34" charset="0"/>
                        </a:rPr>
                        <a:t>- Theo dõi các chức năng sống phát hiện dấu hiệu bất thường để xử lý kịp thời.</a:t>
                      </a:r>
                      <a:endParaRPr lang="en-US" sz="2200" kern="1200" spc="-150" smtClean="0">
                        <a:solidFill>
                          <a:schemeClr val="tx1"/>
                        </a:solidFill>
                        <a:effectLst/>
                        <a:latin typeface="Arial" pitchFamily="34" charset="0"/>
                        <a:ea typeface="+mn-ea"/>
                        <a:cs typeface="Arial" pitchFamily="34" charset="0"/>
                      </a:endParaRPr>
                    </a:p>
                    <a:p>
                      <a:pPr algn="just"/>
                      <a:r>
                        <a:rPr lang="pl-PL" sz="2200" kern="1200" spc="-150" smtClean="0">
                          <a:solidFill>
                            <a:schemeClr val="tx1"/>
                          </a:solidFill>
                          <a:effectLst/>
                          <a:latin typeface="Arial" pitchFamily="34" charset="0"/>
                          <a:ea typeface="+mn-ea"/>
                          <a:cs typeface="Arial" pitchFamily="34" charset="0"/>
                        </a:rPr>
                        <a:t>- Thực hiện y lệnh của bác sĩ .</a:t>
                      </a:r>
                      <a:endParaRPr lang="en-US" sz="2200" kern="1200" spc="-150" smtClean="0">
                        <a:solidFill>
                          <a:schemeClr val="tx1"/>
                        </a:solidFill>
                        <a:effectLst/>
                        <a:latin typeface="Arial" pitchFamily="34" charset="0"/>
                        <a:ea typeface="+mn-ea"/>
                        <a:cs typeface="Arial" pitchFamily="34" charset="0"/>
                      </a:endParaRPr>
                    </a:p>
                    <a:p>
                      <a:pPr algn="just"/>
                      <a:r>
                        <a:rPr lang="pl-PL" sz="2200" kern="1200" spc="-150" smtClean="0">
                          <a:solidFill>
                            <a:schemeClr val="tx1"/>
                          </a:solidFill>
                          <a:effectLst/>
                          <a:latin typeface="Arial" pitchFamily="34" charset="0"/>
                          <a:ea typeface="+mn-ea"/>
                          <a:cs typeface="Arial" pitchFamily="34" charset="0"/>
                        </a:rPr>
                        <a:t>- vệ sinh thân thể.</a:t>
                      </a:r>
                      <a:endParaRPr lang="en-US" sz="2200" kern="1200" spc="-150" smtClean="0">
                        <a:solidFill>
                          <a:schemeClr val="tx1"/>
                        </a:solidFill>
                        <a:effectLst/>
                        <a:latin typeface="Arial" pitchFamily="34" charset="0"/>
                        <a:ea typeface="+mn-ea"/>
                        <a:cs typeface="Arial" pitchFamily="34" charset="0"/>
                      </a:endParaRPr>
                    </a:p>
                    <a:p>
                      <a:pPr algn="just"/>
                      <a:r>
                        <a:rPr lang="en-US" sz="2200" kern="1200" spc="-150" smtClean="0">
                          <a:solidFill>
                            <a:schemeClr val="tx1"/>
                          </a:solidFill>
                          <a:effectLst/>
                          <a:latin typeface="Arial" pitchFamily="34" charset="0"/>
                          <a:ea typeface="+mn-ea"/>
                          <a:cs typeface="Arial" pitchFamily="34" charset="0"/>
                        </a:rPr>
                        <a:t>- Phòng chống loét.</a:t>
                      </a:r>
                    </a:p>
                    <a:p>
                      <a:pPr algn="just"/>
                      <a:r>
                        <a:rPr lang="en-US" sz="2200" kern="1200" spc="-150" smtClean="0">
                          <a:solidFill>
                            <a:schemeClr val="tx1"/>
                          </a:solidFill>
                          <a:effectLst/>
                          <a:latin typeface="Arial" pitchFamily="34" charset="0"/>
                          <a:ea typeface="+mn-ea"/>
                          <a:cs typeface="Arial" pitchFamily="34" charset="0"/>
                        </a:rPr>
                        <a:t>- Nuôi dưỡng.</a:t>
                      </a:r>
                    </a:p>
                    <a:p>
                      <a:pPr algn="just"/>
                      <a:r>
                        <a:rPr lang="en-US" sz="2200" kern="1200" spc="-150" smtClean="0">
                          <a:solidFill>
                            <a:schemeClr val="tx1"/>
                          </a:solidFill>
                          <a:effectLst/>
                          <a:latin typeface="Arial" pitchFamily="34" charset="0"/>
                          <a:ea typeface="+mn-ea"/>
                          <a:cs typeface="Arial" pitchFamily="34" charset="0"/>
                        </a:rPr>
                        <a:t>- Phục hồi chức năng, hạn chế di chứng.</a:t>
                      </a:r>
                    </a:p>
                    <a:p>
                      <a:pPr algn="just"/>
                      <a:r>
                        <a:rPr lang="en-US" sz="2200" kern="1200" spc="-150" smtClean="0">
                          <a:solidFill>
                            <a:schemeClr val="tx1"/>
                          </a:solidFill>
                          <a:effectLst/>
                          <a:latin typeface="Arial" pitchFamily="34" charset="0"/>
                          <a:ea typeface="+mn-ea"/>
                          <a:cs typeface="Arial" pitchFamily="34" charset="0"/>
                        </a:rPr>
                        <a:t>- Giáo dục sức khoẻ, hướng dẫn chăm sóc và luyện tập.</a:t>
                      </a:r>
                      <a:endParaRPr lang="en-US" sz="2200" kern="1200" spc="-150">
                        <a:solidFill>
                          <a:schemeClr val="tx1"/>
                        </a:solidFill>
                        <a:effectLst/>
                        <a:latin typeface="Arial" pitchFamily="34" charset="0"/>
                        <a:ea typeface="+mn-ea"/>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1569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3"/>
                                        </p:tgtEl>
                                      </p:cBhvr>
                                    </p:animEffect>
                                    <p:set>
                                      <p:cBhvr>
                                        <p:cTn id="13" dur="1" fill="hold">
                                          <p:stCondLst>
                                            <p:cond delay="499"/>
                                          </p:stCondLst>
                                        </p:cTn>
                                        <p:tgtEl>
                                          <p:spTgt spid="3"/>
                                        </p:tgtEl>
                                        <p:attrNameLst>
                                          <p:attrName>style.visibility</p:attrName>
                                        </p:attrNameLst>
                                      </p:cBhvr>
                                      <p:to>
                                        <p:strVal val="hidden"/>
                                      </p:to>
                                    </p:set>
                                  </p:childTnLst>
                                </p:cTn>
                              </p:par>
                              <p:par>
                                <p:cTn id="14" presetID="53"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609600" y="685800"/>
            <a:ext cx="5633273" cy="553998"/>
          </a:xfrm>
          <a:prstGeom prst="rect">
            <a:avLst/>
          </a:prstGeom>
          <a:noFill/>
        </p:spPr>
        <p:txBody>
          <a:bodyPr wrap="none" lIns="91440" tIns="45720" rIns="91440" bIns="45720">
            <a:spAutoFit/>
          </a:bodyPr>
          <a:lstStyle/>
          <a:p>
            <a:pPr algn="just"/>
            <a:r>
              <a:rPr lang="en-US" sz="3000" smtClean="0">
                <a:latin typeface="Arial" pitchFamily="34" charset="0"/>
                <a:cs typeface="Arial" pitchFamily="34" charset="0"/>
              </a:rPr>
              <a:t>4. thực hiện kế hoạch chăm sóc</a:t>
            </a:r>
            <a:endParaRPr lang="en-US" sz="3000">
              <a:latin typeface="Arial" pitchFamily="34" charset="0"/>
              <a:cs typeface="Arial" pitchFamily="34" charset="0"/>
            </a:endParaRPr>
          </a:p>
        </p:txBody>
      </p:sp>
      <p:sp>
        <p:nvSpPr>
          <p:cNvPr id="4" name="Rectangle 3"/>
          <p:cNvSpPr/>
          <p:nvPr/>
        </p:nvSpPr>
        <p:spPr>
          <a:xfrm>
            <a:off x="609600" y="1371600"/>
            <a:ext cx="8305800" cy="3970318"/>
          </a:xfrm>
          <a:prstGeom prst="rect">
            <a:avLst/>
          </a:prstGeom>
        </p:spPr>
        <p:txBody>
          <a:bodyPr wrap="square">
            <a:spAutoFit/>
          </a:bodyPr>
          <a:lstStyle/>
          <a:p>
            <a:pPr algn="just"/>
            <a:r>
              <a:rPr lang="en-US" sz="2800" i="1">
                <a:latin typeface="Arial" pitchFamily="34" charset="0"/>
                <a:cs typeface="Arial" pitchFamily="34" charset="0"/>
              </a:rPr>
              <a:t>* Theo dõi dấu hiệu sinh tồn (chức năng sống):</a:t>
            </a:r>
            <a:endParaRPr lang="en-US" sz="2800">
              <a:latin typeface="Arial" pitchFamily="34" charset="0"/>
              <a:cs typeface="Arial" pitchFamily="34" charset="0"/>
            </a:endParaRPr>
          </a:p>
          <a:p>
            <a:pPr algn="just"/>
            <a:r>
              <a:rPr lang="en-US" sz="2800" i="1">
                <a:latin typeface="Arial" pitchFamily="34" charset="0"/>
                <a:cs typeface="Arial" pitchFamily="34" charset="0"/>
              </a:rPr>
              <a:t>- Tùy từng nguyên nhân hôn mê mà có kế hoạch theo dõi 15 phút; 30 phút; 1 giờ</a:t>
            </a:r>
            <a:r>
              <a:rPr lang="en-US" sz="2800">
                <a:latin typeface="Arial" pitchFamily="34" charset="0"/>
                <a:cs typeface="Arial" pitchFamily="34" charset="0"/>
              </a:rPr>
              <a:t> hoặc 3 giờ một lần.</a:t>
            </a:r>
          </a:p>
          <a:p>
            <a:pPr algn="just"/>
            <a:r>
              <a:rPr lang="en-US" sz="2800">
                <a:latin typeface="Arial" pitchFamily="34" charset="0"/>
                <a:cs typeface="Arial" pitchFamily="34" charset="0"/>
              </a:rPr>
              <a:t>- Theo dõi nước tiểu 24 giờ để có kế hoạch bù nước và điện giải và giúp bác sĩ điều chỉnh lượng nước ra vào của cơ thể.</a:t>
            </a:r>
          </a:p>
          <a:p>
            <a:pPr algn="just"/>
            <a:r>
              <a:rPr lang="en-US" sz="2800">
                <a:latin typeface="Arial" pitchFamily="34" charset="0"/>
                <a:cs typeface="Arial" pitchFamily="34" charset="0"/>
              </a:rPr>
              <a:t>- Phải ghi vào các phiếu theo dõi, thấy bất thường phải thông báo ngay.</a:t>
            </a:r>
          </a:p>
          <a:p>
            <a:pPr algn="just"/>
            <a:r>
              <a:rPr lang="en-US" sz="2800" i="1">
                <a:latin typeface="Arial" pitchFamily="34" charset="0"/>
                <a:cs typeface="Arial" pitchFamily="34" charset="0"/>
              </a:rPr>
              <a:t>* Thực hiện các y lệnh đầy đủ và chính xác.</a:t>
            </a:r>
            <a:endParaRPr lang="en-US" sz="2800">
              <a:latin typeface="Arial" pitchFamily="34" charset="0"/>
              <a:cs typeface="Arial" pitchFamily="34" charset="0"/>
            </a:endParaRPr>
          </a:p>
        </p:txBody>
      </p:sp>
      <p:sp>
        <p:nvSpPr>
          <p:cNvPr id="5" name="Rectangle 4"/>
          <p:cNvSpPr/>
          <p:nvPr/>
        </p:nvSpPr>
        <p:spPr>
          <a:xfrm>
            <a:off x="609600" y="1447800"/>
            <a:ext cx="8153400" cy="3539430"/>
          </a:xfrm>
          <a:prstGeom prst="rect">
            <a:avLst/>
          </a:prstGeom>
        </p:spPr>
        <p:txBody>
          <a:bodyPr wrap="square">
            <a:spAutoFit/>
          </a:bodyPr>
          <a:lstStyle/>
          <a:p>
            <a:pPr algn="just"/>
            <a:r>
              <a:rPr lang="en-US" sz="2800" i="1">
                <a:latin typeface="Arial" pitchFamily="34" charset="0"/>
                <a:cs typeface="Arial" pitchFamily="34" charset="0"/>
              </a:rPr>
              <a:t>* Duy trì lưu thông đường hô hấp:</a:t>
            </a:r>
            <a:endParaRPr lang="en-US" sz="2800">
              <a:latin typeface="Arial" pitchFamily="34" charset="0"/>
              <a:cs typeface="Arial" pitchFamily="34" charset="0"/>
            </a:endParaRPr>
          </a:p>
          <a:p>
            <a:pPr algn="just"/>
            <a:r>
              <a:rPr lang="en-US" sz="2800">
                <a:latin typeface="Arial" pitchFamily="34" charset="0"/>
                <a:cs typeface="Arial" pitchFamily="34" charset="0"/>
              </a:rPr>
              <a:t>- Đặt bệnh nhân nằm tư thế dẫn lưu.</a:t>
            </a:r>
          </a:p>
          <a:p>
            <a:pPr algn="just"/>
            <a:r>
              <a:rPr lang="en-US" sz="2800">
                <a:latin typeface="Arial" pitchFamily="34" charset="0"/>
                <a:cs typeface="Arial" pitchFamily="34" charset="0"/>
              </a:rPr>
              <a:t>- Hút đờm dãi khi tăng tiết.</a:t>
            </a:r>
          </a:p>
          <a:p>
            <a:pPr algn="just"/>
            <a:r>
              <a:rPr lang="en-US" sz="2800">
                <a:latin typeface="Arial" pitchFamily="34" charset="0"/>
                <a:cs typeface="Arial" pitchFamily="34" charset="0"/>
              </a:rPr>
              <a:t>- Đặt Canyl Mayo đề phòng tụt lưỡi.</a:t>
            </a:r>
          </a:p>
          <a:p>
            <a:pPr algn="just"/>
            <a:r>
              <a:rPr lang="en-US" sz="2800">
                <a:latin typeface="Arial" pitchFamily="34" charset="0"/>
                <a:cs typeface="Arial" pitchFamily="34" charset="0"/>
              </a:rPr>
              <a:t>- Thở oxy khi có tím tái.</a:t>
            </a:r>
          </a:p>
          <a:p>
            <a:pPr algn="just"/>
            <a:r>
              <a:rPr lang="en-US" sz="2800">
                <a:latin typeface="Arial" pitchFamily="34" charset="0"/>
                <a:cs typeface="Arial" pitchFamily="34" charset="0"/>
              </a:rPr>
              <a:t>- Thay đổi tư thế nằm 1 giờ/1 lần.</a:t>
            </a:r>
          </a:p>
          <a:p>
            <a:pPr algn="just"/>
            <a:r>
              <a:rPr lang="en-US" sz="2800">
                <a:latin typeface="Arial" pitchFamily="34" charset="0"/>
                <a:cs typeface="Arial" pitchFamily="34" charset="0"/>
              </a:rPr>
              <a:t>- Nếu hôn mê sâu đặt NKQ, hút đờm dãi và hỗ trợ hô hấp khi cần thiết.</a:t>
            </a:r>
          </a:p>
        </p:txBody>
      </p:sp>
    </p:spTree>
    <p:extLst>
      <p:ext uri="{BB962C8B-B14F-4D97-AF65-F5344CB8AC3E}">
        <p14:creationId xmlns:p14="http://schemas.microsoft.com/office/powerpoint/2010/main" val="3899661605"/>
      </p:ext>
    </p:extLst>
  </p:cSld>
  <p:clrMapOvr>
    <a:masterClrMapping/>
  </p:clrMapOvr>
  <mc:AlternateContent xmlns:mc="http://schemas.openxmlformats.org/markup-compatibility/2006" xmlns:p14="http://schemas.microsoft.com/office/powerpoint/2010/main">
    <mc:Choice Requires="p14">
      <p:transition spd="slow" p14:dur="800">
        <p14:flythrough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53"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fltVal val="0"/>
                                          </p:val>
                                        </p:tav>
                                        <p:tav tm="100000">
                                          <p:val>
                                            <p:strVal val="#ppt_h"/>
                                          </p:val>
                                        </p:tav>
                                      </p:tavLst>
                                    </p:anim>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4413"/>
            <a:ext cx="9144000" cy="6849173"/>
          </a:xfrm>
          <a:prstGeom prst="rect">
            <a:avLst/>
          </a:prstGeom>
        </p:spPr>
      </p:pic>
      <p:sp>
        <p:nvSpPr>
          <p:cNvPr id="3" name="Rectangle 2"/>
          <p:cNvSpPr/>
          <p:nvPr/>
        </p:nvSpPr>
        <p:spPr>
          <a:xfrm>
            <a:off x="609599" y="429583"/>
            <a:ext cx="5633273" cy="553998"/>
          </a:xfrm>
          <a:prstGeom prst="rect">
            <a:avLst/>
          </a:prstGeom>
          <a:noFill/>
        </p:spPr>
        <p:txBody>
          <a:bodyPr wrap="none" lIns="91440" tIns="45720" rIns="91440" bIns="45720">
            <a:spAutoFit/>
          </a:bodyPr>
          <a:lstStyle/>
          <a:p>
            <a:pPr algn="just"/>
            <a:r>
              <a:rPr lang="en-US" sz="3000" smtClean="0">
                <a:latin typeface="Arial" pitchFamily="34" charset="0"/>
                <a:cs typeface="Arial" pitchFamily="34" charset="0"/>
              </a:rPr>
              <a:t>4. thực hiện kế hoạch chăm sóc</a:t>
            </a:r>
            <a:endParaRPr lang="en-US" sz="3000">
              <a:latin typeface="Arial" pitchFamily="34" charset="0"/>
              <a:cs typeface="Arial" pitchFamily="34" charset="0"/>
            </a:endParaRPr>
          </a:p>
        </p:txBody>
      </p:sp>
      <p:sp>
        <p:nvSpPr>
          <p:cNvPr id="4" name="Rectangle 3"/>
          <p:cNvSpPr/>
          <p:nvPr/>
        </p:nvSpPr>
        <p:spPr>
          <a:xfrm>
            <a:off x="304800" y="1278553"/>
            <a:ext cx="8915400" cy="4893647"/>
          </a:xfrm>
          <a:prstGeom prst="rect">
            <a:avLst/>
          </a:prstGeom>
        </p:spPr>
        <p:txBody>
          <a:bodyPr wrap="square">
            <a:spAutoFit/>
          </a:bodyPr>
          <a:lstStyle/>
          <a:p>
            <a:r>
              <a:rPr lang="en-US" sz="2400" i="1">
                <a:latin typeface="Arial" pitchFamily="34" charset="0"/>
                <a:cs typeface="Arial" pitchFamily="34" charset="0"/>
              </a:rPr>
              <a:t>* Nuôi dưỡng:</a:t>
            </a:r>
            <a:endParaRPr lang="en-US" sz="2400">
              <a:latin typeface="Arial" pitchFamily="34" charset="0"/>
              <a:cs typeface="Arial" pitchFamily="34" charset="0"/>
            </a:endParaRPr>
          </a:p>
          <a:p>
            <a:r>
              <a:rPr lang="en-US" sz="2400">
                <a:latin typeface="Arial" pitchFamily="34" charset="0"/>
                <a:cs typeface="Arial" pitchFamily="34" charset="0"/>
              </a:rPr>
              <a:t>- Cho bệnh nhân ăn qua sonde dạ dày, mỗi lần bơm không quá 200 ml cách nhau 3 giờ. Cho thêm các loại thức ăn có vitamin A, B, C.</a:t>
            </a:r>
          </a:p>
          <a:p>
            <a:r>
              <a:rPr lang="en-US" sz="2400">
                <a:latin typeface="Arial" pitchFamily="34" charset="0"/>
                <a:cs typeface="Arial" pitchFamily="34" charset="0"/>
              </a:rPr>
              <a:t>- Chú trọng Protit bảo đảm cho cơ thể tiếp nhận 1 - 1,5 g/kg.</a:t>
            </a:r>
          </a:p>
          <a:p>
            <a:r>
              <a:rPr lang="it-IT" sz="2400">
                <a:latin typeface="Arial" pitchFamily="34" charset="0"/>
                <a:cs typeface="Arial" pitchFamily="34" charset="0"/>
              </a:rPr>
              <a:t>- Lượng Calo 30 - 50 Calo/kg thể trọng.</a:t>
            </a:r>
            <a:endParaRPr lang="en-US" sz="2400">
              <a:latin typeface="Arial" pitchFamily="34" charset="0"/>
              <a:cs typeface="Arial" pitchFamily="34" charset="0"/>
            </a:endParaRPr>
          </a:p>
          <a:p>
            <a:r>
              <a:rPr lang="it-IT" sz="2400">
                <a:latin typeface="Arial" pitchFamily="34" charset="0"/>
                <a:cs typeface="Arial" pitchFamily="34" charset="0"/>
              </a:rPr>
              <a:t>- Chế biến thức ăn bảo đảm vệ sinh và cân đối theo khẩu phần:</a:t>
            </a:r>
            <a:endParaRPr lang="en-US" sz="2400">
              <a:latin typeface="Arial" pitchFamily="34" charset="0"/>
              <a:cs typeface="Arial" pitchFamily="34" charset="0"/>
            </a:endParaRPr>
          </a:p>
          <a:p>
            <a:r>
              <a:rPr lang="it-IT" sz="2400">
                <a:latin typeface="Arial" pitchFamily="34" charset="0"/>
                <a:cs typeface="Arial" pitchFamily="34" charset="0"/>
              </a:rPr>
              <a:t>                                                   </a:t>
            </a:r>
            <a:r>
              <a:rPr lang="en-US" sz="2400">
                <a:latin typeface="Arial" pitchFamily="34" charset="0"/>
                <a:cs typeface="Arial" pitchFamily="34" charset="0"/>
              </a:rPr>
              <a:t>Theo tỷ lệ P : L : G = 1 : 1 :  4.</a:t>
            </a:r>
          </a:p>
          <a:p>
            <a:r>
              <a:rPr lang="en-US" sz="2400">
                <a:latin typeface="Arial" pitchFamily="34" charset="0"/>
                <a:cs typeface="Arial" pitchFamily="34" charset="0"/>
              </a:rPr>
              <a:t>- Nước uống : Vnu = Vnt + ( 300 hoặc 500 ) ml – Vdt.</a:t>
            </a:r>
          </a:p>
          <a:p>
            <a:r>
              <a:rPr lang="en-US" sz="2400">
                <a:latin typeface="Arial" pitchFamily="34" charset="0"/>
                <a:cs typeface="Arial" pitchFamily="34" charset="0"/>
              </a:rPr>
              <a:t>Trong đó Vnu =  số ml nước uống trong ngày.</a:t>
            </a:r>
          </a:p>
          <a:p>
            <a:r>
              <a:rPr lang="en-US" sz="2400">
                <a:latin typeface="Arial" pitchFamily="34" charset="0"/>
                <a:cs typeface="Arial" pitchFamily="34" charset="0"/>
              </a:rPr>
              <a:t>                 Vnt =  thể tích nước tiểu /24 giờ tính bằng ml.</a:t>
            </a:r>
          </a:p>
          <a:p>
            <a:r>
              <a:rPr lang="en-US" sz="2400">
                <a:latin typeface="Arial" pitchFamily="34" charset="0"/>
                <a:cs typeface="Arial" pitchFamily="34" charset="0"/>
              </a:rPr>
              <a:t>                 Vdt =  thể tích dịch truyền tính bằng ml.</a:t>
            </a:r>
          </a:p>
          <a:p>
            <a:r>
              <a:rPr lang="en-US" sz="2400">
                <a:latin typeface="Arial" pitchFamily="34" charset="0"/>
                <a:cs typeface="Arial" pitchFamily="34" charset="0"/>
              </a:rPr>
              <a:t>(500 ml áp dụng khi có sốt, vã mồ hôi hoặc có hỗ trợ hô hấp)</a:t>
            </a:r>
          </a:p>
        </p:txBody>
      </p:sp>
    </p:spTree>
    <p:extLst>
      <p:ext uri="{BB962C8B-B14F-4D97-AF65-F5344CB8AC3E}">
        <p14:creationId xmlns:p14="http://schemas.microsoft.com/office/powerpoint/2010/main" val="38996616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4413"/>
            <a:ext cx="9144000" cy="6849173"/>
          </a:xfrm>
          <a:prstGeom prst="rect">
            <a:avLst/>
          </a:prstGeom>
        </p:spPr>
      </p:pic>
      <p:sp>
        <p:nvSpPr>
          <p:cNvPr id="3" name="Rectangle 2"/>
          <p:cNvSpPr/>
          <p:nvPr/>
        </p:nvSpPr>
        <p:spPr>
          <a:xfrm>
            <a:off x="609599" y="408801"/>
            <a:ext cx="5633273" cy="553998"/>
          </a:xfrm>
          <a:prstGeom prst="rect">
            <a:avLst/>
          </a:prstGeom>
          <a:noFill/>
        </p:spPr>
        <p:txBody>
          <a:bodyPr wrap="none" lIns="91440" tIns="45720" rIns="91440" bIns="45720">
            <a:spAutoFit/>
          </a:bodyPr>
          <a:lstStyle/>
          <a:p>
            <a:pPr algn="just"/>
            <a:r>
              <a:rPr lang="en-US" sz="3000" smtClean="0">
                <a:latin typeface="Arial" pitchFamily="34" charset="0"/>
                <a:cs typeface="Arial" pitchFamily="34" charset="0"/>
              </a:rPr>
              <a:t>4. thực hiện kế hoạch chăm sóc</a:t>
            </a:r>
            <a:endParaRPr lang="en-US" sz="3000">
              <a:latin typeface="Arial" pitchFamily="34" charset="0"/>
              <a:cs typeface="Arial" pitchFamily="34" charset="0"/>
            </a:endParaRPr>
          </a:p>
        </p:txBody>
      </p:sp>
      <p:sp>
        <p:nvSpPr>
          <p:cNvPr id="4" name="Rectangle 3"/>
          <p:cNvSpPr/>
          <p:nvPr/>
        </p:nvSpPr>
        <p:spPr>
          <a:xfrm>
            <a:off x="609600" y="1305342"/>
            <a:ext cx="8534400" cy="4524315"/>
          </a:xfrm>
          <a:prstGeom prst="rect">
            <a:avLst/>
          </a:prstGeom>
        </p:spPr>
        <p:txBody>
          <a:bodyPr wrap="square">
            <a:spAutoFit/>
          </a:bodyPr>
          <a:lstStyle/>
          <a:p>
            <a:pPr algn="just"/>
            <a:r>
              <a:rPr lang="en-US" sz="2400" i="1">
                <a:latin typeface="Arial" pitchFamily="34" charset="0"/>
                <a:cs typeface="Arial" pitchFamily="34" charset="0"/>
              </a:rPr>
              <a:t>* Phòng chống loét:</a:t>
            </a:r>
            <a:endParaRPr lang="en-US" sz="2400">
              <a:latin typeface="Arial" pitchFamily="34" charset="0"/>
              <a:cs typeface="Arial" pitchFamily="34" charset="0"/>
            </a:endParaRPr>
          </a:p>
          <a:p>
            <a:pPr algn="just"/>
            <a:r>
              <a:rPr lang="en-US" sz="2400">
                <a:latin typeface="Arial" pitchFamily="34" charset="0"/>
                <a:cs typeface="Arial" pitchFamily="34" charset="0"/>
              </a:rPr>
              <a:t>- Cho bệnh nhân nằm đệm hoặc phao chống loét.</a:t>
            </a:r>
          </a:p>
          <a:p>
            <a:pPr algn="just"/>
            <a:r>
              <a:rPr lang="en-US" sz="2400">
                <a:latin typeface="Arial" pitchFamily="34" charset="0"/>
                <a:cs typeface="Arial" pitchFamily="34" charset="0"/>
              </a:rPr>
              <a:t>- Nếu không có đệm nước phải giữ cho ga giường khô, sạch, không có nếp</a:t>
            </a:r>
          </a:p>
          <a:p>
            <a:pPr algn="just"/>
            <a:r>
              <a:rPr lang="en-US" sz="2400">
                <a:latin typeface="Arial" pitchFamily="34" charset="0"/>
                <a:cs typeface="Arial" pitchFamily="34" charset="0"/>
              </a:rPr>
              <a:t>nhăn.</a:t>
            </a:r>
          </a:p>
          <a:p>
            <a:pPr algn="just"/>
            <a:r>
              <a:rPr lang="en-US" sz="2400">
                <a:latin typeface="Arial" pitchFamily="34" charset="0"/>
                <a:cs typeface="Arial" pitchFamily="34" charset="0"/>
              </a:rPr>
              <a:t>- Trở mình cho bệnh nhân 2 giờ/lần.</a:t>
            </a:r>
          </a:p>
          <a:p>
            <a:pPr algn="just"/>
            <a:r>
              <a:rPr lang="en-US" sz="2400">
                <a:latin typeface="Arial" pitchFamily="34" charset="0"/>
                <a:cs typeface="Arial" pitchFamily="34" charset="0"/>
              </a:rPr>
              <a:t>- Có vết trợt: Điều trị ngay tránh để nhiễm khuẩn và loét.</a:t>
            </a:r>
          </a:p>
          <a:p>
            <a:pPr algn="just"/>
            <a:r>
              <a:rPr lang="en-US" sz="2400">
                <a:latin typeface="Arial" pitchFamily="34" charset="0"/>
                <a:cs typeface="Arial" pitchFamily="34" charset="0"/>
              </a:rPr>
              <a:t>+ Bôi thuốc hoặc chất làm sạch da (Rivanol)</a:t>
            </a:r>
          </a:p>
          <a:p>
            <a:pPr algn="just"/>
            <a:r>
              <a:rPr lang="en-US" sz="2400">
                <a:latin typeface="Arial" pitchFamily="34" charset="0"/>
                <a:cs typeface="Arial" pitchFamily="34" charset="0"/>
              </a:rPr>
              <a:t>+ Dùng đệm kê thích hợp.</a:t>
            </a:r>
          </a:p>
          <a:p>
            <a:pPr algn="just"/>
            <a:r>
              <a:rPr lang="en-US" sz="2400">
                <a:latin typeface="Arial" pitchFamily="34" charset="0"/>
                <a:cs typeface="Arial" pitchFamily="34" charset="0"/>
              </a:rPr>
              <a:t>- Đã loét: Cắt lọc phần tế bào hoại tử, rửa sạch, đổ đường trắng vào vết loét băng lại, hàng ngày thay băng và đổ đường nhiều lần. Chăm sóc đến khi vết loét đầy và kín miệng.</a:t>
            </a:r>
          </a:p>
        </p:txBody>
      </p:sp>
    </p:spTree>
    <p:extLst>
      <p:ext uri="{BB962C8B-B14F-4D97-AF65-F5344CB8AC3E}">
        <p14:creationId xmlns:p14="http://schemas.microsoft.com/office/powerpoint/2010/main" val="389966160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533400" y="1524000"/>
            <a:ext cx="8610600" cy="4524315"/>
          </a:xfrm>
          <a:prstGeom prst="rect">
            <a:avLst/>
          </a:prstGeom>
        </p:spPr>
        <p:txBody>
          <a:bodyPr wrap="square">
            <a:spAutoFit/>
          </a:bodyPr>
          <a:lstStyle/>
          <a:p>
            <a:pPr algn="just"/>
            <a:r>
              <a:rPr lang="en-US" sz="2400" i="1">
                <a:latin typeface="Arial" pitchFamily="34" charset="0"/>
                <a:cs typeface="Arial" pitchFamily="34" charset="0"/>
              </a:rPr>
              <a:t>* Chăm sóc mắt: Chống khô giác mạc và tổn thương do va chạm (do bệnh nhân</a:t>
            </a:r>
            <a:r>
              <a:rPr lang="en-US" sz="2400">
                <a:latin typeface="Arial" pitchFamily="34" charset="0"/>
                <a:cs typeface="Arial" pitchFamily="34" charset="0"/>
              </a:rPr>
              <a:t> không còn phản xạ chớp mắt)</a:t>
            </a:r>
          </a:p>
          <a:p>
            <a:pPr algn="just"/>
            <a:r>
              <a:rPr lang="en-US" sz="2400">
                <a:latin typeface="Arial" pitchFamily="34" charset="0"/>
                <a:cs typeface="Arial" pitchFamily="34" charset="0"/>
              </a:rPr>
              <a:t>- Nhỏ mắt theo y lệnh.</a:t>
            </a:r>
          </a:p>
          <a:p>
            <a:pPr algn="just"/>
            <a:r>
              <a:rPr lang="en-US" sz="2400">
                <a:latin typeface="Arial" pitchFamily="34" charset="0"/>
                <a:cs typeface="Arial" pitchFamily="34" charset="0"/>
              </a:rPr>
              <a:t>- Đắp gạc có tưới dung dịch NaCl lên mắt.</a:t>
            </a:r>
          </a:p>
          <a:p>
            <a:pPr algn="just"/>
            <a:r>
              <a:rPr lang="en-US" sz="2400">
                <a:latin typeface="Arial" pitchFamily="34" charset="0"/>
                <a:cs typeface="Arial" pitchFamily="34" charset="0"/>
              </a:rPr>
              <a:t>- Khép mi lại.</a:t>
            </a:r>
          </a:p>
          <a:p>
            <a:pPr marL="285750" indent="-285750" algn="just">
              <a:buFont typeface="Arial" pitchFamily="34" charset="0"/>
              <a:buChar char="•"/>
            </a:pPr>
            <a:r>
              <a:rPr lang="en-US" sz="2400" i="1" smtClean="0">
                <a:latin typeface="Arial" pitchFamily="34" charset="0"/>
                <a:cs typeface="Arial" pitchFamily="34" charset="0"/>
              </a:rPr>
              <a:t>Duy </a:t>
            </a:r>
            <a:r>
              <a:rPr lang="en-US" sz="2400" i="1">
                <a:latin typeface="Arial" pitchFamily="34" charset="0"/>
                <a:cs typeface="Arial" pitchFamily="34" charset="0"/>
              </a:rPr>
              <a:t>trì bài tiết nước tiểu: Đặt Sonde dẫn lưu nước tiểu tránh làm bẩn và </a:t>
            </a:r>
            <a:r>
              <a:rPr lang="en-US" sz="2400" i="1" smtClean="0">
                <a:latin typeface="Arial" pitchFamily="34" charset="0"/>
                <a:cs typeface="Arial" pitchFamily="34" charset="0"/>
              </a:rPr>
              <a:t>ướt da</a:t>
            </a:r>
            <a:r>
              <a:rPr lang="en-US" sz="2400">
                <a:latin typeface="Arial" pitchFamily="34" charset="0"/>
                <a:cs typeface="Arial" pitchFamily="34" charset="0"/>
              </a:rPr>
              <a:t> và tránh nhiễm trùng ngược dòng</a:t>
            </a:r>
            <a:r>
              <a:rPr lang="en-US" sz="2400" smtClean="0">
                <a:latin typeface="Arial" pitchFamily="34" charset="0"/>
                <a:cs typeface="Arial" pitchFamily="34" charset="0"/>
              </a:rPr>
              <a:t>.</a:t>
            </a:r>
            <a:r>
              <a:rPr lang="en-US" sz="2400" i="1">
                <a:latin typeface="Arial" pitchFamily="34" charset="0"/>
                <a:cs typeface="Arial" pitchFamily="34" charset="0"/>
              </a:rPr>
              <a:t> </a:t>
            </a:r>
            <a:endParaRPr lang="en-US" sz="2400" i="1" smtClean="0">
              <a:latin typeface="Arial" pitchFamily="34" charset="0"/>
              <a:cs typeface="Arial" pitchFamily="34" charset="0"/>
            </a:endParaRPr>
          </a:p>
          <a:p>
            <a:pPr algn="just"/>
            <a:r>
              <a:rPr lang="en-US" sz="2400" i="1" smtClean="0">
                <a:latin typeface="Arial" pitchFamily="34" charset="0"/>
                <a:cs typeface="Arial" pitchFamily="34" charset="0"/>
              </a:rPr>
              <a:t>* </a:t>
            </a:r>
            <a:r>
              <a:rPr lang="en-US" sz="2400" i="1">
                <a:latin typeface="Arial" pitchFamily="34" charset="0"/>
                <a:cs typeface="Arial" pitchFamily="34" charset="0"/>
              </a:rPr>
              <a:t>Duy trì thân nhiệt:</a:t>
            </a:r>
            <a:endParaRPr lang="en-US" sz="2400">
              <a:latin typeface="Arial" pitchFamily="34" charset="0"/>
              <a:cs typeface="Arial" pitchFamily="34" charset="0"/>
            </a:endParaRPr>
          </a:p>
          <a:p>
            <a:pPr algn="just"/>
            <a:r>
              <a:rPr lang="en-US" sz="2400">
                <a:latin typeface="Arial" pitchFamily="34" charset="0"/>
                <a:cs typeface="Arial" pitchFamily="34" charset="0"/>
              </a:rPr>
              <a:t>- ủ ấm nếu hạ thân nhiệt.</a:t>
            </a:r>
          </a:p>
          <a:p>
            <a:pPr algn="just"/>
            <a:r>
              <a:rPr lang="en-US" sz="2400">
                <a:latin typeface="Arial" pitchFamily="34" charset="0"/>
                <a:cs typeface="Arial" pitchFamily="34" charset="0"/>
              </a:rPr>
              <a:t>- Hạ nhiệt nếu có sốt cao.</a:t>
            </a:r>
          </a:p>
          <a:p>
            <a:pPr algn="just"/>
            <a:r>
              <a:rPr lang="en-US" sz="2400" i="1">
                <a:latin typeface="Arial" pitchFamily="34" charset="0"/>
                <a:cs typeface="Arial" pitchFamily="34" charset="0"/>
              </a:rPr>
              <a:t>* Chống ứ trệ tĩnh mạch và huyết khối:</a:t>
            </a:r>
            <a:endParaRPr lang="en-US" sz="2400">
              <a:latin typeface="Arial" pitchFamily="34" charset="0"/>
              <a:cs typeface="Arial" pitchFamily="34" charset="0"/>
            </a:endParaRPr>
          </a:p>
          <a:p>
            <a:pPr algn="just"/>
            <a:r>
              <a:rPr lang="en-US" sz="2400">
                <a:latin typeface="Arial" pitchFamily="34" charset="0"/>
                <a:cs typeface="Arial" pitchFamily="34" charset="0"/>
              </a:rPr>
              <a:t>- Tập vận động thụ động</a:t>
            </a:r>
            <a:r>
              <a:rPr lang="en-US" sz="2400" smtClean="0">
                <a:latin typeface="Arial" pitchFamily="34" charset="0"/>
                <a:cs typeface="Arial" pitchFamily="34" charset="0"/>
              </a:rPr>
              <a:t>.</a:t>
            </a:r>
            <a:endParaRPr lang="en-US" sz="2400">
              <a:latin typeface="Arial" pitchFamily="34" charset="0"/>
              <a:cs typeface="Arial" pitchFamily="34" charset="0"/>
            </a:endParaRPr>
          </a:p>
        </p:txBody>
      </p:sp>
      <p:sp>
        <p:nvSpPr>
          <p:cNvPr id="4" name="Rectangle 3"/>
          <p:cNvSpPr/>
          <p:nvPr/>
        </p:nvSpPr>
        <p:spPr>
          <a:xfrm>
            <a:off x="609599" y="609600"/>
            <a:ext cx="5633273" cy="553998"/>
          </a:xfrm>
          <a:prstGeom prst="rect">
            <a:avLst/>
          </a:prstGeom>
          <a:noFill/>
        </p:spPr>
        <p:txBody>
          <a:bodyPr wrap="none" lIns="91440" tIns="45720" rIns="91440" bIns="45720">
            <a:spAutoFit/>
          </a:bodyPr>
          <a:lstStyle/>
          <a:p>
            <a:pPr algn="just"/>
            <a:r>
              <a:rPr lang="en-US" sz="3000" smtClean="0">
                <a:latin typeface="Arial" pitchFamily="34" charset="0"/>
                <a:cs typeface="Arial" pitchFamily="34" charset="0"/>
              </a:rPr>
              <a:t>4. thực hiện kế hoạch chăm sóc</a:t>
            </a:r>
            <a:endParaRPr lang="en-US" sz="3000">
              <a:latin typeface="Arial" pitchFamily="34" charset="0"/>
              <a:cs typeface="Arial" pitchFamily="34" charset="0"/>
            </a:endParaRPr>
          </a:p>
        </p:txBody>
      </p:sp>
    </p:spTree>
    <p:extLst>
      <p:ext uri="{BB962C8B-B14F-4D97-AF65-F5344CB8AC3E}">
        <p14:creationId xmlns:p14="http://schemas.microsoft.com/office/powerpoint/2010/main" val="38996616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4413"/>
            <a:ext cx="9144000" cy="6849173"/>
          </a:xfrm>
          <a:prstGeom prst="rect">
            <a:avLst/>
          </a:prstGeom>
        </p:spPr>
      </p:pic>
      <p:sp>
        <p:nvSpPr>
          <p:cNvPr id="5" name="Rectangle 4"/>
          <p:cNvSpPr/>
          <p:nvPr/>
        </p:nvSpPr>
        <p:spPr>
          <a:xfrm>
            <a:off x="609599" y="408801"/>
            <a:ext cx="5633273" cy="553998"/>
          </a:xfrm>
          <a:prstGeom prst="rect">
            <a:avLst/>
          </a:prstGeom>
          <a:noFill/>
        </p:spPr>
        <p:txBody>
          <a:bodyPr wrap="none" lIns="91440" tIns="45720" rIns="91440" bIns="45720">
            <a:spAutoFit/>
          </a:bodyPr>
          <a:lstStyle/>
          <a:p>
            <a:pPr algn="just"/>
            <a:r>
              <a:rPr lang="en-US" sz="3000" smtClean="0">
                <a:latin typeface="Arial" pitchFamily="34" charset="0"/>
                <a:cs typeface="Arial" pitchFamily="34" charset="0"/>
              </a:rPr>
              <a:t>4. thực hiện kế hoạch chăm sóc</a:t>
            </a:r>
            <a:endParaRPr lang="en-US" sz="3000">
              <a:latin typeface="Arial" pitchFamily="34" charset="0"/>
              <a:cs typeface="Arial" pitchFamily="34" charset="0"/>
            </a:endParaRPr>
          </a:p>
        </p:txBody>
      </p:sp>
      <p:sp>
        <p:nvSpPr>
          <p:cNvPr id="3" name="Rectangle 2"/>
          <p:cNvSpPr/>
          <p:nvPr/>
        </p:nvSpPr>
        <p:spPr>
          <a:xfrm>
            <a:off x="381000" y="1219200"/>
            <a:ext cx="8458200" cy="5262979"/>
          </a:xfrm>
          <a:prstGeom prst="rect">
            <a:avLst/>
          </a:prstGeom>
        </p:spPr>
        <p:txBody>
          <a:bodyPr wrap="square">
            <a:spAutoFit/>
          </a:bodyPr>
          <a:lstStyle/>
          <a:p>
            <a:pPr algn="just"/>
            <a:r>
              <a:rPr lang="en-US" sz="2800" i="1">
                <a:latin typeface="Arial" pitchFamily="34" charset="0"/>
                <a:cs typeface="Arial" pitchFamily="34" charset="0"/>
              </a:rPr>
              <a:t>* Chăm sóc </a:t>
            </a:r>
            <a:r>
              <a:rPr lang="en-US" sz="2800" i="1" smtClean="0">
                <a:latin typeface="Arial" pitchFamily="34" charset="0"/>
                <a:cs typeface="Arial" pitchFamily="34" charset="0"/>
              </a:rPr>
              <a:t>khớp:</a:t>
            </a:r>
            <a:r>
              <a:rPr lang="en-US" sz="2800" smtClean="0">
                <a:latin typeface="Arial" pitchFamily="34" charset="0"/>
                <a:cs typeface="Arial" pitchFamily="34" charset="0"/>
              </a:rPr>
              <a:t>Thay </a:t>
            </a:r>
            <a:r>
              <a:rPr lang="en-US" sz="2800">
                <a:latin typeface="Arial" pitchFamily="34" charset="0"/>
                <a:cs typeface="Arial" pitchFamily="34" charset="0"/>
              </a:rPr>
              <a:t>đổi tư thế</a:t>
            </a:r>
            <a:r>
              <a:rPr lang="en-US" sz="2800" smtClean="0">
                <a:latin typeface="Arial" pitchFamily="34" charset="0"/>
                <a:cs typeface="Arial" pitchFamily="34" charset="0"/>
              </a:rPr>
              <a:t>. Vận </a:t>
            </a:r>
            <a:r>
              <a:rPr lang="en-US" sz="2800">
                <a:latin typeface="Arial" pitchFamily="34" charset="0"/>
                <a:cs typeface="Arial" pitchFamily="34" charset="0"/>
              </a:rPr>
              <a:t>động các khớp.</a:t>
            </a:r>
          </a:p>
          <a:p>
            <a:pPr algn="just"/>
            <a:r>
              <a:rPr lang="en-US" sz="2800" i="1">
                <a:latin typeface="Arial" pitchFamily="34" charset="0"/>
                <a:cs typeface="Arial" pitchFamily="34" charset="0"/>
              </a:rPr>
              <a:t>* Chăm sóc răng miệng: Lau rửa ngày 2 lần có thể dùng Glyxerin hoặc nước</a:t>
            </a:r>
            <a:r>
              <a:rPr lang="en-US" sz="2800">
                <a:latin typeface="Arial" pitchFamily="34" charset="0"/>
                <a:cs typeface="Arial" pitchFamily="34" charset="0"/>
              </a:rPr>
              <a:t> chanh làm ẩm niêm mạc miệng.</a:t>
            </a:r>
          </a:p>
          <a:p>
            <a:pPr algn="just"/>
            <a:r>
              <a:rPr lang="en-US" sz="2800" i="1">
                <a:latin typeface="Arial" pitchFamily="34" charset="0"/>
                <a:cs typeface="Arial" pitchFamily="34" charset="0"/>
              </a:rPr>
              <a:t>* Vệ sinh thân thể:</a:t>
            </a:r>
            <a:endParaRPr lang="en-US" sz="2800">
              <a:latin typeface="Arial" pitchFamily="34" charset="0"/>
              <a:cs typeface="Arial" pitchFamily="34" charset="0"/>
            </a:endParaRPr>
          </a:p>
          <a:p>
            <a:pPr algn="just"/>
            <a:r>
              <a:rPr lang="en-US" sz="2800">
                <a:latin typeface="Arial" pitchFamily="34" charset="0"/>
                <a:cs typeface="Arial" pitchFamily="34" charset="0"/>
              </a:rPr>
              <a:t>- Lau người, rửa bộ phận sinh dục sau khi đi đại tiểu tiện hàng ngày.</a:t>
            </a:r>
          </a:p>
          <a:p>
            <a:pPr algn="just"/>
            <a:r>
              <a:rPr lang="en-US" sz="2800">
                <a:latin typeface="Arial" pitchFamily="34" charset="0"/>
                <a:cs typeface="Arial" pitchFamily="34" charset="0"/>
              </a:rPr>
              <a:t>- Thay ga giường, quần áo ngày một lần.</a:t>
            </a:r>
          </a:p>
          <a:p>
            <a:pPr algn="just"/>
            <a:r>
              <a:rPr lang="en-US" sz="2800">
                <a:latin typeface="Arial" pitchFamily="34" charset="0"/>
                <a:cs typeface="Arial" pitchFamily="34" charset="0"/>
              </a:rPr>
              <a:t>- Nên tắm toàn thân và gội đầu tại giường 3 ngày/lần vào buổi chiều. Nếu trời lạnh phải ủ ấm bệnh nhân</a:t>
            </a:r>
            <a:r>
              <a:rPr lang="en-US" sz="2800" smtClean="0">
                <a:latin typeface="Arial" pitchFamily="34" charset="0"/>
                <a:cs typeface="Arial" pitchFamily="34" charset="0"/>
              </a:rPr>
              <a:t>.</a:t>
            </a:r>
            <a:endParaRPr lang="en-US" sz="2800">
              <a:latin typeface="Arial" pitchFamily="34" charset="0"/>
              <a:cs typeface="Arial" pitchFamily="34" charset="0"/>
            </a:endParaRPr>
          </a:p>
        </p:txBody>
      </p:sp>
    </p:spTree>
    <p:extLst>
      <p:ext uri="{BB962C8B-B14F-4D97-AF65-F5344CB8AC3E}">
        <p14:creationId xmlns:p14="http://schemas.microsoft.com/office/powerpoint/2010/main" val="8116075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4413"/>
            <a:ext cx="9144000" cy="6849173"/>
          </a:xfrm>
          <a:prstGeom prst="rect">
            <a:avLst/>
          </a:prstGeom>
        </p:spPr>
      </p:pic>
      <p:sp>
        <p:nvSpPr>
          <p:cNvPr id="5" name="Rectangle 4"/>
          <p:cNvSpPr/>
          <p:nvPr/>
        </p:nvSpPr>
        <p:spPr>
          <a:xfrm>
            <a:off x="609599" y="408801"/>
            <a:ext cx="5633273" cy="553998"/>
          </a:xfrm>
          <a:prstGeom prst="rect">
            <a:avLst/>
          </a:prstGeom>
          <a:noFill/>
        </p:spPr>
        <p:txBody>
          <a:bodyPr wrap="none" lIns="91440" tIns="45720" rIns="91440" bIns="45720">
            <a:spAutoFit/>
          </a:bodyPr>
          <a:lstStyle/>
          <a:p>
            <a:pPr algn="just"/>
            <a:r>
              <a:rPr lang="en-US" sz="3000" smtClean="0">
                <a:latin typeface="Arial" pitchFamily="34" charset="0"/>
                <a:cs typeface="Arial" pitchFamily="34" charset="0"/>
              </a:rPr>
              <a:t>4. thực hiện kế hoạch chăm sóc</a:t>
            </a:r>
            <a:endParaRPr lang="en-US" sz="3000">
              <a:latin typeface="Arial" pitchFamily="34" charset="0"/>
              <a:cs typeface="Arial" pitchFamily="34" charset="0"/>
            </a:endParaRPr>
          </a:p>
        </p:txBody>
      </p:sp>
      <p:sp>
        <p:nvSpPr>
          <p:cNvPr id="3" name="Rectangle 2"/>
          <p:cNvSpPr/>
          <p:nvPr/>
        </p:nvSpPr>
        <p:spPr>
          <a:xfrm>
            <a:off x="304800" y="1066800"/>
            <a:ext cx="8686800" cy="5293757"/>
          </a:xfrm>
          <a:prstGeom prst="rect">
            <a:avLst/>
          </a:prstGeom>
        </p:spPr>
        <p:txBody>
          <a:bodyPr wrap="square">
            <a:spAutoFit/>
          </a:bodyPr>
          <a:lstStyle/>
          <a:p>
            <a:pPr algn="just"/>
            <a:r>
              <a:rPr lang="en-US" sz="2600" i="1">
                <a:latin typeface="Arial" pitchFamily="34" charset="0"/>
                <a:cs typeface="Arial" pitchFamily="34" charset="0"/>
              </a:rPr>
              <a:t>* Chăm sóc tâm lý: Dù cho bệnh nhân hôn mê sâu cũng nên hỗ trợ kích thích</a:t>
            </a:r>
            <a:r>
              <a:rPr lang="en-US" sz="2600">
                <a:latin typeface="Arial" pitchFamily="34" charset="0"/>
                <a:cs typeface="Arial" pitchFamily="34" charset="0"/>
              </a:rPr>
              <a:t> não bằng cách:</a:t>
            </a:r>
          </a:p>
          <a:p>
            <a:pPr algn="just"/>
            <a:r>
              <a:rPr lang="en-US" sz="2600">
                <a:latin typeface="Arial" pitchFamily="34" charset="0"/>
                <a:cs typeface="Arial" pitchFamily="34" charset="0"/>
              </a:rPr>
              <a:t>- Nói với bệnh nhân.</a:t>
            </a:r>
          </a:p>
          <a:p>
            <a:pPr algn="just"/>
            <a:r>
              <a:rPr lang="en-US" sz="2600">
                <a:latin typeface="Arial" pitchFamily="34" charset="0"/>
                <a:cs typeface="Arial" pitchFamily="34" charset="0"/>
              </a:rPr>
              <a:t>- Gọi tên.</a:t>
            </a:r>
          </a:p>
          <a:p>
            <a:pPr algn="just"/>
            <a:r>
              <a:rPr lang="en-US" sz="2600">
                <a:latin typeface="Arial" pitchFamily="34" charset="0"/>
                <a:cs typeface="Arial" pitchFamily="34" charset="0"/>
              </a:rPr>
              <a:t>- Sờ lên da.</a:t>
            </a:r>
          </a:p>
          <a:p>
            <a:pPr algn="just"/>
            <a:r>
              <a:rPr lang="en-US" sz="2600">
                <a:latin typeface="Arial" pitchFamily="34" charset="0"/>
                <a:cs typeface="Arial" pitchFamily="34" charset="0"/>
              </a:rPr>
              <a:t>- Nhắc nhở người nhà tăng cường liên hệ giao tiếp với bệnh nhân để tăng cường cảm giác hồi tỉnh.</a:t>
            </a:r>
          </a:p>
          <a:p>
            <a:pPr algn="just"/>
            <a:r>
              <a:rPr lang="en-US" sz="2600" i="1">
                <a:latin typeface="Arial" pitchFamily="34" charset="0"/>
                <a:cs typeface="Arial" pitchFamily="34" charset="0"/>
              </a:rPr>
              <a:t>* Giáo dục sức khoẻ, hướng dẫn chăm sóc và luyện tập:</a:t>
            </a:r>
            <a:endParaRPr lang="en-US" sz="2600">
              <a:latin typeface="Arial" pitchFamily="34" charset="0"/>
              <a:cs typeface="Arial" pitchFamily="34" charset="0"/>
            </a:endParaRPr>
          </a:p>
          <a:p>
            <a:pPr algn="just"/>
            <a:r>
              <a:rPr lang="en-US" sz="2600">
                <a:latin typeface="Arial" pitchFamily="34" charset="0"/>
                <a:cs typeface="Arial" pitchFamily="34" charset="0"/>
              </a:rPr>
              <a:t>- Hướng dẫn gia đình bệnh nhân biết chế độ chăm sóc và vệ sinh hàng ngày.</a:t>
            </a:r>
          </a:p>
          <a:p>
            <a:pPr algn="just"/>
            <a:r>
              <a:rPr lang="en-US" sz="2600">
                <a:latin typeface="Arial" pitchFamily="34" charset="0"/>
                <a:cs typeface="Arial" pitchFamily="34" charset="0"/>
              </a:rPr>
              <a:t>- Chế độ ăn uống và dùng thuốc hàng ngày: ăn đủ lượng và chất, dùng thuốc theo đơn của bác sĩ nếu có.</a:t>
            </a:r>
          </a:p>
          <a:p>
            <a:pPr algn="just"/>
            <a:r>
              <a:rPr lang="en-US" sz="2600">
                <a:latin typeface="Arial" pitchFamily="34" charset="0"/>
                <a:cs typeface="Arial" pitchFamily="34" charset="0"/>
              </a:rPr>
              <a:t>- Luyện tập hàng ngày từ nhẹ đến nặng, từ ít đến nhiều.</a:t>
            </a:r>
          </a:p>
        </p:txBody>
      </p:sp>
    </p:spTree>
    <p:extLst>
      <p:ext uri="{BB962C8B-B14F-4D97-AF65-F5344CB8AC3E}">
        <p14:creationId xmlns:p14="http://schemas.microsoft.com/office/powerpoint/2010/main" val="21515193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655401" y="685800"/>
            <a:ext cx="2465740" cy="553998"/>
          </a:xfrm>
          <a:prstGeom prst="rect">
            <a:avLst/>
          </a:prstGeom>
          <a:noFill/>
        </p:spPr>
        <p:txBody>
          <a:bodyPr wrap="none" lIns="91440" tIns="45720" rIns="91440" bIns="45720">
            <a:spAutoFit/>
          </a:bodyPr>
          <a:lstStyle/>
          <a:p>
            <a:pPr algn="just"/>
            <a:r>
              <a:rPr lang="en-US" sz="3000" smtClean="0">
                <a:latin typeface="Arial" pitchFamily="34" charset="0"/>
                <a:cs typeface="Arial" pitchFamily="34" charset="0"/>
              </a:rPr>
              <a:t>5. Lượng giá</a:t>
            </a:r>
            <a:endParaRPr lang="en-US" sz="3000">
              <a:latin typeface="Arial" pitchFamily="34" charset="0"/>
              <a:cs typeface="Arial" pitchFamily="34" charset="0"/>
            </a:endParaRPr>
          </a:p>
        </p:txBody>
      </p:sp>
      <p:sp>
        <p:nvSpPr>
          <p:cNvPr id="4" name="Rectangle 3"/>
          <p:cNvSpPr/>
          <p:nvPr/>
        </p:nvSpPr>
        <p:spPr>
          <a:xfrm>
            <a:off x="762000" y="1659285"/>
            <a:ext cx="7239000" cy="3108543"/>
          </a:xfrm>
          <a:prstGeom prst="rect">
            <a:avLst/>
          </a:prstGeom>
        </p:spPr>
        <p:txBody>
          <a:bodyPr wrap="square">
            <a:spAutoFit/>
          </a:bodyPr>
          <a:lstStyle/>
          <a:p>
            <a:pPr marL="285750" indent="-285750" algn="just">
              <a:buFont typeface="Wingdings" pitchFamily="2" charset="2"/>
              <a:buChar char="Ø"/>
            </a:pPr>
            <a:r>
              <a:rPr lang="en-US" sz="2800" smtClean="0">
                <a:latin typeface="Arial" pitchFamily="34" charset="0"/>
                <a:cs typeface="Arial" pitchFamily="34" charset="0"/>
              </a:rPr>
              <a:t>Bệnh </a:t>
            </a:r>
            <a:r>
              <a:rPr lang="en-US" sz="2800">
                <a:latin typeface="Arial" pitchFamily="34" charset="0"/>
                <a:cs typeface="Arial" pitchFamily="34" charset="0"/>
              </a:rPr>
              <a:t>nhân không mắc các biến chứng đã kể trên.</a:t>
            </a:r>
          </a:p>
          <a:p>
            <a:pPr marL="285750" indent="-285750" algn="just">
              <a:buFont typeface="Wingdings" pitchFamily="2" charset="2"/>
              <a:buChar char="Ø"/>
            </a:pPr>
            <a:r>
              <a:rPr lang="en-US" sz="2800" smtClean="0">
                <a:latin typeface="Arial" pitchFamily="34" charset="0"/>
                <a:cs typeface="Arial" pitchFamily="34" charset="0"/>
              </a:rPr>
              <a:t>Toàn </a:t>
            </a:r>
            <a:r>
              <a:rPr lang="en-US" sz="2800">
                <a:latin typeface="Arial" pitchFamily="34" charset="0"/>
                <a:cs typeface="Arial" pitchFamily="34" charset="0"/>
              </a:rPr>
              <a:t>trạng tiến triển tốt lên và hồi tỉnh.</a:t>
            </a:r>
          </a:p>
          <a:p>
            <a:pPr marL="285750" indent="-285750" algn="just">
              <a:buFont typeface="Wingdings" pitchFamily="2" charset="2"/>
              <a:buChar char="Ø"/>
            </a:pPr>
            <a:r>
              <a:rPr lang="en-US" sz="2800" smtClean="0">
                <a:latin typeface="Arial" pitchFamily="34" charset="0"/>
                <a:cs typeface="Arial" pitchFamily="34" charset="0"/>
              </a:rPr>
              <a:t>Được </a:t>
            </a:r>
            <a:r>
              <a:rPr lang="en-US" sz="2800">
                <a:latin typeface="Arial" pitchFamily="34" charset="0"/>
                <a:cs typeface="Arial" pitchFamily="34" charset="0"/>
              </a:rPr>
              <a:t>nuôi dưỡng đảm bảo, biểu hiện không sụt cân.</a:t>
            </a:r>
          </a:p>
          <a:p>
            <a:pPr marL="285750" indent="-285750" algn="just">
              <a:buFont typeface="Wingdings" pitchFamily="2" charset="2"/>
              <a:buChar char="Ø"/>
            </a:pPr>
            <a:r>
              <a:rPr lang="en-US" sz="2800" smtClean="0">
                <a:latin typeface="Arial" pitchFamily="34" charset="0"/>
                <a:cs typeface="Arial" pitchFamily="34" charset="0"/>
              </a:rPr>
              <a:t>Gia </a:t>
            </a:r>
            <a:r>
              <a:rPr lang="en-US" sz="2800">
                <a:latin typeface="Arial" pitchFamily="34" charset="0"/>
                <a:cs typeface="Arial" pitchFamily="34" charset="0"/>
              </a:rPr>
              <a:t>đình bệnh nhân yên tâm, cộng tác với nhân viên y tế chăm sóc tốt bệnh nhân.</a:t>
            </a:r>
          </a:p>
        </p:txBody>
      </p:sp>
    </p:spTree>
    <p:extLst>
      <p:ext uri="{BB962C8B-B14F-4D97-AF65-F5344CB8AC3E}">
        <p14:creationId xmlns:p14="http://schemas.microsoft.com/office/powerpoint/2010/main" val="28722715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1"/>
          <p:cNvSpPr/>
          <p:nvPr/>
        </p:nvSpPr>
        <p:spPr bwMode="auto">
          <a:xfrm rot="21122553">
            <a:off x="2167414" y="1752600"/>
            <a:ext cx="6034088" cy="3109913"/>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chemeClr val="tx2">
                <a:lumMod val="40000"/>
                <a:lumOff val="60000"/>
              </a:schemeClr>
            </a:solidFill>
          </a:ln>
          <a:effectLst>
            <a:outerShdw blurRad="254000" dist="127000" dir="18600000" algn="bl" rotWithShape="0">
              <a:prstClr val="black">
                <a:alpha val="40000"/>
              </a:prstClr>
            </a:outerShdw>
          </a:effectLst>
        </p:spPr>
        <p:txBody>
          <a:bodyPr wrap="none" anchor="ctr"/>
          <a:lstStyle/>
          <a:p>
            <a:pPr>
              <a:defRPr/>
            </a:pPr>
            <a:endParaRPr lang="en-US">
              <a:ln>
                <a:solidFill>
                  <a:srgbClr val="00B0F0"/>
                </a:solidFill>
              </a:ln>
              <a:solidFill>
                <a:srgbClr val="00B0F0"/>
              </a:solidFill>
              <a:latin typeface="Arial" pitchFamily="34" charset="0"/>
              <a:cs typeface="+mn-cs"/>
            </a:endParaRPr>
          </a:p>
        </p:txBody>
      </p:sp>
      <p:sp>
        <p:nvSpPr>
          <p:cNvPr id="5" name="Hình chữ nhật 41"/>
          <p:cNvSpPr/>
          <p:nvPr/>
        </p:nvSpPr>
        <p:spPr bwMode="auto">
          <a:xfrm rot="21122553">
            <a:off x="2319814" y="1930400"/>
            <a:ext cx="5732463" cy="274955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38100">
            <a:solidFill>
              <a:srgbClr val="00FFFF"/>
            </a:solidFill>
            <a:prstDash val="dash"/>
          </a:ln>
          <a:effectLst/>
        </p:spPr>
        <p:txBody>
          <a:bodyPr wrap="none" anchor="ctr"/>
          <a:lstStyle/>
          <a:p>
            <a:pPr>
              <a:defRPr/>
            </a:pPr>
            <a:endParaRPr lang="en-US">
              <a:ln>
                <a:solidFill>
                  <a:srgbClr val="00B0F0"/>
                </a:solidFill>
              </a:ln>
              <a:solidFill>
                <a:srgbClr val="FA9174"/>
              </a:solidFill>
              <a:latin typeface="Arial" pitchFamily="34" charset="0"/>
              <a:cs typeface="+mn-cs"/>
            </a:endParaRPr>
          </a:p>
        </p:txBody>
      </p:sp>
      <p:sp>
        <p:nvSpPr>
          <p:cNvPr id="6" name="WordArt 3"/>
          <p:cNvSpPr>
            <a:spLocks noChangeArrowheads="1" noChangeShapeType="1" noTextEdit="1"/>
          </p:cNvSpPr>
          <p:nvPr/>
        </p:nvSpPr>
        <p:spPr bwMode="gray">
          <a:xfrm>
            <a:off x="3135789" y="2819400"/>
            <a:ext cx="4122738" cy="704850"/>
          </a:xfrm>
          <a:prstGeom prst="rect">
            <a:avLst/>
          </a:prstGeom>
        </p:spPr>
        <p:txBody>
          <a:bodyPr wrap="none" fromWordArt="1">
            <a:prstTxWarp prst="textDeflate">
              <a:avLst>
                <a:gd name="adj" fmla="val 0"/>
              </a:avLst>
            </a:prstTxWarp>
            <a:scene3d>
              <a:camera prst="orthographicFront"/>
              <a:lightRig rig="threePt" dir="t"/>
            </a:scene3d>
            <a:sp3d extrusionH="57150">
              <a:bevelT w="38100" h="38100" prst="relaxedInset"/>
            </a:sp3d>
          </a:bodyPr>
          <a:lstStyle/>
          <a:p>
            <a:pPr algn="ctr"/>
            <a:r>
              <a:rPr lang="en-US" sz="5400" b="1" kern="10" smtClean="0">
                <a:ln w="28575">
                  <a:solidFill>
                    <a:schemeClr val="tx2">
                      <a:lumMod val="60000"/>
                      <a:lumOff val="40000"/>
                    </a:schemeClr>
                  </a:solidFill>
                  <a:round/>
                  <a:headEnd/>
                  <a:tailEnd/>
                </a:ln>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effectLst>
                  <a:outerShdw blurRad="38100" dist="38100" dir="2700000" algn="tl">
                    <a:srgbClr val="000000">
                      <a:alpha val="43137"/>
                    </a:srgbClr>
                  </a:outerShdw>
                </a:effectLst>
                <a:latin typeface="Verdana"/>
                <a:ea typeface="Verdana"/>
                <a:cs typeface="Verdana"/>
              </a:rPr>
              <a:t>Thanks You</a:t>
            </a:r>
            <a:endParaRPr lang="en-US" sz="5400" b="1" kern="10">
              <a:ln w="28575">
                <a:solidFill>
                  <a:schemeClr val="tx2">
                    <a:lumMod val="60000"/>
                    <a:lumOff val="40000"/>
                  </a:schemeClr>
                </a:solidFill>
                <a:round/>
                <a:headEnd/>
                <a:tailEnd/>
              </a:ln>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effectLst>
                <a:outerShdw blurRad="38100" dist="38100" dir="2700000" algn="tl">
                  <a:srgbClr val="000000">
                    <a:alpha val="43137"/>
                  </a:srgbClr>
                </a:outerShdw>
              </a:effectLst>
              <a:latin typeface="Verdana"/>
              <a:ea typeface="Verdana"/>
              <a:cs typeface="Verdana"/>
            </a:endParaRPr>
          </a:p>
        </p:txBody>
      </p:sp>
      <p:pic>
        <p:nvPicPr>
          <p:cNvPr id="7" name="Picture 6" descr="p16_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4277" y="2916238"/>
            <a:ext cx="515937"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16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877" y="2873375"/>
            <a:ext cx="493712"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8186120"/>
      </p:ext>
    </p:extLst>
  </p:cSld>
  <p:clrMapOvr>
    <a:masterClrMapping/>
  </p:clrMapOvr>
  <mc:AlternateContent xmlns:mc="http://schemas.openxmlformats.org/markup-compatibility/2006" xmlns:p14="http://schemas.microsoft.com/office/powerpoint/2010/main">
    <mc:Choice Requires="p14">
      <p:transition spd="slow" p14:dur="800">
        <p14:flythrough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24"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to="" calcmode="lin" valueType="num">
                                      <p:cBhvr>
                                        <p:cTn id="13" dur="1" fill="hold"/>
                                        <p:tgtEl>
                                          <p:spTgt spid="8"/>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to="" calcmode="lin" valueType="num">
                                      <p:cBhvr>
                                        <p:cTn id="16" dur="1" fill="hold"/>
                                        <p:tgtEl>
                                          <p:spTgt spid="6"/>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to="" calcmode="lin" valueType="num">
                                      <p:cBhvr>
                                        <p:cTn id="19"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457200" y="990600"/>
            <a:ext cx="8305800" cy="2514600"/>
          </a:xfrm>
          <a:prstGeom prst="rect">
            <a:avLst/>
          </a:prstGeom>
          <a:noFill/>
        </p:spPr>
        <p:txBody>
          <a:bodyPr wrap="none" lIns="91440" tIns="45720" rIns="91440" bIns="45720">
            <a:prstTxWarp prst="textChevronInverted">
              <a:avLst/>
            </a:prstTxWarp>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n-US" sz="5400" b="1" cap="none" spc="0" smtClean="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rPr>
              <a:t>Chăm Sóc Bệnh Nhân Hôn Mê</a:t>
            </a:r>
            <a:endParaRPr lang="en-US" sz="5400" b="1" cap="none" spc="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endParaRPr>
          </a:p>
        </p:txBody>
      </p:sp>
    </p:spTree>
    <p:extLst>
      <p:ext uri="{BB962C8B-B14F-4D97-AF65-F5344CB8AC3E}">
        <p14:creationId xmlns:p14="http://schemas.microsoft.com/office/powerpoint/2010/main" val="19384166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Content Placeholder 9"/>
          <p:cNvSpPr txBox="1">
            <a:spLocks/>
          </p:cNvSpPr>
          <p:nvPr/>
        </p:nvSpPr>
        <p:spPr>
          <a:xfrm>
            <a:off x="381000" y="1600200"/>
            <a:ext cx="43434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mtClean="0">
                <a:latin typeface="Times New Roman" pitchFamily="18" charset="0"/>
                <a:cs typeface="Times New Roman" pitchFamily="18" charset="0"/>
              </a:rPr>
              <a:t>Đặng Thị Oanh Kiều</a:t>
            </a:r>
          </a:p>
          <a:p>
            <a:pPr marL="514350" indent="-514350">
              <a:buFont typeface="+mj-lt"/>
              <a:buAutoNum type="arabicPeriod"/>
            </a:pPr>
            <a:r>
              <a:rPr lang="en-US" smtClean="0">
                <a:latin typeface="Times New Roman" pitchFamily="18" charset="0"/>
                <a:cs typeface="Times New Roman" pitchFamily="18" charset="0"/>
              </a:rPr>
              <a:t>Đoàn Thị Thu Hương</a:t>
            </a:r>
          </a:p>
          <a:p>
            <a:pPr marL="514350" indent="-514350">
              <a:buFont typeface="+mj-lt"/>
              <a:buAutoNum type="arabicPeriod"/>
            </a:pPr>
            <a:r>
              <a:rPr lang="en-US" smtClean="0">
                <a:latin typeface="Times New Roman" pitchFamily="18" charset="0"/>
                <a:cs typeface="Times New Roman" pitchFamily="18" charset="0"/>
              </a:rPr>
              <a:t>Lương Thị Ánh Hằng</a:t>
            </a:r>
          </a:p>
          <a:p>
            <a:pPr marL="514350" indent="-514350">
              <a:buFont typeface="+mj-lt"/>
              <a:buAutoNum type="arabicPeriod"/>
            </a:pPr>
            <a:r>
              <a:rPr lang="en-US" smtClean="0">
                <a:latin typeface="Times New Roman" pitchFamily="18" charset="0"/>
                <a:cs typeface="Times New Roman" pitchFamily="18" charset="0"/>
              </a:rPr>
              <a:t>Lê Thị Diệu My</a:t>
            </a:r>
          </a:p>
          <a:p>
            <a:pPr marL="514350" indent="-514350">
              <a:buFont typeface="+mj-lt"/>
              <a:buAutoNum type="arabicPeriod"/>
            </a:pPr>
            <a:r>
              <a:rPr lang="en-US" smtClean="0">
                <a:latin typeface="Times New Roman" pitchFamily="18" charset="0"/>
                <a:cs typeface="Times New Roman" pitchFamily="18" charset="0"/>
              </a:rPr>
              <a:t>Đặng Thị Bích Ngọc </a:t>
            </a:r>
          </a:p>
          <a:p>
            <a:pPr marL="514350" indent="-514350">
              <a:buFont typeface="+mj-lt"/>
              <a:buAutoNum type="arabicPeriod"/>
            </a:pPr>
            <a:r>
              <a:rPr lang="en-US" smtClean="0">
                <a:latin typeface="Times New Roman" pitchFamily="18" charset="0"/>
                <a:cs typeface="Times New Roman" pitchFamily="18" charset="0"/>
              </a:rPr>
              <a:t>Phạm Thị Bích Ngọc</a:t>
            </a:r>
          </a:p>
          <a:p>
            <a:pPr marL="514350" indent="-514350">
              <a:buFont typeface="+mj-lt"/>
              <a:buAutoNum type="arabicPeriod"/>
            </a:pPr>
            <a:endParaRPr lang="en-US" smtClean="0">
              <a:latin typeface="Times New Roman" pitchFamily="18" charset="0"/>
              <a:cs typeface="Times New Roman" pitchFamily="18" charset="0"/>
            </a:endParaRPr>
          </a:p>
        </p:txBody>
      </p:sp>
      <p:sp>
        <p:nvSpPr>
          <p:cNvPr id="5" name="Content Placeholder 10"/>
          <p:cNvSpPr txBox="1">
            <a:spLocks/>
          </p:cNvSpPr>
          <p:nvPr/>
        </p:nvSpPr>
        <p:spPr>
          <a:xfrm>
            <a:off x="4667250" y="1600200"/>
            <a:ext cx="4552950" cy="44497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mtClean="0">
                <a:latin typeface="Times New Roman" pitchFamily="18" charset="0"/>
                <a:cs typeface="Times New Roman" pitchFamily="18" charset="0"/>
              </a:rPr>
              <a:t>7.  </a:t>
            </a:r>
            <a:r>
              <a:rPr lang="vi-VN" smtClean="0">
                <a:latin typeface="Times New Roman" pitchFamily="18" charset="0"/>
                <a:cs typeface="Times New Roman" pitchFamily="18" charset="0"/>
              </a:rPr>
              <a:t>Lê Thị Bé</a:t>
            </a:r>
          </a:p>
          <a:p>
            <a:pPr marL="0" indent="0">
              <a:buFont typeface="Arial" pitchFamily="34" charset="0"/>
              <a:buNone/>
            </a:pPr>
            <a:r>
              <a:rPr lang="en-US" smtClean="0">
                <a:latin typeface="Times New Roman" pitchFamily="18" charset="0"/>
                <a:cs typeface="Times New Roman" pitchFamily="18" charset="0"/>
              </a:rPr>
              <a:t>8.  Nguyễn</a:t>
            </a:r>
            <a:r>
              <a:rPr lang="vi-VN" smtClean="0">
                <a:latin typeface="Times New Roman" pitchFamily="18" charset="0"/>
                <a:cs typeface="Times New Roman" pitchFamily="18" charset="0"/>
              </a:rPr>
              <a:t> Thanh Sương</a:t>
            </a:r>
          </a:p>
          <a:p>
            <a:pPr marL="0" indent="0">
              <a:buFont typeface="Arial" pitchFamily="34" charset="0"/>
              <a:buNone/>
            </a:pPr>
            <a:r>
              <a:rPr lang="en-US" smtClean="0">
                <a:latin typeface="Times New Roman" pitchFamily="18" charset="0"/>
                <a:cs typeface="Times New Roman" pitchFamily="18" charset="0"/>
              </a:rPr>
              <a:t>9.  </a:t>
            </a:r>
            <a:r>
              <a:rPr lang="vi-VN" smtClean="0">
                <a:latin typeface="Times New Roman" pitchFamily="18" charset="0"/>
                <a:cs typeface="Times New Roman" pitchFamily="18" charset="0"/>
              </a:rPr>
              <a:t>Ngô Thị Mỹ Linh</a:t>
            </a:r>
          </a:p>
          <a:p>
            <a:pPr marL="0" indent="0">
              <a:buFont typeface="Arial" pitchFamily="34" charset="0"/>
              <a:buNone/>
            </a:pPr>
            <a:r>
              <a:rPr lang="en-US" smtClean="0">
                <a:latin typeface="Times New Roman" pitchFamily="18" charset="0"/>
                <a:cs typeface="Times New Roman" pitchFamily="18" charset="0"/>
              </a:rPr>
              <a:t>10. </a:t>
            </a:r>
            <a:r>
              <a:rPr lang="vi-VN" smtClean="0">
                <a:latin typeface="Times New Roman" pitchFamily="18" charset="0"/>
                <a:cs typeface="Times New Roman" pitchFamily="18" charset="0"/>
              </a:rPr>
              <a:t>Phạm Thị Hồng Nhạn</a:t>
            </a:r>
          </a:p>
          <a:p>
            <a:pPr marL="0" indent="0">
              <a:buFont typeface="Arial" pitchFamily="34" charset="0"/>
              <a:buNone/>
            </a:pPr>
            <a:r>
              <a:rPr lang="en-US" smtClean="0">
                <a:latin typeface="Times New Roman" pitchFamily="18" charset="0"/>
                <a:cs typeface="Times New Roman" pitchFamily="18" charset="0"/>
              </a:rPr>
              <a:t>11. </a:t>
            </a:r>
            <a:r>
              <a:rPr lang="vi-VN" smtClean="0">
                <a:latin typeface="Times New Roman" pitchFamily="18" charset="0"/>
                <a:cs typeface="Times New Roman" pitchFamily="18" charset="0"/>
              </a:rPr>
              <a:t>Trịnh Yên Hà</a:t>
            </a:r>
            <a:endParaRPr lang="en-US" smtClean="0">
              <a:latin typeface="Times New Roman" pitchFamily="18" charset="0"/>
              <a:cs typeface="Times New Roman" pitchFamily="18" charset="0"/>
            </a:endParaRPr>
          </a:p>
          <a:p>
            <a:pPr marL="0" indent="0">
              <a:buFont typeface="Arial" pitchFamily="34" charset="0"/>
              <a:buNone/>
            </a:pPr>
            <a:r>
              <a:rPr lang="en-US" smtClean="0">
                <a:latin typeface="Times New Roman" pitchFamily="18" charset="0"/>
                <a:cs typeface="Times New Roman" pitchFamily="18" charset="0"/>
              </a:rPr>
              <a:t>12. Nguyễn Thị Dạ Ngân</a:t>
            </a:r>
            <a:endParaRPr lang="vi-VN"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p:txBody>
      </p:sp>
      <p:sp>
        <p:nvSpPr>
          <p:cNvPr id="6" name="Rectangle 5"/>
          <p:cNvSpPr/>
          <p:nvPr/>
        </p:nvSpPr>
        <p:spPr>
          <a:xfrm>
            <a:off x="2005392" y="373559"/>
            <a:ext cx="4683718"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Thành Viên Nhóm</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Tree>
    <p:extLst>
      <p:ext uri="{BB962C8B-B14F-4D97-AF65-F5344CB8AC3E}">
        <p14:creationId xmlns:p14="http://schemas.microsoft.com/office/powerpoint/2010/main" val="236632147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786" y="185034"/>
            <a:ext cx="2826415" cy="646331"/>
          </a:xfrm>
          <a:prstGeom prst="rect">
            <a:avLst/>
          </a:prstGeom>
          <a:noFill/>
        </p:spPr>
        <p:txBody>
          <a:bodyPr wrap="none" lIns="91440" tIns="45720" rIns="91440" bIns="45720">
            <a:spAutoFit/>
          </a:bodyPr>
          <a:lstStyle/>
          <a:p>
            <a:pPr algn="just"/>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I. Khái Niệm</a:t>
            </a:r>
            <a:endParaRPr lang="en-US" sz="36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sp>
        <p:nvSpPr>
          <p:cNvPr id="3" name="Oval 2"/>
          <p:cNvSpPr/>
          <p:nvPr/>
        </p:nvSpPr>
        <p:spPr>
          <a:xfrm>
            <a:off x="1511519" y="990600"/>
            <a:ext cx="6641881" cy="1828800"/>
          </a:xfrm>
          <a:prstGeom prst="ellipse">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path path="circle">
              <a:fillToRect l="50000" t="50000" r="50000" b="50000"/>
            </a:path>
            <a:tileRect/>
          </a:gradFill>
          <a:ln>
            <a:noFill/>
          </a:ln>
          <a:scene3d>
            <a:camera prst="orthographicFront"/>
            <a:lightRig rig="threePt" dir="t"/>
          </a:scene3d>
          <a:sp3d>
            <a:bevelT w="114300" prst="hardEdge"/>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en-US" sz="2400" smtClean="0">
                <a:solidFill>
                  <a:sysClr val="windowText" lastClr="000000"/>
                </a:solidFill>
                <a:latin typeface="Arial" pitchFamily="34" charset="0"/>
                <a:cs typeface="Arial" pitchFamily="34" charset="0"/>
              </a:rPr>
              <a:t>	Hôn mê là tình trạng mất ý thức và mất sự thức tỉnh, không hồi phục lại hoàn toàn khi được kích thích.</a:t>
            </a:r>
            <a:endParaRPr lang="en-US" sz="2400">
              <a:solidFill>
                <a:sysClr val="windowText" lastClr="000000"/>
              </a:solidFill>
              <a:latin typeface="Arial" pitchFamily="34" charset="0"/>
              <a:cs typeface="Arial" pitchFamily="34" charset="0"/>
            </a:endParaRPr>
          </a:p>
        </p:txBody>
      </p:sp>
      <p:grpSp>
        <p:nvGrpSpPr>
          <p:cNvPr id="4" name="Group 3"/>
          <p:cNvGrpSpPr/>
          <p:nvPr/>
        </p:nvGrpSpPr>
        <p:grpSpPr>
          <a:xfrm>
            <a:off x="508438" y="2971800"/>
            <a:ext cx="3864675" cy="3735526"/>
            <a:chOff x="508438" y="2971800"/>
            <a:chExt cx="3864675" cy="3735526"/>
          </a:xfrm>
        </p:grpSpPr>
        <p:sp>
          <p:nvSpPr>
            <p:cNvPr id="5" name="Rounded Rectangle 4"/>
            <p:cNvSpPr/>
            <p:nvPr/>
          </p:nvSpPr>
          <p:spPr>
            <a:xfrm>
              <a:off x="1020313" y="3200400"/>
              <a:ext cx="3352800" cy="3506926"/>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8900000" scaled="1"/>
              <a:tileRect/>
            </a:gradFill>
            <a:ln>
              <a:noFill/>
            </a:ln>
            <a:scene3d>
              <a:camera prst="orthographicFront"/>
              <a:lightRig rig="threePt" dir="t"/>
            </a:scene3d>
            <a:sp3d>
              <a:bevelT w="165100" prst="coolSlant"/>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endParaRPr lang="en-US" sz="2400" smtClean="0">
                <a:solidFill>
                  <a:sysClr val="windowText" lastClr="000000"/>
                </a:solidFill>
                <a:latin typeface="Arial" pitchFamily="34" charset="0"/>
                <a:cs typeface="Arial" pitchFamily="34" charset="0"/>
              </a:endParaRPr>
            </a:p>
            <a:p>
              <a:pPr algn="just"/>
              <a:endParaRPr lang="en-US" sz="2400" smtClean="0">
                <a:solidFill>
                  <a:sysClr val="windowText" lastClr="000000"/>
                </a:solidFill>
                <a:latin typeface="Arial" pitchFamily="34" charset="0"/>
                <a:cs typeface="Arial" pitchFamily="34" charset="0"/>
              </a:endParaRPr>
            </a:p>
            <a:p>
              <a:pPr algn="just"/>
              <a:r>
                <a:rPr lang="en-US" sz="2400" smtClean="0">
                  <a:solidFill>
                    <a:sysClr val="windowText" lastClr="000000"/>
                  </a:solidFill>
                  <a:latin typeface="Arial" pitchFamily="34" charset="0"/>
                  <a:cs typeface="Arial" pitchFamily="34" charset="0"/>
                </a:rPr>
                <a:t>Mất khả năng tự nhận biết bản thân và nhận biết thế giới xung quanh - khả năng nhận biết (ý thức) phụ thuộc vào trạng thái thức tỉnh.</a:t>
              </a:r>
              <a:endParaRPr lang="en-US" sz="2400">
                <a:solidFill>
                  <a:sysClr val="windowText" lastClr="000000"/>
                </a:solidFill>
                <a:latin typeface="Arial" pitchFamily="34" charset="0"/>
                <a:cs typeface="Arial" pitchFamily="34" charset="0"/>
              </a:endParaRPr>
            </a:p>
          </p:txBody>
        </p:sp>
        <p:sp>
          <p:nvSpPr>
            <p:cNvPr id="6" name="Oval 5"/>
            <p:cNvSpPr/>
            <p:nvPr/>
          </p:nvSpPr>
          <p:spPr>
            <a:xfrm>
              <a:off x="508438" y="2971800"/>
              <a:ext cx="2006162" cy="1066800"/>
            </a:xfrm>
            <a:prstGeom prst="ellipse">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l="50000" t="50000" r="50000" b="50000"/>
              </a:path>
              <a:tileRect/>
            </a:gradFill>
            <a:ln>
              <a:noFill/>
            </a:ln>
            <a:scene3d>
              <a:camera prst="orthographicFront"/>
              <a:lightRig rig="threePt" dir="t"/>
            </a:scene3d>
            <a:sp3d>
              <a:bevelT w="101600" prst="rible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n-US" sz="2400" smtClean="0">
                  <a:solidFill>
                    <a:sysClr val="windowText" lastClr="000000"/>
                  </a:solidFill>
                  <a:latin typeface="Arial" pitchFamily="34" charset="0"/>
                  <a:cs typeface="Arial" pitchFamily="34" charset="0"/>
                </a:rPr>
                <a:t>Mất ý thức</a:t>
              </a:r>
              <a:endParaRPr lang="en-US" sz="2400">
                <a:solidFill>
                  <a:sysClr val="windowText" lastClr="000000"/>
                </a:solidFill>
                <a:latin typeface="Arial" pitchFamily="34" charset="0"/>
                <a:cs typeface="Arial" pitchFamily="34" charset="0"/>
              </a:endParaRPr>
            </a:p>
          </p:txBody>
        </p:sp>
      </p:grpSp>
      <p:grpSp>
        <p:nvGrpSpPr>
          <p:cNvPr id="7" name="Group 6"/>
          <p:cNvGrpSpPr/>
          <p:nvPr/>
        </p:nvGrpSpPr>
        <p:grpSpPr>
          <a:xfrm>
            <a:off x="5461438" y="2971800"/>
            <a:ext cx="2950275" cy="3735526"/>
            <a:chOff x="5461438" y="2971800"/>
            <a:chExt cx="2950275" cy="3735526"/>
          </a:xfrm>
        </p:grpSpPr>
        <p:sp>
          <p:nvSpPr>
            <p:cNvPr id="8" name="Rounded Rectangle 7"/>
            <p:cNvSpPr/>
            <p:nvPr/>
          </p:nvSpPr>
          <p:spPr>
            <a:xfrm>
              <a:off x="5973313" y="3200400"/>
              <a:ext cx="2438400" cy="3506926"/>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8900000" scaled="1"/>
              <a:tileRect/>
            </a:gradFill>
            <a:ln>
              <a:noFill/>
            </a:ln>
            <a:scene3d>
              <a:camera prst="orthographicFront"/>
              <a:lightRig rig="threePt" dir="t"/>
            </a:scene3d>
            <a:sp3d>
              <a:bevelT w="165100" prst="coolSlant"/>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en-US" sz="2400" smtClean="0">
                  <a:solidFill>
                    <a:sysClr val="windowText" lastClr="000000"/>
                  </a:solidFill>
                  <a:latin typeface="Arial" pitchFamily="34" charset="0"/>
                  <a:cs typeface="Arial" pitchFamily="34" charset="0"/>
                </a:rPr>
                <a:t>Mất sự tỉnh táo và sự phản ứng với các kích thích.</a:t>
              </a:r>
              <a:endParaRPr lang="en-US" sz="2400">
                <a:solidFill>
                  <a:sysClr val="windowText" lastClr="000000"/>
                </a:solidFill>
                <a:latin typeface="Arial" pitchFamily="34" charset="0"/>
                <a:cs typeface="Arial" pitchFamily="34" charset="0"/>
              </a:endParaRPr>
            </a:p>
          </p:txBody>
        </p:sp>
        <p:sp>
          <p:nvSpPr>
            <p:cNvPr id="9" name="Oval 8"/>
            <p:cNvSpPr/>
            <p:nvPr/>
          </p:nvSpPr>
          <p:spPr>
            <a:xfrm>
              <a:off x="5461438" y="2971800"/>
              <a:ext cx="2006162" cy="1066800"/>
            </a:xfrm>
            <a:prstGeom prst="ellipse">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l="50000" t="50000" r="50000" b="50000"/>
              </a:path>
              <a:tileRect/>
            </a:gradFill>
            <a:ln>
              <a:noFill/>
            </a:ln>
            <a:scene3d>
              <a:camera prst="orthographicFront"/>
              <a:lightRig rig="threePt" dir="t"/>
            </a:scene3d>
            <a:sp3d>
              <a:bevelT w="101600" prst="rible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n-US" sz="2400" smtClean="0">
                  <a:solidFill>
                    <a:sysClr val="windowText" lastClr="000000"/>
                  </a:solidFill>
                  <a:latin typeface="Arial" pitchFamily="34" charset="0"/>
                  <a:cs typeface="Arial" pitchFamily="34" charset="0"/>
                </a:rPr>
                <a:t>Mất sự thức tỉnh</a:t>
              </a:r>
              <a:endParaRPr lang="en-US" sz="2400">
                <a:solidFill>
                  <a:sysClr val="windowText" lastClr="000000"/>
                </a:solidFill>
                <a:latin typeface="Arial" pitchFamily="34" charset="0"/>
                <a:cs typeface="Arial" pitchFamily="34" charset="0"/>
              </a:endParaRPr>
            </a:p>
          </p:txBody>
        </p:sp>
      </p:grpSp>
    </p:spTree>
    <p:extLst>
      <p:ext uri="{BB962C8B-B14F-4D97-AF65-F5344CB8AC3E}">
        <p14:creationId xmlns:p14="http://schemas.microsoft.com/office/powerpoint/2010/main" val="3299463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603861" y="558692"/>
            <a:ext cx="3672800" cy="646331"/>
          </a:xfrm>
          <a:prstGeom prst="rect">
            <a:avLst/>
          </a:prstGeom>
          <a:noFill/>
        </p:spPr>
        <p:txBody>
          <a:bodyPr wrap="none" lIns="91440" tIns="45720" rIns="91440" bIns="45720">
            <a:spAutoFit/>
          </a:bodyPr>
          <a:lstStyle/>
          <a:p>
            <a:pPr algn="just"/>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II. Nguyên Nhân</a:t>
            </a:r>
            <a:endParaRPr lang="en-US" sz="36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sp>
        <p:nvSpPr>
          <p:cNvPr id="2" name="Rectangle 1"/>
          <p:cNvSpPr/>
          <p:nvPr/>
        </p:nvSpPr>
        <p:spPr>
          <a:xfrm>
            <a:off x="610788" y="1295400"/>
            <a:ext cx="8380811" cy="4832092"/>
          </a:xfrm>
          <a:prstGeom prst="rect">
            <a:avLst/>
          </a:prstGeom>
        </p:spPr>
        <p:txBody>
          <a:bodyPr wrap="square">
            <a:spAutoFit/>
          </a:bodyPr>
          <a:lstStyle/>
          <a:p>
            <a:pPr algn="just"/>
            <a:r>
              <a:rPr lang="en-US" sz="2800" smtClean="0">
                <a:latin typeface="Arial" pitchFamily="34" charset="0"/>
                <a:cs typeface="Arial" pitchFamily="34" charset="0"/>
              </a:rPr>
              <a:t>	Ngoài </a:t>
            </a:r>
            <a:r>
              <a:rPr lang="en-US" sz="2800">
                <a:latin typeface="Arial" pitchFamily="34" charset="0"/>
                <a:cs typeface="Arial" pitchFamily="34" charset="0"/>
              </a:rPr>
              <a:t>các trường hợp hôn mê do nguyên nhân đã rõ ràng, dễ biết </a:t>
            </a:r>
            <a:r>
              <a:rPr lang="en-US" sz="2800" smtClean="0">
                <a:latin typeface="Arial" pitchFamily="34" charset="0"/>
                <a:cs typeface="Arial" pitchFamily="34" charset="0"/>
              </a:rPr>
              <a:t>như: Hôn </a:t>
            </a:r>
            <a:r>
              <a:rPr lang="en-US" sz="2800">
                <a:latin typeface="Arial" pitchFamily="34" charset="0"/>
                <a:cs typeface="Arial" pitchFamily="34" charset="0"/>
              </a:rPr>
              <a:t>mê sau chấn thương sọ não. Hôn mê tận cùng, trước khi hấp hối của các trường hợp nặng do bất cứ bệnh gì.              </a:t>
            </a:r>
          </a:p>
          <a:p>
            <a:pPr algn="just"/>
            <a:r>
              <a:rPr lang="en-US" sz="2800">
                <a:latin typeface="Arial" pitchFamily="34" charset="0"/>
                <a:cs typeface="Arial" pitchFamily="34" charset="0"/>
              </a:rPr>
              <a:t>Còn lại hôn mê được chia làm 3 nhóm</a:t>
            </a:r>
            <a:r>
              <a:rPr lang="en-US" sz="2800" smtClean="0">
                <a:latin typeface="Arial" pitchFamily="34" charset="0"/>
                <a:cs typeface="Arial" pitchFamily="34" charset="0"/>
              </a:rPr>
              <a:t>:</a:t>
            </a:r>
          </a:p>
          <a:p>
            <a:pPr marL="457200" indent="-457200" algn="just">
              <a:buFont typeface="Wingdings" pitchFamily="2" charset="2"/>
              <a:buChar char="Ø"/>
            </a:pPr>
            <a:r>
              <a:rPr lang="en-US" sz="2800">
                <a:latin typeface="Arial" pitchFamily="34" charset="0"/>
                <a:cs typeface="Arial" pitchFamily="34" charset="0"/>
              </a:rPr>
              <a:t>Hôn mê có triệu chứng thần kinh chỉ </a:t>
            </a:r>
            <a:r>
              <a:rPr lang="en-US" sz="2800" smtClean="0">
                <a:latin typeface="Arial" pitchFamily="34" charset="0"/>
                <a:cs typeface="Arial" pitchFamily="34" charset="0"/>
              </a:rPr>
              <a:t>điểm</a:t>
            </a:r>
          </a:p>
          <a:p>
            <a:pPr marL="457200" indent="-457200" algn="just">
              <a:buFont typeface="Wingdings" pitchFamily="2" charset="2"/>
              <a:buChar char="Ø"/>
            </a:pPr>
            <a:r>
              <a:rPr lang="en-US" sz="2800">
                <a:latin typeface="Arial" pitchFamily="34" charset="0"/>
                <a:cs typeface="Arial" pitchFamily="34" charset="0"/>
              </a:rPr>
              <a:t>Hôn mê có sốt, nhưng không có triệu chứng thần kinh chỉ </a:t>
            </a:r>
            <a:r>
              <a:rPr lang="en-US" sz="2800" smtClean="0">
                <a:latin typeface="Arial" pitchFamily="34" charset="0"/>
                <a:cs typeface="Arial" pitchFamily="34" charset="0"/>
              </a:rPr>
              <a:t>điểm</a:t>
            </a:r>
          </a:p>
          <a:p>
            <a:pPr marL="457200" indent="-457200" algn="just">
              <a:buFont typeface="Wingdings" pitchFamily="2" charset="2"/>
              <a:buChar char="Ø"/>
            </a:pPr>
            <a:r>
              <a:rPr lang="en-US" sz="2800">
                <a:latin typeface="Arial" pitchFamily="34" charset="0"/>
                <a:cs typeface="Arial" pitchFamily="34" charset="0"/>
              </a:rPr>
              <a:t>Hôn mê không có sốt, không có dấu hiệu thần kinh chỉ điểm</a:t>
            </a:r>
          </a:p>
        </p:txBody>
      </p:sp>
      <p:graphicFrame>
        <p:nvGraphicFramePr>
          <p:cNvPr id="7" name="Table 6"/>
          <p:cNvGraphicFramePr>
            <a:graphicFrameLocks noGrp="1"/>
          </p:cNvGraphicFramePr>
          <p:nvPr>
            <p:extLst>
              <p:ext uri="{D42A27DB-BD31-4B8C-83A1-F6EECF244321}">
                <p14:modId xmlns:p14="http://schemas.microsoft.com/office/powerpoint/2010/main" val="3215849852"/>
              </p:ext>
            </p:extLst>
          </p:nvPr>
        </p:nvGraphicFramePr>
        <p:xfrm>
          <a:off x="381000" y="1905000"/>
          <a:ext cx="8686799" cy="4416552"/>
        </p:xfrm>
        <a:graphic>
          <a:graphicData uri="http://schemas.openxmlformats.org/drawingml/2006/table">
            <a:tbl>
              <a:tblPr firstRow="1" firstCol="1" bandRow="1">
                <a:tableStyleId>{FABFCF23-3B69-468F-B69F-88F6DE6A72F2}</a:tableStyleId>
              </a:tblPr>
              <a:tblGrid>
                <a:gridCol w="1981199"/>
                <a:gridCol w="1897381"/>
                <a:gridCol w="1912619"/>
                <a:gridCol w="2895600"/>
              </a:tblGrid>
              <a:tr h="0">
                <a:tc>
                  <a:txBody>
                    <a:bodyPr/>
                    <a:lstStyle/>
                    <a:p>
                      <a:pPr algn="ctr">
                        <a:lnSpc>
                          <a:spcPct val="115000"/>
                        </a:lnSpc>
                        <a:spcAft>
                          <a:spcPts val="0"/>
                        </a:spcAft>
                      </a:pPr>
                      <a:r>
                        <a:rPr lang="en-US" sz="2800">
                          <a:effectLst/>
                          <a:latin typeface="Arial" pitchFamily="34" charset="0"/>
                          <a:cs typeface="Arial" pitchFamily="34" charset="0"/>
                        </a:rPr>
                        <a:t>Hôn mê có liệt nửa người</a:t>
                      </a:r>
                      <a:endParaRPr lang="en-US" sz="280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800">
                          <a:effectLst/>
                          <a:latin typeface="Arial" pitchFamily="34" charset="0"/>
                          <a:cs typeface="Arial" pitchFamily="34" charset="0"/>
                        </a:rPr>
                        <a:t>Hôn mê có hội chứng màng não</a:t>
                      </a:r>
                      <a:endParaRPr lang="en-US" sz="280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800">
                          <a:effectLst/>
                          <a:latin typeface="Arial" pitchFamily="34" charset="0"/>
                          <a:cs typeface="Arial" pitchFamily="34" charset="0"/>
                        </a:rPr>
                        <a:t>Hôn mê có co giật và sốt</a:t>
                      </a:r>
                      <a:endParaRPr lang="en-US" sz="280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800">
                          <a:effectLst/>
                          <a:latin typeface="Arial" pitchFamily="34" charset="0"/>
                          <a:cs typeface="Arial" pitchFamily="34" charset="0"/>
                        </a:rPr>
                        <a:t>Hôn mê có co giật nhưng không sốt</a:t>
                      </a:r>
                      <a:endParaRPr lang="en-US" sz="280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lnSpc>
                          <a:spcPct val="115000"/>
                        </a:lnSpc>
                        <a:spcAft>
                          <a:spcPts val="0"/>
                        </a:spcAft>
                      </a:pPr>
                      <a:r>
                        <a:rPr lang="en-US" sz="2800" b="0">
                          <a:effectLst/>
                          <a:latin typeface="Arial" pitchFamily="34" charset="0"/>
                          <a:cs typeface="Arial" pitchFamily="34" charset="0"/>
                        </a:rPr>
                        <a:t>Chảy máu não.</a:t>
                      </a:r>
                    </a:p>
                    <a:p>
                      <a:pPr algn="just">
                        <a:lnSpc>
                          <a:spcPct val="115000"/>
                        </a:lnSpc>
                        <a:spcAft>
                          <a:spcPts val="0"/>
                        </a:spcAft>
                      </a:pPr>
                      <a:r>
                        <a:rPr lang="en-US" sz="2800" b="0">
                          <a:effectLst/>
                          <a:latin typeface="Arial" pitchFamily="34" charset="0"/>
                          <a:cs typeface="Arial" pitchFamily="34" charset="0"/>
                        </a:rPr>
                        <a:t>Tắc mạch máu não</a:t>
                      </a:r>
                      <a:endParaRPr lang="en-US" sz="2800" b="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800">
                          <a:effectLst/>
                          <a:latin typeface="Arial" pitchFamily="34" charset="0"/>
                          <a:cs typeface="Arial" pitchFamily="34" charset="0"/>
                        </a:rPr>
                        <a:t>Chảy máu màng não.</a:t>
                      </a:r>
                    </a:p>
                    <a:p>
                      <a:pPr algn="just">
                        <a:lnSpc>
                          <a:spcPct val="115000"/>
                        </a:lnSpc>
                        <a:spcAft>
                          <a:spcPts val="0"/>
                        </a:spcAft>
                      </a:pPr>
                      <a:r>
                        <a:rPr lang="en-US" sz="2800" smtClean="0">
                          <a:effectLst/>
                          <a:latin typeface="Arial" pitchFamily="34" charset="0"/>
                          <a:cs typeface="Arial" pitchFamily="34" charset="0"/>
                        </a:rPr>
                        <a:t>Viêm màng </a:t>
                      </a:r>
                      <a:r>
                        <a:rPr lang="en-US" sz="2800">
                          <a:effectLst/>
                          <a:latin typeface="Arial" pitchFamily="34" charset="0"/>
                          <a:cs typeface="Arial" pitchFamily="34" charset="0"/>
                        </a:rPr>
                        <a:t>não</a:t>
                      </a:r>
                      <a:endParaRPr lang="en-US" sz="280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800">
                          <a:effectLst/>
                          <a:latin typeface="Arial" pitchFamily="34" charset="0"/>
                          <a:cs typeface="Arial" pitchFamily="34" charset="0"/>
                        </a:rPr>
                        <a:t>Viêm màng não.</a:t>
                      </a:r>
                    </a:p>
                    <a:p>
                      <a:pPr algn="just">
                        <a:lnSpc>
                          <a:spcPct val="115000"/>
                        </a:lnSpc>
                        <a:spcAft>
                          <a:spcPts val="0"/>
                        </a:spcAft>
                      </a:pPr>
                      <a:r>
                        <a:rPr lang="en-US" sz="2800">
                          <a:effectLst/>
                          <a:latin typeface="Arial" pitchFamily="34" charset="0"/>
                          <a:cs typeface="Arial" pitchFamily="34" charset="0"/>
                        </a:rPr>
                        <a:t>Viêm não</a:t>
                      </a:r>
                      <a:endParaRPr lang="en-US" sz="280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800">
                          <a:effectLst/>
                          <a:latin typeface="Arial" pitchFamily="34" charset="0"/>
                          <a:cs typeface="Arial" pitchFamily="34" charset="0"/>
                        </a:rPr>
                        <a:t>Động kinh.</a:t>
                      </a:r>
                    </a:p>
                    <a:p>
                      <a:pPr algn="just">
                        <a:lnSpc>
                          <a:spcPct val="115000"/>
                        </a:lnSpc>
                        <a:spcAft>
                          <a:spcPts val="0"/>
                        </a:spcAft>
                      </a:pPr>
                      <a:r>
                        <a:rPr lang="en-US" sz="2800">
                          <a:effectLst/>
                          <a:latin typeface="Arial" pitchFamily="34" charset="0"/>
                          <a:cs typeface="Arial" pitchFamily="34" charset="0"/>
                        </a:rPr>
                        <a:t>Hạ Glucoza máu.</a:t>
                      </a:r>
                    </a:p>
                    <a:p>
                      <a:pPr algn="just">
                        <a:lnSpc>
                          <a:spcPct val="115000"/>
                        </a:lnSpc>
                        <a:spcAft>
                          <a:spcPts val="0"/>
                        </a:spcAft>
                      </a:pPr>
                      <a:r>
                        <a:rPr lang="en-US" sz="2800">
                          <a:effectLst/>
                          <a:latin typeface="Arial" pitchFamily="34" charset="0"/>
                          <a:cs typeface="Arial" pitchFamily="34" charset="0"/>
                        </a:rPr>
                        <a:t>Sản giật.</a:t>
                      </a:r>
                    </a:p>
                    <a:p>
                      <a:pPr algn="just">
                        <a:lnSpc>
                          <a:spcPct val="115000"/>
                        </a:lnSpc>
                        <a:spcAft>
                          <a:spcPts val="0"/>
                        </a:spcAft>
                      </a:pPr>
                      <a:r>
                        <a:rPr lang="en-US" sz="2800">
                          <a:effectLst/>
                          <a:latin typeface="Arial" pitchFamily="34" charset="0"/>
                          <a:cs typeface="Arial" pitchFamily="34" charset="0"/>
                        </a:rPr>
                        <a:t>U não.</a:t>
                      </a:r>
                    </a:p>
                    <a:p>
                      <a:pPr algn="just">
                        <a:lnSpc>
                          <a:spcPct val="115000"/>
                        </a:lnSpc>
                        <a:spcAft>
                          <a:spcPts val="0"/>
                        </a:spcAft>
                      </a:pPr>
                      <a:r>
                        <a:rPr lang="en-US" sz="2800">
                          <a:effectLst/>
                          <a:latin typeface="Arial" pitchFamily="34" charset="0"/>
                          <a:cs typeface="Arial" pitchFamily="34" charset="0"/>
                        </a:rPr>
                        <a:t> </a:t>
                      </a:r>
                      <a:endParaRPr lang="en-US" sz="280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457200" y="1381780"/>
            <a:ext cx="7848600" cy="523220"/>
          </a:xfrm>
          <a:prstGeom prst="rect">
            <a:avLst/>
          </a:prstGeom>
        </p:spPr>
        <p:txBody>
          <a:bodyPr wrap="square">
            <a:spAutoFit/>
          </a:bodyPr>
          <a:lstStyle/>
          <a:p>
            <a:pPr marL="457200" indent="-457200" algn="just">
              <a:buFont typeface="Wingdings" pitchFamily="2" charset="2"/>
              <a:buChar char="v"/>
            </a:pPr>
            <a:r>
              <a:rPr lang="en-US" sz="2800" b="1" i="1">
                <a:latin typeface="Arial" pitchFamily="34" charset="0"/>
                <a:cs typeface="Arial" pitchFamily="34" charset="0"/>
              </a:rPr>
              <a:t>Hôn mê có triệu chứng thần kinh chỉ điểm</a:t>
            </a:r>
          </a:p>
        </p:txBody>
      </p:sp>
    </p:spTree>
    <p:extLst>
      <p:ext uri="{BB962C8B-B14F-4D97-AF65-F5344CB8AC3E}">
        <p14:creationId xmlns:p14="http://schemas.microsoft.com/office/powerpoint/2010/main" val="831734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53"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609600" y="1524000"/>
            <a:ext cx="8229600" cy="4401205"/>
          </a:xfrm>
          <a:prstGeom prst="rect">
            <a:avLst/>
          </a:prstGeom>
        </p:spPr>
        <p:txBody>
          <a:bodyPr wrap="square">
            <a:spAutoFit/>
          </a:bodyPr>
          <a:lstStyle/>
          <a:p>
            <a:pPr marL="285750" indent="-285750" algn="just">
              <a:buFont typeface="Wingdings" pitchFamily="2" charset="2"/>
              <a:buChar char="v"/>
            </a:pPr>
            <a:r>
              <a:rPr lang="en-US" sz="2800" b="1" i="1" smtClean="0">
                <a:latin typeface="Arial" pitchFamily="34" charset="0"/>
                <a:cs typeface="Arial" pitchFamily="34" charset="0"/>
              </a:rPr>
              <a:t>Hôn </a:t>
            </a:r>
            <a:r>
              <a:rPr lang="en-US" sz="2800" b="1" i="1">
                <a:latin typeface="Arial" pitchFamily="34" charset="0"/>
                <a:cs typeface="Arial" pitchFamily="34" charset="0"/>
              </a:rPr>
              <a:t>mê có sốt, nhưng không có triệu chứng thần kinh chỉ điểm:</a:t>
            </a:r>
            <a:endParaRPr lang="en-US" sz="2800">
              <a:latin typeface="Arial" pitchFamily="34" charset="0"/>
              <a:cs typeface="Arial" pitchFamily="34" charset="0"/>
            </a:endParaRPr>
          </a:p>
          <a:p>
            <a:pPr algn="just"/>
            <a:r>
              <a:rPr lang="en-US" sz="2800" smtClean="0">
                <a:latin typeface="Arial" pitchFamily="34" charset="0"/>
                <a:cs typeface="Arial" pitchFamily="34" charset="0"/>
              </a:rPr>
              <a:t>	Các </a:t>
            </a:r>
            <a:r>
              <a:rPr lang="en-US" sz="2800">
                <a:latin typeface="Arial" pitchFamily="34" charset="0"/>
                <a:cs typeface="Arial" pitchFamily="34" charset="0"/>
              </a:rPr>
              <a:t>bệnh nhiễm khuẩn nặng nổi bật, ở nước ta còn chú ý đến sốt rét ác tính.</a:t>
            </a:r>
          </a:p>
          <a:p>
            <a:pPr marL="285750" indent="-285750" algn="just">
              <a:buFont typeface="Wingdings" pitchFamily="2" charset="2"/>
              <a:buChar char="v"/>
            </a:pPr>
            <a:r>
              <a:rPr lang="en-US" sz="2800" b="1" i="1" smtClean="0">
                <a:latin typeface="Arial" pitchFamily="34" charset="0"/>
                <a:cs typeface="Arial" pitchFamily="34" charset="0"/>
              </a:rPr>
              <a:t>Hôn </a:t>
            </a:r>
            <a:r>
              <a:rPr lang="en-US" sz="2800" b="1" i="1">
                <a:latin typeface="Arial" pitchFamily="34" charset="0"/>
                <a:cs typeface="Arial" pitchFamily="34" charset="0"/>
              </a:rPr>
              <a:t>mê không có sốt, không có dấu hiệu thần kinh chỉ điểm:</a:t>
            </a:r>
            <a:endParaRPr lang="en-US" sz="2800">
              <a:latin typeface="Arial" pitchFamily="34" charset="0"/>
              <a:cs typeface="Arial" pitchFamily="34" charset="0"/>
            </a:endParaRPr>
          </a:p>
          <a:p>
            <a:pPr algn="just"/>
            <a:r>
              <a:rPr lang="en-US" sz="2800">
                <a:latin typeface="Arial" pitchFamily="34" charset="0"/>
                <a:cs typeface="Arial" pitchFamily="34" charset="0"/>
              </a:rPr>
              <a:t>- Đái đường.</a:t>
            </a:r>
          </a:p>
          <a:p>
            <a:pPr algn="just"/>
            <a:r>
              <a:rPr lang="en-US" sz="2800">
                <a:latin typeface="Arial" pitchFamily="34" charset="0"/>
                <a:cs typeface="Arial" pitchFamily="34" charset="0"/>
              </a:rPr>
              <a:t>- Hôn mê do urê máu cao.         </a:t>
            </a:r>
          </a:p>
          <a:p>
            <a:pPr algn="just"/>
            <a:r>
              <a:rPr lang="en-US" sz="2800">
                <a:latin typeface="Arial" pitchFamily="34" charset="0"/>
                <a:cs typeface="Arial" pitchFamily="34" charset="0"/>
              </a:rPr>
              <a:t>- Hôn mê gan.</a:t>
            </a:r>
          </a:p>
          <a:p>
            <a:pPr algn="just"/>
            <a:r>
              <a:rPr lang="en-US" sz="2800">
                <a:latin typeface="Arial" pitchFamily="34" charset="0"/>
                <a:cs typeface="Arial" pitchFamily="34" charset="0"/>
              </a:rPr>
              <a:t>- Hôn mê do ngộ độc thuốc ngủ, thuốc trừ sâu.</a:t>
            </a:r>
          </a:p>
        </p:txBody>
      </p:sp>
      <p:sp>
        <p:nvSpPr>
          <p:cNvPr id="6" name="Rectangle 5"/>
          <p:cNvSpPr/>
          <p:nvPr/>
        </p:nvSpPr>
        <p:spPr>
          <a:xfrm>
            <a:off x="609600" y="551765"/>
            <a:ext cx="3672800" cy="646331"/>
          </a:xfrm>
          <a:prstGeom prst="rect">
            <a:avLst/>
          </a:prstGeom>
          <a:noFill/>
        </p:spPr>
        <p:txBody>
          <a:bodyPr wrap="none" lIns="91440" tIns="45720" rIns="91440" bIns="45720">
            <a:spAutoFit/>
          </a:bodyPr>
          <a:lstStyle/>
          <a:p>
            <a:pPr algn="just"/>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II. Nguyên Nhân</a:t>
            </a:r>
            <a:endParaRPr lang="en-US" sz="36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spTree>
    <p:extLst>
      <p:ext uri="{BB962C8B-B14F-4D97-AF65-F5344CB8AC3E}">
        <p14:creationId xmlns:p14="http://schemas.microsoft.com/office/powerpoint/2010/main" val="38996616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469280" y="563203"/>
            <a:ext cx="6495689" cy="646331"/>
          </a:xfrm>
          <a:prstGeom prst="rect">
            <a:avLst/>
          </a:prstGeom>
          <a:noFill/>
        </p:spPr>
        <p:txBody>
          <a:bodyPr wrap="none" lIns="91440" tIns="45720" rIns="91440" bIns="45720">
            <a:spAutoFit/>
          </a:bodyPr>
          <a:lstStyle/>
          <a:p>
            <a:pPr algn="just"/>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III. Đánh Giá Mức Độ Hôn Mê</a:t>
            </a:r>
            <a:endParaRPr lang="en-US" sz="36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sp>
        <p:nvSpPr>
          <p:cNvPr id="4" name="Rectangle 3"/>
          <p:cNvSpPr/>
          <p:nvPr/>
        </p:nvSpPr>
        <p:spPr>
          <a:xfrm>
            <a:off x="990600" y="1447800"/>
            <a:ext cx="5795176" cy="553998"/>
          </a:xfrm>
          <a:prstGeom prst="rect">
            <a:avLst/>
          </a:prstGeom>
          <a:noFill/>
        </p:spPr>
        <p:txBody>
          <a:bodyPr wrap="none" lIns="91440" tIns="45720" rIns="91440" bIns="45720">
            <a:spAutoFit/>
          </a:bodyPr>
          <a:lstStyle/>
          <a:p>
            <a:pPr algn="just"/>
            <a:r>
              <a:rPr lang="en-US" sz="3000"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1. </a:t>
            </a:r>
            <a:r>
              <a:rPr lang="en-US" sz="3000" i="1">
                <a:latin typeface="Arial" pitchFamily="34" charset="0"/>
                <a:cs typeface="Arial" pitchFamily="34" charset="0"/>
              </a:rPr>
              <a:t>Theo kinh điển: </a:t>
            </a:r>
            <a:r>
              <a:rPr lang="en-US" sz="2400" i="1">
                <a:latin typeface="Arial" pitchFamily="34" charset="0"/>
                <a:cs typeface="Arial" pitchFamily="34" charset="0"/>
              </a:rPr>
              <a:t>( chia 4 giai đoạn)</a:t>
            </a:r>
            <a:endParaRPr lang="en-US" sz="24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grpSp>
        <p:nvGrpSpPr>
          <p:cNvPr id="17" name="Group 16"/>
          <p:cNvGrpSpPr/>
          <p:nvPr/>
        </p:nvGrpSpPr>
        <p:grpSpPr>
          <a:xfrm>
            <a:off x="515363" y="2057400"/>
            <a:ext cx="8186842" cy="4191000"/>
            <a:chOff x="515363" y="1905000"/>
            <a:chExt cx="8186842" cy="4191000"/>
          </a:xfrm>
        </p:grpSpPr>
        <p:sp>
          <p:nvSpPr>
            <p:cNvPr id="6" name="Rounded Rectangle 5"/>
            <p:cNvSpPr/>
            <p:nvPr/>
          </p:nvSpPr>
          <p:spPr>
            <a:xfrm>
              <a:off x="515363" y="2627682"/>
              <a:ext cx="1586576" cy="3468318"/>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8900000" scaled="1"/>
              <a:tileRect/>
            </a:gradFill>
            <a:ln>
              <a:noFill/>
            </a:ln>
            <a:scene3d>
              <a:camera prst="orthographicFront"/>
              <a:lightRig rig="threePt" dir="t"/>
            </a:scene3d>
            <a:sp3d>
              <a:bevelT w="165100" prst="coolSlant"/>
            </a:sp3d>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just"/>
              <a:r>
                <a:rPr lang="vi-VN" sz="2400" spc="-150" smtClean="0">
                  <a:solidFill>
                    <a:sysClr val="windowText" lastClr="000000"/>
                  </a:solidFill>
                </a:rPr>
                <a:t>Đáp ứng lời nói chậm và lẫn lộn</a:t>
              </a:r>
            </a:p>
            <a:p>
              <a:pPr algn="just"/>
              <a:r>
                <a:rPr lang="vi-VN" sz="2400" spc="-150" smtClean="0">
                  <a:solidFill>
                    <a:sysClr val="windowText" lastClr="000000"/>
                  </a:solidFill>
                </a:rPr>
                <a:t>Còn làm theo được các lệnh đơn giản</a:t>
              </a:r>
            </a:p>
          </p:txBody>
        </p:sp>
        <p:sp>
          <p:nvSpPr>
            <p:cNvPr id="7" name="Oval 6"/>
            <p:cNvSpPr/>
            <p:nvPr/>
          </p:nvSpPr>
          <p:spPr>
            <a:xfrm>
              <a:off x="515363" y="1905000"/>
              <a:ext cx="1280160" cy="783409"/>
            </a:xfrm>
            <a:prstGeom prst="ellipse">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l="50000" t="50000" r="50000" b="50000"/>
              </a:path>
              <a:tileRect/>
            </a:gradFill>
            <a:ln>
              <a:noFill/>
            </a:ln>
            <a:scene3d>
              <a:camera prst="orthographicFront"/>
              <a:lightRig rig="threePt" dir="t"/>
            </a:scene3d>
            <a:sp3d>
              <a:bevelT w="101600" prst="rible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n-US" sz="2400" spc="-150" smtClean="0">
                  <a:solidFill>
                    <a:sysClr val="windowText" lastClr="000000"/>
                  </a:solidFill>
                  <a:cs typeface="Arial" pitchFamily="34" charset="0"/>
                </a:rPr>
                <a:t>GĐ 1</a:t>
              </a:r>
              <a:endParaRPr lang="en-US" sz="2400" spc="-150">
                <a:solidFill>
                  <a:sysClr val="windowText" lastClr="000000"/>
                </a:solidFill>
                <a:cs typeface="Arial" pitchFamily="34" charset="0"/>
              </a:endParaRPr>
            </a:p>
          </p:txBody>
        </p:sp>
        <p:sp>
          <p:nvSpPr>
            <p:cNvPr id="9" name="Rounded Rectangle 8"/>
            <p:cNvSpPr/>
            <p:nvPr/>
          </p:nvSpPr>
          <p:spPr>
            <a:xfrm>
              <a:off x="4724400" y="2627682"/>
              <a:ext cx="2027101" cy="3468318"/>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8900000" scaled="1"/>
              <a:tileRect/>
            </a:gradFill>
            <a:ln>
              <a:noFill/>
            </a:ln>
            <a:scene3d>
              <a:camera prst="orthographicFront"/>
              <a:lightRig rig="threePt" dir="t"/>
            </a:scene3d>
            <a:sp3d>
              <a:bevelT w="165100" prst="coolSlant"/>
            </a:sp3d>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just"/>
              <a:r>
                <a:rPr lang="vi-VN" sz="2400" spc="-150" smtClean="0">
                  <a:solidFill>
                    <a:sysClr val="windowText" lastClr="000000"/>
                  </a:solidFill>
                </a:rPr>
                <a:t>Mất đáp ứng lời nói và vận động. Chỉ còn đáp ứng vận động duỗi cứng, rập khuôn. RL TKTV</a:t>
              </a:r>
            </a:p>
          </p:txBody>
        </p:sp>
        <p:sp>
          <p:nvSpPr>
            <p:cNvPr id="10" name="Oval 9"/>
            <p:cNvSpPr/>
            <p:nvPr/>
          </p:nvSpPr>
          <p:spPr>
            <a:xfrm>
              <a:off x="4724400" y="1905000"/>
              <a:ext cx="1280160" cy="783409"/>
            </a:xfrm>
            <a:prstGeom prst="ellipse">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l="50000" t="50000" r="50000" b="50000"/>
              </a:path>
              <a:tileRect/>
            </a:gradFill>
            <a:ln>
              <a:noFill/>
            </a:ln>
            <a:scene3d>
              <a:camera prst="orthographicFront"/>
              <a:lightRig rig="threePt" dir="t"/>
            </a:scene3d>
            <a:sp3d>
              <a:bevelT w="101600" prst="rible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n-US" sz="2400" spc="-150" smtClean="0">
                  <a:solidFill>
                    <a:sysClr val="windowText" lastClr="000000"/>
                  </a:solidFill>
                  <a:cs typeface="Arial" pitchFamily="34" charset="0"/>
                </a:rPr>
                <a:t>GĐ 3</a:t>
              </a:r>
              <a:endParaRPr lang="en-US" sz="2400" spc="-150">
                <a:solidFill>
                  <a:sysClr val="windowText" lastClr="000000"/>
                </a:solidFill>
                <a:cs typeface="Arial" pitchFamily="34" charset="0"/>
              </a:endParaRPr>
            </a:p>
          </p:txBody>
        </p:sp>
        <p:sp>
          <p:nvSpPr>
            <p:cNvPr id="12" name="Rounded Rectangle 11"/>
            <p:cNvSpPr/>
            <p:nvPr/>
          </p:nvSpPr>
          <p:spPr>
            <a:xfrm>
              <a:off x="2438400" y="2627682"/>
              <a:ext cx="2133599" cy="3468318"/>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8900000" scaled="1"/>
              <a:tileRect/>
            </a:gradFill>
            <a:ln>
              <a:noFill/>
            </a:ln>
            <a:scene3d>
              <a:camera prst="orthographicFront"/>
              <a:lightRig rig="threePt" dir="t"/>
            </a:scene3d>
            <a:sp3d>
              <a:bevelT w="165100" prst="coolSlant"/>
            </a:sp3d>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just"/>
              <a:r>
                <a:rPr lang="vi-VN" sz="2400" spc="-150" smtClean="0">
                  <a:solidFill>
                    <a:sysClr val="windowText" lastClr="000000"/>
                  </a:solidFill>
                </a:rPr>
                <a:t>Mất đáp ứng lời nói mất đáp ứng vận động theo lệnh</a:t>
              </a:r>
            </a:p>
            <a:p>
              <a:pPr algn="just"/>
              <a:r>
                <a:rPr lang="vi-VN" sz="2400" spc="-150" smtClean="0">
                  <a:solidFill>
                    <a:sysClr val="windowText" lastClr="000000"/>
                  </a:solidFill>
                </a:rPr>
                <a:t>Còn đáp ứng vận động phù hợp với kích thích đau</a:t>
              </a:r>
              <a:endParaRPr lang="vi-VN" sz="2400" spc="-150">
                <a:solidFill>
                  <a:sysClr val="windowText" lastClr="000000"/>
                </a:solidFill>
              </a:endParaRPr>
            </a:p>
          </p:txBody>
        </p:sp>
        <p:sp>
          <p:nvSpPr>
            <p:cNvPr id="13" name="Oval 12"/>
            <p:cNvSpPr/>
            <p:nvPr/>
          </p:nvSpPr>
          <p:spPr>
            <a:xfrm>
              <a:off x="2286000" y="1905000"/>
              <a:ext cx="1280160" cy="783409"/>
            </a:xfrm>
            <a:prstGeom prst="ellipse">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l="50000" t="50000" r="50000" b="50000"/>
              </a:path>
              <a:tileRect/>
            </a:gradFill>
            <a:ln>
              <a:noFill/>
            </a:ln>
            <a:scene3d>
              <a:camera prst="orthographicFront"/>
              <a:lightRig rig="threePt" dir="t"/>
            </a:scene3d>
            <a:sp3d>
              <a:bevelT w="101600" prst="rible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n-US" sz="2400" spc="-150" smtClean="0">
                  <a:solidFill>
                    <a:sysClr val="windowText" lastClr="000000"/>
                  </a:solidFill>
                  <a:cs typeface="Arial" pitchFamily="34" charset="0"/>
                </a:rPr>
                <a:t>GĐ 2</a:t>
              </a:r>
              <a:endParaRPr lang="en-US" sz="2400" spc="-150">
                <a:solidFill>
                  <a:sysClr val="windowText" lastClr="000000"/>
                </a:solidFill>
                <a:cs typeface="Arial" pitchFamily="34" charset="0"/>
              </a:endParaRPr>
            </a:p>
          </p:txBody>
        </p:sp>
        <p:sp>
          <p:nvSpPr>
            <p:cNvPr id="15" name="Rounded Rectangle 14"/>
            <p:cNvSpPr/>
            <p:nvPr/>
          </p:nvSpPr>
          <p:spPr>
            <a:xfrm>
              <a:off x="7115629" y="2627682"/>
              <a:ext cx="1586576" cy="3468318"/>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8900000" scaled="1"/>
              <a:tileRect/>
            </a:gradFill>
            <a:ln>
              <a:noFill/>
            </a:ln>
            <a:scene3d>
              <a:camera prst="orthographicFront"/>
              <a:lightRig rig="threePt" dir="t"/>
            </a:scene3d>
            <a:sp3d>
              <a:bevelT w="165100" prst="coolSlant"/>
            </a:sp3d>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just"/>
              <a:r>
                <a:rPr lang="vi-VN" sz="2400" spc="-150" smtClean="0">
                  <a:solidFill>
                    <a:sysClr val="windowText" lastClr="000000"/>
                  </a:solidFill>
                </a:rPr>
                <a:t>Mất hết các đáp ứng ( hôn mê quá giai đoạn)</a:t>
              </a:r>
              <a:endParaRPr lang="vi-VN" sz="2400" spc="-150">
                <a:solidFill>
                  <a:sysClr val="windowText" lastClr="000000"/>
                </a:solidFill>
              </a:endParaRPr>
            </a:p>
          </p:txBody>
        </p:sp>
        <p:sp>
          <p:nvSpPr>
            <p:cNvPr id="16" name="Oval 15"/>
            <p:cNvSpPr/>
            <p:nvPr/>
          </p:nvSpPr>
          <p:spPr>
            <a:xfrm>
              <a:off x="6880331" y="1905000"/>
              <a:ext cx="1280160" cy="783409"/>
            </a:xfrm>
            <a:prstGeom prst="ellipse">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path path="circle">
                <a:fillToRect l="50000" t="50000" r="50000" b="50000"/>
              </a:path>
              <a:tileRect/>
            </a:gradFill>
            <a:ln>
              <a:noFill/>
            </a:ln>
            <a:scene3d>
              <a:camera prst="orthographicFront"/>
              <a:lightRig rig="threePt" dir="t"/>
            </a:scene3d>
            <a:sp3d>
              <a:bevelT w="101600" prst="rible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n-US" sz="2400" spc="-150" smtClean="0">
                  <a:solidFill>
                    <a:sysClr val="windowText" lastClr="000000"/>
                  </a:solidFill>
                  <a:cs typeface="Arial" pitchFamily="34" charset="0"/>
                </a:rPr>
                <a:t>GĐ 4</a:t>
              </a:r>
              <a:endParaRPr lang="en-US" sz="2400" spc="-150">
                <a:solidFill>
                  <a:sysClr val="windowText" lastClr="000000"/>
                </a:solidFill>
                <a:cs typeface="Arial" pitchFamily="34" charset="0"/>
              </a:endParaRPr>
            </a:p>
          </p:txBody>
        </p:sp>
      </p:grpSp>
      <p:sp>
        <p:nvSpPr>
          <p:cNvPr id="18" name="Rectangle 17"/>
          <p:cNvSpPr/>
          <p:nvPr/>
        </p:nvSpPr>
        <p:spPr>
          <a:xfrm>
            <a:off x="762000" y="1427202"/>
            <a:ext cx="4049507" cy="553998"/>
          </a:xfrm>
          <a:prstGeom prst="rect">
            <a:avLst/>
          </a:prstGeom>
          <a:noFill/>
        </p:spPr>
        <p:txBody>
          <a:bodyPr wrap="none" lIns="91440" tIns="45720" rIns="91440" bIns="45720">
            <a:spAutoFit/>
          </a:bodyPr>
          <a:lstStyle/>
          <a:p>
            <a:pPr algn="just"/>
            <a:r>
              <a:rPr lang="en-US" sz="3000">
                <a:latin typeface="Arial" pitchFamily="34" charset="0"/>
                <a:cs typeface="Arial" pitchFamily="34" charset="0"/>
              </a:rPr>
              <a:t>2. Bảng điểm Glasgow</a:t>
            </a:r>
          </a:p>
        </p:txBody>
      </p:sp>
      <p:sp>
        <p:nvSpPr>
          <p:cNvPr id="19" name="Rectangle 18"/>
          <p:cNvSpPr/>
          <p:nvPr/>
        </p:nvSpPr>
        <p:spPr>
          <a:xfrm>
            <a:off x="762000" y="2073057"/>
            <a:ext cx="8229600" cy="3108543"/>
          </a:xfrm>
          <a:prstGeom prst="rect">
            <a:avLst/>
          </a:prstGeom>
        </p:spPr>
        <p:txBody>
          <a:bodyPr wrap="square">
            <a:spAutoFit/>
          </a:bodyPr>
          <a:lstStyle/>
          <a:p>
            <a:pPr algn="just"/>
            <a:r>
              <a:rPr lang="en-US" sz="2800" smtClean="0">
                <a:latin typeface="Arial" pitchFamily="34" charset="0"/>
                <a:cs typeface="Arial" pitchFamily="34" charset="0"/>
              </a:rPr>
              <a:t>	Bảng </a:t>
            </a:r>
            <a:r>
              <a:rPr lang="en-US" sz="2800">
                <a:latin typeface="Arial" pitchFamily="34" charset="0"/>
                <a:cs typeface="Arial" pitchFamily="34" charset="0"/>
              </a:rPr>
              <a:t>điểm Glasgow mới đầu được dùng cho bệnh nhân hôn mê do chấn thương sọ não.</a:t>
            </a:r>
          </a:p>
          <a:p>
            <a:pPr algn="just"/>
            <a:r>
              <a:rPr lang="en-US" sz="2800" smtClean="0">
                <a:latin typeface="Arial" pitchFamily="34" charset="0"/>
                <a:cs typeface="Arial" pitchFamily="34" charset="0"/>
              </a:rPr>
              <a:t>	Nay </a:t>
            </a:r>
            <a:r>
              <a:rPr lang="en-US" sz="2800">
                <a:latin typeface="Arial" pitchFamily="34" charset="0"/>
                <a:cs typeface="Arial" pitchFamily="34" charset="0"/>
              </a:rPr>
              <a:t>được áp dụng trong hôn mê do các nguyên nhân khác nữa vì đánh giá được mức độ cũng như  tiến triển của hôn mê tốt hơn loại kinh điển.</a:t>
            </a:r>
          </a:p>
          <a:p>
            <a:pPr algn="just"/>
            <a:r>
              <a:rPr lang="en-US" sz="2800" smtClean="0">
                <a:latin typeface="Arial" pitchFamily="34" charset="0"/>
                <a:cs typeface="Arial" pitchFamily="34" charset="0"/>
              </a:rPr>
              <a:t>	Nội </a:t>
            </a:r>
            <a:r>
              <a:rPr lang="en-US" sz="2800">
                <a:latin typeface="Arial" pitchFamily="34" charset="0"/>
                <a:cs typeface="Arial" pitchFamily="34" charset="0"/>
              </a:rPr>
              <a:t>dung bảng điểm Glasgow gồm:</a:t>
            </a:r>
          </a:p>
        </p:txBody>
      </p:sp>
      <p:graphicFrame>
        <p:nvGraphicFramePr>
          <p:cNvPr id="24" name="Table 23"/>
          <p:cNvGraphicFramePr>
            <a:graphicFrameLocks noGrp="1"/>
          </p:cNvGraphicFramePr>
          <p:nvPr>
            <p:extLst>
              <p:ext uri="{D42A27DB-BD31-4B8C-83A1-F6EECF244321}">
                <p14:modId xmlns:p14="http://schemas.microsoft.com/office/powerpoint/2010/main" val="2050603644"/>
              </p:ext>
            </p:extLst>
          </p:nvPr>
        </p:nvGraphicFramePr>
        <p:xfrm>
          <a:off x="304800" y="1322070"/>
          <a:ext cx="4800600" cy="2103120"/>
        </p:xfrm>
        <a:graphic>
          <a:graphicData uri="http://schemas.openxmlformats.org/drawingml/2006/table">
            <a:tbl>
              <a:tblPr firstRow="1" firstCol="1" bandRow="1">
                <a:tableStyleId>{FABFCF23-3B69-468F-B69F-88F6DE6A72F2}</a:tableStyleId>
              </a:tblPr>
              <a:tblGrid>
                <a:gridCol w="3004801"/>
                <a:gridCol w="1795799"/>
              </a:tblGrid>
              <a:tr h="0">
                <a:tc gridSpan="2">
                  <a:txBody>
                    <a:bodyPr/>
                    <a:lstStyle/>
                    <a:p>
                      <a:pPr marL="342900" indent="-342900" algn="ctr">
                        <a:lnSpc>
                          <a:spcPct val="115000"/>
                        </a:lnSpc>
                        <a:spcAft>
                          <a:spcPts val="0"/>
                        </a:spcAft>
                        <a:buFont typeface="Wingdings" pitchFamily="2" charset="2"/>
                        <a:buChar char="ü"/>
                      </a:pPr>
                      <a:r>
                        <a:rPr lang="en-US" sz="2400" b="1" i="1" spc="-150" smtClean="0">
                          <a:effectLst/>
                          <a:latin typeface="Arial" pitchFamily="34" charset="0"/>
                          <a:cs typeface="Arial" pitchFamily="34" charset="0"/>
                        </a:rPr>
                        <a:t>Cho </a:t>
                      </a:r>
                      <a:r>
                        <a:rPr lang="en-US" sz="2400" b="1" i="1" spc="-150">
                          <a:effectLst/>
                          <a:latin typeface="Arial" pitchFamily="34" charset="0"/>
                          <a:cs typeface="Arial" pitchFamily="34" charset="0"/>
                        </a:rPr>
                        <a:t>điểm bằng đáp ứng mở mắt</a:t>
                      </a:r>
                      <a:endParaRPr lang="en-US" sz="2400" b="1" i="1"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0">
                <a:tc>
                  <a:txBody>
                    <a:bodyPr/>
                    <a:lstStyle/>
                    <a:p>
                      <a:pPr>
                        <a:lnSpc>
                          <a:spcPct val="115000"/>
                        </a:lnSpc>
                        <a:spcAft>
                          <a:spcPts val="0"/>
                        </a:spcAft>
                      </a:pPr>
                      <a:r>
                        <a:rPr lang="en-US" sz="2400" b="0" spc="-150">
                          <a:effectLst/>
                          <a:latin typeface="Arial" pitchFamily="34" charset="0"/>
                          <a:cs typeface="Arial" pitchFamily="34" charset="0"/>
                        </a:rPr>
                        <a:t>Mở mắt tự nhiên</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0" spc="-150">
                          <a:effectLst/>
                          <a:latin typeface="Arial" pitchFamily="34" charset="0"/>
                          <a:cs typeface="Arial" pitchFamily="34" charset="0"/>
                        </a:rPr>
                        <a:t>4 điểm</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Mở mắt khi gọi to</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0" spc="-150">
                          <a:effectLst/>
                          <a:latin typeface="Arial" pitchFamily="34" charset="0"/>
                          <a:cs typeface="Arial" pitchFamily="34" charset="0"/>
                        </a:rPr>
                        <a:t>3 điểm</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Mở khi gây đau</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0" spc="-150">
                          <a:effectLst/>
                          <a:latin typeface="Arial" pitchFamily="34" charset="0"/>
                          <a:cs typeface="Arial" pitchFamily="34" charset="0"/>
                        </a:rPr>
                        <a:t>2 điểm</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Không mở</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0" spc="-150">
                          <a:effectLst/>
                          <a:latin typeface="Arial" pitchFamily="34" charset="0"/>
                          <a:cs typeface="Arial" pitchFamily="34" charset="0"/>
                        </a:rPr>
                        <a:t>1 điểm</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953544716"/>
              </p:ext>
            </p:extLst>
          </p:nvPr>
        </p:nvGraphicFramePr>
        <p:xfrm>
          <a:off x="304800" y="3496056"/>
          <a:ext cx="4800600" cy="2523744"/>
        </p:xfrm>
        <a:graphic>
          <a:graphicData uri="http://schemas.openxmlformats.org/drawingml/2006/table">
            <a:tbl>
              <a:tblPr firstRow="1" firstCol="1" bandRow="1">
                <a:tableStyleId>{5A111915-BE36-4E01-A7E5-04B1672EAD32}</a:tableStyleId>
              </a:tblPr>
              <a:tblGrid>
                <a:gridCol w="3657600"/>
                <a:gridCol w="1143000"/>
              </a:tblGrid>
              <a:tr h="0">
                <a:tc gridSpan="2">
                  <a:txBody>
                    <a:bodyPr/>
                    <a:lstStyle/>
                    <a:p>
                      <a:pPr marL="342900" indent="-342900">
                        <a:lnSpc>
                          <a:spcPct val="115000"/>
                        </a:lnSpc>
                        <a:spcAft>
                          <a:spcPts val="0"/>
                        </a:spcAft>
                        <a:buFont typeface="Wingdings" pitchFamily="2" charset="2"/>
                        <a:buChar char="ü"/>
                      </a:pPr>
                      <a:r>
                        <a:rPr lang="en-US" sz="2400" i="1" spc="-150">
                          <a:effectLst/>
                          <a:latin typeface="Arial" pitchFamily="34" charset="0"/>
                          <a:cs typeface="Arial" pitchFamily="34" charset="0"/>
                        </a:rPr>
                        <a:t>Cho điểm bằng đáp ứng tiếng nói</a:t>
                      </a:r>
                      <a:endParaRPr lang="en-US" sz="2400" i="1"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0">
                <a:tc>
                  <a:txBody>
                    <a:bodyPr/>
                    <a:lstStyle/>
                    <a:p>
                      <a:pPr>
                        <a:lnSpc>
                          <a:spcPct val="115000"/>
                        </a:lnSpc>
                        <a:spcAft>
                          <a:spcPts val="0"/>
                        </a:spcAft>
                      </a:pPr>
                      <a:r>
                        <a:rPr lang="en-US" sz="2400" b="0" spc="-150">
                          <a:effectLst/>
                          <a:latin typeface="Arial" pitchFamily="34" charset="0"/>
                          <a:cs typeface="Arial" pitchFamily="34" charset="0"/>
                        </a:rPr>
                        <a:t>Trả lời có định hướng tốt nhất</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5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Trả lời lẫn lộn</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4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Trả lời không phù hợp</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3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Không hiểu bệnh nhân nói gì</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2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Im lặng</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1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553923285"/>
              </p:ext>
            </p:extLst>
          </p:nvPr>
        </p:nvGraphicFramePr>
        <p:xfrm>
          <a:off x="5257800" y="1322070"/>
          <a:ext cx="3733800" cy="3364992"/>
        </p:xfrm>
        <a:graphic>
          <a:graphicData uri="http://schemas.openxmlformats.org/drawingml/2006/table">
            <a:tbl>
              <a:tblPr firstRow="1" firstCol="1" bandRow="1">
                <a:tableStyleId>{5A111915-BE36-4E01-A7E5-04B1672EAD32}</a:tableStyleId>
              </a:tblPr>
              <a:tblGrid>
                <a:gridCol w="2666307"/>
                <a:gridCol w="1067493"/>
              </a:tblGrid>
              <a:tr h="180816">
                <a:tc gridSpan="2">
                  <a:txBody>
                    <a:bodyPr/>
                    <a:lstStyle/>
                    <a:p>
                      <a:pPr marL="342900" indent="-342900" algn="ctr">
                        <a:lnSpc>
                          <a:spcPct val="115000"/>
                        </a:lnSpc>
                        <a:spcAft>
                          <a:spcPts val="0"/>
                        </a:spcAft>
                        <a:buFont typeface="Wingdings" pitchFamily="2" charset="2"/>
                        <a:buChar char="ü"/>
                      </a:pPr>
                      <a:r>
                        <a:rPr lang="en-US" sz="2400" b="1" i="1" spc="-150">
                          <a:effectLst/>
                          <a:latin typeface="Arial" pitchFamily="34" charset="0"/>
                          <a:cs typeface="Arial" pitchFamily="34" charset="0"/>
                        </a:rPr>
                        <a:t>Cho điểm bằng đáp ứng vận động</a:t>
                      </a:r>
                      <a:endParaRPr lang="en-US" sz="2400" b="1" i="1"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0">
                <a:tc>
                  <a:txBody>
                    <a:bodyPr/>
                    <a:lstStyle/>
                    <a:p>
                      <a:pPr>
                        <a:lnSpc>
                          <a:spcPct val="115000"/>
                        </a:lnSpc>
                        <a:spcAft>
                          <a:spcPts val="0"/>
                        </a:spcAft>
                      </a:pPr>
                      <a:r>
                        <a:rPr lang="en-US" sz="2400" b="0" spc="-150">
                          <a:effectLst/>
                          <a:latin typeface="Arial" pitchFamily="34" charset="0"/>
                          <a:cs typeface="Arial" pitchFamily="34" charset="0"/>
                        </a:rPr>
                        <a:t>Thực hiện đúng</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6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Định khu khi gây đau</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5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Co chi lại khi gây đau</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4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Gấp chi bất thường</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3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Duỗi chi</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2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en-US" sz="2400" b="0" spc="-150">
                          <a:effectLst/>
                          <a:latin typeface="Arial" pitchFamily="34" charset="0"/>
                          <a:cs typeface="Arial" pitchFamily="34" charset="0"/>
                        </a:rPr>
                        <a:t>Mềm nhẽo</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a:effectLst/>
                          <a:latin typeface="Arial" pitchFamily="34" charset="0"/>
                          <a:cs typeface="Arial" pitchFamily="34" charset="0"/>
                        </a:rPr>
                        <a:t>1 điểm</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7" name="Flowchart: Preparation 26"/>
          <p:cNvSpPr/>
          <p:nvPr/>
        </p:nvSpPr>
        <p:spPr>
          <a:xfrm>
            <a:off x="5056909" y="4752109"/>
            <a:ext cx="4059382" cy="1981200"/>
          </a:xfrm>
          <a:prstGeom prst="flowChartPreparation">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7C80"/>
            </a:solidFill>
          </a:ln>
          <a:effectLst/>
          <a:scene3d>
            <a:camera prst="orthographicFront">
              <a:rot lat="0" lon="0" rev="0"/>
            </a:camera>
            <a:lightRig rig="glow" dir="t">
              <a:rot lat="0" lon="0" rev="14100000"/>
            </a:lightRig>
          </a:scene3d>
          <a:sp3d prstMaterial="softEdge">
            <a:bevelT w="1270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smtClean="0">
                <a:ln>
                  <a:solidFill>
                    <a:schemeClr val="bg2">
                      <a:lumMod val="50000"/>
                    </a:schemeClr>
                  </a:solidFill>
                </a:ln>
                <a:solidFill>
                  <a:schemeClr val="tx1"/>
                </a:solidFill>
                <a:latin typeface="Arial" pitchFamily="34" charset="0"/>
                <a:cs typeface="Arial" pitchFamily="34" charset="0"/>
              </a:rPr>
              <a:t>Tỉnh táo hoàn toàn:15 điểm. Hôn mê sâu: 3 điểm </a:t>
            </a:r>
            <a:endParaRPr lang="en-US" sz="2800">
              <a:ln>
                <a:solidFill>
                  <a:schemeClr val="bg2">
                    <a:lumMod val="50000"/>
                  </a:schemeClr>
                </a:solidFill>
              </a:ln>
              <a:solidFill>
                <a:schemeClr val="tx1"/>
              </a:solidFill>
              <a:latin typeface="Arial" pitchFamily="34" charset="0"/>
              <a:cs typeface="Arial" pitchFamily="34" charset="0"/>
            </a:endParaRPr>
          </a:p>
        </p:txBody>
      </p:sp>
      <p:sp>
        <p:nvSpPr>
          <p:cNvPr id="28" name="Rectangle 27"/>
          <p:cNvSpPr/>
          <p:nvPr/>
        </p:nvSpPr>
        <p:spPr>
          <a:xfrm>
            <a:off x="457200" y="457200"/>
            <a:ext cx="4049507" cy="553998"/>
          </a:xfrm>
          <a:prstGeom prst="rect">
            <a:avLst/>
          </a:prstGeom>
          <a:noFill/>
        </p:spPr>
        <p:txBody>
          <a:bodyPr wrap="none" lIns="91440" tIns="45720" rIns="91440" bIns="45720">
            <a:spAutoFit/>
          </a:bodyPr>
          <a:lstStyle/>
          <a:p>
            <a:pPr algn="just"/>
            <a:r>
              <a:rPr lang="en-US" sz="3000">
                <a:latin typeface="Arial" pitchFamily="34" charset="0"/>
                <a:cs typeface="Arial" pitchFamily="34" charset="0"/>
              </a:rPr>
              <a:t>2. Bảng điểm Glasgow</a:t>
            </a:r>
          </a:p>
        </p:txBody>
      </p:sp>
    </p:spTree>
    <p:extLst>
      <p:ext uri="{BB962C8B-B14F-4D97-AF65-F5344CB8AC3E}">
        <p14:creationId xmlns:p14="http://schemas.microsoft.com/office/powerpoint/2010/main" val="389966160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7"/>
                                        </p:tgtEl>
                                      </p:cBhvr>
                                    </p:animEffect>
                                    <p:set>
                                      <p:cBhvr>
                                        <p:cTn id="10" dur="1" fill="hold">
                                          <p:stCondLst>
                                            <p:cond delay="499"/>
                                          </p:stCondLst>
                                        </p:cTn>
                                        <p:tgtEl>
                                          <p:spTgt spid="17"/>
                                        </p:tgtEl>
                                        <p:attrNameLst>
                                          <p:attrName>style.visibility</p:attrName>
                                        </p:attrNameLst>
                                      </p:cBhvr>
                                      <p:to>
                                        <p:strVal val="hidden"/>
                                      </p:to>
                                    </p:set>
                                  </p:childTnLst>
                                </p:cTn>
                              </p:par>
                              <p:par>
                                <p:cTn id="11" presetID="53" presetClass="entr" presetSubtype="16"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9"/>
                                        </p:tgtEl>
                                      </p:cBhvr>
                                    </p:animEffect>
                                    <p:set>
                                      <p:cBhvr>
                                        <p:cTn id="25" dur="1" fill="hold">
                                          <p:stCondLst>
                                            <p:cond delay="499"/>
                                          </p:stCondLst>
                                        </p:cTn>
                                        <p:tgtEl>
                                          <p:spTgt spid="19"/>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8"/>
                                        </p:tgtEl>
                                      </p:cBhvr>
                                    </p:animEffect>
                                    <p:set>
                                      <p:cBhvr>
                                        <p:cTn id="28" dur="1" fill="hold">
                                          <p:stCondLst>
                                            <p:cond delay="499"/>
                                          </p:stCondLst>
                                        </p:cTn>
                                        <p:tgtEl>
                                          <p:spTgt spid="18"/>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3"/>
                                        </p:tgtEl>
                                      </p:cBhvr>
                                    </p:animEffect>
                                    <p:set>
                                      <p:cBhvr>
                                        <p:cTn id="31" dur="1" fill="hold">
                                          <p:stCondLst>
                                            <p:cond delay="499"/>
                                          </p:stCondLst>
                                        </p:cTn>
                                        <p:tgtEl>
                                          <p:spTgt spid="3"/>
                                        </p:tgtEl>
                                        <p:attrNameLst>
                                          <p:attrName>style.visibility</p:attrName>
                                        </p:attrNameLst>
                                      </p:cBhvr>
                                      <p:to>
                                        <p:strVal val="hidden"/>
                                      </p:to>
                                    </p:set>
                                  </p:childTnLst>
                                </p:cTn>
                              </p:par>
                              <p:par>
                                <p:cTn id="32" presetID="53" presetClass="entr" presetSubtype="16"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53" presetClass="entr" presetSubtype="16"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childTnLst>
                                </p:cTn>
                              </p:par>
                              <p:par>
                                <p:cTn id="42" presetID="53" presetClass="entr" presetSubtype="16"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Effect transition="in" filter="fade">
                                      <p:cBhvr>
                                        <p:cTn id="46" dur="500"/>
                                        <p:tgtEl>
                                          <p:spTgt spid="26"/>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p:cTn id="54" dur="500" fill="hold"/>
                                        <p:tgtEl>
                                          <p:spTgt spid="28"/>
                                        </p:tgtEl>
                                        <p:attrNameLst>
                                          <p:attrName>ppt_w</p:attrName>
                                        </p:attrNameLst>
                                      </p:cBhvr>
                                      <p:tavLst>
                                        <p:tav tm="0">
                                          <p:val>
                                            <p:fltVal val="0"/>
                                          </p:val>
                                        </p:tav>
                                        <p:tav tm="100000">
                                          <p:val>
                                            <p:strVal val="#ppt_w"/>
                                          </p:val>
                                        </p:tav>
                                      </p:tavLst>
                                    </p:anim>
                                    <p:anim calcmode="lin" valueType="num">
                                      <p:cBhvr>
                                        <p:cTn id="55" dur="500" fill="hold"/>
                                        <p:tgtEl>
                                          <p:spTgt spid="28"/>
                                        </p:tgtEl>
                                        <p:attrNameLst>
                                          <p:attrName>ppt_h</p:attrName>
                                        </p:attrNameLst>
                                      </p:cBhvr>
                                      <p:tavLst>
                                        <p:tav tm="0">
                                          <p:val>
                                            <p:fltVal val="0"/>
                                          </p:val>
                                        </p:tav>
                                        <p:tav tm="100000">
                                          <p:val>
                                            <p:strVal val="#ppt_h"/>
                                          </p:val>
                                        </p:tav>
                                      </p:tavLst>
                                    </p:anim>
                                    <p:animEffect transition="in" filter="fade">
                                      <p:cBhvr>
                                        <p:cTn id="56" dur="500"/>
                                        <p:tgtEl>
                                          <p:spTgt spid="28"/>
                                        </p:tgtEl>
                                      </p:cBhvr>
                                    </p:animEffect>
                                  </p:childTnLst>
                                </p:cTn>
                              </p:par>
                              <p:par>
                                <p:cTn id="57" presetID="53" presetClass="entr" presetSubtype="16" fill="hold" grpId="1" nodeType="with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animEffect transition="in" filter="fade">
                                      <p:cBhvr>
                                        <p:cTn id="6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1"/>
      <p:bldP spid="18" grpId="0"/>
      <p:bldP spid="18" grpId="1"/>
      <p:bldP spid="19" grpId="0"/>
      <p:bldP spid="19" grpId="1"/>
      <p:bldP spid="27" grpId="0" animBg="1"/>
      <p:bldP spid="28" grpId="0"/>
      <p:bldP spid="2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Rectangle 7"/>
          <p:cNvSpPr/>
          <p:nvPr/>
        </p:nvSpPr>
        <p:spPr>
          <a:xfrm>
            <a:off x="697880" y="551764"/>
            <a:ext cx="4914615" cy="646331"/>
          </a:xfrm>
          <a:prstGeom prst="rect">
            <a:avLst/>
          </a:prstGeom>
          <a:noFill/>
        </p:spPr>
        <p:txBody>
          <a:bodyPr wrap="none" lIns="91440" tIns="45720" rIns="91440" bIns="45720">
            <a:spAutoFit/>
          </a:bodyPr>
          <a:lstStyle/>
          <a:p>
            <a:pPr algn="just"/>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IV</a:t>
            </a:r>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 </a:t>
            </a:r>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Nguyên Tắc Xử Trí</a:t>
            </a:r>
            <a:endParaRPr lang="en-US" sz="36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sp>
        <p:nvSpPr>
          <p:cNvPr id="9" name="Rectangle 8"/>
          <p:cNvSpPr/>
          <p:nvPr/>
        </p:nvSpPr>
        <p:spPr>
          <a:xfrm>
            <a:off x="457200" y="1354753"/>
            <a:ext cx="7924800" cy="4893647"/>
          </a:xfrm>
          <a:prstGeom prst="rect">
            <a:avLst/>
          </a:prstGeom>
        </p:spPr>
        <p:txBody>
          <a:bodyPr wrap="square">
            <a:spAutoFit/>
          </a:bodyPr>
          <a:lstStyle/>
          <a:p>
            <a:r>
              <a:rPr lang="vi-VN" sz="2400">
                <a:latin typeface="Arial (Body)"/>
              </a:rPr>
              <a:t>Đảm bảo chức năng sống cho bệnh nhân: _ kiểm soát tốt chức năng hô </a:t>
            </a:r>
            <a:r>
              <a:rPr lang="vi-VN" sz="2400">
                <a:latin typeface="Arial (Body)"/>
              </a:rPr>
              <a:t>hấp </a:t>
            </a:r>
            <a:endParaRPr lang="en-US" sz="2400" smtClean="0">
              <a:latin typeface="Arial (Body)"/>
            </a:endParaRPr>
          </a:p>
          <a:p>
            <a:r>
              <a:rPr lang="vi-VN" sz="2400" smtClean="0">
                <a:latin typeface="Arial (Body)"/>
              </a:rPr>
              <a:t>_ </a:t>
            </a:r>
            <a:r>
              <a:rPr lang="vi-VN" sz="2400">
                <a:latin typeface="Arial (Body)"/>
              </a:rPr>
              <a:t>kiểm soát chức năng </a:t>
            </a:r>
            <a:r>
              <a:rPr lang="vi-VN" sz="2400">
                <a:latin typeface="Arial (Body)"/>
              </a:rPr>
              <a:t>tuần </a:t>
            </a:r>
            <a:r>
              <a:rPr lang="vi-VN" sz="2400" smtClean="0">
                <a:latin typeface="Arial (Body)"/>
              </a:rPr>
              <a:t>hoàn</a:t>
            </a:r>
            <a:endParaRPr lang="en-US" sz="2400" smtClean="0">
              <a:latin typeface="Arial (Body)"/>
            </a:endParaRPr>
          </a:p>
          <a:p>
            <a:r>
              <a:rPr lang="vi-VN" sz="2400" smtClean="0">
                <a:latin typeface="Arial (Body)"/>
              </a:rPr>
              <a:t>_ </a:t>
            </a:r>
            <a:r>
              <a:rPr lang="vi-VN" sz="2400">
                <a:latin typeface="Arial (Body)"/>
              </a:rPr>
              <a:t>điều trị các bệnh lý nội khoa </a:t>
            </a:r>
            <a:r>
              <a:rPr lang="vi-VN" sz="2400">
                <a:latin typeface="Arial (Body)"/>
              </a:rPr>
              <a:t>kèm </a:t>
            </a:r>
            <a:r>
              <a:rPr lang="vi-VN" sz="2400" smtClean="0">
                <a:latin typeface="Arial (Body)"/>
              </a:rPr>
              <a:t>theo</a:t>
            </a:r>
            <a:endParaRPr lang="en-US" sz="2400" smtClean="0">
              <a:latin typeface="Arial (Body)"/>
            </a:endParaRPr>
          </a:p>
          <a:p>
            <a:r>
              <a:rPr lang="vi-VN" sz="2400" smtClean="0">
                <a:latin typeface="Arial (Body)"/>
              </a:rPr>
              <a:t>_ </a:t>
            </a:r>
            <a:r>
              <a:rPr lang="vi-VN" sz="2400">
                <a:latin typeface="Arial (Body)"/>
              </a:rPr>
              <a:t>cân bằng nước điện giải </a:t>
            </a:r>
            <a:r>
              <a:rPr lang="vi-VN" sz="2400">
                <a:latin typeface="Arial (Body)"/>
              </a:rPr>
              <a:t>toan </a:t>
            </a:r>
            <a:r>
              <a:rPr lang="vi-VN" sz="2400" smtClean="0">
                <a:latin typeface="Arial (Body)"/>
              </a:rPr>
              <a:t>kiềm</a:t>
            </a:r>
            <a:endParaRPr lang="en-US" sz="2400" smtClean="0">
              <a:latin typeface="Arial (Body)"/>
            </a:endParaRPr>
          </a:p>
          <a:p>
            <a:r>
              <a:rPr lang="vi-VN" sz="2400" smtClean="0">
                <a:latin typeface="Arial (Body)"/>
              </a:rPr>
              <a:t>_ </a:t>
            </a:r>
            <a:r>
              <a:rPr lang="vi-VN" sz="2400">
                <a:latin typeface="Arial (Body)"/>
              </a:rPr>
              <a:t>đảm bảo </a:t>
            </a:r>
            <a:r>
              <a:rPr lang="vi-VN" sz="2400">
                <a:latin typeface="Arial (Body)"/>
              </a:rPr>
              <a:t>dinh </a:t>
            </a:r>
            <a:r>
              <a:rPr lang="vi-VN" sz="2400" smtClean="0">
                <a:latin typeface="Arial (Body)"/>
              </a:rPr>
              <a:t>dưỡng</a:t>
            </a:r>
            <a:r>
              <a:rPr lang="en-US" sz="2400" smtClean="0">
                <a:latin typeface="Arial (Body)"/>
              </a:rPr>
              <a:t> năng lượng</a:t>
            </a:r>
          </a:p>
          <a:p>
            <a:r>
              <a:rPr lang="vi-VN" sz="2400" smtClean="0">
                <a:latin typeface="Arial (Body)"/>
              </a:rPr>
              <a:t>_ </a:t>
            </a:r>
            <a:r>
              <a:rPr lang="vi-VN" sz="2400">
                <a:latin typeface="Arial (Body)"/>
              </a:rPr>
              <a:t>chống phù não </a:t>
            </a:r>
            <a:r>
              <a:rPr lang="vi-VN" sz="2400">
                <a:latin typeface="Arial (Body)"/>
              </a:rPr>
              <a:t>tăng </a:t>
            </a:r>
            <a:r>
              <a:rPr lang="vi-VN" sz="2400" smtClean="0">
                <a:latin typeface="Arial (Body)"/>
              </a:rPr>
              <a:t>ALNS</a:t>
            </a:r>
            <a:endParaRPr lang="en-US" sz="2400" smtClean="0">
              <a:latin typeface="Arial (Body)"/>
            </a:endParaRPr>
          </a:p>
          <a:p>
            <a:r>
              <a:rPr lang="vi-VN" sz="2400" smtClean="0">
                <a:latin typeface="Arial (Body)"/>
              </a:rPr>
              <a:t>_ </a:t>
            </a:r>
            <a:r>
              <a:rPr lang="vi-VN" sz="2400">
                <a:latin typeface="Arial (Body)"/>
              </a:rPr>
              <a:t>chống </a:t>
            </a:r>
            <a:r>
              <a:rPr lang="vi-VN" sz="2400">
                <a:latin typeface="Arial (Body)"/>
              </a:rPr>
              <a:t>co </a:t>
            </a:r>
            <a:r>
              <a:rPr lang="vi-VN" sz="2400" smtClean="0">
                <a:latin typeface="Arial (Body)"/>
              </a:rPr>
              <a:t>giật</a:t>
            </a:r>
            <a:endParaRPr lang="en-US" sz="2400" smtClean="0">
              <a:latin typeface="Arial (Body)"/>
            </a:endParaRPr>
          </a:p>
          <a:p>
            <a:r>
              <a:rPr lang="vi-VN" sz="2400" smtClean="0">
                <a:latin typeface="Arial (Body)"/>
              </a:rPr>
              <a:t>_ </a:t>
            </a:r>
            <a:r>
              <a:rPr lang="vi-VN" sz="2400">
                <a:latin typeface="Arial (Body)"/>
              </a:rPr>
              <a:t>kiểm soát bệnh </a:t>
            </a:r>
            <a:r>
              <a:rPr lang="vi-VN" sz="2400">
                <a:latin typeface="Arial (Body)"/>
              </a:rPr>
              <a:t>lý </a:t>
            </a:r>
            <a:r>
              <a:rPr lang="en-US" sz="2400" smtClean="0">
                <a:latin typeface="Arial (Body)"/>
              </a:rPr>
              <a:t>nhiễm trùng</a:t>
            </a:r>
          </a:p>
          <a:p>
            <a:r>
              <a:rPr lang="vi-VN" sz="2400" smtClean="0">
                <a:latin typeface="Arial (Body)"/>
              </a:rPr>
              <a:t>_ </a:t>
            </a:r>
            <a:r>
              <a:rPr lang="vi-VN" sz="2400">
                <a:latin typeface="Arial (Body)"/>
              </a:rPr>
              <a:t>lọc máu và </a:t>
            </a:r>
            <a:r>
              <a:rPr lang="vi-VN" sz="2400">
                <a:latin typeface="Arial (Body)"/>
              </a:rPr>
              <a:t>giải </a:t>
            </a:r>
            <a:r>
              <a:rPr lang="vi-VN" sz="2400" smtClean="0">
                <a:latin typeface="Arial (Body)"/>
              </a:rPr>
              <a:t>độc</a:t>
            </a:r>
            <a:endParaRPr lang="en-US" sz="2400" smtClean="0">
              <a:latin typeface="Arial (Body)"/>
            </a:endParaRPr>
          </a:p>
          <a:p>
            <a:r>
              <a:rPr lang="vi-VN" sz="2400" smtClean="0">
                <a:latin typeface="Arial (Body)"/>
              </a:rPr>
              <a:t>_ </a:t>
            </a:r>
            <a:r>
              <a:rPr lang="vi-VN" sz="2400">
                <a:latin typeface="Arial (Body)"/>
              </a:rPr>
              <a:t>chỉ </a:t>
            </a:r>
            <a:r>
              <a:rPr lang="vi-VN" sz="2400">
                <a:latin typeface="Arial (Body)"/>
              </a:rPr>
              <a:t>định </a:t>
            </a:r>
            <a:r>
              <a:rPr lang="en-US" sz="2400" smtClean="0">
                <a:latin typeface="Arial (Body)"/>
              </a:rPr>
              <a:t>phẫu thuật</a:t>
            </a:r>
          </a:p>
          <a:p>
            <a:r>
              <a:rPr lang="vi-VN" sz="2400" smtClean="0">
                <a:latin typeface="Arial (Body)"/>
              </a:rPr>
              <a:t>_ </a:t>
            </a:r>
            <a:r>
              <a:rPr lang="vi-VN" sz="2400">
                <a:latin typeface="Arial (Body)"/>
              </a:rPr>
              <a:t>các biện pháp điều trị khác như chống loét, chăm sóc mắt, giữ thân nhiệt cho bệnh nhân</a:t>
            </a:r>
            <a:endParaRPr lang="en-US" sz="2400">
              <a:latin typeface="Arial (Body)"/>
            </a:endParaRPr>
          </a:p>
        </p:txBody>
      </p:sp>
    </p:spTree>
    <p:extLst>
      <p:ext uri="{BB962C8B-B14F-4D97-AF65-F5344CB8AC3E}">
        <p14:creationId xmlns:p14="http://schemas.microsoft.com/office/powerpoint/2010/main" val="101328193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762000" y="551765"/>
            <a:ext cx="3478132" cy="646331"/>
          </a:xfrm>
          <a:prstGeom prst="rect">
            <a:avLst/>
          </a:prstGeom>
          <a:noFill/>
        </p:spPr>
        <p:txBody>
          <a:bodyPr wrap="none" lIns="91440" tIns="45720" rIns="91440" bIns="45720">
            <a:spAutoFit/>
          </a:bodyPr>
          <a:lstStyle/>
          <a:p>
            <a:pPr algn="just"/>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V</a:t>
            </a:r>
            <a:r>
              <a:rPr lang="en-US" sz="36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 Biến Chứng</a:t>
            </a:r>
            <a:endParaRPr lang="en-US" sz="36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sp>
        <p:nvSpPr>
          <p:cNvPr id="40" name="Rectangle 39"/>
          <p:cNvSpPr/>
          <p:nvPr/>
        </p:nvSpPr>
        <p:spPr>
          <a:xfrm>
            <a:off x="990600" y="1565970"/>
            <a:ext cx="4572000" cy="3539430"/>
          </a:xfrm>
          <a:prstGeom prst="rect">
            <a:avLst/>
          </a:prstGeom>
        </p:spPr>
        <p:txBody>
          <a:bodyPr>
            <a:spAutoFit/>
          </a:bodyPr>
          <a:lstStyle/>
          <a:p>
            <a:pPr marL="457200" indent="-457200">
              <a:buFont typeface="Wingdings" pitchFamily="2" charset="2"/>
              <a:buChar char="q"/>
            </a:pPr>
            <a:r>
              <a:rPr lang="en-US" sz="2800" smtClean="0">
                <a:latin typeface="Arial" pitchFamily="34" charset="0"/>
                <a:cs typeface="Arial" pitchFamily="34" charset="0"/>
              </a:rPr>
              <a:t>Tắc nghẽn hô hấp</a:t>
            </a:r>
          </a:p>
          <a:p>
            <a:pPr marL="457200" indent="-457200">
              <a:buFont typeface="Wingdings" pitchFamily="2" charset="2"/>
              <a:buChar char="q"/>
            </a:pPr>
            <a:r>
              <a:rPr lang="en-US" sz="2800" smtClean="0">
                <a:latin typeface="Arial" pitchFamily="34" charset="0"/>
                <a:cs typeface="Arial" pitchFamily="34" charset="0"/>
              </a:rPr>
              <a:t>Mất nước </a:t>
            </a:r>
          </a:p>
          <a:p>
            <a:pPr marL="457200" indent="-457200">
              <a:buFont typeface="Wingdings" pitchFamily="2" charset="2"/>
              <a:buChar char="q"/>
            </a:pPr>
            <a:r>
              <a:rPr lang="en-US" sz="2800" smtClean="0">
                <a:latin typeface="Arial" pitchFamily="34" charset="0"/>
                <a:cs typeface="Arial" pitchFamily="34" charset="0"/>
              </a:rPr>
              <a:t>Bệnh nhân hôn mê  </a:t>
            </a:r>
          </a:p>
          <a:p>
            <a:pPr marL="457200" indent="-457200">
              <a:buFont typeface="Wingdings" pitchFamily="2" charset="2"/>
              <a:buChar char="q"/>
            </a:pPr>
            <a:r>
              <a:rPr lang="en-US" sz="2800" smtClean="0">
                <a:latin typeface="Arial" pitchFamily="34" charset="0"/>
                <a:cs typeface="Arial" pitchFamily="34" charset="0"/>
              </a:rPr>
              <a:t>Bội nhiễm</a:t>
            </a:r>
          </a:p>
          <a:p>
            <a:pPr marL="457200" indent="-457200">
              <a:buFont typeface="Wingdings" pitchFamily="2" charset="2"/>
              <a:buChar char="q"/>
            </a:pPr>
            <a:r>
              <a:rPr lang="en-US" sz="2800" smtClean="0">
                <a:latin typeface="Arial" pitchFamily="34" charset="0"/>
                <a:cs typeface="Arial" pitchFamily="34" charset="0"/>
              </a:rPr>
              <a:t>Rối loạn bài tiết</a:t>
            </a:r>
          </a:p>
          <a:p>
            <a:pPr marL="457200" indent="-457200">
              <a:buFont typeface="Wingdings" pitchFamily="2" charset="2"/>
              <a:buChar char="q"/>
            </a:pPr>
            <a:r>
              <a:rPr lang="en-US" sz="2800" smtClean="0">
                <a:latin typeface="Arial" pitchFamily="34" charset="0"/>
                <a:cs typeface="Arial" pitchFamily="34" charset="0"/>
              </a:rPr>
              <a:t>Loét mục</a:t>
            </a:r>
          </a:p>
          <a:p>
            <a:pPr marL="457200" indent="-457200">
              <a:buFont typeface="Wingdings" pitchFamily="2" charset="2"/>
              <a:buChar char="q"/>
            </a:pPr>
            <a:r>
              <a:rPr lang="en-US" sz="2800" smtClean="0">
                <a:latin typeface="Arial" pitchFamily="34" charset="0"/>
                <a:cs typeface="Arial" pitchFamily="34" charset="0"/>
              </a:rPr>
              <a:t>Teo cơ cứng khớp</a:t>
            </a:r>
          </a:p>
          <a:p>
            <a:pPr marL="457200" indent="-457200">
              <a:buFont typeface="Wingdings" pitchFamily="2" charset="2"/>
              <a:buChar char="q"/>
            </a:pPr>
            <a:r>
              <a:rPr lang="en-US" sz="2800" smtClean="0">
                <a:latin typeface="Arial" pitchFamily="34" charset="0"/>
                <a:cs typeface="Arial" pitchFamily="34" charset="0"/>
              </a:rPr>
              <a:t>Tắc mạch</a:t>
            </a:r>
            <a:endParaRPr lang="en-US" sz="2800">
              <a:latin typeface="Arial" pitchFamily="34" charset="0"/>
              <a:cs typeface="Arial" pitchFamily="34" charset="0"/>
            </a:endParaRPr>
          </a:p>
        </p:txBody>
      </p:sp>
    </p:spTree>
    <p:extLst>
      <p:ext uri="{BB962C8B-B14F-4D97-AF65-F5344CB8AC3E}">
        <p14:creationId xmlns:p14="http://schemas.microsoft.com/office/powerpoint/2010/main" val="38996616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988</TotalTime>
  <Words>1200</Words>
  <Application>Microsoft Office PowerPoint</Application>
  <PresentationFormat>On-screen Show (4:3)</PresentationFormat>
  <Paragraphs>233</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24</cp:revision>
  <dcterms:created xsi:type="dcterms:W3CDTF">2016-09-10T15:57:22Z</dcterms:created>
  <dcterms:modified xsi:type="dcterms:W3CDTF">2016-09-19T04:08:57Z</dcterms:modified>
</cp:coreProperties>
</file>