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82" autoAdjust="0"/>
    <p:restoredTop sz="94660"/>
  </p:normalViewPr>
  <p:slideViewPr>
    <p:cSldViewPr>
      <p:cViewPr varScale="1">
        <p:scale>
          <a:sx n="68" d="100"/>
          <a:sy n="68" d="100"/>
        </p:scale>
        <p:origin x="-143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05975A-A410-4C37-8A37-9B5F00F3C4D1}"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975A-A410-4C37-8A37-9B5F00F3C4D1}"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975A-A410-4C37-8A37-9B5F00F3C4D1}"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975A-A410-4C37-8A37-9B5F00F3C4D1}"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05975A-A410-4C37-8A37-9B5F00F3C4D1}" type="datetimeFigureOut">
              <a:rPr lang="en-US" smtClean="0"/>
              <a:t>5/16/2014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05975A-A410-4C37-8A37-9B5F00F3C4D1}"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05975A-A410-4C37-8A37-9B5F00F3C4D1}" type="datetimeFigureOut">
              <a:rPr lang="en-US" smtClean="0"/>
              <a:t>5/16/2014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05975A-A410-4C37-8A37-9B5F00F3C4D1}" type="datetimeFigureOut">
              <a:rPr lang="en-US" smtClean="0"/>
              <a:t>5/16/2014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5975A-A410-4C37-8A37-9B5F00F3C4D1}" type="datetimeFigureOut">
              <a:rPr lang="en-US" smtClean="0"/>
              <a:t>5/16/2014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5975A-A410-4C37-8A37-9B5F00F3C4D1}"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05975A-A410-4C37-8A37-9B5F00F3C4D1}" type="datetimeFigureOut">
              <a:rPr lang="en-US" smtClean="0"/>
              <a:t>5/16/2014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E5E25-1184-4E71-9552-11E6B75479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5975A-A410-4C37-8A37-9B5F00F3C4D1}" type="datetimeFigureOut">
              <a:rPr lang="en-US" smtClean="0"/>
              <a:t>5/16/2014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E5E25-1184-4E71-9552-11E6B75479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905000"/>
            <a:ext cx="9144000" cy="4724400"/>
          </a:xfrm>
        </p:spPr>
        <p:txBody>
          <a:bodyPr>
            <a:normAutofit fontScale="85000" lnSpcReduction="10000"/>
          </a:bodyPr>
          <a:lstStyle/>
          <a:p>
            <a:pPr algn="l"/>
            <a:r>
              <a:rPr lang="en-US" sz="4600" b="1" u="sng" dirty="0" smtClean="0">
                <a:solidFill>
                  <a:srgbClr val="00B050"/>
                </a:solidFill>
                <a:latin typeface="Times New Roman" pitchFamily="18" charset="0"/>
                <a:cs typeface="Times New Roman" pitchFamily="18" charset="0"/>
              </a:rPr>
              <a:t>Nhóm:</a:t>
            </a:r>
          </a:p>
          <a:p>
            <a:pPr algn="l"/>
            <a:r>
              <a:rPr lang="en-US" b="1" dirty="0" smtClean="0">
                <a:solidFill>
                  <a:schemeClr val="tx1">
                    <a:lumMod val="65000"/>
                    <a:lumOff val="35000"/>
                  </a:schemeClr>
                </a:solidFill>
                <a:latin typeface="Times New Roman" pitchFamily="18" charset="0"/>
                <a:cs typeface="Times New Roman" pitchFamily="18" charset="0"/>
              </a:rPr>
              <a:t>1.Trương Công Ngọc</a:t>
            </a:r>
          </a:p>
          <a:p>
            <a:pPr algn="l"/>
            <a:r>
              <a:rPr lang="en-US" b="1" dirty="0" smtClean="0">
                <a:solidFill>
                  <a:schemeClr val="tx1">
                    <a:lumMod val="65000"/>
                    <a:lumOff val="35000"/>
                  </a:schemeClr>
                </a:solidFill>
                <a:latin typeface="Times New Roman" pitchFamily="18" charset="0"/>
                <a:cs typeface="Times New Roman" pitchFamily="18" charset="0"/>
              </a:rPr>
              <a:t>2.Phạm Tiến Lực</a:t>
            </a:r>
          </a:p>
          <a:p>
            <a:pPr algn="l"/>
            <a:r>
              <a:rPr lang="en-US" b="1" dirty="0" smtClean="0">
                <a:solidFill>
                  <a:schemeClr val="tx1">
                    <a:lumMod val="65000"/>
                    <a:lumOff val="35000"/>
                  </a:schemeClr>
                </a:solidFill>
                <a:latin typeface="Times New Roman" pitchFamily="18" charset="0"/>
                <a:cs typeface="Times New Roman" pitchFamily="18" charset="0"/>
              </a:rPr>
              <a:t>3. Ngô Thị Kim Tuyết</a:t>
            </a:r>
          </a:p>
          <a:p>
            <a:pPr algn="l"/>
            <a:r>
              <a:rPr lang="en-US" b="1" dirty="0" smtClean="0">
                <a:solidFill>
                  <a:schemeClr val="tx1">
                    <a:lumMod val="65000"/>
                    <a:lumOff val="35000"/>
                  </a:schemeClr>
                </a:solidFill>
                <a:latin typeface="Times New Roman" pitchFamily="18" charset="0"/>
                <a:cs typeface="Times New Roman" pitchFamily="18" charset="0"/>
              </a:rPr>
              <a:t>4.Phan Thị Diệu Thảo</a:t>
            </a:r>
          </a:p>
          <a:p>
            <a:pPr algn="l"/>
            <a:r>
              <a:rPr lang="en-US" b="1" dirty="0" smtClean="0">
                <a:solidFill>
                  <a:schemeClr val="tx1">
                    <a:lumMod val="65000"/>
                    <a:lumOff val="35000"/>
                  </a:schemeClr>
                </a:solidFill>
                <a:latin typeface="Times New Roman" pitchFamily="18" charset="0"/>
                <a:cs typeface="Times New Roman" pitchFamily="18" charset="0"/>
              </a:rPr>
              <a:t>5.Lê Thị Minh Liễu</a:t>
            </a:r>
          </a:p>
          <a:p>
            <a:pPr algn="l"/>
            <a:r>
              <a:rPr lang="en-US" b="1" dirty="0" smtClean="0">
                <a:solidFill>
                  <a:schemeClr val="tx1">
                    <a:lumMod val="65000"/>
                    <a:lumOff val="35000"/>
                  </a:schemeClr>
                </a:solidFill>
                <a:latin typeface="Times New Roman" pitchFamily="18" charset="0"/>
                <a:cs typeface="Times New Roman" pitchFamily="18" charset="0"/>
              </a:rPr>
              <a:t>6.Nguyễn Thị Thanh Dung</a:t>
            </a:r>
          </a:p>
          <a:p>
            <a:pPr algn="l"/>
            <a:r>
              <a:rPr lang="en-US" b="1" dirty="0" smtClean="0">
                <a:solidFill>
                  <a:schemeClr val="tx1">
                    <a:lumMod val="65000"/>
                    <a:lumOff val="35000"/>
                  </a:schemeClr>
                </a:solidFill>
                <a:latin typeface="Times New Roman" pitchFamily="18" charset="0"/>
                <a:cs typeface="Times New Roman" pitchFamily="18" charset="0"/>
              </a:rPr>
              <a:t>7.Cao Thị Vân</a:t>
            </a:r>
          </a:p>
          <a:p>
            <a:pPr algn="l"/>
            <a:r>
              <a:rPr lang="en-US" b="1" dirty="0" smtClean="0">
                <a:solidFill>
                  <a:schemeClr val="tx1">
                    <a:lumMod val="65000"/>
                    <a:lumOff val="35000"/>
                  </a:schemeClr>
                </a:solidFill>
                <a:latin typeface="Times New Roman" pitchFamily="18" charset="0"/>
                <a:cs typeface="Times New Roman" pitchFamily="18" charset="0"/>
              </a:rPr>
              <a:t>8.Nguyễn Thị Nhung</a:t>
            </a:r>
          </a:p>
          <a:p>
            <a:pPr algn="l"/>
            <a:r>
              <a:rPr lang="en-US" b="1" dirty="0" smtClean="0">
                <a:solidFill>
                  <a:schemeClr val="tx1">
                    <a:lumMod val="65000"/>
                    <a:lumOff val="35000"/>
                  </a:schemeClr>
                </a:solidFill>
                <a:latin typeface="Times New Roman" pitchFamily="18" charset="0"/>
                <a:cs typeface="Times New Roman" pitchFamily="18" charset="0"/>
              </a:rPr>
              <a:t>9.Trần Thanh Hạnh</a:t>
            </a:r>
            <a:endParaRPr lang="en-US" b="1" dirty="0">
              <a:solidFill>
                <a:schemeClr val="tx1">
                  <a:lumMod val="65000"/>
                  <a:lumOff val="35000"/>
                </a:schemeClr>
              </a:solidFill>
              <a:latin typeface="Times New Roman" pitchFamily="18" charset="0"/>
              <a:cs typeface="Times New Roman" pitchFamily="18" charset="0"/>
            </a:endParaRPr>
          </a:p>
        </p:txBody>
      </p:sp>
      <p:pic>
        <p:nvPicPr>
          <p:cNvPr id="1026" name="Picture 2" descr="C:\Users\bomsmile\Downloads\Music\20140310163725-nam.jpg"/>
          <p:cNvPicPr>
            <a:picLocks noChangeAspect="1" noChangeArrowheads="1"/>
          </p:cNvPicPr>
          <p:nvPr/>
        </p:nvPicPr>
        <p:blipFill>
          <a:blip r:embed="rId2"/>
          <a:srcRect/>
          <a:stretch>
            <a:fillRect/>
          </a:stretch>
        </p:blipFill>
        <p:spPr bwMode="auto">
          <a:xfrm>
            <a:off x="3962400" y="2743200"/>
            <a:ext cx="5181600" cy="3657600"/>
          </a:xfrm>
          <a:prstGeom prst="rect">
            <a:avLst/>
          </a:prstGeom>
          <a:noFill/>
        </p:spPr>
      </p:pic>
      <p:sp>
        <p:nvSpPr>
          <p:cNvPr id="5" name="Rectangle 4"/>
          <p:cNvSpPr/>
          <p:nvPr/>
        </p:nvSpPr>
        <p:spPr>
          <a:xfrm>
            <a:off x="0" y="0"/>
            <a:ext cx="9144000" cy="1569660"/>
          </a:xfrm>
          <a:prstGeom prst="rect">
            <a:avLst/>
          </a:prstGeom>
          <a:noFill/>
        </p:spPr>
        <p:txBody>
          <a:bodyPr wrap="square" lIns="91440" tIns="45720" rIns="91440" bIns="45720">
            <a:spAutoFit/>
          </a:bodyPr>
          <a:lstStyle/>
          <a:p>
            <a:pPr algn="ct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XỬ LÍ VÀ CHĂM SÓC NGƯỜI BỆNH NGỘ ĐỘC CẤP</a:t>
            </a:r>
            <a:r>
              <a:rPr lang="en-US" sz="4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 </a:t>
            </a:r>
            <a:endParaRPr lang="en-US" sz="4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0" y="1447800"/>
            <a:ext cx="9144000" cy="5410200"/>
          </a:xfrm>
        </p:spPr>
        <p:txBody>
          <a:bodyPr>
            <a:normAutofit/>
          </a:bodyPr>
          <a:lstStyle/>
          <a:p>
            <a:pPr>
              <a:buNone/>
            </a:pPr>
            <a:r>
              <a:rPr lang="en-US" sz="2200" i="1" u="sng" dirty="0">
                <a:latin typeface="Times New Roman" pitchFamily="18" charset="0"/>
                <a:cs typeface="Times New Roman" pitchFamily="18" charset="0"/>
              </a:rPr>
              <a:t>Trường hợp bệnh nhân hôn </a:t>
            </a:r>
            <a:r>
              <a:rPr lang="en-US" sz="2200" i="1" u="sng" dirty="0" smtClean="0">
                <a:latin typeface="Times New Roman" pitchFamily="18" charset="0"/>
                <a:cs typeface="Times New Roman" pitchFamily="18" charset="0"/>
              </a:rPr>
              <a:t>mê:</a:t>
            </a:r>
            <a:endParaRPr lang="en-US" sz="2200" u="sng"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 Đặt nội khí quản.</a:t>
            </a:r>
          </a:p>
          <a:p>
            <a:pPr>
              <a:buNone/>
            </a:pPr>
            <a:r>
              <a:rPr lang="en-US" sz="2200" dirty="0">
                <a:latin typeface="Times New Roman" pitchFamily="18" charset="0"/>
                <a:cs typeface="Times New Roman" pitchFamily="18" charset="0"/>
              </a:rPr>
              <a:t>- Rửa dạ dày.</a:t>
            </a:r>
          </a:p>
          <a:p>
            <a:pPr>
              <a:buNone/>
            </a:pPr>
            <a:r>
              <a:rPr lang="en-US" sz="2200" dirty="0">
                <a:latin typeface="Times New Roman" pitchFamily="18" charset="0"/>
                <a:cs typeface="Times New Roman" pitchFamily="18" charset="0"/>
              </a:rPr>
              <a:t>- Bơm than hoạt và thuốc nhuận tràng như trên vào dạ dày.</a:t>
            </a:r>
          </a:p>
          <a:p>
            <a:pPr>
              <a:buNone/>
            </a:pPr>
            <a:r>
              <a:rPr lang="en-US" sz="2400" b="1" i="1" dirty="0" smtClean="0">
                <a:latin typeface="Times New Roman" pitchFamily="18" charset="0"/>
                <a:cs typeface="Times New Roman" pitchFamily="18" charset="0"/>
              </a:rPr>
              <a:t>*Qua </a:t>
            </a:r>
            <a:r>
              <a:rPr lang="en-US" sz="2400" b="1" i="1" dirty="0">
                <a:latin typeface="Times New Roman" pitchFamily="18" charset="0"/>
                <a:cs typeface="Times New Roman" pitchFamily="18" charset="0"/>
              </a:rPr>
              <a:t>đường tiết niệu</a:t>
            </a:r>
            <a:endParaRPr lang="en-US" sz="2400"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 Khi chất độc đã vào máu, muốn loại trừ chất độc qua thận phải truyền dịch và dùng thuốc lợi tiểu furosemid.</a:t>
            </a:r>
          </a:p>
          <a:p>
            <a:pPr>
              <a:buNone/>
            </a:pPr>
            <a:r>
              <a:rPr lang="en-US" sz="2200" dirty="0">
                <a:latin typeface="Times New Roman" pitchFamily="18" charset="0"/>
                <a:cs typeface="Times New Roman" pitchFamily="18" charset="0"/>
              </a:rPr>
              <a:t>- Ngộ độc thuốc ngủ bacbituric phải kiềm hoá huyết tương và nước tiểu bằng dung dịch natribicacbonat </a:t>
            </a:r>
            <a:r>
              <a:rPr lang="en-US" sz="2200" dirty="0" smtClean="0">
                <a:latin typeface="Times New Roman" pitchFamily="18" charset="0"/>
                <a:cs typeface="Times New Roman" pitchFamily="18" charset="0"/>
              </a:rPr>
              <a:t>14%</a:t>
            </a:r>
            <a:r>
              <a:rPr lang="en-US" sz="2200" dirty="0">
                <a:latin typeface="Times New Roman" pitchFamily="18" charset="0"/>
                <a:cs typeface="Times New Roman" pitchFamily="18" charset="0"/>
              </a:rPr>
              <a:t> để tăng thải trừ thuốc </a:t>
            </a:r>
            <a:r>
              <a:rPr lang="en-US" sz="2200" dirty="0" smtClean="0">
                <a:latin typeface="Times New Roman" pitchFamily="18" charset="0"/>
                <a:cs typeface="Times New Roman" pitchFamily="18" charset="0"/>
              </a:rPr>
              <a:t>độc.</a:t>
            </a:r>
          </a:p>
          <a:p>
            <a:pPr>
              <a:buNone/>
            </a:pPr>
            <a:r>
              <a:rPr lang="en-US" sz="2400" b="1" i="1" dirty="0" smtClean="0">
                <a:latin typeface="Times New Roman" pitchFamily="18" charset="0"/>
                <a:cs typeface="Times New Roman" pitchFamily="18" charset="0"/>
              </a:rPr>
              <a:t>*Lọc ngoài thận</a:t>
            </a:r>
            <a:endParaRPr lang="en-US" sz="24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Lọc màng bụng.</a:t>
            </a:r>
          </a:p>
          <a:p>
            <a:pPr>
              <a:buNone/>
            </a:pPr>
            <a:r>
              <a:rPr lang="en-US" sz="2200" dirty="0" smtClean="0">
                <a:latin typeface="Times New Roman" pitchFamily="18" charset="0"/>
                <a:cs typeface="Times New Roman" pitchFamily="18" charset="0"/>
              </a:rPr>
              <a:t>- Chạy thận nhân tạo trường hợp ngộ độc nặng.</a:t>
            </a:r>
          </a:p>
          <a:p>
            <a:pPr>
              <a:buNone/>
            </a:pPr>
            <a:endParaRPr lang="en-US" sz="2200" dirty="0">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990600"/>
          </a:xfrm>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0" y="1371600"/>
            <a:ext cx="9144000" cy="5486400"/>
          </a:xfrm>
        </p:spPr>
        <p:txBody>
          <a:bodyPr>
            <a:normAutofit/>
          </a:bodyPr>
          <a:lstStyle/>
          <a:p>
            <a:pPr>
              <a:buNone/>
            </a:pPr>
            <a:r>
              <a:rPr lang="en-US" sz="2400" b="1" i="1" dirty="0" smtClean="0">
                <a:latin typeface="Times New Roman" pitchFamily="18" charset="0"/>
                <a:cs typeface="Times New Roman" pitchFamily="18" charset="0"/>
              </a:rPr>
              <a:t>*Thay máu</a:t>
            </a:r>
          </a:p>
          <a:p>
            <a:pPr>
              <a:buNone/>
            </a:pP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Khi </a:t>
            </a:r>
            <a:r>
              <a:rPr lang="en-US" sz="2200" dirty="0">
                <a:latin typeface="Times New Roman" pitchFamily="18" charset="0"/>
                <a:cs typeface="Times New Roman" pitchFamily="18" charset="0"/>
              </a:rPr>
              <a:t>ngộ độc quá nặng không giải quyết được bằng </a:t>
            </a:r>
            <a:r>
              <a:rPr lang="en-US" sz="2200" dirty="0" smtClean="0">
                <a:latin typeface="Times New Roman" pitchFamily="18" charset="0"/>
                <a:cs typeface="Times New Roman" pitchFamily="18" charset="0"/>
              </a:rPr>
              <a:t>các</a:t>
            </a:r>
          </a:p>
          <a:p>
            <a:pPr>
              <a:buNone/>
            </a:pPr>
            <a:r>
              <a:rPr lang="en-US" sz="2200" dirty="0" smtClean="0">
                <a:latin typeface="Times New Roman" pitchFamily="18" charset="0"/>
                <a:cs typeface="Times New Roman" pitchFamily="18" charset="0"/>
              </a:rPr>
              <a:t>biện </a:t>
            </a:r>
            <a:r>
              <a:rPr lang="en-US" sz="2200" dirty="0">
                <a:latin typeface="Times New Roman" pitchFamily="18" charset="0"/>
                <a:cs typeface="Times New Roman" pitchFamily="18" charset="0"/>
              </a:rPr>
              <a:t>pháp trên</a:t>
            </a:r>
            <a:r>
              <a:rPr lang="en-US" sz="2600" dirty="0" smtClean="0">
                <a:latin typeface="Times New Roman" pitchFamily="18" charset="0"/>
                <a:cs typeface="Times New Roman" pitchFamily="18" charset="0"/>
              </a:rPr>
              <a:t>.</a:t>
            </a:r>
          </a:p>
          <a:p>
            <a:pPr>
              <a:buNone/>
            </a:pPr>
            <a:r>
              <a:rPr lang="en-US" sz="2400" b="1" i="1" dirty="0" smtClean="0">
                <a:latin typeface="Times New Roman" pitchFamily="18" charset="0"/>
                <a:cs typeface="Times New Roman" pitchFamily="18" charset="0"/>
              </a:rPr>
              <a:t>*Qua </a:t>
            </a:r>
            <a:r>
              <a:rPr lang="en-US" sz="2400" b="1" i="1" dirty="0">
                <a:latin typeface="Times New Roman" pitchFamily="18" charset="0"/>
                <a:cs typeface="Times New Roman" pitchFamily="18" charset="0"/>
              </a:rPr>
              <a:t>phổi</a:t>
            </a:r>
            <a:endParaRPr lang="en-US" sz="2400"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 Các chất độc như xăng, dầu, benzen, axeton thải trừ qua phổi.</a:t>
            </a:r>
          </a:p>
          <a:p>
            <a:pPr>
              <a:buNone/>
            </a:pPr>
            <a:r>
              <a:rPr lang="en-US" sz="2200" dirty="0">
                <a:latin typeface="Times New Roman" pitchFamily="18" charset="0"/>
                <a:cs typeface="Times New Roman" pitchFamily="18" charset="0"/>
              </a:rPr>
              <a:t>- Đặt bệnh nhân trong phòng rộng, thoáng mát, nới rộng quần áo, thở oxy </a:t>
            </a:r>
            <a:r>
              <a:rPr lang="en-US" sz="2200" dirty="0" smtClean="0">
                <a:latin typeface="Times New Roman" pitchFamily="18" charset="0"/>
                <a:cs typeface="Times New Roman" pitchFamily="18" charset="0"/>
              </a:rPr>
              <a:t>hoặc thông </a:t>
            </a:r>
            <a:r>
              <a:rPr lang="en-US" sz="2200" dirty="0">
                <a:latin typeface="Times New Roman" pitchFamily="18" charset="0"/>
                <a:cs typeface="Times New Roman" pitchFamily="18" charset="0"/>
              </a:rPr>
              <a:t>khí nhân tạo nếu cần thiết</a:t>
            </a:r>
            <a:r>
              <a:rPr lang="en-US" dirty="0">
                <a:latin typeface="Times New Roman" pitchFamily="18" charset="0"/>
                <a:cs typeface="Times New Roman" pitchFamily="18" charset="0"/>
              </a:rPr>
              <a:t>.</a:t>
            </a:r>
          </a:p>
          <a:p>
            <a:pPr>
              <a:buNone/>
            </a:pPr>
            <a:r>
              <a:rPr lang="en-US" sz="2400" b="1" i="1" dirty="0" smtClean="0">
                <a:latin typeface="Times New Roman" pitchFamily="18" charset="0"/>
                <a:cs typeface="Times New Roman" pitchFamily="18" charset="0"/>
              </a:rPr>
              <a:t>*Qua </a:t>
            </a:r>
            <a:r>
              <a:rPr lang="en-US" sz="2400" b="1" i="1" dirty="0">
                <a:latin typeface="Times New Roman" pitchFamily="18" charset="0"/>
                <a:cs typeface="Times New Roman" pitchFamily="18" charset="0"/>
              </a:rPr>
              <a:t>da, niêm mạc</a:t>
            </a:r>
            <a:endParaRPr lang="en-US" sz="2400" dirty="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 Cởi bỏ hết quần áo nạn nhân.</a:t>
            </a:r>
          </a:p>
          <a:p>
            <a:pPr>
              <a:buNone/>
            </a:pPr>
            <a:r>
              <a:rPr lang="en-US" sz="2200" dirty="0" smtClean="0">
                <a:latin typeface="Times New Roman" pitchFamily="18" charset="0"/>
                <a:cs typeface="Times New Roman" pitchFamily="18" charset="0"/>
              </a:rPr>
              <a:t>- Da, tóc: rửa ngay bằng nhiều nước.</a:t>
            </a:r>
          </a:p>
          <a:p>
            <a:pPr>
              <a:buNone/>
            </a:pPr>
            <a:r>
              <a:rPr lang="en-US" sz="2200" dirty="0" smtClean="0">
                <a:latin typeface="Times New Roman" pitchFamily="18" charset="0"/>
                <a:cs typeface="Times New Roman" pitchFamily="18" charset="0"/>
              </a:rPr>
              <a:t>- Mắt: rửa bằng nước muối đẳng trương là tốt nhất.</a:t>
            </a:r>
          </a:p>
          <a:p>
            <a:pPr>
              <a:buNone/>
            </a:pPr>
            <a:endParaRPr lang="en-US"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n-US" sz="3300" b="1" i="1" dirty="0">
                <a:solidFill>
                  <a:srgbClr val="0070C0"/>
                </a:solidFill>
                <a:latin typeface="Times New Roman" pitchFamily="18" charset="0"/>
                <a:cs typeface="Times New Roman" pitchFamily="18" charset="0"/>
              </a:rPr>
              <a:t>Điều trị đặc hiệu</a:t>
            </a:r>
          </a:p>
          <a:p>
            <a:pPr>
              <a:buNone/>
            </a:pPr>
            <a:r>
              <a:rPr lang="en-US" dirty="0">
                <a:latin typeface="Times New Roman" pitchFamily="18" charset="0"/>
                <a:cs typeface="Times New Roman" pitchFamily="18" charset="0"/>
              </a:rPr>
              <a:t>Sau khi đã xác định được độc chất.</a:t>
            </a:r>
          </a:p>
          <a:p>
            <a:pPr>
              <a:buNone/>
            </a:pPr>
            <a:r>
              <a:rPr lang="en-US" dirty="0">
                <a:latin typeface="Times New Roman" pitchFamily="18" charset="0"/>
                <a:cs typeface="Times New Roman" pitchFamily="18" charset="0"/>
              </a:rPr>
              <a:t>- Các chất đối kháng hoá học đặc hiệu hoặc chất đối kháng sinh lý.</a:t>
            </a:r>
          </a:p>
          <a:p>
            <a:pPr>
              <a:buNone/>
            </a:pPr>
            <a:r>
              <a:rPr lang="en-US" b="1" dirty="0">
                <a:latin typeface="Times New Roman" pitchFamily="18" charset="0"/>
                <a:cs typeface="Times New Roman" pitchFamily="18" charset="0"/>
              </a:rPr>
              <a:t>Ví dụ:</a:t>
            </a:r>
          </a:p>
          <a:p>
            <a:pPr>
              <a:buNone/>
            </a:pPr>
            <a:r>
              <a:rPr lang="en-US" dirty="0">
                <a:latin typeface="Times New Roman" pitchFamily="18" charset="0"/>
                <a:cs typeface="Times New Roman" pitchFamily="18" charset="0"/>
              </a:rPr>
              <a:t>+ Ngộ độc Hg, As, Au dùng B.A.L gắp và thải trừ qua thận.</a:t>
            </a:r>
          </a:p>
          <a:p>
            <a:pPr>
              <a:buNone/>
            </a:pPr>
            <a:r>
              <a:rPr lang="en-US" dirty="0">
                <a:latin typeface="Times New Roman" pitchFamily="18" charset="0"/>
                <a:cs typeface="Times New Roman" pitchFamily="18" charset="0"/>
              </a:rPr>
              <a:t>+ Ngộ độc phospho hữu cơ dùng P.A.M trung hoà.</a:t>
            </a:r>
          </a:p>
          <a:p>
            <a:pPr>
              <a:buNone/>
            </a:pPr>
            <a:r>
              <a:rPr lang="en-US" dirty="0">
                <a:latin typeface="Times New Roman" pitchFamily="18" charset="0"/>
                <a:cs typeface="Times New Roman" pitchFamily="18" charset="0"/>
              </a:rPr>
              <a:t>- Các chất tác dụng sinh lý ngược lại với chất độc:</a:t>
            </a:r>
          </a:p>
          <a:p>
            <a:pPr>
              <a:buNone/>
            </a:pPr>
            <a:r>
              <a:rPr lang="en-US" b="1" dirty="0">
                <a:latin typeface="Times New Roman" pitchFamily="18" charset="0"/>
                <a:cs typeface="Times New Roman" pitchFamily="18" charset="0"/>
              </a:rPr>
              <a:t>Ví dụ:</a:t>
            </a:r>
          </a:p>
          <a:p>
            <a:pPr>
              <a:buNone/>
            </a:pPr>
            <a:r>
              <a:rPr lang="en-US" dirty="0">
                <a:latin typeface="Times New Roman" pitchFamily="18" charset="0"/>
                <a:cs typeface="Times New Roman" pitchFamily="18" charset="0"/>
              </a:rPr>
              <a:t>+ Nalocphin &gt; &lt; Mocphin.</a:t>
            </a:r>
          </a:p>
          <a:p>
            <a:pPr>
              <a:buNone/>
            </a:pPr>
            <a:r>
              <a:rPr lang="en-US" dirty="0">
                <a:latin typeface="Times New Roman" pitchFamily="18" charset="0"/>
                <a:cs typeface="Times New Roman" pitchFamily="18" charset="0"/>
              </a:rPr>
              <a:t>+ Vitamin B</a:t>
            </a:r>
            <a:r>
              <a:rPr lang="en-US" baseline="-25000" dirty="0">
                <a:latin typeface="Times New Roman" pitchFamily="18" charset="0"/>
                <a:cs typeface="Times New Roman" pitchFamily="18" charset="0"/>
              </a:rPr>
              <a:t>6</a:t>
            </a:r>
            <a:r>
              <a:rPr lang="en-US" dirty="0">
                <a:latin typeface="Times New Roman" pitchFamily="18" charset="0"/>
                <a:cs typeface="Times New Roman" pitchFamily="18" charset="0"/>
              </a:rPr>
              <a:t> &gt; &lt; Rimifon.</a:t>
            </a:r>
          </a:p>
          <a:p>
            <a:pPr>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Thuốc kháng vitamin K &gt; &lt; Vitamin K.</a:t>
            </a:r>
          </a:p>
          <a:p>
            <a:endParaRPr lang="en-US"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0" y="762000"/>
            <a:ext cx="9144000" cy="6096000"/>
          </a:xfrm>
        </p:spPr>
        <p:txBody>
          <a:bodyPr>
            <a:noAutofit/>
          </a:bodyPr>
          <a:lstStyle/>
          <a:p>
            <a:pPr>
              <a:buNone/>
            </a:pPr>
            <a:r>
              <a:rPr lang="en-US" sz="2300" b="1" i="1" dirty="0" smtClean="0">
                <a:solidFill>
                  <a:srgbClr val="0070C0"/>
                </a:solidFill>
                <a:latin typeface="Times New Roman" pitchFamily="18" charset="0"/>
                <a:cs typeface="Times New Roman" pitchFamily="18" charset="0"/>
              </a:rPr>
              <a:t>Khắc phục hậu quả ngộ độc</a:t>
            </a:r>
          </a:p>
          <a:p>
            <a:pPr>
              <a:buNone/>
            </a:pPr>
            <a:r>
              <a:rPr lang="en-US" sz="1800" dirty="0" smtClean="0">
                <a:latin typeface="Times New Roman" pitchFamily="18" charset="0"/>
                <a:cs typeface="Times New Roman" pitchFamily="18" charset="0"/>
              </a:rPr>
              <a:t>Duy trì chức năng sống cho nạn nhân.</a:t>
            </a:r>
          </a:p>
          <a:p>
            <a:pPr>
              <a:buNone/>
            </a:pPr>
            <a:r>
              <a:rPr lang="en-US" sz="2100" b="1" i="1" dirty="0" smtClean="0">
                <a:latin typeface="Times New Roman" pitchFamily="18" charset="0"/>
                <a:cs typeface="Times New Roman" pitchFamily="18" charset="0"/>
              </a:rPr>
              <a:t>*Hồi sức hô hấp</a:t>
            </a:r>
            <a:endParaRPr lang="en-US" sz="21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Nhanh chóng đánh giá tình trạng hô hấp của nạn nhân:</a:t>
            </a:r>
          </a:p>
          <a:p>
            <a:pPr>
              <a:buNone/>
            </a:pPr>
            <a:r>
              <a:rPr lang="en-US" sz="1800" dirty="0" smtClean="0">
                <a:latin typeface="Times New Roman" pitchFamily="18" charset="0"/>
                <a:cs typeface="Times New Roman" pitchFamily="18" charset="0"/>
              </a:rPr>
              <a:t>+ Tím?</a:t>
            </a:r>
          </a:p>
          <a:p>
            <a:pPr>
              <a:buNone/>
            </a:pPr>
            <a:r>
              <a:rPr lang="en-US" sz="1800" dirty="0" smtClean="0">
                <a:latin typeface="Times New Roman" pitchFamily="18" charset="0"/>
                <a:cs typeface="Times New Roman" pitchFamily="18" charset="0"/>
              </a:rPr>
              <a:t>+ Thở co kéo?</a:t>
            </a:r>
          </a:p>
          <a:p>
            <a:pPr>
              <a:buNone/>
            </a:pPr>
            <a:r>
              <a:rPr lang="en-US" sz="1800" dirty="0" smtClean="0">
                <a:latin typeface="Times New Roman" pitchFamily="18" charset="0"/>
                <a:cs typeface="Times New Roman" pitchFamily="18" charset="0"/>
              </a:rPr>
              <a:t>+ Rối loạn nhịp thở?</a:t>
            </a:r>
          </a:p>
          <a:p>
            <a:pPr>
              <a:buNone/>
            </a:pPr>
            <a:r>
              <a:rPr lang="en-US" sz="1800" dirty="0" smtClean="0">
                <a:latin typeface="Times New Roman" pitchFamily="18" charset="0"/>
                <a:cs typeface="Times New Roman" pitchFamily="18" charset="0"/>
              </a:rPr>
              <a:t>- Nếu có suy hô hấp phải cho thở oxy.</a:t>
            </a:r>
          </a:p>
          <a:p>
            <a:pPr>
              <a:buNone/>
            </a:pPr>
            <a:r>
              <a:rPr lang="en-US" sz="1800" dirty="0" smtClean="0">
                <a:latin typeface="Times New Roman" pitchFamily="18" charset="0"/>
                <a:cs typeface="Times New Roman" pitchFamily="18" charset="0"/>
              </a:rPr>
              <a:t>- Nếu có suy hô hấp nặng phải đặt nội khí quản, thở máy…</a:t>
            </a:r>
          </a:p>
          <a:p>
            <a:pPr>
              <a:buNone/>
            </a:pPr>
            <a:r>
              <a:rPr lang="en-US" sz="2100" b="1" i="1" dirty="0" smtClean="0">
                <a:latin typeface="Times New Roman" pitchFamily="18" charset="0"/>
                <a:cs typeface="Times New Roman" pitchFamily="18" charset="0"/>
              </a:rPr>
              <a:t>*Hồi sức tuần hoàn</a:t>
            </a:r>
            <a:endParaRPr lang="en-US" sz="21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Đo mạch, huyết áp, áp lực tĩnh mạch trung tâm, điện tâm đồ.</a:t>
            </a:r>
          </a:p>
          <a:p>
            <a:pPr>
              <a:buNone/>
            </a:pPr>
            <a:r>
              <a:rPr lang="en-US" sz="1800" dirty="0" smtClean="0">
                <a:latin typeface="Times New Roman" pitchFamily="18" charset="0"/>
                <a:cs typeface="Times New Roman" pitchFamily="18" charset="0"/>
              </a:rPr>
              <a:t>- Chống trụy mạch bằng truyền dịch, thuốc nâng huyết áp…</a:t>
            </a:r>
          </a:p>
          <a:p>
            <a:pPr>
              <a:buNone/>
            </a:pPr>
            <a:r>
              <a:rPr lang="en-US" sz="1800" dirty="0" smtClean="0">
                <a:latin typeface="Times New Roman" pitchFamily="18" charset="0"/>
                <a:cs typeface="Times New Roman" pitchFamily="18" charset="0"/>
              </a:rPr>
              <a:t>- Theo dõi chức năng bài tiết:</a:t>
            </a:r>
          </a:p>
          <a:p>
            <a:pPr>
              <a:buNone/>
            </a:pPr>
            <a:r>
              <a:rPr lang="en-US" sz="1800" dirty="0" smtClean="0">
                <a:latin typeface="Times New Roman" pitchFamily="18" charset="0"/>
                <a:cs typeface="Times New Roman" pitchFamily="18" charset="0"/>
              </a:rPr>
              <a:t>+ Đặt thông bàng quang.</a:t>
            </a:r>
          </a:p>
          <a:p>
            <a:pPr>
              <a:buNone/>
            </a:pPr>
            <a:r>
              <a:rPr lang="en-US" sz="1800" dirty="0" smtClean="0">
                <a:latin typeface="Times New Roman" pitchFamily="18" charset="0"/>
                <a:cs typeface="Times New Roman" pitchFamily="18" charset="0"/>
              </a:rPr>
              <a:t>+ Truyền dịch, lợi tiểu duy trì chức năng thận.</a:t>
            </a:r>
          </a:p>
          <a:p>
            <a:pPr>
              <a:buNone/>
            </a:pPr>
            <a:r>
              <a:rPr lang="en-US" sz="1800" dirty="0" smtClean="0">
                <a:latin typeface="Times New Roman" pitchFamily="18" charset="0"/>
                <a:cs typeface="Times New Roman" pitchFamily="18" charset="0"/>
              </a:rPr>
              <a:t>- Thần kinh:</a:t>
            </a:r>
          </a:p>
          <a:p>
            <a:pPr>
              <a:buNone/>
            </a:pPr>
            <a:r>
              <a:rPr lang="en-US" sz="1800" dirty="0" smtClean="0">
                <a:latin typeface="Times New Roman" pitchFamily="18" charset="0"/>
                <a:cs typeface="Times New Roman" pitchFamily="18" charset="0"/>
              </a:rPr>
              <a:t>+ Nếu có hôn mê : chăm sóc như đối với bệnh nhân hôn mê.</a:t>
            </a:r>
          </a:p>
          <a:p>
            <a:pPr>
              <a:buNone/>
            </a:pPr>
            <a:r>
              <a:rPr lang="en-US" sz="1800" dirty="0" smtClean="0">
                <a:latin typeface="Times New Roman" pitchFamily="18" charset="0"/>
                <a:cs typeface="Times New Roman" pitchFamily="18" charset="0"/>
              </a:rPr>
              <a:t>+ Co giật: chống co giật.</a:t>
            </a:r>
          </a:p>
          <a:p>
            <a:endParaRPr lang="en-US" sz="1800" dirty="0">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152400" y="1600200"/>
            <a:ext cx="8991600" cy="5257800"/>
          </a:xfrm>
        </p:spPr>
        <p:txBody>
          <a:bodyPr>
            <a:noAutofit/>
          </a:bodyPr>
          <a:lstStyle/>
          <a:p>
            <a:pPr>
              <a:buNone/>
            </a:pPr>
            <a:r>
              <a:rPr lang="en-US" sz="2500" b="1" i="1" dirty="0">
                <a:solidFill>
                  <a:srgbClr val="0070C0"/>
                </a:solidFill>
                <a:latin typeface="Times New Roman" pitchFamily="18" charset="0"/>
                <a:cs typeface="Times New Roman" pitchFamily="18" charset="0"/>
              </a:rPr>
              <a:t>Điều tra nguyên nhân gây ngộ độc</a:t>
            </a:r>
          </a:p>
          <a:p>
            <a:pPr>
              <a:buNone/>
            </a:pPr>
            <a:r>
              <a:rPr lang="en-US" sz="2300" dirty="0">
                <a:latin typeface="Times New Roman" pitchFamily="18" charset="0"/>
                <a:cs typeface="Times New Roman" pitchFamily="18" charset="0"/>
              </a:rPr>
              <a:t>- Nếu bệnh nhân còn tỉnh, hỏi người thân và kết hợp với bệnh nhân để xác định:</a:t>
            </a:r>
          </a:p>
          <a:p>
            <a:pPr>
              <a:buNone/>
            </a:pPr>
            <a:r>
              <a:rPr lang="en-US" sz="2300" dirty="0">
                <a:latin typeface="Times New Roman" pitchFamily="18" charset="0"/>
                <a:cs typeface="Times New Roman" pitchFamily="18" charset="0"/>
              </a:rPr>
              <a:t>+ Chất độc?</a:t>
            </a:r>
          </a:p>
          <a:p>
            <a:pPr>
              <a:buNone/>
            </a:pPr>
            <a:r>
              <a:rPr lang="en-US" sz="2300" dirty="0">
                <a:latin typeface="Times New Roman" pitchFamily="18" charset="0"/>
                <a:cs typeface="Times New Roman" pitchFamily="18" charset="0"/>
              </a:rPr>
              <a:t>+ Số lượng?</a:t>
            </a:r>
          </a:p>
          <a:p>
            <a:pPr>
              <a:buNone/>
            </a:pPr>
            <a:r>
              <a:rPr lang="en-US" sz="2300" dirty="0">
                <a:latin typeface="Times New Roman" pitchFamily="18" charset="0"/>
                <a:cs typeface="Times New Roman" pitchFamily="18" charset="0"/>
              </a:rPr>
              <a:t>+ Thời gian?</a:t>
            </a:r>
          </a:p>
          <a:p>
            <a:pPr>
              <a:buNone/>
            </a:pPr>
            <a:r>
              <a:rPr lang="en-US" sz="2300" dirty="0">
                <a:latin typeface="Times New Roman" pitchFamily="18" charset="0"/>
                <a:cs typeface="Times New Roman" pitchFamily="18" charset="0"/>
              </a:rPr>
              <a:t>+ Lý do ngộ độc?</a:t>
            </a:r>
          </a:p>
          <a:p>
            <a:pPr>
              <a:buNone/>
            </a:pPr>
            <a:r>
              <a:rPr lang="en-US" sz="2300" dirty="0">
                <a:latin typeface="Times New Roman" pitchFamily="18" charset="0"/>
                <a:cs typeface="Times New Roman" pitchFamily="18" charset="0"/>
              </a:rPr>
              <a:t>+ Tình trạng sức khoẻ trước khi ngộ độc?</a:t>
            </a:r>
          </a:p>
          <a:p>
            <a:pPr>
              <a:buNone/>
            </a:pPr>
            <a:r>
              <a:rPr lang="en-US" sz="2300" dirty="0">
                <a:latin typeface="Times New Roman" pitchFamily="18" charset="0"/>
                <a:cs typeface="Times New Roman" pitchFamily="18" charset="0"/>
              </a:rPr>
              <a:t>+ Gửi các tang vật hoặc chất nôn, dịch dạ dày, nước tiểu đến trung tâm xét nghiệm chất độc để xác minh độc chất. Việc xác minh độc chất là cần thiết cho chẩn đoán và điều trị.</a:t>
            </a:r>
          </a:p>
          <a:p>
            <a:endParaRPr lang="en-US" sz="25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Mục tiêu</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905000"/>
            <a:ext cx="8229600" cy="4525963"/>
          </a:xfrm>
        </p:spPr>
        <p:txBody>
          <a:bodyPr>
            <a:normAutofit/>
          </a:bodyPr>
          <a:lstStyle/>
          <a:p>
            <a:pPr marL="514350" indent="-514350">
              <a:buAutoNum type="arabicPeriod"/>
            </a:pPr>
            <a:r>
              <a:rPr lang="en-US" dirty="0" smtClean="0">
                <a:latin typeface="Times New Roman" pitchFamily="18" charset="0"/>
                <a:cs typeface="Times New Roman" pitchFamily="18" charset="0"/>
              </a:rPr>
              <a:t>Kể được các nguyên nhân chính gây ngộ độc cấp, các con đường xâm nhập của chất độc vào cơ thể.</a:t>
            </a:r>
          </a:p>
          <a:p>
            <a:pPr marL="514350" indent="-514350">
              <a:buAutoNum type="arabicPeriod"/>
            </a:pPr>
            <a:r>
              <a:rPr lang="en-US" dirty="0" smtClean="0">
                <a:latin typeface="Times New Roman" pitchFamily="18" charset="0"/>
                <a:cs typeface="Times New Roman" pitchFamily="18" charset="0"/>
              </a:rPr>
              <a:t>Vận dụng được kiến thức trong bài vào xử trí và chăm sóc bệnh nhân ngộ độc cấp.</a:t>
            </a:r>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Nguyên nhân</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25963"/>
          </a:xfrm>
        </p:spPr>
        <p:txBody>
          <a:bodyPr/>
          <a:lstStyle/>
          <a:p>
            <a:pPr>
              <a:buNone/>
            </a:pPr>
            <a:r>
              <a:rPr lang="en-US" sz="2800" dirty="0">
                <a:latin typeface="Times New Roman" pitchFamily="18" charset="0"/>
                <a:cs typeface="Times New Roman" pitchFamily="18" charset="0"/>
              </a:rPr>
              <a:t>- Do sơ xuất trong bảo quản chất độc hoặc do dùng quá liều quy định.</a:t>
            </a:r>
          </a:p>
          <a:p>
            <a:pPr>
              <a:buNone/>
            </a:pPr>
            <a:r>
              <a:rPr lang="en-US" sz="2800" dirty="0">
                <a:latin typeface="Times New Roman" pitchFamily="18" charset="0"/>
                <a:cs typeface="Times New Roman" pitchFamily="18" charset="0"/>
              </a:rPr>
              <a:t>- Do nghề nghiệp tiếp xúc với hoá chất độc.</a:t>
            </a:r>
          </a:p>
          <a:p>
            <a:pPr>
              <a:buNone/>
            </a:pPr>
            <a:r>
              <a:rPr lang="en-US" sz="2800" dirty="0">
                <a:latin typeface="Times New Roman" pitchFamily="18" charset="0"/>
                <a:cs typeface="Times New Roman" pitchFamily="18" charset="0"/>
              </a:rPr>
              <a:t>- Do uống chất độc tự tử.</a:t>
            </a:r>
          </a:p>
          <a:p>
            <a:pPr>
              <a:buNone/>
            </a:pPr>
            <a:r>
              <a:rPr lang="en-US" sz="2800" dirty="0">
                <a:latin typeface="Times New Roman" pitchFamily="18" charset="0"/>
                <a:cs typeface="Times New Roman" pitchFamily="18" charset="0"/>
              </a:rPr>
              <a:t>- Do bị đầu độc.</a:t>
            </a:r>
          </a:p>
          <a:p>
            <a:pPr>
              <a:buNone/>
            </a:pPr>
            <a:r>
              <a:rPr lang="en-US" sz="2800" dirty="0">
                <a:latin typeface="Times New Roman" pitchFamily="18" charset="0"/>
                <a:cs typeface="Times New Roman" pitchFamily="18" charset="0"/>
              </a:rPr>
              <a:t>- Chiến tranh chất độc.</a:t>
            </a:r>
          </a:p>
          <a:p>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Đường xâm nhập vào cơ thể</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525963"/>
          </a:xfrm>
        </p:spPr>
        <p:txBody>
          <a:bodyPr>
            <a:normAutofit/>
          </a:bodyPr>
          <a:lstStyle/>
          <a:p>
            <a:r>
              <a:rPr lang="en-US" sz="3600" dirty="0">
                <a:latin typeface="Times New Roman" pitchFamily="18" charset="0"/>
                <a:cs typeface="Times New Roman" pitchFamily="18" charset="0"/>
              </a:rPr>
              <a:t>Gồm</a:t>
            </a:r>
            <a:r>
              <a:rPr lang="en-US" sz="3600" dirty="0" smtClean="0">
                <a:latin typeface="Times New Roman" pitchFamily="18" charset="0"/>
                <a:cs typeface="Times New Roman" pitchFamily="18" charset="0"/>
              </a:rPr>
              <a:t>:</a:t>
            </a:r>
          </a:p>
          <a:p>
            <a:pPr>
              <a:buFontTx/>
              <a:buChar char="-"/>
            </a:pPr>
            <a:r>
              <a:rPr lang="en-US" sz="3600" dirty="0" smtClean="0">
                <a:latin typeface="Times New Roman" pitchFamily="18" charset="0"/>
                <a:cs typeface="Times New Roman" pitchFamily="18" charset="0"/>
              </a:rPr>
              <a:t>Đường </a:t>
            </a:r>
            <a:r>
              <a:rPr lang="en-US" sz="3600" dirty="0">
                <a:latin typeface="Times New Roman" pitchFamily="18" charset="0"/>
                <a:cs typeface="Times New Roman" pitchFamily="18" charset="0"/>
              </a:rPr>
              <a:t>tiêu </a:t>
            </a:r>
            <a:r>
              <a:rPr lang="en-US" sz="3600" dirty="0" smtClean="0">
                <a:latin typeface="Times New Roman" pitchFamily="18" charset="0"/>
                <a:cs typeface="Times New Roman" pitchFamily="18" charset="0"/>
              </a:rPr>
              <a:t>hoá</a:t>
            </a:r>
          </a:p>
          <a:p>
            <a:pPr>
              <a:buFontTx/>
              <a:buChar char="-"/>
            </a:pPr>
            <a:r>
              <a:rPr lang="en-US" sz="3600" dirty="0" smtClean="0">
                <a:latin typeface="Times New Roman" pitchFamily="18" charset="0"/>
                <a:cs typeface="Times New Roman" pitchFamily="18" charset="0"/>
              </a:rPr>
              <a:t>Đường </a:t>
            </a:r>
            <a:r>
              <a:rPr lang="en-US" sz="3600" dirty="0">
                <a:latin typeface="Times New Roman" pitchFamily="18" charset="0"/>
                <a:cs typeface="Times New Roman" pitchFamily="18" charset="0"/>
              </a:rPr>
              <a:t>hô </a:t>
            </a:r>
            <a:r>
              <a:rPr lang="en-US" sz="3600" dirty="0" smtClean="0">
                <a:latin typeface="Times New Roman" pitchFamily="18" charset="0"/>
                <a:cs typeface="Times New Roman" pitchFamily="18" charset="0"/>
              </a:rPr>
              <a:t>hấp</a:t>
            </a:r>
          </a:p>
          <a:p>
            <a:pPr>
              <a:buFontTx/>
              <a:buChar char="-"/>
            </a:pPr>
            <a:r>
              <a:rPr lang="en-US" sz="3600" dirty="0" smtClean="0">
                <a:latin typeface="Times New Roman" pitchFamily="18" charset="0"/>
                <a:cs typeface="Times New Roman" pitchFamily="18" charset="0"/>
              </a:rPr>
              <a:t>Da </a:t>
            </a:r>
            <a:r>
              <a:rPr lang="en-US" sz="3600" dirty="0">
                <a:latin typeface="Times New Roman" pitchFamily="18" charset="0"/>
                <a:cs typeface="Times New Roman" pitchFamily="18" charset="0"/>
              </a:rPr>
              <a:t>và </a:t>
            </a:r>
            <a:r>
              <a:rPr lang="en-US" sz="3600" dirty="0" smtClean="0">
                <a:latin typeface="Times New Roman" pitchFamily="18" charset="0"/>
                <a:cs typeface="Times New Roman" pitchFamily="18" charset="0"/>
              </a:rPr>
              <a:t>niêm </a:t>
            </a:r>
            <a:r>
              <a:rPr lang="en-US" sz="3600" dirty="0">
                <a:latin typeface="Times New Roman" pitchFamily="18" charset="0"/>
                <a:cs typeface="Times New Roman" pitchFamily="18" charset="0"/>
              </a:rPr>
              <a:t>mạc</a:t>
            </a:r>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Sự thải trừ của chất độc</a:t>
            </a:r>
            <a:endParaRPr lang="en-US" b="1" dirty="0">
              <a:solidFill>
                <a:srgbClr val="00B050"/>
              </a:solidFill>
              <a:latin typeface="Times New Roman" pitchFamily="18" charset="0"/>
              <a:cs typeface="Times New Roman" pitchFamily="18" charset="0"/>
            </a:endParaRPr>
          </a:p>
        </p:txBody>
      </p:sp>
      <p:pic>
        <p:nvPicPr>
          <p:cNvPr id="3074" name="Picture 2" descr="http://i17.photobucket.com/albums/b83/giangduongykhoa/bai%20giang/Bai%20giang%20dieu%20duong%20_%20NHSinh/image100.png"/>
          <p:cNvPicPr>
            <a:picLocks noChangeAspect="1" noChangeArrowheads="1"/>
          </p:cNvPicPr>
          <p:nvPr/>
        </p:nvPicPr>
        <p:blipFill>
          <a:blip r:embed="rId2"/>
          <a:srcRect/>
          <a:stretch>
            <a:fillRect/>
          </a:stretch>
        </p:blipFill>
        <p:spPr bwMode="auto">
          <a:xfrm>
            <a:off x="990600" y="1752600"/>
            <a:ext cx="7414561" cy="4193792"/>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r>
              <a:rPr lang="en-US" b="1" dirty="0" smtClean="0">
                <a:solidFill>
                  <a:srgbClr val="00B050"/>
                </a:solidFill>
                <a:latin typeface="Times New Roman" pitchFamily="18" charset="0"/>
                <a:cs typeface="Times New Roman" pitchFamily="18" charset="0"/>
              </a:rPr>
              <a:t>Các yếu tố ảnh hưởng đến quá trình ngộ độc</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dirty="0">
                <a:latin typeface="Times New Roman" pitchFamily="18" charset="0"/>
                <a:cs typeface="Times New Roman" pitchFamily="18" charset="0"/>
              </a:rPr>
              <a:t>- Thời gian: rất quan trọng, liên quan đến tình trạng bệnh nhân.</a:t>
            </a:r>
          </a:p>
          <a:p>
            <a:pPr>
              <a:buNone/>
            </a:pPr>
            <a:r>
              <a:rPr lang="en-US" dirty="0">
                <a:latin typeface="Times New Roman" pitchFamily="18" charset="0"/>
                <a:cs typeface="Times New Roman" pitchFamily="18" charset="0"/>
              </a:rPr>
              <a:t>- Cơ địa: người có bệnh sẵn khi ngộ độc sẽ rất nặng.</a:t>
            </a:r>
          </a:p>
          <a:p>
            <a:pPr>
              <a:buNone/>
            </a:pPr>
            <a:r>
              <a:rPr lang="en-US" dirty="0">
                <a:latin typeface="Times New Roman" pitchFamily="18" charset="0"/>
                <a:cs typeface="Times New Roman" pitchFamily="18" charset="0"/>
              </a:rPr>
              <a:t>- Sự chuyển hoá của chất độc trong cơ thể.</a:t>
            </a:r>
          </a:p>
          <a:p>
            <a:pPr>
              <a:buNone/>
            </a:pPr>
            <a:r>
              <a:rPr lang="en-US" dirty="0">
                <a:latin typeface="Times New Roman" pitchFamily="18" charset="0"/>
                <a:cs typeface="Times New Roman" pitchFamily="18" charset="0"/>
              </a:rPr>
              <a:t>+ Bị phá huỷ hoặc trung hoà.</a:t>
            </a:r>
          </a:p>
          <a:p>
            <a:pPr>
              <a:buNone/>
            </a:pPr>
            <a:r>
              <a:rPr lang="en-US" dirty="0">
                <a:latin typeface="Times New Roman" pitchFamily="18" charset="0"/>
                <a:cs typeface="Times New Roman" pitchFamily="18" charset="0"/>
              </a:rPr>
              <a:t>+ Bị đào thải ra ngoài.</a:t>
            </a:r>
          </a:p>
          <a:p>
            <a:pPr>
              <a:buNone/>
            </a:pPr>
            <a:r>
              <a:rPr lang="en-US" dirty="0">
                <a:latin typeface="Times New Roman" pitchFamily="18" charset="0"/>
                <a:cs typeface="Times New Roman" pitchFamily="18" charset="0"/>
              </a:rPr>
              <a:t>+ Gắn vào các mô.</a:t>
            </a:r>
          </a:p>
          <a:p>
            <a:pPr>
              <a:buNone/>
            </a:pP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Chẩn đoán ngộ độc chung</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752600"/>
            <a:ext cx="8229600" cy="4525963"/>
          </a:xfrm>
        </p:spPr>
        <p:txBody>
          <a:bodyPr/>
          <a:lstStyle/>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Lâm sàng: Thường ít có giá trị.</a:t>
            </a:r>
          </a:p>
          <a:p>
            <a:pPr>
              <a:buNone/>
            </a:pPr>
            <a:r>
              <a:rPr lang="en-US" dirty="0">
                <a:latin typeface="Times New Roman" pitchFamily="18" charset="0"/>
                <a:cs typeface="Times New Roman" pitchFamily="18" charset="0"/>
              </a:rPr>
              <a:t>- Xét nghiệm: Có giá trị nhưng thường chậm.</a:t>
            </a:r>
          </a:p>
          <a:p>
            <a:pPr>
              <a:buNone/>
            </a:pPr>
            <a:r>
              <a:rPr lang="en-US" dirty="0">
                <a:latin typeface="Times New Roman" pitchFamily="18" charset="0"/>
                <a:cs typeface="Times New Roman" pitchFamily="18" charset="0"/>
              </a:rPr>
              <a:t>- Tang vật có giá trị (có khi có khi không).</a:t>
            </a:r>
          </a:p>
          <a:p>
            <a:pPr>
              <a:buNone/>
            </a:pPr>
            <a:endParaRPr lang="en-US"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Times New Roman" pitchFamily="18" charset="0"/>
                <a:cs typeface="Times New Roman" pitchFamily="18" charset="0"/>
              </a:rPr>
              <a:t>Xử trí và chăm sóc</a:t>
            </a:r>
            <a:endParaRPr lang="en-US" b="1"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a:latin typeface="Times New Roman" pitchFamily="18" charset="0"/>
                <a:cs typeface="Times New Roman" pitchFamily="18" charset="0"/>
              </a:rPr>
              <a:t>Nhằm bốn mục đích</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Tìm mọi cách loại trừ chất độc ra khỏi cơ thể càng sớm càng tốt.</a:t>
            </a:r>
          </a:p>
          <a:p>
            <a:pPr>
              <a:buNone/>
            </a:pPr>
            <a:r>
              <a:rPr lang="en-US" dirty="0">
                <a:latin typeface="Times New Roman" pitchFamily="18" charset="0"/>
                <a:cs typeface="Times New Roman" pitchFamily="18" charset="0"/>
              </a:rPr>
              <a:t>- Phá huỷ hoặc trung hoà chất độc bằng chất chống độc đặc hiệu.</a:t>
            </a:r>
          </a:p>
          <a:p>
            <a:pPr>
              <a:buNone/>
            </a:pPr>
            <a:r>
              <a:rPr lang="en-US" dirty="0">
                <a:latin typeface="Times New Roman" pitchFamily="18" charset="0"/>
                <a:cs typeface="Times New Roman" pitchFamily="18" charset="0"/>
              </a:rPr>
              <a:t>- Khắc phục hậu quả ngộ độc.</a:t>
            </a:r>
          </a:p>
          <a:p>
            <a:pPr>
              <a:buNone/>
            </a:pPr>
            <a:r>
              <a:rPr lang="en-US" dirty="0">
                <a:latin typeface="Times New Roman" pitchFamily="18" charset="0"/>
                <a:cs typeface="Times New Roman" pitchFamily="18" charset="0"/>
              </a:rPr>
              <a:t>- Điều tra nguyên nhân gây ngộ độc.</a:t>
            </a:r>
          </a:p>
          <a:p>
            <a:pPr>
              <a:buNone/>
            </a:pPr>
            <a:endParaRPr lang="en-US" dirty="0">
              <a:latin typeface="Times New Roman" pitchFamily="18" charset="0"/>
              <a:cs typeface="Times New Roman" pitchFamily="18" charset="0"/>
            </a:endParaRPr>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sz="4000" b="1" dirty="0" smtClean="0">
                <a:solidFill>
                  <a:srgbClr val="00B050"/>
                </a:solidFill>
                <a:latin typeface="Times New Roman" pitchFamily="18" charset="0"/>
                <a:cs typeface="Times New Roman" pitchFamily="18" charset="0"/>
              </a:rPr>
              <a:t>Xử trí và chăm sóc</a:t>
            </a:r>
            <a:endParaRPr lang="en-US" sz="4000" dirty="0"/>
          </a:p>
        </p:txBody>
      </p:sp>
      <p:sp>
        <p:nvSpPr>
          <p:cNvPr id="3" name="Content Placeholder 2"/>
          <p:cNvSpPr>
            <a:spLocks noGrp="1"/>
          </p:cNvSpPr>
          <p:nvPr>
            <p:ph idx="1"/>
          </p:nvPr>
        </p:nvSpPr>
        <p:spPr>
          <a:xfrm>
            <a:off x="0" y="990600"/>
            <a:ext cx="9144000" cy="5867400"/>
          </a:xfrm>
        </p:spPr>
        <p:txBody>
          <a:bodyPr>
            <a:normAutofit fontScale="70000" lnSpcReduction="20000"/>
          </a:bodyPr>
          <a:lstStyle/>
          <a:p>
            <a:pPr>
              <a:buNone/>
            </a:pPr>
            <a:r>
              <a:rPr lang="en-US" sz="4000" b="1" i="1" dirty="0">
                <a:solidFill>
                  <a:srgbClr val="0070C0"/>
                </a:solidFill>
                <a:latin typeface="Times New Roman" pitchFamily="18" charset="0"/>
                <a:cs typeface="Times New Roman" pitchFamily="18" charset="0"/>
              </a:rPr>
              <a:t>Các biện pháp loại trừ chất độc ra khỏi cơ </a:t>
            </a:r>
            <a:r>
              <a:rPr lang="en-US" sz="4000" b="1" i="1" dirty="0" smtClean="0">
                <a:solidFill>
                  <a:srgbClr val="0070C0"/>
                </a:solidFill>
                <a:latin typeface="Times New Roman" pitchFamily="18" charset="0"/>
                <a:cs typeface="Times New Roman" pitchFamily="18" charset="0"/>
              </a:rPr>
              <a:t>thể</a:t>
            </a:r>
          </a:p>
          <a:p>
            <a:pPr>
              <a:buNone/>
            </a:pPr>
            <a:r>
              <a:rPr lang="en-US" sz="3400" b="1" i="1" dirty="0" smtClean="0">
                <a:latin typeface="Times New Roman" pitchFamily="18" charset="0"/>
                <a:cs typeface="Times New Roman" pitchFamily="18" charset="0"/>
              </a:rPr>
              <a:t>* Qua </a:t>
            </a:r>
            <a:r>
              <a:rPr lang="en-US" sz="3400" b="1" i="1" dirty="0">
                <a:latin typeface="Times New Roman" pitchFamily="18" charset="0"/>
                <a:cs typeface="Times New Roman" pitchFamily="18" charset="0"/>
              </a:rPr>
              <a:t>đường tiêu </a:t>
            </a:r>
            <a:r>
              <a:rPr lang="en-US" sz="3400" b="1" i="1" dirty="0" smtClean="0">
                <a:latin typeface="Times New Roman" pitchFamily="18" charset="0"/>
                <a:cs typeface="Times New Roman" pitchFamily="18" charset="0"/>
              </a:rPr>
              <a:t>hoá</a:t>
            </a:r>
          </a:p>
          <a:p>
            <a:pPr>
              <a:buNone/>
            </a:pPr>
            <a:r>
              <a:rPr lang="en-US" i="1" u="sng" dirty="0">
                <a:latin typeface="Times New Roman" pitchFamily="18" charset="0"/>
                <a:cs typeface="Times New Roman" pitchFamily="18" charset="0"/>
              </a:rPr>
              <a:t>Trường hợp bệnh nhân tỉnh</a:t>
            </a:r>
            <a:r>
              <a:rPr lang="en-US" i="1" u="sng" dirty="0" smtClean="0">
                <a:latin typeface="Times New Roman" pitchFamily="18" charset="0"/>
                <a:cs typeface="Times New Roman" pitchFamily="18" charset="0"/>
              </a:rPr>
              <a:t>:</a:t>
            </a:r>
            <a:r>
              <a:rPr lang="en-US" u="sng"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Gây nôn: cho uống nhiều nước ấm pha muối (5-10%) rồi ngoáy họng cho nôn hoặc cho uống ipeca hoặc tiêm dưới da apomorphin 0,005g.</a:t>
            </a:r>
          </a:p>
          <a:p>
            <a:pPr>
              <a:buNone/>
            </a:pPr>
            <a:r>
              <a:rPr lang="en-US" dirty="0">
                <a:latin typeface="Times New Roman" pitchFamily="18" charset="0"/>
                <a:cs typeface="Times New Roman" pitchFamily="18" charset="0"/>
              </a:rPr>
              <a:t>- Rửa dạ dày:</a:t>
            </a:r>
          </a:p>
          <a:p>
            <a:pPr>
              <a:buNone/>
            </a:pPr>
            <a:r>
              <a:rPr lang="en-US" dirty="0">
                <a:latin typeface="Times New Roman" pitchFamily="18" charset="0"/>
                <a:cs typeface="Times New Roman" pitchFamily="18" charset="0"/>
              </a:rPr>
              <a:t>+ Trong 6 giờ đầu là tốt nhất.</a:t>
            </a:r>
          </a:p>
          <a:p>
            <a:pPr>
              <a:buNone/>
            </a:pPr>
            <a:r>
              <a:rPr lang="en-US" dirty="0">
                <a:latin typeface="Times New Roman" pitchFamily="18" charset="0"/>
                <a:cs typeface="Times New Roman" pitchFamily="18" charset="0"/>
              </a:rPr>
              <a:t>+ Đối với một số thuốc ức chế co bóp của ruột như aminazin, atropin, opi, digital thì muộn hơn cũng nên rửa dạ dày.</a:t>
            </a:r>
          </a:p>
          <a:p>
            <a:pPr>
              <a:buNone/>
            </a:pPr>
            <a:r>
              <a:rPr lang="en-US" dirty="0">
                <a:latin typeface="Times New Roman" pitchFamily="18" charset="0"/>
                <a:cs typeface="Times New Roman" pitchFamily="18" charset="0"/>
              </a:rPr>
              <a:t>+ Rửa dạ dày tới khi nước trong (số lượng nước tuỳ từng loại ngộ độc), nước rửa dạ dày phải pha muối (1 thìa cà phê muối/1 lít nước), mùa đông pha nước ấm.</a:t>
            </a:r>
          </a:p>
          <a:p>
            <a:pPr>
              <a:buNone/>
            </a:pPr>
            <a:r>
              <a:rPr lang="en-US" dirty="0">
                <a:latin typeface="Times New Roman" pitchFamily="18" charset="0"/>
                <a:cs typeface="Times New Roman" pitchFamily="18" charset="0"/>
              </a:rPr>
              <a:t>+ Khi rửa xong, hoà 30g natrisulfat hoặc sorbitol hoặc magiesulfat cùng với 20g than hoạt bơm vào dạ dày trước khi rút ống thông.</a:t>
            </a:r>
          </a:p>
          <a:p>
            <a:pPr>
              <a:buNone/>
            </a:pPr>
            <a:r>
              <a:rPr lang="en-US" dirty="0">
                <a:latin typeface="Times New Roman" pitchFamily="18" charset="0"/>
                <a:cs typeface="Times New Roman" pitchFamily="18" charset="0"/>
              </a:rPr>
              <a:t>+ Phải giữ lại 200ml nước rửa dạ dày lúc ban đầu đóng lọ dán giấy, ghi tên bệnh nhân và chất độc nghi ngờ, gửi xét nghiệm độc chất ngay.</a:t>
            </a:r>
          </a:p>
          <a:p>
            <a:pPr>
              <a:buNone/>
            </a:pPr>
            <a:r>
              <a:rPr lang="en-US" dirty="0">
                <a:latin typeface="Times New Roman" pitchFamily="18" charset="0"/>
                <a:cs typeface="Times New Roman" pitchFamily="18" charset="0"/>
              </a:rPr>
              <a:t>- Trường hợp uống axit, bazơ mạnh không được rửa dạ dày. Nếu uống nhiều trong 30 phút đầu dùng ống thông nhỏ mềm hút ra thận trọng.</a:t>
            </a:r>
          </a:p>
          <a:p>
            <a:pPr>
              <a:buNone/>
            </a:pPr>
            <a:endParaRPr lang="en-US" dirty="0">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422</Words>
  <Application>Microsoft Office PowerPoint</Application>
  <PresentationFormat>On-screen Show (4:3)</PresentationFormat>
  <Paragraphs>119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Mục tiêu</vt:lpstr>
      <vt:lpstr>Nguyên nhân</vt:lpstr>
      <vt:lpstr>Đường xâm nhập vào cơ thể</vt:lpstr>
      <vt:lpstr>Sự thải trừ của chất độc</vt:lpstr>
      <vt:lpstr>Các yếu tố ảnh hưởng đến quá trình ngộ độc</vt:lpstr>
      <vt:lpstr>Chẩn đoán ngộ độc chung</vt:lpstr>
      <vt:lpstr>Xử trí và chăm sóc</vt:lpstr>
      <vt:lpstr>Xử trí và chăm sóc</vt:lpstr>
      <vt:lpstr>Xử trí và chăm sóc</vt:lpstr>
      <vt:lpstr>Xử trí và chăm sóc</vt:lpstr>
      <vt:lpstr>Xử trí và chăm sóc</vt:lpstr>
      <vt:lpstr>Xử trí và chăm sóc</vt:lpstr>
      <vt:lpstr>Xử trí và chăm sóc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XỬ LÍ VÀ CHĂM SÓC NGƯỜI BỆNH NGỘ ĐỘC CẤP</dc:title>
  <dc:creator>bomsmile</dc:creator>
  <cp:lastModifiedBy>bomsmile</cp:lastModifiedBy>
  <cp:revision>9</cp:revision>
  <dcterms:created xsi:type="dcterms:W3CDTF">2014-05-16T06:32:33Z</dcterms:created>
  <dcterms:modified xsi:type="dcterms:W3CDTF">2014-05-16T07:42:59Z</dcterms:modified>
</cp:coreProperties>
</file>