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579" y="3936937"/>
            <a:ext cx="4715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2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ko-KR" sz="32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2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endParaRPr kumimoji="0" lang="en-US" altLang="ko-KR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30453" y="1844824"/>
            <a:ext cx="51845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BÀI THUYẾT TRÌNH</a:t>
            </a:r>
          </a:p>
          <a:p>
            <a:pPr algn="ctr"/>
            <a:r>
              <a:rPr lang="en-US" altLang="ko-KR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MÔN CẤP CỨU HỒI SỨC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61319" y="2105493"/>
            <a:ext cx="346585" cy="2427366"/>
            <a:chOff x="4009391" y="2780928"/>
            <a:chExt cx="346585" cy="1368152"/>
          </a:xfrm>
        </p:grpSpPr>
        <p:sp>
          <p:nvSpPr>
            <p:cNvPr id="2" name="Rectangle 1"/>
            <p:cNvSpPr/>
            <p:nvPr/>
          </p:nvSpPr>
          <p:spPr>
            <a:xfrm>
              <a:off x="4139952" y="2780928"/>
              <a:ext cx="216024" cy="13681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09391" y="2780928"/>
              <a:ext cx="108012" cy="136815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63888" y="548680"/>
            <a:ext cx="54726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endParaRPr lang="en-US" sz="36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tồn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Canyl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Mayo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oxy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NKQ,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87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1720" y="18757"/>
            <a:ext cx="7092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/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Nuôi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sonde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bơm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200 ml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Cho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vitamin A, B, C.</a:t>
            </a:r>
          </a:p>
          <a:p>
            <a:pPr indent="180340" algn="just"/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Protit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1 - 1,5 g/kg.</a:t>
            </a:r>
          </a:p>
          <a:p>
            <a:pPr indent="180340" algn="just"/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Lượng Calo 30 - 50 Calo/kg thể trọng.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Chế </a:t>
            </a: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biến thức ăn bảo đảm vệ sinh và cân </a:t>
            </a:r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</a:p>
          <a:p>
            <a:pPr algn="just"/>
            <a:endParaRPr lang="it-IT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Phòng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loét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Cho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nằm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đệm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phao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loét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đệm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giường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khô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sạch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nhăn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vết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trợt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tránh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khuẩn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loét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loét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lọc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bào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hoại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rửa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sạch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băng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vết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loét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kín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miệng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75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9832" y="116632"/>
            <a:ext cx="60841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5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5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en-US" sz="2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en-US" sz="2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Khép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5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Sonde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5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endParaRPr lang="en-US" sz="25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5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5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5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ứ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trệ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endParaRPr lang="en-US" sz="2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5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5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/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Lau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25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gội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3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9832" y="260648"/>
            <a:ext cx="58326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180340" algn="just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	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	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Sờ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da.</a:t>
            </a:r>
          </a:p>
          <a:p>
            <a:pPr indent="180340" algn="just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/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80340" algn="just"/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30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9105" y="2852936"/>
            <a:ext cx="76706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ƠN ĐÃ LẮNG NGHE</a:t>
            </a:r>
            <a:endParaRPr lang="en-US" sz="4800" b="1" cap="none" spc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1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878542"/>
            <a:ext cx="4715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ko-K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ko-K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ko-K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ko-KR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59832" y="404664"/>
            <a:ext cx="54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GVHD: </a:t>
            </a:r>
            <a:r>
              <a:rPr lang="en-US" altLang="ko-KR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Ths.Bs</a:t>
            </a:r>
            <a:r>
              <a:rPr lang="en-US" altLang="ko-K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Nguyễn</a:t>
            </a:r>
            <a:r>
              <a:rPr lang="en-US" altLang="ko-K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P</a:t>
            </a:r>
            <a:r>
              <a:rPr lang="en-US" altLang="ko-KR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húc</a:t>
            </a:r>
            <a:r>
              <a:rPr lang="en-US" altLang="ko-K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Học</a:t>
            </a:r>
            <a:endParaRPr lang="en-US" altLang="ko-KR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411760" y="1541548"/>
            <a:ext cx="346585" cy="4399590"/>
            <a:chOff x="4009391" y="2780928"/>
            <a:chExt cx="346585" cy="1368152"/>
          </a:xfrm>
        </p:grpSpPr>
        <p:sp>
          <p:nvSpPr>
            <p:cNvPr id="2" name="Rectangle 1"/>
            <p:cNvSpPr/>
            <p:nvPr/>
          </p:nvSpPr>
          <p:spPr>
            <a:xfrm>
              <a:off x="4139952" y="2780928"/>
              <a:ext cx="216024" cy="13681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09391" y="2780928"/>
              <a:ext cx="108012" cy="136815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59832" y="1489558"/>
            <a:ext cx="4715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Phan </a:t>
            </a:r>
            <a:r>
              <a:rPr lang="en-US" altLang="ko-KR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ko-KR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altLang="ko-KR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altLang="ko-KR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Hường</a:t>
            </a:r>
            <a:endParaRPr kumimoji="0" lang="en-US" altLang="ko-KR" sz="28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ko-KR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Trang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Trang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endParaRPr lang="en-US" altLang="ko-KR" sz="28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Diễm</a:t>
            </a:r>
            <a:endParaRPr kumimoji="0" lang="en-US" altLang="ko-KR" sz="28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altLang="ko-KR" sz="28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endParaRPr kumimoji="0" lang="en-US" altLang="ko-KR" sz="28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Đặng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endParaRPr lang="en-US" altLang="ko-KR" sz="28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Trịnh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kumimoji="0"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endParaRPr kumimoji="0" lang="en-US" altLang="ko-KR" sz="28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Thúy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endParaRPr kumimoji="0" lang="en-US" altLang="ko-KR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7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NỘI DUNG THUYẾT TRÌNH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2195736" y="131026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 Same Side Corner Rectangle 1"/>
          <p:cNvSpPr/>
          <p:nvPr/>
        </p:nvSpPr>
        <p:spPr>
          <a:xfrm rot="16200000">
            <a:off x="1176561" y="91973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5400000">
            <a:off x="2314798" y="184842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2"/>
          <p:cNvSpPr/>
          <p:nvPr/>
        </p:nvSpPr>
        <p:spPr>
          <a:xfrm>
            <a:off x="2824386" y="265101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ound Same Side Corner Rectangle 1"/>
          <p:cNvSpPr/>
          <p:nvPr/>
        </p:nvSpPr>
        <p:spPr>
          <a:xfrm rot="16200000">
            <a:off x="1805211" y="226048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2943448" y="318917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2"/>
          <p:cNvSpPr/>
          <p:nvPr/>
        </p:nvSpPr>
        <p:spPr>
          <a:xfrm>
            <a:off x="3438076" y="3998756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 Same Side Corner Rectangle 1"/>
          <p:cNvSpPr/>
          <p:nvPr/>
        </p:nvSpPr>
        <p:spPr>
          <a:xfrm rot="16200000">
            <a:off x="2418901" y="3608231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3556345" y="4536124"/>
            <a:ext cx="373062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TextBox 28671"/>
          <p:cNvSpPr txBox="1">
            <a:spLocks noChangeArrowheads="1"/>
          </p:cNvSpPr>
          <p:nvPr/>
        </p:nvSpPr>
        <p:spPr bwMode="auto">
          <a:xfrm>
            <a:off x="1215332" y="1559451"/>
            <a:ext cx="81304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400" b="1" smtClean="0">
                <a:solidFill>
                  <a:schemeClr val="bg1"/>
                </a:solidFill>
                <a:latin typeface="Arial" panose="020B0604020202020204" pitchFamily="34" charset="0"/>
              </a:rPr>
              <a:t>01</a:t>
            </a:r>
            <a:endParaRPr lang="en-US" sz="44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" name="TextBox 42"/>
          <p:cNvSpPr txBox="1">
            <a:spLocks noChangeArrowheads="1"/>
          </p:cNvSpPr>
          <p:nvPr/>
        </p:nvSpPr>
        <p:spPr bwMode="auto">
          <a:xfrm>
            <a:off x="1843982" y="2875303"/>
            <a:ext cx="8130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</a:rPr>
              <a:t>02</a:t>
            </a: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53535" y="4241890"/>
            <a:ext cx="8130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</a:rPr>
              <a:t>03</a:t>
            </a:r>
          </a:p>
        </p:txBody>
      </p:sp>
      <p:sp>
        <p:nvSpPr>
          <p:cNvPr id="23" name="Rectangle 46"/>
          <p:cNvSpPr>
            <a:spLocks noChangeArrowheads="1"/>
          </p:cNvSpPr>
          <p:nvPr/>
        </p:nvSpPr>
        <p:spPr bwMode="auto">
          <a:xfrm>
            <a:off x="2872011" y="1615746"/>
            <a:ext cx="3392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altLang="ko-KR" sz="36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"/>
          <p:cNvSpPr/>
          <p:nvPr/>
        </p:nvSpPr>
        <p:spPr>
          <a:xfrm>
            <a:off x="3490662" y="5338234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ound Same Side Corner Rectangle 1"/>
          <p:cNvSpPr/>
          <p:nvPr/>
        </p:nvSpPr>
        <p:spPr>
          <a:xfrm rot="16200000">
            <a:off x="3047551" y="4928546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4184995" y="5856439"/>
            <a:ext cx="373062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3082185" y="5562205"/>
            <a:ext cx="8130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 smtClean="0">
                <a:solidFill>
                  <a:schemeClr val="bg1"/>
                </a:solidFill>
                <a:latin typeface="Arial" panose="020B0604020202020204" pitchFamily="34" charset="0"/>
              </a:rPr>
              <a:t>04</a:t>
            </a:r>
            <a:endParaRPr lang="en-US" sz="44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46"/>
          <p:cNvSpPr>
            <a:spLocks noChangeArrowheads="1"/>
          </p:cNvSpPr>
          <p:nvPr/>
        </p:nvSpPr>
        <p:spPr bwMode="auto">
          <a:xfrm>
            <a:off x="3398037" y="2956496"/>
            <a:ext cx="3392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altLang="ko-KR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4047676" y="4259145"/>
            <a:ext cx="3392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600" b="1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ko-KR" sz="3600" b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600" b="1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endParaRPr lang="en-US" altLang="ko-KR" sz="3600" b="1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4668221" y="5643718"/>
            <a:ext cx="3392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600" b="1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ko-KR" sz="3600" b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600" b="1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endParaRPr lang="en-US" altLang="ko-KR" sz="3600" b="1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ĐỊNH NGHĨA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501008"/>
            <a:ext cx="6696744" cy="31335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Content Placeholder 12"/>
          <p:cNvSpPr txBox="1">
            <a:spLocks/>
          </p:cNvSpPr>
          <p:nvPr/>
        </p:nvSpPr>
        <p:spPr>
          <a:xfrm>
            <a:off x="0" y="1264276"/>
            <a:ext cx="9144000" cy="1771972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1"/>
          <p:cNvSpPr txBox="1">
            <a:spLocks/>
          </p:cNvSpPr>
          <p:nvPr/>
        </p:nvSpPr>
        <p:spPr>
          <a:xfrm>
            <a:off x="2102632" y="348449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052736"/>
            <a:ext cx="7173416" cy="41581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763688" y="2725416"/>
            <a:ext cx="7173415" cy="2485469"/>
          </a:xfrm>
          <a:prstGeom prst="rect">
            <a:avLst/>
          </a:prstGeom>
          <a:solidFill>
            <a:schemeClr val="bg2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12"/>
          <p:cNvSpPr txBox="1">
            <a:spLocks/>
          </p:cNvSpPr>
          <p:nvPr/>
        </p:nvSpPr>
        <p:spPr>
          <a:xfrm>
            <a:off x="1494400" y="2834621"/>
            <a:ext cx="7442703" cy="2376264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base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894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 NHÂN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4581" y="1268760"/>
            <a:ext cx="8229600" cy="460648"/>
          </a:xfrm>
        </p:spPr>
        <p:txBody>
          <a:bodyPr/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39"/>
            <a:ext cx="3816424" cy="22473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539640" y="1988337"/>
            <a:ext cx="3816426" cy="2160743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12"/>
          <p:cNvSpPr txBox="1">
            <a:spLocks/>
          </p:cNvSpPr>
          <p:nvPr/>
        </p:nvSpPr>
        <p:spPr>
          <a:xfrm>
            <a:off x="251520" y="2033086"/>
            <a:ext cx="4104456" cy="1986035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sọ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Tai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não,viêm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88840"/>
            <a:ext cx="3744327" cy="21602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4643918" y="1988840"/>
            <a:ext cx="3816426" cy="2304256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 txBox="1">
            <a:spLocks/>
          </p:cNvSpPr>
          <p:nvPr/>
        </p:nvSpPr>
        <p:spPr>
          <a:xfrm>
            <a:off x="4559725" y="2065119"/>
            <a:ext cx="4104456" cy="1900218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552528"/>
            <a:ext cx="4680520" cy="21602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Rectangle 17"/>
          <p:cNvSpPr/>
          <p:nvPr/>
        </p:nvSpPr>
        <p:spPr>
          <a:xfrm>
            <a:off x="2555776" y="4552528"/>
            <a:ext cx="4392488" cy="21602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2"/>
          <p:cNvSpPr txBox="1">
            <a:spLocks/>
          </p:cNvSpPr>
          <p:nvPr/>
        </p:nvSpPr>
        <p:spPr>
          <a:xfrm>
            <a:off x="2555776" y="4465425"/>
            <a:ext cx="4680520" cy="2247343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thần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tuý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2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7463"/>
            <a:ext cx="9144000" cy="106838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 CHỨNG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25760" y="637357"/>
            <a:ext cx="5454352" cy="3151683"/>
          </a:xfrm>
          <a:prstGeom prst="rect">
            <a:avLst/>
          </a:prstGeom>
        </p:spPr>
        <p:txBody>
          <a:bodyPr/>
          <a:lstStyle/>
          <a:p>
            <a:pPr marL="0" indent="0" fontAlgn="base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876" y="901639"/>
            <a:ext cx="3240360" cy="29169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49831"/>
            <a:ext cx="2979204" cy="22768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07904" y="4814818"/>
            <a:ext cx="5166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5910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63688" y="476672"/>
            <a:ext cx="7128792" cy="279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1500"/>
              </a:lnSpc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>
              <a:lnSpc>
                <a:spcPts val="1500"/>
              </a:lnSpc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500"/>
              </a:lnSpc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500"/>
              </a:lnSpc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ứ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giãi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500"/>
              </a:lnSpc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Sặc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ts val="1500"/>
              </a:lnSpc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>
              <a:lnSpc>
                <a:spcPts val="1500"/>
              </a:lnSpc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500"/>
              </a:lnSpc>
            </a:pP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ts val="1500"/>
              </a:lnSpc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Loét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500"/>
              </a:lnSpc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63688" y="4005064"/>
            <a:ext cx="6768752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1500"/>
              </a:lnSpc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>
              <a:lnSpc>
                <a:spcPts val="1500"/>
              </a:lnSpc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500"/>
              </a:lnSpc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4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ts val="1500"/>
              </a:lnSpc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GĐ 1: 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ts val="15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GĐ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 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 fontAlgn="base">
              <a:lnSpc>
                <a:spcPts val="15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GĐ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 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ts val="15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GĐ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 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508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9250" y="0"/>
            <a:ext cx="7524750" cy="10699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 SÓC BỆNH NHÂN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4325" y="1069975"/>
            <a:ext cx="2592288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02233" y="1069975"/>
            <a:ext cx="2592288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0141" y="1069975"/>
            <a:ext cx="2592288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4325" y="3870484"/>
            <a:ext cx="2592288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nghẽn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9657" y="3870484"/>
            <a:ext cx="2592288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rối loạn mất ý </a:t>
            </a:r>
          </a:p>
          <a:p>
            <a:pPr algn="ctr"/>
            <a:r>
              <a:rPr lang="en-US" sz="200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 tạm thời</a:t>
            </a:r>
            <a:endParaRPr lang="en-US" sz="200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4989" y="3870484"/>
            <a:ext cx="2592288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4325" y="1069975"/>
            <a:ext cx="2592288" cy="6308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đoán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82888" y="1069974"/>
            <a:ext cx="2592288" cy="6308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đoán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10141" y="1069974"/>
            <a:ext cx="2592288" cy="6308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đoán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4325" y="3870484"/>
            <a:ext cx="2592288" cy="6308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 định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82888" y="3870484"/>
            <a:ext cx="2592288" cy="6308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 định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90615" y="3870484"/>
            <a:ext cx="2592288" cy="6308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 định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1377651" y="3514291"/>
            <a:ext cx="425635" cy="513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4385559" y="3509628"/>
            <a:ext cx="425635" cy="513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7420313" y="3509628"/>
            <a:ext cx="425635" cy="513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8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937</Words>
  <Application>Microsoft Office PowerPoint</Application>
  <PresentationFormat>On-screen Show (4:3)</PresentationFormat>
  <Paragraphs>153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맑은 고딕</vt:lpstr>
      <vt:lpstr>Arial</vt:lpstr>
      <vt:lpstr>Calibri</vt:lpstr>
      <vt:lpstr>Times New Roman</vt:lpstr>
      <vt:lpstr>Office Theme</vt:lpstr>
      <vt:lpstr>Custom Design</vt:lpstr>
      <vt:lpstr>PowerPoint Presentation</vt:lpstr>
      <vt:lpstr>PowerPoint Presentation</vt:lpstr>
      <vt:lpstr> NỘI DUNG THUYẾT TRÌNH</vt:lpstr>
      <vt:lpstr> ĐỊNH NGHĨA</vt:lpstr>
      <vt:lpstr>PowerPoint Presentation</vt:lpstr>
      <vt:lpstr>NGUYÊN NHÂN</vt:lpstr>
      <vt:lpstr>TRIỆU CHỨNG</vt:lpstr>
      <vt:lpstr>PowerPoint Presentation</vt:lpstr>
      <vt:lpstr>CHĂM SÓC BỆNH NHÂN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Man Uyen</cp:lastModifiedBy>
  <cp:revision>51</cp:revision>
  <dcterms:created xsi:type="dcterms:W3CDTF">2014-04-01T16:35:38Z</dcterms:created>
  <dcterms:modified xsi:type="dcterms:W3CDTF">2016-09-16T16:25:10Z</dcterms:modified>
</cp:coreProperties>
</file>