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58" r:id="rId5"/>
    <p:sldId id="259" r:id="rId6"/>
    <p:sldId id="274" r:id="rId7"/>
    <p:sldId id="260" r:id="rId8"/>
    <p:sldId id="261" r:id="rId9"/>
    <p:sldId id="262" r:id="rId10"/>
    <p:sldId id="263" r:id="rId11"/>
    <p:sldId id="264" r:id="rId12"/>
    <p:sldId id="265" r:id="rId13"/>
    <p:sldId id="266" r:id="rId14"/>
    <p:sldId id="267" r:id="rId15"/>
    <p:sldId id="268" r:id="rId16"/>
    <p:sldId id="269" r:id="rId17"/>
    <p:sldId id="270" r:id="rId18"/>
    <p:sldId id="272" r:id="rId19"/>
    <p:sldId id="271" r:id="rId20"/>
    <p:sldId id="276" r:id="rId21"/>
    <p:sldId id="279" r:id="rId22"/>
    <p:sldId id="284" r:id="rId23"/>
    <p:sldId id="27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85484" autoAdjust="0"/>
  </p:normalViewPr>
  <p:slideViewPr>
    <p:cSldViewPr>
      <p:cViewPr>
        <p:scale>
          <a:sx n="78" d="100"/>
          <a:sy n="78" d="100"/>
        </p:scale>
        <p:origin x="-270" y="-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E46F8E-EFE5-43D0-940A-62FC6DF9687C}" type="datetimeFigureOut">
              <a:rPr lang="en-US" smtClean="0"/>
              <a:pPr/>
              <a:t>4/26/2014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EFE03-5421-4DA4-8CC5-9DC32D59D7CA}" type="slidenum">
              <a:rPr lang="en-US" smtClean="0"/>
              <a:pPr/>
              <a:t>‹#›</a:t>
            </a:fld>
            <a:endParaRPr lang="en-US"/>
          </a:p>
        </p:txBody>
      </p:sp>
    </p:spTree>
  </p:cSld>
  <p:clrMapOvr>
    <a:masterClrMapping/>
  </p:clrMapOvr>
  <p:transition>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E46F8E-EFE5-43D0-940A-62FC6DF9687C}" type="datetimeFigureOut">
              <a:rPr lang="en-US" smtClean="0"/>
              <a:pPr/>
              <a:t>4/26/2014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EFE03-5421-4DA4-8CC5-9DC32D59D7CA}" type="slidenum">
              <a:rPr lang="en-US" smtClean="0"/>
              <a:pPr/>
              <a:t>‹#›</a:t>
            </a:fld>
            <a:endParaRPr lang="en-US"/>
          </a:p>
        </p:txBody>
      </p:sp>
    </p:spTree>
  </p:cSld>
  <p:clrMapOvr>
    <a:masterClrMapping/>
  </p:clrMapOvr>
  <p:transition>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E46F8E-EFE5-43D0-940A-62FC6DF9687C}" type="datetimeFigureOut">
              <a:rPr lang="en-US" smtClean="0"/>
              <a:pPr/>
              <a:t>4/26/2014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EFE03-5421-4DA4-8CC5-9DC32D59D7CA}" type="slidenum">
              <a:rPr lang="en-US" smtClean="0"/>
              <a:pPr/>
              <a:t>‹#›</a:t>
            </a:fld>
            <a:endParaRPr lang="en-US"/>
          </a:p>
        </p:txBody>
      </p:sp>
    </p:spTree>
  </p:cSld>
  <p:clrMapOvr>
    <a:masterClrMapping/>
  </p:clrMapOvr>
  <p:transition>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E46F8E-EFE5-43D0-940A-62FC6DF9687C}" type="datetimeFigureOut">
              <a:rPr lang="en-US" smtClean="0"/>
              <a:pPr/>
              <a:t>4/26/2014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EFE03-5421-4DA4-8CC5-9DC32D59D7CA}" type="slidenum">
              <a:rPr lang="en-US" smtClean="0"/>
              <a:pPr/>
              <a:t>‹#›</a:t>
            </a:fld>
            <a:endParaRPr lang="en-US"/>
          </a:p>
        </p:txBody>
      </p:sp>
    </p:spTree>
  </p:cSld>
  <p:clrMapOvr>
    <a:masterClrMapping/>
  </p:clrMapOvr>
  <p:transition>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E46F8E-EFE5-43D0-940A-62FC6DF9687C}" type="datetimeFigureOut">
              <a:rPr lang="en-US" smtClean="0"/>
              <a:pPr/>
              <a:t>4/26/2014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EFE03-5421-4DA4-8CC5-9DC32D59D7CA}" type="slidenum">
              <a:rPr lang="en-US" smtClean="0"/>
              <a:pPr/>
              <a:t>‹#›</a:t>
            </a:fld>
            <a:endParaRPr lang="en-US"/>
          </a:p>
        </p:txBody>
      </p:sp>
    </p:spTree>
  </p:cSld>
  <p:clrMapOvr>
    <a:masterClrMapping/>
  </p:clrMapOvr>
  <p:transition>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E46F8E-EFE5-43D0-940A-62FC6DF9687C}" type="datetimeFigureOut">
              <a:rPr lang="en-US" smtClean="0"/>
              <a:pPr/>
              <a:t>4/26/2014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3EFE03-5421-4DA4-8CC5-9DC32D59D7CA}" type="slidenum">
              <a:rPr lang="en-US" smtClean="0"/>
              <a:pPr/>
              <a:t>‹#›</a:t>
            </a:fld>
            <a:endParaRPr lang="en-US"/>
          </a:p>
        </p:txBody>
      </p:sp>
    </p:spTree>
  </p:cSld>
  <p:clrMapOvr>
    <a:masterClrMapping/>
  </p:clrMapOvr>
  <p:transition>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E46F8E-EFE5-43D0-940A-62FC6DF9687C}" type="datetimeFigureOut">
              <a:rPr lang="en-US" smtClean="0"/>
              <a:pPr/>
              <a:t>4/26/2014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3EFE03-5421-4DA4-8CC5-9DC32D59D7CA}" type="slidenum">
              <a:rPr lang="en-US" smtClean="0"/>
              <a:pPr/>
              <a:t>‹#›</a:t>
            </a:fld>
            <a:endParaRPr lang="en-US"/>
          </a:p>
        </p:txBody>
      </p:sp>
    </p:spTree>
  </p:cSld>
  <p:clrMapOvr>
    <a:masterClrMapping/>
  </p:clrMapOvr>
  <p:transition>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E46F8E-EFE5-43D0-940A-62FC6DF9687C}" type="datetimeFigureOut">
              <a:rPr lang="en-US" smtClean="0"/>
              <a:pPr/>
              <a:t>4/26/2014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3EFE03-5421-4DA4-8CC5-9DC32D59D7CA}" type="slidenum">
              <a:rPr lang="en-US" smtClean="0"/>
              <a:pPr/>
              <a:t>‹#›</a:t>
            </a:fld>
            <a:endParaRPr lang="en-US"/>
          </a:p>
        </p:txBody>
      </p:sp>
    </p:spTree>
  </p:cSld>
  <p:clrMapOvr>
    <a:masterClrMapping/>
  </p:clrMapOvr>
  <p:transition>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E46F8E-EFE5-43D0-940A-62FC6DF9687C}" type="datetimeFigureOut">
              <a:rPr lang="en-US" smtClean="0"/>
              <a:pPr/>
              <a:t>4/26/2014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3EFE03-5421-4DA4-8CC5-9DC32D59D7CA}" type="slidenum">
              <a:rPr lang="en-US" smtClean="0"/>
              <a:pPr/>
              <a:t>‹#›</a:t>
            </a:fld>
            <a:endParaRPr lang="en-US"/>
          </a:p>
        </p:txBody>
      </p:sp>
    </p:spTree>
  </p:cSld>
  <p:clrMapOvr>
    <a:masterClrMapping/>
  </p:clrMapOvr>
  <p:transition>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E46F8E-EFE5-43D0-940A-62FC6DF9687C}" type="datetimeFigureOut">
              <a:rPr lang="en-US" smtClean="0"/>
              <a:pPr/>
              <a:t>4/26/2014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3EFE03-5421-4DA4-8CC5-9DC32D59D7CA}" type="slidenum">
              <a:rPr lang="en-US" smtClean="0"/>
              <a:pPr/>
              <a:t>‹#›</a:t>
            </a:fld>
            <a:endParaRPr lang="en-US"/>
          </a:p>
        </p:txBody>
      </p:sp>
    </p:spTree>
  </p:cSld>
  <p:clrMapOvr>
    <a:masterClrMapping/>
  </p:clrMapOvr>
  <p:transition>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E46F8E-EFE5-43D0-940A-62FC6DF9687C}" type="datetimeFigureOut">
              <a:rPr lang="en-US" smtClean="0"/>
              <a:pPr/>
              <a:t>4/26/2014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3EFE03-5421-4DA4-8CC5-9DC32D59D7CA}" type="slidenum">
              <a:rPr lang="en-US" smtClean="0"/>
              <a:pPr/>
              <a:t>‹#›</a:t>
            </a:fld>
            <a:endParaRPr lang="en-US"/>
          </a:p>
        </p:txBody>
      </p:sp>
    </p:spTree>
  </p:cSld>
  <p:clrMapOvr>
    <a:masterClrMapping/>
  </p:clrMapOvr>
  <p:transition>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4000" b="-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E46F8E-EFE5-43D0-940A-62FC6DF9687C}" type="datetimeFigureOut">
              <a:rPr lang="en-US" smtClean="0"/>
              <a:pPr/>
              <a:t>4/26/2014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3EFE03-5421-4DA4-8CC5-9DC32D59D7C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amon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file:///C:\Users\NQC%20Lovebird\AppData\Local\Temp\WzE5A3F.tmp\%3f30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0"/>
            <a:ext cx="8610600" cy="6858000"/>
          </a:xfrm>
        </p:spPr>
        <p:txBody>
          <a:bodyPr>
            <a:normAutofit/>
          </a:bodyPr>
          <a:lstStyle/>
          <a:p>
            <a:r>
              <a:rPr lang="en-US" sz="60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KÍNH CHÀO THẦY CÔ</a:t>
            </a:r>
            <a:br>
              <a:rPr lang="en-US" sz="60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br>
            <a:r>
              <a:rPr lang="en-US" sz="60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VÀ CÁC BẠN</a:t>
            </a:r>
            <a:endParaRPr lang="en-US" sz="60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endParaRPr>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fontScale="90000"/>
          </a:bodyPr>
          <a:lstStyle/>
          <a:p>
            <a:r>
              <a:rPr lang="en-US" dirty="0" smtClean="0">
                <a:latin typeface="Times New Roman" pitchFamily="18" charset="0"/>
                <a:cs typeface="Times New Roman" pitchFamily="18" charset="0"/>
              </a:rPr>
              <a:t>III.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hôn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mê</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lâm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sàng</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457200" y="1066800"/>
            <a:ext cx="8229600" cy="5257800"/>
          </a:xfrm>
        </p:spPr>
        <p:txBody>
          <a:bodyPr>
            <a:noAutofit/>
          </a:bodyPr>
          <a:lstStyle/>
          <a:p>
            <a:pPr marL="514350" indent="-514350">
              <a:buAutoNum type="arabicPeriod"/>
            </a:pPr>
            <a:r>
              <a:rPr lang="en-US" b="1" dirty="0" err="1" smtClean="0">
                <a:latin typeface="Times New Roman" pitchFamily="18" charset="0"/>
                <a:cs typeface="Times New Roman" pitchFamily="18" charset="0"/>
              </a:rPr>
              <a:t>Phân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chia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hôn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mê</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theo</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độ</a:t>
            </a:r>
            <a:r>
              <a:rPr lang="en-US" b="1" dirty="0" smtClean="0">
                <a:latin typeface="Times New Roman" pitchFamily="18" charset="0"/>
                <a:cs typeface="Times New Roman" pitchFamily="18" charset="0"/>
              </a:rPr>
              <a:t> (4 </a:t>
            </a:r>
            <a:r>
              <a:rPr lang="en-US" b="1" dirty="0" err="1" smtClean="0">
                <a:latin typeface="Times New Roman" pitchFamily="18" charset="0"/>
                <a:cs typeface="Times New Roman" pitchFamily="18" charset="0"/>
              </a:rPr>
              <a:t>độ</a:t>
            </a:r>
            <a:r>
              <a:rPr lang="en-US" b="1" dirty="0" smtClean="0">
                <a:latin typeface="Times New Roman" pitchFamily="18" charset="0"/>
                <a:cs typeface="Times New Roman" pitchFamily="18" charset="0"/>
              </a:rPr>
              <a:t>)</a:t>
            </a:r>
          </a:p>
          <a:p>
            <a:pPr marL="514350" indent="-514350">
              <a:buNone/>
            </a:pPr>
            <a:r>
              <a:rPr lang="en-US" dirty="0" smtClean="0">
                <a:latin typeface="Times New Roman" pitchFamily="18" charset="0"/>
                <a:cs typeface="Times New Roman" pitchFamily="18" charset="0"/>
              </a:rPr>
              <a:t>a)</a:t>
            </a:r>
            <a:r>
              <a:rPr lang="en-US" i="1" u="sng" dirty="0">
                <a:latin typeface="Times New Roman" pitchFamily="18" charset="0"/>
                <a:cs typeface="Times New Roman" pitchFamily="18" charset="0"/>
              </a:rPr>
              <a:t>  </a:t>
            </a:r>
            <a:r>
              <a:rPr lang="en-US" b="1" i="1" u="sng" dirty="0" err="1">
                <a:latin typeface="Times New Roman" pitchFamily="18" charset="0"/>
                <a:cs typeface="Times New Roman" pitchFamily="18" charset="0"/>
              </a:rPr>
              <a:t>Hôn</a:t>
            </a:r>
            <a:r>
              <a:rPr lang="en-US" b="1" i="1" u="sng" dirty="0">
                <a:latin typeface="Times New Roman" pitchFamily="18" charset="0"/>
                <a:cs typeface="Times New Roman" pitchFamily="18" charset="0"/>
              </a:rPr>
              <a:t> </a:t>
            </a:r>
            <a:r>
              <a:rPr lang="en-US" b="1" i="1" u="sng" dirty="0" err="1">
                <a:latin typeface="Times New Roman" pitchFamily="18" charset="0"/>
                <a:cs typeface="Times New Roman" pitchFamily="18" charset="0"/>
              </a:rPr>
              <a:t>mê</a:t>
            </a:r>
            <a:r>
              <a:rPr lang="en-US" b="1" i="1" u="sng" dirty="0">
                <a:latin typeface="Times New Roman" pitchFamily="18" charset="0"/>
                <a:cs typeface="Times New Roman" pitchFamily="18" charset="0"/>
              </a:rPr>
              <a:t> </a:t>
            </a:r>
            <a:r>
              <a:rPr lang="en-US" b="1" i="1" u="sng" dirty="0" err="1">
                <a:latin typeface="Times New Roman" pitchFamily="18" charset="0"/>
                <a:cs typeface="Times New Roman" pitchFamily="18" charset="0"/>
              </a:rPr>
              <a:t>độ</a:t>
            </a:r>
            <a:r>
              <a:rPr lang="en-US" b="1" i="1" u="sng" dirty="0">
                <a:latin typeface="Times New Roman" pitchFamily="18" charset="0"/>
                <a:cs typeface="Times New Roman" pitchFamily="18" charset="0"/>
              </a:rPr>
              <a:t> </a:t>
            </a:r>
            <a:r>
              <a:rPr lang="en-US" b="1" i="1" u="sng" dirty="0" smtClean="0">
                <a:latin typeface="Times New Roman" pitchFamily="18" charset="0"/>
                <a:cs typeface="Times New Roman" pitchFamily="18" charset="0"/>
              </a:rPr>
              <a:t>I: </a:t>
            </a:r>
          </a:p>
          <a:p>
            <a:r>
              <a:rPr lang="en-US" dirty="0" err="1">
                <a:latin typeface="Times New Roman" pitchFamily="18" charset="0"/>
                <a:cs typeface="Times New Roman" pitchFamily="18" charset="0"/>
              </a:rPr>
              <a:t>Đáp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nói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chậm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lẫn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lộn</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Còn làm theo được các  lệnh đơn giản</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Gọi, hỏi, lay kích thích đau không đáp ứng bằng lời nói, không mở mắt</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Không đáp ứng phù hợp với kích thích đau (khi kích thích mạnh bệnh nhân chỉ nhăn mặt, kêu rên).</a:t>
            </a:r>
          </a:p>
          <a:p>
            <a:endParaRPr lang="en-US" dirty="0" smtClean="0">
              <a:latin typeface="Times New Roman" pitchFamily="18" charset="0"/>
              <a:cs typeface="Times New Roman" pitchFamily="18" charset="0"/>
            </a:endParaRPr>
          </a:p>
        </p:txBody>
      </p:sp>
    </p:spTree>
  </p:cSld>
  <p:clrMapOvr>
    <a:masterClrMapping/>
  </p:clrMapOvr>
  <p:transition>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normAutofit fontScale="90000"/>
          </a:bodyPr>
          <a:lstStyle/>
          <a:p>
            <a:r>
              <a:rPr lang="en-US" dirty="0" smtClean="0">
                <a:latin typeface="Times New Roman" pitchFamily="18" charset="0"/>
                <a:cs typeface="Times New Roman" pitchFamily="18" charset="0"/>
              </a:rPr>
              <a:t>III.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hôn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mê</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lâm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sàng</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533400" y="1417637"/>
            <a:ext cx="8229600" cy="5440363"/>
          </a:xfrm>
        </p:spPr>
        <p:txBody>
          <a:bodyPr>
            <a:normAutofit/>
          </a:bodyPr>
          <a:lstStyle/>
          <a:p>
            <a:r>
              <a:rPr lang="en-US" sz="3400" dirty="0" smtClean="0">
                <a:latin typeface="Times New Roman" pitchFamily="18" charset="0"/>
                <a:cs typeface="Times New Roman" pitchFamily="18" charset="0"/>
              </a:rPr>
              <a:t> Phản xạ hắt hơi còn. </a:t>
            </a:r>
            <a:r>
              <a:rPr lang="en-US" sz="3400" dirty="0" err="1" smtClean="0">
                <a:latin typeface="Times New Roman" pitchFamily="18" charset="0"/>
                <a:cs typeface="Times New Roman" pitchFamily="18" charset="0"/>
              </a:rPr>
              <a:t>Phản</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xạ</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đồng</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tử</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với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ánh</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sáng</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phản</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xạ</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nuốt</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còn</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nhưng</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chậm</a:t>
            </a:r>
            <a:r>
              <a:rPr lang="en-US" sz="3400" dirty="0" smtClean="0">
                <a:latin typeface="Times New Roman" pitchFamily="18" charset="0"/>
                <a:cs typeface="Times New Roman" pitchFamily="18" charset="0"/>
              </a:rPr>
              <a:t> .</a:t>
            </a:r>
          </a:p>
          <a:p>
            <a:r>
              <a:rPr lang="en-US" sz="3400" dirty="0" smtClean="0">
                <a:latin typeface="Times New Roman" pitchFamily="18" charset="0"/>
                <a:cs typeface="Times New Roman" pitchFamily="18" charset="0"/>
              </a:rPr>
              <a:t> Có rối loạn cơ vòng.</a:t>
            </a:r>
          </a:p>
          <a:p>
            <a:r>
              <a:rPr lang="en-US" sz="3400" dirty="0" smtClean="0">
                <a:latin typeface="Times New Roman" pitchFamily="18" charset="0"/>
                <a:cs typeface="Times New Roman" pitchFamily="18" charset="0"/>
              </a:rPr>
              <a:t> Chưa có rối loạn hô hấp và tim mạch.</a:t>
            </a:r>
          </a:p>
          <a:p>
            <a:r>
              <a:rPr lang="en-US" sz="3400" dirty="0" smtClean="0">
                <a:latin typeface="Times New Roman" pitchFamily="18" charset="0"/>
                <a:cs typeface="Times New Roman" pitchFamily="18" charset="0"/>
              </a:rPr>
              <a:t> Trường hợp bệnh nhân vật vã, giãy giụa, kêu la, mê sảng, người ta gọi là hôn mê thao thức (coma vigil).</a:t>
            </a:r>
          </a:p>
          <a:p>
            <a:endParaRPr lang="en-US" sz="3400" dirty="0">
              <a:latin typeface="Times New Roman" pitchFamily="18" charset="0"/>
              <a:cs typeface="Times New Roman" pitchFamily="18" charset="0"/>
            </a:endParaRPr>
          </a:p>
        </p:txBody>
      </p:sp>
    </p:spTree>
  </p:cSld>
  <p:clrMapOvr>
    <a:masterClrMapping/>
  </p:clrMapOvr>
  <p:transition>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smtClean="0">
                <a:latin typeface="Times New Roman" pitchFamily="18" charset="0"/>
                <a:cs typeface="Times New Roman" pitchFamily="18" charset="0"/>
              </a:rPr>
              <a:t>III.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hôn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mê</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lâm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sàng</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304800" y="1219200"/>
            <a:ext cx="8610600" cy="4525963"/>
          </a:xfrm>
        </p:spPr>
        <p:txBody>
          <a:bodyPr/>
          <a:lstStyle/>
          <a:p>
            <a:pPr>
              <a:buNone/>
            </a:pPr>
            <a:r>
              <a:rPr lang="en-US" dirty="0">
                <a:latin typeface="Times New Roman" pitchFamily="18" charset="0"/>
                <a:cs typeface="Times New Roman" pitchFamily="18" charset="0"/>
              </a:rPr>
              <a:t>b</a:t>
            </a:r>
            <a:r>
              <a:rPr lang="en-US" dirty="0" smtClean="0">
                <a:latin typeface="Times New Roman" pitchFamily="18" charset="0"/>
                <a:cs typeface="Times New Roman" pitchFamily="18" charset="0"/>
              </a:rPr>
              <a:t>) </a:t>
            </a:r>
            <a:r>
              <a:rPr lang="en-US" b="1" i="1" u="sng" dirty="0" err="1" smtClean="0">
                <a:latin typeface="Times New Roman" pitchFamily="18" charset="0"/>
                <a:cs typeface="Times New Roman" pitchFamily="18" charset="0"/>
              </a:rPr>
              <a:t>Hôn</a:t>
            </a:r>
            <a:r>
              <a:rPr lang="en-US" b="1" i="1" u="sng" dirty="0" smtClean="0">
                <a:latin typeface="Times New Roman" pitchFamily="18" charset="0"/>
                <a:cs typeface="Times New Roman" pitchFamily="18" charset="0"/>
              </a:rPr>
              <a:t> </a:t>
            </a:r>
            <a:r>
              <a:rPr lang="en-US" b="1" i="1" u="sng" dirty="0" err="1" smtClean="0">
                <a:latin typeface="Times New Roman" pitchFamily="18" charset="0"/>
                <a:cs typeface="Times New Roman" pitchFamily="18" charset="0"/>
              </a:rPr>
              <a:t>mê</a:t>
            </a:r>
            <a:r>
              <a:rPr lang="en-US" b="1" i="1" u="sng" dirty="0" smtClean="0">
                <a:latin typeface="Times New Roman" pitchFamily="18" charset="0"/>
                <a:cs typeface="Times New Roman" pitchFamily="18" charset="0"/>
              </a:rPr>
              <a:t> </a:t>
            </a:r>
            <a:r>
              <a:rPr lang="en-US" b="1" i="1" u="sng" dirty="0" err="1" smtClean="0">
                <a:latin typeface="Times New Roman" pitchFamily="18" charset="0"/>
                <a:cs typeface="Times New Roman" pitchFamily="18" charset="0"/>
              </a:rPr>
              <a:t>độ</a:t>
            </a:r>
            <a:r>
              <a:rPr lang="en-US" b="1" i="1" u="sng" dirty="0" smtClean="0">
                <a:latin typeface="Times New Roman" pitchFamily="18" charset="0"/>
                <a:cs typeface="Times New Roman" pitchFamily="18" charset="0"/>
              </a:rPr>
              <a:t> II</a:t>
            </a:r>
            <a:r>
              <a:rPr lang="en-US" b="1" i="1" dirty="0">
                <a:latin typeface="Times New Roman" pitchFamily="18" charset="0"/>
                <a:cs typeface="Times New Roman" pitchFamily="18" charset="0"/>
              </a:rPr>
              <a:t> </a:t>
            </a:r>
            <a:r>
              <a:rPr lang="en-US" dirty="0">
                <a:latin typeface="Times New Roman" pitchFamily="18" charset="0"/>
                <a:cs typeface="Times New Roman" pitchFamily="18" charset="0"/>
              </a:rPr>
              <a:t>(hay </a:t>
            </a:r>
            <a:r>
              <a:rPr lang="en-US" dirty="0" err="1">
                <a:latin typeface="Times New Roman" pitchFamily="18" charset="0"/>
                <a:cs typeface="Times New Roman" pitchFamily="18" charset="0"/>
              </a:rPr>
              <a:t>hôn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mê</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vừa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hôn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mê</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sự</a:t>
            </a:r>
            <a:r>
              <a:rPr lang="en-US" dirty="0" smtClean="0">
                <a:latin typeface="Times New Roman" pitchFamily="18" charset="0"/>
                <a:cs typeface="Times New Roman" pitchFamily="18" charset="0"/>
              </a:rPr>
              <a:t>)</a:t>
            </a:r>
          </a:p>
          <a:p>
            <a:r>
              <a:rPr lang="en-US" dirty="0" err="1">
                <a:latin typeface="Times New Roman" pitchFamily="18" charset="0"/>
                <a:cs typeface="Times New Roman" pitchFamily="18" charset="0"/>
              </a:rPr>
              <a:t>Mất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nói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mất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động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theo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lệnh</a:t>
            </a:r>
            <a:r>
              <a:rPr lang="en-US" dirty="0">
                <a:latin typeface="Times New Roman" pitchFamily="18" charset="0"/>
                <a:cs typeface="Times New Roman" pitchFamily="18" charset="0"/>
              </a:rPr>
              <a:t>.  </a:t>
            </a:r>
          </a:p>
          <a:p>
            <a:r>
              <a:rPr lang="en-US" dirty="0" err="1">
                <a:latin typeface="Times New Roman" pitchFamily="18" charset="0"/>
                <a:cs typeface="Times New Roman" pitchFamily="18" charset="0"/>
              </a:rPr>
              <a:t>Còn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động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phù</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thích</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đau</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Gọi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hỏi</a:t>
            </a:r>
            <a:r>
              <a:rPr lang="en-US" dirty="0">
                <a:latin typeface="Times New Roman" pitchFamily="18" charset="0"/>
                <a:cs typeface="Times New Roman" pitchFamily="18" charset="0"/>
              </a:rPr>
              <a:t>, lay, </a:t>
            </a:r>
            <a:r>
              <a:rPr lang="en-US" dirty="0" err="1">
                <a:latin typeface="Times New Roman" pitchFamily="18" charset="0"/>
                <a:cs typeface="Times New Roman" pitchFamily="18" charset="0"/>
              </a:rPr>
              <a:t>kích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bệnh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mở</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mắt</a:t>
            </a:r>
            <a:r>
              <a:rPr lang="en-US" dirty="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Tree>
  </p:cSld>
  <p:clrMapOvr>
    <a:masterClrMapping/>
  </p:clrMapOvr>
  <p:transition>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smtClean="0">
                <a:latin typeface="Times New Roman" pitchFamily="18" charset="0"/>
                <a:cs typeface="Times New Roman" pitchFamily="18" charset="0"/>
              </a:rPr>
              <a:t>III.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hôn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mê</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lâm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sàng</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0" y="1295400"/>
            <a:ext cx="9144000" cy="5257800"/>
          </a:xfrm>
        </p:spPr>
        <p:txBody>
          <a:bodyPr>
            <a:normAutofit/>
          </a:bodyPr>
          <a:lstStyle/>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Phản xạ đồng tử với ánh sáng mất, phản xạ giác mạc mất hoặc rất trơ.</a:t>
            </a: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Đại tiểu tiện không tự chủ, rối loạn điều hoà thân nhiệt (thường tăng thân nhiệt).</a:t>
            </a: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Rối loạn nhịp thở (thở kiểu Cheyne Stokes, kiểu Kussmaul hoặc Biot).</a:t>
            </a: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Rối loạn chức năng tim mạch (mạch nhanh, nhỏ, huyết áp dao động).</a:t>
            </a: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Có thể thấy biểu hiện co cứng mất vỏ não.</a:t>
            </a:r>
          </a:p>
          <a:p>
            <a:endParaRPr lang="en-US" dirty="0">
              <a:latin typeface="Times New Roman" pitchFamily="18" charset="0"/>
              <a:cs typeface="Times New Roman" pitchFamily="18" charset="0"/>
            </a:endParaRPr>
          </a:p>
        </p:txBody>
      </p:sp>
    </p:spTree>
  </p:cSld>
  <p:clrMapOvr>
    <a:masterClrMapping/>
  </p:clrMapOvr>
  <p:transition>
    <p:diamon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smtClean="0">
                <a:latin typeface="Times New Roman" pitchFamily="18" charset="0"/>
                <a:cs typeface="Times New Roman" pitchFamily="18" charset="0"/>
              </a:rPr>
              <a:t>III.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hôn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mê</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lâm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sàng</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152400" y="1524000"/>
            <a:ext cx="8991600" cy="5486400"/>
          </a:xfrm>
        </p:spPr>
        <p:txBody>
          <a:bodyPr/>
          <a:lstStyle/>
          <a:p>
            <a:pPr>
              <a:buNone/>
            </a:pPr>
            <a:r>
              <a:rPr lang="en-US" dirty="0" smtClean="0">
                <a:latin typeface="Times New Roman" pitchFamily="18" charset="0"/>
                <a:cs typeface="Times New Roman" pitchFamily="18" charset="0"/>
              </a:rPr>
              <a:t>c) </a:t>
            </a:r>
            <a:r>
              <a:rPr lang="en-US" b="1" i="1" u="sng" dirty="0" err="1" smtClean="0">
                <a:latin typeface="Times New Roman" pitchFamily="18" charset="0"/>
                <a:cs typeface="Times New Roman" pitchFamily="18" charset="0"/>
              </a:rPr>
              <a:t>Hôn</a:t>
            </a:r>
            <a:r>
              <a:rPr lang="en-US" b="1" i="1" u="sng" dirty="0" smtClean="0">
                <a:latin typeface="Times New Roman" pitchFamily="18" charset="0"/>
                <a:cs typeface="Times New Roman" pitchFamily="18" charset="0"/>
              </a:rPr>
              <a:t> </a:t>
            </a:r>
            <a:r>
              <a:rPr lang="en-US" b="1" i="1" u="sng" dirty="0" err="1" smtClean="0">
                <a:latin typeface="Times New Roman" pitchFamily="18" charset="0"/>
                <a:cs typeface="Times New Roman" pitchFamily="18" charset="0"/>
              </a:rPr>
              <a:t>mê</a:t>
            </a:r>
            <a:r>
              <a:rPr lang="en-US" b="1" i="1" u="sng" dirty="0" smtClean="0">
                <a:latin typeface="Times New Roman" pitchFamily="18" charset="0"/>
                <a:cs typeface="Times New Roman" pitchFamily="18" charset="0"/>
              </a:rPr>
              <a:t> </a:t>
            </a:r>
            <a:r>
              <a:rPr lang="en-US" b="1" i="1" u="sng" dirty="0" err="1" smtClean="0">
                <a:latin typeface="Times New Roman" pitchFamily="18" charset="0"/>
                <a:cs typeface="Times New Roman" pitchFamily="18" charset="0"/>
              </a:rPr>
              <a:t>độ</a:t>
            </a:r>
            <a:r>
              <a:rPr lang="en-US" b="1" i="1" u="sng" dirty="0" smtClean="0">
                <a:latin typeface="Times New Roman" pitchFamily="18" charset="0"/>
                <a:cs typeface="Times New Roman" pitchFamily="18" charset="0"/>
              </a:rPr>
              <a:t> III</a:t>
            </a:r>
            <a:r>
              <a:rPr lang="en-US" b="1" i="1" dirty="0">
                <a:latin typeface="Times New Roman" pitchFamily="18" charset="0"/>
                <a:cs typeface="Times New Roman" pitchFamily="18" charset="0"/>
              </a:rPr>
              <a:t> </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hôn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mê</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sâu</a:t>
            </a:r>
            <a:r>
              <a:rPr lang="en-US" dirty="0" smtClean="0">
                <a:latin typeface="Times New Roman" pitchFamily="18" charset="0"/>
                <a:cs typeface="Times New Roman" pitchFamily="18" charset="0"/>
              </a:rPr>
              <a:t>)</a:t>
            </a:r>
          </a:p>
          <a:p>
            <a:r>
              <a:rPr lang="en-US" dirty="0" err="1">
                <a:latin typeface="Times New Roman" pitchFamily="18" charset="0"/>
                <a:cs typeface="Times New Roman" pitchFamily="18" charset="0"/>
              </a:rPr>
              <a:t>Mất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nói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động</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Chỉ còn đáp ứng vận động duỗi cứng, rập </a:t>
            </a:r>
            <a:r>
              <a:rPr lang="en-US" dirty="0" smtClean="0">
                <a:latin typeface="Times New Roman" pitchFamily="18" charset="0"/>
                <a:cs typeface="Times New Roman" pitchFamily="18" charset="0"/>
              </a:rPr>
              <a:t>khuôn</a:t>
            </a:r>
          </a:p>
          <a:p>
            <a:r>
              <a:rPr lang="en-US" dirty="0" smtClean="0">
                <a:latin typeface="Times New Roman" pitchFamily="18" charset="0"/>
                <a:cs typeface="Times New Roman" pitchFamily="18" charset="0"/>
              </a:rPr>
              <a:t>Bệnh </a:t>
            </a:r>
            <a:r>
              <a:rPr lang="en-US" dirty="0">
                <a:latin typeface="Times New Roman" pitchFamily="18" charset="0"/>
                <a:cs typeface="Times New Roman" pitchFamily="18" charset="0"/>
              </a:rPr>
              <a:t>nhân mất ý thức sâu sắc, không đáp ứng với mọi kích thích và mọi cường độ</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Mất </a:t>
            </a:r>
            <a:r>
              <a:rPr lang="en-US" dirty="0">
                <a:latin typeface="Times New Roman" pitchFamily="18" charset="0"/>
                <a:cs typeface="Times New Roman" pitchFamily="18" charset="0"/>
              </a:rPr>
              <a:t>tất cả các phản xạ (kể cả phản xạ nuốt, phản xạ ho), đồng tử giãn.</a:t>
            </a:r>
          </a:p>
          <a:p>
            <a:endParaRPr lang="en-US" dirty="0">
              <a:latin typeface="Times New Roman" pitchFamily="18" charset="0"/>
              <a:cs typeface="Times New Roman" pitchFamily="18" charset="0"/>
            </a:endParaRPr>
          </a:p>
        </p:txBody>
      </p:sp>
    </p:spTree>
  </p:cSld>
  <p:clrMapOvr>
    <a:masterClrMapping/>
  </p:clrMapOvr>
  <p:transition>
    <p:diamon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smtClean="0">
                <a:latin typeface="Times New Roman" pitchFamily="18" charset="0"/>
                <a:cs typeface="Times New Roman" pitchFamily="18" charset="0"/>
              </a:rPr>
              <a:t>III.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hôn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mê</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lâm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sàng</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457200" y="1219200"/>
            <a:ext cx="8229600" cy="4525963"/>
          </a:xfrm>
        </p:spPr>
        <p:txBody>
          <a:bodyPr/>
          <a:lstStyle/>
          <a:p>
            <a:r>
              <a:rPr lang="en-US" dirty="0" smtClean="0">
                <a:latin typeface="Times New Roman" pitchFamily="18" charset="0"/>
                <a:cs typeface="Times New Roman" pitchFamily="18" charset="0"/>
              </a:rPr>
              <a:t>Rối </a:t>
            </a:r>
            <a:r>
              <a:rPr lang="en-US" dirty="0">
                <a:latin typeface="Times New Roman" pitchFamily="18" charset="0"/>
                <a:cs typeface="Times New Roman" pitchFamily="18" charset="0"/>
              </a:rPr>
              <a:t>loạn thần kinh thực vật nghiêm trọng: tim đập yếu, huyết áp giảm, bệnh nhân xanh nhợt, rối loạn nhịp thở (thường thở kiểu thất điều hoặc thở ngáp), rối loạn thân nhiệt (thân nhiệt thường giảm), tăng tiết đờm dãi.</a:t>
            </a:r>
          </a:p>
          <a:p>
            <a:r>
              <a:rPr lang="en-US" dirty="0" smtClean="0">
                <a:latin typeface="Times New Roman" pitchFamily="18" charset="0"/>
                <a:cs typeface="Times New Roman" pitchFamily="18" charset="0"/>
              </a:rPr>
              <a:t>Đái </a:t>
            </a:r>
            <a:r>
              <a:rPr lang="en-US" dirty="0">
                <a:latin typeface="Times New Roman" pitchFamily="18" charset="0"/>
                <a:cs typeface="Times New Roman" pitchFamily="18" charset="0"/>
              </a:rPr>
              <a:t>ỉa dầm dề.</a:t>
            </a:r>
          </a:p>
          <a:p>
            <a:r>
              <a:rPr lang="en-US" dirty="0" smtClean="0">
                <a:latin typeface="Times New Roman" pitchFamily="18" charset="0"/>
                <a:cs typeface="Times New Roman" pitchFamily="18" charset="0"/>
              </a:rPr>
              <a:t>Có </a:t>
            </a:r>
            <a:r>
              <a:rPr lang="en-US" dirty="0">
                <a:latin typeface="Times New Roman" pitchFamily="18" charset="0"/>
                <a:cs typeface="Times New Roman" pitchFamily="18" charset="0"/>
              </a:rPr>
              <a:t>thể thấy dấu hiệu duỗi cứng mất não.</a:t>
            </a:r>
          </a:p>
          <a:p>
            <a:endParaRPr lang="en-US" dirty="0">
              <a:latin typeface="Times New Roman" pitchFamily="18" charset="0"/>
              <a:cs typeface="Times New Roman" pitchFamily="18" charset="0"/>
            </a:endParaRPr>
          </a:p>
        </p:txBody>
      </p:sp>
    </p:spTree>
  </p:cSld>
  <p:clrMapOvr>
    <a:masterClrMapping/>
  </p:clrMapOvr>
  <p:transition>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smtClean="0">
                <a:latin typeface="Times New Roman" pitchFamily="18" charset="0"/>
                <a:cs typeface="Times New Roman" pitchFamily="18" charset="0"/>
              </a:rPr>
              <a:t>III.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hôn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mê</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lâm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sàng</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152400" y="1219200"/>
            <a:ext cx="8991600" cy="5486400"/>
          </a:xfrm>
        </p:spPr>
        <p:txBody>
          <a:bodyPr>
            <a:noAutofit/>
          </a:bodyPr>
          <a:lstStyle/>
          <a:p>
            <a:pPr>
              <a:buNone/>
            </a:pPr>
            <a:r>
              <a:rPr lang="en-US" dirty="0" smtClean="0">
                <a:latin typeface="Times New Roman" pitchFamily="18" charset="0"/>
                <a:cs typeface="Times New Roman" pitchFamily="18" charset="0"/>
              </a:rPr>
              <a:t>d) </a:t>
            </a:r>
            <a:r>
              <a:rPr lang="en-US" b="1" i="1" u="sng" dirty="0" err="1" smtClean="0">
                <a:latin typeface="Times New Roman" pitchFamily="18" charset="0"/>
                <a:cs typeface="Times New Roman" pitchFamily="18" charset="0"/>
              </a:rPr>
              <a:t>Hôn</a:t>
            </a:r>
            <a:r>
              <a:rPr lang="en-US" b="1" i="1" u="sng" dirty="0" smtClean="0">
                <a:latin typeface="Times New Roman" pitchFamily="18" charset="0"/>
                <a:cs typeface="Times New Roman" pitchFamily="18" charset="0"/>
              </a:rPr>
              <a:t> </a:t>
            </a:r>
            <a:r>
              <a:rPr lang="en-US" b="1" i="1" u="sng" dirty="0" err="1" smtClean="0">
                <a:latin typeface="Times New Roman" pitchFamily="18" charset="0"/>
                <a:cs typeface="Times New Roman" pitchFamily="18" charset="0"/>
              </a:rPr>
              <a:t>mê</a:t>
            </a:r>
            <a:r>
              <a:rPr lang="en-US" b="1" i="1" u="sng" dirty="0" smtClean="0">
                <a:latin typeface="Times New Roman" pitchFamily="18" charset="0"/>
                <a:cs typeface="Times New Roman" pitchFamily="18" charset="0"/>
              </a:rPr>
              <a:t> </a:t>
            </a:r>
            <a:r>
              <a:rPr lang="en-US" b="1" i="1" u="sng" dirty="0" err="1" smtClean="0">
                <a:latin typeface="Times New Roman" pitchFamily="18" charset="0"/>
                <a:cs typeface="Times New Roman" pitchFamily="18" charset="0"/>
              </a:rPr>
              <a:t>độ</a:t>
            </a:r>
            <a:r>
              <a:rPr lang="en-US" b="1" i="1" u="sng" dirty="0" smtClean="0">
                <a:latin typeface="Times New Roman" pitchFamily="18" charset="0"/>
                <a:cs typeface="Times New Roman" pitchFamily="18" charset="0"/>
              </a:rPr>
              <a:t> IV</a:t>
            </a:r>
            <a:r>
              <a:rPr lang="en-US" b="1"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hôn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mê</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hôn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mê</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phục</a:t>
            </a:r>
            <a:r>
              <a:rPr lang="en-US" dirty="0" smtClean="0">
                <a:latin typeface="Times New Roman" pitchFamily="18" charset="0"/>
                <a:cs typeface="Times New Roman" pitchFamily="18" charset="0"/>
              </a:rPr>
              <a:t>)</a:t>
            </a:r>
          </a:p>
          <a:p>
            <a:r>
              <a:rPr lang="en-US" dirty="0" err="1" smtClean="0">
                <a:latin typeface="Times New Roman" pitchFamily="18" charset="0"/>
                <a:cs typeface="Times New Roman" pitchFamily="18" charset="0"/>
              </a:rPr>
              <a:t>Mất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Rối loạn hô hấp và tim mạch rất nặng nề, bệnh nhân không còn tự thở được, cần hô hấp hỗ trợ,  huyết áp hạ rất thấp có khi không đo được, tim đập rời rạc, yếu ớt.</a:t>
            </a:r>
          </a:p>
          <a:p>
            <a:r>
              <a:rPr lang="en-US" dirty="0" smtClean="0">
                <a:latin typeface="Times New Roman" pitchFamily="18" charset="0"/>
                <a:cs typeface="Times New Roman" pitchFamily="18" charset="0"/>
              </a:rPr>
              <a:t>Mất tất cả các phản xạ, đồng tử giãn rộng, toàn thân giá lạnh.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hối</a:t>
            </a:r>
            <a:r>
              <a:rPr lang="en-US" dirty="0" smtClean="0">
                <a:latin typeface="Times New Roman" pitchFamily="18" charset="0"/>
                <a:cs typeface="Times New Roman" pitchFamily="18" charset="0"/>
              </a:rPr>
              <a:t>.</a:t>
            </a:r>
          </a:p>
          <a:p>
            <a:pPr>
              <a:buNone/>
            </a:pPr>
            <a:endParaRPr lang="en-US" dirty="0" smtClean="0">
              <a:latin typeface="Times New Roman" pitchFamily="18" charset="0"/>
              <a:cs typeface="Times New Roman" pitchFamily="18" charset="0"/>
            </a:endParaRPr>
          </a:p>
        </p:txBody>
      </p:sp>
    </p:spTree>
  </p:cSld>
  <p:clrMapOvr>
    <a:masterClrMapping/>
  </p:clrMapOvr>
  <p:transition>
    <p:diamon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smtClean="0">
                <a:latin typeface="Times New Roman" pitchFamily="18" charset="0"/>
                <a:cs typeface="Times New Roman" pitchFamily="18" charset="0"/>
              </a:rPr>
              <a:t>III.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hôn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mê</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lâm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sàng</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457200" y="1371600"/>
            <a:ext cx="8229600" cy="5135563"/>
          </a:xfrm>
        </p:spPr>
        <p:txBody>
          <a:bodyPr>
            <a:noAutofit/>
          </a:bodyPr>
          <a:lstStyle/>
          <a:p>
            <a:pPr>
              <a:buNone/>
            </a:pPr>
            <a:r>
              <a:rPr lang="en-US" b="1" dirty="0" smtClean="0">
                <a:latin typeface="Times New Roman" pitchFamily="18" charset="0"/>
                <a:cs typeface="Times New Roman" pitchFamily="18" charset="0"/>
              </a:rPr>
              <a:t>2. </a:t>
            </a:r>
            <a:r>
              <a:rPr lang="en-US" b="1" dirty="0" err="1" smtClean="0">
                <a:latin typeface="Times New Roman" pitchFamily="18" charset="0"/>
                <a:cs typeface="Times New Roman" pitchFamily="18" charset="0"/>
              </a:rPr>
              <a:t>Đánh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giá</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mức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độ</a:t>
            </a:r>
            <a:r>
              <a:rPr lang="en-US" b="1" dirty="0" smtClean="0">
                <a:latin typeface="Times New Roman" pitchFamily="18" charset="0"/>
                <a:cs typeface="Times New Roman" pitchFamily="18" charset="0"/>
              </a:rPr>
              <a:t> ý </a:t>
            </a:r>
            <a:r>
              <a:rPr lang="en-US" b="1" dirty="0" err="1" smtClean="0">
                <a:latin typeface="Times New Roman" pitchFamily="18" charset="0"/>
                <a:cs typeface="Times New Roman" pitchFamily="18" charset="0"/>
              </a:rPr>
              <a:t>thức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dựa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vào</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thang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điểm</a:t>
            </a:r>
            <a:r>
              <a:rPr lang="en-US" b="1" dirty="0" smtClean="0">
                <a:latin typeface="Times New Roman" pitchFamily="18" charset="0"/>
                <a:cs typeface="Times New Roman" pitchFamily="18" charset="0"/>
              </a:rPr>
              <a:t> Glasgow</a:t>
            </a:r>
            <a:endParaRPr lang="en-US" dirty="0" smtClean="0">
              <a:latin typeface="Times New Roman" pitchFamily="18" charset="0"/>
              <a:cs typeface="Times New Roman" pitchFamily="18" charset="0"/>
            </a:endParaRPr>
          </a:p>
          <a:p>
            <a:pPr>
              <a:buFont typeface="Wingdings" pitchFamily="2" charset="2"/>
              <a:buChar char="Ø"/>
            </a:pPr>
            <a:r>
              <a:rPr lang="en-US" b="1" i="1" dirty="0" smtClean="0">
                <a:latin typeface="Times New Roman" pitchFamily="18" charset="0"/>
                <a:cs typeface="Times New Roman" pitchFamily="18" charset="0"/>
              </a:rPr>
              <a:t>Mắt mở:</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Tự nhiên		4 điểm</a:t>
            </a:r>
          </a:p>
          <a:p>
            <a:r>
              <a:rPr lang="en-US" dirty="0" smtClean="0">
                <a:latin typeface="Times New Roman" pitchFamily="18" charset="0"/>
                <a:cs typeface="Times New Roman" pitchFamily="18" charset="0"/>
              </a:rPr>
              <a:t>Khi lay gọi	3 điểm</a:t>
            </a:r>
          </a:p>
          <a:p>
            <a:r>
              <a:rPr lang="en-US" dirty="0" smtClean="0">
                <a:latin typeface="Times New Roman" pitchFamily="18" charset="0"/>
                <a:cs typeface="Times New Roman" pitchFamily="18" charset="0"/>
              </a:rPr>
              <a:t>Khi gây đau	2 điểm</a:t>
            </a:r>
          </a:p>
          <a:p>
            <a:r>
              <a:rPr lang="en-US" dirty="0" smtClean="0">
                <a:latin typeface="Times New Roman" pitchFamily="18" charset="0"/>
                <a:cs typeface="Times New Roman" pitchFamily="18" charset="0"/>
              </a:rPr>
              <a:t>Không mở	1 điểm</a:t>
            </a:r>
          </a:p>
        </p:txBody>
      </p:sp>
    </p:spTree>
  </p:cSld>
  <p:clrMapOvr>
    <a:masterClrMapping/>
  </p:clrMapOvr>
  <p:transition>
    <p:diamon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III.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hôn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mê</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lâm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sàng</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1066800" y="1219200"/>
            <a:ext cx="8229600" cy="4525963"/>
          </a:xfrm>
        </p:spPr>
        <p:txBody>
          <a:bodyPr/>
          <a:lstStyle/>
          <a:p>
            <a:pPr>
              <a:buFont typeface="Wingdings" pitchFamily="2" charset="2"/>
              <a:buChar char="Ø"/>
            </a:pPr>
            <a:r>
              <a:rPr lang="en-US" b="1" i="1" dirty="0" smtClean="0">
                <a:latin typeface="Times New Roman" pitchFamily="18" charset="0"/>
                <a:cs typeface="Times New Roman" pitchFamily="18" charset="0"/>
              </a:rPr>
              <a:t> Tiếng nói:</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Trả lời đúng 			5 điểm</a:t>
            </a:r>
          </a:p>
          <a:p>
            <a:r>
              <a:rPr lang="en-US" dirty="0" smtClean="0">
                <a:latin typeface="Times New Roman" pitchFamily="18" charset="0"/>
                <a:cs typeface="Times New Roman" pitchFamily="18" charset="0"/>
              </a:rPr>
              <a:t>Trả lời lẫn lộn 		4 điểm</a:t>
            </a:r>
          </a:p>
          <a:p>
            <a:r>
              <a:rPr lang="en-US" dirty="0" smtClean="0">
                <a:latin typeface="Times New Roman" pitchFamily="18" charset="0"/>
                <a:cs typeface="Times New Roman" pitchFamily="18" charset="0"/>
              </a:rPr>
              <a:t>Trả lời không phù hợp 	3 điểm</a:t>
            </a:r>
          </a:p>
          <a:p>
            <a:r>
              <a:rPr lang="en-US" dirty="0" smtClean="0">
                <a:latin typeface="Times New Roman" pitchFamily="18" charset="0"/>
                <a:cs typeface="Times New Roman" pitchFamily="18" charset="0"/>
              </a:rPr>
              <a:t>Không rõ nói gì 		2 điểm</a:t>
            </a:r>
          </a:p>
          <a:p>
            <a:r>
              <a:rPr lang="en-US" dirty="0" smtClean="0">
                <a:latin typeface="Times New Roman" pitchFamily="18" charset="0"/>
                <a:cs typeface="Times New Roman" pitchFamily="18" charset="0"/>
              </a:rPr>
              <a:t>Im lặng 				1 điểm</a:t>
            </a:r>
          </a:p>
          <a:p>
            <a:endParaRPr lang="en-US" dirty="0"/>
          </a:p>
        </p:txBody>
      </p:sp>
    </p:spTree>
  </p:cSld>
  <p:clrMapOvr>
    <a:masterClrMapping/>
  </p:clrMapOvr>
  <p:transition>
    <p:diamon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III.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hôn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mê</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lâm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sàng</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457200" y="990600"/>
            <a:ext cx="8229600" cy="5135563"/>
          </a:xfrm>
        </p:spPr>
        <p:txBody>
          <a:bodyPr>
            <a:normAutofit lnSpcReduction="10000"/>
          </a:bodyPr>
          <a:lstStyle/>
          <a:p>
            <a:pPr>
              <a:buFont typeface="Wingdings" pitchFamily="2" charset="2"/>
              <a:buChar char="Ø"/>
            </a:pPr>
            <a:r>
              <a:rPr lang="en-US" b="1" i="1" dirty="0" smtClean="0">
                <a:latin typeface="Times New Roman" pitchFamily="18" charset="0"/>
                <a:cs typeface="Times New Roman" pitchFamily="18" charset="0"/>
              </a:rPr>
              <a:t> Vận động:</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Thực hiện đúng 		6 điểm</a:t>
            </a:r>
          </a:p>
          <a:p>
            <a:r>
              <a:rPr lang="en-US" dirty="0" smtClean="0">
                <a:latin typeface="Times New Roman" pitchFamily="18" charset="0"/>
                <a:cs typeface="Times New Roman" pitchFamily="18" charset="0"/>
              </a:rPr>
              <a:t>Định khu khi gây đau 	5 điểm</a:t>
            </a:r>
          </a:p>
          <a:p>
            <a:r>
              <a:rPr lang="en-US" dirty="0" smtClean="0">
                <a:latin typeface="Times New Roman" pitchFamily="18" charset="0"/>
                <a:cs typeface="Times New Roman" pitchFamily="18" charset="0"/>
              </a:rPr>
              <a:t>Co chi lại khi gây đau 	4 điểm</a:t>
            </a:r>
          </a:p>
          <a:p>
            <a:r>
              <a:rPr lang="en-US" dirty="0" smtClean="0">
                <a:latin typeface="Times New Roman" pitchFamily="18" charset="0"/>
                <a:cs typeface="Times New Roman" pitchFamily="18" charset="0"/>
              </a:rPr>
              <a:t>Gấp chi bất thường		3 điểm</a:t>
            </a:r>
          </a:p>
          <a:p>
            <a:r>
              <a:rPr lang="en-US" dirty="0" smtClean="0">
                <a:latin typeface="Times New Roman" pitchFamily="18" charset="0"/>
                <a:cs typeface="Times New Roman" pitchFamily="18" charset="0"/>
              </a:rPr>
              <a:t>Duỗi chi 			2 điểm</a:t>
            </a:r>
          </a:p>
          <a:p>
            <a:r>
              <a:rPr lang="en-US" dirty="0" smtClean="0">
                <a:latin typeface="Times New Roman" pitchFamily="18" charset="0"/>
                <a:cs typeface="Times New Roman" pitchFamily="18" charset="0"/>
              </a:rPr>
              <a:t>Mềm nhão 			1 điểm</a:t>
            </a:r>
          </a:p>
          <a:p>
            <a:r>
              <a:rPr lang="en-US" b="1" i="1" dirty="0" err="1" smtClean="0">
                <a:latin typeface="Times New Roman" pitchFamily="18" charset="0"/>
                <a:cs typeface="Times New Roman" pitchFamily="18" charset="0"/>
              </a:rPr>
              <a:t>Đánh</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giá</a:t>
            </a:r>
            <a:r>
              <a:rPr lang="en-US" b="1"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tỉnh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hoàn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toàn</a:t>
            </a:r>
            <a:r>
              <a:rPr lang="en-US" dirty="0" smtClean="0">
                <a:latin typeface="Times New Roman" pitchFamily="18" charset="0"/>
                <a:cs typeface="Times New Roman" pitchFamily="18" charset="0"/>
              </a:rPr>
              <a:t>: 15 </a:t>
            </a:r>
            <a:r>
              <a:rPr lang="en-US" dirty="0" err="1" smtClean="0">
                <a:latin typeface="Times New Roman" pitchFamily="18" charset="0"/>
                <a:cs typeface="Times New Roman" pitchFamily="18" charset="0"/>
              </a:rPr>
              <a:t>điểm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hôn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mê</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sâu</a:t>
            </a:r>
            <a:r>
              <a:rPr lang="en-US" dirty="0" smtClean="0">
                <a:latin typeface="Times New Roman" pitchFamily="18" charset="0"/>
                <a:cs typeface="Times New Roman" pitchFamily="18" charset="0"/>
              </a:rPr>
              <a:t>: 3 </a:t>
            </a:r>
            <a:r>
              <a:rPr lang="en-US" dirty="0" err="1" smtClean="0">
                <a:latin typeface="Times New Roman" pitchFamily="18" charset="0"/>
                <a:cs typeface="Times New Roman" pitchFamily="18" charset="0"/>
              </a:rPr>
              <a:t>điểm</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endParaRPr lang="en-US" dirty="0"/>
          </a:p>
        </p:txBody>
      </p:sp>
    </p:spTree>
  </p:cSld>
  <p:clrMapOvr>
    <a:masterClrMapping/>
  </p:clrMapOvr>
  <p:transition>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normAutofit fontScale="90000"/>
          </a:bodyPr>
          <a:lstStyle/>
          <a:p>
            <a:r>
              <a:rPr lang="en-US" sz="3800" b="1" i="1" u="sng" dirty="0" err="1" smtClean="0">
                <a:latin typeface="Times New Roman" pitchFamily="18" charset="0"/>
                <a:cs typeface="Times New Roman" pitchFamily="18" charset="0"/>
              </a:rPr>
              <a:t>Chủ</a:t>
            </a:r>
            <a:r>
              <a:rPr lang="en-US" sz="3800" b="1" i="1" u="sng" dirty="0" smtClean="0">
                <a:latin typeface="Times New Roman" pitchFamily="18" charset="0"/>
                <a:cs typeface="Times New Roman" pitchFamily="18" charset="0"/>
              </a:rPr>
              <a:t> </a:t>
            </a:r>
            <a:r>
              <a:rPr lang="en-US" sz="3800" b="1" i="1" u="sng" dirty="0" err="1" smtClean="0">
                <a:latin typeface="Times New Roman" pitchFamily="18" charset="0"/>
                <a:cs typeface="Times New Roman" pitchFamily="18" charset="0"/>
              </a:rPr>
              <a:t>đề</a:t>
            </a:r>
            <a:r>
              <a:rPr lang="en-US" b="1" i="1" u="sng" dirty="0" smtClean="0">
                <a:latin typeface="Times New Roman" pitchFamily="18" charset="0"/>
                <a:cs typeface="Times New Roman" pitchFamily="18" charset="0"/>
              </a:rPr>
              <a:t>:</a:t>
            </a:r>
            <a:r>
              <a:rPr lang="en-US" b="1" i="1" dirty="0" smtClean="0">
                <a:solidFill>
                  <a:srgbClr val="FF0000"/>
                </a:solidFill>
                <a:latin typeface="Times New Roman" pitchFamily="18" charset="0"/>
                <a:cs typeface="Times New Roman" pitchFamily="18" charset="0"/>
              </a:rPr>
              <a:t> </a:t>
            </a:r>
            <a:r>
              <a:rPr lang="en-US" sz="4900" b="1" dirty="0" err="1" smtClean="0">
                <a:solidFill>
                  <a:srgbClr val="FF0000"/>
                </a:solidFill>
                <a:latin typeface="Times New Roman" pitchFamily="18" charset="0"/>
                <a:cs typeface="Times New Roman" pitchFamily="18" charset="0"/>
              </a:rPr>
              <a:t>Chăm</a:t>
            </a:r>
            <a:r>
              <a:rPr lang="en-US" sz="4900" b="1" dirty="0" smtClean="0">
                <a:solidFill>
                  <a:srgbClr val="FF0000"/>
                </a:solidFill>
                <a:latin typeface="Times New Roman" pitchFamily="18" charset="0"/>
                <a:cs typeface="Times New Roman" pitchFamily="18" charset="0"/>
              </a:rPr>
              <a:t> </a:t>
            </a:r>
            <a:r>
              <a:rPr lang="en-US" sz="4900" b="1" dirty="0" err="1" smtClean="0">
                <a:solidFill>
                  <a:srgbClr val="FF0000"/>
                </a:solidFill>
                <a:latin typeface="Times New Roman" pitchFamily="18" charset="0"/>
                <a:cs typeface="Times New Roman" pitchFamily="18" charset="0"/>
              </a:rPr>
              <a:t>sóc</a:t>
            </a:r>
            <a:r>
              <a:rPr lang="en-US" sz="4900" b="1" dirty="0" smtClean="0">
                <a:solidFill>
                  <a:srgbClr val="FF0000"/>
                </a:solidFill>
                <a:latin typeface="Times New Roman" pitchFamily="18" charset="0"/>
                <a:cs typeface="Times New Roman" pitchFamily="18" charset="0"/>
              </a:rPr>
              <a:t> </a:t>
            </a:r>
            <a:r>
              <a:rPr lang="en-US" sz="4900" b="1" dirty="0" err="1" smtClean="0">
                <a:solidFill>
                  <a:srgbClr val="FF0000"/>
                </a:solidFill>
                <a:latin typeface="Times New Roman" pitchFamily="18" charset="0"/>
                <a:cs typeface="Times New Roman" pitchFamily="18" charset="0"/>
              </a:rPr>
              <a:t>bệnh</a:t>
            </a:r>
            <a:r>
              <a:rPr lang="en-US" sz="4900" b="1" dirty="0" smtClean="0">
                <a:solidFill>
                  <a:srgbClr val="FF0000"/>
                </a:solidFill>
                <a:latin typeface="Times New Roman" pitchFamily="18" charset="0"/>
                <a:cs typeface="Times New Roman" pitchFamily="18" charset="0"/>
              </a:rPr>
              <a:t> </a:t>
            </a:r>
            <a:r>
              <a:rPr lang="en-US" sz="4900" b="1" dirty="0" err="1" smtClean="0">
                <a:solidFill>
                  <a:srgbClr val="FF0000"/>
                </a:solidFill>
                <a:latin typeface="Times New Roman" pitchFamily="18" charset="0"/>
                <a:cs typeface="Times New Roman" pitchFamily="18" charset="0"/>
              </a:rPr>
              <a:t>nhân</a:t>
            </a:r>
            <a:r>
              <a:rPr lang="en-US" sz="4900" b="1" dirty="0" smtClean="0">
                <a:solidFill>
                  <a:srgbClr val="FF0000"/>
                </a:solidFill>
                <a:latin typeface="Times New Roman" pitchFamily="18" charset="0"/>
                <a:cs typeface="Times New Roman" pitchFamily="18" charset="0"/>
              </a:rPr>
              <a:t> </a:t>
            </a:r>
            <a:r>
              <a:rPr lang="en-US" sz="4900" b="1" dirty="0" err="1" smtClean="0">
                <a:solidFill>
                  <a:srgbClr val="FF0000"/>
                </a:solidFill>
                <a:latin typeface="Times New Roman" pitchFamily="18" charset="0"/>
                <a:cs typeface="Times New Roman" pitchFamily="18" charset="0"/>
              </a:rPr>
              <a:t>hôn</a:t>
            </a:r>
            <a:r>
              <a:rPr lang="en-US" sz="4900" b="1" dirty="0" smtClean="0">
                <a:solidFill>
                  <a:srgbClr val="FF0000"/>
                </a:solidFill>
                <a:latin typeface="Times New Roman" pitchFamily="18" charset="0"/>
                <a:cs typeface="Times New Roman" pitchFamily="18" charset="0"/>
              </a:rPr>
              <a:t> </a:t>
            </a:r>
            <a:r>
              <a:rPr lang="en-US" sz="4900" b="1" dirty="0" err="1" smtClean="0">
                <a:solidFill>
                  <a:srgbClr val="FF0000"/>
                </a:solidFill>
                <a:latin typeface="Times New Roman" pitchFamily="18" charset="0"/>
                <a:cs typeface="Times New Roman" pitchFamily="18" charset="0"/>
              </a:rPr>
              <a:t>mê</a:t>
            </a:r>
            <a:endParaRPr lang="en-US" sz="49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953000" y="2438400"/>
            <a:ext cx="4953000" cy="2743200"/>
          </a:xfrm>
        </p:spPr>
        <p:txBody>
          <a:bodyPr>
            <a:normAutofit/>
          </a:bodyPr>
          <a:lstStyle/>
          <a:p>
            <a:pPr>
              <a:buNone/>
            </a:pPr>
            <a:r>
              <a:rPr lang="en-US" sz="2800" i="1" dirty="0" smtClean="0">
                <a:latin typeface="Times New Roman" pitchFamily="18" charset="0"/>
                <a:cs typeface="Times New Roman" pitchFamily="18" charset="0"/>
              </a:rPr>
              <a:t>        Nhóm 6:</a:t>
            </a:r>
          </a:p>
          <a:p>
            <a:pPr marL="514350" indent="-514350">
              <a:buFont typeface="+mj-lt"/>
              <a:buAutoNum type="arabicPeriod"/>
            </a:pPr>
            <a:r>
              <a:rPr lang="en-US" sz="2800" i="1" dirty="0" smtClean="0">
                <a:latin typeface="Times New Roman" pitchFamily="18" charset="0"/>
                <a:cs typeface="Times New Roman" pitchFamily="18" charset="0"/>
              </a:rPr>
              <a:t>Nguyễn Thị Hằng</a:t>
            </a:r>
          </a:p>
          <a:p>
            <a:pPr marL="514350" indent="-514350">
              <a:buFont typeface="+mj-lt"/>
              <a:buAutoNum type="arabicPeriod"/>
            </a:pPr>
            <a:r>
              <a:rPr lang="en-US" sz="2800" i="1" dirty="0" err="1" smtClean="0">
                <a:latin typeface="Times New Roman" pitchFamily="18" charset="0"/>
                <a:cs typeface="Times New Roman" pitchFamily="18" charset="0"/>
              </a:rPr>
              <a:t>Nguyễn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Thị</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Ngọc</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Hòa</a:t>
            </a:r>
            <a:endParaRPr lang="en-US" sz="2800" i="1" dirty="0" smtClean="0">
              <a:latin typeface="Times New Roman" pitchFamily="18" charset="0"/>
              <a:cs typeface="Times New Roman" pitchFamily="18" charset="0"/>
            </a:endParaRPr>
          </a:p>
          <a:p>
            <a:pPr marL="514350" indent="-514350">
              <a:buFont typeface="+mj-lt"/>
              <a:buAutoNum type="arabicPeriod"/>
            </a:pPr>
            <a:r>
              <a:rPr lang="en-US" sz="2800" i="1" dirty="0" err="1" smtClean="0">
                <a:latin typeface="Times New Roman" pitchFamily="18" charset="0"/>
                <a:cs typeface="Times New Roman" pitchFamily="18" charset="0"/>
              </a:rPr>
              <a:t>Nguyễn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Anh</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Ngọc</a:t>
            </a:r>
            <a:endParaRPr lang="en-US" sz="2800" i="1" dirty="0" smtClean="0">
              <a:latin typeface="Times New Roman" pitchFamily="18" charset="0"/>
              <a:cs typeface="Times New Roman" pitchFamily="18" charset="0"/>
            </a:endParaRPr>
          </a:p>
          <a:p>
            <a:pPr marL="514350" indent="-514350">
              <a:buFont typeface="+mj-lt"/>
              <a:buAutoNum type="arabicPeriod"/>
            </a:pPr>
            <a:r>
              <a:rPr lang="en-US" sz="2800" i="1" dirty="0" err="1" smtClean="0">
                <a:latin typeface="Times New Roman" pitchFamily="18" charset="0"/>
                <a:cs typeface="Times New Roman" pitchFamily="18" charset="0"/>
              </a:rPr>
              <a:t>Trần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Thị</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Thanh</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Bình</a:t>
            </a:r>
            <a:endParaRPr lang="en-US" sz="2800" i="1" dirty="0">
              <a:latin typeface="Times New Roman" pitchFamily="18" charset="0"/>
              <a:cs typeface="Times New Roman" pitchFamily="18" charset="0"/>
            </a:endParaRPr>
          </a:p>
        </p:txBody>
      </p:sp>
      <p:pic>
        <p:nvPicPr>
          <p:cNvPr id="1026" name="Picture 2" descr="C:\Users\NQC Lovebird\Desktop\1393479804-cau-lat-4.jpg"/>
          <p:cNvPicPr>
            <a:picLocks noChangeAspect="1" noChangeArrowheads="1"/>
          </p:cNvPicPr>
          <p:nvPr/>
        </p:nvPicPr>
        <p:blipFill>
          <a:blip r:embed="rId2"/>
          <a:srcRect/>
          <a:stretch>
            <a:fillRect/>
          </a:stretch>
        </p:blipFill>
        <p:spPr bwMode="auto">
          <a:xfrm>
            <a:off x="685800" y="1447800"/>
            <a:ext cx="4114800" cy="4343400"/>
          </a:xfrm>
          <a:prstGeom prst="rect">
            <a:avLst/>
          </a:prstGeom>
          <a:noFill/>
        </p:spPr>
      </p:pic>
    </p:spTree>
  </p:cSld>
  <p:clrMapOvr>
    <a:masterClrMapping/>
  </p:clrMapOvr>
  <p:transition>
    <p:diamon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pPr algn="l"/>
            <a:r>
              <a:rPr lang="en-US" sz="3600" dirty="0" smtClean="0">
                <a:latin typeface="Times New Roman" pitchFamily="18" charset="0"/>
                <a:cs typeface="Times New Roman" pitchFamily="18" charset="0"/>
              </a:rPr>
              <a:t>IV. Một số loại hôn mê trên lâm sàng.</a:t>
            </a:r>
            <a:endParaRPr lang="en-US" sz="3600" dirty="0">
              <a:latin typeface="Times New Roman" pitchFamily="18" charset="0"/>
              <a:cs typeface="Times New Roman" pitchFamily="18" charset="0"/>
            </a:endParaRPr>
          </a:p>
        </p:txBody>
      </p:sp>
      <p:sp>
        <p:nvSpPr>
          <p:cNvPr id="4" name="Rectangle 3"/>
          <p:cNvSpPr/>
          <p:nvPr/>
        </p:nvSpPr>
        <p:spPr>
          <a:xfrm>
            <a:off x="381000" y="1066801"/>
            <a:ext cx="8077200" cy="4955203"/>
          </a:xfrm>
          <a:prstGeom prst="rect">
            <a:avLst/>
          </a:prstGeom>
        </p:spPr>
        <p:txBody>
          <a:bodyPr wrap="square">
            <a:spAutoFit/>
          </a:bodyPr>
          <a:lstStyle/>
          <a:p>
            <a:r>
              <a:rPr lang="en-US" sz="2800" b="1" dirty="0" smtClean="0">
                <a:latin typeface="Times New Roman" pitchFamily="18" charset="0"/>
                <a:cs typeface="Times New Roman" pitchFamily="18" charset="0"/>
              </a:rPr>
              <a:t>1. </a:t>
            </a:r>
            <a:r>
              <a:rPr lang="vi-VN" sz="2800" b="1" dirty="0" smtClean="0">
                <a:latin typeface="+mj-lt"/>
              </a:rPr>
              <a:t>Hôn mê nội sinh:</a:t>
            </a:r>
            <a:endParaRPr lang="en-US" sz="2800" b="1" dirty="0" smtClean="0">
              <a:latin typeface="+mj-lt"/>
            </a:endParaRPr>
          </a:p>
          <a:p>
            <a:endParaRPr lang="en-US" sz="2400" b="1" dirty="0" smtClean="0">
              <a:latin typeface="+mj-lt"/>
            </a:endParaRPr>
          </a:p>
          <a:p>
            <a:pPr>
              <a:buFont typeface="Wingdings" pitchFamily="2" charset="2"/>
              <a:buChar char="q"/>
            </a:pPr>
            <a:r>
              <a:rPr lang="vi-VN" sz="2400" b="1" i="1" dirty="0" smtClean="0">
                <a:latin typeface="+mj-lt"/>
              </a:rPr>
              <a:t>Hôn mê do tiểu đường</a:t>
            </a:r>
            <a:r>
              <a:rPr lang="en-US" sz="2400" b="1" i="1" dirty="0" smtClean="0">
                <a:latin typeface="+mj-lt"/>
              </a:rPr>
              <a:t>.</a:t>
            </a:r>
          </a:p>
          <a:p>
            <a:pPr>
              <a:buFont typeface="Wingdings" pitchFamily="2" charset="2"/>
              <a:buChar char="q"/>
            </a:pPr>
            <a:r>
              <a:rPr lang="vi-VN" sz="2400" b="1" i="1" dirty="0" smtClean="0">
                <a:latin typeface="+mj-lt"/>
              </a:rPr>
              <a:t>Hôn mê gan</a:t>
            </a:r>
            <a:r>
              <a:rPr lang="en-US" sz="2400" b="1" i="1" dirty="0" smtClean="0">
                <a:latin typeface="+mj-lt"/>
              </a:rPr>
              <a:t>.</a:t>
            </a:r>
            <a:endParaRPr lang="vi-VN" sz="2400" b="1" i="1" dirty="0" smtClean="0">
              <a:latin typeface="+mj-lt"/>
            </a:endParaRPr>
          </a:p>
          <a:p>
            <a:pPr>
              <a:buFont typeface="Wingdings" pitchFamily="2" charset="2"/>
              <a:buChar char="q"/>
            </a:pPr>
            <a:r>
              <a:rPr lang="vi-VN" sz="2400" b="1" i="1" dirty="0" smtClean="0">
                <a:latin typeface="+mj-lt"/>
              </a:rPr>
              <a:t>Các loại hôn mê nội sinh khác:</a:t>
            </a:r>
            <a:endParaRPr lang="vi-VN" sz="2400" dirty="0" smtClean="0">
              <a:latin typeface="+mj-lt"/>
            </a:endParaRPr>
          </a:p>
          <a:p>
            <a:r>
              <a:rPr lang="vi-VN" sz="2400" dirty="0" smtClean="0">
                <a:latin typeface="+mj-lt"/>
              </a:rPr>
              <a:t>+ Hôn mê do tăng  urê huyết (coma uraemicum).</a:t>
            </a:r>
          </a:p>
          <a:p>
            <a:r>
              <a:rPr lang="vi-VN" sz="2400" dirty="0" smtClean="0">
                <a:latin typeface="+mj-lt"/>
              </a:rPr>
              <a:t>+ Hôn mê do cường giáp (coma hyperthyreoticum).</a:t>
            </a:r>
          </a:p>
          <a:p>
            <a:r>
              <a:rPr lang="vi-VN" sz="2400" dirty="0" smtClean="0">
                <a:latin typeface="+mj-lt"/>
              </a:rPr>
              <a:t>+ Hôn mê do thiểu năng giáp (coma  hypothyreoticum).</a:t>
            </a:r>
          </a:p>
          <a:p>
            <a:r>
              <a:rPr lang="vi-VN" sz="2400" dirty="0" smtClean="0">
                <a:latin typeface="+mj-lt"/>
              </a:rPr>
              <a:t>+ Suy tuyến thượng thận cấp, cơn Addison.</a:t>
            </a:r>
          </a:p>
          <a:p>
            <a:r>
              <a:rPr lang="vi-VN" sz="2400" dirty="0" smtClean="0">
                <a:latin typeface="+mj-lt"/>
              </a:rPr>
              <a:t>+ Hôn mê tuyến yên. </a:t>
            </a:r>
          </a:p>
          <a:p>
            <a:pPr>
              <a:buFont typeface="Wingdings" pitchFamily="2" charset="2"/>
              <a:buChar char="q"/>
            </a:pPr>
            <a:endParaRPr lang="en-US" sz="2400" b="1" i="1" dirty="0" smtClean="0">
              <a:latin typeface="+mj-lt"/>
            </a:endParaRPr>
          </a:p>
          <a:p>
            <a:pPr>
              <a:buFont typeface="Wingdings" pitchFamily="2" charset="2"/>
              <a:buChar char="q"/>
            </a:pPr>
            <a:endParaRPr lang="en-US" sz="2400" dirty="0" smtClean="0">
              <a:latin typeface="+mj-lt"/>
            </a:endParaRPr>
          </a:p>
          <a:p>
            <a:r>
              <a:rPr lang="en-US" sz="2400" b="1" i="1" dirty="0" smtClean="0">
                <a:latin typeface="+mj-lt"/>
              </a:rPr>
              <a:t>	</a:t>
            </a:r>
            <a:endParaRPr lang="vi-VN" sz="2400" dirty="0">
              <a:latin typeface="+mj-lt"/>
            </a:endParaRPr>
          </a:p>
        </p:txBody>
      </p:sp>
    </p:spTree>
  </p:cSld>
  <p:clrMapOvr>
    <a:masterClrMapping/>
  </p:clrMapOvr>
  <p:transition>
    <p:diamon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0"/>
            <a:ext cx="8229600" cy="1143000"/>
          </a:xfrm>
        </p:spPr>
        <p:txBody>
          <a:bodyPr>
            <a:normAutofit/>
          </a:bodyPr>
          <a:lstStyle/>
          <a:p>
            <a:pPr algn="l"/>
            <a:r>
              <a:rPr lang="en-US" sz="3600" dirty="0" smtClean="0">
                <a:latin typeface="Times New Roman" pitchFamily="18" charset="0"/>
                <a:cs typeface="Times New Roman" pitchFamily="18" charset="0"/>
              </a:rPr>
              <a:t>IV. Một số loại hôn mê trên lâm sàng.</a:t>
            </a:r>
            <a:endParaRPr lang="en-US" sz="3600" dirty="0">
              <a:latin typeface="Times New Roman" pitchFamily="18" charset="0"/>
              <a:cs typeface="Times New Roman" pitchFamily="18" charset="0"/>
            </a:endParaRPr>
          </a:p>
        </p:txBody>
      </p:sp>
      <p:sp>
        <p:nvSpPr>
          <p:cNvPr id="5" name="Rectangle 4"/>
          <p:cNvSpPr/>
          <p:nvPr/>
        </p:nvSpPr>
        <p:spPr>
          <a:xfrm>
            <a:off x="838200" y="1600200"/>
            <a:ext cx="7086600" cy="2369880"/>
          </a:xfrm>
          <a:prstGeom prst="rect">
            <a:avLst/>
          </a:prstGeom>
        </p:spPr>
        <p:txBody>
          <a:bodyPr wrap="square">
            <a:spAutoFit/>
          </a:bodyPr>
          <a:lstStyle/>
          <a:p>
            <a:r>
              <a:rPr lang="vi-VN" sz="2800" b="1" dirty="0" smtClean="0">
                <a:latin typeface="+mj-lt"/>
              </a:rPr>
              <a:t>2. Hôn mê ngoại sinh:</a:t>
            </a:r>
            <a:endParaRPr lang="en-US" sz="2800" b="1" dirty="0" smtClean="0">
              <a:latin typeface="+mj-lt"/>
            </a:endParaRPr>
          </a:p>
          <a:p>
            <a:endParaRPr lang="vi-VN" sz="2400" dirty="0" smtClean="0">
              <a:latin typeface="+mj-lt"/>
            </a:endParaRPr>
          </a:p>
          <a:p>
            <a:pPr>
              <a:buFont typeface="Wingdings" pitchFamily="2" charset="2"/>
              <a:buChar char="q"/>
            </a:pPr>
            <a:r>
              <a:rPr lang="vi-VN" sz="2400" b="1" i="1" dirty="0" smtClean="0">
                <a:latin typeface="+mj-lt"/>
              </a:rPr>
              <a:t>Hôn mê sau chấn thương sọ não</a:t>
            </a:r>
            <a:r>
              <a:rPr lang="en-US" sz="2400" b="1" i="1" dirty="0" smtClean="0">
                <a:latin typeface="+mj-lt"/>
              </a:rPr>
              <a:t>.</a:t>
            </a:r>
          </a:p>
          <a:p>
            <a:pPr>
              <a:buFont typeface="Wingdings" pitchFamily="2" charset="2"/>
              <a:buChar char="q"/>
            </a:pPr>
            <a:r>
              <a:rPr lang="vi-VN" sz="2400" b="1" i="1" dirty="0" smtClean="0">
                <a:latin typeface="+mj-lt"/>
              </a:rPr>
              <a:t>Hôn mê do chảy máu não</a:t>
            </a:r>
          </a:p>
          <a:p>
            <a:pPr>
              <a:buFont typeface="Wingdings" pitchFamily="2" charset="2"/>
              <a:buChar char="q"/>
            </a:pPr>
            <a:r>
              <a:rPr lang="vi-VN" sz="2400" b="1" i="1" dirty="0" smtClean="0">
                <a:latin typeface="+mj-lt"/>
              </a:rPr>
              <a:t> Hôn mê do viêm não virus</a:t>
            </a:r>
          </a:p>
          <a:p>
            <a:pPr>
              <a:buFont typeface="Wingdings" pitchFamily="2" charset="2"/>
              <a:buChar char="q"/>
            </a:pPr>
            <a:r>
              <a:rPr lang="vi-VN" sz="2400" b="1" i="1" dirty="0" smtClean="0">
                <a:latin typeface="+mj-lt"/>
              </a:rPr>
              <a:t> Hôn mê do ngộ độc thuốc ngủ</a:t>
            </a:r>
            <a:endParaRPr lang="vi-VN" sz="2400" dirty="0" smtClean="0">
              <a:latin typeface="+mj-lt"/>
            </a:endParaRPr>
          </a:p>
        </p:txBody>
      </p:sp>
    </p:spTree>
  </p:cSld>
  <p:clrMapOvr>
    <a:masterClrMapping/>
  </p:clrMapOvr>
  <p:transition>
    <p:diamon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1219200"/>
            <a:ext cx="8153400" cy="990600"/>
          </a:xfrm>
        </p:spPr>
        <p:txBody>
          <a:bodyPr>
            <a:normAutofit/>
          </a:bodyPr>
          <a:lstStyle/>
          <a:p>
            <a:r>
              <a:rPr lang="en-US" sz="4000" dirty="0" smtClean="0">
                <a:latin typeface="Times New Roman" pitchFamily="18" charset="0"/>
                <a:cs typeface="Times New Roman" pitchFamily="18" charset="0"/>
              </a:rPr>
              <a:t>V. Chăm sóc của điều dưỡng.</a:t>
            </a:r>
            <a:endParaRPr lang="en-US" sz="4000" dirty="0">
              <a:latin typeface="Times New Roman" pitchFamily="18" charset="0"/>
              <a:cs typeface="Times New Roman" pitchFamily="18" charset="0"/>
            </a:endParaRPr>
          </a:p>
        </p:txBody>
      </p:sp>
    </p:spTree>
  </p:cSld>
  <p:clrMapOvr>
    <a:masterClrMapping/>
  </p:clrMapOvr>
  <p:transition>
    <p:diamon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1676400"/>
            <a:ext cx="8686800" cy="1143000"/>
          </a:xfrm>
        </p:spPr>
        <p:txBody>
          <a:bodyPr>
            <a:prstTxWarp prst="textCanUp">
              <a:avLst/>
            </a:prstTxWarp>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Cảm ơn thầy và các bạn đã lắng nghe.</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ransition>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fontScale="90000"/>
          </a:bodyPr>
          <a:lstStyle/>
          <a:p>
            <a:r>
              <a:rPr lang="en-US" dirty="0" smtClean="0">
                <a:latin typeface="Times New Roman" pitchFamily="18" charset="0"/>
                <a:cs typeface="Times New Roman" pitchFamily="18" charset="0"/>
              </a:rPr>
              <a:t>CHĂM SÓC BỆNH NHÂN HÔN MÊ</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52400" y="1676400"/>
            <a:ext cx="9601200" cy="5410200"/>
          </a:xfrm>
        </p:spPr>
        <p:txBody>
          <a:bodyPr>
            <a:normAutofit/>
          </a:bodyPr>
          <a:lstStyle/>
          <a:p>
            <a:pPr>
              <a:buNone/>
            </a:pPr>
            <a:r>
              <a:rPr lang="en-US" sz="4400" dirty="0" smtClean="0">
                <a:latin typeface="Times New Roman" pitchFamily="18" charset="0"/>
                <a:cs typeface="Times New Roman" pitchFamily="18" charset="0"/>
              </a:rPr>
              <a:t>I. </a:t>
            </a:r>
            <a:r>
              <a:rPr lang="en-US" sz="4400" dirty="0" err="1" smtClean="0">
                <a:latin typeface="Times New Roman" pitchFamily="18" charset="0"/>
                <a:cs typeface="Times New Roman" pitchFamily="18" charset="0"/>
              </a:rPr>
              <a:t>Tổng</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quát</a:t>
            </a:r>
            <a:endParaRPr lang="en-US" sz="4400" dirty="0" smtClean="0">
              <a:latin typeface="Times New Roman" pitchFamily="18" charset="0"/>
              <a:cs typeface="Times New Roman" pitchFamily="18" charset="0"/>
            </a:endParaRPr>
          </a:p>
          <a:p>
            <a:pPr>
              <a:buNone/>
            </a:pPr>
            <a:r>
              <a:rPr lang="en-US" sz="4400" dirty="0" smtClean="0">
                <a:latin typeface="Times New Roman" pitchFamily="18" charset="0"/>
                <a:cs typeface="Times New Roman" pitchFamily="18" charset="0"/>
              </a:rPr>
              <a:t>II. </a:t>
            </a:r>
            <a:r>
              <a:rPr lang="en-US" sz="4400" dirty="0" err="1" smtClean="0">
                <a:latin typeface="Times New Roman" pitchFamily="18" charset="0"/>
                <a:cs typeface="Times New Roman" pitchFamily="18" charset="0"/>
              </a:rPr>
              <a:t>Nguyên</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nhân</a:t>
            </a:r>
            <a:endParaRPr lang="en-US" sz="4400" dirty="0" smtClean="0">
              <a:latin typeface="Times New Roman" pitchFamily="18" charset="0"/>
              <a:cs typeface="Times New Roman" pitchFamily="18" charset="0"/>
            </a:endParaRPr>
          </a:p>
          <a:p>
            <a:pPr>
              <a:buNone/>
            </a:pPr>
            <a:r>
              <a:rPr lang="en-US" sz="4400" dirty="0" smtClean="0">
                <a:latin typeface="Times New Roman" pitchFamily="18" charset="0"/>
                <a:cs typeface="Times New Roman" pitchFamily="18" charset="0"/>
              </a:rPr>
              <a:t>III. </a:t>
            </a:r>
            <a:r>
              <a:rPr lang="en-US" sz="4400" dirty="0" err="1" smtClean="0">
                <a:latin typeface="Times New Roman" pitchFamily="18" charset="0"/>
                <a:cs typeface="Times New Roman" pitchFamily="18" charset="0"/>
              </a:rPr>
              <a:t>Các</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mức</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độ</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hôn</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mê</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trên</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lâm</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sàng</a:t>
            </a:r>
            <a:r>
              <a:rPr lang="en-US" sz="4400" dirty="0" smtClean="0">
                <a:latin typeface="Times New Roman" pitchFamily="18" charset="0"/>
                <a:cs typeface="Times New Roman" pitchFamily="18" charset="0"/>
              </a:rPr>
              <a:t>.</a:t>
            </a:r>
          </a:p>
          <a:p>
            <a:pPr>
              <a:buNone/>
            </a:pPr>
            <a:r>
              <a:rPr lang="en-US" sz="4400" dirty="0" smtClean="0">
                <a:latin typeface="Times New Roman" pitchFamily="18" charset="0"/>
                <a:cs typeface="Times New Roman" pitchFamily="18" charset="0"/>
              </a:rPr>
              <a:t>IV. Một số loại hôn mê trên lâm sàng.</a:t>
            </a:r>
          </a:p>
          <a:p>
            <a:pPr>
              <a:buNone/>
            </a:pPr>
            <a:r>
              <a:rPr lang="en-US" sz="4400" dirty="0" smtClean="0">
                <a:latin typeface="Times New Roman" pitchFamily="18" charset="0"/>
                <a:cs typeface="Times New Roman" pitchFamily="18" charset="0"/>
              </a:rPr>
              <a:t>V. Chăm sóc của điều dưỡng.</a:t>
            </a:r>
          </a:p>
        </p:txBody>
      </p:sp>
    </p:spTree>
  </p:cSld>
  <p:clrMapOvr>
    <a:masterClrMapping/>
  </p:clrMapOvr>
  <p:transition>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dirty="0" smtClean="0">
                <a:latin typeface="Times New Roman" pitchFamily="18" charset="0"/>
                <a:cs typeface="Times New Roman" pitchFamily="18" charset="0"/>
              </a:rPr>
              <a:t>I. </a:t>
            </a:r>
            <a:r>
              <a:rPr lang="en-US" dirty="0" err="1" smtClean="0">
                <a:latin typeface="Times New Roman" pitchFamily="18" charset="0"/>
                <a:cs typeface="Times New Roman" pitchFamily="18" charset="0"/>
              </a:rPr>
              <a:t>Tổng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quát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52400" y="762000"/>
            <a:ext cx="8991600" cy="6096000"/>
          </a:xfrm>
        </p:spPr>
        <p:txBody>
          <a:bodyPr>
            <a:normAutofit fontScale="92500" lnSpcReduction="10000"/>
          </a:bodyPr>
          <a:lstStyle/>
          <a:p>
            <a:pPr>
              <a:buNone/>
            </a:pPr>
            <a:r>
              <a:rPr lang="en-US" dirty="0" smtClean="0">
                <a:latin typeface="Times New Roman" pitchFamily="18" charset="0"/>
                <a:cs typeface="Times New Roman" pitchFamily="18" charset="0"/>
              </a:rPr>
              <a:t>1. </a:t>
            </a:r>
            <a:r>
              <a:rPr lang="en-US" dirty="0" err="1" smtClean="0">
                <a:latin typeface="Times New Roman" pitchFamily="18" charset="0"/>
                <a:cs typeface="Times New Roman" pitchFamily="18" charset="0"/>
              </a:rPr>
              <a:t>Khái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niệm</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 </a:t>
            </a:r>
            <a:r>
              <a:rPr lang="en-US" dirty="0">
                <a:latin typeface="Times New Roman" pitchFamily="18" charset="0"/>
                <a:cs typeface="Times New Roman" pitchFamily="18" charset="0"/>
              </a:rPr>
              <a:t>Hôn mê là tình trạng </a:t>
            </a:r>
            <a:r>
              <a:rPr lang="en-US" b="1" i="1" dirty="0">
                <a:latin typeface="Times New Roman" pitchFamily="18" charset="0"/>
                <a:cs typeface="Times New Roman" pitchFamily="18" charset="0"/>
              </a:rPr>
              <a:t>mất ý thức </a:t>
            </a:r>
            <a:r>
              <a:rPr lang="en-US" dirty="0">
                <a:latin typeface="Times New Roman" pitchFamily="18" charset="0"/>
                <a:cs typeface="Times New Roman" pitchFamily="18" charset="0"/>
              </a:rPr>
              <a:t>và </a:t>
            </a:r>
            <a:r>
              <a:rPr lang="en-US" b="1" i="1" dirty="0">
                <a:latin typeface="Times New Roman" pitchFamily="18" charset="0"/>
                <a:cs typeface="Times New Roman" pitchFamily="18" charset="0"/>
              </a:rPr>
              <a:t>mất sự thức tỉnh </a:t>
            </a:r>
            <a:r>
              <a:rPr lang="en-US" dirty="0">
                <a:latin typeface="Times New Roman" pitchFamily="18" charset="0"/>
                <a:cs typeface="Times New Roman" pitchFamily="18" charset="0"/>
              </a:rPr>
              <a:t>nói lên tính chất nguy kịch của một bệnh thần kinh hay một biến chứng não của một bệnh toàn thể</a:t>
            </a:r>
            <a:r>
              <a:rPr lang="en-US" dirty="0" smtClean="0">
                <a:latin typeface="Times New Roman" pitchFamily="18" charset="0"/>
                <a:cs typeface="Times New Roman" pitchFamily="18" charset="0"/>
              </a:rPr>
              <a:t>.</a:t>
            </a:r>
          </a:p>
          <a:p>
            <a:pPr>
              <a:buFont typeface="Wingdings" pitchFamily="2" charset="2"/>
              <a:buChar char="Ø"/>
            </a:pPr>
            <a:r>
              <a:rPr lang="en-US" sz="2600" dirty="0" smtClean="0">
                <a:latin typeface="Times New Roman" pitchFamily="18" charset="0"/>
                <a:cs typeface="Times New Roman" pitchFamily="18" charset="0"/>
              </a:rPr>
              <a:t> </a:t>
            </a:r>
            <a:r>
              <a:rPr lang="vi-VN" sz="2600" dirty="0" smtClean="0">
                <a:latin typeface="Times New Roman" pitchFamily="18" charset="0"/>
                <a:cs typeface="Times New Roman" pitchFamily="18" charset="0"/>
              </a:rPr>
              <a:t>Mất ý thức là mất sự nhận biết bản thân và thế giới bên ngoài (mất tri giác, mất trí nhớ, mất tiếng nói, mất vẻ điệu bộ).</a:t>
            </a:r>
            <a:endParaRPr lang="en-US" sz="2600" dirty="0" smtClean="0">
              <a:latin typeface="Times New Roman" pitchFamily="18" charset="0"/>
              <a:cs typeface="Times New Roman" pitchFamily="18" charset="0"/>
            </a:endParaRPr>
          </a:p>
          <a:p>
            <a:pPr>
              <a:buFont typeface="Wingdings" pitchFamily="2" charset="2"/>
              <a:buChar char="Ø"/>
            </a:pPr>
            <a:r>
              <a:rPr lang="vi-VN" sz="2600" dirty="0" smtClean="0">
                <a:latin typeface="+mj-lt"/>
              </a:rPr>
              <a:t>Mất sự thức tỉnh là mất tỉnh táo phản ứng với các kích thích như tiếng động, ánh sáng. Mất thức tỉnh trong hôn mê là tiên phát còn mất ý thức chỉ là hậu quả của mất thức tỉnh. Một tình trạng mất sự thức tỉnh gồm 4 mức độ:</a:t>
            </a:r>
          </a:p>
          <a:p>
            <a:pPr>
              <a:buFont typeface="Wingdings" pitchFamily="2" charset="2"/>
              <a:buChar char="§"/>
            </a:pPr>
            <a:r>
              <a:rPr lang="vi-VN" sz="2600" dirty="0" smtClean="0">
                <a:latin typeface="+mj-lt"/>
              </a:rPr>
              <a:t> Mất chú ý: tình trạng u ám, phải dùng một kích thích ngắn mới tỉnh như ánh sáng, tiếng động.</a:t>
            </a:r>
          </a:p>
          <a:p>
            <a:pPr>
              <a:buFont typeface="Wingdings" pitchFamily="2" charset="2"/>
              <a:buChar char="§"/>
            </a:pPr>
            <a:r>
              <a:rPr lang="vi-VN" sz="2600" dirty="0" smtClean="0">
                <a:latin typeface="+mj-lt"/>
              </a:rPr>
              <a:t> Ngủ gà: gọi to, lay mới choàng dậy.</a:t>
            </a:r>
          </a:p>
          <a:p>
            <a:pPr>
              <a:buFont typeface="Wingdings" pitchFamily="2" charset="2"/>
              <a:buChar char="§"/>
            </a:pPr>
            <a:r>
              <a:rPr lang="vi-VN" sz="2600" dirty="0" smtClean="0">
                <a:latin typeface="+mj-lt"/>
              </a:rPr>
              <a:t> Đờ đẫn: kích thích liên tục mới tỉnh.</a:t>
            </a:r>
          </a:p>
          <a:p>
            <a:pPr>
              <a:buFont typeface="Wingdings" pitchFamily="2" charset="2"/>
              <a:buChar char="§"/>
            </a:pPr>
            <a:r>
              <a:rPr lang="vi-VN" sz="2600" dirty="0" smtClean="0">
                <a:latin typeface="+mj-lt"/>
              </a:rPr>
              <a:t> Không tỉnh mặc dù kích thích liên tục.</a:t>
            </a:r>
          </a:p>
          <a:p>
            <a:pPr>
              <a:buFont typeface="Wingdings" pitchFamily="2" charset="2"/>
              <a:buChar char="Ø"/>
            </a:pPr>
            <a:endParaRPr lang="en-US" sz="2600" dirty="0" smtClean="0">
              <a:latin typeface="Times New Roman" pitchFamily="18" charset="0"/>
              <a:cs typeface="Times New Roman" pitchFamily="18" charset="0"/>
            </a:endParaRPr>
          </a:p>
          <a:p>
            <a:pPr>
              <a:buFont typeface="Wingdings" pitchFamily="2" charset="2"/>
              <a:buChar char="Ø"/>
            </a:pPr>
            <a:endParaRPr lang="en-US" sz="2600"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transition>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0762"/>
          </a:xfrm>
        </p:spPr>
        <p:txBody>
          <a:bodyPr/>
          <a:lstStyle/>
          <a:p>
            <a:r>
              <a:rPr lang="en-US" dirty="0" smtClean="0">
                <a:latin typeface="Times New Roman" pitchFamily="18" charset="0"/>
                <a:cs typeface="Times New Roman" pitchFamily="18" charset="0"/>
              </a:rPr>
              <a:t>II. </a:t>
            </a:r>
            <a:r>
              <a:rPr lang="en-US" dirty="0" err="1" smtClean="0">
                <a:latin typeface="Times New Roman" pitchFamily="18" charset="0"/>
                <a:cs typeface="Times New Roman" pitchFamily="18" charset="0"/>
              </a:rPr>
              <a:t>Nguyên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a:bodyPr>
          <a:lstStyle/>
          <a:p>
            <a:pPr>
              <a:buNone/>
            </a:pPr>
            <a:r>
              <a:rPr lang="en-US" sz="3600" dirty="0" err="1" smtClean="0">
                <a:latin typeface="Times New Roman" pitchFamily="18" charset="0"/>
                <a:cs typeface="Times New Roman" pitchFamily="18" charset="0"/>
              </a:rPr>
              <a:t>Chia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làm</a:t>
            </a:r>
            <a:r>
              <a:rPr lang="en-US" sz="3600" dirty="0" smtClean="0">
                <a:latin typeface="Times New Roman" pitchFamily="18" charset="0"/>
                <a:cs typeface="Times New Roman" pitchFamily="18" charset="0"/>
              </a:rPr>
              <a:t> 3 </a:t>
            </a:r>
            <a:r>
              <a:rPr lang="en-US" sz="3600" dirty="0" err="1" smtClean="0">
                <a:latin typeface="Times New Roman" pitchFamily="18" charset="0"/>
                <a:cs typeface="Times New Roman" pitchFamily="18" charset="0"/>
              </a:rPr>
              <a:t>loại</a:t>
            </a:r>
            <a:r>
              <a:rPr lang="en-US" sz="3600" dirty="0" smtClean="0">
                <a:latin typeface="Times New Roman" pitchFamily="18" charset="0"/>
                <a:cs typeface="Times New Roman" pitchFamily="18" charset="0"/>
              </a:rPr>
              <a:t>:</a:t>
            </a:r>
          </a:p>
          <a:p>
            <a:pPr>
              <a:buNone/>
            </a:pPr>
            <a:r>
              <a:rPr lang="en-US" sz="3600" b="1" i="1" dirty="0" smtClean="0">
                <a:latin typeface="Times New Roman" pitchFamily="18" charset="0"/>
                <a:cs typeface="Times New Roman" pitchFamily="18" charset="0"/>
              </a:rPr>
              <a:t>	1</a:t>
            </a:r>
            <a:r>
              <a:rPr lang="en-US" sz="3600" b="1" i="1" dirty="0">
                <a:latin typeface="Times New Roman" pitchFamily="18" charset="0"/>
                <a:cs typeface="Times New Roman" pitchFamily="18" charset="0"/>
              </a:rPr>
              <a:t>. Do tuần hoàn não bị ảnh </a:t>
            </a:r>
            <a:r>
              <a:rPr lang="en-US" sz="3600" b="1" i="1" dirty="0" smtClean="0">
                <a:latin typeface="Times New Roman" pitchFamily="18" charset="0"/>
                <a:cs typeface="Times New Roman" pitchFamily="18" charset="0"/>
              </a:rPr>
              <a:t>hưởng</a:t>
            </a:r>
          </a:p>
          <a:p>
            <a:pPr>
              <a:buNone/>
            </a:pPr>
            <a:r>
              <a:rPr lang="en-US" sz="3600" dirty="0" smtClean="0">
                <a:latin typeface="Times New Roman" pitchFamily="18" charset="0"/>
                <a:cs typeface="Times New Roman" pitchFamily="18" charset="0"/>
              </a:rPr>
              <a:t>	- </a:t>
            </a:r>
            <a:r>
              <a:rPr lang="en-US" sz="3600" dirty="0">
                <a:latin typeface="Times New Roman" pitchFamily="18" charset="0"/>
                <a:cs typeface="Times New Roman" pitchFamily="18" charset="0"/>
              </a:rPr>
              <a:t>Ngất</a:t>
            </a:r>
          </a:p>
          <a:p>
            <a:pPr>
              <a:buNone/>
            </a:pPr>
            <a:r>
              <a:rPr lang="en-US" sz="3600" dirty="0" smtClean="0">
                <a:latin typeface="Times New Roman" pitchFamily="18" charset="0"/>
                <a:cs typeface="Times New Roman" pitchFamily="18" charset="0"/>
              </a:rPr>
              <a:t>	- </a:t>
            </a:r>
            <a:r>
              <a:rPr lang="en-US" sz="3600" dirty="0">
                <a:latin typeface="Times New Roman" pitchFamily="18" charset="0"/>
                <a:cs typeface="Times New Roman" pitchFamily="18" charset="0"/>
              </a:rPr>
              <a:t>Rối loạn nhịp tim.</a:t>
            </a:r>
          </a:p>
          <a:p>
            <a:pPr>
              <a:buNone/>
            </a:pPr>
            <a:r>
              <a:rPr lang="en-US" sz="3600" dirty="0" smtClean="0">
                <a:latin typeface="Times New Roman" pitchFamily="18" charset="0"/>
                <a:cs typeface="Times New Roman" pitchFamily="18" charset="0"/>
              </a:rPr>
              <a:t>	- </a:t>
            </a:r>
            <a:r>
              <a:rPr lang="en-US" sz="3600" dirty="0">
                <a:latin typeface="Times New Roman" pitchFamily="18" charset="0"/>
                <a:cs typeface="Times New Roman" pitchFamily="18" charset="0"/>
              </a:rPr>
              <a:t>Tắc mạch não</a:t>
            </a:r>
          </a:p>
          <a:p>
            <a:pPr>
              <a:buNone/>
            </a:pPr>
            <a:r>
              <a:rPr lang="en-US" sz="3600" dirty="0" smtClean="0">
                <a:latin typeface="Times New Roman" pitchFamily="18" charset="0"/>
                <a:cs typeface="Times New Roman" pitchFamily="18" charset="0"/>
              </a:rPr>
              <a:t>	- </a:t>
            </a:r>
            <a:r>
              <a:rPr lang="en-US" sz="3600" dirty="0">
                <a:latin typeface="Times New Roman" pitchFamily="18" charset="0"/>
                <a:cs typeface="Times New Roman" pitchFamily="18" charset="0"/>
              </a:rPr>
              <a:t>Xuất huyết não.</a:t>
            </a:r>
          </a:p>
          <a:p>
            <a:pPr>
              <a:buNone/>
            </a:pPr>
            <a:endParaRPr lang="en-US" sz="3600" dirty="0">
              <a:latin typeface="Times New Roman" pitchFamily="18" charset="0"/>
              <a:cs typeface="Times New Roman" pitchFamily="18" charset="0"/>
            </a:endParaRPr>
          </a:p>
        </p:txBody>
      </p:sp>
    </p:spTree>
  </p:cSld>
  <p:clrMapOvr>
    <a:masterClrMapping/>
  </p:clrMapOvr>
  <p:transition>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609600"/>
            <a:ext cx="8229600" cy="5693866"/>
          </a:xfrm>
          <a:prstGeom prst="rect">
            <a:avLst/>
          </a:prstGeom>
        </p:spPr>
        <p:txBody>
          <a:bodyPr wrap="square">
            <a:spAutoFit/>
          </a:bodyPr>
          <a:lstStyle/>
          <a:p>
            <a:pPr algn="l"/>
            <a:r>
              <a:rPr lang="en-US" sz="2800" dirty="0" smtClean="0">
                <a:latin typeface="Times New Roman" pitchFamily="18" charset="0"/>
                <a:cs typeface="Times New Roman" pitchFamily="18" charset="0"/>
              </a:rPr>
              <a:t>2. </a:t>
            </a:r>
            <a:r>
              <a:rPr lang="vi-VN" sz="2800" dirty="0" smtClean="0">
                <a:hlinkClick r:id="rId2" action="ppaction://hlinkfile"/>
              </a:rPr>
              <a:t>Sinh lý bệnh </a:t>
            </a:r>
            <a:r>
              <a:rPr lang="en-US" sz="2800" dirty="0" smtClean="0">
                <a:latin typeface="+mj-lt"/>
              </a:rPr>
              <a:t/>
            </a:r>
            <a:br>
              <a:rPr lang="en-US" sz="2800" dirty="0" smtClean="0">
                <a:latin typeface="+mj-lt"/>
              </a:rPr>
            </a:br>
            <a:r>
              <a:rPr lang="vi-VN" sz="2800" dirty="0" smtClean="0">
                <a:latin typeface="+mj-lt"/>
              </a:rPr>
              <a:t>* Là kết quả của của bệnh tác động đến </a:t>
            </a:r>
            <a:br>
              <a:rPr lang="vi-VN" sz="2800" dirty="0" smtClean="0">
                <a:latin typeface="+mj-lt"/>
              </a:rPr>
            </a:br>
            <a:r>
              <a:rPr lang="vi-VN" sz="2800" dirty="0" smtClean="0">
                <a:latin typeface="+mj-lt"/>
              </a:rPr>
              <a:t>(1) Cả hai bán cầu não </a:t>
            </a:r>
            <a:br>
              <a:rPr lang="vi-VN" sz="2800" dirty="0" smtClean="0">
                <a:latin typeface="+mj-lt"/>
              </a:rPr>
            </a:br>
            <a:r>
              <a:rPr lang="vi-VN" sz="2800" dirty="0" smtClean="0">
                <a:latin typeface="+mj-lt"/>
              </a:rPr>
              <a:t>(2) Hoặc thân não.</a:t>
            </a:r>
            <a:br>
              <a:rPr lang="vi-VN" sz="2800" dirty="0" smtClean="0">
                <a:latin typeface="+mj-lt"/>
              </a:rPr>
            </a:br>
            <a:r>
              <a:rPr lang="vi-VN" sz="2800" dirty="0" smtClean="0">
                <a:latin typeface="+mj-lt"/>
              </a:rPr>
              <a:t>+ Tổn thương não một bên (ví dụ: đột quị, u, tụ máu dưới màng cứng) hiếm khi gây suy giảm tri giác nếu khối tổn thương không quá lớn đủ ép bên bán cầu đối diện (đẩy đường giữa và thoát vị dưới liềm tiểu não) hoặc ép thân não (thoát vị xuyên qua lều).</a:t>
            </a:r>
            <a:br>
              <a:rPr lang="vi-VN" sz="2800" dirty="0" smtClean="0">
                <a:latin typeface="+mj-lt"/>
              </a:rPr>
            </a:br>
            <a:r>
              <a:rPr lang="vi-VN" sz="2800" dirty="0" smtClean="0">
                <a:latin typeface="+mj-lt"/>
              </a:rPr>
              <a:t>+ Khối tổn thương ở hố sau thường gây hôn mê bởi ép thân não.</a:t>
            </a:r>
            <a:br>
              <a:rPr lang="vi-VN" sz="2800" dirty="0" smtClean="0">
                <a:latin typeface="+mj-lt"/>
              </a:rPr>
            </a:br>
            <a:r>
              <a:rPr lang="vi-VN" sz="2800" dirty="0" smtClean="0">
                <a:latin typeface="+mj-lt"/>
              </a:rPr>
              <a:t>+Các rối loạn chuyển hóa gây suy giảm tri giác bởi tác dụng lan tràn cả trên hai bán cầu.</a:t>
            </a:r>
            <a:endParaRPr lang="en-US" sz="2800" dirty="0">
              <a:latin typeface="+mj-lt"/>
            </a:endParaRPr>
          </a:p>
        </p:txBody>
      </p:sp>
    </p:spTree>
  </p:cSld>
  <p:clrMapOvr>
    <a:masterClrMapping/>
  </p:clrMapOvr>
  <p:transition>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II. </a:t>
            </a:r>
            <a:r>
              <a:rPr lang="en-US" dirty="0" err="1" smtClean="0">
                <a:latin typeface="Times New Roman" pitchFamily="18" charset="0"/>
                <a:cs typeface="Times New Roman" pitchFamily="18" charset="0"/>
              </a:rPr>
              <a:t>Nguyên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447800"/>
            <a:ext cx="9144000" cy="5257800"/>
          </a:xfrm>
        </p:spPr>
        <p:txBody>
          <a:bodyPr>
            <a:noAutofit/>
          </a:bodyPr>
          <a:lstStyle/>
          <a:p>
            <a:pPr>
              <a:buNone/>
            </a:pPr>
            <a:r>
              <a:rPr lang="en-US" sz="3600" b="1" dirty="0" smtClean="0">
                <a:latin typeface="Times New Roman" pitchFamily="18" charset="0"/>
                <a:cs typeface="Times New Roman" pitchFamily="18" charset="0"/>
              </a:rPr>
              <a:t>	2</a:t>
            </a:r>
            <a:r>
              <a:rPr lang="en-US" sz="3600" b="1" dirty="0">
                <a:latin typeface="Times New Roman" pitchFamily="18" charset="0"/>
                <a:cs typeface="Times New Roman" pitchFamily="18" charset="0"/>
              </a:rPr>
              <a:t>. Do </a:t>
            </a:r>
            <a:r>
              <a:rPr lang="en-US" sz="3600" b="1" dirty="0" err="1">
                <a:latin typeface="Times New Roman" pitchFamily="18" charset="0"/>
                <a:cs typeface="Times New Roman" pitchFamily="18" charset="0"/>
              </a:rPr>
              <a:t>ảnh</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hưởng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đến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chuyển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hoá</a:t>
            </a:r>
            <a:r>
              <a:rPr lang="en-US" sz="3600" b="1" dirty="0">
                <a:latin typeface="Times New Roman" pitchFamily="18" charset="0"/>
                <a:cs typeface="Times New Roman" pitchFamily="18" charset="0"/>
              </a:rPr>
              <a:t> ở </a:t>
            </a:r>
            <a:r>
              <a:rPr lang="en-US" sz="3600" b="1" dirty="0" err="1">
                <a:latin typeface="Times New Roman" pitchFamily="18" charset="0"/>
                <a:cs typeface="Times New Roman" pitchFamily="18" charset="0"/>
              </a:rPr>
              <a:t>não</a:t>
            </a:r>
            <a:endParaRPr lang="en-US" sz="3600" dirty="0">
              <a:latin typeface="Times New Roman" pitchFamily="18" charset="0"/>
              <a:cs typeface="Times New Roman" pitchFamily="18" charset="0"/>
            </a:endParaRPr>
          </a:p>
          <a:p>
            <a:pPr>
              <a:buNone/>
            </a:pPr>
            <a:r>
              <a:rPr lang="en-US" sz="3600" dirty="0" smtClean="0">
                <a:latin typeface="Times New Roman" pitchFamily="18" charset="0"/>
                <a:cs typeface="Times New Roman" pitchFamily="18" charset="0"/>
              </a:rPr>
              <a:t>	- </a:t>
            </a:r>
            <a:r>
              <a:rPr lang="en-US" sz="3600" dirty="0">
                <a:latin typeface="Times New Roman" pitchFamily="18" charset="0"/>
                <a:cs typeface="Times New Roman" pitchFamily="18" charset="0"/>
              </a:rPr>
              <a:t>Bệnh chuyển hoá, nội tiết, rối loạn nước điện giải.</a:t>
            </a:r>
          </a:p>
          <a:p>
            <a:pPr>
              <a:buNone/>
            </a:pPr>
            <a:r>
              <a:rPr lang="en-US" sz="3600" dirty="0" smtClean="0">
                <a:latin typeface="Times New Roman" pitchFamily="18" charset="0"/>
                <a:cs typeface="Times New Roman" pitchFamily="18" charset="0"/>
              </a:rPr>
              <a:t>	- </a:t>
            </a:r>
            <a:r>
              <a:rPr lang="en-US" sz="3600" dirty="0">
                <a:latin typeface="Times New Roman" pitchFamily="18" charset="0"/>
                <a:cs typeface="Times New Roman" pitchFamily="18" charset="0"/>
              </a:rPr>
              <a:t>Nhiễm độc nội sinh: suy thận , suy gan.</a:t>
            </a:r>
          </a:p>
          <a:p>
            <a:pPr>
              <a:buNone/>
            </a:pPr>
            <a:r>
              <a:rPr lang="en-US" sz="3600" dirty="0" smtClean="0">
                <a:latin typeface="Times New Roman" pitchFamily="18" charset="0"/>
                <a:cs typeface="Times New Roman" pitchFamily="18" charset="0"/>
              </a:rPr>
              <a:t>	- </a:t>
            </a:r>
            <a:r>
              <a:rPr lang="en-US" sz="3600" dirty="0">
                <a:latin typeface="Times New Roman" pitchFamily="18" charset="0"/>
                <a:cs typeface="Times New Roman" pitchFamily="18" charset="0"/>
              </a:rPr>
              <a:t>Nhiễm độc cấp: rượu, thuốc ngủ,. . .</a:t>
            </a:r>
          </a:p>
          <a:p>
            <a:pPr>
              <a:buNone/>
            </a:pPr>
            <a:r>
              <a:rPr lang="en-US" sz="3600" dirty="0" smtClean="0">
                <a:latin typeface="Times New Roman" pitchFamily="18" charset="0"/>
                <a:cs typeface="Times New Roman" pitchFamily="18" charset="0"/>
              </a:rPr>
              <a:t>	- </a:t>
            </a:r>
            <a:r>
              <a:rPr lang="en-US" sz="3600" dirty="0">
                <a:latin typeface="Times New Roman" pitchFamily="18" charset="0"/>
                <a:cs typeface="Times New Roman" pitchFamily="18" charset="0"/>
              </a:rPr>
              <a:t>Phù não do tăng áp lực nội sọ, viêm não, áp xe não, u não, . . .</a:t>
            </a:r>
          </a:p>
          <a:p>
            <a:pPr>
              <a:buNone/>
            </a:pPr>
            <a:r>
              <a:rPr lang="en-US" sz="3600" dirty="0">
                <a:latin typeface="Times New Roman" pitchFamily="18" charset="0"/>
                <a:cs typeface="Times New Roman" pitchFamily="18" charset="0"/>
              </a:rPr>
              <a:t> </a:t>
            </a:r>
          </a:p>
          <a:p>
            <a:endParaRPr lang="en-US" sz="3600" dirty="0">
              <a:latin typeface="Times New Roman" pitchFamily="18" charset="0"/>
              <a:cs typeface="Times New Roman" pitchFamily="18" charset="0"/>
            </a:endParaRPr>
          </a:p>
        </p:txBody>
      </p:sp>
    </p:spTree>
  </p:cSld>
  <p:clrMapOvr>
    <a:masterClrMapping/>
  </p:clrMapOvr>
  <p:transition>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latin typeface="Times New Roman" pitchFamily="18" charset="0"/>
                <a:cs typeface="Times New Roman" pitchFamily="18" charset="0"/>
              </a:rPr>
              <a:t>II. </a:t>
            </a:r>
            <a:r>
              <a:rPr lang="en-US" dirty="0" err="1" smtClean="0">
                <a:latin typeface="Times New Roman" pitchFamily="18" charset="0"/>
                <a:cs typeface="Times New Roman" pitchFamily="18" charset="0"/>
              </a:rPr>
              <a:t>Nguyên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4600" b="1" dirty="0">
                <a:latin typeface="Times New Roman" pitchFamily="18" charset="0"/>
                <a:cs typeface="Times New Roman" pitchFamily="18" charset="0"/>
              </a:rPr>
              <a:t>3. Do </a:t>
            </a:r>
            <a:r>
              <a:rPr lang="en-US" sz="4600" b="1" dirty="0" err="1">
                <a:latin typeface="Times New Roman" pitchFamily="18" charset="0"/>
                <a:cs typeface="Times New Roman" pitchFamily="18" charset="0"/>
              </a:rPr>
              <a:t>rối</a:t>
            </a:r>
            <a:r>
              <a:rPr lang="en-US" sz="4600" b="1" dirty="0">
                <a:latin typeface="Times New Roman" pitchFamily="18" charset="0"/>
                <a:cs typeface="Times New Roman" pitchFamily="18" charset="0"/>
              </a:rPr>
              <a:t> </a:t>
            </a:r>
            <a:r>
              <a:rPr lang="en-US" sz="4600" b="1" dirty="0" err="1">
                <a:latin typeface="Times New Roman" pitchFamily="18" charset="0"/>
                <a:cs typeface="Times New Roman" pitchFamily="18" charset="0"/>
              </a:rPr>
              <a:t>loạn</a:t>
            </a:r>
            <a:r>
              <a:rPr lang="en-US" sz="4600" b="1" dirty="0">
                <a:latin typeface="Times New Roman" pitchFamily="18" charset="0"/>
                <a:cs typeface="Times New Roman" pitchFamily="18" charset="0"/>
              </a:rPr>
              <a:t> </a:t>
            </a:r>
            <a:r>
              <a:rPr lang="en-US" sz="4600" b="1" dirty="0" err="1">
                <a:latin typeface="Times New Roman" pitchFamily="18" charset="0"/>
                <a:cs typeface="Times New Roman" pitchFamily="18" charset="0"/>
              </a:rPr>
              <a:t>điện</a:t>
            </a:r>
            <a:r>
              <a:rPr lang="en-US" sz="4600" b="1" dirty="0">
                <a:latin typeface="Times New Roman" pitchFamily="18" charset="0"/>
                <a:cs typeface="Times New Roman" pitchFamily="18" charset="0"/>
              </a:rPr>
              <a:t> </a:t>
            </a:r>
            <a:r>
              <a:rPr lang="en-US" sz="4600" b="1" dirty="0" err="1">
                <a:latin typeface="Times New Roman" pitchFamily="18" charset="0"/>
                <a:cs typeface="Times New Roman" pitchFamily="18" charset="0"/>
              </a:rPr>
              <a:t>não</a:t>
            </a:r>
            <a:endParaRPr lang="en-US" sz="4600" dirty="0">
              <a:latin typeface="Times New Roman" pitchFamily="18" charset="0"/>
              <a:cs typeface="Times New Roman" pitchFamily="18" charset="0"/>
            </a:endParaRPr>
          </a:p>
          <a:p>
            <a:pPr>
              <a:buNone/>
            </a:pPr>
            <a:r>
              <a:rPr lang="en-US" sz="4600" dirty="0" smtClean="0">
                <a:latin typeface="Times New Roman" pitchFamily="18" charset="0"/>
                <a:cs typeface="Times New Roman" pitchFamily="18" charset="0"/>
              </a:rPr>
              <a:t>	- </a:t>
            </a:r>
            <a:r>
              <a:rPr lang="en-US" sz="4600" dirty="0">
                <a:latin typeface="Times New Roman" pitchFamily="18" charset="0"/>
                <a:cs typeface="Times New Roman" pitchFamily="18" charset="0"/>
              </a:rPr>
              <a:t>Cơn động kinh nặng.</a:t>
            </a:r>
          </a:p>
          <a:p>
            <a:pPr>
              <a:buNone/>
            </a:pPr>
            <a:r>
              <a:rPr lang="en-US" sz="4600" dirty="0" smtClean="0">
                <a:latin typeface="Times New Roman" pitchFamily="18" charset="0"/>
                <a:cs typeface="Times New Roman" pitchFamily="18" charset="0"/>
              </a:rPr>
              <a:t>	- </a:t>
            </a:r>
            <a:r>
              <a:rPr lang="en-US" sz="4600" dirty="0">
                <a:latin typeface="Times New Roman" pitchFamily="18" charset="0"/>
                <a:cs typeface="Times New Roman" pitchFamily="18" charset="0"/>
              </a:rPr>
              <a:t>Chấn thương sọ não.</a:t>
            </a:r>
          </a:p>
          <a:p>
            <a:endParaRPr lang="en-US" sz="4600" dirty="0">
              <a:latin typeface="Times New Roman" pitchFamily="18" charset="0"/>
              <a:cs typeface="Times New Roman" pitchFamily="18" charset="0"/>
            </a:endParaRPr>
          </a:p>
        </p:txBody>
      </p:sp>
    </p:spTree>
  </p:cSld>
  <p:clrMapOvr>
    <a:masterClrMapping/>
  </p:clrMapOvr>
  <p:transition>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rmAutofit fontScale="90000"/>
          </a:bodyPr>
          <a:lstStyle/>
          <a:p>
            <a:r>
              <a:rPr lang="en-US" dirty="0" smtClean="0">
                <a:latin typeface="Times New Roman" pitchFamily="18" charset="0"/>
                <a:cs typeface="Times New Roman" pitchFamily="18" charset="0"/>
              </a:rPr>
              <a:t>III.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hôn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mê</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lâm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sàng</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457200" y="1676400"/>
            <a:ext cx="8229600" cy="4525963"/>
          </a:xfrm>
        </p:spPr>
        <p:txBody>
          <a:bodyPr>
            <a:normAutofit/>
          </a:bodyPr>
          <a:lstStyle/>
          <a:p>
            <a:pPr marL="514350" indent="-514350">
              <a:buAutoNum type="arabicPeriod"/>
            </a:pPr>
            <a:r>
              <a:rPr lang="en-US" sz="4000" dirty="0" smtClean="0">
                <a:latin typeface="Times New Roman" pitchFamily="18" charset="0"/>
                <a:cs typeface="Times New Roman" pitchFamily="18" charset="0"/>
              </a:rPr>
              <a:t>Phân </a:t>
            </a:r>
            <a:r>
              <a:rPr lang="en-US" sz="4000" dirty="0">
                <a:latin typeface="Times New Roman" pitchFamily="18" charset="0"/>
                <a:cs typeface="Times New Roman" pitchFamily="18" charset="0"/>
              </a:rPr>
              <a:t>chia hôn mê theo </a:t>
            </a:r>
            <a:r>
              <a:rPr lang="en-US" sz="4000" dirty="0" smtClean="0">
                <a:latin typeface="Times New Roman" pitchFamily="18" charset="0"/>
                <a:cs typeface="Times New Roman" pitchFamily="18" charset="0"/>
              </a:rPr>
              <a:t>độ</a:t>
            </a:r>
          </a:p>
          <a:p>
            <a:pPr marL="514350" indent="-514350">
              <a:buNone/>
            </a:pPr>
            <a:endParaRPr lang="en-US" sz="4000" dirty="0" smtClean="0">
              <a:latin typeface="Times New Roman" pitchFamily="18" charset="0"/>
              <a:cs typeface="Times New Roman" pitchFamily="18" charset="0"/>
            </a:endParaRPr>
          </a:p>
          <a:p>
            <a:pPr marL="514350" indent="-514350">
              <a:buNone/>
            </a:pPr>
            <a:r>
              <a:rPr lang="en-US" sz="4000" dirty="0" smtClean="0">
                <a:latin typeface="Times New Roman" pitchFamily="18" charset="0"/>
                <a:cs typeface="Times New Roman" pitchFamily="18" charset="0"/>
              </a:rPr>
              <a:t>2. </a:t>
            </a:r>
            <a:r>
              <a:rPr lang="en-US" sz="4000" dirty="0" err="1">
                <a:latin typeface="Times New Roman" pitchFamily="18" charset="0"/>
                <a:cs typeface="Times New Roman" pitchFamily="18" charset="0"/>
              </a:rPr>
              <a:t>Đánh</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giá</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mức</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độ</a:t>
            </a:r>
            <a:r>
              <a:rPr lang="en-US" sz="4000" dirty="0">
                <a:latin typeface="Times New Roman" pitchFamily="18" charset="0"/>
                <a:cs typeface="Times New Roman" pitchFamily="18" charset="0"/>
              </a:rPr>
              <a:t> ý </a:t>
            </a:r>
            <a:r>
              <a:rPr lang="en-US" sz="4000" dirty="0" err="1">
                <a:latin typeface="Times New Roman" pitchFamily="18" charset="0"/>
                <a:cs typeface="Times New Roman" pitchFamily="18" charset="0"/>
              </a:rPr>
              <a:t>thức</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dựa</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vào</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thang</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điểm</a:t>
            </a:r>
            <a:r>
              <a:rPr lang="en-US" sz="4000" dirty="0">
                <a:latin typeface="Times New Roman" pitchFamily="18" charset="0"/>
                <a:cs typeface="Times New Roman" pitchFamily="18" charset="0"/>
              </a:rPr>
              <a:t> Glasgow</a:t>
            </a:r>
            <a:endParaRPr lang="en-US" sz="4000" dirty="0" smtClean="0">
              <a:latin typeface="Times New Roman" pitchFamily="18" charset="0"/>
              <a:cs typeface="Times New Roman" pitchFamily="18" charset="0"/>
            </a:endParaRPr>
          </a:p>
          <a:p>
            <a:pPr marL="514350" indent="-514350">
              <a:buNone/>
            </a:pPr>
            <a:endParaRPr lang="en-US" sz="4000" dirty="0">
              <a:latin typeface="Times New Roman" pitchFamily="18" charset="0"/>
              <a:cs typeface="Times New Roman" pitchFamily="18" charset="0"/>
            </a:endParaRPr>
          </a:p>
        </p:txBody>
      </p:sp>
    </p:spTree>
  </p:cSld>
  <p:clrMapOvr>
    <a:masterClrMapping/>
  </p:clrMapOvr>
  <p:transition>
    <p:diamon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TotalTime>
  <Words>825</Words>
  <Application>Microsoft Office PowerPoint</Application>
  <PresentationFormat>On-screen Show (4:3)</PresentationFormat>
  <Paragraphs>132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KÍNH CHÀO THẦY CÔ  VÀ CÁC BẠN</vt:lpstr>
      <vt:lpstr>Chủ đề: Chăm sóc bệnh nhân hôn mê</vt:lpstr>
      <vt:lpstr>CHĂM SÓC BỆNH NHÂN HÔN MÊ</vt:lpstr>
      <vt:lpstr>I. Tổng quát</vt:lpstr>
      <vt:lpstr>II. Nguyên nhân</vt:lpstr>
      <vt:lpstr>2. Sinh lý bệnh  * Là kết quả của của bệnh tác động đến  (1) Cả hai bán cầu não  (2) Hoặc thân não. + Tổn thương não một bên (ví dụ: đột quị, u, tụ máu dưới màng cứng) hiếm khi gây suy giảm tri giác nếu khối tổn thương không quá lớn đủ ép bên bán cầu đối diện (đẩy đường giữa và thoát vị dưới liềm tiểu não) hoặc ép thân não (thoát vị xuyên qua lều). + Khối tổn thương ở hố sau thường gây hôn mê bởi ép thân não. +Các rối loạn chuyển hóa gây suy giảm tri giác bởi tác dụng lan tràn cả trên hai bán cầu.</vt:lpstr>
      <vt:lpstr>II. Nguyên nhân</vt:lpstr>
      <vt:lpstr>II. Nguyên nhân</vt:lpstr>
      <vt:lpstr>III. Các mức độ hôn mê trên lâm sàng. </vt:lpstr>
      <vt:lpstr>III. Các mức độ hôn mê trên lâm sàng. </vt:lpstr>
      <vt:lpstr>III. Các mức độ hôn mê trên lâm sàng. </vt:lpstr>
      <vt:lpstr>III. Các mức độ hôn mê trên lâm sàng. </vt:lpstr>
      <vt:lpstr>III. Các mức độ hôn mê trên lâm sàng. </vt:lpstr>
      <vt:lpstr>III. Các mức độ hôn mê trên lâm sàng. </vt:lpstr>
      <vt:lpstr>III. Các mức độ hôn mê trên lâm sàng. </vt:lpstr>
      <vt:lpstr>III. Các mức độ hôn mê trên lâm sàng. </vt:lpstr>
      <vt:lpstr>III. Các mức độ hôn mê trên lâm sàng. </vt:lpstr>
      <vt:lpstr>III. Các mức độ hôn mê trên lâm sàng. </vt:lpstr>
      <vt:lpstr>III. Các mức độ hôn mê trên lâm sàng. </vt:lpstr>
      <vt:lpstr>IV. Một số loại hôn mê trên lâm sàng.</vt:lpstr>
      <vt:lpstr>IV. Một số loại hôn mê trên lâm sàng.</vt:lpstr>
      <vt:lpstr>V. Chăm sóc của điều dưỡng.</vt:lpstr>
      <vt:lpstr>Cảm ơn thầy và các bạn đã lắng nghe.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KÍNH CHÀO THẦY CÔ VÀ CÁC BẠN</dc:title>
  <dc:creator>User</dc:creator>
  <cp:lastModifiedBy>NQC Lovebird</cp:lastModifiedBy>
  <cp:revision>30</cp:revision>
  <dcterms:created xsi:type="dcterms:W3CDTF">2014-04-17T13:44:15Z</dcterms:created>
  <dcterms:modified xsi:type="dcterms:W3CDTF">2014-04-26T13:00:25Z</dcterms:modified>
</cp:coreProperties>
</file>