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62" r:id="rId5"/>
    <p:sldId id="264" r:id="rId6"/>
    <p:sldId id="265" r:id="rId7"/>
    <p:sldId id="266" r:id="rId8"/>
    <p:sldId id="268" r:id="rId9"/>
    <p:sldId id="270" r:id="rId10"/>
    <p:sldId id="272" r:id="rId11"/>
    <p:sldId id="274" r:id="rId12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71412-181C-4EA3-8380-37823F082506}" type="datetimeFigureOut">
              <a:rPr lang="vi-VN" smtClean="0"/>
              <a:t>26/04/2014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91092-9393-453C-A31D-2EC8155D081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1322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91092-9393-453C-A31D-2EC8155D0817}" type="slidenum">
              <a:rPr lang="vi-VN" smtClean="0"/>
              <a:t>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77793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F0A6B9-227E-4C01-91EE-28E23543F6BC}" type="datetime1">
              <a:rPr lang="vi-VN" smtClean="0"/>
              <a:t>26/04/2014</a:t>
            </a:fld>
            <a:endParaRPr lang="vi-V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vi-V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378D28-4BC6-4729-B7F8-CA276598D762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3A1C3-D0AF-4271-B383-E744BFB26FDA}" type="datetime1">
              <a:rPr lang="vi-VN" smtClean="0"/>
              <a:t>26/04/2014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78D28-4BC6-4729-B7F8-CA276598D762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56141-4049-4648-A954-050C311B68E8}" type="datetime1">
              <a:rPr lang="vi-VN" smtClean="0"/>
              <a:t>26/04/2014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78D28-4BC6-4729-B7F8-CA276598D762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23FE8-2324-4CE2-AA39-504C189A0F6B}" type="datetime1">
              <a:rPr lang="vi-VN" smtClean="0"/>
              <a:t>26/04/2014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78D28-4BC6-4729-B7F8-CA276598D762}" type="slidenum">
              <a:rPr lang="vi-VN" smtClean="0"/>
              <a:t>‹#›</a:t>
            </a:fld>
            <a:endParaRPr lang="vi-V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21DE9E-D11B-4D9C-A93C-EF0A744EA9FB}" type="datetime1">
              <a:rPr lang="vi-VN" smtClean="0"/>
              <a:t>26/04/2014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78D28-4BC6-4729-B7F8-CA276598D762}" type="slidenum">
              <a:rPr lang="vi-VN" smtClean="0"/>
              <a:t>‹#›</a:t>
            </a:fld>
            <a:endParaRPr lang="vi-V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CB433B-045F-4E7E-9147-CD8259A740B4}" type="datetime1">
              <a:rPr lang="vi-VN" smtClean="0"/>
              <a:t>26/04/2014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78D28-4BC6-4729-B7F8-CA276598D762}" type="slidenum">
              <a:rPr lang="vi-VN" smtClean="0"/>
              <a:t>‹#›</a:t>
            </a:fld>
            <a:endParaRPr lang="vi-V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1A324-B39D-4904-9711-9D011DDE2F81}" type="datetime1">
              <a:rPr lang="vi-VN" smtClean="0"/>
              <a:t>26/04/2014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78D28-4BC6-4729-B7F8-CA276598D762}" type="slidenum">
              <a:rPr lang="vi-VN" smtClean="0"/>
              <a:t>‹#›</a:t>
            </a:fld>
            <a:endParaRPr lang="vi-V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B6385-46D2-4048-B7ED-A19A5678DE99}" type="datetime1">
              <a:rPr lang="vi-VN" smtClean="0"/>
              <a:t>26/04/2014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78D28-4BC6-4729-B7F8-CA276598D762}" type="slidenum">
              <a:rPr lang="vi-VN" smtClean="0"/>
              <a:t>‹#›</a:t>
            </a:fld>
            <a:endParaRPr lang="vi-V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7470CC-0028-42E9-BAD7-990C0C336B14}" type="datetime1">
              <a:rPr lang="vi-VN" smtClean="0"/>
              <a:t>26/04/2014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78D28-4BC6-4729-B7F8-CA276598D762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67672C-90CF-407C-B2F9-6AD537F2C8FD}" type="datetime1">
              <a:rPr lang="vi-VN" smtClean="0"/>
              <a:t>26/04/2014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378D28-4BC6-4729-B7F8-CA276598D762}" type="slidenum">
              <a:rPr lang="vi-VN" smtClean="0"/>
              <a:t>‹#›</a:t>
            </a:fld>
            <a:endParaRPr lang="vi-V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19597B-6951-4DCA-8BE2-4E0365ACCBD5}" type="datetime1">
              <a:rPr lang="vi-VN" smtClean="0"/>
              <a:t>26/04/2014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378D28-4BC6-4729-B7F8-CA276598D762}" type="slidenum">
              <a:rPr lang="vi-VN" smtClean="0"/>
              <a:t>‹#›</a:t>
            </a:fld>
            <a:endParaRPr lang="vi-V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FCC957-C4F9-4415-83DB-589A023B0006}" type="datetime1">
              <a:rPr lang="vi-VN" smtClean="0"/>
              <a:t>26/04/2014</a:t>
            </a:fld>
            <a:endParaRPr lang="vi-V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vi-V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378D28-4BC6-4729-B7F8-CA276598D762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BENH%20AN%20SUY%20HO%20HAP%20CAP.docx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584"/>
            <a:ext cx="9144000" cy="68404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848872" cy="1998712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CHĂM SÓC BỆNH NHÂN SUY HÔ HẤP CẤP</a:t>
            </a:r>
            <a:endParaRPr lang="vi-V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2852936"/>
            <a:ext cx="6550496" cy="3672408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GVHD: </a:t>
            </a:r>
            <a:r>
              <a:rPr lang="en-US" dirty="0" err="1" smtClean="0">
                <a:solidFill>
                  <a:schemeClr val="tx1"/>
                </a:solidFill>
              </a:rPr>
              <a:t>Nguyễn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Phúc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Học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Tổ</a:t>
            </a:r>
            <a:r>
              <a:rPr lang="en-US" dirty="0" smtClean="0">
                <a:solidFill>
                  <a:schemeClr val="tx1"/>
                </a:solidFill>
              </a:rPr>
              <a:t> 4</a:t>
            </a:r>
            <a:r>
              <a:rPr lang="en-US" dirty="0">
                <a:solidFill>
                  <a:schemeClr val="tx1"/>
                </a:solidFill>
              </a:rPr>
              <a:t>:  </a:t>
            </a:r>
            <a:r>
              <a:rPr lang="en-US" dirty="0" err="1">
                <a:solidFill>
                  <a:schemeClr val="tx1"/>
                </a:solidFill>
              </a:rPr>
              <a:t>Phạm</a:t>
            </a:r>
            <a:r>
              <a:rPr lang="en-US" dirty="0">
                <a:solidFill>
                  <a:schemeClr val="tx1"/>
                </a:solidFill>
              </a:rPr>
              <a:t> Nam </a:t>
            </a:r>
            <a:r>
              <a:rPr lang="en-US" dirty="0" err="1">
                <a:solidFill>
                  <a:schemeClr val="tx1"/>
                </a:solidFill>
              </a:rPr>
              <a:t>Ngọc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</a:t>
            </a:r>
            <a:r>
              <a:rPr lang="en-US" dirty="0" err="1" smtClean="0">
                <a:solidFill>
                  <a:schemeClr val="tx1"/>
                </a:solidFill>
              </a:rPr>
              <a:t>Lê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Thị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Hóa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</a:t>
            </a:r>
            <a:r>
              <a:rPr lang="en-US" dirty="0" err="1" smtClean="0">
                <a:solidFill>
                  <a:schemeClr val="tx1"/>
                </a:solidFill>
              </a:rPr>
              <a:t>Nguyễn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Thị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Tú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</a:t>
            </a:r>
            <a:r>
              <a:rPr lang="en-US" dirty="0" err="1">
                <a:solidFill>
                  <a:schemeClr val="tx1"/>
                </a:solidFill>
              </a:rPr>
              <a:t>Nguyễn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Thị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Diễm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Hằng</a:t>
            </a:r>
            <a:endParaRPr lang="vi-VN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2400" y="6165304"/>
            <a:ext cx="840632" cy="607765"/>
          </a:xfrm>
        </p:spPr>
        <p:txBody>
          <a:bodyPr/>
          <a:lstStyle/>
          <a:p>
            <a:fld id="{BC378D28-4BC6-4729-B7F8-CA276598D762}" type="slidenum">
              <a:rPr lang="vi-VN" sz="3200" smtClean="0"/>
              <a:t>1</a:t>
            </a:fld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26307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vi-VN" dirty="0" smtClean="0"/>
              <a:t>Chăm sóc bệnh nhân </a:t>
            </a:r>
            <a:br>
              <a:rPr lang="vi-VN" dirty="0" smtClean="0"/>
            </a:br>
            <a:r>
              <a:rPr lang="vi-VN" dirty="0" smtClean="0"/>
              <a:t>suy hô hấp cấp</a:t>
            </a:r>
            <a:endParaRPr lang="vi-V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>
                <a:hlinkClick r:id="rId2" action="ppaction://hlinkfile"/>
              </a:rPr>
              <a:t>BENH AN SUY HO HAP CAP.docx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28384" y="6407944"/>
            <a:ext cx="984648" cy="365125"/>
          </a:xfrm>
        </p:spPr>
        <p:txBody>
          <a:bodyPr/>
          <a:lstStyle/>
          <a:p>
            <a:fld id="{BC378D28-4BC6-4729-B7F8-CA276598D762}" type="slidenum">
              <a:rPr lang="vi-VN" sz="3200" smtClean="0"/>
              <a:t>10</a:t>
            </a:fld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417981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2008"/>
            <a:ext cx="9143999" cy="695739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Rectangle 3"/>
          <p:cNvSpPr/>
          <p:nvPr/>
        </p:nvSpPr>
        <p:spPr>
          <a:xfrm>
            <a:off x="-396552" y="1556792"/>
            <a:ext cx="954055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CẢM ƠN THẦY VÀ </a:t>
            </a:r>
          </a:p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CÁC BẠN ĐÃ LẮNG NGHE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503" y="3317333"/>
            <a:ext cx="5798572" cy="1551827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78D28-4BC6-4729-B7F8-CA276598D762}" type="slidenum">
              <a:rPr lang="vi-VN" smtClean="0"/>
              <a:t>11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7708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36912"/>
            <a:ext cx="4042792" cy="4032448"/>
          </a:xfrm>
        </p:spPr>
        <p:txBody>
          <a:bodyPr>
            <a:normAutofit/>
          </a:bodyPr>
          <a:lstStyle/>
          <a:p>
            <a:r>
              <a:rPr lang="en-US" sz="3400" dirty="0" smtClean="0"/>
              <a:t>I. </a:t>
            </a:r>
            <a:r>
              <a:rPr lang="en-US" sz="3400" dirty="0" err="1" smtClean="0"/>
              <a:t>Tổng</a:t>
            </a:r>
            <a:r>
              <a:rPr lang="en-US" sz="3400" dirty="0" smtClean="0"/>
              <a:t> </a:t>
            </a:r>
            <a:r>
              <a:rPr lang="en-US" sz="3400" dirty="0" err="1" smtClean="0"/>
              <a:t>quan</a:t>
            </a:r>
            <a:endParaRPr lang="en-US" sz="3400" dirty="0" smtClean="0"/>
          </a:p>
          <a:p>
            <a:r>
              <a:rPr lang="en-US" sz="3400" dirty="0" smtClean="0"/>
              <a:t>II. </a:t>
            </a:r>
            <a:r>
              <a:rPr lang="en-US" sz="3400" dirty="0" err="1" smtClean="0"/>
              <a:t>Nguyên</a:t>
            </a:r>
            <a:r>
              <a:rPr lang="en-US" sz="3400" dirty="0" smtClean="0"/>
              <a:t> </a:t>
            </a:r>
            <a:r>
              <a:rPr lang="en-US" sz="3400" dirty="0" err="1" smtClean="0"/>
              <a:t>nhân</a:t>
            </a:r>
            <a:endParaRPr lang="en-US" sz="3400" dirty="0" smtClean="0"/>
          </a:p>
          <a:p>
            <a:r>
              <a:rPr lang="en-US" sz="3400" dirty="0" err="1" smtClean="0"/>
              <a:t>III.Triệu</a:t>
            </a:r>
            <a:r>
              <a:rPr lang="en-US" sz="3400" dirty="0" smtClean="0"/>
              <a:t> </a:t>
            </a:r>
            <a:r>
              <a:rPr lang="en-US" sz="3400" dirty="0" err="1" smtClean="0"/>
              <a:t>chứng</a:t>
            </a:r>
            <a:endParaRPr lang="en-US" sz="3400" dirty="0" smtClean="0"/>
          </a:p>
          <a:p>
            <a:r>
              <a:rPr lang="en-US" sz="3400" dirty="0" err="1" smtClean="0"/>
              <a:t>IV.Xử</a:t>
            </a:r>
            <a:r>
              <a:rPr lang="en-US" sz="3400" dirty="0" smtClean="0"/>
              <a:t> </a:t>
            </a:r>
            <a:r>
              <a:rPr lang="en-US" sz="3400" dirty="0" err="1" smtClean="0"/>
              <a:t>trí</a:t>
            </a:r>
            <a:endParaRPr lang="en-US" sz="3400" dirty="0" smtClean="0"/>
          </a:p>
          <a:p>
            <a:r>
              <a:rPr lang="en-US" sz="3400" dirty="0" smtClean="0"/>
              <a:t>V. </a:t>
            </a:r>
            <a:r>
              <a:rPr lang="en-US" sz="3400" dirty="0" err="1" smtClean="0"/>
              <a:t>Chăm</a:t>
            </a:r>
            <a:r>
              <a:rPr lang="en-US" sz="3400" dirty="0" smtClean="0"/>
              <a:t> </a:t>
            </a:r>
            <a:r>
              <a:rPr lang="en-US" sz="3400" dirty="0" err="1" smtClean="0"/>
              <a:t>sóc</a:t>
            </a:r>
            <a:r>
              <a:rPr lang="en-US" sz="3400" dirty="0" smtClean="0"/>
              <a:t> </a:t>
            </a:r>
            <a:r>
              <a:rPr lang="en-US" sz="3400" dirty="0" err="1" smtClean="0"/>
              <a:t>bệnh</a:t>
            </a:r>
            <a:r>
              <a:rPr lang="en-US" sz="3400" dirty="0" smtClean="0"/>
              <a:t> </a:t>
            </a:r>
            <a:r>
              <a:rPr lang="en-US" sz="3400" dirty="0" err="1" smtClean="0"/>
              <a:t>nhân</a:t>
            </a:r>
            <a:r>
              <a:rPr lang="en-US" sz="3400" dirty="0" smtClean="0"/>
              <a:t> </a:t>
            </a:r>
          </a:p>
          <a:p>
            <a:pPr marL="109728" indent="0">
              <a:buNone/>
            </a:pPr>
            <a:r>
              <a:rPr lang="en-US" sz="3400" dirty="0"/>
              <a:t> </a:t>
            </a:r>
            <a:r>
              <a:rPr lang="en-US" sz="3400" dirty="0" smtClean="0"/>
              <a:t> </a:t>
            </a:r>
            <a:r>
              <a:rPr lang="en-US" sz="3400" dirty="0" err="1" smtClean="0"/>
              <a:t>suy</a:t>
            </a:r>
            <a:r>
              <a:rPr lang="en-US" sz="3400" dirty="0" smtClean="0"/>
              <a:t> </a:t>
            </a:r>
            <a:r>
              <a:rPr lang="en-US" sz="3400" dirty="0" err="1" smtClean="0"/>
              <a:t>hô</a:t>
            </a:r>
            <a:r>
              <a:rPr lang="en-US" sz="3400" dirty="0" smtClean="0"/>
              <a:t> </a:t>
            </a:r>
            <a:r>
              <a:rPr lang="en-US" sz="3400" dirty="0" err="1" smtClean="0"/>
              <a:t>hấp</a:t>
            </a:r>
            <a:r>
              <a:rPr lang="en-US" sz="3400" dirty="0" smtClean="0"/>
              <a:t> </a:t>
            </a:r>
            <a:r>
              <a:rPr lang="en-US" sz="3400" dirty="0" err="1" smtClean="0"/>
              <a:t>cấp</a:t>
            </a:r>
            <a:r>
              <a:rPr lang="en-US" sz="3400" dirty="0" smtClean="0"/>
              <a:t>.</a:t>
            </a:r>
            <a:endParaRPr lang="vi-VN" sz="3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94164"/>
            <a:ext cx="2962672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Nội</a:t>
            </a:r>
            <a:r>
              <a:rPr lang="en-US" dirty="0" smtClean="0">
                <a:solidFill>
                  <a:srgbClr val="FF0000"/>
                </a:solidFill>
              </a:rPr>
              <a:t> dung</a:t>
            </a:r>
            <a:endParaRPr lang="vi-VN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276872"/>
            <a:ext cx="3816424" cy="417646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021288"/>
            <a:ext cx="768624" cy="751781"/>
          </a:xfrm>
        </p:spPr>
        <p:txBody>
          <a:bodyPr/>
          <a:lstStyle/>
          <a:p>
            <a:fld id="{BC378D28-4BC6-4729-B7F8-CA276598D762}" type="slidenum">
              <a:rPr lang="vi-VN" sz="3200" smtClean="0"/>
              <a:t>2</a:t>
            </a:fld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198333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Suy hô hấp cấp là tình trạng giảm oxy hoặc tăng CO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xuất hiện nhanh chóng</a:t>
            </a:r>
          </a:p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Thường là vài phút, vài giờ, vài ngày </a:t>
            </a: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nhiều bệnh lý tại cơ quan hô hấp hoặc tại các cơ quan khác gây ra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Là một trong những rối loạn thường gặp nhất ở bệnh nhân đến cấp cứu.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I.TỔNG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QUAN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78D28-4BC6-4729-B7F8-CA276598D762}" type="slidenum">
              <a:rPr lang="vi-VN" sz="3200" smtClean="0"/>
              <a:t>3</a:t>
            </a:fld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160833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2243"/>
            <a:ext cx="9144000" cy="73224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7153" y="332656"/>
            <a:ext cx="6264696" cy="1143000"/>
          </a:xfrm>
        </p:spPr>
        <p:txBody>
          <a:bodyPr>
            <a:normAutofit fontScale="90000"/>
          </a:bodyPr>
          <a:lstStyle/>
          <a:p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NGUYÊN NHÂN</a:t>
            </a:r>
            <a:b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 rất nhiều bệnh lí khác nhau có thể dẫn tới SHHC</a:t>
            </a:r>
            <a:endParaRPr lang="vi-VN" sz="36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9712" y="1916832"/>
            <a:ext cx="2744044" cy="762000"/>
          </a:xfrm>
        </p:spPr>
        <p:txBody>
          <a:bodyPr>
            <a:normAutofit lnSpcReduction="10000"/>
          </a:bodyPr>
          <a:lstStyle/>
          <a:p>
            <a:r>
              <a:rPr lang="vi-VN" dirty="0"/>
              <a:t>BỆNH LÍ TẠI </a:t>
            </a:r>
            <a:r>
              <a:rPr lang="vi-VN" dirty="0" smtClean="0"/>
              <a:t>PHỔI</a:t>
            </a:r>
            <a:endParaRPr lang="vi-V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436096" y="1916832"/>
            <a:ext cx="3707904" cy="762000"/>
          </a:xfrm>
        </p:spPr>
        <p:txBody>
          <a:bodyPr>
            <a:normAutofit lnSpcReduction="10000"/>
          </a:bodyPr>
          <a:lstStyle/>
          <a:p>
            <a:r>
              <a:rPr lang="vi-VN" dirty="0"/>
              <a:t>BỆNH LÍ NGOÀI PHỔI HOẶC TOÀN </a:t>
            </a:r>
            <a:r>
              <a:rPr lang="vi-VN" dirty="0" smtClean="0"/>
              <a:t>THÂN</a:t>
            </a:r>
            <a:endParaRPr lang="vi-V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547664" y="2702349"/>
            <a:ext cx="3453780" cy="438132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vi-VN" dirty="0" smtClean="0"/>
          </a:p>
          <a:p>
            <a:pPr>
              <a:buFont typeface="Arial" pitchFamily="34" charset="0"/>
              <a:buChar char="•"/>
            </a:pPr>
            <a:r>
              <a:rPr lang="vi-VN" dirty="0" smtClean="0"/>
              <a:t>Viêm phổi</a:t>
            </a:r>
          </a:p>
          <a:p>
            <a:pPr>
              <a:buFont typeface="Arial" pitchFamily="34" charset="0"/>
              <a:buChar char="•"/>
            </a:pPr>
            <a:r>
              <a:rPr lang="vi-VN" dirty="0" smtClean="0"/>
              <a:t>Cơn hen phế quản</a:t>
            </a:r>
          </a:p>
          <a:p>
            <a:pPr>
              <a:buFont typeface="Arial" pitchFamily="34" charset="0"/>
              <a:buChar char="•"/>
            </a:pPr>
            <a:r>
              <a:rPr lang="vi-VN" dirty="0" smtClean="0"/>
              <a:t>Đợt cấp của COPD</a:t>
            </a:r>
          </a:p>
          <a:p>
            <a:pPr>
              <a:buFont typeface="Arial" pitchFamily="34" charset="0"/>
              <a:buChar char="•"/>
            </a:pPr>
            <a:r>
              <a:rPr lang="vi-VN" dirty="0" smtClean="0"/>
              <a:t>Xẹp phổi</a:t>
            </a:r>
          </a:p>
          <a:p>
            <a:pPr>
              <a:buFont typeface="Arial" pitchFamily="34" charset="0"/>
              <a:buChar char="•"/>
            </a:pPr>
            <a:r>
              <a:rPr lang="vi-VN" dirty="0" smtClean="0"/>
              <a:t>Phù phổi cấp</a:t>
            </a:r>
          </a:p>
          <a:p>
            <a:pPr>
              <a:buFont typeface="Arial" pitchFamily="34" charset="0"/>
              <a:buChar char="•"/>
            </a:pPr>
            <a:r>
              <a:rPr lang="vi-VN" dirty="0" smtClean="0"/>
              <a:t>Tràn khí màng phổi</a:t>
            </a:r>
          </a:p>
          <a:p>
            <a:pPr>
              <a:buFont typeface="Arial" pitchFamily="34" charset="0"/>
              <a:buChar char="•"/>
            </a:pPr>
            <a:r>
              <a:rPr lang="vi-VN" dirty="0" smtClean="0"/>
              <a:t>Tràn dịch màng phổi</a:t>
            </a:r>
          </a:p>
          <a:p>
            <a:pPr>
              <a:buFont typeface="Arial" pitchFamily="34" charset="0"/>
              <a:buChar char="•"/>
            </a:pPr>
            <a:r>
              <a:rPr lang="vi-VN" dirty="0" smtClean="0"/>
              <a:t>...</a:t>
            </a:r>
            <a:endParaRPr lang="vi-V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80112" y="2996952"/>
            <a:ext cx="3393703" cy="396044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vi-VN" dirty="0" smtClean="0"/>
          </a:p>
          <a:p>
            <a:pPr>
              <a:buFont typeface="Arial" pitchFamily="34" charset="0"/>
              <a:buChar char="•"/>
            </a:pPr>
            <a:r>
              <a:rPr lang="vi-VN" dirty="0" smtClean="0"/>
              <a:t>Phù thanh quản</a:t>
            </a:r>
          </a:p>
          <a:p>
            <a:pPr>
              <a:buFont typeface="Arial" pitchFamily="34" charset="0"/>
              <a:buChar char="•"/>
            </a:pPr>
            <a:r>
              <a:rPr lang="vi-VN" dirty="0" smtClean="0"/>
              <a:t>Viêm thanh khí quản</a:t>
            </a:r>
          </a:p>
          <a:p>
            <a:pPr>
              <a:buFont typeface="Arial" pitchFamily="34" charset="0"/>
              <a:buChar char="•"/>
            </a:pPr>
            <a:r>
              <a:rPr lang="vi-VN" dirty="0" smtClean="0"/>
              <a:t>Bệnh lí thần kinh cơ </a:t>
            </a:r>
          </a:p>
          <a:p>
            <a:pPr>
              <a:buFont typeface="Arial" pitchFamily="34" charset="0"/>
              <a:buChar char="•"/>
            </a:pPr>
            <a:r>
              <a:rPr lang="vi-VN" dirty="0" smtClean="0"/>
              <a:t>Ức chế hoạt động của trung tâm hô hấp </a:t>
            </a:r>
          </a:p>
          <a:p>
            <a:pPr>
              <a:buFont typeface="Arial" pitchFamily="34" charset="0"/>
              <a:buChar char="•"/>
            </a:pPr>
            <a:r>
              <a:rPr lang="vi-VN" dirty="0" smtClean="0"/>
              <a:t>....</a:t>
            </a:r>
            <a:endParaRPr lang="vi-V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004364" y="6221093"/>
            <a:ext cx="1115616" cy="636907"/>
          </a:xfrm>
        </p:spPr>
        <p:txBody>
          <a:bodyPr/>
          <a:lstStyle/>
          <a:p>
            <a:fld id="{BC378D28-4BC6-4729-B7F8-CA276598D762}" type="slidenum">
              <a:rPr lang="vi-VN" sz="3200" smtClean="0"/>
              <a:t>4</a:t>
            </a:fld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141252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282694"/>
            <a:ext cx="9252520" cy="7816149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3200" dirty="0" smtClean="0">
                <a:solidFill>
                  <a:srgbClr val="FF0000"/>
                </a:solidFill>
              </a:rPr>
              <a:t>Cơ chế: </a:t>
            </a:r>
          </a:p>
          <a:p>
            <a:r>
              <a:rPr lang="vi-VN" sz="3200" dirty="0" smtClean="0"/>
              <a:t>Giảm hoạt động của cơ hô hấp hoặc trung tâm hô </a:t>
            </a:r>
            <a:r>
              <a:rPr lang="vi-VN" sz="3200" dirty="0" smtClean="0"/>
              <a:t>hấp bị ức chế.</a:t>
            </a:r>
            <a:endParaRPr lang="vi-VN" sz="3200" dirty="0" smtClean="0"/>
          </a:p>
          <a:p>
            <a:r>
              <a:rPr lang="vi-VN" sz="3200" dirty="0" smtClean="0"/>
              <a:t>Tắc nghẽn đường hô hấp</a:t>
            </a:r>
          </a:p>
          <a:p>
            <a:r>
              <a:rPr lang="vi-VN" sz="3200" dirty="0" smtClean="0"/>
              <a:t>Rối loạn trao đổi khí tại phổi</a:t>
            </a:r>
          </a:p>
          <a:p>
            <a:r>
              <a:rPr lang="vi-VN" sz="3200" dirty="0" smtClean="0"/>
              <a:t>Giảm Oxy trong khí thở vào.</a:t>
            </a:r>
          </a:p>
          <a:p>
            <a:pPr>
              <a:buFont typeface="Wingdings" pitchFamily="2" charset="2"/>
              <a:buChar char="Ø"/>
            </a:pPr>
            <a:r>
              <a:rPr lang="vi-VN" sz="3200" dirty="0"/>
              <a:t> </a:t>
            </a:r>
            <a:r>
              <a:rPr lang="vi-VN" sz="3200" dirty="0" smtClean="0"/>
              <a:t>KL: Giảm thông khí làm giảm Oxy tăng CO</a:t>
            </a:r>
            <a:r>
              <a:rPr lang="vi-VN" sz="2400" dirty="0" smtClean="0"/>
              <a:t>2</a:t>
            </a:r>
            <a:endParaRPr lang="vi-VN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>
                <a:solidFill>
                  <a:srgbClr val="FF0000"/>
                </a:solidFill>
              </a:rPr>
              <a:t>II.NGUYÊN NHÂN ( TIẾP)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78D28-4BC6-4729-B7F8-CA276598D762}" type="slidenum">
              <a:rPr lang="vi-VN" sz="3200" smtClean="0"/>
              <a:t>5</a:t>
            </a:fld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412420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624" y="1"/>
            <a:ext cx="9174623" cy="6858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vi-VN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400" dirty="0">
                <a:latin typeface="Times New Roman" pitchFamily="18" charset="0"/>
                <a:cs typeface="Times New Roman" pitchFamily="18" charset="0"/>
              </a:rPr>
              <a:t>+  T.chuẩn LS chung</a:t>
            </a:r>
          </a:p>
          <a:p>
            <a:r>
              <a:rPr lang="vi-VN" sz="3400" dirty="0">
                <a:latin typeface="Times New Roman" pitchFamily="18" charset="0"/>
                <a:cs typeface="Times New Roman" pitchFamily="18" charset="0"/>
              </a:rPr>
              <a:t>Thực tế chia 2 loại:</a:t>
            </a:r>
          </a:p>
          <a:p>
            <a:r>
              <a:rPr lang="vi-VN" sz="3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3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Loại SHH nặng</a:t>
            </a:r>
          </a:p>
          <a:p>
            <a:r>
              <a:rPr lang="vi-VN" sz="3400" dirty="0">
                <a:latin typeface="Times New Roman" pitchFamily="18" charset="0"/>
                <a:cs typeface="Times New Roman" pitchFamily="18" charset="0"/>
              </a:rPr>
              <a:t>   thuốc là chủ yếu</a:t>
            </a:r>
          </a:p>
          <a:p>
            <a:r>
              <a:rPr lang="vi-VN" sz="3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3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Loại SHH nguy kịch</a:t>
            </a:r>
          </a:p>
          <a:p>
            <a:r>
              <a:rPr lang="vi-VN" sz="3400" dirty="0">
                <a:latin typeface="Times New Roman" pitchFamily="18" charset="0"/>
                <a:cs typeface="Times New Roman" pitchFamily="18" charset="0"/>
              </a:rPr>
              <a:t>   thủ thuật + thuốc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III. Chẩn đoán</a:t>
            </a:r>
            <a:endParaRPr lang="vi-V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78D28-4BC6-4729-B7F8-CA276598D762}" type="slidenum">
              <a:rPr lang="vi-VN" sz="3200" smtClean="0"/>
              <a:t>6</a:t>
            </a:fld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28549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95944"/>
          </a:xfrm>
        </p:spPr>
        <p:txBody>
          <a:bodyPr/>
          <a:lstStyle/>
          <a:p>
            <a:r>
              <a:rPr lang="vi-VN" dirty="0" smtClean="0">
                <a:solidFill>
                  <a:srgbClr val="C00000"/>
                </a:solidFill>
              </a:rPr>
              <a:t>Tiêu chuẩn LS chung:</a:t>
            </a:r>
          </a:p>
          <a:p>
            <a:r>
              <a:rPr lang="vi-VN" dirty="0" smtClean="0"/>
              <a:t>Khó thở</a:t>
            </a:r>
          </a:p>
          <a:p>
            <a:r>
              <a:rPr lang="vi-VN" dirty="0" smtClean="0"/>
              <a:t>Ngạt thở</a:t>
            </a:r>
          </a:p>
          <a:p>
            <a:r>
              <a:rPr lang="vi-VN" dirty="0" smtClean="0"/>
              <a:t>Cánh mũi phập phồng</a:t>
            </a:r>
          </a:p>
          <a:p>
            <a:r>
              <a:rPr lang="vi-VN" dirty="0" smtClean="0"/>
              <a:t>Dùng cơ hô hấp phụ</a:t>
            </a:r>
          </a:p>
          <a:p>
            <a:r>
              <a:rPr lang="vi-VN" dirty="0" smtClean="0"/>
              <a:t>Xanh tím môi đầu chi</a:t>
            </a:r>
          </a:p>
          <a:p>
            <a:r>
              <a:rPr lang="vi-VN" dirty="0" smtClean="0"/>
              <a:t>Nhịp tim nhanh</a:t>
            </a:r>
          </a:p>
          <a:p>
            <a:r>
              <a:rPr lang="vi-VN" dirty="0" smtClean="0"/>
              <a:t>Tăng huyết áp</a:t>
            </a:r>
          </a:p>
          <a:p>
            <a:r>
              <a:rPr lang="vi-VN" dirty="0" smtClean="0"/>
              <a:t>...</a:t>
            </a:r>
            <a:endParaRPr lang="vi-V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dirty="0" smtClean="0">
                <a:solidFill>
                  <a:srgbClr val="FF0000"/>
                </a:solidFill>
              </a:rPr>
              <a:t>III. Chẩn đoán ( tiếp)</a:t>
            </a:r>
            <a:endParaRPr lang="vi-VN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60648"/>
            <a:ext cx="3213364" cy="39604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15"/>
          <a:stretch/>
        </p:blipFill>
        <p:spPr>
          <a:xfrm>
            <a:off x="4634476" y="4373697"/>
            <a:ext cx="4509524" cy="24650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78D28-4BC6-4729-B7F8-CA276598D762}" type="slidenum">
              <a:rPr lang="vi-VN" sz="3200" smtClean="0"/>
              <a:t>7</a:t>
            </a:fld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400326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295"/>
            <a:ext cx="9144000" cy="68535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5328592" cy="1143000"/>
          </a:xfrm>
        </p:spPr>
        <p:txBody>
          <a:bodyPr>
            <a:normAutofit fontScale="90000"/>
          </a:bodyPr>
          <a:lstStyle/>
          <a:p>
            <a:r>
              <a:rPr lang="vi-VN" dirty="0" smtClean="0">
                <a:solidFill>
                  <a:schemeClr val="bg1"/>
                </a:solidFill>
              </a:rPr>
              <a:t>III. CHẨN ĐOÁN( TIẾP)</a:t>
            </a:r>
            <a:endParaRPr lang="vi-VN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4040188" cy="762000"/>
          </a:xfrm>
        </p:spPr>
        <p:txBody>
          <a:bodyPr/>
          <a:lstStyle/>
          <a:p>
            <a:r>
              <a:rPr lang="vi-VN" dirty="0" smtClean="0"/>
              <a:t>SHH NẶNG</a:t>
            </a:r>
            <a:endParaRPr lang="vi-V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1196752"/>
            <a:ext cx="4041775" cy="762000"/>
          </a:xfrm>
        </p:spPr>
        <p:txBody>
          <a:bodyPr/>
          <a:lstStyle/>
          <a:p>
            <a:r>
              <a:rPr lang="vi-VN" dirty="0" smtClean="0"/>
              <a:t>SHH NGUY KỊCH</a:t>
            </a:r>
            <a:endParaRPr lang="vi-V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5153058"/>
          </a:xfrm>
        </p:spPr>
        <p:txBody>
          <a:bodyPr>
            <a:normAutofit/>
          </a:bodyPr>
          <a:lstStyle/>
          <a:p>
            <a:endParaRPr lang="vi-VN" dirty="0" smtClean="0"/>
          </a:p>
          <a:p>
            <a:pPr marL="109728" indent="0">
              <a:buNone/>
            </a:pPr>
            <a:endParaRPr lang="vi-VN" dirty="0" smtClean="0"/>
          </a:p>
          <a:p>
            <a:r>
              <a:rPr lang="vi-VN" dirty="0">
                <a:solidFill>
                  <a:schemeClr val="bg1"/>
                </a:solidFill>
              </a:rPr>
              <a:t>Xanh tím ++</a:t>
            </a:r>
          </a:p>
          <a:p>
            <a:r>
              <a:rPr lang="vi-VN" dirty="0">
                <a:solidFill>
                  <a:schemeClr val="bg1"/>
                </a:solidFill>
              </a:rPr>
              <a:t>- Vã mồ hôi +</a:t>
            </a:r>
          </a:p>
          <a:p>
            <a:r>
              <a:rPr lang="vi-VN" dirty="0">
                <a:solidFill>
                  <a:schemeClr val="bg1"/>
                </a:solidFill>
              </a:rPr>
              <a:t>- Khó thở ++</a:t>
            </a:r>
          </a:p>
          <a:p>
            <a:r>
              <a:rPr lang="vi-VN" dirty="0">
                <a:solidFill>
                  <a:schemeClr val="bg1"/>
                </a:solidFill>
              </a:rPr>
              <a:t>- Tăng HA </a:t>
            </a:r>
            <a:r>
              <a:rPr lang="vi-VN" dirty="0" smtClean="0">
                <a:solidFill>
                  <a:schemeClr val="bg1"/>
                </a:solidFill>
              </a:rPr>
              <a:t>+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Nhịp thở &gt;30 lần/phút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Mạch nhanh &gt; 120 lần</a:t>
            </a:r>
            <a:endParaRPr lang="vi-VN" dirty="0">
              <a:solidFill>
                <a:schemeClr val="bg1"/>
              </a:solidFill>
            </a:endParaRPr>
          </a:p>
          <a:p>
            <a:r>
              <a:rPr lang="vi-VN" dirty="0">
                <a:solidFill>
                  <a:schemeClr val="bg1"/>
                </a:solidFill>
              </a:rPr>
              <a:t>Không tụt HA và RL ý thức, Điều trị thuốc là chủ yếu</a:t>
            </a:r>
          </a:p>
          <a:p>
            <a:endParaRPr lang="vi-VN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508105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vi-VN" dirty="0" smtClean="0"/>
          </a:p>
          <a:p>
            <a:endParaRPr lang="vi-VN" dirty="0" smtClean="0"/>
          </a:p>
          <a:p>
            <a:r>
              <a:rPr lang="vi-VN" dirty="0">
                <a:solidFill>
                  <a:schemeClr val="bg1"/>
                </a:solidFill>
              </a:rPr>
              <a:t>Khó thở, tím tái, vã mồ hôi nặng hơn</a:t>
            </a:r>
          </a:p>
          <a:p>
            <a:r>
              <a:rPr lang="vi-VN" dirty="0">
                <a:solidFill>
                  <a:schemeClr val="bg1"/>
                </a:solidFill>
              </a:rPr>
              <a:t>- Tụt HA, trụy mạch +</a:t>
            </a:r>
          </a:p>
          <a:p>
            <a:r>
              <a:rPr lang="vi-VN" dirty="0">
                <a:solidFill>
                  <a:schemeClr val="bg1"/>
                </a:solidFill>
              </a:rPr>
              <a:t>- Rối loạn ý thức +</a:t>
            </a:r>
          </a:p>
          <a:p>
            <a:r>
              <a:rPr lang="vi-VN" dirty="0">
                <a:solidFill>
                  <a:schemeClr val="bg1"/>
                </a:solidFill>
              </a:rPr>
              <a:t>- Giãy duạ, lờ đờ +++</a:t>
            </a:r>
          </a:p>
          <a:p>
            <a:r>
              <a:rPr lang="vi-VN" dirty="0">
                <a:solidFill>
                  <a:schemeClr val="bg1"/>
                </a:solidFill>
              </a:rPr>
              <a:t>- Hôn mê </a:t>
            </a:r>
            <a:r>
              <a:rPr lang="vi-VN" dirty="0" smtClean="0">
                <a:solidFill>
                  <a:schemeClr val="bg1"/>
                </a:solidFill>
              </a:rPr>
              <a:t>+++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Nhịp thở &lt;10 lần/phút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Mạch chậm &lt;60 lần/phút</a:t>
            </a:r>
            <a:endParaRPr lang="vi-VN" dirty="0">
              <a:solidFill>
                <a:schemeClr val="bg1"/>
              </a:solidFill>
            </a:endParaRPr>
          </a:p>
          <a:p>
            <a:r>
              <a:rPr lang="vi-VN" dirty="0">
                <a:solidFill>
                  <a:schemeClr val="bg1"/>
                </a:solidFill>
              </a:rPr>
              <a:t>Phải can thiệp ngay bằng thủ thuật, cùng với thuốc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72400" y="6520259"/>
            <a:ext cx="365760" cy="365125"/>
          </a:xfrm>
        </p:spPr>
        <p:txBody>
          <a:bodyPr/>
          <a:lstStyle/>
          <a:p>
            <a:fld id="{BC378D28-4BC6-4729-B7F8-CA276598D762}" type="slidenum">
              <a:rPr lang="vi-VN" sz="3200" smtClean="0"/>
              <a:t>8</a:t>
            </a:fld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210927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39752" y="908720"/>
            <a:ext cx="6624736" cy="6048672"/>
          </a:xfrm>
        </p:spPr>
        <p:txBody>
          <a:bodyPr>
            <a:normAutofit fontScale="92500"/>
          </a:bodyPr>
          <a:lstStyle/>
          <a:p>
            <a:r>
              <a:rPr lang="vi-VN" dirty="0" smtClean="0"/>
              <a:t>Đặt BN ở tư thế đầu cao hoặc ngồi</a:t>
            </a:r>
          </a:p>
          <a:p>
            <a:r>
              <a:rPr lang="vi-VN" dirty="0" smtClean="0"/>
              <a:t>Thở oxy: tùy mức độ suy hô hấp cho BN thở oxy qua gọng kính mũi,qua mặt nạ...</a:t>
            </a:r>
          </a:p>
          <a:p>
            <a:r>
              <a:rPr lang="vi-VN" dirty="0" smtClean="0"/>
              <a:t>Hỗ trợ hô hấp : - bóp bóng qua mặt nạ</a:t>
            </a:r>
          </a:p>
          <a:p>
            <a:pPr marL="109728" indent="0">
              <a:buNone/>
            </a:pPr>
            <a:r>
              <a:rPr lang="vi-VN" dirty="0"/>
              <a:t> </a:t>
            </a:r>
            <a:r>
              <a:rPr lang="vi-VN" dirty="0" smtClean="0"/>
              <a:t>                          - Đặt nội khí quản</a:t>
            </a:r>
          </a:p>
          <a:p>
            <a:pPr marL="109728" indent="0">
              <a:buNone/>
            </a:pPr>
            <a:r>
              <a:rPr lang="vi-VN" dirty="0"/>
              <a:t> </a:t>
            </a:r>
            <a:r>
              <a:rPr lang="vi-VN" dirty="0" smtClean="0"/>
              <a:t>                          - Mở khí quản</a:t>
            </a:r>
          </a:p>
          <a:p>
            <a:pPr marL="109728" indent="0">
              <a:buNone/>
            </a:pPr>
            <a:r>
              <a:rPr lang="vi-VN" dirty="0"/>
              <a:t> </a:t>
            </a:r>
            <a:r>
              <a:rPr lang="vi-VN" dirty="0" smtClean="0"/>
              <a:t>                  - Thở máy không xâm nhập</a:t>
            </a:r>
          </a:p>
          <a:p>
            <a:pPr marL="109728" indent="0">
              <a:buNone/>
            </a:pPr>
            <a:r>
              <a:rPr lang="vi-VN" dirty="0"/>
              <a:t> </a:t>
            </a:r>
            <a:r>
              <a:rPr lang="vi-VN" dirty="0" smtClean="0"/>
              <a:t>                          - thở máy qua NKQ...</a:t>
            </a:r>
          </a:p>
          <a:p>
            <a:r>
              <a:rPr lang="vi-VN" dirty="0" smtClean="0"/>
              <a:t>Dẫn lưu tư thế, hút hầu họng</a:t>
            </a:r>
          </a:p>
          <a:p>
            <a:r>
              <a:rPr lang="vi-VN" dirty="0" smtClean="0"/>
              <a:t>Điều trị theo nguyên nhân: Thuốc giãn phế quản, thuốc lợi tiểu, chọc dẫn lưu màng phổi...</a:t>
            </a:r>
            <a:endParaRPr lang="vi-V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95736" y="116632"/>
            <a:ext cx="6491064" cy="936104"/>
          </a:xfrm>
        </p:spPr>
        <p:txBody>
          <a:bodyPr>
            <a:normAutofit/>
          </a:bodyPr>
          <a:lstStyle/>
          <a:p>
            <a:r>
              <a:rPr lang="vi-VN" dirty="0" smtClean="0"/>
              <a:t>IV. XỬ TRÍ.</a:t>
            </a:r>
            <a:endParaRPr lang="vi-V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78D28-4BC6-4729-B7F8-CA276598D762}" type="slidenum">
              <a:rPr lang="vi-VN" sz="3200" smtClean="0"/>
              <a:t>9</a:t>
            </a:fld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347962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425</TotalTime>
  <Words>515</Words>
  <Application>Microsoft Office PowerPoint</Application>
  <PresentationFormat>On-screen Show (4:3)</PresentationFormat>
  <Paragraphs>110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CHĂM SÓC BỆNH NHÂN SUY HÔ HẤP CẤP</vt:lpstr>
      <vt:lpstr>Nội dung</vt:lpstr>
      <vt:lpstr>I.TỔNG QUAN</vt:lpstr>
      <vt:lpstr>II. NGUYÊN NHÂN có rất nhiều bệnh lí khác nhau có thể dẫn tới SHHC</vt:lpstr>
      <vt:lpstr>II.NGUYÊN NHÂN ( TIẾP)</vt:lpstr>
      <vt:lpstr>III. Chẩn đoán</vt:lpstr>
      <vt:lpstr>III. Chẩn đoán ( tiếp)</vt:lpstr>
      <vt:lpstr>III. CHẨN ĐOÁN( TIẾP)</vt:lpstr>
      <vt:lpstr>IV. XỬ TRÍ.</vt:lpstr>
      <vt:lpstr>Chăm sóc bệnh nhân  suy hô hấp cấp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CHĂM SÓC BỆNH NHÂN SUY HÔ HẤP CẤP</dc:title>
  <dc:creator>Dell</dc:creator>
  <cp:lastModifiedBy>Dell</cp:lastModifiedBy>
  <cp:revision>23</cp:revision>
  <dcterms:created xsi:type="dcterms:W3CDTF">2014-04-15T00:59:51Z</dcterms:created>
  <dcterms:modified xsi:type="dcterms:W3CDTF">2014-04-26T11:35:04Z</dcterms:modified>
</cp:coreProperties>
</file>